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B55"/>
    <a:srgbClr val="471E66"/>
    <a:srgbClr val="9D15AB"/>
    <a:srgbClr val="800000"/>
    <a:srgbClr val="740D77"/>
    <a:srgbClr val="D60093"/>
    <a:srgbClr val="99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01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34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4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3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4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7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1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4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9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F7C7A-FB95-4C01-A4C1-5F7CD3BC93F8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72DA4-26CF-461F-95BF-01CD0C84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A0BD66-F52E-C538-BD86-7DC58117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9FA6E80F-AD90-05DC-3E0D-8F437BA50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</p:spPr>
      </p:pic>
      <p:pic>
        <p:nvPicPr>
          <p:cNvPr id="7" name="Picture 2">
            <a:extLst>
              <a:ext uri="{FF2B5EF4-FFF2-40B4-BE49-F238E27FC236}">
                <a16:creationId xmlns="" xmlns:a16="http://schemas.microsoft.com/office/drawing/2014/main" id="{0F1C08E5-F6BE-B97A-0E40-577D492B3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87" y="326092"/>
            <a:ext cx="2238704" cy="1896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C7CAF10-C04C-B80F-C7BB-3B08578704F6}"/>
              </a:ext>
            </a:extLst>
          </p:cNvPr>
          <p:cNvSpPr txBox="1"/>
          <p:nvPr/>
        </p:nvSpPr>
        <p:spPr>
          <a:xfrm>
            <a:off x="2870791" y="1424763"/>
            <a:ext cx="59458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>
              <a:solidFill>
                <a:schemeClr val="accent5">
                  <a:lumMod val="50000"/>
                </a:schemeClr>
              </a:solidFill>
              <a:latin typeface="Berlin Sans FB" panose="020E0602020502020306" pitchFamily="34" charset="0"/>
            </a:endParaRPr>
          </a:p>
          <a:p>
            <a:pPr algn="ctr"/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1753545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كلية</a:t>
            </a:r>
            <a:r>
              <a:rPr lang="ar-IQ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العلوم</a:t>
            </a:r>
            <a:r>
              <a:rPr lang="ar-IQ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قــســــــــــم الانـــظــــمــــة الــــطـبـيـة الـــذكــــــيـــة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Intelligent Medical Systems Department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Subject: English Language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Class: Second  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Lecturer:  MSC. </a:t>
            </a:r>
            <a:r>
              <a:rPr lang="en-US" sz="36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Sakina</a:t>
            </a: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Hussain </a:t>
            </a:r>
            <a:r>
              <a:rPr lang="en-US" sz="3600" b="1" dirty="0" err="1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Alsuwaydi</a:t>
            </a:r>
            <a:r>
              <a:rPr lang="ar-IQ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sz="3600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2800" dirty="0" smtClean="0">
                <a:solidFill>
                  <a:srgbClr val="D60093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800" b="1" dirty="0" smtClean="0">
                <a:solidFill>
                  <a:srgbClr val="D60093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Passive voice </a:t>
            </a:r>
            <a: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sz="3600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en-US" sz="36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Lecture: ( </a:t>
            </a:r>
            <a:r>
              <a:rPr lang="en-US" sz="3600" b="1" dirty="0" smtClean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8862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1D0CE-403D-D0B4-85ED-92E64D34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664940C6-8E93-E0B5-CF99-8F1CC70FFC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5EDFD4A-2BFB-240C-6807-D67B37BF0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7316678-5141-831C-7901-45032FEFC4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79" y="196701"/>
            <a:ext cx="7250839" cy="61722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7432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DA9CE6-2BF4-95AC-40D6-91F0EB9A4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BEFD2932-DE61-CC70-502D-7F459867B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223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9FE2046-2390-46F8-E812-3A64AAC74DFB}"/>
              </a:ext>
            </a:extLst>
          </p:cNvPr>
          <p:cNvSpPr txBox="1"/>
          <p:nvPr/>
        </p:nvSpPr>
        <p:spPr>
          <a:xfrm>
            <a:off x="311887" y="138223"/>
            <a:ext cx="1015054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40D77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What is the Passive Voice?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800000"/>
                </a:solidFill>
                <a:highlight>
                  <a:srgbClr val="C0C0C0"/>
                </a:highlight>
              </a:rPr>
              <a:t>• The passive voice is used when the focus is on the action rather than the actor.</a:t>
            </a:r>
          </a:p>
          <a:p>
            <a:endParaRPr lang="en-US" sz="2800" b="1" dirty="0">
              <a:solidFill>
                <a:srgbClr val="800000"/>
              </a:solidFill>
              <a:highlight>
                <a:srgbClr val="C0C0C0"/>
              </a:highlight>
            </a:endParaRPr>
          </a:p>
          <a:p>
            <a:r>
              <a:rPr lang="en-US" sz="2800" b="1" dirty="0">
                <a:solidFill>
                  <a:srgbClr val="800000"/>
                </a:solidFill>
                <a:highlight>
                  <a:srgbClr val="C0C0C0"/>
                </a:highlight>
              </a:rPr>
              <a:t>• The subject receives the action instead of performing it.</a:t>
            </a:r>
          </a:p>
          <a:p>
            <a:endParaRPr lang="en-US" sz="2800" b="1" dirty="0"/>
          </a:p>
          <a:p>
            <a:r>
              <a:rPr lang="en-US" sz="2800" b="1" dirty="0">
                <a:solidFill>
                  <a:srgbClr val="7030A0"/>
                </a:solidFill>
              </a:rPr>
              <a:t>• Example:</a:t>
            </a:r>
            <a:endParaRPr lang="en-US" sz="2800" dirty="0"/>
          </a:p>
          <a:p>
            <a:r>
              <a:rPr lang="en-US" sz="2800" dirty="0"/>
              <a:t>•  - </a:t>
            </a:r>
            <a:r>
              <a:rPr lang="en-US" sz="4000" b="1" dirty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Active: The chef cooked the meal</a:t>
            </a:r>
            <a:r>
              <a:rPr lang="en-US" sz="4000" b="1" dirty="0" smtClean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endParaRPr lang="en-US" sz="4000" b="1" dirty="0">
              <a:solidFill>
                <a:srgbClr val="471E66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4000" b="1" dirty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•  - Passive: The meal was cooked (by the chef</a:t>
            </a:r>
            <a:r>
              <a:rPr lang="en-US" sz="4000" b="1" dirty="0" smtClean="0">
                <a:solidFill>
                  <a:srgbClr val="471E66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949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020740" y="600501"/>
            <a:ext cx="52845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Present simple</a:t>
            </a:r>
            <a:r>
              <a:rPr lang="en-US" sz="3200" b="1" dirty="0">
                <a:solidFill>
                  <a:srgbClr val="002060"/>
                </a:solidFill>
              </a:rPr>
              <a:t>:            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                   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The teachers help the new student.</a:t>
            </a:r>
          </a:p>
          <a:p>
            <a:pPr marL="457200" indent="-457200">
              <a:buAutoNum type="arabicPeriod"/>
            </a:pP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The teachers help the new students.</a:t>
            </a:r>
          </a:p>
          <a:p>
            <a:pPr marL="514350" indent="-514350">
              <a:buAutoNum type="arabicPeriod"/>
            </a:pPr>
            <a:endParaRPr lang="ar-IQ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 make a cake.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82436" y="600501"/>
            <a:ext cx="446281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Passive voice: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.The new student </a:t>
            </a:r>
            <a:r>
              <a:rPr lang="en-US" sz="2400" b="1" dirty="0">
                <a:solidFill>
                  <a:srgbClr val="D60093"/>
                </a:solidFill>
              </a:rPr>
              <a:t>is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helped.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2.The new students </a:t>
            </a:r>
            <a:r>
              <a:rPr lang="en-US" sz="2400" b="1" dirty="0">
                <a:solidFill>
                  <a:srgbClr val="D60093"/>
                </a:solidFill>
              </a:rPr>
              <a:t>are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helped</a:t>
            </a:r>
          </a:p>
          <a:p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3.A cake </a:t>
            </a:r>
            <a:r>
              <a:rPr lang="en-US" sz="2400" b="1" dirty="0">
                <a:solidFill>
                  <a:srgbClr val="D60093"/>
                </a:solidFill>
              </a:rPr>
              <a:t>is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made.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4089" y="3929304"/>
            <a:ext cx="3671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Present continuous: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am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making a cake.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1534" y="3929304"/>
            <a:ext cx="36712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Passive voice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37277" y="4898800"/>
            <a:ext cx="2961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2800" b="1" dirty="0">
                <a:solidFill>
                  <a:srgbClr val="D60093"/>
                </a:solidFill>
              </a:rPr>
              <a:t>is being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made.</a:t>
            </a:r>
          </a:p>
        </p:txBody>
      </p:sp>
    </p:spTree>
    <p:extLst>
      <p:ext uri="{BB962C8B-B14F-4D97-AF65-F5344CB8AC3E}">
        <p14:creationId xmlns:p14="http://schemas.microsoft.com/office/powerpoint/2010/main" val="2667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1" y="10633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017572" y="550052"/>
            <a:ext cx="373948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Past simple:</a:t>
            </a:r>
          </a:p>
          <a:p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I made a cake.</a:t>
            </a:r>
          </a:p>
          <a:p>
            <a:pPr marL="457200" indent="-457200">
              <a:buAutoNum type="arabicPeriod"/>
            </a:pP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>
              <a:buAutoNum type="arabicPeriod"/>
            </a:pP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Past continuous: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1.I was making a cake.</a:t>
            </a: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69485" y="550052"/>
            <a:ext cx="4267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Passive voice:</a:t>
            </a:r>
          </a:p>
          <a:p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3200" b="1" dirty="0">
                <a:solidFill>
                  <a:srgbClr val="D60093"/>
                </a:solidFill>
              </a:rPr>
              <a:t>was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made.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40501" y="3012264"/>
            <a:ext cx="3515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_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  <a:highlight>
                  <a:srgbClr val="C0C0C0"/>
                </a:highlight>
              </a:rPr>
              <a:t>Passive voice: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4938" y="3981956"/>
            <a:ext cx="5036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1. A cake </a:t>
            </a:r>
            <a:r>
              <a:rPr lang="en-US" sz="3200" b="1" dirty="0">
                <a:solidFill>
                  <a:srgbClr val="D60093"/>
                </a:solidFill>
              </a:rPr>
              <a:t>was being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made.</a:t>
            </a:r>
          </a:p>
        </p:txBody>
      </p:sp>
    </p:spTree>
    <p:extLst>
      <p:ext uri="{BB962C8B-B14F-4D97-AF65-F5344CB8AC3E}">
        <p14:creationId xmlns:p14="http://schemas.microsoft.com/office/powerpoint/2010/main" val="84822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F4DA10-74BD-6CF0-A22E-D3053F52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5B7154C6-63FB-2083-C8FD-2617873259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33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68F7F29-3FC4-C805-E483-A5DE9632EDAF}"/>
              </a:ext>
            </a:extLst>
          </p:cNvPr>
          <p:cNvSpPr txBox="1"/>
          <p:nvPr/>
        </p:nvSpPr>
        <p:spPr>
          <a:xfrm>
            <a:off x="317205" y="701748"/>
            <a:ext cx="910324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highlight>
                  <a:srgbClr val="471E66"/>
                </a:highlight>
                <a:latin typeface="Andalus" panose="02020603050405020304" pitchFamily="18" charset="-78"/>
                <a:cs typeface="Andalus" panose="02020603050405020304" pitchFamily="18" charset="-78"/>
              </a:rPr>
              <a:t>Passive Voice in Different Tenses</a:t>
            </a:r>
            <a:r>
              <a:rPr lang="ar-IQ" sz="3600" b="1" dirty="0">
                <a:solidFill>
                  <a:srgbClr val="FFFF00"/>
                </a:solidFill>
                <a:highlight>
                  <a:srgbClr val="471E66"/>
                </a:highlight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en-US" sz="3600" b="1" dirty="0">
              <a:solidFill>
                <a:srgbClr val="FFFF00"/>
              </a:solidFill>
              <a:highlight>
                <a:srgbClr val="471E66"/>
              </a:highlight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3200" dirty="0"/>
          </a:p>
          <a:p>
            <a:r>
              <a:rPr lang="en-US" sz="3200" b="1" dirty="0">
                <a:solidFill>
                  <a:srgbClr val="990000"/>
                </a:solidFill>
              </a:rPr>
              <a:t>• Present Simple: The letter is written.</a:t>
            </a:r>
          </a:p>
          <a:p>
            <a:endParaRPr lang="en-US" sz="3200" b="1" dirty="0">
              <a:solidFill>
                <a:srgbClr val="990000"/>
              </a:solidFill>
            </a:endParaRPr>
          </a:p>
          <a:p>
            <a:r>
              <a:rPr lang="en-US" sz="3200" b="1" dirty="0">
                <a:solidFill>
                  <a:srgbClr val="990000"/>
                </a:solidFill>
              </a:rPr>
              <a:t>• Present Continuous: A movie is being watched.</a:t>
            </a: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Past Simple: The house was built</a:t>
            </a:r>
            <a:r>
              <a:rPr lang="en-US" sz="3200" b="1" dirty="0" smtClean="0">
                <a:solidFill>
                  <a:srgbClr val="990000"/>
                </a:solidFill>
              </a:rPr>
              <a:t>.</a:t>
            </a: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Past </a:t>
            </a:r>
            <a:r>
              <a:rPr lang="en-US" sz="3200" b="1" dirty="0" smtClean="0">
                <a:solidFill>
                  <a:srgbClr val="990000"/>
                </a:solidFill>
              </a:rPr>
              <a:t>Continuous: A letter was being sent.</a:t>
            </a:r>
            <a:endParaRPr lang="en-US" sz="3200" b="1" dirty="0">
              <a:solidFill>
                <a:srgbClr val="990000"/>
              </a:solidFill>
            </a:endParaRPr>
          </a:p>
          <a:p>
            <a:endParaRPr lang="en-US" sz="3200" b="1" dirty="0" smtClean="0">
              <a:solidFill>
                <a:srgbClr val="990000"/>
              </a:solidFill>
            </a:endParaRPr>
          </a:p>
          <a:p>
            <a:r>
              <a:rPr lang="en-US" sz="3200" b="1" dirty="0" smtClean="0">
                <a:solidFill>
                  <a:srgbClr val="990000"/>
                </a:solidFill>
              </a:rPr>
              <a:t>• </a:t>
            </a:r>
            <a:r>
              <a:rPr lang="en-US" sz="3200" b="1" dirty="0">
                <a:solidFill>
                  <a:srgbClr val="990000"/>
                </a:solidFill>
              </a:rPr>
              <a:t>Future Simple: The project will be finished.</a:t>
            </a:r>
          </a:p>
          <a:p>
            <a:endParaRPr lang="en-US" sz="3200" b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70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13BCF2-CB08-1BFE-EBDE-66659CA4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8B2C7E00-44E9-CF13-6D35-BB4E7FFB7D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8B837EF-28D1-79F4-CE3B-E261307019AA}"/>
              </a:ext>
            </a:extLst>
          </p:cNvPr>
          <p:cNvSpPr txBox="1"/>
          <p:nvPr/>
        </p:nvSpPr>
        <p:spPr>
          <a:xfrm>
            <a:off x="276447" y="365125"/>
            <a:ext cx="84103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Passive Voice in the </a:t>
            </a:r>
            <a:r>
              <a:rPr lang="ar-IQ" sz="28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Present</a:t>
            </a:r>
            <a:r>
              <a:rPr lang="ar-IQ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 </a:t>
            </a:r>
            <a:r>
              <a:rPr lang="ar-IQ" sz="28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Simple</a:t>
            </a:r>
            <a:r>
              <a:rPr lang="ar-IQ" sz="28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:</a:t>
            </a:r>
            <a:endParaRPr lang="en-US" sz="2800" b="1" dirty="0">
              <a:solidFill>
                <a:srgbClr val="FFFF00"/>
              </a:solidFill>
              <a:highlight>
                <a:srgbClr val="808080"/>
              </a:highlight>
              <a:cs typeface="Akhbar MT" pitchFamily="2" charset="-78"/>
            </a:endParaRPr>
          </a:p>
          <a:p>
            <a:endParaRPr lang="en-US" sz="2800" dirty="0"/>
          </a:p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• Formation: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object + am/is/are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highlight>
                  <a:srgbClr val="C0C0C0"/>
                </a:highlight>
              </a:rPr>
              <a:t>+ past participle</a:t>
            </a: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  <a:highlight>
                <a:srgbClr val="C0C0C0"/>
              </a:highlight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Used for general facts, routines, or truths.</a:t>
            </a:r>
          </a:p>
          <a:p>
            <a:r>
              <a:rPr lang="en-US" sz="2800" b="1" dirty="0" smtClean="0">
                <a:solidFill>
                  <a:srgbClr val="800000"/>
                </a:solidFill>
              </a:rPr>
              <a:t>Examples</a:t>
            </a:r>
            <a:r>
              <a:rPr lang="en-US" sz="2800" dirty="0">
                <a:solidFill>
                  <a:srgbClr val="800000"/>
                </a:solidFill>
              </a:rPr>
              <a:t>:</a:t>
            </a:r>
            <a:endParaRPr lang="en-US" sz="2800" dirty="0"/>
          </a:p>
          <a:p>
            <a:r>
              <a:rPr lang="en-US" sz="2800" dirty="0"/>
              <a:t>•  - </a:t>
            </a:r>
            <a:r>
              <a:rPr lang="en-US" sz="2800" b="1" dirty="0"/>
              <a:t>Active: They clean the house every day.</a:t>
            </a:r>
          </a:p>
          <a:p>
            <a:r>
              <a:rPr lang="en-US" sz="2800" b="1" dirty="0"/>
              <a:t>•  - Passive: _________.</a:t>
            </a:r>
          </a:p>
          <a:p>
            <a:r>
              <a:rPr lang="en-US" sz="2800" b="1" dirty="0"/>
              <a:t>• Active: She writes the reports.</a:t>
            </a:r>
          </a:p>
          <a:p>
            <a:r>
              <a:rPr lang="en-US" sz="2800" b="1" dirty="0"/>
              <a:t>•  - Passive:____________.</a:t>
            </a:r>
          </a:p>
          <a:p>
            <a:r>
              <a:rPr lang="en-US" sz="2800" b="1" dirty="0"/>
              <a:t>• Active: The teacher checks the homework.</a:t>
            </a:r>
          </a:p>
          <a:p>
            <a:r>
              <a:rPr lang="en-US" sz="2800" b="1" dirty="0"/>
              <a:t>• Passive:___________ .</a:t>
            </a:r>
          </a:p>
          <a:p>
            <a:r>
              <a:rPr lang="en-US" sz="2800" b="1" dirty="0"/>
              <a:t>• Someone makes coffee in the kitchen.</a:t>
            </a:r>
          </a:p>
          <a:p>
            <a:r>
              <a:rPr lang="en-US" sz="2800" b="1" dirty="0"/>
              <a:t>• Passive:___________ 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192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32FD3D-EA80-C99C-243B-57403713B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F29BB6E7-ED95-2024-EB29-3CC0ED40C8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964326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B0625B7-F2E8-F23F-9C78-0C59B4C0671B}"/>
              </a:ext>
            </a:extLst>
          </p:cNvPr>
          <p:cNvSpPr txBox="1"/>
          <p:nvPr/>
        </p:nvSpPr>
        <p:spPr>
          <a:xfrm>
            <a:off x="329610" y="675898"/>
            <a:ext cx="8474149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       </a:t>
            </a:r>
            <a:r>
              <a:rPr lang="ar-IQ" sz="3200" b="1" dirty="0">
                <a:solidFill>
                  <a:schemeClr val="accent2">
                    <a:lumMod val="50000"/>
                  </a:schemeClr>
                </a:solidFill>
              </a:rPr>
              <a:t>الحل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1-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They clean the house every day.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•  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house is cleaned every day.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2-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She writes the reports.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• 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reports are written (by her).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3-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teacher checks the homework.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• 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The homework is checked by the teacher</a:t>
            </a:r>
          </a:p>
          <a:p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4</a:t>
            </a:r>
            <a:r>
              <a:rPr lang="ar-IQ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Active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: Someone makes coffee in the kitchen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Passive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: Coffee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is made in the kitchen</a:t>
            </a:r>
            <a:endParaRPr lang="ar-IQ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470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44A71-1536-288B-34AA-519165E0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7CD7DD23-C94F-63F4-EE05-5E8472FF5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E6924BF-5046-DC03-8957-72C111527DE8}"/>
              </a:ext>
            </a:extLst>
          </p:cNvPr>
          <p:cNvSpPr txBox="1"/>
          <p:nvPr/>
        </p:nvSpPr>
        <p:spPr>
          <a:xfrm>
            <a:off x="329610" y="1110832"/>
            <a:ext cx="5422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Passive Voice in the </a:t>
            </a:r>
            <a:r>
              <a:rPr lang="ar-IQ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P</a:t>
            </a:r>
            <a:r>
              <a:rPr lang="en-US" sz="24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ast</a:t>
            </a:r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 </a:t>
            </a:r>
            <a:r>
              <a:rPr lang="ar-IQ" sz="2400" b="1" dirty="0" err="1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Simple</a:t>
            </a:r>
            <a:r>
              <a:rPr lang="en-US" sz="2400" b="1" dirty="0">
                <a:solidFill>
                  <a:srgbClr val="FFFF00"/>
                </a:solidFill>
                <a:highlight>
                  <a:srgbClr val="808080"/>
                </a:highlight>
                <a:cs typeface="Akhbar MT" pitchFamily="2" charset="-78"/>
              </a:rPr>
              <a:t>: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516A06A-CB9F-6028-A5D2-2FF2ABA47490}"/>
              </a:ext>
            </a:extLst>
          </p:cNvPr>
          <p:cNvSpPr txBox="1"/>
          <p:nvPr/>
        </p:nvSpPr>
        <p:spPr>
          <a:xfrm>
            <a:off x="446568" y="1572497"/>
            <a:ext cx="96543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. (Active: They cleaned the house yesterday.)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2. (Active: The teacher checked the homework.)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3.(Active: Someone washed the windows last week.)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4.(Active: They produced cars in this factory.)</a:t>
            </a:r>
          </a:p>
          <a:p>
            <a:r>
              <a:rPr lang="en-US" sz="2400" b="1" dirty="0"/>
              <a:t>•  - Passive: _________.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5.(Active: We kept milk in the fridge.)</a:t>
            </a:r>
          </a:p>
          <a:p>
            <a:r>
              <a:rPr lang="en-US" sz="2400" b="1" dirty="0"/>
              <a:t>•  - Passive: _________.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1BA8718-39FC-9A9F-AAC6-FC30905E1863}"/>
              </a:ext>
            </a:extLst>
          </p:cNvPr>
          <p:cNvSpPr txBox="1"/>
          <p:nvPr/>
        </p:nvSpPr>
        <p:spPr>
          <a:xfrm>
            <a:off x="446568" y="287079"/>
            <a:ext cx="69217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highlight>
                  <a:srgbClr val="C0C0C0"/>
                </a:highlight>
              </a:rPr>
              <a:t>Structure:  </a:t>
            </a:r>
          </a:p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highlight>
                  <a:srgbClr val="C0C0C0"/>
                </a:highlight>
              </a:rPr>
              <a:t>Object + was/were + past participle (+ by + agent, if necessary) </a:t>
            </a:r>
          </a:p>
        </p:txBody>
      </p:sp>
    </p:spTree>
    <p:extLst>
      <p:ext uri="{BB962C8B-B14F-4D97-AF65-F5344CB8AC3E}">
        <p14:creationId xmlns:p14="http://schemas.microsoft.com/office/powerpoint/2010/main" val="225327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0733BB9-0E2F-FB5F-9E7F-3A2D44D82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366597DA-A771-E594-9C94-E217E1712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061"/>
            <a:ext cx="12191999" cy="6858000"/>
          </a:xfr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B150148-1E47-1351-726D-B27E5CA72FAF}"/>
              </a:ext>
            </a:extLst>
          </p:cNvPr>
          <p:cNvSpPr txBox="1"/>
          <p:nvPr/>
        </p:nvSpPr>
        <p:spPr>
          <a:xfrm>
            <a:off x="508590" y="623868"/>
            <a:ext cx="8507819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471E66"/>
                </a:solidFill>
              </a:rPr>
              <a:t>1.(Active: They cleaned the house yesterday.)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house was cleaned yesterday. 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2.( Active: The teacher checked the homework.)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homework was checked by the teacher.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3.(Active: Someone washed the windows last week.)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The windows were washed last week.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4. (Active: They produced cars in this factory.)</a:t>
            </a:r>
          </a:p>
          <a:p>
            <a:r>
              <a:rPr lang="en-US" sz="2800" b="1" dirty="0">
                <a:solidFill>
                  <a:srgbClr val="471E66"/>
                </a:solidFill>
              </a:rPr>
              <a:t> </a:t>
            </a:r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Cars were produced in this factory.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471E66"/>
              </a:solidFill>
            </a:endParaRPr>
          </a:p>
          <a:p>
            <a:r>
              <a:rPr lang="en-US" sz="2800" b="1" dirty="0">
                <a:solidFill>
                  <a:srgbClr val="471E66"/>
                </a:solidFill>
              </a:rPr>
              <a:t>5.(Active: We kept milk in the fridge.)</a:t>
            </a:r>
          </a:p>
          <a:p>
            <a:r>
              <a:rPr lang="en-US" sz="2800" b="1" dirty="0"/>
              <a:t> - Passive: </a:t>
            </a:r>
            <a:r>
              <a:rPr lang="en-US" sz="2800" b="1" dirty="0">
                <a:solidFill>
                  <a:srgbClr val="471E66"/>
                </a:solidFill>
              </a:rPr>
              <a:t>Milk was kept in the fridge.</a:t>
            </a: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  <a:p>
            <a:endParaRPr lang="en-US" sz="2800" b="1" dirty="0">
              <a:solidFill>
                <a:srgbClr val="471E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85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286</Words>
  <Application>Microsoft Office PowerPoint</Application>
  <PresentationFormat>Custom</PresentationFormat>
  <Paragraphs>117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35</cp:revision>
  <dcterms:created xsi:type="dcterms:W3CDTF">2023-11-04T07:52:42Z</dcterms:created>
  <dcterms:modified xsi:type="dcterms:W3CDTF">2025-07-12T16:09:05Z</dcterms:modified>
</cp:coreProperties>
</file>