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jpg" ContentType="image/jp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9144000" cy="6858000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 u="sng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45C75"/>
                </a:solidFill>
                <a:latin typeface="Constantia"/>
                <a:cs typeface="Constantia"/>
              </a:defRPr>
            </a:lvl1pPr>
          </a:lstStyle>
          <a:p>
            <a:pPr marL="60960">
              <a:lnSpc>
                <a:spcPts val="124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 u="sng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45C75"/>
                </a:solidFill>
                <a:latin typeface="Constantia"/>
                <a:cs typeface="Constantia"/>
              </a:defRPr>
            </a:lvl1pPr>
          </a:lstStyle>
          <a:p>
            <a:pPr marL="60960">
              <a:lnSpc>
                <a:spcPts val="124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 u="sng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45C75"/>
                </a:solidFill>
                <a:latin typeface="Constantia"/>
                <a:cs typeface="Constantia"/>
              </a:defRPr>
            </a:lvl1pPr>
          </a:lstStyle>
          <a:p>
            <a:pPr marL="60960">
              <a:lnSpc>
                <a:spcPts val="124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 u="sng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45C75"/>
                </a:solidFill>
                <a:latin typeface="Constantia"/>
                <a:cs typeface="Constantia"/>
              </a:defRPr>
            </a:lvl1pPr>
          </a:lstStyle>
          <a:p>
            <a:pPr marL="60960">
              <a:lnSpc>
                <a:spcPts val="124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45C75"/>
                </a:solidFill>
                <a:latin typeface="Constantia"/>
                <a:cs typeface="Constantia"/>
              </a:defRPr>
            </a:lvl1pPr>
          </a:lstStyle>
          <a:p>
            <a:pPr marL="60960">
              <a:lnSpc>
                <a:spcPts val="124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image" Target="../media/image4.png"/><Relationship Id="rId11" Type="http://schemas.openxmlformats.org/officeDocument/2006/relationships/image" Target="../media/image5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223"/>
            <a:ext cx="9144000" cy="10287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401357" y="0"/>
            <a:ext cx="4742642" cy="59994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9087902" cy="102057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-813" y="52323"/>
            <a:ext cx="9145575" cy="90182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334" y="6807"/>
            <a:ext cx="87503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 u="sng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30200" y="2257755"/>
            <a:ext cx="8629650" cy="44691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546083" y="6556200"/>
            <a:ext cx="19304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045C75"/>
                </a:solidFill>
                <a:latin typeface="Constantia"/>
                <a:cs typeface="Constantia"/>
              </a:defRPr>
            </a:lvl1pPr>
          </a:lstStyle>
          <a:p>
            <a:pPr marL="60960">
              <a:lnSpc>
                <a:spcPts val="124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hyperlink" Target="https://www.coursera.org/learn/data-science-ethics" TargetMode="External"/><Relationship Id="rId4" Type="http://schemas.openxmlformats.org/officeDocument/2006/relationships/image" Target="../media/image7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628380" y="6518249"/>
            <a:ext cx="736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solidFill>
                  <a:srgbClr val="045C75"/>
                </a:solidFill>
                <a:latin typeface="Constantia"/>
                <a:cs typeface="Constantia"/>
              </a:rPr>
              <a:t>1</a:t>
            </a:r>
            <a:endParaRPr sz="1200">
              <a:latin typeface="Constantia"/>
              <a:cs typeface="Constantia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64323" y="0"/>
            <a:ext cx="1979676" cy="208787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95677" y="515873"/>
            <a:ext cx="5154295" cy="1754505"/>
          </a:xfrm>
          <a:prstGeom prst="rect"/>
          <a:ln w="38100">
            <a:solidFill>
              <a:srgbClr val="008000"/>
            </a:solidFill>
          </a:ln>
        </p:spPr>
        <p:txBody>
          <a:bodyPr wrap="square" lIns="0" tIns="1270" rIns="0" bIns="0" rtlCol="0" vert="horz">
            <a:spAutoFit/>
          </a:bodyPr>
          <a:lstStyle/>
          <a:p>
            <a:pPr marL="1747520" marR="683895" indent="-901065">
              <a:lnSpc>
                <a:spcPct val="100000"/>
              </a:lnSpc>
              <a:spcBef>
                <a:spcPts val="10"/>
              </a:spcBef>
            </a:pPr>
            <a:r>
              <a:rPr dirty="0" u="none" sz="5400">
                <a:solidFill>
                  <a:srgbClr val="008000"/>
                </a:solidFill>
              </a:rPr>
              <a:t>Data</a:t>
            </a:r>
            <a:r>
              <a:rPr dirty="0" u="none" sz="5400" spc="-114">
                <a:solidFill>
                  <a:srgbClr val="008000"/>
                </a:solidFill>
              </a:rPr>
              <a:t> </a:t>
            </a:r>
            <a:r>
              <a:rPr dirty="0" u="none" sz="5400" spc="-10">
                <a:solidFill>
                  <a:srgbClr val="008000"/>
                </a:solidFill>
              </a:rPr>
              <a:t>Science Ethics</a:t>
            </a:r>
            <a:endParaRPr sz="5400"/>
          </a:p>
        </p:txBody>
      </p:sp>
      <p:sp>
        <p:nvSpPr>
          <p:cNvPr id="5" name="object 5" descr=""/>
          <p:cNvSpPr txBox="1"/>
          <p:nvPr/>
        </p:nvSpPr>
        <p:spPr>
          <a:xfrm>
            <a:off x="402437" y="5702909"/>
            <a:ext cx="7082790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6200" marR="1053465" indent="-64135">
              <a:lnSpc>
                <a:spcPct val="100000"/>
              </a:lnSpc>
              <a:spcBef>
                <a:spcPts val="100"/>
              </a:spcBef>
            </a:pPr>
            <a:r>
              <a:rPr dirty="0" sz="2000" b="1" i="1">
                <a:latin typeface="Times New Roman"/>
                <a:cs typeface="Times New Roman"/>
              </a:rPr>
              <a:t>The</a:t>
            </a:r>
            <a:r>
              <a:rPr dirty="0" sz="2000" spc="-15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majority</a:t>
            </a:r>
            <a:r>
              <a:rPr dirty="0" sz="2000" spc="-35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of</a:t>
            </a:r>
            <a:r>
              <a:rPr dirty="0" sz="2000" spc="-20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this</a:t>
            </a:r>
            <a:r>
              <a:rPr dirty="0" sz="2000" spc="-10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course</a:t>
            </a:r>
            <a:r>
              <a:rPr dirty="0" sz="2000" spc="-30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material</a:t>
            </a:r>
            <a:r>
              <a:rPr dirty="0" sz="2000" spc="-50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is</a:t>
            </a:r>
            <a:r>
              <a:rPr dirty="0" sz="2000" spc="-20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based</a:t>
            </a:r>
            <a:r>
              <a:rPr dirty="0" sz="2000" spc="-30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on</a:t>
            </a:r>
            <a:r>
              <a:rPr dirty="0" sz="2000" spc="-5" b="1" i="1">
                <a:latin typeface="Times New Roman"/>
                <a:cs typeface="Times New Roman"/>
              </a:rPr>
              <a:t> </a:t>
            </a:r>
            <a:r>
              <a:rPr dirty="0" sz="2000" spc="-10" b="1" i="1">
                <a:latin typeface="Times New Roman"/>
                <a:cs typeface="Times New Roman"/>
              </a:rPr>
              <a:t>Coursera </a:t>
            </a:r>
            <a:r>
              <a:rPr dirty="0" u="sng" sz="2000" spc="-10" b="1" i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  <a:hlinkClick r:id="rId3"/>
              </a:rPr>
              <a:t>https://www.coursera.org/learn/data-science-ethics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000" spc="-50" b="1" i="1">
                <a:latin typeface="Times New Roman"/>
                <a:cs typeface="Times New Roman"/>
              </a:rPr>
              <a:t>“H.V.</a:t>
            </a:r>
            <a:r>
              <a:rPr dirty="0" sz="2000" spc="-40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Jagadish</a:t>
            </a:r>
            <a:r>
              <a:rPr dirty="0" sz="2000" spc="-45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lectures”,</a:t>
            </a:r>
            <a:r>
              <a:rPr dirty="0" sz="2000" spc="-35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a</a:t>
            </a:r>
            <a:r>
              <a:rPr dirty="0" sz="2000" spc="-5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Professor</a:t>
            </a:r>
            <a:r>
              <a:rPr dirty="0" sz="2000" spc="-45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at</a:t>
            </a:r>
            <a:r>
              <a:rPr dirty="0" sz="2000" spc="-20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the</a:t>
            </a:r>
            <a:r>
              <a:rPr dirty="0" sz="2000" spc="-20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University</a:t>
            </a:r>
            <a:r>
              <a:rPr dirty="0" sz="2000" spc="-30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of</a:t>
            </a:r>
            <a:r>
              <a:rPr dirty="0" sz="2000" spc="-20" b="1" i="1">
                <a:latin typeface="Times New Roman"/>
                <a:cs typeface="Times New Roman"/>
              </a:rPr>
              <a:t> </a:t>
            </a:r>
            <a:r>
              <a:rPr dirty="0" sz="2000" spc="-10" b="1" i="1">
                <a:latin typeface="Times New Roman"/>
                <a:cs typeface="Times New Roman"/>
              </a:rPr>
              <a:t>Michigan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396240" y="5676900"/>
            <a:ext cx="8291830" cy="0"/>
          </a:xfrm>
          <a:custGeom>
            <a:avLst/>
            <a:gdLst/>
            <a:ahLst/>
            <a:cxnLst/>
            <a:rect l="l" t="t" r="r" b="b"/>
            <a:pathLst>
              <a:path w="8291830" h="0">
                <a:moveTo>
                  <a:pt x="0" y="0"/>
                </a:moveTo>
                <a:lnTo>
                  <a:pt x="8291321" y="0"/>
                </a:lnTo>
              </a:path>
            </a:pathLst>
          </a:custGeom>
          <a:ln w="63500">
            <a:solidFill>
              <a:srgbClr val="05509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3556761" y="3640327"/>
            <a:ext cx="2176145" cy="635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354965">
              <a:lnSpc>
                <a:spcPct val="100000"/>
              </a:lnSpc>
              <a:spcBef>
                <a:spcPts val="100"/>
              </a:spcBef>
            </a:pPr>
            <a:r>
              <a:rPr dirty="0" sz="2000" spc="-10" b="1">
                <a:latin typeface="Constantia"/>
                <a:cs typeface="Constantia"/>
              </a:rPr>
              <a:t>Prepared</a:t>
            </a:r>
            <a:r>
              <a:rPr dirty="0" sz="2000" spc="-55" b="1">
                <a:latin typeface="Constantia"/>
                <a:cs typeface="Constantia"/>
              </a:rPr>
              <a:t> </a:t>
            </a:r>
            <a:r>
              <a:rPr dirty="0" sz="2000" spc="-25" b="1">
                <a:latin typeface="Constantia"/>
                <a:cs typeface="Constantia"/>
              </a:rPr>
              <a:t>by </a:t>
            </a:r>
            <a:r>
              <a:rPr dirty="0" sz="2000" spc="-45" b="1">
                <a:latin typeface="Constantia"/>
                <a:cs typeface="Constantia"/>
              </a:rPr>
              <a:t>Dr.</a:t>
            </a:r>
            <a:r>
              <a:rPr dirty="0" sz="2000" spc="-55" b="1">
                <a:latin typeface="Constantia"/>
                <a:cs typeface="Constantia"/>
              </a:rPr>
              <a:t> </a:t>
            </a:r>
            <a:r>
              <a:rPr dirty="0" sz="2000" b="1">
                <a:latin typeface="Constantia"/>
                <a:cs typeface="Constantia"/>
              </a:rPr>
              <a:t>Samir</a:t>
            </a:r>
            <a:r>
              <a:rPr dirty="0" sz="2000" spc="-120" b="1">
                <a:latin typeface="Constantia"/>
                <a:cs typeface="Constantia"/>
              </a:rPr>
              <a:t> </a:t>
            </a:r>
            <a:r>
              <a:rPr dirty="0" sz="2000" spc="-10" b="1">
                <a:latin typeface="Constantia"/>
                <a:cs typeface="Constantia"/>
              </a:rPr>
              <a:t>Badrawi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716023" y="2846832"/>
            <a:ext cx="5651500" cy="708660"/>
          </a:xfrm>
          <a:prstGeom prst="rect">
            <a:avLst/>
          </a:prstGeom>
          <a:ln w="9525">
            <a:solidFill>
              <a:srgbClr val="055092"/>
            </a:solidFill>
          </a:ln>
        </p:spPr>
        <p:txBody>
          <a:bodyPr wrap="square" lIns="0" tIns="30480" rIns="0" bIns="0" rtlCol="0" vert="horz">
            <a:spAutoFit/>
          </a:bodyPr>
          <a:lstStyle/>
          <a:p>
            <a:pPr algn="ctr" marR="50165">
              <a:lnSpc>
                <a:spcPct val="100000"/>
              </a:lnSpc>
              <a:spcBef>
                <a:spcPts val="240"/>
              </a:spcBef>
            </a:pPr>
            <a:r>
              <a:rPr dirty="0" sz="2000" spc="-10" b="1">
                <a:latin typeface="Constantia"/>
                <a:cs typeface="Constantia"/>
              </a:rPr>
              <a:t>Stage</a:t>
            </a:r>
            <a:r>
              <a:rPr dirty="0" sz="2000" spc="-70" b="1">
                <a:latin typeface="Constantia"/>
                <a:cs typeface="Constantia"/>
              </a:rPr>
              <a:t> </a:t>
            </a:r>
            <a:r>
              <a:rPr dirty="0" sz="2000" b="1">
                <a:latin typeface="Constantia"/>
                <a:cs typeface="Constantia"/>
              </a:rPr>
              <a:t>2 , </a:t>
            </a:r>
            <a:r>
              <a:rPr dirty="0" sz="2000" spc="-10" b="1">
                <a:latin typeface="Constantia"/>
                <a:cs typeface="Constantia"/>
              </a:rPr>
              <a:t>Semester</a:t>
            </a:r>
            <a:r>
              <a:rPr dirty="0" sz="2000" spc="-100" b="1">
                <a:latin typeface="Constantia"/>
                <a:cs typeface="Constantia"/>
              </a:rPr>
              <a:t> </a:t>
            </a:r>
            <a:r>
              <a:rPr dirty="0" sz="2000" spc="-50" b="1">
                <a:latin typeface="Constantia"/>
                <a:cs typeface="Constantia"/>
              </a:rPr>
              <a:t>1</a:t>
            </a:r>
            <a:endParaRPr sz="2000">
              <a:latin typeface="Constantia"/>
              <a:cs typeface="Constantia"/>
            </a:endParaRPr>
          </a:p>
          <a:p>
            <a:pPr algn="ctr">
              <a:lnSpc>
                <a:spcPct val="100000"/>
              </a:lnSpc>
            </a:pPr>
            <a:r>
              <a:rPr dirty="0" sz="2000" b="1">
                <a:latin typeface="Constantia"/>
                <a:cs typeface="Constantia"/>
              </a:rPr>
              <a:t>@</a:t>
            </a:r>
            <a:r>
              <a:rPr dirty="0" sz="2000" spc="-40" b="1">
                <a:latin typeface="Constantia"/>
                <a:cs typeface="Constantia"/>
              </a:rPr>
              <a:t> </a:t>
            </a:r>
            <a:r>
              <a:rPr dirty="0" sz="2000" spc="-10" b="1">
                <a:latin typeface="Constantia"/>
                <a:cs typeface="Constantia"/>
              </a:rPr>
              <a:t>Department</a:t>
            </a:r>
            <a:r>
              <a:rPr dirty="0" sz="2000" spc="-125" b="1">
                <a:latin typeface="Constantia"/>
                <a:cs typeface="Constantia"/>
              </a:rPr>
              <a:t> </a:t>
            </a:r>
            <a:r>
              <a:rPr dirty="0" sz="2000" b="1">
                <a:latin typeface="Constantia"/>
                <a:cs typeface="Constantia"/>
              </a:rPr>
              <a:t>of</a:t>
            </a:r>
            <a:r>
              <a:rPr dirty="0" sz="2000" spc="25" b="1">
                <a:latin typeface="Constantia"/>
                <a:cs typeface="Constantia"/>
              </a:rPr>
              <a:t> </a:t>
            </a:r>
            <a:r>
              <a:rPr dirty="0" sz="2000" spc="-10" b="1">
                <a:latin typeface="Constantia"/>
                <a:cs typeface="Constantia"/>
              </a:rPr>
              <a:t>Intelligent</a:t>
            </a:r>
            <a:r>
              <a:rPr dirty="0" sz="2000" spc="-90" b="1">
                <a:latin typeface="Constantia"/>
                <a:cs typeface="Constantia"/>
              </a:rPr>
              <a:t> </a:t>
            </a:r>
            <a:r>
              <a:rPr dirty="0" sz="2000" b="1">
                <a:latin typeface="Constantia"/>
                <a:cs typeface="Constantia"/>
              </a:rPr>
              <a:t>Medical</a:t>
            </a:r>
            <a:r>
              <a:rPr dirty="0" sz="2000" spc="-15" b="1">
                <a:latin typeface="Constantia"/>
                <a:cs typeface="Constantia"/>
              </a:rPr>
              <a:t> </a:t>
            </a:r>
            <a:r>
              <a:rPr dirty="0" sz="2000" spc="-10" b="1">
                <a:latin typeface="Constantia"/>
                <a:cs typeface="Constantia"/>
              </a:rPr>
              <a:t>Systems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334261" y="4796993"/>
            <a:ext cx="6355715" cy="514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20" b="1">
                <a:solidFill>
                  <a:srgbClr val="0000CC"/>
                </a:solidFill>
                <a:latin typeface="Calibri"/>
                <a:cs typeface="Calibri"/>
              </a:rPr>
              <a:t>History,</a:t>
            </a:r>
            <a:r>
              <a:rPr dirty="0" sz="3200" spc="-70" b="1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00CC"/>
                </a:solidFill>
                <a:latin typeface="Calibri"/>
                <a:cs typeface="Calibri"/>
              </a:rPr>
              <a:t>Concept</a:t>
            </a:r>
            <a:r>
              <a:rPr dirty="0" sz="3200" spc="-75" b="1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00CC"/>
                </a:solidFill>
                <a:latin typeface="Calibri"/>
                <a:cs typeface="Calibri"/>
              </a:rPr>
              <a:t>of</a:t>
            </a:r>
            <a:r>
              <a:rPr dirty="0" sz="3200" spc="-55" b="1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00CC"/>
                </a:solidFill>
                <a:latin typeface="Calibri"/>
                <a:cs typeface="Calibri"/>
              </a:rPr>
              <a:t>Informed</a:t>
            </a:r>
            <a:r>
              <a:rPr dirty="0" sz="3200" spc="-85" b="1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3200" spc="-10" b="1">
                <a:solidFill>
                  <a:srgbClr val="0000CC"/>
                </a:solidFill>
                <a:latin typeface="Calibri"/>
                <a:cs typeface="Calibri"/>
              </a:rPr>
              <a:t>Consent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88392" y="1938527"/>
            <a:ext cx="1428115" cy="1754505"/>
          </a:xfrm>
          <a:prstGeom prst="rect">
            <a:avLst/>
          </a:prstGeom>
          <a:ln w="9525">
            <a:solidFill>
              <a:srgbClr val="C00000"/>
            </a:solidFill>
          </a:ln>
        </p:spPr>
        <p:txBody>
          <a:bodyPr wrap="square" lIns="0" tIns="29845" rIns="0" bIns="0" rtlCol="0" vert="horz">
            <a:spAutoFit/>
          </a:bodyPr>
          <a:lstStyle/>
          <a:p>
            <a:pPr algn="ctr" marL="284480" marR="276860" indent="-1270">
              <a:lnSpc>
                <a:spcPct val="100000"/>
              </a:lnSpc>
              <a:spcBef>
                <a:spcPts val="235"/>
              </a:spcBef>
            </a:pPr>
            <a:r>
              <a:rPr dirty="0" sz="1800" spc="-10" b="1">
                <a:solidFill>
                  <a:srgbClr val="C00000"/>
                </a:solidFill>
                <a:latin typeface="Constantia"/>
                <a:cs typeface="Constantia"/>
              </a:rPr>
              <a:t>College </a:t>
            </a:r>
            <a:r>
              <a:rPr dirty="0" sz="1800" spc="-25" b="1">
                <a:solidFill>
                  <a:srgbClr val="C00000"/>
                </a:solidFill>
                <a:latin typeface="Constantia"/>
                <a:cs typeface="Constantia"/>
              </a:rPr>
              <a:t>of </a:t>
            </a:r>
            <a:r>
              <a:rPr dirty="0" sz="1800" spc="-10" b="1">
                <a:solidFill>
                  <a:srgbClr val="C00000"/>
                </a:solidFill>
                <a:latin typeface="Constantia"/>
                <a:cs typeface="Constantia"/>
              </a:rPr>
              <a:t>Health </a:t>
            </a:r>
            <a:r>
              <a:rPr dirty="0" sz="1800" spc="-25" b="1">
                <a:solidFill>
                  <a:srgbClr val="C00000"/>
                </a:solidFill>
                <a:latin typeface="Constantia"/>
                <a:cs typeface="Constantia"/>
              </a:rPr>
              <a:t>and </a:t>
            </a:r>
            <a:r>
              <a:rPr dirty="0" sz="1800" spc="-10" b="1">
                <a:solidFill>
                  <a:srgbClr val="C00000"/>
                </a:solidFill>
                <a:latin typeface="Constantia"/>
                <a:cs typeface="Constantia"/>
              </a:rPr>
              <a:t>Medical</a:t>
            </a:r>
            <a:endParaRPr sz="1800">
              <a:latin typeface="Constantia"/>
              <a:cs typeface="Constanti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800" spc="-10" b="1">
                <a:solidFill>
                  <a:srgbClr val="C00000"/>
                </a:solidFill>
                <a:latin typeface="Constantia"/>
                <a:cs typeface="Constantia"/>
              </a:rPr>
              <a:t>Techniques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7426452" y="2148839"/>
            <a:ext cx="1647825" cy="646430"/>
          </a:xfrm>
          <a:prstGeom prst="rect">
            <a:avLst/>
          </a:prstGeom>
          <a:ln w="9525">
            <a:solidFill>
              <a:srgbClr val="008000"/>
            </a:solidFill>
          </a:ln>
        </p:spPr>
        <p:txBody>
          <a:bodyPr wrap="square" lIns="0" tIns="30480" rIns="0" bIns="0" rtlCol="0" vert="horz">
            <a:spAutoFit/>
          </a:bodyPr>
          <a:lstStyle/>
          <a:p>
            <a:pPr algn="ctr" marL="1905">
              <a:lnSpc>
                <a:spcPct val="100000"/>
              </a:lnSpc>
              <a:spcBef>
                <a:spcPts val="240"/>
              </a:spcBef>
            </a:pPr>
            <a:r>
              <a:rPr dirty="0" sz="1800" spc="-10" b="1">
                <a:solidFill>
                  <a:srgbClr val="008000"/>
                </a:solidFill>
                <a:latin typeface="Constantia"/>
                <a:cs typeface="Constantia"/>
              </a:rPr>
              <a:t>Al-Mustaqbal</a:t>
            </a:r>
            <a:endParaRPr sz="1800">
              <a:latin typeface="Constantia"/>
              <a:cs typeface="Constantia"/>
            </a:endParaRPr>
          </a:p>
          <a:p>
            <a:pPr algn="ctr" marL="1270">
              <a:lnSpc>
                <a:spcPct val="100000"/>
              </a:lnSpc>
            </a:pPr>
            <a:r>
              <a:rPr dirty="0" sz="1800" spc="-10" b="1">
                <a:solidFill>
                  <a:srgbClr val="008000"/>
                </a:solidFill>
                <a:latin typeface="Constantia"/>
                <a:cs typeface="Constantia"/>
              </a:rPr>
              <a:t>University</a:t>
            </a:r>
            <a:endParaRPr sz="1800">
              <a:latin typeface="Constantia"/>
              <a:cs typeface="Constantia"/>
            </a:endParaRPr>
          </a:p>
        </p:txBody>
      </p:sp>
      <p:pic>
        <p:nvPicPr>
          <p:cNvPr id="12" name="object 12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39623"/>
            <a:ext cx="1627631" cy="192481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Cont</a:t>
            </a:r>
            <a:r>
              <a:rPr dirty="0" u="none" sz="1800" spc="-10" b="0">
                <a:latin typeface="Constantia"/>
                <a:cs typeface="Constantia"/>
              </a:rPr>
              <a:t>.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98945" y="1138300"/>
            <a:ext cx="5039360" cy="497205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704"/>
              </a:lnSpc>
            </a:pPr>
            <a:r>
              <a:rPr dirty="0" sz="3200" b="1">
                <a:latin typeface="Calibri"/>
                <a:cs typeface="Calibri"/>
              </a:rPr>
              <a:t>informed</a:t>
            </a:r>
            <a:r>
              <a:rPr dirty="0" sz="3200" spc="-60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consent</a:t>
            </a:r>
            <a:r>
              <a:rPr dirty="0" sz="3200" spc="-65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principals</a:t>
            </a:r>
            <a:r>
              <a:rPr dirty="0" sz="3200" spc="-55" b="1">
                <a:latin typeface="Calibri"/>
                <a:cs typeface="Calibri"/>
              </a:rPr>
              <a:t> </a:t>
            </a:r>
            <a:r>
              <a:rPr dirty="0" sz="3200" spc="-25" b="1">
                <a:latin typeface="Calibri"/>
                <a:cs typeface="Calibri"/>
              </a:rPr>
              <a:t>:-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845564"/>
            <a:ext cx="9143999" cy="4319015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581135" y="6518249"/>
            <a:ext cx="12001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045C75"/>
                </a:solidFill>
                <a:latin typeface="Constantia"/>
                <a:cs typeface="Constantia"/>
              </a:rPr>
              <a:t>11</a:t>
            </a:r>
            <a:endParaRPr sz="120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6334" y="-89499"/>
            <a:ext cx="8772525" cy="1195705"/>
          </a:xfrm>
          <a:prstGeom prst="rect"/>
        </p:spPr>
        <p:txBody>
          <a:bodyPr wrap="square" lIns="0" tIns="1098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pc="-10"/>
              <a:t>Cont</a:t>
            </a:r>
            <a:r>
              <a:rPr dirty="0" u="none" sz="1800" spc="-10" b="0">
                <a:latin typeface="Constantia"/>
                <a:cs typeface="Constantia"/>
              </a:rPr>
              <a:t>.</a:t>
            </a:r>
            <a:endParaRPr sz="1800">
              <a:latin typeface="Constantia"/>
              <a:cs typeface="Constantia"/>
            </a:endParaRPr>
          </a:p>
          <a:p>
            <a:pPr marL="156210">
              <a:lnSpc>
                <a:spcPct val="100000"/>
              </a:lnSpc>
              <a:spcBef>
                <a:spcPts val="765"/>
              </a:spcBef>
            </a:pPr>
            <a:r>
              <a:rPr dirty="0" u="none" b="0">
                <a:latin typeface="Calibri"/>
                <a:cs typeface="Calibri"/>
              </a:rPr>
              <a:t>These</a:t>
            </a:r>
            <a:r>
              <a:rPr dirty="0" u="none" spc="55" b="0">
                <a:latin typeface="Calibri"/>
                <a:cs typeface="Calibri"/>
              </a:rPr>
              <a:t> </a:t>
            </a:r>
            <a:r>
              <a:rPr dirty="0" u="none" b="0">
                <a:latin typeface="Calibri"/>
                <a:cs typeface="Calibri"/>
              </a:rPr>
              <a:t>principles</a:t>
            </a:r>
            <a:r>
              <a:rPr dirty="0" u="none" spc="65" b="0">
                <a:latin typeface="Calibri"/>
                <a:cs typeface="Calibri"/>
              </a:rPr>
              <a:t> </a:t>
            </a:r>
            <a:r>
              <a:rPr dirty="0" u="none" b="0">
                <a:latin typeface="Calibri"/>
                <a:cs typeface="Calibri"/>
              </a:rPr>
              <a:t>of</a:t>
            </a:r>
            <a:r>
              <a:rPr dirty="0" u="none" spc="65" b="0">
                <a:latin typeface="Calibri"/>
                <a:cs typeface="Calibri"/>
              </a:rPr>
              <a:t> </a:t>
            </a:r>
            <a:r>
              <a:rPr dirty="0" u="none"/>
              <a:t>informed</a:t>
            </a:r>
            <a:r>
              <a:rPr dirty="0" u="none" spc="70"/>
              <a:t> </a:t>
            </a:r>
            <a:r>
              <a:rPr dirty="0" u="none"/>
              <a:t>consent</a:t>
            </a:r>
            <a:r>
              <a:rPr dirty="0" u="none" spc="65"/>
              <a:t> </a:t>
            </a:r>
            <a:r>
              <a:rPr dirty="0" u="none" b="0">
                <a:latin typeface="Calibri"/>
                <a:cs typeface="Calibri"/>
              </a:rPr>
              <a:t>were</a:t>
            </a:r>
            <a:r>
              <a:rPr dirty="0" u="none" spc="60" b="0">
                <a:latin typeface="Calibri"/>
                <a:cs typeface="Calibri"/>
              </a:rPr>
              <a:t> </a:t>
            </a:r>
            <a:r>
              <a:rPr dirty="0" u="none" b="0">
                <a:latin typeface="Calibri"/>
                <a:cs typeface="Calibri"/>
              </a:rPr>
              <a:t>not</a:t>
            </a:r>
            <a:r>
              <a:rPr dirty="0" u="none" spc="65" b="0">
                <a:latin typeface="Calibri"/>
                <a:cs typeface="Calibri"/>
              </a:rPr>
              <a:t> </a:t>
            </a:r>
            <a:r>
              <a:rPr dirty="0" u="none" spc="-25" b="0">
                <a:latin typeface="Calibri"/>
                <a:cs typeface="Calibri"/>
              </a:rPr>
              <a:t>met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330200" y="1080007"/>
            <a:ext cx="8630920" cy="53092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6350">
              <a:lnSpc>
                <a:spcPct val="100000"/>
              </a:lnSpc>
              <a:spcBef>
                <a:spcPts val="105"/>
              </a:spcBef>
              <a:tabLst>
                <a:tab pos="695325" algn="l"/>
                <a:tab pos="2585720" algn="l"/>
                <a:tab pos="4284980" algn="l"/>
                <a:tab pos="5180965" algn="l"/>
                <a:tab pos="6878955" algn="l"/>
                <a:tab pos="8051165" algn="l"/>
              </a:tabLst>
            </a:pPr>
            <a:r>
              <a:rPr dirty="0" sz="3200" spc="-25" b="1">
                <a:latin typeface="Calibri"/>
                <a:cs typeface="Calibri"/>
              </a:rPr>
              <a:t>at</a:t>
            </a:r>
            <a:r>
              <a:rPr dirty="0" sz="3200" b="1">
                <a:latin typeface="Calibri"/>
                <a:cs typeface="Calibri"/>
              </a:rPr>
              <a:t>	</a:t>
            </a:r>
            <a:r>
              <a:rPr dirty="0" sz="3200" spc="-10" b="1">
                <a:latin typeface="Calibri"/>
                <a:cs typeface="Calibri"/>
              </a:rPr>
              <a:t>Tuskegee</a:t>
            </a:r>
            <a:r>
              <a:rPr dirty="0" sz="3200" b="1">
                <a:latin typeface="Calibri"/>
                <a:cs typeface="Calibri"/>
              </a:rPr>
              <a:t>	</a:t>
            </a:r>
            <a:r>
              <a:rPr dirty="0" sz="3200" spc="-10">
                <a:latin typeface="Calibri"/>
                <a:cs typeface="Calibri"/>
              </a:rPr>
              <a:t>because</a:t>
            </a:r>
            <a:r>
              <a:rPr dirty="0" sz="3200">
                <a:latin typeface="Calibri"/>
                <a:cs typeface="Calibri"/>
              </a:rPr>
              <a:t>	</a:t>
            </a:r>
            <a:r>
              <a:rPr dirty="0" sz="3200" spc="-25">
                <a:latin typeface="Calibri"/>
                <a:cs typeface="Calibri"/>
              </a:rPr>
              <a:t>the</a:t>
            </a:r>
            <a:r>
              <a:rPr dirty="0" sz="3200">
                <a:latin typeface="Calibri"/>
                <a:cs typeface="Calibri"/>
              </a:rPr>
              <a:t>	</a:t>
            </a:r>
            <a:r>
              <a:rPr dirty="0" sz="3200" spc="-10">
                <a:latin typeface="Calibri"/>
                <a:cs typeface="Calibri"/>
              </a:rPr>
              <a:t>subjects</a:t>
            </a:r>
            <a:r>
              <a:rPr dirty="0" sz="3200">
                <a:latin typeface="Calibri"/>
                <a:cs typeface="Calibri"/>
              </a:rPr>
              <a:t>	</a:t>
            </a:r>
            <a:r>
              <a:rPr dirty="0" sz="3200" spc="-20">
                <a:latin typeface="Calibri"/>
                <a:cs typeface="Calibri"/>
              </a:rPr>
              <a:t>were</a:t>
            </a:r>
            <a:r>
              <a:rPr dirty="0" sz="3200">
                <a:latin typeface="Calibri"/>
                <a:cs typeface="Calibri"/>
              </a:rPr>
              <a:t>	</a:t>
            </a:r>
            <a:r>
              <a:rPr dirty="0" sz="3200" spc="-25">
                <a:latin typeface="Calibri"/>
                <a:cs typeface="Calibri"/>
              </a:rPr>
              <a:t>not </a:t>
            </a:r>
            <a:r>
              <a:rPr dirty="0" sz="3200">
                <a:latin typeface="Calibri"/>
                <a:cs typeface="Calibri"/>
              </a:rPr>
              <a:t>informed</a:t>
            </a:r>
            <a:r>
              <a:rPr dirty="0" sz="3200" spc="-6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about</a:t>
            </a:r>
            <a:r>
              <a:rPr dirty="0" sz="3200" spc="-7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the</a:t>
            </a:r>
            <a:r>
              <a:rPr dirty="0" sz="3200" spc="-8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experiment.</a:t>
            </a:r>
            <a:endParaRPr sz="3200">
              <a:latin typeface="Calibri"/>
              <a:cs typeface="Calibri"/>
            </a:endParaRPr>
          </a:p>
          <a:p>
            <a:pPr marL="12700" marR="8255">
              <a:lnSpc>
                <a:spcPct val="100000"/>
              </a:lnSpc>
              <a:spcBef>
                <a:spcPts val="790"/>
              </a:spcBef>
              <a:tabLst>
                <a:tab pos="954405" algn="l"/>
                <a:tab pos="1928495" algn="l"/>
                <a:tab pos="4272915" algn="l"/>
                <a:tab pos="5152390" algn="l"/>
                <a:tab pos="6126480" algn="l"/>
                <a:tab pos="6838315" algn="l"/>
                <a:tab pos="7638415" algn="l"/>
              </a:tabLst>
            </a:pPr>
            <a:r>
              <a:rPr dirty="0" u="sng" sz="3200" spc="-2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They</a:t>
            </a:r>
            <a:r>
              <a:rPr dirty="0" u="sng" sz="32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dirty="0" u="sng" sz="3200" spc="-2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were</a:t>
            </a:r>
            <a:r>
              <a:rPr dirty="0" u="sng" sz="32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dirty="0" u="sng" sz="32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misinformed</a:t>
            </a:r>
            <a:r>
              <a:rPr dirty="0" sz="3200" spc="-10">
                <a:latin typeface="Calibri"/>
                <a:cs typeface="Calibri"/>
              </a:rPr>
              <a:t>,</a:t>
            </a:r>
            <a:r>
              <a:rPr dirty="0" sz="3200">
                <a:latin typeface="Calibri"/>
                <a:cs typeface="Calibri"/>
              </a:rPr>
              <a:t>	</a:t>
            </a:r>
            <a:r>
              <a:rPr dirty="0" sz="3200" spc="-20">
                <a:latin typeface="Calibri"/>
                <a:cs typeface="Calibri"/>
              </a:rPr>
              <a:t>they</a:t>
            </a:r>
            <a:r>
              <a:rPr dirty="0" sz="3200">
                <a:latin typeface="Calibri"/>
                <a:cs typeface="Calibri"/>
              </a:rPr>
              <a:t>	</a:t>
            </a:r>
            <a:r>
              <a:rPr dirty="0" sz="3200" spc="-20">
                <a:latin typeface="Calibri"/>
                <a:cs typeface="Calibri"/>
              </a:rPr>
              <a:t>were</a:t>
            </a:r>
            <a:r>
              <a:rPr dirty="0" sz="3200">
                <a:latin typeface="Calibri"/>
                <a:cs typeface="Calibri"/>
              </a:rPr>
              <a:t>	</a:t>
            </a:r>
            <a:r>
              <a:rPr dirty="0" sz="3200" spc="-25">
                <a:latin typeface="Calibri"/>
                <a:cs typeface="Calibri"/>
              </a:rPr>
              <a:t>not</a:t>
            </a:r>
            <a:r>
              <a:rPr dirty="0" sz="3200">
                <a:latin typeface="Calibri"/>
                <a:cs typeface="Calibri"/>
              </a:rPr>
              <a:t>	</a:t>
            </a:r>
            <a:r>
              <a:rPr dirty="0" sz="3200" spc="-20">
                <a:latin typeface="Calibri"/>
                <a:cs typeface="Calibri"/>
              </a:rPr>
              <a:t>told</a:t>
            </a:r>
            <a:r>
              <a:rPr dirty="0" sz="3200">
                <a:latin typeface="Calibri"/>
                <a:cs typeface="Calibri"/>
              </a:rPr>
              <a:t>	</a:t>
            </a:r>
            <a:r>
              <a:rPr dirty="0" sz="3200" spc="-10">
                <a:latin typeface="Calibri"/>
                <a:cs typeface="Calibri"/>
              </a:rPr>
              <a:t>about </a:t>
            </a:r>
            <a:r>
              <a:rPr dirty="0" sz="3200">
                <a:latin typeface="Calibri"/>
                <a:cs typeface="Calibri"/>
              </a:rPr>
              <a:t>possible</a:t>
            </a:r>
            <a:r>
              <a:rPr dirty="0" sz="3200" spc="-11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treatments.</a:t>
            </a:r>
            <a:endParaRPr sz="3200">
              <a:latin typeface="Calibri"/>
              <a:cs typeface="Calibri"/>
            </a:endParaRPr>
          </a:p>
          <a:p>
            <a:pPr marL="12700" marR="8890">
              <a:lnSpc>
                <a:spcPct val="100000"/>
              </a:lnSpc>
              <a:spcBef>
                <a:spcPts val="805"/>
              </a:spcBef>
            </a:pPr>
            <a:r>
              <a:rPr dirty="0" u="sng" sz="32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They</a:t>
            </a:r>
            <a:r>
              <a:rPr dirty="0" u="sng" sz="3200" spc="14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32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were</a:t>
            </a:r>
            <a:r>
              <a:rPr dirty="0" u="sng" sz="3200" spc="16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32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not</a:t>
            </a:r>
            <a:r>
              <a:rPr dirty="0" u="sng" sz="3200" spc="15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32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told</a:t>
            </a:r>
            <a:r>
              <a:rPr dirty="0" u="sng" sz="3200" spc="15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that</a:t>
            </a:r>
            <a:r>
              <a:rPr dirty="0" sz="3200" spc="16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their</a:t>
            </a:r>
            <a:r>
              <a:rPr dirty="0" sz="3200" spc="15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syphilis</a:t>
            </a:r>
            <a:r>
              <a:rPr dirty="0" sz="3200" spc="1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would</a:t>
            </a:r>
            <a:r>
              <a:rPr dirty="0" sz="3200" spc="16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not</a:t>
            </a:r>
            <a:r>
              <a:rPr dirty="0" sz="3200" spc="160">
                <a:latin typeface="Calibri"/>
                <a:cs typeface="Calibri"/>
              </a:rPr>
              <a:t> </a:t>
            </a:r>
            <a:r>
              <a:rPr dirty="0" sz="3200" spc="-25">
                <a:latin typeface="Calibri"/>
                <a:cs typeface="Calibri"/>
              </a:rPr>
              <a:t>be </a:t>
            </a:r>
            <a:r>
              <a:rPr dirty="0" sz="3200" spc="-10">
                <a:latin typeface="Calibri"/>
                <a:cs typeface="Calibri"/>
              </a:rPr>
              <a:t>treated.</a:t>
            </a:r>
            <a:endParaRPr sz="3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810"/>
              </a:spcBef>
              <a:tabLst>
                <a:tab pos="969644" algn="l"/>
                <a:tab pos="2007235" algn="l"/>
                <a:tab pos="2903855" algn="l"/>
                <a:tab pos="4667250" algn="l"/>
                <a:tab pos="7063740" algn="l"/>
                <a:tab pos="8087995" algn="l"/>
              </a:tabLst>
            </a:pPr>
            <a:r>
              <a:rPr dirty="0" sz="3200" spc="-25" b="1" i="1">
                <a:latin typeface="Calibri"/>
                <a:cs typeface="Calibri"/>
              </a:rPr>
              <a:t>And</a:t>
            </a:r>
            <a:r>
              <a:rPr dirty="0" sz="3200" b="1" i="1">
                <a:latin typeface="Calibri"/>
                <a:cs typeface="Calibri"/>
              </a:rPr>
              <a:t>	</a:t>
            </a:r>
            <a:r>
              <a:rPr dirty="0" sz="3200" spc="-20" b="1" i="1">
                <a:latin typeface="Calibri"/>
                <a:cs typeface="Calibri"/>
              </a:rPr>
              <a:t>with</a:t>
            </a:r>
            <a:r>
              <a:rPr dirty="0" sz="3200" b="1" i="1">
                <a:latin typeface="Calibri"/>
                <a:cs typeface="Calibri"/>
              </a:rPr>
              <a:t>	</a:t>
            </a:r>
            <a:r>
              <a:rPr dirty="0" sz="3200" spc="-20" b="1" i="1">
                <a:latin typeface="Calibri"/>
                <a:cs typeface="Calibri"/>
              </a:rPr>
              <a:t>this</a:t>
            </a:r>
            <a:r>
              <a:rPr dirty="0" sz="3200" b="1" i="1">
                <a:latin typeface="Calibri"/>
                <a:cs typeface="Calibri"/>
              </a:rPr>
              <a:t>	</a:t>
            </a:r>
            <a:r>
              <a:rPr dirty="0" sz="3200" spc="-10" b="1" i="1">
                <a:latin typeface="Calibri"/>
                <a:cs typeface="Calibri"/>
              </a:rPr>
              <a:t>incorrect</a:t>
            </a:r>
            <a:r>
              <a:rPr dirty="0" sz="3200" b="1" i="1">
                <a:latin typeface="Calibri"/>
                <a:cs typeface="Calibri"/>
              </a:rPr>
              <a:t>	</a:t>
            </a:r>
            <a:r>
              <a:rPr dirty="0" sz="3200" spc="-10" b="1" i="1">
                <a:latin typeface="Calibri"/>
                <a:cs typeface="Calibri"/>
              </a:rPr>
              <a:t>information,</a:t>
            </a:r>
            <a:r>
              <a:rPr dirty="0" sz="3200" b="1" i="1">
                <a:latin typeface="Calibri"/>
                <a:cs typeface="Calibri"/>
              </a:rPr>
              <a:t>	</a:t>
            </a:r>
            <a:r>
              <a:rPr dirty="0" sz="3200" spc="-20" b="1" i="1">
                <a:latin typeface="Calibri"/>
                <a:cs typeface="Calibri"/>
              </a:rPr>
              <a:t>they</a:t>
            </a:r>
            <a:r>
              <a:rPr dirty="0" sz="3200" b="1" i="1">
                <a:latin typeface="Calibri"/>
                <a:cs typeface="Calibri"/>
              </a:rPr>
              <a:t>	</a:t>
            </a:r>
            <a:r>
              <a:rPr dirty="0" sz="3200" spc="-25" b="1" i="1">
                <a:latin typeface="Calibri"/>
                <a:cs typeface="Calibri"/>
              </a:rPr>
              <a:t>did </a:t>
            </a:r>
            <a:r>
              <a:rPr dirty="0" sz="3200" b="1" i="1">
                <a:latin typeface="Calibri"/>
                <a:cs typeface="Calibri"/>
              </a:rPr>
              <a:t>voluntarily</a:t>
            </a:r>
            <a:r>
              <a:rPr dirty="0" sz="3200" spc="-85" b="1" i="1">
                <a:latin typeface="Calibri"/>
                <a:cs typeface="Calibri"/>
              </a:rPr>
              <a:t> </a:t>
            </a:r>
            <a:r>
              <a:rPr dirty="0" sz="3200" b="1" i="1">
                <a:latin typeface="Calibri"/>
                <a:cs typeface="Calibri"/>
              </a:rPr>
              <a:t>consent</a:t>
            </a:r>
            <a:r>
              <a:rPr dirty="0" sz="3200" spc="-90" b="1" i="1">
                <a:latin typeface="Calibri"/>
                <a:cs typeface="Calibri"/>
              </a:rPr>
              <a:t> </a:t>
            </a:r>
            <a:r>
              <a:rPr dirty="0" sz="3200" b="1" i="1">
                <a:latin typeface="Calibri"/>
                <a:cs typeface="Calibri"/>
              </a:rPr>
              <a:t>to</a:t>
            </a:r>
            <a:r>
              <a:rPr dirty="0" sz="3200" spc="-80" b="1" i="1">
                <a:latin typeface="Calibri"/>
                <a:cs typeface="Calibri"/>
              </a:rPr>
              <a:t> </a:t>
            </a:r>
            <a:r>
              <a:rPr dirty="0" sz="3200" b="1" i="1">
                <a:latin typeface="Calibri"/>
                <a:cs typeface="Calibri"/>
              </a:rPr>
              <a:t>the</a:t>
            </a:r>
            <a:r>
              <a:rPr dirty="0" sz="3200" spc="-65" b="1" i="1">
                <a:latin typeface="Calibri"/>
                <a:cs typeface="Calibri"/>
              </a:rPr>
              <a:t> </a:t>
            </a:r>
            <a:r>
              <a:rPr dirty="0" sz="3200" spc="-10" b="1" i="1">
                <a:latin typeface="Calibri"/>
                <a:cs typeface="Calibri"/>
              </a:rPr>
              <a:t>experiment.</a:t>
            </a:r>
            <a:endParaRPr sz="3200">
              <a:latin typeface="Calibri"/>
              <a:cs typeface="Calibri"/>
            </a:endParaRPr>
          </a:p>
          <a:p>
            <a:pPr marL="12700" marR="8890">
              <a:lnSpc>
                <a:spcPct val="100000"/>
              </a:lnSpc>
              <a:spcBef>
                <a:spcPts val="790"/>
              </a:spcBef>
              <a:tabLst>
                <a:tab pos="749935" algn="l"/>
                <a:tab pos="1661795" algn="l"/>
                <a:tab pos="2379980" algn="l"/>
                <a:tab pos="3012440" algn="l"/>
                <a:tab pos="3728720" algn="l"/>
                <a:tab pos="4685665" algn="l"/>
                <a:tab pos="5516245" algn="l"/>
                <a:tab pos="7083425" algn="l"/>
                <a:tab pos="7961630" algn="l"/>
              </a:tabLst>
            </a:pPr>
            <a:r>
              <a:rPr dirty="0" sz="3200">
                <a:latin typeface="Calibri"/>
                <a:cs typeface="Calibri"/>
              </a:rPr>
              <a:t>And</a:t>
            </a:r>
            <a:r>
              <a:rPr dirty="0" sz="3200" spc="3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maybe</a:t>
            </a:r>
            <a:r>
              <a:rPr dirty="0" sz="3200" spc="3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they</a:t>
            </a:r>
            <a:r>
              <a:rPr dirty="0" sz="3200" spc="2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had</a:t>
            </a:r>
            <a:r>
              <a:rPr dirty="0" sz="3200" spc="4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</a:t>
            </a:r>
            <a:r>
              <a:rPr dirty="0" sz="3200" spc="3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right</a:t>
            </a:r>
            <a:r>
              <a:rPr dirty="0" sz="3200" spc="3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to</a:t>
            </a:r>
            <a:r>
              <a:rPr dirty="0" sz="3200" spc="3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withdraw</a:t>
            </a:r>
            <a:r>
              <a:rPr dirty="0" sz="3200" spc="3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consent</a:t>
            </a:r>
            <a:r>
              <a:rPr dirty="0" sz="3200" spc="35">
                <a:latin typeface="Calibri"/>
                <a:cs typeface="Calibri"/>
              </a:rPr>
              <a:t> </a:t>
            </a:r>
            <a:r>
              <a:rPr dirty="0" sz="3200" spc="-25">
                <a:latin typeface="Calibri"/>
                <a:cs typeface="Calibri"/>
              </a:rPr>
              <a:t>at any</a:t>
            </a:r>
            <a:r>
              <a:rPr dirty="0" sz="3200">
                <a:latin typeface="Calibri"/>
                <a:cs typeface="Calibri"/>
              </a:rPr>
              <a:t>	</a:t>
            </a:r>
            <a:r>
              <a:rPr dirty="0" sz="3200" spc="-20">
                <a:latin typeface="Calibri"/>
                <a:cs typeface="Calibri"/>
              </a:rPr>
              <a:t>time</a:t>
            </a:r>
            <a:r>
              <a:rPr dirty="0" sz="3200">
                <a:latin typeface="Calibri"/>
                <a:cs typeface="Calibri"/>
              </a:rPr>
              <a:t>	</a:t>
            </a:r>
            <a:r>
              <a:rPr dirty="0" sz="3200" spc="-25">
                <a:latin typeface="Calibri"/>
                <a:cs typeface="Calibri"/>
              </a:rPr>
              <a:t>but</a:t>
            </a:r>
            <a:r>
              <a:rPr dirty="0" sz="3200">
                <a:latin typeface="Calibri"/>
                <a:cs typeface="Calibri"/>
              </a:rPr>
              <a:t>	</a:t>
            </a:r>
            <a:r>
              <a:rPr dirty="0" sz="3200" spc="-20">
                <a:latin typeface="Calibri"/>
                <a:cs typeface="Calibri"/>
              </a:rPr>
              <a:t>it's</a:t>
            </a:r>
            <a:r>
              <a:rPr dirty="0" sz="3200">
                <a:latin typeface="Calibri"/>
                <a:cs typeface="Calibri"/>
              </a:rPr>
              <a:t>	</a:t>
            </a:r>
            <a:r>
              <a:rPr dirty="0" sz="3200" spc="-25">
                <a:latin typeface="Calibri"/>
                <a:cs typeface="Calibri"/>
              </a:rPr>
              <a:t>not</a:t>
            </a:r>
            <a:r>
              <a:rPr dirty="0" sz="3200">
                <a:latin typeface="Calibri"/>
                <a:cs typeface="Calibri"/>
              </a:rPr>
              <a:t>	</a:t>
            </a:r>
            <a:r>
              <a:rPr dirty="0" sz="3200" spc="-10">
                <a:latin typeface="Calibri"/>
                <a:cs typeface="Calibri"/>
              </a:rPr>
              <a:t>clear</a:t>
            </a:r>
            <a:r>
              <a:rPr dirty="0" sz="3200">
                <a:latin typeface="Calibri"/>
                <a:cs typeface="Calibri"/>
              </a:rPr>
              <a:t>	</a:t>
            </a:r>
            <a:r>
              <a:rPr dirty="0" sz="3200" spc="-20">
                <a:latin typeface="Calibri"/>
                <a:cs typeface="Calibri"/>
              </a:rPr>
              <a:t>that</a:t>
            </a:r>
            <a:r>
              <a:rPr dirty="0" sz="3200">
                <a:latin typeface="Calibri"/>
                <a:cs typeface="Calibri"/>
              </a:rPr>
              <a:t>	</a:t>
            </a:r>
            <a:r>
              <a:rPr dirty="0" sz="3200" spc="-10">
                <a:latin typeface="Calibri"/>
                <a:cs typeface="Calibri"/>
              </a:rPr>
              <a:t>anybody</a:t>
            </a:r>
            <a:r>
              <a:rPr dirty="0" sz="3200">
                <a:latin typeface="Calibri"/>
                <a:cs typeface="Calibri"/>
              </a:rPr>
              <a:t>	</a:t>
            </a:r>
            <a:r>
              <a:rPr dirty="0" sz="3200" spc="-20">
                <a:latin typeface="Calibri"/>
                <a:cs typeface="Calibri"/>
              </a:rPr>
              <a:t>ever</a:t>
            </a:r>
            <a:r>
              <a:rPr dirty="0" sz="3200">
                <a:latin typeface="Calibri"/>
                <a:cs typeface="Calibri"/>
              </a:rPr>
              <a:t>	</a:t>
            </a:r>
            <a:r>
              <a:rPr dirty="0" sz="3200" spc="-30">
                <a:latin typeface="Calibri"/>
                <a:cs typeface="Calibri"/>
              </a:rPr>
              <a:t>told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30200" y="6362801"/>
            <a:ext cx="4956175" cy="514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>
                <a:latin typeface="Calibri"/>
                <a:cs typeface="Calibri"/>
              </a:rPr>
              <a:t>them</a:t>
            </a:r>
            <a:r>
              <a:rPr dirty="0" sz="3200" spc="-6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that</a:t>
            </a:r>
            <a:r>
              <a:rPr dirty="0" sz="3200" spc="-4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they</a:t>
            </a:r>
            <a:r>
              <a:rPr dirty="0" sz="3200" spc="-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had</a:t>
            </a:r>
            <a:r>
              <a:rPr dirty="0" sz="3200" spc="-4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that</a:t>
            </a:r>
            <a:r>
              <a:rPr dirty="0" sz="3200" spc="-4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right.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334" y="-89499"/>
            <a:ext cx="8775065" cy="1683385"/>
          </a:xfrm>
          <a:prstGeom prst="rect"/>
        </p:spPr>
        <p:txBody>
          <a:bodyPr wrap="square" lIns="0" tIns="1098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pc="-10"/>
              <a:t>Cont</a:t>
            </a:r>
            <a:r>
              <a:rPr dirty="0" u="none" sz="1800" spc="-10" b="0">
                <a:latin typeface="Constantia"/>
                <a:cs typeface="Constantia"/>
              </a:rPr>
              <a:t>.</a:t>
            </a:r>
            <a:endParaRPr sz="1800">
              <a:latin typeface="Constantia"/>
              <a:cs typeface="Constantia"/>
            </a:endParaRPr>
          </a:p>
          <a:p>
            <a:pPr marL="156210" marR="5080">
              <a:lnSpc>
                <a:spcPct val="100000"/>
              </a:lnSpc>
              <a:spcBef>
                <a:spcPts val="765"/>
              </a:spcBef>
              <a:tabLst>
                <a:tab pos="959485" algn="l"/>
                <a:tab pos="1660525" algn="l"/>
                <a:tab pos="2697480" algn="l"/>
                <a:tab pos="3640454" algn="l"/>
                <a:tab pos="4082415" algn="l"/>
                <a:tab pos="4951730" algn="l"/>
                <a:tab pos="5692140" algn="l"/>
                <a:tab pos="8120380" algn="l"/>
              </a:tabLst>
            </a:pPr>
            <a:r>
              <a:rPr dirty="0" u="none" spc="-25" b="0">
                <a:latin typeface="Calibri"/>
                <a:cs typeface="Calibri"/>
              </a:rPr>
              <a:t>The</a:t>
            </a:r>
            <a:r>
              <a:rPr dirty="0" u="none" b="0">
                <a:latin typeface="Calibri"/>
                <a:cs typeface="Calibri"/>
              </a:rPr>
              <a:t>	</a:t>
            </a:r>
            <a:r>
              <a:rPr dirty="0" u="none" spc="-25"/>
              <a:t>big</a:t>
            </a:r>
            <a:r>
              <a:rPr dirty="0" u="none"/>
              <a:t>	</a:t>
            </a:r>
            <a:r>
              <a:rPr dirty="0" u="none" spc="-20"/>
              <a:t>issue</a:t>
            </a:r>
            <a:r>
              <a:rPr dirty="0" u="none"/>
              <a:t>	</a:t>
            </a:r>
            <a:r>
              <a:rPr dirty="0" u="none" spc="-20" b="0">
                <a:latin typeface="Calibri"/>
                <a:cs typeface="Calibri"/>
              </a:rPr>
              <a:t>here</a:t>
            </a:r>
            <a:r>
              <a:rPr dirty="0" u="none" b="0">
                <a:latin typeface="Calibri"/>
                <a:cs typeface="Calibri"/>
              </a:rPr>
              <a:t>	</a:t>
            </a:r>
            <a:r>
              <a:rPr dirty="0" u="none" spc="-25" b="0">
                <a:latin typeface="Calibri"/>
                <a:cs typeface="Calibri"/>
              </a:rPr>
              <a:t>is</a:t>
            </a:r>
            <a:r>
              <a:rPr dirty="0" u="none" b="0">
                <a:latin typeface="Calibri"/>
                <a:cs typeface="Calibri"/>
              </a:rPr>
              <a:t>	</a:t>
            </a:r>
            <a:r>
              <a:rPr dirty="0" u="none" spc="-20" b="0">
                <a:latin typeface="Calibri"/>
                <a:cs typeface="Calibri"/>
              </a:rPr>
              <a:t>that</a:t>
            </a:r>
            <a:r>
              <a:rPr dirty="0" u="none" b="0">
                <a:latin typeface="Calibri"/>
                <a:cs typeface="Calibri"/>
              </a:rPr>
              <a:t>	</a:t>
            </a:r>
            <a:r>
              <a:rPr dirty="0" u="none" spc="-25" b="0">
                <a:latin typeface="Calibri"/>
                <a:cs typeface="Calibri"/>
              </a:rPr>
              <a:t>the</a:t>
            </a:r>
            <a:r>
              <a:rPr dirty="0" u="none" b="0">
                <a:latin typeface="Calibri"/>
                <a:cs typeface="Calibri"/>
              </a:rPr>
              <a:t>	</a:t>
            </a:r>
            <a:r>
              <a:rPr dirty="0" u="none" spc="-10" b="0">
                <a:latin typeface="Calibri"/>
                <a:cs typeface="Calibri"/>
              </a:rPr>
              <a:t>experimenter</a:t>
            </a:r>
            <a:r>
              <a:rPr dirty="0" u="none" b="0">
                <a:latin typeface="Calibri"/>
                <a:cs typeface="Calibri"/>
              </a:rPr>
              <a:t>	</a:t>
            </a:r>
            <a:r>
              <a:rPr dirty="0" u="none" spc="-20" b="0">
                <a:latin typeface="Calibri"/>
                <a:cs typeface="Calibri"/>
              </a:rPr>
              <a:t>was </a:t>
            </a:r>
            <a:r>
              <a:rPr dirty="0" u="none" b="0">
                <a:latin typeface="Calibri"/>
                <a:cs typeface="Calibri"/>
              </a:rPr>
              <a:t>assessing</a:t>
            </a:r>
            <a:r>
              <a:rPr dirty="0" u="none" spc="-40" b="0">
                <a:latin typeface="Calibri"/>
                <a:cs typeface="Calibri"/>
              </a:rPr>
              <a:t> </a:t>
            </a:r>
            <a:r>
              <a:rPr dirty="0" u="none" b="0">
                <a:latin typeface="Calibri"/>
                <a:cs typeface="Calibri"/>
              </a:rPr>
              <a:t>the</a:t>
            </a:r>
            <a:r>
              <a:rPr dirty="0" u="none" spc="-45" b="0">
                <a:latin typeface="Calibri"/>
                <a:cs typeface="Calibri"/>
              </a:rPr>
              <a:t> </a:t>
            </a:r>
            <a:r>
              <a:rPr dirty="0" u="sng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</a:rPr>
              <a:t>benefit</a:t>
            </a:r>
            <a:r>
              <a:rPr dirty="0" spc="-60"/>
              <a:t> </a:t>
            </a:r>
            <a:r>
              <a:rPr dirty="0"/>
              <a:t>versus</a:t>
            </a:r>
            <a:r>
              <a:rPr dirty="0" spc="-65"/>
              <a:t> </a:t>
            </a:r>
            <a:r>
              <a:rPr dirty="0"/>
              <a:t>the</a:t>
            </a:r>
            <a:r>
              <a:rPr dirty="0" spc="-65"/>
              <a:t> </a:t>
            </a:r>
            <a:r>
              <a:rPr dirty="0" u="sng" spc="-1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</a:rPr>
              <a:t>harm</a:t>
            </a:r>
            <a:r>
              <a:rPr dirty="0" u="none" spc="-10" b="0">
                <a:latin typeface="Calibri"/>
                <a:cs typeface="Calibri"/>
              </a:rPr>
              <a:t>.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5"/>
              </a:spcBef>
            </a:pPr>
            <a:r>
              <a:rPr dirty="0"/>
              <a:t>And</a:t>
            </a:r>
            <a:r>
              <a:rPr dirty="0" spc="100"/>
              <a:t> </a:t>
            </a:r>
            <a:r>
              <a:rPr dirty="0"/>
              <a:t>usually</a:t>
            </a:r>
            <a:r>
              <a:rPr dirty="0" spc="114"/>
              <a:t> </a:t>
            </a:r>
            <a:r>
              <a:rPr dirty="0"/>
              <a:t>in</a:t>
            </a:r>
            <a:r>
              <a:rPr dirty="0" spc="114"/>
              <a:t> </a:t>
            </a:r>
            <a:r>
              <a:rPr dirty="0"/>
              <a:t>these</a:t>
            </a:r>
            <a:r>
              <a:rPr dirty="0" spc="95"/>
              <a:t> </a:t>
            </a:r>
            <a:r>
              <a:rPr dirty="0"/>
              <a:t>sorts</a:t>
            </a:r>
            <a:r>
              <a:rPr dirty="0" spc="105"/>
              <a:t> </a:t>
            </a:r>
            <a:r>
              <a:rPr dirty="0"/>
              <a:t>of</a:t>
            </a:r>
            <a:r>
              <a:rPr dirty="0" spc="95"/>
              <a:t> </a:t>
            </a:r>
            <a:r>
              <a:rPr dirty="0"/>
              <a:t>situations,</a:t>
            </a:r>
            <a:r>
              <a:rPr dirty="0" spc="95"/>
              <a:t> </a:t>
            </a:r>
            <a:r>
              <a:rPr dirty="0"/>
              <a:t>the</a:t>
            </a:r>
            <a:r>
              <a:rPr dirty="0" spc="114"/>
              <a:t> </a:t>
            </a:r>
            <a:r>
              <a:rPr dirty="0" b="1">
                <a:solidFill>
                  <a:srgbClr val="C00000"/>
                </a:solidFill>
                <a:latin typeface="Calibri"/>
                <a:cs typeface="Calibri"/>
              </a:rPr>
              <a:t>harm</a:t>
            </a:r>
            <a:r>
              <a:rPr dirty="0" spc="10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pc="-25" b="1">
                <a:solidFill>
                  <a:srgbClr val="C00000"/>
                </a:solidFill>
                <a:latin typeface="Calibri"/>
                <a:cs typeface="Calibri"/>
              </a:rPr>
              <a:t>is </a:t>
            </a:r>
            <a:r>
              <a:rPr dirty="0" b="1">
                <a:solidFill>
                  <a:srgbClr val="C00000"/>
                </a:solidFill>
                <a:latin typeface="Calibri"/>
                <a:cs typeface="Calibri"/>
              </a:rPr>
              <a:t>to</a:t>
            </a:r>
            <a:r>
              <a:rPr dirty="0" spc="90" b="1">
                <a:solidFill>
                  <a:srgbClr val="C00000"/>
                </a:solidFill>
                <a:latin typeface="Calibri"/>
                <a:cs typeface="Calibri"/>
              </a:rPr>
              <a:t>  </a:t>
            </a:r>
            <a:r>
              <a:rPr dirty="0" b="1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dirty="0" spc="90" b="1">
                <a:solidFill>
                  <a:srgbClr val="C00000"/>
                </a:solidFill>
                <a:latin typeface="Calibri"/>
                <a:cs typeface="Calibri"/>
              </a:rPr>
              <a:t>  </a:t>
            </a:r>
            <a:r>
              <a:rPr dirty="0" b="1">
                <a:solidFill>
                  <a:srgbClr val="C00000"/>
                </a:solidFill>
                <a:latin typeface="Calibri"/>
                <a:cs typeface="Calibri"/>
              </a:rPr>
              <a:t>individual</a:t>
            </a:r>
            <a:r>
              <a:rPr dirty="0" spc="90" b="1">
                <a:solidFill>
                  <a:srgbClr val="C00000"/>
                </a:solidFill>
                <a:latin typeface="Calibri"/>
                <a:cs typeface="Calibri"/>
              </a:rPr>
              <a:t>  </a:t>
            </a:r>
            <a:r>
              <a:rPr dirty="0" b="1">
                <a:solidFill>
                  <a:srgbClr val="C00000"/>
                </a:solidFill>
                <a:latin typeface="Calibri"/>
                <a:cs typeface="Calibri"/>
              </a:rPr>
              <a:t>subject</a:t>
            </a:r>
            <a:r>
              <a:rPr dirty="0"/>
              <a:t>,</a:t>
            </a:r>
            <a:r>
              <a:rPr dirty="0" spc="95"/>
              <a:t>  </a:t>
            </a:r>
            <a:r>
              <a:rPr dirty="0"/>
              <a:t>and</a:t>
            </a:r>
            <a:r>
              <a:rPr dirty="0" spc="95"/>
              <a:t>  </a:t>
            </a:r>
            <a:r>
              <a:rPr dirty="0"/>
              <a:t>the</a:t>
            </a:r>
            <a:r>
              <a:rPr dirty="0" spc="90"/>
              <a:t>  </a:t>
            </a:r>
            <a:r>
              <a:rPr dirty="0" b="1">
                <a:solidFill>
                  <a:srgbClr val="008000"/>
                </a:solidFill>
                <a:latin typeface="Calibri"/>
                <a:cs typeface="Calibri"/>
              </a:rPr>
              <a:t>benefit</a:t>
            </a:r>
            <a:r>
              <a:rPr dirty="0" spc="90" b="1">
                <a:solidFill>
                  <a:srgbClr val="008000"/>
                </a:solidFill>
                <a:latin typeface="Calibri"/>
                <a:cs typeface="Calibri"/>
              </a:rPr>
              <a:t>  </a:t>
            </a:r>
            <a:r>
              <a:rPr dirty="0" b="1">
                <a:solidFill>
                  <a:srgbClr val="008000"/>
                </a:solidFill>
                <a:latin typeface="Calibri"/>
                <a:cs typeface="Calibri"/>
              </a:rPr>
              <a:t>is</a:t>
            </a:r>
            <a:r>
              <a:rPr dirty="0" spc="95" b="1">
                <a:solidFill>
                  <a:srgbClr val="008000"/>
                </a:solidFill>
                <a:latin typeface="Calibri"/>
                <a:cs typeface="Calibri"/>
              </a:rPr>
              <a:t>  </a:t>
            </a:r>
            <a:r>
              <a:rPr dirty="0" spc="-25" b="1">
                <a:solidFill>
                  <a:srgbClr val="008000"/>
                </a:solidFill>
                <a:latin typeface="Calibri"/>
                <a:cs typeface="Calibri"/>
              </a:rPr>
              <a:t>to </a:t>
            </a:r>
            <a:r>
              <a:rPr dirty="0" b="1">
                <a:solidFill>
                  <a:srgbClr val="008000"/>
                </a:solidFill>
                <a:latin typeface="Calibri"/>
                <a:cs typeface="Calibri"/>
              </a:rPr>
              <a:t>society</a:t>
            </a:r>
            <a:r>
              <a:rPr dirty="0" spc="790" b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b="1">
                <a:solidFill>
                  <a:srgbClr val="008000"/>
                </a:solidFill>
                <a:latin typeface="Calibri"/>
                <a:cs typeface="Calibri"/>
              </a:rPr>
              <a:t>or</a:t>
            </a:r>
            <a:r>
              <a:rPr dirty="0" spc="795" b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b="1">
                <a:solidFill>
                  <a:srgbClr val="008000"/>
                </a:solidFill>
                <a:latin typeface="Calibri"/>
                <a:cs typeface="Calibri"/>
              </a:rPr>
              <a:t>to</a:t>
            </a:r>
            <a:r>
              <a:rPr dirty="0" spc="795" b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b="1">
                <a:solidFill>
                  <a:srgbClr val="008000"/>
                </a:solidFill>
                <a:latin typeface="Calibri"/>
                <a:cs typeface="Calibri"/>
              </a:rPr>
              <a:t>science</a:t>
            </a:r>
            <a:r>
              <a:rPr dirty="0" spc="780" b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/>
              <a:t>(i.e.,</a:t>
            </a:r>
            <a:r>
              <a:rPr dirty="0" spc="35"/>
              <a:t>  </a:t>
            </a:r>
            <a:r>
              <a:rPr dirty="0"/>
              <a:t>the</a:t>
            </a:r>
            <a:r>
              <a:rPr dirty="0" spc="795"/>
              <a:t> </a:t>
            </a:r>
            <a:r>
              <a:rPr dirty="0"/>
              <a:t>benefit</a:t>
            </a:r>
            <a:r>
              <a:rPr dirty="0" spc="785"/>
              <a:t> </a:t>
            </a:r>
            <a:r>
              <a:rPr dirty="0"/>
              <a:t>is</a:t>
            </a:r>
            <a:r>
              <a:rPr dirty="0" spc="35"/>
              <a:t>  </a:t>
            </a:r>
            <a:r>
              <a:rPr dirty="0"/>
              <a:t>to</a:t>
            </a:r>
            <a:r>
              <a:rPr dirty="0" spc="35"/>
              <a:t>  </a:t>
            </a:r>
            <a:r>
              <a:rPr dirty="0" spc="-25"/>
              <a:t>one </a:t>
            </a:r>
            <a:r>
              <a:rPr dirty="0"/>
              <a:t>party</a:t>
            </a:r>
            <a:r>
              <a:rPr dirty="0" spc="-45"/>
              <a:t> </a:t>
            </a:r>
            <a:r>
              <a:rPr dirty="0"/>
              <a:t>and</a:t>
            </a:r>
            <a:r>
              <a:rPr dirty="0" spc="-20"/>
              <a:t> </a:t>
            </a:r>
            <a:r>
              <a:rPr dirty="0"/>
              <a:t>the</a:t>
            </a:r>
            <a:r>
              <a:rPr dirty="0" spc="-40"/>
              <a:t> </a:t>
            </a:r>
            <a:r>
              <a:rPr dirty="0"/>
              <a:t>harm</a:t>
            </a:r>
            <a:r>
              <a:rPr dirty="0" spc="-35"/>
              <a:t> </a:t>
            </a:r>
            <a:r>
              <a:rPr dirty="0"/>
              <a:t>is</a:t>
            </a:r>
            <a:r>
              <a:rPr dirty="0" spc="-35"/>
              <a:t> </a:t>
            </a:r>
            <a:r>
              <a:rPr dirty="0"/>
              <a:t>to</a:t>
            </a:r>
            <a:r>
              <a:rPr dirty="0" spc="-20"/>
              <a:t> </a:t>
            </a:r>
            <a:r>
              <a:rPr dirty="0"/>
              <a:t>another</a:t>
            </a:r>
            <a:r>
              <a:rPr dirty="0" spc="-30"/>
              <a:t> </a:t>
            </a:r>
            <a:r>
              <a:rPr dirty="0" spc="-10"/>
              <a:t>party)</a:t>
            </a:r>
          </a:p>
          <a:p>
            <a:pPr>
              <a:lnSpc>
                <a:spcPct val="100000"/>
              </a:lnSpc>
              <a:spcBef>
                <a:spcPts val="1535"/>
              </a:spcBef>
            </a:pPr>
          </a:p>
          <a:p>
            <a:pPr algn="just" marL="12700" marR="5080">
              <a:lnSpc>
                <a:spcPct val="100000"/>
              </a:lnSpc>
            </a:pPr>
            <a:r>
              <a:rPr dirty="0" b="1">
                <a:latin typeface="Calibri"/>
                <a:cs typeface="Calibri"/>
              </a:rPr>
              <a:t>The</a:t>
            </a:r>
            <a:r>
              <a:rPr dirty="0" spc="195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assessment</a:t>
            </a:r>
            <a:r>
              <a:rPr dirty="0" spc="210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is</a:t>
            </a:r>
            <a:r>
              <a:rPr dirty="0" spc="210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sometimes</a:t>
            </a:r>
            <a:r>
              <a:rPr dirty="0" spc="220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different</a:t>
            </a:r>
            <a:r>
              <a:rPr dirty="0" spc="220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than</a:t>
            </a:r>
            <a:r>
              <a:rPr dirty="0" spc="200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if</a:t>
            </a:r>
            <a:r>
              <a:rPr dirty="0" spc="204" b="1">
                <a:latin typeface="Calibri"/>
                <a:cs typeface="Calibri"/>
              </a:rPr>
              <a:t> </a:t>
            </a:r>
            <a:r>
              <a:rPr dirty="0" spc="-25" b="1">
                <a:latin typeface="Calibri"/>
                <a:cs typeface="Calibri"/>
              </a:rPr>
              <a:t>the </a:t>
            </a:r>
            <a:r>
              <a:rPr dirty="0" b="1">
                <a:latin typeface="Calibri"/>
                <a:cs typeface="Calibri"/>
              </a:rPr>
              <a:t>harm</a:t>
            </a:r>
            <a:r>
              <a:rPr dirty="0" spc="85" b="1">
                <a:latin typeface="Calibri"/>
                <a:cs typeface="Calibri"/>
              </a:rPr>
              <a:t>  </a:t>
            </a:r>
            <a:r>
              <a:rPr dirty="0" b="1">
                <a:latin typeface="Calibri"/>
                <a:cs typeface="Calibri"/>
              </a:rPr>
              <a:t>is</a:t>
            </a:r>
            <a:r>
              <a:rPr dirty="0" spc="90" b="1">
                <a:latin typeface="Calibri"/>
                <a:cs typeface="Calibri"/>
              </a:rPr>
              <a:t>  </a:t>
            </a:r>
            <a:r>
              <a:rPr dirty="0" b="1">
                <a:latin typeface="Calibri"/>
                <a:cs typeface="Calibri"/>
              </a:rPr>
              <a:t>to</a:t>
            </a:r>
            <a:r>
              <a:rPr dirty="0" spc="100" b="1">
                <a:latin typeface="Calibri"/>
                <a:cs typeface="Calibri"/>
              </a:rPr>
              <a:t>  </a:t>
            </a:r>
            <a:r>
              <a:rPr dirty="0" b="1">
                <a:latin typeface="Calibri"/>
                <a:cs typeface="Calibri"/>
              </a:rPr>
              <a:t>the</a:t>
            </a:r>
            <a:r>
              <a:rPr dirty="0" spc="105" b="1">
                <a:latin typeface="Calibri"/>
                <a:cs typeface="Calibri"/>
              </a:rPr>
              <a:t>  </a:t>
            </a:r>
            <a:r>
              <a:rPr dirty="0" b="1">
                <a:latin typeface="Calibri"/>
                <a:cs typeface="Calibri"/>
              </a:rPr>
              <a:t>same</a:t>
            </a:r>
            <a:r>
              <a:rPr dirty="0" spc="90" b="1">
                <a:latin typeface="Calibri"/>
                <a:cs typeface="Calibri"/>
              </a:rPr>
              <a:t>  </a:t>
            </a:r>
            <a:r>
              <a:rPr dirty="0" b="1">
                <a:latin typeface="Calibri"/>
                <a:cs typeface="Calibri"/>
              </a:rPr>
              <a:t>party</a:t>
            </a:r>
            <a:r>
              <a:rPr dirty="0" spc="90" b="1">
                <a:latin typeface="Calibri"/>
                <a:cs typeface="Calibri"/>
              </a:rPr>
              <a:t>  </a:t>
            </a:r>
            <a:r>
              <a:rPr dirty="0" b="1">
                <a:latin typeface="Calibri"/>
                <a:cs typeface="Calibri"/>
              </a:rPr>
              <a:t>as</a:t>
            </a:r>
            <a:r>
              <a:rPr dirty="0" spc="100" b="1">
                <a:latin typeface="Calibri"/>
                <a:cs typeface="Calibri"/>
              </a:rPr>
              <a:t>  </a:t>
            </a:r>
            <a:r>
              <a:rPr dirty="0" b="1">
                <a:latin typeface="Calibri"/>
                <a:cs typeface="Calibri"/>
              </a:rPr>
              <a:t>to</a:t>
            </a:r>
            <a:r>
              <a:rPr dirty="0" spc="95" b="1">
                <a:latin typeface="Calibri"/>
                <a:cs typeface="Calibri"/>
              </a:rPr>
              <a:t>  </a:t>
            </a:r>
            <a:r>
              <a:rPr dirty="0" b="1">
                <a:latin typeface="Calibri"/>
                <a:cs typeface="Calibri"/>
              </a:rPr>
              <a:t>the</a:t>
            </a:r>
            <a:r>
              <a:rPr dirty="0" spc="95" b="1">
                <a:latin typeface="Calibri"/>
                <a:cs typeface="Calibri"/>
              </a:rPr>
              <a:t>  </a:t>
            </a:r>
            <a:r>
              <a:rPr dirty="0" b="1">
                <a:latin typeface="Calibri"/>
                <a:cs typeface="Calibri"/>
              </a:rPr>
              <a:t>one</a:t>
            </a:r>
            <a:r>
              <a:rPr dirty="0" spc="90" b="1">
                <a:latin typeface="Calibri"/>
                <a:cs typeface="Calibri"/>
              </a:rPr>
              <a:t>  </a:t>
            </a:r>
            <a:r>
              <a:rPr dirty="0" spc="-20" b="1">
                <a:latin typeface="Calibri"/>
                <a:cs typeface="Calibri"/>
              </a:rPr>
              <a:t>that </a:t>
            </a:r>
            <a:r>
              <a:rPr dirty="0" spc="-10" b="1">
                <a:latin typeface="Calibri"/>
                <a:cs typeface="Calibri"/>
              </a:rPr>
              <a:t>benefits</a:t>
            </a:r>
            <a:r>
              <a:rPr dirty="0" spc="-10"/>
              <a:t>.</a:t>
            </a:r>
          </a:p>
          <a:p>
            <a:pPr algn="r" marR="263525">
              <a:lnSpc>
                <a:spcPct val="100000"/>
              </a:lnSpc>
              <a:spcBef>
                <a:spcPts val="1220"/>
              </a:spcBef>
            </a:pPr>
            <a:r>
              <a:rPr dirty="0" sz="1200" spc="-25">
                <a:solidFill>
                  <a:srgbClr val="045C75"/>
                </a:solidFill>
                <a:latin typeface="Constantia"/>
                <a:cs typeface="Constantia"/>
              </a:rPr>
              <a:t>12</a:t>
            </a:r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Cont</a:t>
            </a:r>
            <a:r>
              <a:rPr dirty="0" u="none" sz="1800" spc="-10" b="0">
                <a:latin typeface="Constantia"/>
                <a:cs typeface="Constantia"/>
              </a:rPr>
              <a:t>.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330200" y="524990"/>
            <a:ext cx="8486775" cy="5206365"/>
          </a:xfrm>
          <a:prstGeom prst="rect">
            <a:avLst/>
          </a:prstGeom>
        </p:spPr>
        <p:txBody>
          <a:bodyPr wrap="square" lIns="0" tIns="11239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885"/>
              </a:spcBef>
            </a:pPr>
            <a:r>
              <a:rPr dirty="0" sz="3200">
                <a:latin typeface="Calibri"/>
                <a:cs typeface="Calibri"/>
              </a:rPr>
              <a:t>A</a:t>
            </a:r>
            <a:r>
              <a:rPr dirty="0" sz="3200" spc="-5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key</a:t>
            </a:r>
            <a:r>
              <a:rPr dirty="0" sz="3200" spc="-6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principle</a:t>
            </a:r>
            <a:r>
              <a:rPr dirty="0" sz="3200" spc="-3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of</a:t>
            </a:r>
            <a:r>
              <a:rPr dirty="0" sz="3200" spc="-70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informed</a:t>
            </a:r>
            <a:r>
              <a:rPr dirty="0" sz="3200" spc="-80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consent</a:t>
            </a:r>
            <a:r>
              <a:rPr dirty="0" sz="3200" spc="-80" b="1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is</a:t>
            </a:r>
            <a:r>
              <a:rPr dirty="0" sz="3200" spc="-5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that:</a:t>
            </a:r>
            <a:endParaRPr sz="3200">
              <a:latin typeface="Calibri"/>
              <a:cs typeface="Calibri"/>
            </a:endParaRPr>
          </a:p>
          <a:p>
            <a:pPr algn="just" marL="12700" marR="5080">
              <a:lnSpc>
                <a:spcPct val="100000"/>
              </a:lnSpc>
              <a:spcBef>
                <a:spcPts val="795"/>
              </a:spcBef>
            </a:pPr>
            <a:r>
              <a:rPr dirty="0" sz="3200">
                <a:latin typeface="Calibri"/>
                <a:cs typeface="Calibri"/>
              </a:rPr>
              <a:t>the</a:t>
            </a:r>
            <a:r>
              <a:rPr dirty="0" sz="3200" spc="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party</a:t>
            </a:r>
            <a:r>
              <a:rPr dirty="0" sz="3200" spc="6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that</a:t>
            </a:r>
            <a:r>
              <a:rPr dirty="0" sz="3200" spc="6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might</a:t>
            </a:r>
            <a:r>
              <a:rPr dirty="0" sz="3200" spc="6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potentially</a:t>
            </a:r>
            <a:r>
              <a:rPr dirty="0" sz="3200" spc="7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be</a:t>
            </a:r>
            <a:r>
              <a:rPr dirty="0" sz="3200" spc="6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harmed</a:t>
            </a:r>
            <a:r>
              <a:rPr dirty="0" sz="3200" spc="6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(that</a:t>
            </a:r>
            <a:r>
              <a:rPr dirty="0" sz="3200" spc="70">
                <a:latin typeface="Calibri"/>
                <a:cs typeface="Calibri"/>
              </a:rPr>
              <a:t> </a:t>
            </a:r>
            <a:r>
              <a:rPr dirty="0" sz="3200" spc="-25">
                <a:latin typeface="Calibri"/>
                <a:cs typeface="Calibri"/>
              </a:rPr>
              <a:t>is </a:t>
            </a:r>
            <a:r>
              <a:rPr dirty="0" sz="3200">
                <a:latin typeface="Calibri"/>
                <a:cs typeface="Calibri"/>
              </a:rPr>
              <a:t>the</a:t>
            </a:r>
            <a:r>
              <a:rPr dirty="0" sz="3200" spc="34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human</a:t>
            </a:r>
            <a:r>
              <a:rPr dirty="0" sz="3200" spc="33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subject)</a:t>
            </a:r>
            <a:r>
              <a:rPr dirty="0" sz="3200" spc="33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is</a:t>
            </a:r>
            <a:r>
              <a:rPr dirty="0" sz="3200" spc="3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the</a:t>
            </a:r>
            <a:r>
              <a:rPr dirty="0" sz="3200" spc="34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one</a:t>
            </a:r>
            <a:r>
              <a:rPr dirty="0" sz="3200" spc="33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who</a:t>
            </a:r>
            <a:r>
              <a:rPr dirty="0" sz="3200" spc="3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has</a:t>
            </a:r>
            <a:r>
              <a:rPr dirty="0" sz="3200" spc="355">
                <a:latin typeface="Calibri"/>
                <a:cs typeface="Calibri"/>
              </a:rPr>
              <a:t> </a:t>
            </a:r>
            <a:r>
              <a:rPr dirty="0" u="sng" sz="32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to</a:t>
            </a:r>
            <a:r>
              <a:rPr dirty="0" u="sng" sz="3200" spc="36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32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decide</a:t>
            </a:r>
            <a:r>
              <a:rPr dirty="0" sz="3200" spc="-1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that</a:t>
            </a:r>
            <a:r>
              <a:rPr dirty="0" sz="3200" spc="7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((</a:t>
            </a:r>
            <a:r>
              <a:rPr dirty="0" sz="3200" i="1">
                <a:latin typeface="Calibri"/>
                <a:cs typeface="Calibri"/>
              </a:rPr>
              <a:t>on</a:t>
            </a:r>
            <a:r>
              <a:rPr dirty="0" sz="3200" spc="80" i="1">
                <a:latin typeface="Calibri"/>
                <a:cs typeface="Calibri"/>
              </a:rPr>
              <a:t> </a:t>
            </a:r>
            <a:r>
              <a:rPr dirty="0" sz="3200" i="1">
                <a:latin typeface="Calibri"/>
                <a:cs typeface="Calibri"/>
              </a:rPr>
              <a:t>balance</a:t>
            </a:r>
            <a:r>
              <a:rPr dirty="0" sz="3200" spc="100" i="1">
                <a:latin typeface="Calibri"/>
                <a:cs typeface="Calibri"/>
              </a:rPr>
              <a:t> </a:t>
            </a:r>
            <a:r>
              <a:rPr dirty="0" sz="3200" i="1">
                <a:latin typeface="Calibri"/>
                <a:cs typeface="Calibri"/>
              </a:rPr>
              <a:t>as</a:t>
            </a:r>
            <a:r>
              <a:rPr dirty="0" sz="3200" spc="75" i="1">
                <a:latin typeface="Calibri"/>
                <a:cs typeface="Calibri"/>
              </a:rPr>
              <a:t> </a:t>
            </a:r>
            <a:r>
              <a:rPr dirty="0" sz="3200" i="1">
                <a:latin typeface="Calibri"/>
                <a:cs typeface="Calibri"/>
              </a:rPr>
              <a:t>benefit</a:t>
            </a:r>
            <a:r>
              <a:rPr dirty="0" sz="3200" spc="70" i="1">
                <a:latin typeface="Calibri"/>
                <a:cs typeface="Calibri"/>
              </a:rPr>
              <a:t> </a:t>
            </a:r>
            <a:r>
              <a:rPr dirty="0" sz="3200" i="1">
                <a:latin typeface="Calibri"/>
                <a:cs typeface="Calibri"/>
              </a:rPr>
              <a:t>to</a:t>
            </a:r>
            <a:r>
              <a:rPr dirty="0" sz="3200" spc="70" i="1">
                <a:latin typeface="Calibri"/>
                <a:cs typeface="Calibri"/>
              </a:rPr>
              <a:t> </a:t>
            </a:r>
            <a:r>
              <a:rPr dirty="0" sz="3200" i="1">
                <a:latin typeface="Calibri"/>
                <a:cs typeface="Calibri"/>
              </a:rPr>
              <a:t>society</a:t>
            </a:r>
            <a:r>
              <a:rPr dirty="0" sz="3200" spc="75" i="1">
                <a:latin typeface="Calibri"/>
                <a:cs typeface="Calibri"/>
              </a:rPr>
              <a:t> </a:t>
            </a:r>
            <a:r>
              <a:rPr dirty="0" sz="3200" i="1">
                <a:latin typeface="Calibri"/>
                <a:cs typeface="Calibri"/>
              </a:rPr>
              <a:t>and</a:t>
            </a:r>
            <a:r>
              <a:rPr dirty="0" sz="3200" spc="90" i="1">
                <a:latin typeface="Calibri"/>
                <a:cs typeface="Calibri"/>
              </a:rPr>
              <a:t> </a:t>
            </a:r>
            <a:r>
              <a:rPr dirty="0" sz="3200" spc="-10" i="1">
                <a:latin typeface="Calibri"/>
                <a:cs typeface="Calibri"/>
              </a:rPr>
              <a:t>possibly </a:t>
            </a:r>
            <a:r>
              <a:rPr dirty="0" sz="3200" i="1">
                <a:latin typeface="Calibri"/>
                <a:cs typeface="Calibri"/>
              </a:rPr>
              <a:t>the</a:t>
            </a:r>
            <a:r>
              <a:rPr dirty="0" sz="3200" spc="475" i="1">
                <a:latin typeface="Calibri"/>
                <a:cs typeface="Calibri"/>
              </a:rPr>
              <a:t> </a:t>
            </a:r>
            <a:r>
              <a:rPr dirty="0" sz="3200" i="1">
                <a:latin typeface="Calibri"/>
                <a:cs typeface="Calibri"/>
              </a:rPr>
              <a:t>way</a:t>
            </a:r>
            <a:r>
              <a:rPr dirty="0" sz="3200" spc="500" i="1">
                <a:latin typeface="Calibri"/>
                <a:cs typeface="Calibri"/>
              </a:rPr>
              <a:t> </a:t>
            </a:r>
            <a:r>
              <a:rPr dirty="0" sz="3200" i="1">
                <a:latin typeface="Calibri"/>
                <a:cs typeface="Calibri"/>
              </a:rPr>
              <a:t>that's</a:t>
            </a:r>
            <a:r>
              <a:rPr dirty="0" sz="3200" spc="490" i="1">
                <a:latin typeface="Calibri"/>
                <a:cs typeface="Calibri"/>
              </a:rPr>
              <a:t> </a:t>
            </a:r>
            <a:r>
              <a:rPr dirty="0" sz="3200" i="1">
                <a:latin typeface="Calibri"/>
                <a:cs typeface="Calibri"/>
              </a:rPr>
              <a:t>reflected</a:t>
            </a:r>
            <a:r>
              <a:rPr dirty="0" sz="3200" spc="495" i="1">
                <a:latin typeface="Calibri"/>
                <a:cs typeface="Calibri"/>
              </a:rPr>
              <a:t> </a:t>
            </a:r>
            <a:r>
              <a:rPr dirty="0" sz="3200" i="1">
                <a:latin typeface="Calibri"/>
                <a:cs typeface="Calibri"/>
              </a:rPr>
              <a:t>in</a:t>
            </a:r>
            <a:r>
              <a:rPr dirty="0" sz="3200" spc="484" i="1">
                <a:latin typeface="Calibri"/>
                <a:cs typeface="Calibri"/>
              </a:rPr>
              <a:t> </a:t>
            </a:r>
            <a:r>
              <a:rPr dirty="0" sz="3200" i="1">
                <a:latin typeface="Calibri"/>
                <a:cs typeface="Calibri"/>
              </a:rPr>
              <a:t>terms</a:t>
            </a:r>
            <a:r>
              <a:rPr dirty="0" sz="3200" spc="500" i="1">
                <a:latin typeface="Calibri"/>
                <a:cs typeface="Calibri"/>
              </a:rPr>
              <a:t> </a:t>
            </a:r>
            <a:r>
              <a:rPr dirty="0" sz="3200" i="1">
                <a:latin typeface="Calibri"/>
                <a:cs typeface="Calibri"/>
              </a:rPr>
              <a:t>of</a:t>
            </a:r>
            <a:r>
              <a:rPr dirty="0" sz="3200" spc="480" i="1">
                <a:latin typeface="Calibri"/>
                <a:cs typeface="Calibri"/>
              </a:rPr>
              <a:t> </a:t>
            </a:r>
            <a:r>
              <a:rPr dirty="0" sz="3200" i="1">
                <a:latin typeface="Calibri"/>
                <a:cs typeface="Calibri"/>
              </a:rPr>
              <a:t>payments</a:t>
            </a:r>
            <a:r>
              <a:rPr dirty="0" sz="3200" spc="480" i="1">
                <a:latin typeface="Calibri"/>
                <a:cs typeface="Calibri"/>
              </a:rPr>
              <a:t> </a:t>
            </a:r>
            <a:r>
              <a:rPr dirty="0" sz="3200" spc="-25" i="1">
                <a:latin typeface="Calibri"/>
                <a:cs typeface="Calibri"/>
              </a:rPr>
              <a:t>or </a:t>
            </a:r>
            <a:r>
              <a:rPr dirty="0" sz="3200" i="1">
                <a:latin typeface="Calibri"/>
                <a:cs typeface="Calibri"/>
              </a:rPr>
              <a:t>free</a:t>
            </a:r>
            <a:r>
              <a:rPr dirty="0" sz="3200" spc="55" i="1">
                <a:latin typeface="Calibri"/>
                <a:cs typeface="Calibri"/>
              </a:rPr>
              <a:t> </a:t>
            </a:r>
            <a:r>
              <a:rPr dirty="0" sz="3200" i="1">
                <a:latin typeface="Calibri"/>
                <a:cs typeface="Calibri"/>
              </a:rPr>
              <a:t>food</a:t>
            </a:r>
            <a:r>
              <a:rPr dirty="0" sz="3200" spc="40" i="1">
                <a:latin typeface="Calibri"/>
                <a:cs typeface="Calibri"/>
              </a:rPr>
              <a:t> </a:t>
            </a:r>
            <a:r>
              <a:rPr dirty="0" sz="3200" i="1">
                <a:latin typeface="Calibri"/>
                <a:cs typeface="Calibri"/>
              </a:rPr>
              <a:t>or</a:t>
            </a:r>
            <a:r>
              <a:rPr dirty="0" sz="3200" spc="65" i="1">
                <a:latin typeface="Calibri"/>
                <a:cs typeface="Calibri"/>
              </a:rPr>
              <a:t> </a:t>
            </a:r>
            <a:r>
              <a:rPr dirty="0" sz="3200" i="1">
                <a:latin typeface="Calibri"/>
                <a:cs typeface="Calibri"/>
              </a:rPr>
              <a:t>whatever</a:t>
            </a:r>
            <a:r>
              <a:rPr dirty="0" sz="3200" spc="65" i="1">
                <a:latin typeface="Calibri"/>
                <a:cs typeface="Calibri"/>
              </a:rPr>
              <a:t> </a:t>
            </a:r>
            <a:r>
              <a:rPr dirty="0" sz="3200" i="1">
                <a:latin typeface="Calibri"/>
                <a:cs typeface="Calibri"/>
              </a:rPr>
              <a:t>it</a:t>
            </a:r>
            <a:r>
              <a:rPr dirty="0" sz="3200" spc="65" i="1">
                <a:latin typeface="Calibri"/>
                <a:cs typeface="Calibri"/>
              </a:rPr>
              <a:t> </a:t>
            </a:r>
            <a:r>
              <a:rPr dirty="0" sz="3200" i="1">
                <a:latin typeface="Calibri"/>
                <a:cs typeface="Calibri"/>
              </a:rPr>
              <a:t>is</a:t>
            </a:r>
            <a:r>
              <a:rPr dirty="0" sz="3200" spc="85" i="1">
                <a:latin typeface="Calibri"/>
                <a:cs typeface="Calibri"/>
              </a:rPr>
              <a:t> </a:t>
            </a:r>
            <a:r>
              <a:rPr dirty="0" sz="3200" i="1">
                <a:latin typeface="Calibri"/>
                <a:cs typeface="Calibri"/>
              </a:rPr>
              <a:t>that</a:t>
            </a:r>
            <a:r>
              <a:rPr dirty="0" sz="3200" spc="75" i="1">
                <a:latin typeface="Calibri"/>
                <a:cs typeface="Calibri"/>
              </a:rPr>
              <a:t> </a:t>
            </a:r>
            <a:r>
              <a:rPr dirty="0" sz="3200" i="1">
                <a:latin typeface="Calibri"/>
                <a:cs typeface="Calibri"/>
              </a:rPr>
              <a:t>the</a:t>
            </a:r>
            <a:r>
              <a:rPr dirty="0" sz="3200" spc="65" i="1">
                <a:latin typeface="Calibri"/>
                <a:cs typeface="Calibri"/>
              </a:rPr>
              <a:t> </a:t>
            </a:r>
            <a:r>
              <a:rPr dirty="0" sz="3200" i="1">
                <a:latin typeface="Calibri"/>
                <a:cs typeface="Calibri"/>
              </a:rPr>
              <a:t>human</a:t>
            </a:r>
            <a:r>
              <a:rPr dirty="0" sz="3200" spc="65" i="1">
                <a:latin typeface="Calibri"/>
                <a:cs typeface="Calibri"/>
              </a:rPr>
              <a:t> </a:t>
            </a:r>
            <a:r>
              <a:rPr dirty="0" sz="3200" spc="-10" i="1">
                <a:latin typeface="Calibri"/>
                <a:cs typeface="Calibri"/>
              </a:rPr>
              <a:t>subjects </a:t>
            </a:r>
            <a:r>
              <a:rPr dirty="0" sz="3200" i="1">
                <a:latin typeface="Calibri"/>
                <a:cs typeface="Calibri"/>
              </a:rPr>
              <a:t>were</a:t>
            </a:r>
            <a:r>
              <a:rPr dirty="0" sz="3200" spc="210" i="1">
                <a:latin typeface="Calibri"/>
                <a:cs typeface="Calibri"/>
              </a:rPr>
              <a:t> </a:t>
            </a:r>
            <a:r>
              <a:rPr dirty="0" sz="3200" i="1">
                <a:latin typeface="Calibri"/>
                <a:cs typeface="Calibri"/>
              </a:rPr>
              <a:t>getting</a:t>
            </a:r>
            <a:r>
              <a:rPr dirty="0" sz="3200">
                <a:latin typeface="Calibri"/>
                <a:cs typeface="Calibri"/>
              </a:rPr>
              <a:t>))</a:t>
            </a:r>
            <a:r>
              <a:rPr dirty="0" sz="3200" spc="225">
                <a:latin typeface="Calibri"/>
                <a:cs typeface="Calibri"/>
              </a:rPr>
              <a:t> </a:t>
            </a:r>
            <a:r>
              <a:rPr dirty="0" u="sng" sz="32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was</a:t>
            </a:r>
            <a:r>
              <a:rPr dirty="0" u="sng" sz="3200" spc="21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32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worth</a:t>
            </a:r>
            <a:r>
              <a:rPr dirty="0" u="sng" sz="3200" spc="23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32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it</a:t>
            </a:r>
            <a:r>
              <a:rPr dirty="0" u="sng" sz="3200" spc="22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32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</a:t>
            </a:r>
            <a:r>
              <a:rPr dirty="0" u="sng" sz="3200" spc="24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32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terms</a:t>
            </a:r>
            <a:r>
              <a:rPr dirty="0" u="sng" sz="3200" spc="22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of</a:t>
            </a:r>
            <a:r>
              <a:rPr dirty="0" sz="3200" spc="22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the</a:t>
            </a:r>
            <a:r>
              <a:rPr dirty="0" sz="3200" spc="24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risk</a:t>
            </a:r>
            <a:r>
              <a:rPr dirty="0" sz="3200" spc="229">
                <a:latin typeface="Calibri"/>
                <a:cs typeface="Calibri"/>
              </a:rPr>
              <a:t> </a:t>
            </a:r>
            <a:r>
              <a:rPr dirty="0" sz="3200" spc="-25">
                <a:latin typeface="Calibri"/>
                <a:cs typeface="Calibri"/>
              </a:rPr>
              <a:t>to </a:t>
            </a:r>
            <a:r>
              <a:rPr dirty="0" sz="3200" spc="-10">
                <a:latin typeface="Calibri"/>
                <a:cs typeface="Calibri"/>
              </a:rPr>
              <a:t>them.</a:t>
            </a:r>
            <a:endParaRPr sz="3200">
              <a:latin typeface="Calibri"/>
              <a:cs typeface="Calibri"/>
            </a:endParaRPr>
          </a:p>
          <a:p>
            <a:pPr algn="just" marL="12700" marR="8255">
              <a:lnSpc>
                <a:spcPct val="100000"/>
              </a:lnSpc>
              <a:spcBef>
                <a:spcPts val="810"/>
              </a:spcBef>
            </a:pPr>
            <a:r>
              <a:rPr dirty="0" sz="3200">
                <a:latin typeface="Calibri"/>
                <a:cs typeface="Calibri"/>
              </a:rPr>
              <a:t>Since</a:t>
            </a:r>
            <a:r>
              <a:rPr dirty="0" sz="3200" spc="24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the</a:t>
            </a:r>
            <a:r>
              <a:rPr dirty="0" sz="3200" spc="2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full</a:t>
            </a:r>
            <a:r>
              <a:rPr dirty="0" sz="3200" spc="254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details</a:t>
            </a:r>
            <a:r>
              <a:rPr dirty="0" sz="3200" spc="254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of</a:t>
            </a:r>
            <a:r>
              <a:rPr dirty="0" sz="3200" spc="254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the</a:t>
            </a:r>
            <a:r>
              <a:rPr dirty="0" sz="3200" spc="24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benefits</a:t>
            </a:r>
            <a:r>
              <a:rPr dirty="0" sz="3200" spc="24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and</a:t>
            </a:r>
            <a:r>
              <a:rPr dirty="0" sz="3200" spc="26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harm</a:t>
            </a:r>
            <a:r>
              <a:rPr dirty="0" sz="3200" spc="254">
                <a:latin typeface="Calibri"/>
                <a:cs typeface="Calibri"/>
              </a:rPr>
              <a:t> </a:t>
            </a:r>
            <a:r>
              <a:rPr dirty="0" sz="3200" spc="-25">
                <a:latin typeface="Calibri"/>
                <a:cs typeface="Calibri"/>
              </a:rPr>
              <a:t>are </a:t>
            </a:r>
            <a:r>
              <a:rPr dirty="0" sz="3200">
                <a:latin typeface="Calibri"/>
                <a:cs typeface="Calibri"/>
              </a:rPr>
              <a:t>difficult</a:t>
            </a:r>
            <a:r>
              <a:rPr dirty="0" sz="3200" spc="4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for</a:t>
            </a:r>
            <a:r>
              <a:rPr dirty="0" sz="3200" spc="2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the</a:t>
            </a:r>
            <a:r>
              <a:rPr dirty="0" sz="3200" spc="3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human</a:t>
            </a:r>
            <a:r>
              <a:rPr dirty="0" sz="3200" spc="4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subject</a:t>
            </a:r>
            <a:r>
              <a:rPr dirty="0" sz="3200" spc="2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to</a:t>
            </a:r>
            <a:r>
              <a:rPr dirty="0" sz="3200" spc="4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be</a:t>
            </a:r>
            <a:r>
              <a:rPr dirty="0" sz="3200" spc="3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fully</a:t>
            </a:r>
            <a:r>
              <a:rPr dirty="0" sz="3200" spc="3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informed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30200" y="5704738"/>
            <a:ext cx="8483600" cy="1022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336675" algn="l"/>
                <a:tab pos="2477135" algn="l"/>
                <a:tab pos="2976880" algn="l"/>
                <a:tab pos="3829050" algn="l"/>
                <a:tab pos="5164455" algn="l"/>
                <a:tab pos="5751195" algn="l"/>
                <a:tab pos="6408420" algn="l"/>
              </a:tabLst>
            </a:pPr>
            <a:r>
              <a:rPr dirty="0" sz="3200" spc="-10">
                <a:latin typeface="Calibri"/>
                <a:cs typeface="Calibri"/>
              </a:rPr>
              <a:t>about,</a:t>
            </a:r>
            <a:r>
              <a:rPr dirty="0" sz="3200">
                <a:latin typeface="Calibri"/>
                <a:cs typeface="Calibri"/>
              </a:rPr>
              <a:t>	</a:t>
            </a:r>
            <a:r>
              <a:rPr dirty="0" sz="3200" spc="-10">
                <a:latin typeface="Calibri"/>
                <a:cs typeface="Calibri"/>
              </a:rPr>
              <a:t>there</a:t>
            </a:r>
            <a:r>
              <a:rPr dirty="0" sz="3200">
                <a:latin typeface="Calibri"/>
                <a:cs typeface="Calibri"/>
              </a:rPr>
              <a:t>	</a:t>
            </a:r>
            <a:r>
              <a:rPr dirty="0" sz="3200" spc="-25">
                <a:latin typeface="Calibri"/>
                <a:cs typeface="Calibri"/>
              </a:rPr>
              <a:t>is</a:t>
            </a:r>
            <a:r>
              <a:rPr dirty="0" sz="3200">
                <a:latin typeface="Calibri"/>
                <a:cs typeface="Calibri"/>
              </a:rPr>
              <a:t>	</a:t>
            </a:r>
            <a:r>
              <a:rPr dirty="0" sz="3200" spc="-20">
                <a:latin typeface="Calibri"/>
                <a:cs typeface="Calibri"/>
              </a:rPr>
              <a:t>this</a:t>
            </a:r>
            <a:r>
              <a:rPr dirty="0" sz="3200">
                <a:latin typeface="Calibri"/>
                <a:cs typeface="Calibri"/>
              </a:rPr>
              <a:t>	</a:t>
            </a:r>
            <a:r>
              <a:rPr dirty="0" sz="3200" spc="-10">
                <a:latin typeface="Calibri"/>
                <a:cs typeface="Calibri"/>
              </a:rPr>
              <a:t>notion</a:t>
            </a:r>
            <a:r>
              <a:rPr dirty="0" sz="3200">
                <a:latin typeface="Calibri"/>
                <a:cs typeface="Calibri"/>
              </a:rPr>
              <a:t>	</a:t>
            </a:r>
            <a:r>
              <a:rPr dirty="0" sz="3200" spc="-25">
                <a:latin typeface="Calibri"/>
                <a:cs typeface="Calibri"/>
              </a:rPr>
              <a:t>of</a:t>
            </a:r>
            <a:r>
              <a:rPr dirty="0" sz="3200">
                <a:latin typeface="Calibri"/>
                <a:cs typeface="Calibri"/>
              </a:rPr>
              <a:t>	</a:t>
            </a:r>
            <a:r>
              <a:rPr dirty="0" sz="3200" spc="-25">
                <a:latin typeface="Calibri"/>
                <a:cs typeface="Calibri"/>
              </a:rPr>
              <a:t>an</a:t>
            </a:r>
            <a:r>
              <a:rPr dirty="0" sz="3200">
                <a:latin typeface="Calibri"/>
                <a:cs typeface="Calibri"/>
              </a:rPr>
              <a:t>	</a:t>
            </a:r>
            <a:r>
              <a:rPr dirty="0" sz="3200" spc="-10" b="1" i="1">
                <a:latin typeface="Calibri"/>
                <a:cs typeface="Calibri"/>
              </a:rPr>
              <a:t>Institutional</a:t>
            </a:r>
            <a:endParaRPr sz="3200">
              <a:latin typeface="Calibri"/>
              <a:cs typeface="Calibri"/>
            </a:endParaRPr>
          </a:p>
          <a:p>
            <a:pPr algn="r" marR="119380">
              <a:lnSpc>
                <a:spcPct val="100000"/>
              </a:lnSpc>
              <a:spcBef>
                <a:spcPts val="2560"/>
              </a:spcBef>
            </a:pPr>
            <a:r>
              <a:rPr dirty="0" sz="1200" spc="-25">
                <a:solidFill>
                  <a:srgbClr val="045C75"/>
                </a:solidFill>
                <a:latin typeface="Constantia"/>
                <a:cs typeface="Constantia"/>
              </a:rPr>
              <a:t>13</a:t>
            </a:r>
            <a:endParaRPr sz="1200">
              <a:latin typeface="Constantia"/>
              <a:cs typeface="Constanti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30200" y="6193028"/>
            <a:ext cx="4154170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b="1" i="1">
                <a:latin typeface="Calibri"/>
                <a:cs typeface="Calibri"/>
              </a:rPr>
              <a:t>Review</a:t>
            </a:r>
            <a:r>
              <a:rPr dirty="0" sz="3200" spc="-70" b="1" i="1">
                <a:latin typeface="Calibri"/>
                <a:cs typeface="Calibri"/>
              </a:rPr>
              <a:t> </a:t>
            </a:r>
            <a:r>
              <a:rPr dirty="0" sz="3200" b="1" i="1">
                <a:latin typeface="Calibri"/>
                <a:cs typeface="Calibri"/>
              </a:rPr>
              <a:t>Board</a:t>
            </a:r>
            <a:r>
              <a:rPr dirty="0" sz="3200">
                <a:latin typeface="Calibri"/>
                <a:cs typeface="Calibri"/>
              </a:rPr>
              <a:t>,</a:t>
            </a:r>
            <a:r>
              <a:rPr dirty="0" sz="3200" spc="-6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or</a:t>
            </a:r>
            <a:r>
              <a:rPr dirty="0" sz="3200" spc="-5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an</a:t>
            </a:r>
            <a:r>
              <a:rPr dirty="0" sz="3200" spc="-40">
                <a:latin typeface="Calibri"/>
                <a:cs typeface="Calibri"/>
              </a:rPr>
              <a:t> </a:t>
            </a:r>
            <a:r>
              <a:rPr dirty="0" sz="3200" spc="-20" b="1">
                <a:latin typeface="Calibri"/>
                <a:cs typeface="Calibri"/>
              </a:rPr>
              <a:t>IRB</a:t>
            </a:r>
            <a:r>
              <a:rPr dirty="0" sz="3200" spc="-2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86334" y="-89499"/>
            <a:ext cx="7885430" cy="3552190"/>
          </a:xfrm>
          <a:prstGeom prst="rect">
            <a:avLst/>
          </a:prstGeom>
        </p:spPr>
        <p:txBody>
          <a:bodyPr wrap="square" lIns="0" tIns="1098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u="sng" sz="32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Cont</a:t>
            </a:r>
            <a:r>
              <a:rPr dirty="0" sz="1800" spc="-10">
                <a:latin typeface="Constantia"/>
                <a:cs typeface="Constantia"/>
              </a:rPr>
              <a:t>.</a:t>
            </a:r>
            <a:endParaRPr sz="1800">
              <a:latin typeface="Constantia"/>
              <a:cs typeface="Constantia"/>
            </a:endParaRPr>
          </a:p>
          <a:p>
            <a:pPr marL="84455">
              <a:lnSpc>
                <a:spcPct val="100000"/>
              </a:lnSpc>
              <a:spcBef>
                <a:spcPts val="765"/>
              </a:spcBef>
            </a:pPr>
            <a:r>
              <a:rPr dirty="0" sz="3200" b="1">
                <a:latin typeface="Calibri"/>
                <a:cs typeface="Calibri"/>
              </a:rPr>
              <a:t>And</a:t>
            </a:r>
            <a:r>
              <a:rPr dirty="0" sz="3200" spc="-45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what</a:t>
            </a:r>
            <a:r>
              <a:rPr dirty="0" sz="3200" spc="-30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this</a:t>
            </a:r>
            <a:r>
              <a:rPr dirty="0" sz="3200" spc="-25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IRB</a:t>
            </a:r>
            <a:r>
              <a:rPr dirty="0" sz="3200" spc="-25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is</a:t>
            </a:r>
            <a:r>
              <a:rPr dirty="0" sz="3200" spc="-30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supposed</a:t>
            </a:r>
            <a:r>
              <a:rPr dirty="0" sz="3200" spc="-50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to</a:t>
            </a:r>
            <a:r>
              <a:rPr dirty="0" sz="3200" spc="-15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do</a:t>
            </a:r>
            <a:r>
              <a:rPr dirty="0" sz="3200" spc="-15" b="1">
                <a:latin typeface="Calibri"/>
                <a:cs typeface="Calibri"/>
              </a:rPr>
              <a:t> </a:t>
            </a:r>
            <a:r>
              <a:rPr dirty="0" sz="3200" spc="-25" b="1">
                <a:latin typeface="Calibri"/>
                <a:cs typeface="Calibri"/>
              </a:rPr>
              <a:t>is:</a:t>
            </a:r>
            <a:endParaRPr sz="3200">
              <a:latin typeface="Calibri"/>
              <a:cs typeface="Calibri"/>
            </a:endParaRPr>
          </a:p>
          <a:p>
            <a:pPr marL="760730" indent="-215900">
              <a:lnSpc>
                <a:spcPct val="100000"/>
              </a:lnSpc>
              <a:spcBef>
                <a:spcPts val="795"/>
              </a:spcBef>
              <a:buChar char="-"/>
              <a:tabLst>
                <a:tab pos="760730" algn="l"/>
              </a:tabLst>
            </a:pPr>
            <a:r>
              <a:rPr dirty="0" sz="3200" b="1">
                <a:latin typeface="Calibri"/>
                <a:cs typeface="Calibri"/>
              </a:rPr>
              <a:t>look</a:t>
            </a:r>
            <a:r>
              <a:rPr dirty="0" sz="3200" spc="-40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at</a:t>
            </a:r>
            <a:r>
              <a:rPr dirty="0" sz="3200" spc="-30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the</a:t>
            </a:r>
            <a:r>
              <a:rPr dirty="0" sz="3200" spc="-10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human</a:t>
            </a:r>
            <a:r>
              <a:rPr dirty="0" sz="3200" spc="-60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subject</a:t>
            </a:r>
            <a:r>
              <a:rPr dirty="0" sz="3200" spc="-50" b="1">
                <a:latin typeface="Calibri"/>
                <a:cs typeface="Calibri"/>
              </a:rPr>
              <a:t> </a:t>
            </a:r>
            <a:r>
              <a:rPr dirty="0" sz="3200" spc="-10" b="1">
                <a:latin typeface="Calibri"/>
                <a:cs typeface="Calibri"/>
              </a:rPr>
              <a:t>study.</a:t>
            </a:r>
            <a:endParaRPr sz="3200">
              <a:latin typeface="Calibri"/>
              <a:cs typeface="Calibri"/>
            </a:endParaRPr>
          </a:p>
          <a:p>
            <a:pPr marL="760730" indent="-215900">
              <a:lnSpc>
                <a:spcPct val="100000"/>
              </a:lnSpc>
              <a:spcBef>
                <a:spcPts val="800"/>
              </a:spcBef>
              <a:buChar char="-"/>
              <a:tabLst>
                <a:tab pos="760730" algn="l"/>
              </a:tabLst>
            </a:pPr>
            <a:r>
              <a:rPr dirty="0" sz="3200" b="1">
                <a:latin typeface="Calibri"/>
                <a:cs typeface="Calibri"/>
              </a:rPr>
              <a:t>Try</a:t>
            </a:r>
            <a:r>
              <a:rPr dirty="0" sz="3200" spc="-55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to</a:t>
            </a:r>
            <a:r>
              <a:rPr dirty="0" sz="3200" spc="-55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weigh</a:t>
            </a:r>
            <a:r>
              <a:rPr dirty="0" sz="3200" spc="-70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the</a:t>
            </a:r>
            <a:r>
              <a:rPr dirty="0" sz="3200" spc="-60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harm</a:t>
            </a:r>
            <a:r>
              <a:rPr dirty="0" sz="3200" spc="-65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versus</a:t>
            </a:r>
            <a:r>
              <a:rPr dirty="0" sz="3200" spc="-80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the</a:t>
            </a:r>
            <a:r>
              <a:rPr dirty="0" sz="3200" spc="-55" b="1">
                <a:latin typeface="Calibri"/>
                <a:cs typeface="Calibri"/>
              </a:rPr>
              <a:t> </a:t>
            </a:r>
            <a:r>
              <a:rPr dirty="0" sz="3200" spc="-10" b="1">
                <a:latin typeface="Calibri"/>
                <a:cs typeface="Calibri"/>
              </a:rPr>
              <a:t>benefits.</a:t>
            </a:r>
            <a:endParaRPr sz="3200">
              <a:latin typeface="Calibri"/>
              <a:cs typeface="Calibri"/>
            </a:endParaRPr>
          </a:p>
          <a:p>
            <a:pPr marL="728980" marR="815340" indent="-184785">
              <a:lnSpc>
                <a:spcPct val="120600"/>
              </a:lnSpc>
              <a:spcBef>
                <a:spcPts val="15"/>
              </a:spcBef>
              <a:buChar char="-"/>
              <a:tabLst>
                <a:tab pos="728980" algn="l"/>
                <a:tab pos="760095" algn="l"/>
              </a:tabLst>
            </a:pPr>
            <a:r>
              <a:rPr dirty="0" sz="3200" b="1">
                <a:latin typeface="Calibri"/>
                <a:cs typeface="Calibri"/>
              </a:rPr>
              <a:t>	Make</a:t>
            </a:r>
            <a:r>
              <a:rPr dirty="0" sz="3200" spc="-65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sure</a:t>
            </a:r>
            <a:r>
              <a:rPr dirty="0" sz="3200" spc="-55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that</a:t>
            </a:r>
            <a:r>
              <a:rPr dirty="0" sz="3200" spc="-75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the</a:t>
            </a:r>
            <a:r>
              <a:rPr dirty="0" sz="3200" spc="-50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informed</a:t>
            </a:r>
            <a:r>
              <a:rPr dirty="0" sz="3200" spc="-75" b="1">
                <a:latin typeface="Calibri"/>
                <a:cs typeface="Calibri"/>
              </a:rPr>
              <a:t> </a:t>
            </a:r>
            <a:r>
              <a:rPr dirty="0" sz="3200" spc="-10" b="1">
                <a:latin typeface="Calibri"/>
                <a:cs typeface="Calibri"/>
              </a:rPr>
              <a:t>consent </a:t>
            </a:r>
            <a:r>
              <a:rPr dirty="0" sz="3200" b="1">
                <a:latin typeface="Calibri"/>
                <a:cs typeface="Calibri"/>
              </a:rPr>
              <a:t>principles</a:t>
            </a:r>
            <a:r>
              <a:rPr dirty="0" sz="3200" spc="-105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are</a:t>
            </a:r>
            <a:r>
              <a:rPr dirty="0" sz="3200" spc="-80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appropriately</a:t>
            </a:r>
            <a:r>
              <a:rPr dirty="0" sz="3200" spc="-90" b="1">
                <a:latin typeface="Calibri"/>
                <a:cs typeface="Calibri"/>
              </a:rPr>
              <a:t> </a:t>
            </a:r>
            <a:r>
              <a:rPr dirty="0" sz="3200" spc="-10" b="1">
                <a:latin typeface="Calibri"/>
                <a:cs typeface="Calibri"/>
              </a:rPr>
              <a:t>followed.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85316" y="3651503"/>
            <a:ext cx="6373368" cy="3043428"/>
          </a:xfrm>
          <a:prstGeom prst="rect">
            <a:avLst/>
          </a:prstGeom>
        </p:spPr>
      </p:pic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3970">
              <a:lnSpc>
                <a:spcPts val="1240"/>
              </a:lnSpc>
            </a:pPr>
            <a:fld id="{81D60167-4931-47E6-BA6A-407CBD079E47}" type="slidenum">
              <a:rPr dirty="0" spc="-25"/>
              <a:t>14</a:t>
            </a:fld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86334" y="-197322"/>
            <a:ext cx="8594090" cy="6492240"/>
          </a:xfrm>
          <a:prstGeom prst="rect">
            <a:avLst/>
          </a:prstGeom>
        </p:spPr>
        <p:txBody>
          <a:bodyPr wrap="square" lIns="0" tIns="2171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710"/>
              </a:spcBef>
            </a:pPr>
            <a:r>
              <a:rPr dirty="0" u="sng" sz="32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Cont</a:t>
            </a:r>
            <a:r>
              <a:rPr dirty="0" sz="1800" spc="-10">
                <a:latin typeface="Constantia"/>
                <a:cs typeface="Constantia"/>
              </a:rPr>
              <a:t>.</a:t>
            </a:r>
            <a:endParaRPr sz="1800">
              <a:latin typeface="Constantia"/>
              <a:cs typeface="Constantia"/>
            </a:endParaRPr>
          </a:p>
          <a:p>
            <a:pPr marL="192405" marR="6985">
              <a:lnSpc>
                <a:spcPct val="100000"/>
              </a:lnSpc>
              <a:spcBef>
                <a:spcPts val="1614"/>
              </a:spcBef>
              <a:tabLst>
                <a:tab pos="1076325" algn="l"/>
                <a:tab pos="1899285" algn="l"/>
                <a:tab pos="3114040" algn="l"/>
                <a:tab pos="3902710" algn="l"/>
                <a:tab pos="4318635" algn="l"/>
                <a:tab pos="5934075" algn="l"/>
                <a:tab pos="6493510" algn="l"/>
              </a:tabLst>
            </a:pPr>
            <a:r>
              <a:rPr dirty="0" sz="3200" spc="-25">
                <a:latin typeface="Calibri"/>
                <a:cs typeface="Calibri"/>
              </a:rPr>
              <a:t>And</a:t>
            </a:r>
            <a:r>
              <a:rPr dirty="0" sz="3200">
                <a:latin typeface="Calibri"/>
                <a:cs typeface="Calibri"/>
              </a:rPr>
              <a:t>	</a:t>
            </a:r>
            <a:r>
              <a:rPr dirty="0" sz="3200" spc="-20">
                <a:latin typeface="Calibri"/>
                <a:cs typeface="Calibri"/>
              </a:rPr>
              <a:t>this</a:t>
            </a:r>
            <a:r>
              <a:rPr dirty="0" sz="3200">
                <a:latin typeface="Calibri"/>
                <a:cs typeface="Calibri"/>
              </a:rPr>
              <a:t>	</a:t>
            </a:r>
            <a:r>
              <a:rPr dirty="0" sz="3200" spc="-10" b="1">
                <a:latin typeface="Calibri"/>
                <a:cs typeface="Calibri"/>
              </a:rPr>
              <a:t>board</a:t>
            </a:r>
            <a:r>
              <a:rPr dirty="0" sz="3200" b="1">
                <a:latin typeface="Calibri"/>
                <a:cs typeface="Calibri"/>
              </a:rPr>
              <a:t>	</a:t>
            </a:r>
            <a:r>
              <a:rPr dirty="0" sz="3200" spc="-25">
                <a:latin typeface="Calibri"/>
                <a:cs typeface="Calibri"/>
              </a:rPr>
              <a:t>has</a:t>
            </a:r>
            <a:r>
              <a:rPr dirty="0" sz="3200">
                <a:latin typeface="Calibri"/>
                <a:cs typeface="Calibri"/>
              </a:rPr>
              <a:t>	</a:t>
            </a:r>
            <a:r>
              <a:rPr dirty="0" sz="3200" spc="-50">
                <a:latin typeface="Calibri"/>
                <a:cs typeface="Calibri"/>
              </a:rPr>
              <a:t>a</a:t>
            </a:r>
            <a:r>
              <a:rPr dirty="0" sz="3200">
                <a:latin typeface="Calibri"/>
                <a:cs typeface="Calibri"/>
              </a:rPr>
              <a:t>	</a:t>
            </a:r>
            <a:r>
              <a:rPr dirty="0" sz="3200" spc="-10">
                <a:latin typeface="Calibri"/>
                <a:cs typeface="Calibri"/>
              </a:rPr>
              <a:t>diversity</a:t>
            </a:r>
            <a:r>
              <a:rPr dirty="0" sz="3200">
                <a:latin typeface="Calibri"/>
                <a:cs typeface="Calibri"/>
              </a:rPr>
              <a:t>	</a:t>
            </a:r>
            <a:r>
              <a:rPr dirty="0" sz="3200" spc="-25">
                <a:latin typeface="Calibri"/>
                <a:cs typeface="Calibri"/>
              </a:rPr>
              <a:t>of</a:t>
            </a:r>
            <a:r>
              <a:rPr dirty="0" sz="3200">
                <a:latin typeface="Calibri"/>
                <a:cs typeface="Calibri"/>
              </a:rPr>
              <a:t>	</a:t>
            </a:r>
            <a:r>
              <a:rPr dirty="0" sz="3200" spc="-10">
                <a:latin typeface="Calibri"/>
                <a:cs typeface="Calibri"/>
              </a:rPr>
              <a:t>membership </a:t>
            </a:r>
            <a:r>
              <a:rPr dirty="0" sz="3200">
                <a:latin typeface="Calibri"/>
                <a:cs typeface="Calibri"/>
              </a:rPr>
              <a:t>including</a:t>
            </a:r>
            <a:r>
              <a:rPr dirty="0" sz="3200" spc="-75">
                <a:latin typeface="Calibri"/>
                <a:cs typeface="Calibri"/>
              </a:rPr>
              <a:t> </a:t>
            </a:r>
            <a:r>
              <a:rPr dirty="0" sz="3200" spc="-25">
                <a:latin typeface="Calibri"/>
                <a:cs typeface="Calibri"/>
              </a:rPr>
              <a:t>non-</a:t>
            </a:r>
            <a:r>
              <a:rPr dirty="0" sz="3200" spc="-10">
                <a:latin typeface="Calibri"/>
                <a:cs typeface="Calibri"/>
              </a:rPr>
              <a:t>scientists.</a:t>
            </a:r>
            <a:endParaRPr sz="3200">
              <a:latin typeface="Calibri"/>
              <a:cs typeface="Calibri"/>
            </a:endParaRPr>
          </a:p>
          <a:p>
            <a:pPr algn="just" marL="192405" marR="6985">
              <a:lnSpc>
                <a:spcPct val="100000"/>
              </a:lnSpc>
              <a:spcBef>
                <a:spcPts val="795"/>
              </a:spcBef>
            </a:pPr>
            <a:r>
              <a:rPr dirty="0" sz="3200">
                <a:latin typeface="Calibri"/>
                <a:cs typeface="Calibri"/>
              </a:rPr>
              <a:t>It's</a:t>
            </a:r>
            <a:r>
              <a:rPr dirty="0" sz="3200" spc="39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supposed</a:t>
            </a:r>
            <a:r>
              <a:rPr dirty="0" sz="3200" spc="39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to</a:t>
            </a:r>
            <a:r>
              <a:rPr dirty="0" sz="3200" spc="39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include</a:t>
            </a:r>
            <a:r>
              <a:rPr dirty="0" sz="3200" spc="39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some</a:t>
            </a:r>
            <a:r>
              <a:rPr dirty="0" sz="3200" spc="38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scientists</a:t>
            </a:r>
            <a:r>
              <a:rPr dirty="0" sz="3200" spc="39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who</a:t>
            </a:r>
            <a:r>
              <a:rPr dirty="0" sz="3200" spc="390">
                <a:latin typeface="Calibri"/>
                <a:cs typeface="Calibri"/>
              </a:rPr>
              <a:t> </a:t>
            </a:r>
            <a:r>
              <a:rPr dirty="0" sz="3200" spc="-25">
                <a:latin typeface="Calibri"/>
                <a:cs typeface="Calibri"/>
              </a:rPr>
              <a:t>can </a:t>
            </a:r>
            <a:r>
              <a:rPr dirty="0" sz="3200">
                <a:latin typeface="Calibri"/>
                <a:cs typeface="Calibri"/>
              </a:rPr>
              <a:t>make</a:t>
            </a:r>
            <a:r>
              <a:rPr dirty="0" sz="3200" spc="-6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</a:t>
            </a:r>
            <a:r>
              <a:rPr dirty="0" sz="3200" spc="-4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pitch</a:t>
            </a:r>
            <a:r>
              <a:rPr dirty="0" sz="3200" spc="-4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for</a:t>
            </a:r>
            <a:r>
              <a:rPr dirty="0" sz="3200" spc="-4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what</a:t>
            </a:r>
            <a:r>
              <a:rPr dirty="0" sz="3200" spc="-4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the</a:t>
            </a:r>
            <a:r>
              <a:rPr dirty="0" sz="3200" spc="-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science</a:t>
            </a:r>
            <a:r>
              <a:rPr dirty="0" sz="3200" spc="-4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value</a:t>
            </a:r>
            <a:r>
              <a:rPr dirty="0" sz="3200" spc="-6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is,</a:t>
            </a:r>
            <a:r>
              <a:rPr dirty="0" sz="3200" spc="-3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but</a:t>
            </a:r>
            <a:r>
              <a:rPr dirty="0" sz="3200" spc="-45">
                <a:latin typeface="Calibri"/>
                <a:cs typeface="Calibri"/>
              </a:rPr>
              <a:t> </a:t>
            </a:r>
            <a:r>
              <a:rPr dirty="0" sz="3200" spc="-20">
                <a:latin typeface="Calibri"/>
                <a:cs typeface="Calibri"/>
              </a:rPr>
              <a:t>also </a:t>
            </a:r>
            <a:r>
              <a:rPr dirty="0" sz="3200" spc="-25">
                <a:latin typeface="Calibri"/>
                <a:cs typeface="Calibri"/>
              </a:rPr>
              <a:t>non-</a:t>
            </a:r>
            <a:r>
              <a:rPr dirty="0" sz="3200">
                <a:latin typeface="Calibri"/>
                <a:cs typeface="Calibri"/>
              </a:rPr>
              <a:t>scientists</a:t>
            </a:r>
            <a:r>
              <a:rPr dirty="0" sz="3200" spc="55">
                <a:latin typeface="Calibri"/>
                <a:cs typeface="Calibri"/>
              </a:rPr>
              <a:t>  </a:t>
            </a:r>
            <a:r>
              <a:rPr dirty="0" sz="3200">
                <a:latin typeface="Calibri"/>
                <a:cs typeface="Calibri"/>
              </a:rPr>
              <a:t>would</a:t>
            </a:r>
            <a:r>
              <a:rPr dirty="0" sz="3200" spc="55">
                <a:latin typeface="Calibri"/>
                <a:cs typeface="Calibri"/>
              </a:rPr>
              <a:t>  </a:t>
            </a:r>
            <a:r>
              <a:rPr dirty="0" sz="3200">
                <a:latin typeface="Calibri"/>
                <a:cs typeface="Calibri"/>
              </a:rPr>
              <a:t>represent</a:t>
            </a:r>
            <a:r>
              <a:rPr dirty="0" sz="3200" spc="50">
                <a:latin typeface="Calibri"/>
                <a:cs typeface="Calibri"/>
              </a:rPr>
              <a:t>  </a:t>
            </a:r>
            <a:r>
              <a:rPr dirty="0" sz="3200">
                <a:latin typeface="Calibri"/>
                <a:cs typeface="Calibri"/>
              </a:rPr>
              <a:t>society</a:t>
            </a:r>
            <a:r>
              <a:rPr dirty="0" sz="3200" spc="45">
                <a:latin typeface="Calibri"/>
                <a:cs typeface="Calibri"/>
              </a:rPr>
              <a:t>  </a:t>
            </a:r>
            <a:r>
              <a:rPr dirty="0" sz="3200">
                <a:latin typeface="Calibri"/>
                <a:cs typeface="Calibri"/>
              </a:rPr>
              <a:t>in</a:t>
            </a:r>
            <a:r>
              <a:rPr dirty="0" sz="3200" spc="60">
                <a:latin typeface="Calibri"/>
                <a:cs typeface="Calibri"/>
              </a:rPr>
              <a:t>  </a:t>
            </a:r>
            <a:r>
              <a:rPr dirty="0" sz="3200" spc="-10">
                <a:latin typeface="Calibri"/>
                <a:cs typeface="Calibri"/>
              </a:rPr>
              <a:t>broad terms.</a:t>
            </a:r>
            <a:endParaRPr sz="3200">
              <a:latin typeface="Calibri"/>
              <a:cs typeface="Calibri"/>
            </a:endParaRPr>
          </a:p>
          <a:p>
            <a:pPr algn="just" marL="192405" marR="5080">
              <a:lnSpc>
                <a:spcPct val="100000"/>
              </a:lnSpc>
              <a:spcBef>
                <a:spcPts val="810"/>
              </a:spcBef>
            </a:pPr>
            <a:r>
              <a:rPr dirty="0" sz="3200">
                <a:latin typeface="Calibri"/>
                <a:cs typeface="Calibri"/>
              </a:rPr>
              <a:t>The</a:t>
            </a:r>
            <a:r>
              <a:rPr dirty="0" sz="3200" spc="49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institution</a:t>
            </a:r>
            <a:r>
              <a:rPr dirty="0" sz="3200" spc="52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review</a:t>
            </a:r>
            <a:r>
              <a:rPr dirty="0" sz="3200" spc="50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board</a:t>
            </a:r>
            <a:r>
              <a:rPr dirty="0" sz="3200" spc="50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has</a:t>
            </a:r>
            <a:r>
              <a:rPr dirty="0" sz="3200" spc="51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to</a:t>
            </a:r>
            <a:r>
              <a:rPr dirty="0" sz="3200" spc="50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approve</a:t>
            </a:r>
            <a:r>
              <a:rPr dirty="0" sz="3200" spc="505">
                <a:latin typeface="Calibri"/>
                <a:cs typeface="Calibri"/>
              </a:rPr>
              <a:t> </a:t>
            </a:r>
            <a:r>
              <a:rPr dirty="0" sz="3200" spc="-25">
                <a:latin typeface="Calibri"/>
                <a:cs typeface="Calibri"/>
              </a:rPr>
              <a:t>the </a:t>
            </a:r>
            <a:r>
              <a:rPr dirty="0" sz="3200">
                <a:latin typeface="Calibri"/>
                <a:cs typeface="Calibri"/>
              </a:rPr>
              <a:t>study.</a:t>
            </a:r>
            <a:r>
              <a:rPr dirty="0" sz="3200" spc="550">
                <a:latin typeface="Calibri"/>
                <a:cs typeface="Calibri"/>
              </a:rPr>
              <a:t>  </a:t>
            </a:r>
            <a:r>
              <a:rPr dirty="0" sz="3200">
                <a:latin typeface="Calibri"/>
                <a:cs typeface="Calibri"/>
              </a:rPr>
              <a:t>And</a:t>
            </a:r>
            <a:r>
              <a:rPr dirty="0" sz="3200" spc="565">
                <a:latin typeface="Calibri"/>
                <a:cs typeface="Calibri"/>
              </a:rPr>
              <a:t>  </a:t>
            </a:r>
            <a:r>
              <a:rPr dirty="0" sz="3200">
                <a:latin typeface="Calibri"/>
                <a:cs typeface="Calibri"/>
              </a:rPr>
              <a:t>in</a:t>
            </a:r>
            <a:r>
              <a:rPr dirty="0" sz="3200" spc="560">
                <a:latin typeface="Calibri"/>
                <a:cs typeface="Calibri"/>
              </a:rPr>
              <a:t>  </a:t>
            </a:r>
            <a:r>
              <a:rPr dirty="0" sz="3200">
                <a:latin typeface="Calibri"/>
                <a:cs typeface="Calibri"/>
              </a:rPr>
              <a:t>particular,</a:t>
            </a:r>
            <a:r>
              <a:rPr dirty="0" sz="3200" spc="555">
                <a:latin typeface="Calibri"/>
                <a:cs typeface="Calibri"/>
              </a:rPr>
              <a:t>  </a:t>
            </a:r>
            <a:r>
              <a:rPr dirty="0" sz="3200" b="1">
                <a:latin typeface="Calibri"/>
                <a:cs typeface="Calibri"/>
              </a:rPr>
              <a:t>they</a:t>
            </a:r>
            <a:r>
              <a:rPr dirty="0" sz="3200" spc="550" b="1">
                <a:latin typeface="Calibri"/>
                <a:cs typeface="Calibri"/>
              </a:rPr>
              <a:t>  </a:t>
            </a:r>
            <a:r>
              <a:rPr dirty="0" sz="3200" b="1">
                <a:latin typeface="Calibri"/>
                <a:cs typeface="Calibri"/>
              </a:rPr>
              <a:t>approve</a:t>
            </a:r>
            <a:r>
              <a:rPr dirty="0" sz="3200" spc="555" b="1">
                <a:latin typeface="Calibri"/>
                <a:cs typeface="Calibri"/>
              </a:rPr>
              <a:t>  </a:t>
            </a:r>
            <a:r>
              <a:rPr dirty="0" sz="3200" spc="-25" b="1">
                <a:latin typeface="Calibri"/>
                <a:cs typeface="Calibri"/>
              </a:rPr>
              <a:t>the </a:t>
            </a:r>
            <a:r>
              <a:rPr dirty="0" sz="3200" b="1">
                <a:latin typeface="Calibri"/>
                <a:cs typeface="Calibri"/>
              </a:rPr>
              <a:t>informed</a:t>
            </a:r>
            <a:r>
              <a:rPr dirty="0" sz="3200" spc="630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consent</a:t>
            </a:r>
            <a:r>
              <a:rPr dirty="0" sz="3200" spc="615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that</a:t>
            </a:r>
            <a:r>
              <a:rPr dirty="0" sz="3200" spc="650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the</a:t>
            </a:r>
            <a:r>
              <a:rPr dirty="0" sz="3200" spc="635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human</a:t>
            </a:r>
            <a:r>
              <a:rPr dirty="0" sz="3200" spc="635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subjects</a:t>
            </a:r>
            <a:r>
              <a:rPr dirty="0" sz="3200" spc="655" b="1">
                <a:latin typeface="Calibri"/>
                <a:cs typeface="Calibri"/>
              </a:rPr>
              <a:t> </a:t>
            </a:r>
            <a:r>
              <a:rPr dirty="0" sz="3200" spc="-20" b="1">
                <a:latin typeface="Calibri"/>
                <a:cs typeface="Calibri"/>
              </a:rPr>
              <a:t>will </a:t>
            </a:r>
            <a:r>
              <a:rPr dirty="0" sz="3200" b="1">
                <a:latin typeface="Calibri"/>
                <a:cs typeface="Calibri"/>
              </a:rPr>
              <a:t>actually</a:t>
            </a:r>
            <a:r>
              <a:rPr dirty="0" sz="3200" spc="600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sign</a:t>
            </a:r>
            <a:r>
              <a:rPr dirty="0" sz="3200" spc="610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before</a:t>
            </a:r>
            <a:r>
              <a:rPr dirty="0" sz="3200" spc="610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they</a:t>
            </a:r>
            <a:r>
              <a:rPr dirty="0" sz="3200" spc="610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can</a:t>
            </a:r>
            <a:r>
              <a:rPr dirty="0" sz="3200" spc="610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participate</a:t>
            </a:r>
            <a:r>
              <a:rPr dirty="0" sz="3200" spc="610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in</a:t>
            </a:r>
            <a:r>
              <a:rPr dirty="0" sz="3200" spc="615" b="1">
                <a:latin typeface="Calibri"/>
                <a:cs typeface="Calibri"/>
              </a:rPr>
              <a:t> </a:t>
            </a:r>
            <a:r>
              <a:rPr dirty="0" sz="3200" spc="-25" b="1">
                <a:latin typeface="Calibri"/>
                <a:cs typeface="Calibri"/>
              </a:rPr>
              <a:t>the </a:t>
            </a:r>
            <a:r>
              <a:rPr dirty="0" sz="3200" spc="-10" b="1">
                <a:latin typeface="Calibri"/>
                <a:cs typeface="Calibri"/>
              </a:rPr>
              <a:t>study.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3970">
              <a:lnSpc>
                <a:spcPts val="1240"/>
              </a:lnSpc>
            </a:pPr>
            <a:fld id="{81D60167-4931-47E6-BA6A-407CBD079E47}" type="slidenum">
              <a:rPr dirty="0" spc="-25"/>
              <a:t>14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602471" y="6518249"/>
            <a:ext cx="996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solidFill>
                  <a:srgbClr val="045C75"/>
                </a:solidFill>
                <a:latin typeface="Constantia"/>
                <a:cs typeface="Constantia"/>
              </a:rPr>
              <a:t>2</a:t>
            </a:r>
            <a:endParaRPr sz="1200">
              <a:latin typeface="Constantia"/>
              <a:cs typeface="Constanti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222300" y="310972"/>
            <a:ext cx="339090" cy="514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25" b="1">
                <a:latin typeface="Calibri"/>
                <a:cs typeface="Calibri"/>
              </a:rPr>
              <a:t>1.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77850" y="342265"/>
            <a:ext cx="8422005" cy="497205"/>
          </a:xfrm>
          <a:prstGeom prst="rect"/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700"/>
              </a:lnSpc>
            </a:pPr>
            <a:r>
              <a:rPr dirty="0" u="none"/>
              <a:t>Human</a:t>
            </a:r>
            <a:r>
              <a:rPr dirty="0" u="none" spc="-30"/>
              <a:t> </a:t>
            </a:r>
            <a:r>
              <a:rPr dirty="0" u="none"/>
              <a:t>Subjects</a:t>
            </a:r>
            <a:r>
              <a:rPr dirty="0" u="none" spc="-10"/>
              <a:t> </a:t>
            </a:r>
            <a:r>
              <a:rPr dirty="0" u="none"/>
              <a:t>Research</a:t>
            </a:r>
            <a:r>
              <a:rPr dirty="0" u="none" spc="-20"/>
              <a:t> </a:t>
            </a:r>
            <a:r>
              <a:rPr dirty="0" u="none"/>
              <a:t>and</a:t>
            </a:r>
            <a:r>
              <a:rPr dirty="0" u="none" spc="-20"/>
              <a:t> </a:t>
            </a:r>
            <a:r>
              <a:rPr dirty="0" u="none"/>
              <a:t>Informed</a:t>
            </a:r>
            <a:r>
              <a:rPr dirty="0" u="none" spc="-10"/>
              <a:t> Consent: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577850" y="1073785"/>
            <a:ext cx="1005205" cy="497205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704"/>
              </a:lnSpc>
            </a:pPr>
            <a:r>
              <a:rPr dirty="0" u="sng" sz="32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Part</a:t>
            </a:r>
            <a:r>
              <a:rPr dirty="0" u="sng" sz="3200" spc="-9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3200" spc="-5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1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22300" y="1624076"/>
            <a:ext cx="8388985" cy="51066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3200">
                <a:latin typeface="Calibri"/>
                <a:cs typeface="Calibri"/>
              </a:rPr>
              <a:t>The</a:t>
            </a:r>
            <a:r>
              <a:rPr dirty="0" sz="3200" spc="509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reason</a:t>
            </a:r>
            <a:r>
              <a:rPr dirty="0" sz="3200" spc="51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that</a:t>
            </a:r>
            <a:r>
              <a:rPr dirty="0" sz="3200" spc="53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ethics</a:t>
            </a:r>
            <a:r>
              <a:rPr dirty="0" sz="3200" spc="509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matter</a:t>
            </a:r>
            <a:r>
              <a:rPr dirty="0" sz="3200" spc="52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in</a:t>
            </a:r>
            <a:r>
              <a:rPr dirty="0" sz="3200" spc="54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data</a:t>
            </a:r>
            <a:r>
              <a:rPr dirty="0" sz="3200" spc="52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science</a:t>
            </a:r>
            <a:r>
              <a:rPr dirty="0" sz="3200" spc="525">
                <a:latin typeface="Calibri"/>
                <a:cs typeface="Calibri"/>
              </a:rPr>
              <a:t> </a:t>
            </a:r>
            <a:r>
              <a:rPr dirty="0" sz="3200" spc="-25">
                <a:latin typeface="Calibri"/>
                <a:cs typeface="Calibri"/>
              </a:rPr>
              <a:t>is </a:t>
            </a:r>
            <a:r>
              <a:rPr dirty="0" sz="3200">
                <a:latin typeface="Calibri"/>
                <a:cs typeface="Calibri"/>
              </a:rPr>
              <a:t>usually</a:t>
            </a:r>
            <a:r>
              <a:rPr dirty="0" sz="3200" spc="80">
                <a:latin typeface="Calibri"/>
                <a:cs typeface="Calibri"/>
              </a:rPr>
              <a:t>  </a:t>
            </a:r>
            <a:r>
              <a:rPr dirty="0" sz="3200">
                <a:latin typeface="Calibri"/>
                <a:cs typeface="Calibri"/>
              </a:rPr>
              <a:t>because</a:t>
            </a:r>
            <a:r>
              <a:rPr dirty="0" sz="3200" spc="70">
                <a:latin typeface="Calibri"/>
                <a:cs typeface="Calibri"/>
              </a:rPr>
              <a:t>  </a:t>
            </a:r>
            <a:r>
              <a:rPr dirty="0" sz="3200">
                <a:latin typeface="Calibri"/>
                <a:cs typeface="Calibri"/>
              </a:rPr>
              <a:t>there</a:t>
            </a:r>
            <a:r>
              <a:rPr dirty="0" sz="3200" spc="80">
                <a:latin typeface="Calibri"/>
                <a:cs typeface="Calibri"/>
              </a:rPr>
              <a:t>  </a:t>
            </a:r>
            <a:r>
              <a:rPr dirty="0" sz="3200">
                <a:latin typeface="Calibri"/>
                <a:cs typeface="Calibri"/>
              </a:rPr>
              <a:t>is</a:t>
            </a:r>
            <a:r>
              <a:rPr dirty="0" sz="3200" spc="80">
                <a:latin typeface="Calibri"/>
                <a:cs typeface="Calibri"/>
              </a:rPr>
              <a:t>  </a:t>
            </a:r>
            <a:r>
              <a:rPr dirty="0" sz="3200">
                <a:latin typeface="Calibri"/>
                <a:cs typeface="Calibri"/>
              </a:rPr>
              <a:t>impact</a:t>
            </a:r>
            <a:r>
              <a:rPr dirty="0" sz="3200" spc="85">
                <a:latin typeface="Calibri"/>
                <a:cs typeface="Calibri"/>
              </a:rPr>
              <a:t>  </a:t>
            </a:r>
            <a:r>
              <a:rPr dirty="0" sz="3200">
                <a:latin typeface="Calibri"/>
                <a:cs typeface="Calibri"/>
              </a:rPr>
              <a:t>on</a:t>
            </a:r>
            <a:r>
              <a:rPr dirty="0" sz="3200" spc="75">
                <a:latin typeface="Calibri"/>
                <a:cs typeface="Calibri"/>
              </a:rPr>
              <a:t>  </a:t>
            </a:r>
            <a:r>
              <a:rPr dirty="0" sz="3200">
                <a:latin typeface="Calibri"/>
                <a:cs typeface="Calibri"/>
              </a:rPr>
              <a:t>humans</a:t>
            </a:r>
            <a:r>
              <a:rPr dirty="0" sz="3200" spc="80">
                <a:latin typeface="Calibri"/>
                <a:cs typeface="Calibri"/>
              </a:rPr>
              <a:t>  </a:t>
            </a:r>
            <a:r>
              <a:rPr dirty="0" sz="3200" spc="-25">
                <a:latin typeface="Calibri"/>
                <a:cs typeface="Calibri"/>
              </a:rPr>
              <a:t>of </a:t>
            </a:r>
            <a:r>
              <a:rPr dirty="0" sz="3200">
                <a:latin typeface="Calibri"/>
                <a:cs typeface="Calibri"/>
              </a:rPr>
              <a:t>whatever</a:t>
            </a:r>
            <a:r>
              <a:rPr dirty="0" sz="3200" spc="79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things</a:t>
            </a:r>
            <a:r>
              <a:rPr dirty="0" sz="3200" spc="45">
                <a:latin typeface="Calibri"/>
                <a:cs typeface="Calibri"/>
              </a:rPr>
              <a:t>  </a:t>
            </a:r>
            <a:r>
              <a:rPr dirty="0" sz="3200">
                <a:latin typeface="Calibri"/>
                <a:cs typeface="Calibri"/>
              </a:rPr>
              <a:t>we're</a:t>
            </a:r>
            <a:r>
              <a:rPr dirty="0" sz="3200" spc="40">
                <a:latin typeface="Calibri"/>
                <a:cs typeface="Calibri"/>
              </a:rPr>
              <a:t>  </a:t>
            </a:r>
            <a:r>
              <a:rPr dirty="0" sz="3200">
                <a:latin typeface="Calibri"/>
                <a:cs typeface="Calibri"/>
              </a:rPr>
              <a:t>doing</a:t>
            </a:r>
            <a:r>
              <a:rPr dirty="0" sz="3200" spc="40">
                <a:latin typeface="Calibri"/>
                <a:cs typeface="Calibri"/>
              </a:rPr>
              <a:t>  </a:t>
            </a:r>
            <a:r>
              <a:rPr dirty="0" sz="3200">
                <a:latin typeface="Calibri"/>
                <a:cs typeface="Calibri"/>
              </a:rPr>
              <a:t>when</a:t>
            </a:r>
            <a:r>
              <a:rPr dirty="0" sz="3200" spc="40">
                <a:latin typeface="Calibri"/>
                <a:cs typeface="Calibri"/>
              </a:rPr>
              <a:t>  </a:t>
            </a:r>
            <a:r>
              <a:rPr dirty="0" sz="3200">
                <a:latin typeface="Calibri"/>
                <a:cs typeface="Calibri"/>
              </a:rPr>
              <a:t>we</a:t>
            </a:r>
            <a:r>
              <a:rPr dirty="0" sz="3200" spc="40">
                <a:latin typeface="Calibri"/>
                <a:cs typeface="Calibri"/>
              </a:rPr>
              <a:t>  </a:t>
            </a:r>
            <a:r>
              <a:rPr dirty="0" sz="3200" spc="-10">
                <a:latin typeface="Calibri"/>
                <a:cs typeface="Calibri"/>
              </a:rPr>
              <a:t>practice </a:t>
            </a:r>
            <a:r>
              <a:rPr dirty="0" sz="3200">
                <a:latin typeface="Calibri"/>
                <a:cs typeface="Calibri"/>
              </a:rPr>
              <a:t>data</a:t>
            </a:r>
            <a:r>
              <a:rPr dirty="0" sz="3200" spc="-13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science.</a:t>
            </a:r>
            <a:endParaRPr sz="3200">
              <a:latin typeface="Calibri"/>
              <a:cs typeface="Calibri"/>
            </a:endParaRPr>
          </a:p>
          <a:p>
            <a:pPr algn="just" marL="12700" marR="5080">
              <a:lnSpc>
                <a:spcPct val="100000"/>
              </a:lnSpc>
              <a:spcBef>
                <a:spcPts val="790"/>
              </a:spcBef>
            </a:pPr>
            <a:r>
              <a:rPr dirty="0" sz="3200">
                <a:latin typeface="Calibri"/>
                <a:cs typeface="Calibri"/>
              </a:rPr>
              <a:t>To</a:t>
            </a:r>
            <a:r>
              <a:rPr dirty="0" sz="3200" spc="66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understand</a:t>
            </a:r>
            <a:r>
              <a:rPr dirty="0" sz="3200" spc="68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how</a:t>
            </a:r>
            <a:r>
              <a:rPr dirty="0" sz="3200" spc="66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people</a:t>
            </a:r>
            <a:r>
              <a:rPr dirty="0" sz="3200" spc="66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have</a:t>
            </a:r>
            <a:r>
              <a:rPr dirty="0" sz="3200" spc="66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thought</a:t>
            </a:r>
            <a:r>
              <a:rPr dirty="0" sz="3200" spc="66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about </a:t>
            </a:r>
            <a:r>
              <a:rPr dirty="0" sz="3200">
                <a:latin typeface="Calibri"/>
                <a:cs typeface="Calibri"/>
              </a:rPr>
              <a:t>this,</a:t>
            </a:r>
            <a:r>
              <a:rPr dirty="0" sz="3200" spc="9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in</a:t>
            </a:r>
            <a:r>
              <a:rPr dirty="0" sz="3200" spc="114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this</a:t>
            </a:r>
            <a:r>
              <a:rPr dirty="0" sz="3200" spc="11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module,</a:t>
            </a:r>
            <a:r>
              <a:rPr dirty="0" sz="3200" spc="9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we're</a:t>
            </a:r>
            <a:r>
              <a:rPr dirty="0" sz="3200" spc="9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going</a:t>
            </a:r>
            <a:r>
              <a:rPr dirty="0" sz="3200" spc="114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to</a:t>
            </a:r>
            <a:r>
              <a:rPr dirty="0" sz="3200" spc="10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look</a:t>
            </a:r>
            <a:r>
              <a:rPr dirty="0" sz="3200" spc="8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at</a:t>
            </a:r>
            <a:r>
              <a:rPr dirty="0" sz="3200" spc="9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human </a:t>
            </a:r>
            <a:r>
              <a:rPr dirty="0" sz="3200">
                <a:latin typeface="Calibri"/>
                <a:cs typeface="Calibri"/>
              </a:rPr>
              <a:t>subject’s</a:t>
            </a:r>
            <a:r>
              <a:rPr dirty="0" sz="3200" spc="66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research</a:t>
            </a:r>
            <a:r>
              <a:rPr dirty="0" sz="3200" spc="67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and</a:t>
            </a:r>
            <a:r>
              <a:rPr dirty="0" sz="3200" spc="68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the</a:t>
            </a:r>
            <a:r>
              <a:rPr dirty="0" sz="3200" spc="68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concept</a:t>
            </a:r>
            <a:r>
              <a:rPr dirty="0" sz="3200" spc="67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of</a:t>
            </a:r>
            <a:r>
              <a:rPr dirty="0" sz="3200" spc="680">
                <a:latin typeface="Calibri"/>
                <a:cs typeface="Calibri"/>
              </a:rPr>
              <a:t> </a:t>
            </a:r>
            <a:r>
              <a:rPr dirty="0" sz="3200" spc="-10" b="1">
                <a:latin typeface="Calibri"/>
                <a:cs typeface="Calibri"/>
              </a:rPr>
              <a:t>informed consent</a:t>
            </a:r>
            <a:r>
              <a:rPr dirty="0" sz="3200" spc="-1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  <a:p>
            <a:pPr algn="just" marL="12700" marR="5080">
              <a:lnSpc>
                <a:spcPct val="100000"/>
              </a:lnSpc>
              <a:spcBef>
                <a:spcPts val="810"/>
              </a:spcBef>
            </a:pPr>
            <a:r>
              <a:rPr dirty="0" sz="3200">
                <a:latin typeface="Calibri"/>
                <a:cs typeface="Calibri"/>
              </a:rPr>
              <a:t>Let's</a:t>
            </a:r>
            <a:r>
              <a:rPr dirty="0" sz="3200" spc="15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begin</a:t>
            </a:r>
            <a:r>
              <a:rPr dirty="0" sz="3200" spc="17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by</a:t>
            </a:r>
            <a:r>
              <a:rPr dirty="0" sz="3200" spc="16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talking</a:t>
            </a:r>
            <a:r>
              <a:rPr dirty="0" sz="3200" spc="16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about</a:t>
            </a:r>
            <a:r>
              <a:rPr dirty="0" sz="3200" spc="16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what</a:t>
            </a:r>
            <a:r>
              <a:rPr dirty="0" sz="3200" spc="16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human</a:t>
            </a:r>
            <a:r>
              <a:rPr dirty="0" sz="3200" spc="16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subjects </a:t>
            </a:r>
            <a:r>
              <a:rPr dirty="0" sz="3200">
                <a:latin typeface="Calibri"/>
                <a:cs typeface="Calibri"/>
              </a:rPr>
              <a:t>research</a:t>
            </a:r>
            <a:r>
              <a:rPr dirty="0" sz="3200" spc="-13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means.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86334" y="6807"/>
            <a:ext cx="8502650" cy="56000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sng" sz="32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Cont</a:t>
            </a:r>
            <a:r>
              <a:rPr dirty="0" sz="1800" spc="-10">
                <a:latin typeface="Constantia"/>
                <a:cs typeface="Constantia"/>
              </a:rPr>
              <a:t>.</a:t>
            </a:r>
            <a:endParaRPr sz="1800">
              <a:latin typeface="Constantia"/>
              <a:cs typeface="Constantia"/>
            </a:endParaRPr>
          </a:p>
          <a:p>
            <a:pPr algn="just" marL="32384" marR="5080">
              <a:lnSpc>
                <a:spcPct val="100000"/>
              </a:lnSpc>
              <a:spcBef>
                <a:spcPts val="3885"/>
              </a:spcBef>
            </a:pPr>
            <a:r>
              <a:rPr dirty="0" sz="3200">
                <a:latin typeface="Calibri"/>
                <a:cs typeface="Calibri"/>
              </a:rPr>
              <a:t>There</a:t>
            </a:r>
            <a:r>
              <a:rPr dirty="0" sz="3200" spc="7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is</a:t>
            </a:r>
            <a:r>
              <a:rPr dirty="0" sz="3200" spc="6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an</a:t>
            </a:r>
            <a:r>
              <a:rPr dirty="0" sz="3200" spc="7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infamous</a:t>
            </a:r>
            <a:r>
              <a:rPr dirty="0" sz="3200" spc="8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study</a:t>
            </a:r>
            <a:r>
              <a:rPr dirty="0" sz="3200" spc="8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conducted</a:t>
            </a:r>
            <a:r>
              <a:rPr dirty="0" sz="3200" spc="7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at</a:t>
            </a:r>
            <a:r>
              <a:rPr dirty="0" sz="3200" spc="80">
                <a:latin typeface="Calibri"/>
                <a:cs typeface="Calibri"/>
              </a:rPr>
              <a:t> </a:t>
            </a:r>
            <a:r>
              <a:rPr dirty="0" sz="3200" spc="-10" b="1">
                <a:latin typeface="Calibri"/>
                <a:cs typeface="Calibri"/>
              </a:rPr>
              <a:t>Tuskegee </a:t>
            </a:r>
            <a:r>
              <a:rPr dirty="0" sz="3200" b="1">
                <a:latin typeface="Calibri"/>
                <a:cs typeface="Calibri"/>
              </a:rPr>
              <a:t>University</a:t>
            </a:r>
            <a:r>
              <a:rPr dirty="0" sz="3200" spc="315" b="1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and</a:t>
            </a:r>
            <a:r>
              <a:rPr dirty="0" sz="3200" spc="32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funded</a:t>
            </a:r>
            <a:r>
              <a:rPr dirty="0" sz="3200" spc="32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by</a:t>
            </a:r>
            <a:r>
              <a:rPr dirty="0" sz="3200" spc="32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the</a:t>
            </a:r>
            <a:r>
              <a:rPr dirty="0" sz="3200" spc="31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Centers</a:t>
            </a:r>
            <a:r>
              <a:rPr dirty="0" sz="3200" spc="31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for</a:t>
            </a:r>
            <a:r>
              <a:rPr dirty="0" sz="3200" spc="32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Disease </a:t>
            </a:r>
            <a:r>
              <a:rPr dirty="0" sz="3200">
                <a:latin typeface="Calibri"/>
                <a:cs typeface="Calibri"/>
              </a:rPr>
              <a:t>Control,</a:t>
            </a:r>
            <a:r>
              <a:rPr dirty="0" sz="3200" spc="35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where</a:t>
            </a:r>
            <a:r>
              <a:rPr dirty="0" sz="3200" spc="35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the</a:t>
            </a:r>
            <a:r>
              <a:rPr dirty="0" sz="3200" spc="34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idea</a:t>
            </a:r>
            <a:r>
              <a:rPr dirty="0" sz="3200" spc="35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was</a:t>
            </a:r>
            <a:r>
              <a:rPr dirty="0" sz="3200" spc="3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to</a:t>
            </a:r>
            <a:r>
              <a:rPr dirty="0" sz="3200" spc="35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try</a:t>
            </a:r>
            <a:r>
              <a:rPr dirty="0" sz="3200" spc="37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to</a:t>
            </a:r>
            <a:r>
              <a:rPr dirty="0" sz="3200" spc="35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understand </a:t>
            </a:r>
            <a:r>
              <a:rPr dirty="0" sz="3200">
                <a:latin typeface="Calibri"/>
                <a:cs typeface="Calibri"/>
              </a:rPr>
              <a:t>the</a:t>
            </a:r>
            <a:r>
              <a:rPr dirty="0" sz="3200" spc="-6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development</a:t>
            </a:r>
            <a:r>
              <a:rPr dirty="0" sz="3200" spc="-5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of</a:t>
            </a:r>
            <a:r>
              <a:rPr dirty="0" sz="3200" spc="-7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untreated</a:t>
            </a:r>
            <a:r>
              <a:rPr dirty="0" sz="3200" spc="-5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syphilis.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30"/>
              </a:spcBef>
            </a:pPr>
            <a:endParaRPr sz="3200">
              <a:latin typeface="Calibri"/>
              <a:cs typeface="Calibri"/>
            </a:endParaRPr>
          </a:p>
          <a:p>
            <a:pPr algn="just" marL="32384" marR="5715">
              <a:lnSpc>
                <a:spcPct val="100000"/>
              </a:lnSpc>
              <a:spcBef>
                <a:spcPts val="5"/>
              </a:spcBef>
            </a:pPr>
            <a:r>
              <a:rPr dirty="0" sz="3200">
                <a:latin typeface="Calibri"/>
                <a:cs typeface="Calibri"/>
              </a:rPr>
              <a:t>In</a:t>
            </a:r>
            <a:r>
              <a:rPr dirty="0" sz="3200" spc="11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1932,</a:t>
            </a:r>
            <a:r>
              <a:rPr dirty="0" sz="3200" spc="114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syphilis</a:t>
            </a:r>
            <a:r>
              <a:rPr dirty="0" sz="3200" spc="114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didn't</a:t>
            </a:r>
            <a:r>
              <a:rPr dirty="0" sz="3200" spc="12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have</a:t>
            </a:r>
            <a:r>
              <a:rPr dirty="0" sz="3200" spc="10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good</a:t>
            </a:r>
            <a:r>
              <a:rPr dirty="0" sz="3200" spc="10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treatments.</a:t>
            </a:r>
            <a:r>
              <a:rPr dirty="0" sz="3200" spc="100">
                <a:latin typeface="Calibri"/>
                <a:cs typeface="Calibri"/>
              </a:rPr>
              <a:t> </a:t>
            </a:r>
            <a:r>
              <a:rPr dirty="0" sz="3200" spc="-25">
                <a:latin typeface="Calibri"/>
                <a:cs typeface="Calibri"/>
              </a:rPr>
              <a:t>And </a:t>
            </a:r>
            <a:r>
              <a:rPr dirty="0" sz="3200">
                <a:latin typeface="Calibri"/>
                <a:cs typeface="Calibri"/>
              </a:rPr>
              <a:t>so</a:t>
            </a:r>
            <a:r>
              <a:rPr dirty="0" sz="3200" spc="12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understanding</a:t>
            </a:r>
            <a:r>
              <a:rPr dirty="0" sz="3200" spc="114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the</a:t>
            </a:r>
            <a:r>
              <a:rPr dirty="0" sz="3200" spc="11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kind</a:t>
            </a:r>
            <a:r>
              <a:rPr dirty="0" sz="3200" spc="13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of</a:t>
            </a:r>
            <a:r>
              <a:rPr dirty="0" sz="3200" spc="11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debilitation</a:t>
            </a:r>
            <a:r>
              <a:rPr dirty="0" sz="3200" spc="12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it</a:t>
            </a:r>
            <a:r>
              <a:rPr dirty="0" sz="3200" spc="12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caused </a:t>
            </a:r>
            <a:r>
              <a:rPr dirty="0" sz="3200">
                <a:latin typeface="Calibri"/>
                <a:cs typeface="Calibri"/>
              </a:rPr>
              <a:t>was</a:t>
            </a:r>
            <a:r>
              <a:rPr dirty="0" sz="3200" spc="150">
                <a:latin typeface="Calibri"/>
                <a:cs typeface="Calibri"/>
              </a:rPr>
              <a:t>  </a:t>
            </a:r>
            <a:r>
              <a:rPr dirty="0" sz="3200">
                <a:latin typeface="Calibri"/>
                <a:cs typeface="Calibri"/>
              </a:rPr>
              <a:t>possibly</a:t>
            </a:r>
            <a:r>
              <a:rPr dirty="0" sz="3200" spc="155">
                <a:latin typeface="Calibri"/>
                <a:cs typeface="Calibri"/>
              </a:rPr>
              <a:t>  </a:t>
            </a:r>
            <a:r>
              <a:rPr dirty="0" sz="3200">
                <a:latin typeface="Calibri"/>
                <a:cs typeface="Calibri"/>
              </a:rPr>
              <a:t>a</a:t>
            </a:r>
            <a:r>
              <a:rPr dirty="0" sz="3200" spc="155">
                <a:latin typeface="Calibri"/>
                <a:cs typeface="Calibri"/>
              </a:rPr>
              <a:t>  </a:t>
            </a:r>
            <a:r>
              <a:rPr dirty="0" sz="3200">
                <a:latin typeface="Calibri"/>
                <a:cs typeface="Calibri"/>
              </a:rPr>
              <a:t>reasonable</a:t>
            </a:r>
            <a:r>
              <a:rPr dirty="0" sz="3200" spc="155">
                <a:latin typeface="Calibri"/>
                <a:cs typeface="Calibri"/>
              </a:rPr>
              <a:t>  </a:t>
            </a:r>
            <a:r>
              <a:rPr dirty="0" sz="3200">
                <a:latin typeface="Calibri"/>
                <a:cs typeface="Calibri"/>
              </a:rPr>
              <a:t>thing</a:t>
            </a:r>
            <a:r>
              <a:rPr dirty="0" sz="3200" spc="160">
                <a:latin typeface="Calibri"/>
                <a:cs typeface="Calibri"/>
              </a:rPr>
              <a:t>  </a:t>
            </a:r>
            <a:r>
              <a:rPr dirty="0" sz="3200">
                <a:latin typeface="Calibri"/>
                <a:cs typeface="Calibri"/>
              </a:rPr>
              <a:t>to</a:t>
            </a:r>
            <a:r>
              <a:rPr dirty="0" sz="3200" spc="155">
                <a:latin typeface="Calibri"/>
                <a:cs typeface="Calibri"/>
              </a:rPr>
              <a:t>  </a:t>
            </a:r>
            <a:r>
              <a:rPr dirty="0" sz="3200">
                <a:latin typeface="Calibri"/>
                <a:cs typeface="Calibri"/>
              </a:rPr>
              <a:t>do</a:t>
            </a:r>
            <a:r>
              <a:rPr dirty="0" sz="3200" spc="160">
                <a:latin typeface="Calibri"/>
                <a:cs typeface="Calibri"/>
              </a:rPr>
              <a:t>  </a:t>
            </a:r>
            <a:r>
              <a:rPr dirty="0" sz="3200">
                <a:latin typeface="Calibri"/>
                <a:cs typeface="Calibri"/>
              </a:rPr>
              <a:t>from</a:t>
            </a:r>
            <a:r>
              <a:rPr dirty="0" sz="3200" spc="155">
                <a:latin typeface="Calibri"/>
                <a:cs typeface="Calibri"/>
              </a:rPr>
              <a:t>  </a:t>
            </a:r>
            <a:r>
              <a:rPr dirty="0" sz="3200" spc="-50">
                <a:latin typeface="Calibri"/>
                <a:cs typeface="Calibri"/>
              </a:rPr>
              <a:t>a </a:t>
            </a:r>
            <a:r>
              <a:rPr dirty="0" sz="3200">
                <a:latin typeface="Calibri"/>
                <a:cs typeface="Calibri"/>
              </a:rPr>
              <a:t>medical</a:t>
            </a:r>
            <a:r>
              <a:rPr dirty="0" sz="3200" spc="-70">
                <a:latin typeface="Calibri"/>
                <a:cs typeface="Calibri"/>
              </a:rPr>
              <a:t> </a:t>
            </a:r>
            <a:r>
              <a:rPr dirty="0" sz="3200" spc="-20">
                <a:latin typeface="Calibri"/>
                <a:cs typeface="Calibri"/>
              </a:rPr>
              <a:t>investigation</a:t>
            </a:r>
            <a:r>
              <a:rPr dirty="0" sz="3200" spc="-5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point</a:t>
            </a:r>
            <a:r>
              <a:rPr dirty="0" sz="3200" spc="-6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of</a:t>
            </a:r>
            <a:r>
              <a:rPr dirty="0" sz="3200" spc="-9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view.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0960">
              <a:lnSpc>
                <a:spcPts val="1240"/>
              </a:lnSpc>
            </a:pPr>
            <a:fld id="{81D60167-4931-47E6-BA6A-407CBD079E47}" type="slidenum">
              <a:rPr dirty="0" spc="-50"/>
              <a:t>4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86334" y="-197322"/>
            <a:ext cx="8682355" cy="2386965"/>
          </a:xfrm>
          <a:prstGeom prst="rect">
            <a:avLst/>
          </a:prstGeom>
        </p:spPr>
        <p:txBody>
          <a:bodyPr wrap="square" lIns="0" tIns="2171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710"/>
              </a:spcBef>
            </a:pPr>
            <a:r>
              <a:rPr dirty="0" u="sng" sz="32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Cont</a:t>
            </a:r>
            <a:r>
              <a:rPr dirty="0" sz="1800" spc="-10">
                <a:latin typeface="Constantia"/>
                <a:cs typeface="Constantia"/>
              </a:rPr>
              <a:t>.</a:t>
            </a:r>
            <a:endParaRPr sz="1800">
              <a:latin typeface="Constantia"/>
              <a:cs typeface="Constantia"/>
            </a:endParaRPr>
          </a:p>
          <a:p>
            <a:pPr marL="66675" marR="5080">
              <a:lnSpc>
                <a:spcPct val="100000"/>
              </a:lnSpc>
              <a:spcBef>
                <a:spcPts val="1614"/>
              </a:spcBef>
            </a:pPr>
            <a:r>
              <a:rPr dirty="0" sz="3200" spc="-110">
                <a:latin typeface="Calibri"/>
                <a:cs typeface="Calibri"/>
              </a:rPr>
              <a:t>To</a:t>
            </a:r>
            <a:r>
              <a:rPr dirty="0" sz="3200" spc="-5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be</a:t>
            </a:r>
            <a:r>
              <a:rPr dirty="0" sz="3200" spc="-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able</a:t>
            </a:r>
            <a:r>
              <a:rPr dirty="0" sz="3200" spc="-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to</a:t>
            </a:r>
            <a:r>
              <a:rPr dirty="0" sz="3200" spc="-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conduct</a:t>
            </a:r>
            <a:r>
              <a:rPr dirty="0" sz="3200" spc="-7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the</a:t>
            </a:r>
            <a:r>
              <a:rPr dirty="0" sz="3200" spc="-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study</a:t>
            </a:r>
            <a:r>
              <a:rPr dirty="0" sz="3200" spc="-3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the</a:t>
            </a:r>
            <a:r>
              <a:rPr dirty="0" sz="3200" spc="-6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study</a:t>
            </a:r>
            <a:r>
              <a:rPr dirty="0" sz="3200" spc="-3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organizers </a:t>
            </a:r>
            <a:r>
              <a:rPr dirty="0" sz="3200">
                <a:latin typeface="Calibri"/>
                <a:cs typeface="Calibri"/>
              </a:rPr>
              <a:t>recruited</a:t>
            </a:r>
            <a:r>
              <a:rPr dirty="0" sz="3200" spc="-6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600</a:t>
            </a:r>
            <a:r>
              <a:rPr dirty="0" sz="3200" spc="-5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black</a:t>
            </a:r>
            <a:r>
              <a:rPr dirty="0" sz="3200" spc="-7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sharecroppers</a:t>
            </a:r>
            <a:r>
              <a:rPr dirty="0" sz="3200" spc="-6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in</a:t>
            </a:r>
            <a:r>
              <a:rPr dirty="0" sz="3200" spc="-6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Alabama</a:t>
            </a:r>
            <a:r>
              <a:rPr dirty="0" sz="3200" spc="-45">
                <a:latin typeface="Calibri"/>
                <a:cs typeface="Calibri"/>
              </a:rPr>
              <a:t> </a:t>
            </a:r>
            <a:r>
              <a:rPr dirty="0" sz="3200" spc="-25">
                <a:latin typeface="Calibri"/>
                <a:cs typeface="Calibri"/>
              </a:rPr>
              <a:t>and </a:t>
            </a:r>
            <a:r>
              <a:rPr dirty="0" sz="3200">
                <a:latin typeface="Calibri"/>
                <a:cs typeface="Calibri"/>
              </a:rPr>
              <a:t>setup</a:t>
            </a:r>
            <a:r>
              <a:rPr dirty="0" sz="3200" spc="-9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</a:t>
            </a:r>
            <a:r>
              <a:rPr dirty="0" sz="3200" spc="-9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fairly</a:t>
            </a:r>
            <a:r>
              <a:rPr dirty="0" sz="3200" spc="-9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conventional</a:t>
            </a:r>
            <a:r>
              <a:rPr dirty="0" sz="3200" spc="-9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looking</a:t>
            </a:r>
            <a:r>
              <a:rPr dirty="0" sz="3200" spc="-9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study.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244" y="2423159"/>
            <a:ext cx="7982711" cy="4434838"/>
          </a:xfrm>
          <a:prstGeom prst="rect">
            <a:avLst/>
          </a:prstGeom>
        </p:spPr>
      </p:pic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0960">
              <a:lnSpc>
                <a:spcPts val="1240"/>
              </a:lnSpc>
            </a:pPr>
            <a:fld id="{81D60167-4931-47E6-BA6A-407CBD079E47}" type="slidenum">
              <a:rPr dirty="0" spc="-50"/>
              <a:t>4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Cont</a:t>
            </a:r>
            <a:r>
              <a:rPr dirty="0" u="none" sz="1800" spc="-10" b="0">
                <a:latin typeface="Constantia"/>
                <a:cs typeface="Constantia"/>
              </a:rPr>
              <a:t>.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0960">
              <a:lnSpc>
                <a:spcPts val="1240"/>
              </a:lnSpc>
            </a:pPr>
            <a:fld id="{81D60167-4931-47E6-BA6A-407CBD079E47}" type="slidenum">
              <a:rPr dirty="0" spc="-50"/>
              <a:t>4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538378" y="1564386"/>
            <a:ext cx="8065134" cy="305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3200">
                <a:latin typeface="Calibri"/>
                <a:cs typeface="Calibri"/>
              </a:rPr>
              <a:t>There</a:t>
            </a:r>
            <a:r>
              <a:rPr dirty="0" sz="3200" spc="53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were</a:t>
            </a:r>
            <a:r>
              <a:rPr dirty="0" sz="3200" spc="55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399</a:t>
            </a:r>
            <a:r>
              <a:rPr dirty="0" sz="3200" spc="55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participants</a:t>
            </a:r>
            <a:r>
              <a:rPr dirty="0" sz="3200" spc="54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who</a:t>
            </a:r>
            <a:r>
              <a:rPr dirty="0" sz="3200" spc="5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had</a:t>
            </a:r>
            <a:r>
              <a:rPr dirty="0" sz="3200" spc="56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syphilis, </a:t>
            </a:r>
            <a:r>
              <a:rPr dirty="0" sz="3200">
                <a:latin typeface="Calibri"/>
                <a:cs typeface="Calibri"/>
              </a:rPr>
              <a:t>201</a:t>
            </a:r>
            <a:r>
              <a:rPr dirty="0" sz="3200" spc="12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who</a:t>
            </a:r>
            <a:r>
              <a:rPr dirty="0" sz="3200" spc="13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didn't.</a:t>
            </a:r>
            <a:r>
              <a:rPr dirty="0" sz="3200" spc="13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And</a:t>
            </a:r>
            <a:r>
              <a:rPr dirty="0" sz="3200" spc="12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what</a:t>
            </a:r>
            <a:r>
              <a:rPr dirty="0" sz="3200" spc="13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the</a:t>
            </a:r>
            <a:r>
              <a:rPr dirty="0" sz="3200" spc="12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participants</a:t>
            </a:r>
            <a:r>
              <a:rPr dirty="0" sz="3200" spc="140">
                <a:latin typeface="Calibri"/>
                <a:cs typeface="Calibri"/>
              </a:rPr>
              <a:t> </a:t>
            </a:r>
            <a:r>
              <a:rPr dirty="0" sz="3200" spc="-20">
                <a:latin typeface="Calibri"/>
                <a:cs typeface="Calibri"/>
              </a:rPr>
              <a:t>were </a:t>
            </a:r>
            <a:r>
              <a:rPr dirty="0" sz="3200">
                <a:latin typeface="Calibri"/>
                <a:cs typeface="Calibri"/>
              </a:rPr>
              <a:t>required</a:t>
            </a:r>
            <a:r>
              <a:rPr dirty="0" sz="3200" spc="10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to</a:t>
            </a:r>
            <a:r>
              <a:rPr dirty="0" sz="3200" spc="11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do</a:t>
            </a:r>
            <a:r>
              <a:rPr dirty="0" sz="3200" spc="10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was</a:t>
            </a:r>
            <a:r>
              <a:rPr dirty="0" sz="3200" spc="10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to</a:t>
            </a:r>
            <a:r>
              <a:rPr dirty="0" sz="3200" spc="10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show</a:t>
            </a:r>
            <a:r>
              <a:rPr dirty="0" sz="3200" spc="8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up</a:t>
            </a:r>
            <a:r>
              <a:rPr dirty="0" sz="3200" spc="10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at</a:t>
            </a:r>
            <a:r>
              <a:rPr dirty="0" sz="3200" spc="10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the</a:t>
            </a:r>
            <a:r>
              <a:rPr dirty="0" sz="3200" spc="10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clinic</a:t>
            </a:r>
            <a:r>
              <a:rPr dirty="0" sz="3200" spc="10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on</a:t>
            </a:r>
            <a:r>
              <a:rPr dirty="0" sz="3200" spc="95">
                <a:latin typeface="Calibri"/>
                <a:cs typeface="Calibri"/>
              </a:rPr>
              <a:t> </a:t>
            </a:r>
            <a:r>
              <a:rPr dirty="0" sz="3200" spc="-50">
                <a:latin typeface="Calibri"/>
                <a:cs typeface="Calibri"/>
              </a:rPr>
              <a:t>a </a:t>
            </a:r>
            <a:r>
              <a:rPr dirty="0" sz="3200">
                <a:latin typeface="Calibri"/>
                <a:cs typeface="Calibri"/>
              </a:rPr>
              <a:t>regular</a:t>
            </a:r>
            <a:r>
              <a:rPr dirty="0" sz="3200" spc="79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basis</a:t>
            </a:r>
            <a:r>
              <a:rPr dirty="0" sz="3200" spc="79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where</a:t>
            </a:r>
            <a:r>
              <a:rPr dirty="0" sz="3200" spc="35">
                <a:latin typeface="Calibri"/>
                <a:cs typeface="Calibri"/>
              </a:rPr>
              <a:t>  </a:t>
            </a:r>
            <a:r>
              <a:rPr dirty="0" sz="3200">
                <a:latin typeface="Calibri"/>
                <a:cs typeface="Calibri"/>
              </a:rPr>
              <a:t>they'd</a:t>
            </a:r>
            <a:r>
              <a:rPr dirty="0" sz="3200" spc="40">
                <a:latin typeface="Calibri"/>
                <a:cs typeface="Calibri"/>
              </a:rPr>
              <a:t>  </a:t>
            </a:r>
            <a:r>
              <a:rPr dirty="0" sz="3200">
                <a:latin typeface="Calibri"/>
                <a:cs typeface="Calibri"/>
              </a:rPr>
              <a:t>be</a:t>
            </a:r>
            <a:r>
              <a:rPr dirty="0" sz="3200" spc="79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given</a:t>
            </a:r>
            <a:r>
              <a:rPr dirty="0" sz="3200" spc="79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</a:t>
            </a:r>
            <a:r>
              <a:rPr dirty="0" sz="3200" spc="79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health </a:t>
            </a:r>
            <a:r>
              <a:rPr dirty="0" sz="3200">
                <a:latin typeface="Calibri"/>
                <a:cs typeface="Calibri"/>
              </a:rPr>
              <a:t>exam,</a:t>
            </a:r>
            <a:r>
              <a:rPr dirty="0" sz="3200" spc="-8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they</a:t>
            </a:r>
            <a:r>
              <a:rPr dirty="0" sz="3200" spc="-6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would</a:t>
            </a:r>
            <a:r>
              <a:rPr dirty="0" sz="3200" spc="-6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be</a:t>
            </a:r>
            <a:r>
              <a:rPr dirty="0" sz="3200" spc="-8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given</a:t>
            </a:r>
            <a:r>
              <a:rPr dirty="0" sz="3200" spc="-7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health</a:t>
            </a:r>
            <a:r>
              <a:rPr dirty="0" sz="3200" spc="-5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care.</a:t>
            </a:r>
            <a:endParaRPr sz="3200">
              <a:latin typeface="Calibri"/>
              <a:cs typeface="Calibri"/>
            </a:endParaRPr>
          </a:p>
          <a:p>
            <a:pPr algn="just" marL="12700">
              <a:lnSpc>
                <a:spcPct val="100000"/>
              </a:lnSpc>
              <a:spcBef>
                <a:spcPts val="795"/>
              </a:spcBef>
            </a:pPr>
            <a:r>
              <a:rPr dirty="0" sz="3200">
                <a:latin typeface="Calibri"/>
                <a:cs typeface="Calibri"/>
              </a:rPr>
              <a:t>They'd</a:t>
            </a:r>
            <a:r>
              <a:rPr dirty="0" sz="3200" spc="-3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get</a:t>
            </a:r>
            <a:r>
              <a:rPr dirty="0" sz="3200" spc="-6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hot</a:t>
            </a:r>
            <a:r>
              <a:rPr dirty="0" sz="3200" spc="-4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meals,</a:t>
            </a:r>
            <a:r>
              <a:rPr dirty="0" sz="3200" spc="-4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and</a:t>
            </a:r>
            <a:r>
              <a:rPr dirty="0" sz="3200" spc="-3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so</a:t>
            </a:r>
            <a:r>
              <a:rPr dirty="0" sz="3200" spc="-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they</a:t>
            </a:r>
            <a:r>
              <a:rPr dirty="0" sz="3200" spc="-4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participated.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86334" y="-78564"/>
            <a:ext cx="8772525" cy="2636520"/>
          </a:xfrm>
          <a:prstGeom prst="rect">
            <a:avLst/>
          </a:prstGeom>
        </p:spPr>
        <p:txBody>
          <a:bodyPr wrap="square" lIns="0" tIns="984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dirty="0" u="sng" sz="32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Cont</a:t>
            </a:r>
            <a:r>
              <a:rPr dirty="0" sz="1800" spc="-10">
                <a:latin typeface="Constantia"/>
                <a:cs typeface="Constantia"/>
              </a:rPr>
              <a:t>.</a:t>
            </a:r>
            <a:endParaRPr sz="1800">
              <a:latin typeface="Constantia"/>
              <a:cs typeface="Constantia"/>
            </a:endParaRPr>
          </a:p>
          <a:p>
            <a:pPr algn="just" marL="156210" marR="5080">
              <a:lnSpc>
                <a:spcPct val="100000"/>
              </a:lnSpc>
              <a:spcBef>
                <a:spcPts val="680"/>
              </a:spcBef>
            </a:pPr>
            <a:r>
              <a:rPr dirty="0" sz="3200">
                <a:latin typeface="Calibri"/>
                <a:cs typeface="Calibri"/>
              </a:rPr>
              <a:t>Now</a:t>
            </a:r>
            <a:r>
              <a:rPr dirty="0" sz="3200" spc="52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these</a:t>
            </a:r>
            <a:r>
              <a:rPr dirty="0" sz="3200" spc="54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visits,</a:t>
            </a:r>
            <a:r>
              <a:rPr dirty="0" sz="3200" spc="53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they</a:t>
            </a:r>
            <a:r>
              <a:rPr dirty="0" sz="3200" spc="53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could</a:t>
            </a:r>
            <a:r>
              <a:rPr dirty="0" sz="3200" spc="54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also</a:t>
            </a:r>
            <a:r>
              <a:rPr dirty="0" sz="3200" spc="54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have</a:t>
            </a:r>
            <a:r>
              <a:rPr dirty="0" sz="3200" spc="53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things</a:t>
            </a:r>
            <a:r>
              <a:rPr dirty="0" sz="3200" spc="535">
                <a:latin typeface="Calibri"/>
                <a:cs typeface="Calibri"/>
              </a:rPr>
              <a:t> </a:t>
            </a:r>
            <a:r>
              <a:rPr dirty="0" sz="3200" spc="-20">
                <a:latin typeface="Calibri"/>
                <a:cs typeface="Calibri"/>
              </a:rPr>
              <a:t>like </a:t>
            </a:r>
            <a:r>
              <a:rPr dirty="0" sz="3200" b="1">
                <a:latin typeface="Calibri"/>
                <a:cs typeface="Calibri"/>
              </a:rPr>
              <a:t>blood</a:t>
            </a:r>
            <a:r>
              <a:rPr dirty="0" sz="3200" spc="495" b="1">
                <a:latin typeface="Calibri"/>
                <a:cs typeface="Calibri"/>
              </a:rPr>
              <a:t>   </a:t>
            </a:r>
            <a:r>
              <a:rPr dirty="0" sz="3200" b="1">
                <a:latin typeface="Calibri"/>
                <a:cs typeface="Calibri"/>
              </a:rPr>
              <a:t>drives,</a:t>
            </a:r>
            <a:r>
              <a:rPr dirty="0" sz="3200" spc="505" b="1">
                <a:latin typeface="Calibri"/>
                <a:cs typeface="Calibri"/>
              </a:rPr>
              <a:t>   </a:t>
            </a:r>
            <a:r>
              <a:rPr dirty="0" sz="3200">
                <a:latin typeface="Calibri"/>
                <a:cs typeface="Calibri"/>
              </a:rPr>
              <a:t>and</a:t>
            </a:r>
            <a:r>
              <a:rPr dirty="0" sz="3200" spc="509">
                <a:latin typeface="Calibri"/>
                <a:cs typeface="Calibri"/>
              </a:rPr>
              <a:t>   </a:t>
            </a:r>
            <a:r>
              <a:rPr dirty="0" sz="3200">
                <a:latin typeface="Calibri"/>
                <a:cs typeface="Calibri"/>
              </a:rPr>
              <a:t>these</a:t>
            </a:r>
            <a:r>
              <a:rPr dirty="0" sz="3200" spc="495">
                <a:latin typeface="Calibri"/>
                <a:cs typeface="Calibri"/>
              </a:rPr>
              <a:t>   </a:t>
            </a:r>
            <a:r>
              <a:rPr dirty="0" sz="3200">
                <a:latin typeface="Calibri"/>
                <a:cs typeface="Calibri"/>
              </a:rPr>
              <a:t>things</a:t>
            </a:r>
            <a:r>
              <a:rPr dirty="0" sz="3200" spc="505">
                <a:latin typeface="Calibri"/>
                <a:cs typeface="Calibri"/>
              </a:rPr>
              <a:t>   </a:t>
            </a:r>
            <a:r>
              <a:rPr dirty="0" sz="3200">
                <a:latin typeface="Calibri"/>
                <a:cs typeface="Calibri"/>
              </a:rPr>
              <a:t>like</a:t>
            </a:r>
            <a:r>
              <a:rPr dirty="0" sz="3200" spc="505">
                <a:latin typeface="Calibri"/>
                <a:cs typeface="Calibri"/>
              </a:rPr>
              <a:t>   </a:t>
            </a:r>
            <a:r>
              <a:rPr dirty="0" sz="3200" spc="-25">
                <a:latin typeface="Calibri"/>
                <a:cs typeface="Calibri"/>
              </a:rPr>
              <a:t>the </a:t>
            </a:r>
            <a:r>
              <a:rPr dirty="0" sz="3200" b="1">
                <a:latin typeface="Calibri"/>
                <a:cs typeface="Calibri"/>
              </a:rPr>
              <a:t>blood</a:t>
            </a:r>
            <a:r>
              <a:rPr dirty="0" sz="3200" spc="380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specimens</a:t>
            </a:r>
            <a:r>
              <a:rPr dirty="0" sz="3200" spc="385" b="1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would</a:t>
            </a:r>
            <a:r>
              <a:rPr dirty="0" sz="3200" spc="39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then</a:t>
            </a:r>
            <a:r>
              <a:rPr dirty="0" sz="3200" spc="40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get</a:t>
            </a:r>
            <a:r>
              <a:rPr dirty="0" sz="3200" spc="39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analyzed</a:t>
            </a:r>
            <a:r>
              <a:rPr dirty="0" sz="3200" spc="40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as</a:t>
            </a:r>
            <a:r>
              <a:rPr dirty="0" sz="3200" spc="395">
                <a:latin typeface="Calibri"/>
                <a:cs typeface="Calibri"/>
              </a:rPr>
              <a:t> </a:t>
            </a:r>
            <a:r>
              <a:rPr dirty="0" sz="3200" spc="-20">
                <a:latin typeface="Calibri"/>
                <a:cs typeface="Calibri"/>
              </a:rPr>
              <a:t>part </a:t>
            </a:r>
            <a:r>
              <a:rPr dirty="0" sz="3200">
                <a:latin typeface="Calibri"/>
                <a:cs typeface="Calibri"/>
              </a:rPr>
              <a:t>of</a:t>
            </a:r>
            <a:r>
              <a:rPr dirty="0" sz="3200" spc="-1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the </a:t>
            </a:r>
            <a:r>
              <a:rPr dirty="0" sz="3200" spc="-10">
                <a:latin typeface="Calibri"/>
                <a:cs typeface="Calibri"/>
              </a:rPr>
              <a:t>study.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4276" y="2563367"/>
            <a:ext cx="7638288" cy="4294631"/>
          </a:xfrm>
          <a:prstGeom prst="rect">
            <a:avLst/>
          </a:prstGeom>
        </p:spPr>
      </p:pic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0960">
              <a:lnSpc>
                <a:spcPts val="1240"/>
              </a:lnSpc>
            </a:pPr>
            <a:fld id="{81D60167-4931-47E6-BA6A-407CBD079E47}" type="slidenum">
              <a:rPr dirty="0" spc="-50"/>
              <a:t>4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86334" y="-197322"/>
            <a:ext cx="8456930" cy="6289040"/>
          </a:xfrm>
          <a:prstGeom prst="rect">
            <a:avLst/>
          </a:prstGeom>
        </p:spPr>
        <p:txBody>
          <a:bodyPr wrap="square" lIns="0" tIns="2171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710"/>
              </a:spcBef>
            </a:pPr>
            <a:r>
              <a:rPr dirty="0" u="sng" sz="32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Cont</a:t>
            </a:r>
            <a:r>
              <a:rPr dirty="0" sz="1800" spc="-10">
                <a:latin typeface="Constantia"/>
                <a:cs typeface="Constantia"/>
              </a:rPr>
              <a:t>.</a:t>
            </a:r>
            <a:endParaRPr sz="1800">
              <a:latin typeface="Constantia"/>
              <a:cs typeface="Constantia"/>
            </a:endParaRPr>
          </a:p>
          <a:p>
            <a:pPr marL="300355" marR="707390">
              <a:lnSpc>
                <a:spcPct val="100000"/>
              </a:lnSpc>
              <a:spcBef>
                <a:spcPts val="1614"/>
              </a:spcBef>
              <a:tabLst>
                <a:tab pos="3199765" algn="l"/>
              </a:tabLst>
            </a:pPr>
            <a:r>
              <a:rPr dirty="0" sz="3200">
                <a:latin typeface="Calibri"/>
                <a:cs typeface="Calibri"/>
              </a:rPr>
              <a:t>The</a:t>
            </a:r>
            <a:r>
              <a:rPr dirty="0" sz="3200" spc="-3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problem</a:t>
            </a:r>
            <a:r>
              <a:rPr dirty="0" sz="3200" spc="-4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is,</a:t>
            </a:r>
            <a:r>
              <a:rPr dirty="0" sz="3200" spc="-45">
                <a:latin typeface="Calibri"/>
                <a:cs typeface="Calibri"/>
              </a:rPr>
              <a:t> </a:t>
            </a:r>
            <a:r>
              <a:rPr dirty="0" sz="3200" b="1" i="1">
                <a:latin typeface="Calibri"/>
                <a:cs typeface="Calibri"/>
              </a:rPr>
              <a:t>antibiotics</a:t>
            </a:r>
            <a:r>
              <a:rPr dirty="0" sz="3200" spc="-70" b="1" i="1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were</a:t>
            </a:r>
            <a:r>
              <a:rPr dirty="0" sz="3200" spc="-6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invented. </a:t>
            </a:r>
            <a:r>
              <a:rPr dirty="0" sz="3200" b="1">
                <a:latin typeface="Calibri"/>
                <a:cs typeface="Calibri"/>
              </a:rPr>
              <a:t>Penicillin</a:t>
            </a:r>
            <a:r>
              <a:rPr dirty="0" sz="3200" spc="-114" b="1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became</a:t>
            </a:r>
            <a:r>
              <a:rPr dirty="0" sz="3200" spc="-7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the</a:t>
            </a:r>
            <a:r>
              <a:rPr dirty="0" sz="3200" spc="-7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standard</a:t>
            </a:r>
            <a:r>
              <a:rPr dirty="0" sz="3200" spc="-5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treatment</a:t>
            </a:r>
            <a:r>
              <a:rPr dirty="0" sz="3200" spc="-75">
                <a:latin typeface="Calibri"/>
                <a:cs typeface="Calibri"/>
              </a:rPr>
              <a:t> </a:t>
            </a:r>
            <a:r>
              <a:rPr dirty="0" sz="3200" spc="-25">
                <a:latin typeface="Calibri"/>
                <a:cs typeface="Calibri"/>
              </a:rPr>
              <a:t>for </a:t>
            </a:r>
            <a:r>
              <a:rPr dirty="0" sz="3200">
                <a:latin typeface="Calibri"/>
                <a:cs typeface="Calibri"/>
              </a:rPr>
              <a:t>syphilis</a:t>
            </a:r>
            <a:r>
              <a:rPr dirty="0" sz="3200" spc="-8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by</a:t>
            </a:r>
            <a:r>
              <a:rPr dirty="0" sz="3200" spc="-80">
                <a:latin typeface="Calibri"/>
                <a:cs typeface="Calibri"/>
              </a:rPr>
              <a:t> </a:t>
            </a:r>
            <a:r>
              <a:rPr dirty="0" sz="3200" spc="-10" b="1">
                <a:latin typeface="Calibri"/>
                <a:cs typeface="Calibri"/>
              </a:rPr>
              <a:t>1947,</a:t>
            </a:r>
            <a:r>
              <a:rPr dirty="0" sz="3200" b="1">
                <a:latin typeface="Calibri"/>
                <a:cs typeface="Calibri"/>
              </a:rPr>
              <a:t>	</a:t>
            </a:r>
            <a:r>
              <a:rPr dirty="0" sz="3200" spc="-25">
                <a:latin typeface="Calibri"/>
                <a:cs typeface="Calibri"/>
              </a:rPr>
              <a:t>but</a:t>
            </a:r>
            <a:endParaRPr sz="3200">
              <a:latin typeface="Calibri"/>
              <a:cs typeface="Calibri"/>
            </a:endParaRPr>
          </a:p>
          <a:p>
            <a:pPr marL="300355" marR="76200">
              <a:lnSpc>
                <a:spcPct val="100000"/>
              </a:lnSpc>
              <a:spcBef>
                <a:spcPts val="5"/>
              </a:spcBef>
            </a:pPr>
            <a:r>
              <a:rPr dirty="0" sz="3200" b="1">
                <a:latin typeface="Calibri"/>
                <a:cs typeface="Calibri"/>
              </a:rPr>
              <a:t>nobody</a:t>
            </a:r>
            <a:r>
              <a:rPr dirty="0" sz="3200" spc="-65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ever</a:t>
            </a:r>
            <a:r>
              <a:rPr dirty="0" sz="3200" spc="-40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bothered</a:t>
            </a:r>
            <a:r>
              <a:rPr dirty="0" sz="3200" spc="-45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to</a:t>
            </a:r>
            <a:r>
              <a:rPr dirty="0" sz="3200" spc="-35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tell</a:t>
            </a:r>
            <a:r>
              <a:rPr dirty="0" sz="3200" spc="-40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the</a:t>
            </a:r>
            <a:r>
              <a:rPr dirty="0" sz="3200" spc="-45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subjects</a:t>
            </a:r>
            <a:r>
              <a:rPr dirty="0" sz="3200" spc="-70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of</a:t>
            </a:r>
            <a:r>
              <a:rPr dirty="0" sz="3200" spc="-40" b="1">
                <a:latin typeface="Calibri"/>
                <a:cs typeface="Calibri"/>
              </a:rPr>
              <a:t> </a:t>
            </a:r>
            <a:r>
              <a:rPr dirty="0" sz="3200" spc="-25" b="1">
                <a:latin typeface="Calibri"/>
                <a:cs typeface="Calibri"/>
              </a:rPr>
              <a:t>the </a:t>
            </a:r>
            <a:r>
              <a:rPr dirty="0" sz="3200" spc="-10" b="1">
                <a:latin typeface="Calibri"/>
                <a:cs typeface="Calibri"/>
              </a:rPr>
              <a:t>study,</a:t>
            </a:r>
            <a:endParaRPr sz="3200">
              <a:latin typeface="Calibri"/>
              <a:cs typeface="Calibri"/>
            </a:endParaRPr>
          </a:p>
          <a:p>
            <a:pPr marL="300355" marR="439420">
              <a:lnSpc>
                <a:spcPct val="100000"/>
              </a:lnSpc>
            </a:pPr>
            <a:r>
              <a:rPr dirty="0" sz="3200" b="1">
                <a:latin typeface="Calibri"/>
                <a:cs typeface="Calibri"/>
              </a:rPr>
              <a:t>nobody</a:t>
            </a:r>
            <a:r>
              <a:rPr dirty="0" sz="3200" spc="-65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treated</a:t>
            </a:r>
            <a:r>
              <a:rPr dirty="0" sz="3200" spc="-60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the</a:t>
            </a:r>
            <a:r>
              <a:rPr dirty="0" sz="3200" spc="-35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subjects</a:t>
            </a:r>
            <a:r>
              <a:rPr dirty="0" sz="3200" spc="-60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of</a:t>
            </a:r>
            <a:r>
              <a:rPr dirty="0" sz="3200" spc="-40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the</a:t>
            </a:r>
            <a:r>
              <a:rPr dirty="0" sz="3200" spc="-45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study</a:t>
            </a:r>
            <a:r>
              <a:rPr dirty="0" sz="3200" spc="-65" b="1">
                <a:latin typeface="Calibri"/>
                <a:cs typeface="Calibri"/>
              </a:rPr>
              <a:t> </a:t>
            </a:r>
            <a:r>
              <a:rPr dirty="0" sz="3200" spc="-20" b="1">
                <a:latin typeface="Calibri"/>
                <a:cs typeface="Calibri"/>
              </a:rPr>
              <a:t>with </a:t>
            </a:r>
            <a:r>
              <a:rPr dirty="0" sz="3200" spc="-10" b="1">
                <a:latin typeface="Calibri"/>
                <a:cs typeface="Calibri"/>
              </a:rPr>
              <a:t>penicillin,</a:t>
            </a:r>
            <a:endParaRPr sz="3200">
              <a:latin typeface="Calibri"/>
              <a:cs typeface="Calibri"/>
            </a:endParaRPr>
          </a:p>
          <a:p>
            <a:pPr marL="300355">
              <a:lnSpc>
                <a:spcPts val="3460"/>
              </a:lnSpc>
            </a:pPr>
            <a:r>
              <a:rPr dirty="0" sz="3200" b="1">
                <a:latin typeface="Calibri"/>
                <a:cs typeface="Calibri"/>
              </a:rPr>
              <a:t>and</a:t>
            </a:r>
            <a:r>
              <a:rPr dirty="0" sz="3200" spc="-50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the</a:t>
            </a:r>
            <a:r>
              <a:rPr dirty="0" sz="3200" spc="-20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study</a:t>
            </a:r>
            <a:r>
              <a:rPr dirty="0" sz="3200" spc="-45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just</a:t>
            </a:r>
            <a:r>
              <a:rPr dirty="0" sz="3200" spc="-30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went</a:t>
            </a:r>
            <a:r>
              <a:rPr dirty="0" sz="3200" spc="-15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on,</a:t>
            </a:r>
            <a:r>
              <a:rPr dirty="0" sz="3200" spc="-30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and</a:t>
            </a:r>
            <a:r>
              <a:rPr dirty="0" sz="3200" spc="-35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on,</a:t>
            </a:r>
            <a:r>
              <a:rPr dirty="0" sz="3200" spc="-15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and</a:t>
            </a:r>
            <a:r>
              <a:rPr dirty="0" sz="3200" spc="-40" b="1">
                <a:latin typeface="Calibri"/>
                <a:cs typeface="Calibri"/>
              </a:rPr>
              <a:t> </a:t>
            </a:r>
            <a:r>
              <a:rPr dirty="0" sz="3200" spc="-130" b="1">
                <a:latin typeface="Calibri"/>
                <a:cs typeface="Calibri"/>
              </a:rPr>
              <a:t>on</a:t>
            </a:r>
            <a:r>
              <a:rPr dirty="0" sz="3200" spc="-130" b="1">
                <a:latin typeface="Arial"/>
                <a:cs typeface="Arial"/>
              </a:rPr>
              <a:t>!</a:t>
            </a:r>
            <a:r>
              <a:rPr dirty="0" sz="3200" spc="-395" b="1">
                <a:latin typeface="Arial"/>
                <a:cs typeface="Arial"/>
              </a:rPr>
              <a:t> </a:t>
            </a:r>
            <a:r>
              <a:rPr dirty="0" sz="3200" spc="-50" b="1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sz="3200">
              <a:latin typeface="Calibri"/>
              <a:cs typeface="Calibri"/>
            </a:endParaRPr>
          </a:p>
          <a:p>
            <a:pPr marL="300355" marR="5080">
              <a:lnSpc>
                <a:spcPct val="100000"/>
              </a:lnSpc>
            </a:pPr>
            <a:r>
              <a:rPr dirty="0" sz="3200" b="1">
                <a:latin typeface="Calibri"/>
                <a:cs typeface="Calibri"/>
              </a:rPr>
              <a:t>Until</a:t>
            </a:r>
            <a:r>
              <a:rPr dirty="0" sz="3200" spc="-45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in</a:t>
            </a:r>
            <a:r>
              <a:rPr dirty="0" sz="3200" spc="-50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1972</a:t>
            </a:r>
            <a:r>
              <a:rPr dirty="0" sz="3200" spc="-20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there</a:t>
            </a:r>
            <a:r>
              <a:rPr dirty="0" sz="3200" spc="-35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was</a:t>
            </a:r>
            <a:r>
              <a:rPr dirty="0" sz="3200" spc="-50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a</a:t>
            </a:r>
            <a:r>
              <a:rPr dirty="0" sz="3200" spc="-45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public</a:t>
            </a:r>
            <a:r>
              <a:rPr dirty="0" sz="3200" spc="-50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outcry</a:t>
            </a:r>
            <a:r>
              <a:rPr dirty="0" sz="3200" spc="-65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driven</a:t>
            </a:r>
            <a:r>
              <a:rPr dirty="0" sz="3200" spc="-60" b="1">
                <a:latin typeface="Calibri"/>
                <a:cs typeface="Calibri"/>
              </a:rPr>
              <a:t> </a:t>
            </a:r>
            <a:r>
              <a:rPr dirty="0" sz="3200" spc="-25" b="1">
                <a:latin typeface="Calibri"/>
                <a:cs typeface="Calibri"/>
              </a:rPr>
              <a:t>by </a:t>
            </a:r>
            <a:r>
              <a:rPr dirty="0" sz="3200" b="1">
                <a:latin typeface="Calibri"/>
                <a:cs typeface="Calibri"/>
              </a:rPr>
              <a:t>some</a:t>
            </a:r>
            <a:r>
              <a:rPr dirty="0" sz="3200" spc="-20" b="1">
                <a:latin typeface="Calibri"/>
                <a:cs typeface="Calibri"/>
              </a:rPr>
              <a:t> </a:t>
            </a:r>
            <a:r>
              <a:rPr dirty="0" sz="3200" spc="-10" b="1">
                <a:latin typeface="Calibri"/>
                <a:cs typeface="Calibri"/>
              </a:rPr>
              <a:t>whistleblowers.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0960">
              <a:lnSpc>
                <a:spcPts val="1240"/>
              </a:lnSpc>
            </a:pPr>
            <a:fld id="{81D60167-4931-47E6-BA6A-407CBD079E47}" type="slidenum">
              <a:rPr dirty="0" spc="-50"/>
              <a:t>4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86334" y="-236946"/>
            <a:ext cx="8556625" cy="6641465"/>
          </a:xfrm>
          <a:prstGeom prst="rect">
            <a:avLst/>
          </a:prstGeom>
        </p:spPr>
        <p:txBody>
          <a:bodyPr wrap="square" lIns="0" tIns="257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25"/>
              </a:spcBef>
            </a:pPr>
            <a:r>
              <a:rPr dirty="0" u="sng" sz="32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Cont</a:t>
            </a:r>
            <a:r>
              <a:rPr dirty="0" sz="1800" spc="-10">
                <a:latin typeface="Constantia"/>
                <a:cs typeface="Constantia"/>
              </a:rPr>
              <a:t>.</a:t>
            </a:r>
            <a:endParaRPr sz="1800">
              <a:latin typeface="Constantia"/>
              <a:cs typeface="Constantia"/>
            </a:endParaRPr>
          </a:p>
          <a:p>
            <a:pPr algn="just" marL="349885" marR="5715">
              <a:lnSpc>
                <a:spcPct val="114999"/>
              </a:lnSpc>
              <a:spcBef>
                <a:spcPts val="1350"/>
              </a:spcBef>
            </a:pPr>
            <a:r>
              <a:rPr dirty="0" sz="3200">
                <a:latin typeface="Calibri"/>
                <a:cs typeface="Calibri"/>
              </a:rPr>
              <a:t>And</a:t>
            </a:r>
            <a:r>
              <a:rPr dirty="0" sz="3200" spc="60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there</a:t>
            </a:r>
            <a:r>
              <a:rPr dirty="0" sz="3200" spc="58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was</a:t>
            </a:r>
            <a:r>
              <a:rPr dirty="0" sz="3200" spc="58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</a:t>
            </a:r>
            <a:r>
              <a:rPr dirty="0" sz="3200" spc="60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general</a:t>
            </a:r>
            <a:r>
              <a:rPr dirty="0" sz="3200" spc="58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strong</a:t>
            </a:r>
            <a:r>
              <a:rPr dirty="0" sz="3200" spc="59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feeling</a:t>
            </a:r>
            <a:r>
              <a:rPr dirty="0" sz="3200" spc="58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at</a:t>
            </a:r>
            <a:r>
              <a:rPr dirty="0" sz="3200" spc="585">
                <a:latin typeface="Calibri"/>
                <a:cs typeface="Calibri"/>
              </a:rPr>
              <a:t> </a:t>
            </a:r>
            <a:r>
              <a:rPr dirty="0" sz="3200" spc="-20">
                <a:latin typeface="Calibri"/>
                <a:cs typeface="Calibri"/>
              </a:rPr>
              <a:t>that </a:t>
            </a:r>
            <a:r>
              <a:rPr dirty="0" sz="3200">
                <a:latin typeface="Calibri"/>
                <a:cs typeface="Calibri"/>
              </a:rPr>
              <a:t>point</a:t>
            </a:r>
            <a:r>
              <a:rPr dirty="0" sz="3200" spc="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that</a:t>
            </a:r>
            <a:r>
              <a:rPr dirty="0" sz="3200" spc="2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whatever</a:t>
            </a:r>
            <a:r>
              <a:rPr dirty="0" sz="3200" spc="3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medical</a:t>
            </a:r>
            <a:r>
              <a:rPr dirty="0" sz="3200" spc="2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value</a:t>
            </a:r>
            <a:r>
              <a:rPr dirty="0" sz="3200" spc="3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the</a:t>
            </a:r>
            <a:r>
              <a:rPr dirty="0" sz="3200" spc="3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study</a:t>
            </a:r>
            <a:r>
              <a:rPr dirty="0" sz="3200" spc="40">
                <a:latin typeface="Calibri"/>
                <a:cs typeface="Calibri"/>
              </a:rPr>
              <a:t> </a:t>
            </a:r>
            <a:r>
              <a:rPr dirty="0" sz="3200" spc="-25">
                <a:latin typeface="Calibri"/>
                <a:cs typeface="Calibri"/>
              </a:rPr>
              <a:t>may </a:t>
            </a:r>
            <a:r>
              <a:rPr dirty="0" sz="3200">
                <a:latin typeface="Calibri"/>
                <a:cs typeface="Calibri"/>
              </a:rPr>
              <a:t>have</a:t>
            </a:r>
            <a:r>
              <a:rPr dirty="0" sz="3200" spc="105">
                <a:latin typeface="Calibri"/>
                <a:cs typeface="Calibri"/>
              </a:rPr>
              <a:t>  </a:t>
            </a:r>
            <a:r>
              <a:rPr dirty="0" sz="3200">
                <a:latin typeface="Calibri"/>
                <a:cs typeface="Calibri"/>
              </a:rPr>
              <a:t>had,</a:t>
            </a:r>
            <a:r>
              <a:rPr dirty="0" sz="3200" spc="110">
                <a:latin typeface="Calibri"/>
                <a:cs typeface="Calibri"/>
              </a:rPr>
              <a:t>  </a:t>
            </a:r>
            <a:r>
              <a:rPr dirty="0" sz="3200">
                <a:latin typeface="Calibri"/>
                <a:cs typeface="Calibri"/>
              </a:rPr>
              <a:t>the</a:t>
            </a:r>
            <a:r>
              <a:rPr dirty="0" sz="3200" spc="110">
                <a:latin typeface="Calibri"/>
                <a:cs typeface="Calibri"/>
              </a:rPr>
              <a:t>  </a:t>
            </a:r>
            <a:r>
              <a:rPr dirty="0" u="sng" sz="3200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harm</a:t>
            </a:r>
            <a:r>
              <a:rPr dirty="0" sz="3200" spc="110" b="1">
                <a:solidFill>
                  <a:srgbClr val="C00000"/>
                </a:solidFill>
                <a:latin typeface="Calibri"/>
                <a:cs typeface="Calibri"/>
              </a:rPr>
              <a:t>  </a:t>
            </a:r>
            <a:r>
              <a:rPr dirty="0" sz="3200">
                <a:latin typeface="Calibri"/>
                <a:cs typeface="Calibri"/>
              </a:rPr>
              <a:t>that</a:t>
            </a:r>
            <a:r>
              <a:rPr dirty="0" sz="3200" spc="105">
                <a:latin typeface="Calibri"/>
                <a:cs typeface="Calibri"/>
              </a:rPr>
              <a:t>  </a:t>
            </a:r>
            <a:r>
              <a:rPr dirty="0" sz="3200">
                <a:latin typeface="Calibri"/>
                <a:cs typeface="Calibri"/>
              </a:rPr>
              <a:t>was</a:t>
            </a:r>
            <a:r>
              <a:rPr dirty="0" sz="3200" spc="110">
                <a:latin typeface="Calibri"/>
                <a:cs typeface="Calibri"/>
              </a:rPr>
              <a:t>  </a:t>
            </a:r>
            <a:r>
              <a:rPr dirty="0" sz="3200">
                <a:latin typeface="Calibri"/>
                <a:cs typeface="Calibri"/>
              </a:rPr>
              <a:t>being</a:t>
            </a:r>
            <a:r>
              <a:rPr dirty="0" sz="3200" spc="105">
                <a:latin typeface="Calibri"/>
                <a:cs typeface="Calibri"/>
              </a:rPr>
              <a:t>  </a:t>
            </a:r>
            <a:r>
              <a:rPr dirty="0" sz="3200">
                <a:latin typeface="Calibri"/>
                <a:cs typeface="Calibri"/>
              </a:rPr>
              <a:t>done,</a:t>
            </a:r>
            <a:r>
              <a:rPr dirty="0" sz="3200" spc="110">
                <a:latin typeface="Calibri"/>
                <a:cs typeface="Calibri"/>
              </a:rPr>
              <a:t>  </a:t>
            </a:r>
            <a:r>
              <a:rPr dirty="0" sz="3200" spc="-25">
                <a:latin typeface="Calibri"/>
                <a:cs typeface="Calibri"/>
              </a:rPr>
              <a:t>in </a:t>
            </a:r>
            <a:r>
              <a:rPr dirty="0" sz="3200">
                <a:latin typeface="Calibri"/>
                <a:cs typeface="Calibri"/>
              </a:rPr>
              <a:t>terms</a:t>
            </a:r>
            <a:r>
              <a:rPr dirty="0" sz="3200" spc="4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of</a:t>
            </a:r>
            <a:r>
              <a:rPr dirty="0" sz="3200" spc="4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having</a:t>
            </a:r>
            <a:r>
              <a:rPr dirty="0" sz="3200" spc="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several</a:t>
            </a:r>
            <a:r>
              <a:rPr dirty="0" sz="3200" spc="4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hundred</a:t>
            </a:r>
            <a:r>
              <a:rPr dirty="0" sz="3200" spc="4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poor</a:t>
            </a:r>
            <a:r>
              <a:rPr dirty="0" sz="3200" spc="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people</a:t>
            </a:r>
            <a:r>
              <a:rPr dirty="0" sz="3200" spc="45">
                <a:latin typeface="Calibri"/>
                <a:cs typeface="Calibri"/>
              </a:rPr>
              <a:t> </a:t>
            </a:r>
            <a:r>
              <a:rPr dirty="0" u="sng" sz="3200" spc="-2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not</a:t>
            </a:r>
            <a:r>
              <a:rPr dirty="0" sz="3200" spc="-25">
                <a:latin typeface="Calibri"/>
                <a:cs typeface="Calibri"/>
              </a:rPr>
              <a:t> </a:t>
            </a:r>
            <a:r>
              <a:rPr dirty="0" u="sng" sz="32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being</a:t>
            </a:r>
            <a:r>
              <a:rPr dirty="0" u="sng" sz="3200" spc="66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32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treated</a:t>
            </a:r>
            <a:r>
              <a:rPr dirty="0" u="sng" sz="3200" spc="67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32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for</a:t>
            </a:r>
            <a:r>
              <a:rPr dirty="0" u="sng" sz="3200" spc="66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32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syphilis</a:t>
            </a:r>
            <a:r>
              <a:rPr dirty="0" u="sng" sz="3200" spc="68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32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when</a:t>
            </a:r>
            <a:r>
              <a:rPr dirty="0" u="sng" sz="3200" spc="67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32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treatment</a:t>
            </a:r>
            <a:r>
              <a:rPr dirty="0" u="sng" sz="3200" spc="66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3200" spc="-2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was</a:t>
            </a:r>
            <a:r>
              <a:rPr dirty="0" sz="3200" spc="-25">
                <a:latin typeface="Calibri"/>
                <a:cs typeface="Calibri"/>
              </a:rPr>
              <a:t> </a:t>
            </a:r>
            <a:r>
              <a:rPr dirty="0" u="sng" sz="32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available,</a:t>
            </a:r>
            <a:r>
              <a:rPr dirty="0" u="sng" sz="3200" spc="-8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32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was</a:t>
            </a:r>
            <a:r>
              <a:rPr dirty="0" u="sng" sz="3200" spc="-7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32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just</a:t>
            </a:r>
            <a:r>
              <a:rPr dirty="0" u="sng" sz="3200" spc="-7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32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not</a:t>
            </a:r>
            <a:r>
              <a:rPr dirty="0" u="sng" sz="3200" spc="-8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32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</a:t>
            </a:r>
            <a:r>
              <a:rPr dirty="0" u="sng" sz="3200" spc="-7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32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acceptable</a:t>
            </a:r>
            <a:r>
              <a:rPr dirty="0" u="sng" sz="3200" spc="-8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32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thing</a:t>
            </a:r>
            <a:r>
              <a:rPr dirty="0" u="sng" sz="3200" spc="-5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32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to</a:t>
            </a:r>
            <a:r>
              <a:rPr dirty="0" u="sng" sz="3200" spc="-7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3200" spc="-2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do</a:t>
            </a:r>
            <a:r>
              <a:rPr dirty="0" sz="3200" spc="-25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  <a:p>
            <a:pPr algn="just" marL="349885" marR="5080">
              <a:lnSpc>
                <a:spcPct val="114999"/>
              </a:lnSpc>
              <a:spcBef>
                <a:spcPts val="805"/>
              </a:spcBef>
            </a:pPr>
            <a:r>
              <a:rPr dirty="0" sz="3200">
                <a:latin typeface="Calibri"/>
                <a:cs typeface="Calibri"/>
              </a:rPr>
              <a:t>The</a:t>
            </a:r>
            <a:r>
              <a:rPr dirty="0" sz="3200" spc="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result</a:t>
            </a:r>
            <a:r>
              <a:rPr dirty="0" sz="3200" spc="2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is</a:t>
            </a:r>
            <a:r>
              <a:rPr dirty="0" sz="3200" spc="3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the</a:t>
            </a:r>
            <a:r>
              <a:rPr dirty="0" sz="3200" spc="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creation</a:t>
            </a:r>
            <a:r>
              <a:rPr dirty="0" sz="3200" spc="1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of</a:t>
            </a:r>
            <a:r>
              <a:rPr dirty="0" sz="3200" spc="2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what</a:t>
            </a:r>
            <a:r>
              <a:rPr dirty="0" sz="3200" spc="3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is</a:t>
            </a:r>
            <a:r>
              <a:rPr dirty="0" sz="3200" spc="2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called</a:t>
            </a:r>
            <a:r>
              <a:rPr dirty="0" sz="3200" spc="2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an</a:t>
            </a:r>
            <a:r>
              <a:rPr dirty="0" sz="3200" spc="25">
                <a:latin typeface="Calibri"/>
                <a:cs typeface="Calibri"/>
              </a:rPr>
              <a:t> </a:t>
            </a:r>
            <a:r>
              <a:rPr dirty="0" sz="3200" spc="-20" b="1">
                <a:latin typeface="Calibri"/>
                <a:cs typeface="Calibri"/>
              </a:rPr>
              <a:t>IRB</a:t>
            </a:r>
            <a:r>
              <a:rPr dirty="0" sz="3200" spc="-20">
                <a:latin typeface="Calibri"/>
                <a:cs typeface="Calibri"/>
              </a:rPr>
              <a:t>. </a:t>
            </a:r>
            <a:r>
              <a:rPr dirty="0" sz="3200">
                <a:latin typeface="Calibri"/>
                <a:cs typeface="Calibri"/>
              </a:rPr>
              <a:t>Which</a:t>
            </a:r>
            <a:r>
              <a:rPr dirty="0" sz="3200" spc="-3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we'll</a:t>
            </a:r>
            <a:r>
              <a:rPr dirty="0" sz="3200" spc="-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talk</a:t>
            </a:r>
            <a:r>
              <a:rPr dirty="0" sz="3200" spc="-2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about</a:t>
            </a:r>
            <a:r>
              <a:rPr dirty="0" sz="3200" spc="-2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in</a:t>
            </a:r>
            <a:r>
              <a:rPr dirty="0" sz="3200" spc="-2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</a:t>
            </a:r>
            <a:r>
              <a:rPr dirty="0" sz="3200" spc="-1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minute.</a:t>
            </a:r>
            <a:r>
              <a:rPr dirty="0" sz="3200" spc="-1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The</a:t>
            </a:r>
            <a:r>
              <a:rPr dirty="0" sz="3200" spc="-3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thing</a:t>
            </a:r>
            <a:r>
              <a:rPr dirty="0" sz="3200" spc="-20">
                <a:latin typeface="Calibri"/>
                <a:cs typeface="Calibri"/>
              </a:rPr>
              <a:t> that </a:t>
            </a:r>
            <a:r>
              <a:rPr dirty="0" sz="3200">
                <a:latin typeface="Calibri"/>
                <a:cs typeface="Calibri"/>
              </a:rPr>
              <a:t>these</a:t>
            </a:r>
            <a:r>
              <a:rPr dirty="0" sz="3200" spc="155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IRBs</a:t>
            </a:r>
            <a:r>
              <a:rPr dirty="0" sz="3200">
                <a:latin typeface="Calibri"/>
                <a:cs typeface="Calibri"/>
              </a:rPr>
              <a:t>,</a:t>
            </a:r>
            <a:r>
              <a:rPr dirty="0" sz="3200" spc="15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these</a:t>
            </a:r>
            <a:r>
              <a:rPr dirty="0" sz="3200" spc="12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review</a:t>
            </a:r>
            <a:r>
              <a:rPr dirty="0" sz="3200" spc="15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boards</a:t>
            </a:r>
            <a:r>
              <a:rPr dirty="0" sz="3200" spc="14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will</a:t>
            </a:r>
            <a:r>
              <a:rPr dirty="0" sz="3200" spc="16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monitor</a:t>
            </a:r>
            <a:r>
              <a:rPr dirty="0" sz="3200" spc="16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is</a:t>
            </a:r>
            <a:r>
              <a:rPr dirty="0" sz="3200" spc="160">
                <a:latin typeface="Calibri"/>
                <a:cs typeface="Calibri"/>
              </a:rPr>
              <a:t> </a:t>
            </a:r>
            <a:r>
              <a:rPr dirty="0" sz="3200" spc="-50">
                <a:latin typeface="Calibri"/>
                <a:cs typeface="Calibri"/>
              </a:rPr>
              <a:t>a </a:t>
            </a:r>
            <a:r>
              <a:rPr dirty="0" sz="3200">
                <a:latin typeface="Calibri"/>
                <a:cs typeface="Calibri"/>
              </a:rPr>
              <a:t>process</a:t>
            </a:r>
            <a:r>
              <a:rPr dirty="0" sz="3200" spc="-10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called</a:t>
            </a:r>
            <a:r>
              <a:rPr dirty="0" sz="3200" spc="-80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informed</a:t>
            </a:r>
            <a:r>
              <a:rPr dirty="0" sz="3200" spc="-110" b="1">
                <a:latin typeface="Calibri"/>
                <a:cs typeface="Calibri"/>
              </a:rPr>
              <a:t> </a:t>
            </a:r>
            <a:r>
              <a:rPr dirty="0" sz="3200" spc="-10" b="1">
                <a:latin typeface="Calibri"/>
                <a:cs typeface="Calibri"/>
              </a:rPr>
              <a:t>consent</a:t>
            </a:r>
            <a:r>
              <a:rPr dirty="0" sz="3200" spc="-1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0960">
              <a:lnSpc>
                <a:spcPts val="1240"/>
              </a:lnSpc>
            </a:pPr>
            <a:fld id="{81D60167-4931-47E6-BA6A-407CBD079E47}" type="slidenum">
              <a:rPr dirty="0" spc="-50"/>
              <a:t>4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334" y="6807"/>
            <a:ext cx="3002915" cy="918844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3515"/>
              </a:lnSpc>
              <a:spcBef>
                <a:spcPts val="105"/>
              </a:spcBef>
            </a:pPr>
            <a:r>
              <a:rPr dirty="0" spc="-10"/>
              <a:t>Cont</a:t>
            </a:r>
            <a:r>
              <a:rPr dirty="0" u="none" sz="1800" spc="-10" b="0">
                <a:latin typeface="Constantia"/>
                <a:cs typeface="Constantia"/>
              </a:rPr>
              <a:t>.</a:t>
            </a:r>
            <a:endParaRPr sz="1800">
              <a:latin typeface="Constantia"/>
              <a:cs typeface="Constantia"/>
            </a:endParaRPr>
          </a:p>
          <a:p>
            <a:pPr marL="12700">
              <a:lnSpc>
                <a:spcPts val="3515"/>
              </a:lnSpc>
            </a:pPr>
            <a:r>
              <a:rPr dirty="0" u="sng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</a:rPr>
              <a:t>informed</a:t>
            </a:r>
            <a:r>
              <a:rPr dirty="0" u="sng" spc="-105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</a:rPr>
              <a:t> </a:t>
            </a:r>
            <a:r>
              <a:rPr dirty="0" u="sng" spc="-1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</a:rPr>
              <a:t>consent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186334" y="899007"/>
            <a:ext cx="8881110" cy="54933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779145">
              <a:lnSpc>
                <a:spcPct val="120900"/>
              </a:lnSpc>
              <a:spcBef>
                <a:spcPts val="100"/>
              </a:spcBef>
            </a:pPr>
            <a:r>
              <a:rPr dirty="0" sz="3200">
                <a:latin typeface="Calibri"/>
                <a:cs typeface="Calibri"/>
              </a:rPr>
              <a:t>if</a:t>
            </a:r>
            <a:r>
              <a:rPr dirty="0" sz="3200" spc="-5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any</a:t>
            </a:r>
            <a:r>
              <a:rPr dirty="0" sz="3200" spc="-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research</a:t>
            </a:r>
            <a:r>
              <a:rPr dirty="0" sz="3200" spc="-7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is</a:t>
            </a:r>
            <a:r>
              <a:rPr dirty="0" sz="3200" spc="-5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conducted</a:t>
            </a:r>
            <a:r>
              <a:rPr dirty="0" sz="3200" spc="-5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on</a:t>
            </a:r>
            <a:r>
              <a:rPr dirty="0" sz="3200" spc="-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</a:t>
            </a:r>
            <a:r>
              <a:rPr dirty="0" sz="3200" spc="-65">
                <a:latin typeface="Calibri"/>
                <a:cs typeface="Calibri"/>
              </a:rPr>
              <a:t> </a:t>
            </a:r>
            <a:r>
              <a:rPr dirty="0" u="sng" sz="32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human</a:t>
            </a:r>
            <a:r>
              <a:rPr dirty="0" u="sng" sz="3200" spc="-7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32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subject</a:t>
            </a:r>
            <a:r>
              <a:rPr dirty="0" sz="3200" spc="-10">
                <a:latin typeface="Calibri"/>
                <a:cs typeface="Calibri"/>
              </a:rPr>
              <a:t>, </a:t>
            </a:r>
            <a:r>
              <a:rPr dirty="0" sz="3200">
                <a:latin typeface="Calibri"/>
                <a:cs typeface="Calibri"/>
              </a:rPr>
              <a:t>then</a:t>
            </a:r>
            <a:r>
              <a:rPr dirty="0" sz="3200" spc="-25">
                <a:latin typeface="Calibri"/>
                <a:cs typeface="Calibri"/>
              </a:rPr>
              <a:t> </a:t>
            </a:r>
            <a:r>
              <a:rPr dirty="0" u="sng" sz="32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this</a:t>
            </a:r>
            <a:r>
              <a:rPr dirty="0" u="sng" sz="3200" spc="-5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32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human</a:t>
            </a:r>
            <a:r>
              <a:rPr dirty="0" u="sng" sz="3200" spc="-5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32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subject</a:t>
            </a:r>
            <a:r>
              <a:rPr dirty="0" sz="3200" spc="-10">
                <a:latin typeface="Calibri"/>
                <a:cs typeface="Calibri"/>
              </a:rPr>
              <a:t>:</a:t>
            </a:r>
            <a:endParaRPr sz="3200">
              <a:latin typeface="Calibri"/>
              <a:cs typeface="Calibri"/>
            </a:endParaRPr>
          </a:p>
          <a:p>
            <a:pPr algn="just" marL="203200" indent="-190500">
              <a:lnSpc>
                <a:spcPct val="100000"/>
              </a:lnSpc>
              <a:spcBef>
                <a:spcPts val="810"/>
              </a:spcBef>
              <a:buClr>
                <a:srgbClr val="000000"/>
              </a:buClr>
              <a:buSzPct val="93333"/>
              <a:buFont typeface="Calibri"/>
              <a:buChar char="-"/>
              <a:tabLst>
                <a:tab pos="203200" algn="l"/>
              </a:tabLst>
            </a:pPr>
            <a:r>
              <a:rPr dirty="0" sz="3000" b="1" i="1">
                <a:solidFill>
                  <a:srgbClr val="008000"/>
                </a:solidFill>
                <a:latin typeface="Calibri"/>
                <a:cs typeface="Calibri"/>
              </a:rPr>
              <a:t>must</a:t>
            </a:r>
            <a:r>
              <a:rPr dirty="0" sz="3000" spc="-70" b="1" i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3000" b="1" i="1">
                <a:solidFill>
                  <a:srgbClr val="008000"/>
                </a:solidFill>
                <a:latin typeface="Calibri"/>
                <a:cs typeface="Calibri"/>
              </a:rPr>
              <a:t>be</a:t>
            </a:r>
            <a:r>
              <a:rPr dirty="0" sz="3000" spc="-60" b="1" i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3000" b="1" i="1">
                <a:solidFill>
                  <a:srgbClr val="008000"/>
                </a:solidFill>
                <a:latin typeface="Calibri"/>
                <a:cs typeface="Calibri"/>
              </a:rPr>
              <a:t>informed</a:t>
            </a:r>
            <a:r>
              <a:rPr dirty="0" sz="3000" spc="-60" b="1" i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3000" b="1" i="1">
                <a:solidFill>
                  <a:srgbClr val="008000"/>
                </a:solidFill>
                <a:latin typeface="Calibri"/>
                <a:cs typeface="Calibri"/>
              </a:rPr>
              <a:t>about</a:t>
            </a:r>
            <a:r>
              <a:rPr dirty="0" sz="3000" spc="-60" b="1" i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3000" b="1" i="1">
                <a:solidFill>
                  <a:srgbClr val="008000"/>
                </a:solidFill>
                <a:latin typeface="Calibri"/>
                <a:cs typeface="Calibri"/>
              </a:rPr>
              <a:t>the</a:t>
            </a:r>
            <a:r>
              <a:rPr dirty="0" sz="3000" spc="-65" b="1" i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3000" spc="-10" b="1" i="1">
                <a:solidFill>
                  <a:srgbClr val="008000"/>
                </a:solidFill>
                <a:latin typeface="Calibri"/>
                <a:cs typeface="Calibri"/>
              </a:rPr>
              <a:t>experiment</a:t>
            </a:r>
            <a:r>
              <a:rPr dirty="0" sz="3000" spc="-10">
                <a:solidFill>
                  <a:srgbClr val="008000"/>
                </a:solidFill>
                <a:latin typeface="Calibri"/>
                <a:cs typeface="Calibri"/>
              </a:rPr>
              <a:t>,</a:t>
            </a:r>
            <a:endParaRPr sz="3000">
              <a:latin typeface="Calibri"/>
              <a:cs typeface="Calibri"/>
            </a:endParaRPr>
          </a:p>
          <a:p>
            <a:pPr algn="just" marL="212090" marR="1877060" indent="-200025">
              <a:lnSpc>
                <a:spcPct val="122000"/>
              </a:lnSpc>
              <a:spcBef>
                <a:spcPts val="15"/>
              </a:spcBef>
              <a:buFont typeface="Calibri"/>
              <a:buChar char="-"/>
              <a:tabLst>
                <a:tab pos="269875" algn="l"/>
              </a:tabLst>
            </a:pPr>
            <a:r>
              <a:rPr dirty="0" sz="3000" b="1" i="1">
                <a:solidFill>
                  <a:srgbClr val="008000"/>
                </a:solidFill>
                <a:latin typeface="Calibri"/>
                <a:cs typeface="Calibri"/>
              </a:rPr>
              <a:t>must</a:t>
            </a:r>
            <a:r>
              <a:rPr dirty="0" sz="3000" spc="-85" b="1" i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3000" b="1" i="1">
                <a:solidFill>
                  <a:srgbClr val="008000"/>
                </a:solidFill>
                <a:latin typeface="Calibri"/>
                <a:cs typeface="Calibri"/>
              </a:rPr>
              <a:t>consent</a:t>
            </a:r>
            <a:r>
              <a:rPr dirty="0" sz="3000" spc="-80" b="1" i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3000" b="1" i="1">
                <a:solidFill>
                  <a:srgbClr val="008000"/>
                </a:solidFill>
                <a:latin typeface="Calibri"/>
                <a:cs typeface="Calibri"/>
              </a:rPr>
              <a:t>to</a:t>
            </a:r>
            <a:r>
              <a:rPr dirty="0" sz="3000" spc="-70" b="1" i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3000" b="1" i="1">
                <a:solidFill>
                  <a:srgbClr val="008000"/>
                </a:solidFill>
                <a:latin typeface="Calibri"/>
                <a:cs typeface="Calibri"/>
              </a:rPr>
              <a:t>the</a:t>
            </a:r>
            <a:r>
              <a:rPr dirty="0" sz="3000" spc="-80" b="1" i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3000" spc="-20" b="1" i="1">
                <a:solidFill>
                  <a:srgbClr val="008000"/>
                </a:solidFill>
                <a:latin typeface="Calibri"/>
                <a:cs typeface="Calibri"/>
              </a:rPr>
              <a:t>experiment</a:t>
            </a:r>
            <a:r>
              <a:rPr dirty="0" sz="3000" spc="-85" b="1" i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3000" spc="-10" b="1" i="1">
                <a:solidFill>
                  <a:srgbClr val="008000"/>
                </a:solidFill>
                <a:latin typeface="Calibri"/>
                <a:cs typeface="Calibri"/>
              </a:rPr>
              <a:t>voluntarily </a:t>
            </a:r>
            <a:r>
              <a:rPr dirty="0" sz="3000" spc="-10" b="1" i="1">
                <a:solidFill>
                  <a:srgbClr val="008000"/>
                </a:solidFill>
                <a:latin typeface="Calibri"/>
                <a:cs typeface="Calibri"/>
              </a:rPr>
              <a:t>	</a:t>
            </a:r>
            <a:r>
              <a:rPr dirty="0" sz="3000" b="1" i="1">
                <a:solidFill>
                  <a:srgbClr val="008000"/>
                </a:solidFill>
                <a:latin typeface="Calibri"/>
                <a:cs typeface="Calibri"/>
              </a:rPr>
              <a:t>without</a:t>
            </a:r>
            <a:r>
              <a:rPr dirty="0" sz="3000" spc="-114" b="1" i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3000" b="1" i="1">
                <a:solidFill>
                  <a:srgbClr val="008000"/>
                </a:solidFill>
                <a:latin typeface="Calibri"/>
                <a:cs typeface="Calibri"/>
              </a:rPr>
              <a:t>any</a:t>
            </a:r>
            <a:r>
              <a:rPr dirty="0" sz="3000" spc="-120" b="1" i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3000" b="1" i="1">
                <a:solidFill>
                  <a:srgbClr val="008000"/>
                </a:solidFill>
                <a:latin typeface="Calibri"/>
                <a:cs typeface="Calibri"/>
              </a:rPr>
              <a:t>coercion</a:t>
            </a:r>
            <a:r>
              <a:rPr dirty="0" sz="3000">
                <a:solidFill>
                  <a:srgbClr val="008000"/>
                </a:solidFill>
                <a:latin typeface="Calibri"/>
                <a:cs typeface="Calibri"/>
              </a:rPr>
              <a:t>,</a:t>
            </a:r>
            <a:r>
              <a:rPr dirty="0" sz="3000" spc="-11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3000" spc="-25">
                <a:latin typeface="Calibri"/>
                <a:cs typeface="Calibri"/>
              </a:rPr>
              <a:t>and</a:t>
            </a:r>
            <a:endParaRPr sz="3000">
              <a:latin typeface="Calibri"/>
              <a:cs typeface="Calibri"/>
            </a:endParaRPr>
          </a:p>
          <a:p>
            <a:pPr algn="just" marL="12700" indent="85090">
              <a:lnSpc>
                <a:spcPct val="100000"/>
              </a:lnSpc>
              <a:spcBef>
                <a:spcPts val="805"/>
              </a:spcBef>
            </a:pPr>
            <a:r>
              <a:rPr dirty="0" sz="3000">
                <a:solidFill>
                  <a:srgbClr val="008000"/>
                </a:solidFill>
                <a:latin typeface="Calibri"/>
                <a:cs typeface="Calibri"/>
              </a:rPr>
              <a:t>-</a:t>
            </a:r>
            <a:r>
              <a:rPr dirty="0" sz="3000" spc="-85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3000" b="1" i="1">
                <a:solidFill>
                  <a:srgbClr val="008000"/>
                </a:solidFill>
                <a:latin typeface="Calibri"/>
                <a:cs typeface="Calibri"/>
              </a:rPr>
              <a:t>must</a:t>
            </a:r>
            <a:r>
              <a:rPr dirty="0" sz="3000" spc="-85" b="1" i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3000" b="1" i="1">
                <a:solidFill>
                  <a:srgbClr val="008000"/>
                </a:solidFill>
                <a:latin typeface="Calibri"/>
                <a:cs typeface="Calibri"/>
              </a:rPr>
              <a:t>have</a:t>
            </a:r>
            <a:r>
              <a:rPr dirty="0" sz="3000" spc="-70" b="1" i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3000" b="1" i="1">
                <a:solidFill>
                  <a:srgbClr val="008000"/>
                </a:solidFill>
                <a:latin typeface="Calibri"/>
                <a:cs typeface="Calibri"/>
              </a:rPr>
              <a:t>the</a:t>
            </a:r>
            <a:r>
              <a:rPr dirty="0" sz="3000" spc="-85" b="1" i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3000" b="1" i="1">
                <a:solidFill>
                  <a:srgbClr val="008000"/>
                </a:solidFill>
                <a:latin typeface="Calibri"/>
                <a:cs typeface="Calibri"/>
              </a:rPr>
              <a:t>right</a:t>
            </a:r>
            <a:r>
              <a:rPr dirty="0" sz="3000" spc="-75" b="1" i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3000" b="1" i="1">
                <a:solidFill>
                  <a:srgbClr val="008000"/>
                </a:solidFill>
                <a:latin typeface="Calibri"/>
                <a:cs typeface="Calibri"/>
              </a:rPr>
              <a:t>to</a:t>
            </a:r>
            <a:r>
              <a:rPr dirty="0" sz="3000" spc="-85" b="1" i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3000" b="1" i="1">
                <a:solidFill>
                  <a:srgbClr val="008000"/>
                </a:solidFill>
                <a:latin typeface="Calibri"/>
                <a:cs typeface="Calibri"/>
              </a:rPr>
              <a:t>withdraw</a:t>
            </a:r>
            <a:r>
              <a:rPr dirty="0" sz="3000" spc="-65" b="1" i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3000" b="1" i="1">
                <a:solidFill>
                  <a:srgbClr val="008000"/>
                </a:solidFill>
                <a:latin typeface="Calibri"/>
                <a:cs typeface="Calibri"/>
              </a:rPr>
              <a:t>consent</a:t>
            </a:r>
            <a:r>
              <a:rPr dirty="0" sz="3000" spc="-85" b="1" i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3000" b="1" i="1">
                <a:solidFill>
                  <a:srgbClr val="008000"/>
                </a:solidFill>
                <a:latin typeface="Calibri"/>
                <a:cs typeface="Calibri"/>
              </a:rPr>
              <a:t>at</a:t>
            </a:r>
            <a:r>
              <a:rPr dirty="0" sz="3000" spc="-80" b="1" i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3000" b="1" i="1">
                <a:solidFill>
                  <a:srgbClr val="008000"/>
                </a:solidFill>
                <a:latin typeface="Calibri"/>
                <a:cs typeface="Calibri"/>
              </a:rPr>
              <a:t>any</a:t>
            </a:r>
            <a:r>
              <a:rPr dirty="0" sz="3000" spc="-80" b="1" i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3000" spc="-10" b="1" i="1">
                <a:solidFill>
                  <a:srgbClr val="008000"/>
                </a:solidFill>
                <a:latin typeface="Calibri"/>
                <a:cs typeface="Calibri"/>
              </a:rPr>
              <a:t>time</a:t>
            </a:r>
            <a:r>
              <a:rPr dirty="0" sz="3000" spc="-10" b="1" i="1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  <a:p>
            <a:pPr algn="just" marL="12700" marR="5080">
              <a:lnSpc>
                <a:spcPct val="100000"/>
              </a:lnSpc>
              <a:spcBef>
                <a:spcPts val="785"/>
              </a:spcBef>
            </a:pPr>
            <a:r>
              <a:rPr dirty="0" sz="3200">
                <a:latin typeface="Calibri"/>
                <a:cs typeface="Calibri"/>
              </a:rPr>
              <a:t>So,</a:t>
            </a:r>
            <a:r>
              <a:rPr dirty="0" sz="3200" spc="455">
                <a:latin typeface="Calibri"/>
                <a:cs typeface="Calibri"/>
              </a:rPr>
              <a:t>  </a:t>
            </a:r>
            <a:r>
              <a:rPr dirty="0" sz="3200">
                <a:latin typeface="Calibri"/>
                <a:cs typeface="Calibri"/>
              </a:rPr>
              <a:t>even</a:t>
            </a:r>
            <a:r>
              <a:rPr dirty="0" sz="3200" spc="455">
                <a:latin typeface="Calibri"/>
                <a:cs typeface="Calibri"/>
              </a:rPr>
              <a:t>  </a:t>
            </a:r>
            <a:r>
              <a:rPr dirty="0" sz="3200">
                <a:latin typeface="Calibri"/>
                <a:cs typeface="Calibri"/>
              </a:rPr>
              <a:t>if</a:t>
            </a:r>
            <a:r>
              <a:rPr dirty="0" sz="3200" spc="459">
                <a:latin typeface="Calibri"/>
                <a:cs typeface="Calibri"/>
              </a:rPr>
              <a:t>  </a:t>
            </a:r>
            <a:r>
              <a:rPr dirty="0" sz="3200">
                <a:latin typeface="Calibri"/>
                <a:cs typeface="Calibri"/>
              </a:rPr>
              <a:t>they</a:t>
            </a:r>
            <a:r>
              <a:rPr dirty="0" sz="3200" spc="459">
                <a:latin typeface="Calibri"/>
                <a:cs typeface="Calibri"/>
              </a:rPr>
              <a:t>  </a:t>
            </a:r>
            <a:r>
              <a:rPr dirty="0" sz="3200">
                <a:latin typeface="Calibri"/>
                <a:cs typeface="Calibri"/>
              </a:rPr>
              <a:t>agreed</a:t>
            </a:r>
            <a:r>
              <a:rPr dirty="0" sz="3200" spc="450">
                <a:latin typeface="Calibri"/>
                <a:cs typeface="Calibri"/>
              </a:rPr>
              <a:t>  </a:t>
            </a:r>
            <a:r>
              <a:rPr dirty="0" sz="3200">
                <a:latin typeface="Calibri"/>
                <a:cs typeface="Calibri"/>
              </a:rPr>
              <a:t>to</a:t>
            </a:r>
            <a:r>
              <a:rPr dirty="0" sz="3200" spc="465">
                <a:latin typeface="Calibri"/>
                <a:cs typeface="Calibri"/>
              </a:rPr>
              <a:t>  </a:t>
            </a:r>
            <a:r>
              <a:rPr dirty="0" sz="3200">
                <a:latin typeface="Calibri"/>
                <a:cs typeface="Calibri"/>
              </a:rPr>
              <a:t>participate</a:t>
            </a:r>
            <a:r>
              <a:rPr dirty="0" sz="3200" spc="450">
                <a:latin typeface="Calibri"/>
                <a:cs typeface="Calibri"/>
              </a:rPr>
              <a:t>  </a:t>
            </a:r>
            <a:r>
              <a:rPr dirty="0" sz="3200">
                <a:latin typeface="Calibri"/>
                <a:cs typeface="Calibri"/>
              </a:rPr>
              <a:t>in</a:t>
            </a:r>
            <a:r>
              <a:rPr dirty="0" sz="3200" spc="465">
                <a:latin typeface="Calibri"/>
                <a:cs typeface="Calibri"/>
              </a:rPr>
              <a:t>  </a:t>
            </a:r>
            <a:r>
              <a:rPr dirty="0" sz="3200" spc="-25">
                <a:latin typeface="Calibri"/>
                <a:cs typeface="Calibri"/>
              </a:rPr>
              <a:t>the </a:t>
            </a:r>
            <a:r>
              <a:rPr dirty="0" sz="3200">
                <a:latin typeface="Calibri"/>
                <a:cs typeface="Calibri"/>
              </a:rPr>
              <a:t>experiment</a:t>
            </a:r>
            <a:r>
              <a:rPr dirty="0" sz="3200" spc="54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and</a:t>
            </a:r>
            <a:r>
              <a:rPr dirty="0" sz="3200" spc="55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serve</a:t>
            </a:r>
            <a:r>
              <a:rPr dirty="0" sz="3200" spc="5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as</a:t>
            </a:r>
            <a:r>
              <a:rPr dirty="0" sz="3200" spc="54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</a:t>
            </a:r>
            <a:r>
              <a:rPr dirty="0" sz="3200" spc="54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subject,</a:t>
            </a:r>
            <a:r>
              <a:rPr dirty="0" sz="3200" spc="53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if</a:t>
            </a:r>
            <a:r>
              <a:rPr dirty="0" sz="3200" spc="5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after</a:t>
            </a:r>
            <a:r>
              <a:rPr dirty="0" sz="3200" spc="54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</a:t>
            </a:r>
            <a:r>
              <a:rPr dirty="0" sz="3200" spc="54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while </a:t>
            </a:r>
            <a:r>
              <a:rPr dirty="0" sz="3200">
                <a:latin typeface="Calibri"/>
                <a:cs typeface="Calibri"/>
              </a:rPr>
              <a:t>they</a:t>
            </a:r>
            <a:r>
              <a:rPr dirty="0" sz="3200" spc="43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change</a:t>
            </a:r>
            <a:r>
              <a:rPr dirty="0" sz="3200" spc="434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their</a:t>
            </a:r>
            <a:r>
              <a:rPr dirty="0" sz="3200" spc="44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mind</a:t>
            </a:r>
            <a:r>
              <a:rPr dirty="0" sz="3200" spc="434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and</a:t>
            </a:r>
            <a:r>
              <a:rPr dirty="0" sz="3200" spc="44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they</a:t>
            </a:r>
            <a:r>
              <a:rPr dirty="0" sz="3200" spc="44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wish</a:t>
            </a:r>
            <a:r>
              <a:rPr dirty="0" sz="3200" spc="44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to</a:t>
            </a:r>
            <a:r>
              <a:rPr dirty="0" sz="3200" spc="4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drop</a:t>
            </a:r>
            <a:r>
              <a:rPr dirty="0" sz="3200" spc="430">
                <a:latin typeface="Calibri"/>
                <a:cs typeface="Calibri"/>
              </a:rPr>
              <a:t> </a:t>
            </a:r>
            <a:r>
              <a:rPr dirty="0" sz="3200" spc="-20">
                <a:latin typeface="Calibri"/>
                <a:cs typeface="Calibri"/>
              </a:rPr>
              <a:t>out, </a:t>
            </a:r>
            <a:r>
              <a:rPr dirty="0" sz="3200">
                <a:latin typeface="Calibri"/>
                <a:cs typeface="Calibri"/>
              </a:rPr>
              <a:t>they</a:t>
            </a:r>
            <a:r>
              <a:rPr dirty="0" sz="3200" spc="-6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should</a:t>
            </a:r>
            <a:r>
              <a:rPr dirty="0" sz="3200" spc="-4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have</a:t>
            </a:r>
            <a:r>
              <a:rPr dirty="0" sz="3200" spc="-7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the</a:t>
            </a:r>
            <a:r>
              <a:rPr dirty="0" sz="3200" spc="-6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right</a:t>
            </a:r>
            <a:r>
              <a:rPr dirty="0" sz="3200" spc="-6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to</a:t>
            </a:r>
            <a:r>
              <a:rPr dirty="0" sz="3200" spc="-5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do</a:t>
            </a:r>
            <a:r>
              <a:rPr dirty="0" sz="3200" spc="-55">
                <a:latin typeface="Calibri"/>
                <a:cs typeface="Calibri"/>
              </a:rPr>
              <a:t> </a:t>
            </a:r>
            <a:r>
              <a:rPr dirty="0" sz="3200" spc="-25">
                <a:latin typeface="Calibri"/>
                <a:cs typeface="Calibri"/>
              </a:rPr>
              <a:t>so.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6FC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travel</dc:creator>
  <dc:title>Slide 1</dc:title>
  <dcterms:created xsi:type="dcterms:W3CDTF">2025-01-19T09:19:34Z</dcterms:created>
  <dcterms:modified xsi:type="dcterms:W3CDTF">2025-01-19T09:19:34Z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2023-10-17T00:00:00Z</vt:filetime>
  </property>
  <property fmtid="{D5CDD505-2E9C-101B-9397-08002B2CF9AE}" pid="3" name="Creator">
    <vt:lpwstr>Microsoft® PowerPoint® 2021</vt:lpwstr>
  </property>
  <property fmtid="{D5CDD505-2E9C-101B-9397-08002B2CF9AE}" pid="4" name="LastSaved">
    <vt:filetime>2025-01-19T00:00:00Z</vt:filetime>
  </property>
  <property fmtid="{D5CDD505-2E9C-101B-9397-08002B2CF9AE}" pid="5" name="Producer">
    <vt:lpwstr>Microsoft® PowerPoint® 2021</vt:lpwstr>
  </property>
</Properties>
</file>