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1E1E1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02235">
              <a:lnSpc>
                <a:spcPts val="13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1E1E1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02235">
              <a:lnSpc>
                <a:spcPts val="13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1E1E1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02235">
              <a:lnSpc>
                <a:spcPts val="13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" y="114300"/>
            <a:ext cx="10058019" cy="75437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" y="114300"/>
            <a:ext cx="10058019" cy="113157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0223" y="114300"/>
            <a:ext cx="5218176" cy="65989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" y="114300"/>
            <a:ext cx="10058019" cy="112699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820570"/>
            <a:ext cx="10058399" cy="50724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1E1E1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02235">
              <a:lnSpc>
                <a:spcPts val="13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02235">
              <a:lnSpc>
                <a:spcPts val="13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" y="114300"/>
            <a:ext cx="10058019" cy="75437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0" y="114300"/>
            <a:ext cx="10058019" cy="113157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40223" y="114300"/>
            <a:ext cx="5218176" cy="65989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0" y="114300"/>
            <a:ext cx="10058019" cy="1126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756" y="906274"/>
            <a:ext cx="9092565" cy="163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1E1E1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4471" y="7325197"/>
            <a:ext cx="243840" cy="19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102235">
              <a:lnSpc>
                <a:spcPts val="135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coursera.org/learn/data-science-ethics" TargetMode="External"/><Relationship Id="rId4" Type="http://schemas.openxmlformats.org/officeDocument/2006/relationships/image" Target="../media/image7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6793" y="114300"/>
            <a:ext cx="2181605" cy="23027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4560" y="681990"/>
            <a:ext cx="5670550" cy="1929764"/>
          </a:xfrm>
          <a:prstGeom prst="rect"/>
          <a:ln w="41909">
            <a:solidFill>
              <a:srgbClr val="008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922145" marR="755650" indent="-988694">
              <a:lnSpc>
                <a:spcPct val="100699"/>
              </a:lnSpc>
            </a:pPr>
            <a:r>
              <a:rPr dirty="0" sz="5900" b="1">
                <a:solidFill>
                  <a:srgbClr val="008000"/>
                </a:solidFill>
                <a:latin typeface="Calibri"/>
                <a:cs typeface="Calibri"/>
              </a:rPr>
              <a:t>Data</a:t>
            </a:r>
            <a:r>
              <a:rPr dirty="0" sz="5900" spc="-10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5900" spc="-10" b="1">
                <a:solidFill>
                  <a:srgbClr val="008000"/>
                </a:solidFill>
                <a:latin typeface="Calibri"/>
                <a:cs typeface="Calibri"/>
              </a:rPr>
              <a:t>Science Ethics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6387340"/>
            <a:ext cx="778764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550" marR="1158240" indent="-70485">
              <a:lnSpc>
                <a:spcPct val="100000"/>
              </a:lnSpc>
              <a:spcBef>
                <a:spcPts val="100"/>
              </a:spcBef>
            </a:pPr>
            <a:r>
              <a:rPr dirty="0" sz="2200" b="1" i="1">
                <a:latin typeface="Times New Roman"/>
                <a:cs typeface="Times New Roman"/>
              </a:rPr>
              <a:t>The</a:t>
            </a:r>
            <a:r>
              <a:rPr dirty="0" sz="2200" spc="-2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majority</a:t>
            </a:r>
            <a:r>
              <a:rPr dirty="0" sz="2200" spc="-40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of</a:t>
            </a:r>
            <a:r>
              <a:rPr dirty="0" sz="2200" spc="-4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this</a:t>
            </a:r>
            <a:r>
              <a:rPr dirty="0" sz="2200" spc="-4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course</a:t>
            </a:r>
            <a:r>
              <a:rPr dirty="0" sz="2200" spc="-4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material</a:t>
            </a:r>
            <a:r>
              <a:rPr dirty="0" sz="2200" spc="-4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is</a:t>
            </a:r>
            <a:r>
              <a:rPr dirty="0" sz="2200" spc="-40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based</a:t>
            </a:r>
            <a:r>
              <a:rPr dirty="0" sz="2200" spc="-4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on</a:t>
            </a:r>
            <a:r>
              <a:rPr dirty="0" sz="2200" spc="-30" b="1" i="1">
                <a:latin typeface="Times New Roman"/>
                <a:cs typeface="Times New Roman"/>
              </a:rPr>
              <a:t> </a:t>
            </a:r>
            <a:r>
              <a:rPr dirty="0" sz="2200" spc="-10" b="1" i="1">
                <a:latin typeface="Times New Roman"/>
                <a:cs typeface="Times New Roman"/>
              </a:rPr>
              <a:t>Coursera </a:t>
            </a:r>
            <a:r>
              <a:rPr dirty="0" u="sng" sz="2200" spc="-10" b="1" i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/>
                <a:cs typeface="Times New Roman"/>
                <a:hlinkClick r:id="rId3"/>
              </a:rPr>
              <a:t>https://www.coursera.org/learn/data-science-ethics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50" b="1" i="1">
                <a:latin typeface="Times New Roman"/>
                <a:cs typeface="Times New Roman"/>
              </a:rPr>
              <a:t>“H.V.</a:t>
            </a:r>
            <a:r>
              <a:rPr dirty="0" sz="2200" spc="-30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Jagadish</a:t>
            </a:r>
            <a:r>
              <a:rPr dirty="0" sz="2200" spc="-30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lectures”,</a:t>
            </a:r>
            <a:r>
              <a:rPr dirty="0" sz="2200" spc="-2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a</a:t>
            </a:r>
            <a:r>
              <a:rPr dirty="0" sz="2200" spc="-1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Professor</a:t>
            </a:r>
            <a:r>
              <a:rPr dirty="0" sz="2200" spc="-25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at</a:t>
            </a:r>
            <a:r>
              <a:rPr dirty="0" sz="2200" spc="-30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the</a:t>
            </a:r>
            <a:r>
              <a:rPr dirty="0" sz="2200" spc="-10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University</a:t>
            </a:r>
            <a:r>
              <a:rPr dirty="0" sz="2200" spc="-30" b="1" i="1">
                <a:latin typeface="Times New Roman"/>
                <a:cs typeface="Times New Roman"/>
              </a:rPr>
              <a:t> </a:t>
            </a:r>
            <a:r>
              <a:rPr dirty="0" sz="2200" b="1" i="1">
                <a:latin typeface="Times New Roman"/>
                <a:cs typeface="Times New Roman"/>
              </a:rPr>
              <a:t>of</a:t>
            </a:r>
            <a:r>
              <a:rPr dirty="0" sz="2200" spc="-25" b="1" i="1">
                <a:latin typeface="Times New Roman"/>
                <a:cs typeface="Times New Roman"/>
              </a:rPr>
              <a:t> </a:t>
            </a:r>
            <a:r>
              <a:rPr dirty="0" sz="2200" spc="-10" b="1" i="1">
                <a:latin typeface="Times New Roman"/>
                <a:cs typeface="Times New Roman"/>
              </a:rPr>
              <a:t>Michigan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35101" y="6360414"/>
            <a:ext cx="9120505" cy="0"/>
          </a:xfrm>
          <a:custGeom>
            <a:avLst/>
            <a:gdLst/>
            <a:ahLst/>
            <a:cxnLst/>
            <a:rect l="l" t="t" r="r" b="b"/>
            <a:pathLst>
              <a:path w="9120505" h="0">
                <a:moveTo>
                  <a:pt x="0" y="0"/>
                </a:moveTo>
                <a:lnTo>
                  <a:pt x="9120378" y="0"/>
                </a:lnTo>
              </a:path>
            </a:pathLst>
          </a:custGeom>
          <a:ln w="69850">
            <a:solidFill>
              <a:srgbClr val="0650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912378" y="4118866"/>
            <a:ext cx="239395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91160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latin typeface="Constantia"/>
                <a:cs typeface="Constantia"/>
              </a:rPr>
              <a:t>Prepared</a:t>
            </a:r>
            <a:r>
              <a:rPr dirty="0" sz="2200" spc="-60" b="1">
                <a:latin typeface="Constantia"/>
                <a:cs typeface="Constantia"/>
              </a:rPr>
              <a:t> </a:t>
            </a:r>
            <a:r>
              <a:rPr dirty="0" sz="2200" spc="-25" b="1">
                <a:latin typeface="Constantia"/>
                <a:cs typeface="Constantia"/>
              </a:rPr>
              <a:t>by </a:t>
            </a:r>
            <a:r>
              <a:rPr dirty="0" sz="2200" spc="-45" b="1">
                <a:latin typeface="Constantia"/>
                <a:cs typeface="Constantia"/>
              </a:rPr>
              <a:t>Dr.</a:t>
            </a:r>
            <a:r>
              <a:rPr dirty="0" sz="2200" spc="-55" b="1">
                <a:latin typeface="Constantia"/>
                <a:cs typeface="Constantia"/>
              </a:rPr>
              <a:t> </a:t>
            </a:r>
            <a:r>
              <a:rPr dirty="0" sz="2200" b="1">
                <a:latin typeface="Constantia"/>
                <a:cs typeface="Constantia"/>
              </a:rPr>
              <a:t>Samir</a:t>
            </a:r>
            <a:r>
              <a:rPr dirty="0" sz="2200" spc="-125" b="1">
                <a:latin typeface="Constantia"/>
                <a:cs typeface="Constantia"/>
              </a:rPr>
              <a:t> </a:t>
            </a:r>
            <a:r>
              <a:rPr dirty="0" sz="2200" spc="-10" b="1">
                <a:latin typeface="Constantia"/>
                <a:cs typeface="Constantia"/>
              </a:rPr>
              <a:t>Badrawi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87473" y="3246882"/>
            <a:ext cx="6216650" cy="779145"/>
          </a:xfrm>
          <a:prstGeom prst="rect">
            <a:avLst/>
          </a:prstGeom>
          <a:ln w="10477">
            <a:solidFill>
              <a:srgbClr val="065093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algn="ctr" marR="57785">
              <a:lnSpc>
                <a:spcPct val="100000"/>
              </a:lnSpc>
              <a:spcBef>
                <a:spcPts val="245"/>
              </a:spcBef>
            </a:pPr>
            <a:r>
              <a:rPr dirty="0" sz="2200" spc="-20" b="1">
                <a:latin typeface="Constantia"/>
                <a:cs typeface="Constantia"/>
              </a:rPr>
              <a:t>Stage</a:t>
            </a:r>
            <a:r>
              <a:rPr dirty="0" sz="2200" spc="-65" b="1">
                <a:latin typeface="Constantia"/>
                <a:cs typeface="Constantia"/>
              </a:rPr>
              <a:t> </a:t>
            </a:r>
            <a:r>
              <a:rPr dirty="0" sz="2200" b="1">
                <a:latin typeface="Constantia"/>
                <a:cs typeface="Constantia"/>
              </a:rPr>
              <a:t>2</a:t>
            </a:r>
            <a:r>
              <a:rPr dirty="0" sz="2200" spc="5" b="1">
                <a:latin typeface="Constantia"/>
                <a:cs typeface="Constantia"/>
              </a:rPr>
              <a:t> </a:t>
            </a:r>
            <a:r>
              <a:rPr dirty="0" sz="2200" b="1">
                <a:latin typeface="Constantia"/>
                <a:cs typeface="Constantia"/>
              </a:rPr>
              <a:t>,</a:t>
            </a:r>
            <a:r>
              <a:rPr dirty="0" sz="2200" spc="5" b="1">
                <a:latin typeface="Constantia"/>
                <a:cs typeface="Constantia"/>
              </a:rPr>
              <a:t> </a:t>
            </a:r>
            <a:r>
              <a:rPr dirty="0" sz="2200" spc="-20" b="1">
                <a:latin typeface="Constantia"/>
                <a:cs typeface="Constantia"/>
              </a:rPr>
              <a:t>Semester</a:t>
            </a:r>
            <a:r>
              <a:rPr dirty="0" sz="2200" spc="-105" b="1">
                <a:latin typeface="Constantia"/>
                <a:cs typeface="Constantia"/>
              </a:rPr>
              <a:t> </a:t>
            </a:r>
            <a:r>
              <a:rPr dirty="0" sz="2200" spc="-50" b="1">
                <a:latin typeface="Constantia"/>
                <a:cs typeface="Constantia"/>
              </a:rPr>
              <a:t>1</a:t>
            </a:r>
            <a:endParaRPr sz="2200">
              <a:latin typeface="Constantia"/>
              <a:cs typeface="Constantia"/>
            </a:endParaRPr>
          </a:p>
          <a:p>
            <a:pPr algn="ctr" marL="635">
              <a:lnSpc>
                <a:spcPct val="100000"/>
              </a:lnSpc>
            </a:pPr>
            <a:r>
              <a:rPr dirty="0" sz="2200" b="1">
                <a:latin typeface="Constantia"/>
                <a:cs typeface="Constantia"/>
              </a:rPr>
              <a:t>@</a:t>
            </a:r>
            <a:r>
              <a:rPr dirty="0" sz="2200" spc="-10" b="1">
                <a:latin typeface="Constantia"/>
                <a:cs typeface="Constantia"/>
              </a:rPr>
              <a:t> </a:t>
            </a:r>
            <a:r>
              <a:rPr dirty="0" sz="2200" spc="-20" b="1">
                <a:latin typeface="Constantia"/>
                <a:cs typeface="Constantia"/>
              </a:rPr>
              <a:t>Department</a:t>
            </a:r>
            <a:r>
              <a:rPr dirty="0" sz="2200" spc="-140" b="1">
                <a:latin typeface="Constantia"/>
                <a:cs typeface="Constantia"/>
              </a:rPr>
              <a:t> </a:t>
            </a:r>
            <a:r>
              <a:rPr dirty="0" sz="2200" b="1">
                <a:latin typeface="Constantia"/>
                <a:cs typeface="Constantia"/>
              </a:rPr>
              <a:t>of</a:t>
            </a:r>
            <a:r>
              <a:rPr dirty="0" sz="2200" spc="55" b="1">
                <a:latin typeface="Constantia"/>
                <a:cs typeface="Constantia"/>
              </a:rPr>
              <a:t> </a:t>
            </a:r>
            <a:r>
              <a:rPr dirty="0" sz="2200" spc="-20" b="1">
                <a:latin typeface="Constantia"/>
                <a:cs typeface="Constantia"/>
              </a:rPr>
              <a:t>Intelligent</a:t>
            </a:r>
            <a:r>
              <a:rPr dirty="0" sz="2200" spc="-75" b="1">
                <a:latin typeface="Constantia"/>
                <a:cs typeface="Constantia"/>
              </a:rPr>
              <a:t> </a:t>
            </a:r>
            <a:r>
              <a:rPr dirty="0" sz="2200" b="1">
                <a:latin typeface="Constantia"/>
                <a:cs typeface="Constantia"/>
              </a:rPr>
              <a:t>Medical </a:t>
            </a:r>
            <a:r>
              <a:rPr dirty="0" sz="2200" spc="-10" b="1">
                <a:latin typeface="Constantia"/>
                <a:cs typeface="Constantia"/>
              </a:rPr>
              <a:t>Systems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69389" y="5392168"/>
            <a:ext cx="6988809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0" spc="-20" b="1">
                <a:solidFill>
                  <a:srgbClr val="0000CC"/>
                </a:solidFill>
                <a:latin typeface="Calibri"/>
                <a:cs typeface="Calibri"/>
              </a:rPr>
              <a:t>History,</a:t>
            </a:r>
            <a:r>
              <a:rPr dirty="0" sz="3500" spc="-55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00CC"/>
                </a:solidFill>
                <a:latin typeface="Calibri"/>
                <a:cs typeface="Calibri"/>
              </a:rPr>
              <a:t>Concept</a:t>
            </a:r>
            <a:r>
              <a:rPr dirty="0" sz="3500" spc="-65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00CC"/>
                </a:solidFill>
                <a:latin typeface="Calibri"/>
                <a:cs typeface="Calibri"/>
              </a:rPr>
              <a:t>of</a:t>
            </a:r>
            <a:r>
              <a:rPr dirty="0" sz="3500" spc="-45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0000CC"/>
                </a:solidFill>
                <a:latin typeface="Calibri"/>
                <a:cs typeface="Calibri"/>
              </a:rPr>
              <a:t>Informed</a:t>
            </a:r>
            <a:r>
              <a:rPr dirty="0" sz="3500" spc="-70" b="1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dirty="0" sz="3500" spc="-10" b="1">
                <a:solidFill>
                  <a:srgbClr val="0000CC"/>
                </a:solidFill>
                <a:latin typeface="Calibri"/>
                <a:cs typeface="Calibri"/>
              </a:rPr>
              <a:t>Consent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97535" y="2246376"/>
            <a:ext cx="1570990" cy="1929764"/>
          </a:xfrm>
          <a:custGeom>
            <a:avLst/>
            <a:gdLst/>
            <a:ahLst/>
            <a:cxnLst/>
            <a:rect l="l" t="t" r="r" b="b"/>
            <a:pathLst>
              <a:path w="1570989" h="1929764">
                <a:moveTo>
                  <a:pt x="0" y="1929384"/>
                </a:moveTo>
                <a:lnTo>
                  <a:pt x="0" y="0"/>
                </a:lnTo>
                <a:lnTo>
                  <a:pt x="1570482" y="0"/>
                </a:lnTo>
                <a:lnTo>
                  <a:pt x="1570482" y="1929384"/>
                </a:lnTo>
                <a:lnTo>
                  <a:pt x="0" y="1929384"/>
                </a:lnTo>
                <a:close/>
              </a:path>
            </a:pathLst>
          </a:custGeom>
          <a:ln w="10477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92268" y="2267968"/>
            <a:ext cx="1380490" cy="1836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18440" marR="210185">
              <a:lnSpc>
                <a:spcPct val="101499"/>
              </a:lnSpc>
              <a:spcBef>
                <a:spcPts val="95"/>
              </a:spcBef>
            </a:pPr>
            <a:r>
              <a:rPr dirty="0" sz="1950" spc="-10" b="1">
                <a:solidFill>
                  <a:srgbClr val="C00000"/>
                </a:solidFill>
                <a:latin typeface="Constantia"/>
                <a:cs typeface="Constantia"/>
              </a:rPr>
              <a:t>College </a:t>
            </a:r>
            <a:r>
              <a:rPr dirty="0" sz="1950" spc="-25" b="1">
                <a:solidFill>
                  <a:srgbClr val="C00000"/>
                </a:solidFill>
                <a:latin typeface="Constantia"/>
                <a:cs typeface="Constantia"/>
              </a:rPr>
              <a:t>of </a:t>
            </a:r>
            <a:r>
              <a:rPr dirty="0" sz="1950" spc="-10" b="1">
                <a:solidFill>
                  <a:srgbClr val="C00000"/>
                </a:solidFill>
                <a:latin typeface="Constantia"/>
                <a:cs typeface="Constantia"/>
              </a:rPr>
              <a:t>Health </a:t>
            </a:r>
            <a:r>
              <a:rPr dirty="0" sz="1950" spc="-25" b="1">
                <a:solidFill>
                  <a:srgbClr val="C00000"/>
                </a:solidFill>
                <a:latin typeface="Constantia"/>
                <a:cs typeface="Constantia"/>
              </a:rPr>
              <a:t>and </a:t>
            </a:r>
            <a:r>
              <a:rPr dirty="0" sz="1950" spc="-10" b="1">
                <a:solidFill>
                  <a:srgbClr val="C00000"/>
                </a:solidFill>
                <a:latin typeface="Constantia"/>
                <a:cs typeface="Constantia"/>
              </a:rPr>
              <a:t>Medical</a:t>
            </a:r>
            <a:endParaRPr sz="195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950" spc="-10" b="1">
                <a:solidFill>
                  <a:srgbClr val="C00000"/>
                </a:solidFill>
                <a:latin typeface="Constantia"/>
                <a:cs typeface="Constantia"/>
              </a:rPr>
              <a:t>Techniques</a:t>
            </a:r>
            <a:endParaRPr sz="1950">
              <a:latin typeface="Constantia"/>
              <a:cs typeface="Constant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68640" y="2478023"/>
            <a:ext cx="1812925" cy="711200"/>
          </a:xfrm>
          <a:prstGeom prst="rect">
            <a:avLst/>
          </a:prstGeom>
          <a:ln w="10477">
            <a:solidFill>
              <a:srgbClr val="008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295275" marR="99060" indent="-186690">
              <a:lnSpc>
                <a:spcPct val="101499"/>
              </a:lnSpc>
              <a:spcBef>
                <a:spcPts val="265"/>
              </a:spcBef>
            </a:pPr>
            <a:r>
              <a:rPr dirty="0" sz="1950" spc="-10" b="1">
                <a:solidFill>
                  <a:srgbClr val="008000"/>
                </a:solidFill>
                <a:latin typeface="Constantia"/>
                <a:cs typeface="Constantia"/>
              </a:rPr>
              <a:t>Al‐Mustaqbal University</a:t>
            </a:r>
            <a:endParaRPr sz="1950">
              <a:latin typeface="Constantia"/>
              <a:cs typeface="Constanti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52399"/>
            <a:ext cx="1796033" cy="2127504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35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6756" y="-32208"/>
            <a:ext cx="9449435" cy="6598920"/>
          </a:xfrm>
          <a:prstGeom prst="rect">
            <a:avLst/>
          </a:prstGeom>
        </p:spPr>
        <p:txBody>
          <a:bodyPr wrap="square" lIns="0" tIns="1854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algn="just" marL="210820" marR="5080">
              <a:lnSpc>
                <a:spcPct val="115599"/>
              </a:lnSpc>
              <a:spcBef>
                <a:spcPts val="71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also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imperfect.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Algorithms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used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4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many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things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algorithms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most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cases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imperfect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r>
              <a:rPr dirty="0" sz="3500" spc="-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give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poor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results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sometimes.</a:t>
            </a:r>
            <a:endParaRPr sz="3500">
              <a:latin typeface="Times New Roman"/>
              <a:cs typeface="Times New Roman"/>
            </a:endParaRPr>
          </a:p>
          <a:p>
            <a:pPr algn="just" marL="210820" marR="5715">
              <a:lnSpc>
                <a:spcPct val="115599"/>
              </a:lnSpc>
              <a:spcBef>
                <a:spcPts val="88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But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again,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we</a:t>
            </a:r>
            <a:r>
              <a:rPr dirty="0" sz="3500" spc="7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as</a:t>
            </a:r>
            <a:r>
              <a:rPr dirty="0" sz="3500" spc="6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customers</a:t>
            </a:r>
            <a:r>
              <a:rPr dirty="0" sz="3500" spc="70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60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70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as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subjects</a:t>
            </a:r>
            <a:r>
              <a:rPr dirty="0" sz="3500" spc="600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60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610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algorithms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6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just</a:t>
            </a:r>
            <a:r>
              <a:rPr dirty="0" sz="3500" spc="6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live</a:t>
            </a:r>
            <a:r>
              <a:rPr dirty="0" sz="3500" spc="6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6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these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poor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results.</a:t>
            </a:r>
            <a:endParaRPr sz="3500">
              <a:latin typeface="Times New Roman"/>
              <a:cs typeface="Times New Roman"/>
            </a:endParaRPr>
          </a:p>
          <a:p>
            <a:pPr algn="just" marL="210820" marR="5080">
              <a:lnSpc>
                <a:spcPct val="115599"/>
              </a:lnSpc>
              <a:spcBef>
                <a:spcPts val="88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</a:t>
            </a:r>
            <a:r>
              <a:rPr dirty="0" sz="3500" spc="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all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things</a:t>
            </a:r>
            <a:r>
              <a:rPr dirty="0" sz="3500" spc="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just</a:t>
            </a:r>
            <a:r>
              <a:rPr dirty="0" sz="3500" spc="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best</a:t>
            </a:r>
            <a:r>
              <a:rPr dirty="0" sz="3500" spc="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effort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companies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doing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always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do,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there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u="heavy" sz="350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not</a:t>
            </a:r>
            <a:r>
              <a:rPr dirty="0" u="heavy" sz="3500" spc="5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3500" spc="-5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sz="3500" spc="-5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problem</a:t>
            </a:r>
            <a:r>
              <a:rPr dirty="0" u="heavy" sz="3500" spc="-35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dirty="0" u="heavy" sz="3500" spc="-25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these</a:t>
            </a:r>
            <a:r>
              <a:rPr dirty="0" u="heavy" sz="3500" spc="-1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being</a:t>
            </a:r>
            <a:r>
              <a:rPr dirty="0" u="heavy" sz="3500" spc="-3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human</a:t>
            </a:r>
            <a:r>
              <a:rPr dirty="0" u="heavy" sz="3500" spc="-35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subjects</a:t>
            </a:r>
            <a:r>
              <a:rPr dirty="0" u="heavy" sz="3500" spc="-10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research</a:t>
            </a:r>
            <a:r>
              <a:rPr dirty="0" u="heavy" sz="3500" spc="-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6693" y="-164814"/>
            <a:ext cx="9530080" cy="6332220"/>
          </a:xfrm>
          <a:prstGeom prst="rect">
            <a:avLst/>
          </a:prstGeom>
        </p:spPr>
        <p:txBody>
          <a:bodyPr wrap="square" lIns="0" tIns="318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5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algn="just" marL="131445" marR="6350">
              <a:lnSpc>
                <a:spcPct val="100600"/>
              </a:lnSpc>
              <a:spcBef>
                <a:spcPts val="2390"/>
              </a:spcBef>
            </a:pPr>
            <a:r>
              <a:rPr dirty="0" u="heavy" sz="350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heavy" sz="3500" spc="1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350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contrast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consider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following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incident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took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place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 in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2012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50">
                <a:solidFill>
                  <a:srgbClr val="1E1E1E"/>
                </a:solidFill>
                <a:latin typeface="Times New Roman"/>
                <a:cs typeface="Times New Roman"/>
              </a:rPr>
              <a:t>: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31445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Researchers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30" b="1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Cornell</a:t>
            </a:r>
            <a:r>
              <a:rPr dirty="0" sz="3500" spc="30" b="1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 b="1" i="1">
                <a:solidFill>
                  <a:srgbClr val="1E1E1E"/>
                </a:solidFill>
                <a:latin typeface="Times New Roman"/>
                <a:cs typeface="Times New Roman"/>
              </a:rPr>
              <a:t>University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conducted</a:t>
            </a:r>
            <a:r>
              <a:rPr dirty="0" sz="3500" spc="7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</a:t>
            </a:r>
            <a:r>
              <a:rPr dirty="0" sz="3500" spc="7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experiment</a:t>
            </a:r>
            <a:r>
              <a:rPr dirty="0" sz="3500" spc="7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where</a:t>
            </a:r>
            <a:r>
              <a:rPr dirty="0" sz="3500" spc="7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7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news</a:t>
            </a:r>
            <a:r>
              <a:rPr dirty="0" sz="3500" spc="7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feed</a:t>
            </a:r>
            <a:r>
              <a:rPr dirty="0" sz="3500" spc="7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of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selected Facebook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users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manipulated:</a:t>
            </a:r>
            <a:endParaRPr sz="3500">
              <a:latin typeface="Times New Roman"/>
              <a:cs typeface="Times New Roman"/>
            </a:endParaRPr>
          </a:p>
          <a:p>
            <a:pPr algn="just" marL="131445" marR="6985">
              <a:lnSpc>
                <a:spcPct val="100600"/>
              </a:lnSpc>
              <a:spcBef>
                <a:spcPts val="88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users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shown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more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positive</a:t>
            </a:r>
            <a:r>
              <a:rPr dirty="0" sz="3500" spc="250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articles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,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others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shown</a:t>
            </a:r>
            <a:r>
              <a:rPr dirty="0" sz="350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more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negative</a:t>
            </a:r>
            <a:r>
              <a:rPr dirty="0" sz="3500" spc="37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or</a:t>
            </a:r>
            <a:r>
              <a:rPr dirty="0" sz="3500" spc="37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disappointing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or sad</a:t>
            </a:r>
            <a:r>
              <a:rPr dirty="0" sz="3500" spc="1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articles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6004" y="3120601"/>
            <a:ext cx="9329420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18080" algn="l"/>
                <a:tab pos="3094990" algn="l"/>
                <a:tab pos="4318635" algn="l"/>
                <a:tab pos="5829935" algn="l"/>
                <a:tab pos="6904990" algn="l"/>
              </a:tabLst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themselves.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other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words,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demonstrated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206743" y="3347959"/>
            <a:ext cx="9487535" cy="1717675"/>
          </a:xfrm>
          <a:prstGeom prst="rect">
            <a:avLst/>
          </a:prstGeom>
        </p:spPr>
        <p:txBody>
          <a:bodyPr wrap="square" lIns="0" tIns="32448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5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‘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emotional</a:t>
            </a:r>
            <a:r>
              <a:rPr dirty="0" sz="3500" spc="-2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 i="1">
                <a:solidFill>
                  <a:srgbClr val="1E1E1E"/>
                </a:solidFill>
                <a:latin typeface="Times New Roman"/>
                <a:cs typeface="Times New Roman"/>
              </a:rPr>
              <a:t>contagion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’.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  <a:tabLst>
                <a:tab pos="1033780" algn="l"/>
                <a:tab pos="1931035" algn="l"/>
                <a:tab pos="2878455" algn="l"/>
                <a:tab pos="4993640" algn="l"/>
                <a:tab pos="5915660" algn="l"/>
                <a:tab pos="6862445" algn="l"/>
                <a:tab pos="9051925" algn="l"/>
              </a:tabLst>
            </a:pP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considered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83902" y="5575739"/>
            <a:ext cx="299910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72819" algn="l"/>
              </a:tabLst>
            </a:pP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experiment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671320" y="5575739"/>
            <a:ext cx="3012440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70915" algn="l"/>
                <a:tab pos="1831339" algn="l"/>
              </a:tabLst>
            </a:pP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results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57587" y="5039302"/>
            <a:ext cx="7338695" cy="10991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0"/>
              </a:spcBef>
              <a:tabLst>
                <a:tab pos="1405255" algn="l"/>
                <a:tab pos="4650105" algn="l"/>
                <a:tab pos="5708015" algn="l"/>
                <a:tab pos="6318885" algn="l"/>
              </a:tabLst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result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psychologically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5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paper</a:t>
            </a:r>
            <a:endParaRPr sz="3500">
              <a:latin typeface="Times New Roman"/>
              <a:cs typeface="Times New Roman"/>
            </a:endParaRPr>
          </a:p>
          <a:p>
            <a:pPr algn="r" marR="7620">
              <a:lnSpc>
                <a:spcPct val="100000"/>
              </a:lnSpc>
              <a:spcBef>
                <a:spcPts val="25"/>
              </a:spcBef>
            </a:pP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6743" y="5039302"/>
            <a:ext cx="1889125" cy="1635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important describing published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98847" y="6112175"/>
            <a:ext cx="739457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11200" algn="l"/>
                <a:tab pos="1609725" algn="l"/>
                <a:tab pos="4147820" algn="l"/>
                <a:tab pos="4871085" algn="l"/>
                <a:tab pos="5768340" algn="l"/>
              </a:tabLst>
            </a:pP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Proceedings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 b="1" i="1">
                <a:solidFill>
                  <a:srgbClr val="1E1E1E"/>
                </a:solidFill>
                <a:latin typeface="Times New Roman"/>
                <a:cs typeface="Times New Roman"/>
              </a:rPr>
              <a:t>National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6743" y="6648612"/>
            <a:ext cx="5605780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Academies</a:t>
            </a:r>
            <a:r>
              <a:rPr dirty="0" sz="3500" spc="-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Science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2014.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6743" y="-161981"/>
            <a:ext cx="9408160" cy="3308350"/>
          </a:xfrm>
          <a:prstGeom prst="rect">
            <a:avLst/>
          </a:prstGeom>
        </p:spPr>
        <p:txBody>
          <a:bodyPr wrap="square" lIns="0" tIns="3155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85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algn="just" marL="91440" marR="5080">
              <a:lnSpc>
                <a:spcPct val="100600"/>
              </a:lnSpc>
              <a:spcBef>
                <a:spcPts val="236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7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7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(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FB</a:t>
            </a:r>
            <a:r>
              <a:rPr dirty="0" sz="3500" spc="72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&amp;</a:t>
            </a:r>
            <a:r>
              <a:rPr dirty="0" sz="3500" spc="7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Corn</a:t>
            </a:r>
            <a:r>
              <a:rPr dirty="0" sz="3500" spc="73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univ.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)</a:t>
            </a:r>
            <a:r>
              <a:rPr dirty="0" sz="3500" spc="7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found</a:t>
            </a:r>
            <a:r>
              <a:rPr dirty="0" sz="3500" spc="7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7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people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shown</a:t>
            </a:r>
            <a:r>
              <a:rPr dirty="0" sz="3500" spc="4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more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positive</a:t>
            </a:r>
            <a:r>
              <a:rPr dirty="0" sz="3500" spc="4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articles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posted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more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positive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articles</a:t>
            </a:r>
            <a:r>
              <a:rPr dirty="0" sz="3500" spc="1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themselves</a:t>
            </a:r>
            <a:r>
              <a:rPr dirty="0" sz="3500" spc="1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1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r>
              <a:rPr dirty="0" sz="3500" spc="1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1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shown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more negative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articles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posted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more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negative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articles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819406"/>
            <a:ext cx="9251950" cy="6262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 indent="-635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7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users</a:t>
            </a:r>
            <a:r>
              <a:rPr dirty="0" sz="3500" spc="7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7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79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did</a:t>
            </a:r>
            <a:r>
              <a:rPr dirty="0" sz="3500" spc="7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not</a:t>
            </a:r>
            <a:r>
              <a:rPr dirty="0" sz="3500" spc="79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know</a:t>
            </a:r>
            <a:r>
              <a:rPr dirty="0" sz="3500" spc="79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7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their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newsfeed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being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manipulated.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87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did</a:t>
            </a:r>
            <a:r>
              <a:rPr dirty="0" sz="3500" spc="15" b="1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know</a:t>
            </a:r>
            <a:r>
              <a:rPr dirty="0" sz="3500" spc="25" b="1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20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regularly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tinkers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3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algorithm</a:t>
            </a:r>
            <a:r>
              <a:rPr dirty="0" sz="3500" spc="2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choose</a:t>
            </a:r>
            <a:r>
              <a:rPr dirty="0" sz="3500" spc="3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items</a:t>
            </a:r>
            <a:r>
              <a:rPr dirty="0" sz="3500" spc="2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2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3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shown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 their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newsfeed.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88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2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did</a:t>
            </a:r>
            <a:r>
              <a:rPr dirty="0" sz="3500" spc="204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know</a:t>
            </a:r>
            <a:r>
              <a:rPr dirty="0" sz="3500" spc="22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2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2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20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saw</a:t>
            </a:r>
            <a:r>
              <a:rPr dirty="0" sz="3500" spc="2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in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7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news</a:t>
            </a:r>
            <a:r>
              <a:rPr dirty="0" sz="3500" spc="7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feed</a:t>
            </a:r>
            <a:r>
              <a:rPr dirty="0" sz="3500" spc="7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7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whatever</a:t>
            </a:r>
            <a:r>
              <a:rPr dirty="0" sz="3500" spc="7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76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 spc="-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thought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was</a:t>
            </a:r>
            <a:r>
              <a:rPr dirty="0" u="heavy" sz="3500" spc="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good</a:t>
            </a:r>
            <a:r>
              <a:rPr dirty="0" u="heavy" sz="3500" spc="-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for</a:t>
            </a:r>
            <a:r>
              <a:rPr dirty="0" u="heavy" sz="3500" spc="-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them</a:t>
            </a:r>
            <a:r>
              <a:rPr dirty="0" u="heavy" sz="3500" spc="-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heavy" sz="3500" spc="-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spc="-2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see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00600"/>
              </a:lnSpc>
              <a:spcBef>
                <a:spcPts val="88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8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7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C00000"/>
                </a:solidFill>
                <a:latin typeface="Times New Roman"/>
                <a:cs typeface="Times New Roman"/>
              </a:rPr>
              <a:t>didn't</a:t>
            </a:r>
            <a:r>
              <a:rPr dirty="0" sz="3500" spc="79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C00000"/>
                </a:solidFill>
                <a:latin typeface="Times New Roman"/>
                <a:cs typeface="Times New Roman"/>
              </a:rPr>
              <a:t>know</a:t>
            </a:r>
            <a:r>
              <a:rPr dirty="0" sz="3500" spc="79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8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8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7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Facebook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claimed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3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good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them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3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see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3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potentially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manipulated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purposes of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research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study.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6737" y="138133"/>
            <a:ext cx="9529445" cy="55391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  <a:spcBef>
                <a:spcPts val="366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Once</a:t>
            </a:r>
            <a:r>
              <a:rPr dirty="0" sz="3500" spc="3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results</a:t>
            </a:r>
            <a:r>
              <a:rPr dirty="0" sz="3500" spc="3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3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experiment</a:t>
            </a:r>
            <a:r>
              <a:rPr dirty="0" sz="3500" spc="3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became</a:t>
            </a:r>
            <a:r>
              <a:rPr dirty="0" sz="3500" spc="3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public,</a:t>
            </a:r>
            <a:endParaRPr sz="3500">
              <a:latin typeface="Times New Roman"/>
              <a:cs typeface="Times New Roman"/>
            </a:endParaRPr>
          </a:p>
          <a:p>
            <a:pPr marL="131445">
              <a:lnSpc>
                <a:spcPct val="100000"/>
              </a:lnSpc>
              <a:spcBef>
                <a:spcPts val="25"/>
              </a:spcBef>
            </a:pP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-2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got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lot of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bad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press.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31445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7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came</a:t>
            </a:r>
            <a:r>
              <a:rPr dirty="0" sz="3500" spc="7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out</a:t>
            </a:r>
            <a:r>
              <a:rPr dirty="0" sz="3500" spc="7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7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7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experiment</a:t>
            </a:r>
            <a:r>
              <a:rPr dirty="0" sz="3500" spc="7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7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7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companies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should</a:t>
            </a:r>
            <a:r>
              <a:rPr dirty="0" sz="3500" spc="1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lie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1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intentionally,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even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they're</a:t>
            </a:r>
            <a:r>
              <a:rPr dirty="0" sz="3500" spc="4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doing</a:t>
            </a:r>
            <a:r>
              <a:rPr dirty="0" sz="3500" spc="4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5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terms</a:t>
            </a:r>
            <a:r>
              <a:rPr dirty="0" sz="3500" spc="4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effects</a:t>
            </a:r>
            <a:r>
              <a:rPr dirty="0" sz="3500" spc="4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4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</a:t>
            </a:r>
            <a:r>
              <a:rPr dirty="0" sz="3500" spc="4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5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not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6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much</a:t>
            </a:r>
            <a:r>
              <a:rPr dirty="0" sz="3500" spc="67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different</a:t>
            </a:r>
            <a:r>
              <a:rPr dirty="0" sz="3500" spc="67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from</a:t>
            </a:r>
            <a:r>
              <a:rPr dirty="0" sz="3500" spc="67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6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67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 spc="67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just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conducting</a:t>
            </a:r>
            <a:r>
              <a:rPr dirty="0" sz="3500" spc="-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regular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business.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6731" y="-164838"/>
            <a:ext cx="9568180" cy="7202170"/>
          </a:xfrm>
          <a:prstGeom prst="rect">
            <a:avLst/>
          </a:prstGeom>
        </p:spPr>
        <p:txBody>
          <a:bodyPr wrap="square" lIns="0" tIns="318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5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algn="just" marL="170815" marR="84455">
              <a:lnSpc>
                <a:spcPct val="100600"/>
              </a:lnSpc>
              <a:spcBef>
                <a:spcPts val="239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There's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1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called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OkCupid,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which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50">
                <a:solidFill>
                  <a:srgbClr val="1E1E1E"/>
                </a:solidFill>
                <a:latin typeface="Times New Roman"/>
                <a:cs typeface="Times New Roman"/>
              </a:rPr>
              <a:t>a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matchmaking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also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conducted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experiments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reporting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compatibility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scores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different</a:t>
            </a:r>
            <a:r>
              <a:rPr dirty="0" sz="3500" spc="5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than</a:t>
            </a:r>
            <a:r>
              <a:rPr dirty="0" sz="3500" spc="5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had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5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estimated</a:t>
            </a:r>
            <a:r>
              <a:rPr dirty="0" sz="3500" spc="5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in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algorithm.</a:t>
            </a:r>
            <a:endParaRPr sz="3500">
              <a:latin typeface="Times New Roman"/>
              <a:cs typeface="Times New Roman"/>
            </a:endParaRPr>
          </a:p>
          <a:p>
            <a:pPr algn="just" marL="170815" marR="83820">
              <a:lnSpc>
                <a:spcPct val="100600"/>
              </a:lnSpc>
              <a:spcBef>
                <a:spcPts val="87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20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2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20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thought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20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2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 spc="2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doing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the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right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thing.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70815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So,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Christian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Rudder,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CEO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OkCupid,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wrote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50">
                <a:solidFill>
                  <a:srgbClr val="1E1E1E"/>
                </a:solidFill>
                <a:latin typeface="Times New Roman"/>
                <a:cs typeface="Times New Roman"/>
              </a:rPr>
              <a:t>a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blog</a:t>
            </a:r>
            <a:r>
              <a:rPr dirty="0" sz="3500" spc="20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post</a:t>
            </a:r>
            <a:r>
              <a:rPr dirty="0" sz="3500" spc="2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saying,</a:t>
            </a:r>
            <a:r>
              <a:rPr dirty="0" sz="3500" spc="2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"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We</a:t>
            </a:r>
            <a:r>
              <a:rPr dirty="0" sz="3500" spc="229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experiment</a:t>
            </a:r>
            <a:r>
              <a:rPr dirty="0" sz="3500" spc="22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22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human</a:t>
            </a:r>
            <a:r>
              <a:rPr dirty="0" sz="3500" spc="22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beings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in support of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had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 done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.".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6756" y="138178"/>
            <a:ext cx="9488805" cy="66706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algn="just" marL="170815" marR="5080">
              <a:lnSpc>
                <a:spcPct val="115700"/>
              </a:lnSpc>
              <a:spcBef>
                <a:spcPts val="261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5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</a:t>
            </a:r>
            <a:r>
              <a:rPr dirty="0" sz="3500" spc="6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learn</a:t>
            </a:r>
            <a:r>
              <a:rPr dirty="0" sz="3500" spc="6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from</a:t>
            </a:r>
            <a:r>
              <a:rPr dirty="0" sz="3500" spc="5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6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examples</a:t>
            </a:r>
            <a:r>
              <a:rPr dirty="0" sz="3500" spc="5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6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5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when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new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possible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such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as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high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volume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experiments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human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subjects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across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web,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have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feel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our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way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through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social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consensus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 is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appropriate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do.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9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70815" marR="5080">
              <a:lnSpc>
                <a:spcPct val="115599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Clearly,</a:t>
            </a:r>
            <a:r>
              <a:rPr dirty="0" sz="3500" spc="7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somebody</a:t>
            </a:r>
            <a:r>
              <a:rPr dirty="0" sz="3500" spc="7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like</a:t>
            </a:r>
            <a:r>
              <a:rPr dirty="0" sz="3500" spc="7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Christian</a:t>
            </a:r>
            <a:r>
              <a:rPr dirty="0" sz="3500" spc="7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Rudder</a:t>
            </a:r>
            <a:r>
              <a:rPr dirty="0" sz="3500" spc="7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thought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320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325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 spc="325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doing</a:t>
            </a:r>
            <a:r>
              <a:rPr dirty="0" sz="3500" spc="320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325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320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was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appropriate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 the time,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which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did</a:t>
            </a:r>
            <a:r>
              <a:rPr dirty="0" u="heavy" sz="3500" spc="-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spc="-2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not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6743" y="138133"/>
            <a:ext cx="9568180" cy="5002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algn="just" marL="91440" marR="5080">
              <a:lnSpc>
                <a:spcPct val="100600"/>
              </a:lnSpc>
              <a:spcBef>
                <a:spcPts val="363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Today,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there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good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consensus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companies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should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conduct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kind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research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even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if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they're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legally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allowed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 do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it.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91440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It's</a:t>
            </a:r>
            <a:r>
              <a:rPr dirty="0" sz="3500" spc="7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one</a:t>
            </a:r>
            <a:r>
              <a:rPr dirty="0" sz="3500" spc="7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7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7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things</a:t>
            </a:r>
            <a:r>
              <a:rPr dirty="0" sz="3500" spc="7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where</a:t>
            </a:r>
            <a:r>
              <a:rPr dirty="0" sz="3500" spc="7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</a:t>
            </a:r>
            <a:r>
              <a:rPr dirty="0" sz="3500" spc="7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have</a:t>
            </a:r>
            <a:r>
              <a:rPr dirty="0" sz="3500" spc="7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</a:t>
            </a:r>
            <a:r>
              <a:rPr dirty="0" sz="3500" spc="7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ethical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consensus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right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lie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 in conducting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research.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5534" y="898654"/>
            <a:ext cx="360680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0" spc="-25" b="1">
                <a:solidFill>
                  <a:srgbClr val="1E1E1E"/>
                </a:solidFill>
                <a:latin typeface="Times New Roman"/>
                <a:cs typeface="Times New Roman"/>
              </a:rPr>
              <a:t>3.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24662" y="968502"/>
            <a:ext cx="6118860" cy="4953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70"/>
              </a:lnSpc>
            </a:pP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Limitations</a:t>
            </a:r>
            <a:r>
              <a:rPr dirty="0" sz="3500" spc="-3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3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informed</a:t>
            </a:r>
            <a:r>
              <a:rPr dirty="0" sz="3500" spc="-3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>
                <a:solidFill>
                  <a:srgbClr val="1E1E1E"/>
                </a:solidFill>
                <a:latin typeface="Times New Roman"/>
                <a:cs typeface="Times New Roman"/>
              </a:rPr>
              <a:t>consent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5534" y="1546377"/>
            <a:ext cx="9281160" cy="4541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concept</a:t>
            </a:r>
            <a:r>
              <a:rPr dirty="0" sz="3500" spc="4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informed</a:t>
            </a:r>
            <a:r>
              <a:rPr dirty="0" sz="3500" spc="49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consent</a:t>
            </a:r>
            <a:r>
              <a:rPr dirty="0" sz="3500" spc="50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5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developed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context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experiments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be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conducted</a:t>
            </a:r>
            <a:r>
              <a:rPr dirty="0" sz="3500" spc="5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5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human</a:t>
            </a:r>
            <a:r>
              <a:rPr dirty="0" sz="3500" spc="5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subjects,</a:t>
            </a:r>
            <a:r>
              <a:rPr dirty="0" sz="3500" spc="5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5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 spc="5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be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collected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prospectively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after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consent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had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been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obtained.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762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Let's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look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how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translates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into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our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world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today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 kinds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scientists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do.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7765" y="1294894"/>
            <a:ext cx="9211310" cy="4540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First,</a:t>
            </a:r>
            <a:r>
              <a:rPr dirty="0" sz="3500" spc="6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6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experiments</a:t>
            </a:r>
            <a:r>
              <a:rPr dirty="0" sz="3500" spc="6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6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6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often</a:t>
            </a:r>
            <a:r>
              <a:rPr dirty="0" sz="3500" spc="6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experiments,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there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first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collection</a:t>
            </a:r>
            <a:r>
              <a:rPr dirty="0" sz="3500" spc="1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1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experiment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comes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afterwards.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6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6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collection</a:t>
            </a:r>
            <a:r>
              <a:rPr dirty="0" sz="3500" spc="63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64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65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6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often</a:t>
            </a:r>
            <a:r>
              <a:rPr dirty="0" sz="3500" spc="6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from</a:t>
            </a:r>
            <a:r>
              <a:rPr dirty="0" sz="3500" spc="6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people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who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interacting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somebody</a:t>
            </a:r>
            <a:r>
              <a:rPr dirty="0" sz="3500" spc="5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who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would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like</a:t>
            </a:r>
            <a:r>
              <a:rPr dirty="0" sz="3500" spc="229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collect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data,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possibly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merchant,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possibly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software vendor</a:t>
            </a:r>
            <a:r>
              <a:rPr dirty="0" sz="3500" spc="-3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sort.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6379" y="458218"/>
            <a:ext cx="370840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0" spc="-25" b="1">
                <a:latin typeface="Calibri"/>
                <a:cs typeface="Calibri"/>
              </a:rPr>
              <a:t>1.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350"/>
              </a:lnSpc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636269" y="490727"/>
            <a:ext cx="9265920" cy="5467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65"/>
              </a:lnSpc>
            </a:pPr>
            <a:r>
              <a:rPr dirty="0" sz="3500" b="1">
                <a:latin typeface="Calibri"/>
                <a:cs typeface="Calibri"/>
              </a:rPr>
              <a:t>Human Subjects</a:t>
            </a:r>
            <a:r>
              <a:rPr dirty="0" sz="3500" spc="5" b="1">
                <a:latin typeface="Calibri"/>
                <a:cs typeface="Calibri"/>
              </a:rPr>
              <a:t> </a:t>
            </a:r>
            <a:r>
              <a:rPr dirty="0" sz="3500" b="1">
                <a:latin typeface="Calibri"/>
                <a:cs typeface="Calibri"/>
              </a:rPr>
              <a:t>Research and Informed</a:t>
            </a:r>
            <a:r>
              <a:rPr dirty="0" sz="3500" spc="15" b="1">
                <a:latin typeface="Calibri"/>
                <a:cs typeface="Calibri"/>
              </a:rPr>
              <a:t> </a:t>
            </a:r>
            <a:r>
              <a:rPr dirty="0" sz="3500" spc="-10" b="1">
                <a:latin typeface="Calibri"/>
                <a:cs typeface="Calibri"/>
              </a:rPr>
              <a:t>Consent: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36269" y="1295400"/>
            <a:ext cx="1091565" cy="5467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65"/>
              </a:lnSpc>
            </a:pPr>
            <a:r>
              <a:rPr dirty="0" u="heavy" sz="35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</a:t>
            </a:r>
            <a:r>
              <a:rPr dirty="0" u="heavy" sz="3500" spc="-8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4069" y="1910590"/>
            <a:ext cx="9097645" cy="5073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93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latin typeface="Times New Roman"/>
                <a:cs typeface="Times New Roman"/>
              </a:rPr>
              <a:t>In traditional</a:t>
            </a:r>
            <a:r>
              <a:rPr dirty="0" sz="3500" spc="-2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experiments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on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u="heavy" sz="35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human</a:t>
            </a:r>
            <a:r>
              <a:rPr dirty="0" u="heavy" sz="35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subjects</a:t>
            </a:r>
            <a:r>
              <a:rPr dirty="0" sz="3500">
                <a:latin typeface="Times New Roman"/>
                <a:cs typeface="Times New Roman"/>
              </a:rPr>
              <a:t>,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 spc="-25">
                <a:latin typeface="Times New Roman"/>
                <a:cs typeface="Times New Roman"/>
              </a:rPr>
              <a:t>you </a:t>
            </a:r>
            <a:r>
              <a:rPr dirty="0" sz="3500">
                <a:latin typeface="Times New Roman"/>
                <a:cs typeface="Times New Roman"/>
              </a:rPr>
              <a:t>have</a:t>
            </a:r>
            <a:r>
              <a:rPr dirty="0" sz="3500" spc="-1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what</a:t>
            </a:r>
            <a:r>
              <a:rPr dirty="0" sz="3500" spc="-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is</a:t>
            </a:r>
            <a:r>
              <a:rPr dirty="0" sz="3500" spc="-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called</a:t>
            </a:r>
            <a:r>
              <a:rPr dirty="0" sz="3500" spc="-15"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prospective</a:t>
            </a:r>
            <a:r>
              <a:rPr dirty="0" sz="3500" spc="-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data</a:t>
            </a:r>
            <a:r>
              <a:rPr dirty="0" sz="3500" spc="-2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dirty="0" sz="3500" spc="-10"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ts val="4220"/>
              </a:lnSpc>
              <a:spcBef>
                <a:spcPts val="150"/>
              </a:spcBef>
            </a:pPr>
            <a:r>
              <a:rPr dirty="0" sz="3500">
                <a:latin typeface="Times New Roman"/>
                <a:cs typeface="Times New Roman"/>
              </a:rPr>
              <a:t>That</a:t>
            </a:r>
            <a:r>
              <a:rPr dirty="0" sz="3500" spc="-1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is,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you</a:t>
            </a:r>
            <a:r>
              <a:rPr dirty="0" sz="3500" spc="-1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set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up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the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experiment</a:t>
            </a:r>
            <a:r>
              <a:rPr dirty="0" sz="3500" spc="-1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and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you</a:t>
            </a:r>
            <a:r>
              <a:rPr dirty="0" sz="3500" spc="-10">
                <a:latin typeface="Times New Roman"/>
                <a:cs typeface="Times New Roman"/>
              </a:rPr>
              <a:t> collect </a:t>
            </a:r>
            <a:r>
              <a:rPr dirty="0" sz="3500">
                <a:latin typeface="Times New Roman"/>
                <a:cs typeface="Times New Roman"/>
              </a:rPr>
              <a:t>the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data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from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this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experiment</a:t>
            </a:r>
            <a:r>
              <a:rPr dirty="0" sz="3500" spc="-1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that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you</a:t>
            </a:r>
            <a:r>
              <a:rPr dirty="0" sz="3500" spc="-10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have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>
                <a:latin typeface="Times New Roman"/>
                <a:cs typeface="Times New Roman"/>
              </a:rPr>
              <a:t>set</a:t>
            </a:r>
            <a:r>
              <a:rPr dirty="0" sz="3500" spc="5">
                <a:latin typeface="Times New Roman"/>
                <a:cs typeface="Times New Roman"/>
              </a:rPr>
              <a:t> </a:t>
            </a:r>
            <a:r>
              <a:rPr dirty="0" sz="3500" spc="-25">
                <a:latin typeface="Times New Roman"/>
                <a:cs typeface="Times New Roman"/>
              </a:rPr>
              <a:t>up.</a:t>
            </a:r>
            <a:endParaRPr sz="3500">
              <a:latin typeface="Times New Roman"/>
              <a:cs typeface="Times New Roman"/>
            </a:endParaRPr>
          </a:p>
          <a:p>
            <a:pPr marL="459740" indent="-447040">
              <a:lnSpc>
                <a:spcPct val="100000"/>
              </a:lnSpc>
              <a:spcBef>
                <a:spcPts val="1610"/>
              </a:spcBef>
              <a:buAutoNum type="arabicPeriod"/>
              <a:tabLst>
                <a:tab pos="459740" algn="l"/>
              </a:tabLst>
            </a:pP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review</a:t>
            </a:r>
            <a:r>
              <a:rPr dirty="0" sz="3500" spc="-1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by</a:t>
            </a:r>
            <a:r>
              <a:rPr dirty="0" sz="3500" spc="-1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the</a:t>
            </a:r>
            <a:r>
              <a:rPr dirty="0" sz="3500" spc="-1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IRB,</a:t>
            </a:r>
            <a:r>
              <a:rPr dirty="0" sz="3500" spc="-1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to</a:t>
            </a:r>
            <a:r>
              <a:rPr dirty="0" sz="3500" spc="-1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get</a:t>
            </a:r>
            <a:r>
              <a:rPr dirty="0" sz="3500" spc="-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>
                <a:solidFill>
                  <a:srgbClr val="008000"/>
                </a:solidFill>
                <a:latin typeface="Times New Roman"/>
                <a:cs typeface="Times New Roman"/>
              </a:rPr>
              <a:t>approval</a:t>
            </a:r>
            <a:r>
              <a:rPr dirty="0" sz="3500" spc="-10"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 marL="12700" marR="322580">
              <a:lnSpc>
                <a:spcPts val="4220"/>
              </a:lnSpc>
              <a:spcBef>
                <a:spcPts val="150"/>
              </a:spcBef>
            </a:pPr>
            <a:r>
              <a:rPr dirty="0" sz="3500">
                <a:latin typeface="Times New Roman"/>
                <a:cs typeface="Times New Roman"/>
              </a:rPr>
              <a:t>(</a:t>
            </a:r>
            <a:r>
              <a:rPr dirty="0" sz="3500" i="1">
                <a:latin typeface="Times New Roman"/>
                <a:cs typeface="Times New Roman"/>
              </a:rPr>
              <a:t>this</a:t>
            </a:r>
            <a:r>
              <a:rPr dirty="0" sz="3500" spc="-85" i="1">
                <a:latin typeface="Times New Roman"/>
                <a:cs typeface="Times New Roman"/>
              </a:rPr>
              <a:t> </a:t>
            </a:r>
            <a:r>
              <a:rPr dirty="0" sz="3500" i="1">
                <a:latin typeface="Times New Roman"/>
                <a:cs typeface="Times New Roman"/>
              </a:rPr>
              <a:t>approval</a:t>
            </a:r>
            <a:r>
              <a:rPr dirty="0" sz="3500" spc="-80" i="1">
                <a:latin typeface="Times New Roman"/>
                <a:cs typeface="Times New Roman"/>
              </a:rPr>
              <a:t> </a:t>
            </a:r>
            <a:r>
              <a:rPr dirty="0" sz="3500" i="1">
                <a:latin typeface="Times New Roman"/>
                <a:cs typeface="Times New Roman"/>
              </a:rPr>
              <a:t>is</a:t>
            </a:r>
            <a:r>
              <a:rPr dirty="0" sz="3500" spc="-75" i="1">
                <a:latin typeface="Times New Roman"/>
                <a:cs typeface="Times New Roman"/>
              </a:rPr>
              <a:t> </a:t>
            </a:r>
            <a:r>
              <a:rPr dirty="0" sz="3500" spc="-10" i="1">
                <a:latin typeface="Times New Roman"/>
                <a:cs typeface="Times New Roman"/>
              </a:rPr>
              <a:t>required</a:t>
            </a:r>
            <a:r>
              <a:rPr dirty="0" sz="3500" spc="-70" i="1">
                <a:latin typeface="Times New Roman"/>
                <a:cs typeface="Times New Roman"/>
              </a:rPr>
              <a:t> </a:t>
            </a:r>
            <a:r>
              <a:rPr dirty="0" sz="3500" i="1">
                <a:latin typeface="Times New Roman"/>
                <a:cs typeface="Times New Roman"/>
              </a:rPr>
              <a:t>whenever</a:t>
            </a:r>
            <a:r>
              <a:rPr dirty="0" sz="3500" spc="-75" i="1">
                <a:latin typeface="Times New Roman"/>
                <a:cs typeface="Times New Roman"/>
              </a:rPr>
              <a:t> </a:t>
            </a:r>
            <a:r>
              <a:rPr dirty="0" sz="3500" i="1">
                <a:latin typeface="Times New Roman"/>
                <a:cs typeface="Times New Roman"/>
              </a:rPr>
              <a:t>there</a:t>
            </a:r>
            <a:r>
              <a:rPr dirty="0" sz="3500" spc="-70" i="1">
                <a:latin typeface="Times New Roman"/>
                <a:cs typeface="Times New Roman"/>
              </a:rPr>
              <a:t> </a:t>
            </a:r>
            <a:r>
              <a:rPr dirty="0" sz="3500" spc="-25" i="1">
                <a:latin typeface="Times New Roman"/>
                <a:cs typeface="Times New Roman"/>
              </a:rPr>
              <a:t>are </a:t>
            </a:r>
            <a:r>
              <a:rPr dirty="0" sz="3500" i="1">
                <a:latin typeface="Times New Roman"/>
                <a:cs typeface="Times New Roman"/>
              </a:rPr>
              <a:t>human</a:t>
            </a:r>
            <a:r>
              <a:rPr dirty="0" sz="3500" spc="-55" i="1">
                <a:latin typeface="Times New Roman"/>
                <a:cs typeface="Times New Roman"/>
              </a:rPr>
              <a:t> </a:t>
            </a:r>
            <a:r>
              <a:rPr dirty="0" sz="3500" i="1">
                <a:latin typeface="Times New Roman"/>
                <a:cs typeface="Times New Roman"/>
              </a:rPr>
              <a:t>subjects,</a:t>
            </a:r>
            <a:r>
              <a:rPr dirty="0" sz="3500" spc="-25" i="1">
                <a:latin typeface="Times New Roman"/>
                <a:cs typeface="Times New Roman"/>
              </a:rPr>
              <a:t> </a:t>
            </a:r>
            <a:r>
              <a:rPr dirty="0" sz="3500" i="1">
                <a:latin typeface="Times New Roman"/>
                <a:cs typeface="Times New Roman"/>
              </a:rPr>
              <a:t>whether</a:t>
            </a:r>
            <a:r>
              <a:rPr dirty="0" sz="3500" spc="-25" i="1">
                <a:latin typeface="Times New Roman"/>
                <a:cs typeface="Times New Roman"/>
              </a:rPr>
              <a:t> </a:t>
            </a:r>
            <a:r>
              <a:rPr dirty="0" sz="3500" i="1">
                <a:latin typeface="Times New Roman"/>
                <a:cs typeface="Times New Roman"/>
              </a:rPr>
              <a:t>it's</a:t>
            </a:r>
            <a:r>
              <a:rPr dirty="0" sz="3500" spc="-30" i="1">
                <a:latin typeface="Times New Roman"/>
                <a:cs typeface="Times New Roman"/>
              </a:rPr>
              <a:t> </a:t>
            </a:r>
            <a:r>
              <a:rPr dirty="0" sz="3500" i="1">
                <a:latin typeface="Times New Roman"/>
                <a:cs typeface="Times New Roman"/>
              </a:rPr>
              <a:t>medical</a:t>
            </a:r>
            <a:r>
              <a:rPr dirty="0" sz="3500" spc="-25" i="1">
                <a:latin typeface="Times New Roman"/>
                <a:cs typeface="Times New Roman"/>
              </a:rPr>
              <a:t> </a:t>
            </a:r>
            <a:r>
              <a:rPr dirty="0" sz="3500" spc="-10" i="1">
                <a:latin typeface="Times New Roman"/>
                <a:cs typeface="Times New Roman"/>
              </a:rPr>
              <a:t>research</a:t>
            </a:r>
            <a:r>
              <a:rPr dirty="0" sz="3500" spc="-5" i="1">
                <a:latin typeface="Times New Roman"/>
                <a:cs typeface="Times New Roman"/>
              </a:rPr>
              <a:t> </a:t>
            </a:r>
            <a:r>
              <a:rPr dirty="0" sz="3500" spc="-25" i="1">
                <a:latin typeface="Times New Roman"/>
                <a:cs typeface="Times New Roman"/>
              </a:rPr>
              <a:t>or </a:t>
            </a:r>
            <a:r>
              <a:rPr dirty="0" sz="3500" i="1">
                <a:latin typeface="Times New Roman"/>
                <a:cs typeface="Times New Roman"/>
              </a:rPr>
              <a:t>social</a:t>
            </a:r>
            <a:r>
              <a:rPr dirty="0" sz="3500" spc="-5" i="1">
                <a:latin typeface="Times New Roman"/>
                <a:cs typeface="Times New Roman"/>
              </a:rPr>
              <a:t> </a:t>
            </a:r>
            <a:r>
              <a:rPr dirty="0" sz="3500" i="1">
                <a:latin typeface="Times New Roman"/>
                <a:cs typeface="Times New Roman"/>
              </a:rPr>
              <a:t>science</a:t>
            </a:r>
            <a:r>
              <a:rPr dirty="0" sz="3500" spc="5" i="1">
                <a:latin typeface="Times New Roman"/>
                <a:cs typeface="Times New Roman"/>
              </a:rPr>
              <a:t> </a:t>
            </a:r>
            <a:r>
              <a:rPr dirty="0" sz="3500" spc="-10" i="1">
                <a:latin typeface="Times New Roman"/>
                <a:cs typeface="Times New Roman"/>
              </a:rPr>
              <a:t>research</a:t>
            </a:r>
            <a:r>
              <a:rPr dirty="0" sz="3500" spc="-10">
                <a:latin typeface="Times New Roman"/>
                <a:cs typeface="Times New Roman"/>
              </a:rPr>
              <a:t>).</a:t>
            </a:r>
            <a:endParaRPr sz="3500">
              <a:latin typeface="Times New Roman"/>
              <a:cs typeface="Times New Roman"/>
            </a:endParaRPr>
          </a:p>
          <a:p>
            <a:pPr marL="458470" indent="-445770">
              <a:lnSpc>
                <a:spcPts val="4090"/>
              </a:lnSpc>
              <a:buAutoNum type="arabicPeriod" startAt="2"/>
              <a:tabLst>
                <a:tab pos="458470" algn="l"/>
              </a:tabLst>
            </a:pP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do</a:t>
            </a:r>
            <a:r>
              <a:rPr dirty="0" sz="3500" spc="-2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the</a:t>
            </a:r>
            <a:r>
              <a:rPr dirty="0" sz="3500" spc="-2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experiment</a:t>
            </a:r>
            <a:r>
              <a:rPr dirty="0" sz="3500" spc="-2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and</a:t>
            </a:r>
            <a:r>
              <a:rPr dirty="0" sz="3500" spc="-2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collect</a:t>
            </a:r>
            <a:r>
              <a:rPr dirty="0" sz="3500" spc="-2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>
                <a:solidFill>
                  <a:srgbClr val="008000"/>
                </a:solidFill>
                <a:latin typeface="Times New Roman"/>
                <a:cs typeface="Times New Roman"/>
              </a:rPr>
              <a:t>data</a:t>
            </a:r>
            <a:r>
              <a:rPr dirty="0" sz="3500" spc="-10"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7809" y="1136398"/>
            <a:ext cx="9442450" cy="5595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235585">
              <a:lnSpc>
                <a:spcPct val="100600"/>
              </a:lnSpc>
              <a:spcBef>
                <a:spcPts val="95"/>
              </a:spcBef>
            </a:pP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Informed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case,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usually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that's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hidden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multiple</a:t>
            </a:r>
            <a:r>
              <a:rPr dirty="0" sz="3500" spc="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pages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fine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print.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You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want</a:t>
            </a:r>
            <a:r>
              <a:rPr dirty="0" sz="3500" spc="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</a:t>
            </a:r>
            <a:r>
              <a:rPr dirty="0" sz="3500" spc="7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</a:t>
            </a:r>
            <a:r>
              <a:rPr dirty="0" sz="3500" spc="6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service,</a:t>
            </a:r>
            <a:r>
              <a:rPr dirty="0" sz="3500" spc="6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6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you're</a:t>
            </a:r>
            <a:r>
              <a:rPr dirty="0" sz="3500" spc="6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given</a:t>
            </a:r>
            <a:r>
              <a:rPr dirty="0" sz="3500" spc="6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6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multi-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page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record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full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3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dense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legalese.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you're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required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5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say,</a:t>
            </a:r>
            <a:r>
              <a:rPr dirty="0" sz="3500" spc="5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accept,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before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</a:t>
            </a:r>
            <a:r>
              <a:rPr dirty="0" sz="3500" spc="5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can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</a:t>
            </a:r>
            <a:r>
              <a:rPr dirty="0" sz="3500" spc="5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service.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10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7145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There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benefit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law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person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who's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getting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kind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consent,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but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very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far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from</a:t>
            </a:r>
            <a:r>
              <a:rPr dirty="0" sz="3500" spc="-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being</a:t>
            </a:r>
            <a:r>
              <a:rPr dirty="0" sz="3500" spc="-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-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clear,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firm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permission.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434" y="1099060"/>
            <a:ext cx="9173845" cy="2708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/>
              <a:t>And</a:t>
            </a:r>
            <a:r>
              <a:rPr dirty="0" spc="580"/>
              <a:t> </a:t>
            </a:r>
            <a:r>
              <a:rPr dirty="0"/>
              <a:t>from</a:t>
            </a:r>
            <a:r>
              <a:rPr dirty="0" spc="595"/>
              <a:t> </a:t>
            </a:r>
            <a:r>
              <a:rPr dirty="0"/>
              <a:t>an</a:t>
            </a:r>
            <a:r>
              <a:rPr dirty="0" spc="600"/>
              <a:t> </a:t>
            </a:r>
            <a:r>
              <a:rPr dirty="0"/>
              <a:t>ethical</a:t>
            </a:r>
            <a:r>
              <a:rPr dirty="0" spc="595"/>
              <a:t> </a:t>
            </a:r>
            <a:r>
              <a:rPr dirty="0"/>
              <a:t>basis,</a:t>
            </a:r>
            <a:r>
              <a:rPr dirty="0" spc="600"/>
              <a:t> </a:t>
            </a:r>
            <a:r>
              <a:rPr dirty="0"/>
              <a:t>setting</a:t>
            </a:r>
            <a:r>
              <a:rPr dirty="0" spc="590"/>
              <a:t> </a:t>
            </a:r>
            <a:r>
              <a:rPr dirty="0"/>
              <a:t>aside</a:t>
            </a:r>
            <a:r>
              <a:rPr dirty="0" spc="600"/>
              <a:t> </a:t>
            </a:r>
            <a:r>
              <a:rPr dirty="0"/>
              <a:t>the</a:t>
            </a:r>
            <a:r>
              <a:rPr dirty="0" spc="600"/>
              <a:t> </a:t>
            </a:r>
            <a:r>
              <a:rPr dirty="0" spc="-20"/>
              <a:t>law, </a:t>
            </a:r>
            <a:r>
              <a:rPr dirty="0"/>
              <a:t>we</a:t>
            </a:r>
            <a:r>
              <a:rPr dirty="0" spc="340"/>
              <a:t> </a:t>
            </a:r>
            <a:r>
              <a:rPr dirty="0"/>
              <a:t>all</a:t>
            </a:r>
            <a:r>
              <a:rPr dirty="0" spc="350"/>
              <a:t> </a:t>
            </a:r>
            <a:r>
              <a:rPr dirty="0"/>
              <a:t>can</a:t>
            </a:r>
            <a:r>
              <a:rPr dirty="0" spc="350"/>
              <a:t> </a:t>
            </a:r>
            <a:r>
              <a:rPr dirty="0"/>
              <a:t>say</a:t>
            </a:r>
            <a:r>
              <a:rPr dirty="0" spc="355"/>
              <a:t> </a:t>
            </a:r>
            <a:r>
              <a:rPr dirty="0"/>
              <a:t>that</a:t>
            </a:r>
            <a:r>
              <a:rPr dirty="0" spc="350"/>
              <a:t> </a:t>
            </a:r>
            <a:r>
              <a:rPr dirty="0"/>
              <a:t>there</a:t>
            </a:r>
            <a:r>
              <a:rPr dirty="0" spc="355"/>
              <a:t> </a:t>
            </a:r>
            <a:r>
              <a:rPr dirty="0"/>
              <a:t>is</a:t>
            </a:r>
            <a:r>
              <a:rPr dirty="0" spc="355"/>
              <a:t> </a:t>
            </a:r>
            <a:r>
              <a:rPr dirty="0"/>
              <a:t>some</a:t>
            </a:r>
            <a:r>
              <a:rPr dirty="0" spc="350"/>
              <a:t> </a:t>
            </a:r>
            <a:r>
              <a:rPr dirty="0"/>
              <a:t>weirdness</a:t>
            </a:r>
            <a:r>
              <a:rPr dirty="0" spc="355"/>
              <a:t> </a:t>
            </a:r>
            <a:r>
              <a:rPr dirty="0"/>
              <a:t>if</a:t>
            </a:r>
            <a:r>
              <a:rPr dirty="0" spc="350"/>
              <a:t> </a:t>
            </a:r>
            <a:r>
              <a:rPr dirty="0" spc="-25"/>
              <a:t>we </a:t>
            </a:r>
            <a:r>
              <a:rPr dirty="0"/>
              <a:t>claim</a:t>
            </a:r>
            <a:r>
              <a:rPr dirty="0" spc="470"/>
              <a:t> </a:t>
            </a:r>
            <a:r>
              <a:rPr dirty="0"/>
              <a:t>that</a:t>
            </a:r>
            <a:r>
              <a:rPr dirty="0" spc="475"/>
              <a:t> </a:t>
            </a:r>
            <a:r>
              <a:rPr dirty="0"/>
              <a:t>somebody</a:t>
            </a:r>
            <a:r>
              <a:rPr dirty="0" spc="465"/>
              <a:t> </a:t>
            </a:r>
            <a:r>
              <a:rPr dirty="0"/>
              <a:t>has</a:t>
            </a:r>
            <a:r>
              <a:rPr dirty="0" spc="480"/>
              <a:t> </a:t>
            </a:r>
            <a:r>
              <a:rPr dirty="0"/>
              <a:t>been</a:t>
            </a:r>
            <a:r>
              <a:rPr dirty="0" spc="475"/>
              <a:t> </a:t>
            </a:r>
            <a:r>
              <a:rPr dirty="0"/>
              <a:t>informed,</a:t>
            </a:r>
            <a:r>
              <a:rPr dirty="0" spc="480"/>
              <a:t> </a:t>
            </a:r>
            <a:r>
              <a:rPr dirty="0" spc="-10"/>
              <a:t>because </a:t>
            </a:r>
            <a:r>
              <a:rPr dirty="0"/>
              <a:t>they</a:t>
            </a:r>
            <a:r>
              <a:rPr dirty="0" spc="505"/>
              <a:t> </a:t>
            </a:r>
            <a:r>
              <a:rPr dirty="0"/>
              <a:t>were</a:t>
            </a:r>
            <a:r>
              <a:rPr dirty="0" spc="525"/>
              <a:t> </a:t>
            </a:r>
            <a:r>
              <a:rPr dirty="0"/>
              <a:t>given</a:t>
            </a:r>
            <a:r>
              <a:rPr dirty="0" spc="515"/>
              <a:t> </a:t>
            </a:r>
            <a:r>
              <a:rPr dirty="0"/>
              <a:t>multiple</a:t>
            </a:r>
            <a:r>
              <a:rPr dirty="0" spc="530"/>
              <a:t> </a:t>
            </a:r>
            <a:r>
              <a:rPr dirty="0"/>
              <a:t>pages</a:t>
            </a:r>
            <a:r>
              <a:rPr dirty="0" spc="520"/>
              <a:t> </a:t>
            </a:r>
            <a:r>
              <a:rPr dirty="0"/>
              <a:t>of</a:t>
            </a:r>
            <a:r>
              <a:rPr dirty="0" spc="520"/>
              <a:t> </a:t>
            </a:r>
            <a:r>
              <a:rPr dirty="0"/>
              <a:t>fine</a:t>
            </a:r>
            <a:r>
              <a:rPr dirty="0" spc="525"/>
              <a:t> </a:t>
            </a:r>
            <a:r>
              <a:rPr dirty="0"/>
              <a:t>print</a:t>
            </a:r>
            <a:r>
              <a:rPr dirty="0" spc="520"/>
              <a:t> </a:t>
            </a:r>
            <a:r>
              <a:rPr dirty="0" spc="-20"/>
              <a:t>that </a:t>
            </a:r>
            <a:r>
              <a:rPr dirty="0"/>
              <a:t>they</a:t>
            </a:r>
            <a:r>
              <a:rPr dirty="0" spc="-5"/>
              <a:t> </a:t>
            </a:r>
            <a:r>
              <a:rPr dirty="0"/>
              <a:t>really didn't</a:t>
            </a:r>
            <a:r>
              <a:rPr dirty="0" spc="-15"/>
              <a:t> </a:t>
            </a:r>
            <a:r>
              <a:rPr dirty="0"/>
              <a:t>have</a:t>
            </a:r>
            <a:r>
              <a:rPr dirty="0" spc="-5"/>
              <a:t> </a:t>
            </a:r>
            <a:r>
              <a:rPr dirty="0"/>
              <a:t>an</a:t>
            </a:r>
            <a:r>
              <a:rPr dirty="0" spc="10"/>
              <a:t> </a:t>
            </a:r>
            <a:r>
              <a:rPr dirty="0"/>
              <a:t>opportunity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 spc="-10"/>
              <a:t>read.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297434" y="4701009"/>
            <a:ext cx="9476740" cy="217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notion</a:t>
            </a:r>
            <a:r>
              <a:rPr dirty="0" sz="3500" spc="-3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voluntary</a:t>
            </a:r>
            <a:r>
              <a:rPr dirty="0" sz="3500" spc="-2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also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 a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little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questionable.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Because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consent</a:t>
            </a:r>
            <a:r>
              <a:rPr dirty="0" sz="3500" spc="-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being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obtained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exactly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the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time that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user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intending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perform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particular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action,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like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software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service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or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buy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product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5252" y="786640"/>
            <a:ext cx="9337040" cy="66363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1143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1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1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have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time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opportunity</a:t>
            </a:r>
            <a:r>
              <a:rPr dirty="0" sz="3500" spc="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think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over,</a:t>
            </a:r>
            <a:r>
              <a:rPr dirty="0" sz="3500" spc="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shown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them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early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during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shopping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experience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where</a:t>
            </a:r>
            <a:r>
              <a:rPr dirty="0" u="heavy" sz="3500" spc="114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they</a:t>
            </a:r>
            <a:r>
              <a:rPr dirty="0" u="heavy" sz="3500" spc="1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could</a:t>
            </a:r>
            <a:r>
              <a:rPr dirty="0" u="heavy" sz="3500" spc="1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worry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was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required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by</a:t>
            </a:r>
            <a:r>
              <a:rPr dirty="0" sz="3500" spc="4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different</a:t>
            </a:r>
            <a:r>
              <a:rPr dirty="0" sz="3500" spc="4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vendors,</a:t>
            </a:r>
            <a:r>
              <a:rPr dirty="0" sz="3500" spc="4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4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4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could</a:t>
            </a:r>
            <a:r>
              <a:rPr dirty="0" sz="3500" spc="4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fold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into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choice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vendor,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or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choice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of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product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or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service.</a:t>
            </a:r>
            <a:endParaRPr sz="3500">
              <a:latin typeface="Times New Roman"/>
              <a:cs typeface="Times New Roman"/>
            </a:endParaRPr>
          </a:p>
          <a:p>
            <a:pPr algn="just" marL="18415" marR="5080">
              <a:lnSpc>
                <a:spcPct val="100600"/>
              </a:lnSpc>
              <a:spcBef>
                <a:spcPts val="136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Rather,</a:t>
            </a:r>
            <a:r>
              <a:rPr dirty="0" sz="3500" spc="6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6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6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quite</a:t>
            </a:r>
            <a:r>
              <a:rPr dirty="0" sz="3500" spc="6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late</a:t>
            </a:r>
            <a:r>
              <a:rPr dirty="0" sz="3500" spc="6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6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6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decision-making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process,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after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they've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already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decided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2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really</a:t>
            </a:r>
            <a:r>
              <a:rPr dirty="0" sz="3500" spc="2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want</a:t>
            </a:r>
            <a:r>
              <a:rPr dirty="0" sz="3500" spc="2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do,</a:t>
            </a:r>
            <a:r>
              <a:rPr dirty="0" sz="3500" spc="2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2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now</a:t>
            </a:r>
            <a:r>
              <a:rPr dirty="0" sz="3500" spc="2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suddenly</a:t>
            </a:r>
            <a:r>
              <a:rPr dirty="0" sz="3500" spc="2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2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is,</a:t>
            </a:r>
            <a:r>
              <a:rPr dirty="0" sz="3500" spc="22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pay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toll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or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can't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go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road,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after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you've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decided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 drive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particular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route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6004" y="1057150"/>
            <a:ext cx="9578975" cy="5340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6364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looks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how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informed</a:t>
            </a:r>
            <a:r>
              <a:rPr dirty="0" sz="3500" spc="-1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consent</a:t>
            </a:r>
            <a:r>
              <a:rPr dirty="0" sz="3500" spc="-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works,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think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example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does,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how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think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research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experiment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-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conduct</a:t>
            </a:r>
            <a:r>
              <a:rPr dirty="0" sz="3500" spc="-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do,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say,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some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psychology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study.</a:t>
            </a:r>
            <a:endParaRPr sz="3500">
              <a:latin typeface="Times New Roman"/>
              <a:cs typeface="Times New Roman"/>
            </a:endParaRPr>
          </a:p>
          <a:p>
            <a:pPr algn="just" marL="22225" marR="5080">
              <a:lnSpc>
                <a:spcPct val="100600"/>
              </a:lnSpc>
              <a:spcBef>
                <a:spcPts val="382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7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explicitly</a:t>
            </a:r>
            <a:r>
              <a:rPr dirty="0" sz="3500" spc="7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tells</a:t>
            </a:r>
            <a:r>
              <a:rPr dirty="0" sz="3500" spc="7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7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user</a:t>
            </a:r>
            <a:r>
              <a:rPr dirty="0" sz="3500" spc="7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7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its</a:t>
            </a:r>
            <a:r>
              <a:rPr dirty="0" sz="3500" spc="7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agreement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5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5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</a:t>
            </a:r>
            <a:r>
              <a:rPr dirty="0" sz="3500" spc="5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collect</a:t>
            </a:r>
            <a:r>
              <a:rPr dirty="0" sz="3500" spc="5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user</a:t>
            </a:r>
            <a:r>
              <a:rPr dirty="0" sz="3500" spc="5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5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5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research</a:t>
            </a:r>
            <a:r>
              <a:rPr dirty="0" sz="3500" spc="5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purposes.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Certainly,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5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has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been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doing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since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2012</a:t>
            </a:r>
            <a:r>
              <a:rPr dirty="0" sz="3500" spc="5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after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its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famous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(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mood</a:t>
            </a:r>
            <a:r>
              <a:rPr dirty="0" sz="3500" spc="-3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contagion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)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experiment.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6004" y="1136398"/>
            <a:ext cx="9488805" cy="5433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issue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here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there's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5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wrong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1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Facebook.</a:t>
            </a:r>
            <a:r>
              <a:rPr dirty="0" sz="3500" spc="1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1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1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does</a:t>
            </a:r>
            <a:r>
              <a:rPr dirty="0" sz="3500" spc="1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very</a:t>
            </a:r>
            <a:r>
              <a:rPr dirty="0" sz="3500" spc="1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good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job  of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thinking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issues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privacy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users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like to do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data.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163195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It's</a:t>
            </a:r>
            <a:r>
              <a:rPr dirty="0" sz="3500" spc="4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just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Facebook</a:t>
            </a:r>
            <a:r>
              <a:rPr dirty="0" sz="3500" spc="4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4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4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head</a:t>
            </a:r>
            <a:r>
              <a:rPr dirty="0" sz="3500" spc="4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curve.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It's</a:t>
            </a:r>
            <a:r>
              <a:rPr dirty="0" sz="3500" spc="1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big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2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has</a:t>
            </a:r>
            <a:r>
              <a:rPr dirty="0" sz="3500" spc="2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lot</a:t>
            </a:r>
            <a:r>
              <a:rPr dirty="0" sz="3500" spc="2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2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very</a:t>
            </a:r>
            <a:r>
              <a:rPr dirty="0" sz="3500" spc="20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personal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45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lot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us,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often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gets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into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cross-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hairs</a:t>
            </a:r>
            <a:r>
              <a:rPr dirty="0" sz="3500" spc="4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community</a:t>
            </a:r>
            <a:r>
              <a:rPr dirty="0" sz="3500" spc="4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before</a:t>
            </a:r>
            <a:r>
              <a:rPr dirty="0" sz="3500" spc="4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anybody</a:t>
            </a:r>
            <a:r>
              <a:rPr dirty="0" sz="3500" spc="4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else,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because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they're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there before anybody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else.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5627" y="1041910"/>
            <a:ext cx="9411970" cy="6373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Okay,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</a:t>
            </a:r>
            <a:r>
              <a:rPr dirty="0" sz="3500" spc="3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3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informed</a:t>
            </a:r>
            <a:r>
              <a:rPr dirty="0" sz="3500" spc="3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consent</a:t>
            </a:r>
            <a:r>
              <a:rPr dirty="0" sz="3500" spc="3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3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regard</a:t>
            </a:r>
            <a:r>
              <a:rPr dirty="0" sz="3500" spc="3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22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collection.</a:t>
            </a:r>
            <a:r>
              <a:rPr dirty="0" sz="3500" spc="2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But</a:t>
            </a:r>
            <a:r>
              <a:rPr dirty="0" sz="3500" spc="2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then</a:t>
            </a:r>
            <a:r>
              <a:rPr dirty="0" sz="3500" spc="22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there's</a:t>
            </a:r>
            <a:r>
              <a:rPr dirty="0" sz="3500" spc="2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question</a:t>
            </a:r>
            <a:r>
              <a:rPr dirty="0" sz="3500" spc="22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of,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 data actually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going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for?</a:t>
            </a:r>
            <a:endParaRPr sz="3500">
              <a:latin typeface="Times New Roman"/>
              <a:cs typeface="Times New Roman"/>
            </a:endParaRPr>
          </a:p>
          <a:p>
            <a:pPr algn="just" marL="12700" marR="8255">
              <a:lnSpc>
                <a:spcPct val="100600"/>
              </a:lnSpc>
              <a:spcBef>
                <a:spcPts val="87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So,</a:t>
            </a:r>
            <a:r>
              <a:rPr dirty="0" sz="350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3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give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r>
              <a:rPr dirty="0" sz="350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myself</a:t>
            </a:r>
            <a:r>
              <a:rPr dirty="0" sz="350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merchant</a:t>
            </a:r>
            <a:r>
              <a:rPr dirty="0" sz="350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obtain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specific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service.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88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don't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want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merchant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other purposes.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88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don't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want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them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sell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other</a:t>
            </a:r>
            <a:r>
              <a:rPr dirty="0" sz="3500" spc="3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things,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instance.</a:t>
            </a:r>
            <a:endParaRPr sz="35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0600"/>
              </a:lnSpc>
              <a:spcBef>
                <a:spcPts val="87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want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them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only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specific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service that I have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contracted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 them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for.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408305">
              <a:lnSpc>
                <a:spcPct val="100000"/>
              </a:lnSpc>
              <a:spcBef>
                <a:spcPts val="120"/>
              </a:spcBef>
            </a:pPr>
            <a:r>
              <a:rPr dirty="0" u="heavy">
                <a:uFill>
                  <a:solidFill>
                    <a:srgbClr val="1F1F1F"/>
                  </a:solidFill>
                </a:uFill>
              </a:rPr>
              <a:t>Repurposing</a:t>
            </a:r>
            <a:r>
              <a:rPr dirty="0" u="heavy" spc="-20">
                <a:uFill>
                  <a:solidFill>
                    <a:srgbClr val="1F1F1F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1F1F1F"/>
                  </a:solidFill>
                </a:uFill>
              </a:rPr>
              <a:t>of</a:t>
            </a:r>
            <a:r>
              <a:rPr dirty="0" u="heavy" spc="5">
                <a:uFill>
                  <a:solidFill>
                    <a:srgbClr val="1F1F1F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1F1F1F"/>
                  </a:solidFill>
                </a:uFill>
              </a:rPr>
              <a:t>Data</a:t>
            </a:r>
            <a:r>
              <a:rPr dirty="0" u="heavy" spc="5">
                <a:uFill>
                  <a:solidFill>
                    <a:srgbClr val="1F1F1F"/>
                  </a:solidFill>
                </a:uFill>
              </a:rPr>
              <a:t> </a:t>
            </a:r>
            <a:r>
              <a:rPr dirty="0" u="heavy" spc="-50">
                <a:uFill>
                  <a:solidFill>
                    <a:srgbClr val="1F1F1F"/>
                  </a:solidFill>
                </a:uFill>
              </a:rPr>
              <a:t>!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06756" y="1294894"/>
            <a:ext cx="9172575" cy="5725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don't</a:t>
            </a:r>
            <a:r>
              <a:rPr dirty="0" sz="3500" spc="2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want</a:t>
            </a:r>
            <a:r>
              <a:rPr dirty="0" sz="3500" spc="2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merchant</a:t>
            </a:r>
            <a:r>
              <a:rPr dirty="0" sz="3500" spc="2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share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data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other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users.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87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</a:t>
            </a:r>
            <a:r>
              <a:rPr dirty="0" sz="3500" spc="8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8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may,</a:t>
            </a:r>
            <a:r>
              <a:rPr dirty="0" sz="3500" spc="8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8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instance,</a:t>
            </a:r>
            <a:r>
              <a:rPr dirty="0" sz="3500" spc="84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give</a:t>
            </a:r>
            <a:r>
              <a:rPr dirty="0" sz="3500" spc="8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them</a:t>
            </a:r>
            <a:r>
              <a:rPr dirty="0" sz="3500" spc="8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8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consent</a:t>
            </a:r>
            <a:r>
              <a:rPr dirty="0" sz="3500" spc="8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disallow</a:t>
            </a:r>
            <a:r>
              <a:rPr dirty="0" sz="3500" spc="17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repurposing.</a:t>
            </a:r>
            <a:r>
              <a:rPr dirty="0" sz="3500" spc="1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1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1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1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where</a:t>
            </a:r>
            <a:r>
              <a:rPr dirty="0" sz="3500" spc="19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we're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saying,</a:t>
            </a:r>
            <a:r>
              <a:rPr dirty="0" sz="3500" spc="1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</a:t>
            </a:r>
            <a:r>
              <a:rPr dirty="0" sz="3500" spc="1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</a:t>
            </a:r>
            <a:r>
              <a:rPr dirty="0" sz="3500" spc="1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collect</a:t>
            </a:r>
            <a:r>
              <a:rPr dirty="0" sz="3500" spc="1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1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data,</a:t>
            </a:r>
            <a:r>
              <a:rPr dirty="0" sz="3500" spc="1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but</a:t>
            </a:r>
            <a:r>
              <a:rPr dirty="0" sz="3500" spc="1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1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1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collect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where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you've</a:t>
            </a:r>
            <a:r>
              <a:rPr dirty="0" sz="3500" spc="2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been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given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permission in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particular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context.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context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matters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other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context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or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sell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 to somebody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else.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5252" y="1057150"/>
            <a:ext cx="9329420" cy="5077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Now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repurposing</a:t>
            </a:r>
            <a:r>
              <a:rPr dirty="0" sz="3500" spc="40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all</a:t>
            </a:r>
            <a:r>
              <a:rPr dirty="0" sz="3500" spc="4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bad,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there</a:t>
            </a:r>
            <a:r>
              <a:rPr dirty="0" sz="3500" spc="4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are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often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business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needs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this.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my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credit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card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 spc="2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obviously</a:t>
            </a:r>
            <a:r>
              <a:rPr dirty="0" sz="3500" spc="2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needs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collect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my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purchases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my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payments.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5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don't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have</a:t>
            </a:r>
            <a:r>
              <a:rPr dirty="0" sz="3500" spc="5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5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share</a:t>
            </a:r>
            <a:r>
              <a:rPr dirty="0" sz="3500" spc="5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credit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reporting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agency,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maybe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don't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particularly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like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share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credit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reporting agency.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10283"/>
            <a:ext cx="10058399" cy="5320284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3718" y="27186"/>
            <a:ext cx="9491345" cy="6767830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marL="12700" marR="540385">
              <a:lnSpc>
                <a:spcPct val="100600"/>
              </a:lnSpc>
              <a:spcBef>
                <a:spcPts val="110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kind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 process is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enforced by US federal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law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 any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government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funded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experiments</a:t>
            </a:r>
            <a:endParaRPr sz="3500">
              <a:latin typeface="Times New Roman"/>
              <a:cs typeface="Times New Roman"/>
            </a:endParaRPr>
          </a:p>
          <a:p>
            <a:pPr algn="just" marL="14604" marR="5715">
              <a:lnSpc>
                <a:spcPct val="115700"/>
              </a:lnSpc>
              <a:spcBef>
                <a:spcPts val="332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process</a:t>
            </a:r>
            <a:r>
              <a:rPr dirty="0" sz="3500" spc="3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prospective</a:t>
            </a:r>
            <a:r>
              <a:rPr dirty="0" sz="3500" spc="30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data</a:t>
            </a:r>
            <a:r>
              <a:rPr dirty="0" sz="3500" spc="31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dirty="0" sz="3500" spc="29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3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3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just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applied</a:t>
            </a:r>
            <a:r>
              <a:rPr dirty="0" sz="3500" spc="6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6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medical</a:t>
            </a:r>
            <a:r>
              <a:rPr dirty="0" sz="3500" spc="67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experiments</a:t>
            </a:r>
            <a:r>
              <a:rPr dirty="0" sz="3500" spc="67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6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social</a:t>
            </a:r>
            <a:r>
              <a:rPr dirty="0" sz="3500" spc="68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science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experiments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415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but</a:t>
            </a:r>
            <a:r>
              <a:rPr dirty="0" sz="3500" spc="415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also</a:t>
            </a:r>
            <a:r>
              <a:rPr dirty="0" sz="3500" spc="420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415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computer</a:t>
            </a:r>
            <a:r>
              <a:rPr dirty="0" sz="3500" spc="420" b="1" i="1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 spc="-10" b="1" i="1">
                <a:solidFill>
                  <a:srgbClr val="1E1E1E"/>
                </a:solidFill>
                <a:latin typeface="Times New Roman"/>
                <a:cs typeface="Times New Roman"/>
              </a:rPr>
              <a:t>science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experiments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 algn="just" marL="14604" marR="5080" indent="-635">
              <a:lnSpc>
                <a:spcPct val="115599"/>
              </a:lnSpc>
              <a:spcBef>
                <a:spcPts val="88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So,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one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conducting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u="heavy" sz="35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user</a:t>
            </a:r>
            <a:r>
              <a:rPr dirty="0" u="heavy" sz="3500" spc="25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350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study</a:t>
            </a:r>
            <a:r>
              <a:rPr dirty="0" u="heavy" sz="3500" spc="25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3500" spc="2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3500" spc="3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3500" spc="-2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new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user</a:t>
            </a:r>
            <a:r>
              <a:rPr dirty="0" u="heavy" sz="3500" spc="2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interface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example,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web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program,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 </a:t>
            </a:r>
            <a:r>
              <a:rPr dirty="0" sz="3500" b="1" i="1">
                <a:solidFill>
                  <a:srgbClr val="C00000"/>
                </a:solidFill>
                <a:latin typeface="Times New Roman"/>
                <a:cs typeface="Times New Roman"/>
              </a:rPr>
              <a:t>research</a:t>
            </a:r>
            <a:r>
              <a:rPr dirty="0" sz="3500" spc="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study</a:t>
            </a:r>
            <a:r>
              <a:rPr dirty="0" sz="3500" spc="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. . it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requires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IRB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review.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35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6004" y="1057150"/>
            <a:ext cx="9330690" cy="5613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But</a:t>
            </a:r>
            <a:r>
              <a:rPr dirty="0" sz="3500" spc="6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6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6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6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6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I've</a:t>
            </a:r>
            <a:r>
              <a:rPr dirty="0" sz="3500" spc="6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got</a:t>
            </a:r>
            <a:r>
              <a:rPr dirty="0" sz="3500" spc="6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6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accept</a:t>
            </a:r>
            <a:r>
              <a:rPr dirty="0" sz="3500" spc="6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as</a:t>
            </a:r>
            <a:r>
              <a:rPr dirty="0" sz="3500" spc="6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50">
                <a:solidFill>
                  <a:srgbClr val="1E1E1E"/>
                </a:solidFill>
                <a:latin typeface="Times New Roman"/>
                <a:cs typeface="Times New Roman"/>
              </a:rPr>
              <a:t>a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part</a:t>
            </a:r>
            <a:r>
              <a:rPr dirty="0" sz="3500" spc="3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social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setup,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3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credit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card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ought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telling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me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 I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agree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I'm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going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1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given</a:t>
            </a:r>
            <a:r>
              <a:rPr dirty="0" sz="3500" spc="1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credit,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1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need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participate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ecosystem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involves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credit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reporting.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6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separate</a:t>
            </a:r>
            <a:r>
              <a:rPr dirty="0" sz="3500" spc="6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credit</a:t>
            </a:r>
            <a:r>
              <a:rPr dirty="0" sz="3500" spc="6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reporting</a:t>
            </a:r>
            <a:r>
              <a:rPr dirty="0" sz="3500" spc="6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agency</a:t>
            </a:r>
            <a:r>
              <a:rPr dirty="0" sz="3500" spc="6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learning</a:t>
            </a:r>
            <a:r>
              <a:rPr dirty="0" sz="3500" spc="6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things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r>
              <a:rPr dirty="0" sz="3500" spc="4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my</a:t>
            </a:r>
            <a:r>
              <a:rPr dirty="0" sz="3500" spc="4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purchases</a:t>
            </a:r>
            <a:r>
              <a:rPr dirty="0" sz="3500" spc="4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4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payments</a:t>
            </a:r>
            <a:r>
              <a:rPr dirty="0" sz="3500" spc="4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from</a:t>
            </a:r>
            <a:r>
              <a:rPr dirty="0" sz="3500" spc="4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my</a:t>
            </a:r>
            <a:r>
              <a:rPr dirty="0" sz="3500" spc="4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credit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card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company.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6004" y="1136398"/>
            <a:ext cx="9330690" cy="5725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7620">
              <a:lnSpc>
                <a:spcPct val="100600"/>
              </a:lnSpc>
              <a:spcBef>
                <a:spcPts val="95"/>
              </a:spcBef>
            </a:pP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Repurposing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even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isn't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business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necessity,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might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 of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great societal</a:t>
            </a:r>
            <a:r>
              <a:rPr dirty="0" u="heavy" sz="3500" spc="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spc="-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value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3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share</a:t>
            </a:r>
            <a:r>
              <a:rPr dirty="0" sz="3500" spc="3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medical</a:t>
            </a:r>
            <a:r>
              <a:rPr dirty="0" sz="3500" spc="3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3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3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my</a:t>
            </a:r>
            <a:r>
              <a:rPr dirty="0" sz="3500" spc="3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hospital</a:t>
            </a:r>
            <a:r>
              <a:rPr dirty="0" sz="3500" spc="3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3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get</a:t>
            </a:r>
            <a:r>
              <a:rPr dirty="0" sz="3500" spc="3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better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medical</a:t>
            </a:r>
            <a:r>
              <a:rPr dirty="0" sz="3500" spc="3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care.</a:t>
            </a:r>
            <a:r>
              <a:rPr dirty="0" sz="3500" spc="3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But</a:t>
            </a:r>
            <a:r>
              <a:rPr dirty="0" sz="3500" spc="3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3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</a:t>
            </a:r>
            <a:r>
              <a:rPr dirty="0" sz="3500" spc="3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3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3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mind</a:t>
            </a:r>
            <a:r>
              <a:rPr dirty="0" sz="3500" spc="3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3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all,</a:t>
            </a:r>
            <a:r>
              <a:rPr dirty="0" sz="3500" spc="3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50">
                <a:solidFill>
                  <a:srgbClr val="1E1E1E"/>
                </a:solidFill>
                <a:latin typeface="Times New Roman"/>
                <a:cs typeface="Times New Roman"/>
              </a:rPr>
              <a:t>I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might</a:t>
            </a:r>
            <a:r>
              <a:rPr dirty="0" sz="3500" spc="5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5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very</a:t>
            </a:r>
            <a:r>
              <a:rPr dirty="0" sz="3500" spc="5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glad</a:t>
            </a:r>
            <a:r>
              <a:rPr dirty="0" sz="3500" spc="5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5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my</a:t>
            </a:r>
            <a:r>
              <a:rPr dirty="0" sz="3500" spc="5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medical</a:t>
            </a:r>
            <a:r>
              <a:rPr dirty="0" sz="3500" spc="5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5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repurposed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medical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research.</a:t>
            </a:r>
            <a:endParaRPr sz="35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00600"/>
              </a:lnSpc>
              <a:spcBef>
                <a:spcPts val="88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might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feel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happy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information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my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disease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progression,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my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health,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going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help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future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generations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beat some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scourge.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31036"/>
            <a:ext cx="10058399" cy="5278373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5252" y="1136398"/>
            <a:ext cx="9251950" cy="4540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7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</a:t>
            </a:r>
            <a:r>
              <a:rPr dirty="0" sz="3500" spc="7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is,</a:t>
            </a:r>
            <a:r>
              <a:rPr dirty="0" sz="3500" spc="7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7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specific</a:t>
            </a:r>
            <a:r>
              <a:rPr dirty="0" sz="3500" spc="7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research</a:t>
            </a:r>
            <a:r>
              <a:rPr dirty="0" sz="3500" spc="7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questions</a:t>
            </a:r>
            <a:r>
              <a:rPr dirty="0" sz="3500" spc="7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 spc="5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asked,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things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scientists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wish</a:t>
            </a:r>
            <a:r>
              <a:rPr dirty="0" sz="3500" spc="50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study,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2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known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2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time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receive</a:t>
            </a:r>
            <a:r>
              <a:rPr dirty="0" sz="3500" spc="2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my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care.</a:t>
            </a:r>
            <a:r>
              <a:rPr dirty="0" sz="3500" spc="-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questions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come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afterwards.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4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4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already</a:t>
            </a:r>
            <a:r>
              <a:rPr dirty="0" sz="3500" spc="4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collected,</a:t>
            </a:r>
            <a:r>
              <a:rPr dirty="0" sz="3500" spc="48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4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4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4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called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retrospective</a:t>
            </a:r>
            <a:r>
              <a:rPr dirty="0" sz="3500" spc="819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819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analysis</a:t>
            </a:r>
            <a:r>
              <a:rPr dirty="0" sz="3500" spc="819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as</a:t>
            </a:r>
            <a:r>
              <a:rPr dirty="0" sz="3500" spc="8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opposed</a:t>
            </a:r>
            <a:r>
              <a:rPr dirty="0" sz="3500" spc="819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prospective</a:t>
            </a:r>
            <a:r>
              <a:rPr dirty="0" sz="3500" spc="-5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-3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>
                <a:solidFill>
                  <a:srgbClr val="1E1E1E"/>
                </a:solidFill>
                <a:latin typeface="Times New Roman"/>
                <a:cs typeface="Times New Roman"/>
              </a:rPr>
              <a:t>collection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5627" y="898654"/>
            <a:ext cx="9411335" cy="6149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7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problem</a:t>
            </a:r>
            <a:r>
              <a:rPr dirty="0" sz="3500" spc="7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here</a:t>
            </a:r>
            <a:r>
              <a:rPr dirty="0" sz="3500" spc="7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is,</a:t>
            </a:r>
            <a:r>
              <a:rPr dirty="0" sz="3500" spc="7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how</a:t>
            </a:r>
            <a:r>
              <a:rPr dirty="0" sz="3500" spc="7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can</a:t>
            </a:r>
            <a:r>
              <a:rPr dirty="0" sz="3500" spc="7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</a:t>
            </a:r>
            <a:r>
              <a:rPr dirty="0" sz="3500" spc="7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obtain</a:t>
            </a:r>
            <a:r>
              <a:rPr dirty="0" sz="3500" spc="7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50">
                <a:solidFill>
                  <a:srgbClr val="1E1E1E"/>
                </a:solidFill>
                <a:latin typeface="Times New Roman"/>
                <a:cs typeface="Times New Roman"/>
              </a:rPr>
              <a:t>a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consent</a:t>
            </a:r>
            <a:r>
              <a:rPr dirty="0" sz="3500" spc="4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agreement</a:t>
            </a:r>
            <a:r>
              <a:rPr dirty="0" sz="3500" spc="4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where</a:t>
            </a:r>
            <a:r>
              <a:rPr dirty="0" sz="3500" spc="48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we've</a:t>
            </a:r>
            <a:r>
              <a:rPr dirty="0" sz="3500" spc="4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given</a:t>
            </a:r>
            <a:r>
              <a:rPr dirty="0" sz="3500" spc="48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enough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information</a:t>
            </a:r>
            <a:r>
              <a:rPr dirty="0" sz="3500" spc="7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7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7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human</a:t>
            </a:r>
            <a:r>
              <a:rPr dirty="0" sz="3500" spc="7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subject</a:t>
            </a:r>
            <a:r>
              <a:rPr dirty="0" sz="3500" spc="7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7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7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know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they're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consenting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to?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yet</a:t>
            </a:r>
            <a:r>
              <a:rPr dirty="0" sz="3500" spc="3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have</a:t>
            </a:r>
            <a:r>
              <a:rPr dirty="0" sz="3500" spc="39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the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consent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2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broad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enough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cover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range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of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possible</a:t>
            </a:r>
            <a:r>
              <a:rPr dirty="0" sz="3500" spc="4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research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questions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one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might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wish</a:t>
            </a:r>
            <a:r>
              <a:rPr dirty="0" sz="3500" spc="45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ask.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so,</a:t>
            </a:r>
            <a:r>
              <a:rPr dirty="0" sz="3500" spc="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balancing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terms</a:t>
            </a:r>
            <a:r>
              <a:rPr dirty="0" sz="3500" spc="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having</a:t>
            </a:r>
            <a:r>
              <a:rPr dirty="0" sz="3500" spc="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informed</a:t>
            </a:r>
            <a:r>
              <a:rPr dirty="0" sz="3500" spc="2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consent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enough</a:t>
            </a:r>
            <a:r>
              <a:rPr dirty="0" sz="3500" spc="2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information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2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meaningful.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/>
              <a:t>To</a:t>
            </a:r>
            <a:r>
              <a:rPr dirty="0" spc="235"/>
              <a:t> </a:t>
            </a:r>
            <a:r>
              <a:rPr dirty="0"/>
              <a:t>conclude,</a:t>
            </a:r>
            <a:r>
              <a:rPr dirty="0" spc="240"/>
              <a:t> </a:t>
            </a:r>
            <a:r>
              <a:rPr dirty="0"/>
              <a:t>most</a:t>
            </a:r>
            <a:r>
              <a:rPr dirty="0" spc="240"/>
              <a:t> </a:t>
            </a:r>
            <a:r>
              <a:rPr dirty="0"/>
              <a:t>data</a:t>
            </a:r>
            <a:r>
              <a:rPr dirty="0" spc="250"/>
              <a:t> </a:t>
            </a:r>
            <a:r>
              <a:rPr dirty="0"/>
              <a:t>of</a:t>
            </a:r>
            <a:r>
              <a:rPr dirty="0" spc="245"/>
              <a:t> </a:t>
            </a:r>
            <a:r>
              <a:rPr dirty="0"/>
              <a:t>interest,</a:t>
            </a:r>
            <a:r>
              <a:rPr dirty="0" spc="240"/>
              <a:t> </a:t>
            </a:r>
            <a:r>
              <a:rPr dirty="0"/>
              <a:t>most</a:t>
            </a:r>
            <a:r>
              <a:rPr dirty="0" spc="240"/>
              <a:t> </a:t>
            </a:r>
            <a:r>
              <a:rPr dirty="0"/>
              <a:t>data</a:t>
            </a:r>
            <a:r>
              <a:rPr dirty="0" spc="254"/>
              <a:t> </a:t>
            </a:r>
            <a:r>
              <a:rPr dirty="0" spc="-20"/>
              <a:t>that </a:t>
            </a:r>
            <a:r>
              <a:rPr dirty="0"/>
              <a:t>we'll</a:t>
            </a:r>
            <a:r>
              <a:rPr dirty="0" spc="835"/>
              <a:t> </a:t>
            </a:r>
            <a:r>
              <a:rPr dirty="0"/>
              <a:t>analyze</a:t>
            </a:r>
            <a:r>
              <a:rPr dirty="0" spc="835"/>
              <a:t> </a:t>
            </a:r>
            <a:r>
              <a:rPr dirty="0"/>
              <a:t>are</a:t>
            </a:r>
            <a:r>
              <a:rPr dirty="0" spc="835"/>
              <a:t> </a:t>
            </a:r>
            <a:r>
              <a:rPr dirty="0"/>
              <a:t>created</a:t>
            </a:r>
            <a:r>
              <a:rPr dirty="0" spc="830"/>
              <a:t> </a:t>
            </a:r>
            <a:r>
              <a:rPr dirty="0"/>
              <a:t>by</a:t>
            </a:r>
            <a:r>
              <a:rPr dirty="0" spc="830"/>
              <a:t> </a:t>
            </a:r>
            <a:r>
              <a:rPr dirty="0"/>
              <a:t>humans,</a:t>
            </a:r>
            <a:r>
              <a:rPr dirty="0" spc="835"/>
              <a:t> </a:t>
            </a:r>
            <a:r>
              <a:rPr dirty="0"/>
              <a:t>are</a:t>
            </a:r>
            <a:r>
              <a:rPr dirty="0" spc="835"/>
              <a:t> </a:t>
            </a:r>
            <a:r>
              <a:rPr dirty="0" spc="-10"/>
              <a:t>about </a:t>
            </a:r>
            <a:r>
              <a:rPr dirty="0"/>
              <a:t>humans,</a:t>
            </a:r>
            <a:r>
              <a:rPr dirty="0" spc="-30"/>
              <a:t> </a:t>
            </a:r>
            <a:r>
              <a:rPr dirty="0"/>
              <a:t>or</a:t>
            </a:r>
            <a:r>
              <a:rPr dirty="0" spc="-15"/>
              <a:t> </a:t>
            </a:r>
            <a:r>
              <a:rPr dirty="0"/>
              <a:t>have</a:t>
            </a:r>
            <a:r>
              <a:rPr dirty="0" spc="-20"/>
              <a:t> </a:t>
            </a:r>
            <a:r>
              <a:rPr dirty="0"/>
              <a:t>impacts</a:t>
            </a:r>
            <a:r>
              <a:rPr dirty="0" spc="-10"/>
              <a:t> </a:t>
            </a:r>
            <a:r>
              <a:rPr dirty="0"/>
              <a:t>that</a:t>
            </a:r>
            <a:r>
              <a:rPr dirty="0" spc="-20"/>
              <a:t> </a:t>
            </a:r>
            <a:r>
              <a:rPr dirty="0"/>
              <a:t>affect</a:t>
            </a:r>
            <a:r>
              <a:rPr dirty="0" spc="-5"/>
              <a:t> </a:t>
            </a:r>
            <a:r>
              <a:rPr dirty="0" spc="-10"/>
              <a:t>humans.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06756" y="5219953"/>
            <a:ext cx="9096375" cy="217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When</a:t>
            </a:r>
            <a:r>
              <a:rPr dirty="0" sz="3500" spc="3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practice</a:t>
            </a:r>
            <a:r>
              <a:rPr dirty="0" sz="3500" spc="3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science,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have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consider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impact,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consideration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this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impact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cornerstone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ethical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practice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data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science.</a:t>
            </a:r>
            <a:endParaRPr sz="35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6292" y="2560320"/>
            <a:ext cx="5108447" cy="265252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4123" y="871222"/>
            <a:ext cx="36131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0" spc="-25" b="1">
                <a:latin typeface="Times New Roman"/>
                <a:cs typeface="Times New Roman"/>
              </a:rPr>
              <a:t>4.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873252" y="941069"/>
            <a:ext cx="5848985" cy="4953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70"/>
              </a:lnSpc>
            </a:pPr>
            <a:r>
              <a:rPr dirty="0" sz="3500" b="1">
                <a:latin typeface="Times New Roman"/>
                <a:cs typeface="Times New Roman"/>
              </a:rPr>
              <a:t>Case</a:t>
            </a:r>
            <a:r>
              <a:rPr dirty="0" sz="3500" spc="-30" b="1">
                <a:latin typeface="Times New Roman"/>
                <a:cs typeface="Times New Roman"/>
              </a:rPr>
              <a:t> </a:t>
            </a:r>
            <a:r>
              <a:rPr dirty="0" sz="3500" b="1">
                <a:latin typeface="Times New Roman"/>
                <a:cs typeface="Times New Roman"/>
              </a:rPr>
              <a:t>Study:</a:t>
            </a:r>
            <a:r>
              <a:rPr dirty="0" sz="3500" spc="-15" b="1">
                <a:latin typeface="Times New Roman"/>
                <a:cs typeface="Times New Roman"/>
              </a:rPr>
              <a:t> </a:t>
            </a:r>
            <a:r>
              <a:rPr dirty="0" sz="3500" b="1">
                <a:latin typeface="Times New Roman"/>
                <a:cs typeface="Times New Roman"/>
              </a:rPr>
              <a:t>It's</a:t>
            </a:r>
            <a:r>
              <a:rPr dirty="0" sz="3500" spc="-15" b="1">
                <a:latin typeface="Times New Roman"/>
                <a:cs typeface="Times New Roman"/>
              </a:rPr>
              <a:t> </a:t>
            </a:r>
            <a:r>
              <a:rPr dirty="0" sz="3500" b="1">
                <a:latin typeface="Times New Roman"/>
                <a:cs typeface="Times New Roman"/>
              </a:rPr>
              <a:t>Not</a:t>
            </a:r>
            <a:r>
              <a:rPr dirty="0" sz="3500" spc="-15" b="1">
                <a:latin typeface="Times New Roman"/>
                <a:cs typeface="Times New Roman"/>
              </a:rPr>
              <a:t> </a:t>
            </a:r>
            <a:r>
              <a:rPr dirty="0" sz="3500" spc="-10" b="1">
                <a:latin typeface="Times New Roman"/>
                <a:cs typeface="Times New Roman"/>
              </a:rPr>
              <a:t>OKCupid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4123" y="1518945"/>
            <a:ext cx="9093200" cy="5837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35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Matchmaking</a:t>
            </a:r>
            <a:r>
              <a:rPr dirty="0" sz="3500" spc="6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r>
              <a:rPr dirty="0" sz="3500" spc="6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exist</a:t>
            </a:r>
            <a:r>
              <a:rPr dirty="0" sz="3500" spc="6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6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63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Web.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OkCupid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 one of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them.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way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3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things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work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customers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sign</a:t>
            </a:r>
            <a:r>
              <a:rPr dirty="0" sz="3500" spc="3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up,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enter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profile,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tries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find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compatibility</a:t>
            </a:r>
            <a:r>
              <a:rPr dirty="0" sz="3500" spc="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between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user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profiles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based</a:t>
            </a:r>
            <a:r>
              <a:rPr dirty="0" sz="3500" spc="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you've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told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yourself.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You'll</a:t>
            </a:r>
            <a:r>
              <a:rPr dirty="0" sz="3500" spc="6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6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recommended</a:t>
            </a:r>
            <a:r>
              <a:rPr dirty="0" sz="3500" spc="6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6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6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meet</a:t>
            </a:r>
            <a:r>
              <a:rPr dirty="0" sz="3500" spc="6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6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the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thinks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might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 compatible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you.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" y="1351788"/>
            <a:ext cx="10048493" cy="5631941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6810"/>
            <a:ext cx="10058399" cy="5479541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5252" y="977902"/>
            <a:ext cx="932751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39670" algn="l"/>
                <a:tab pos="5073650" algn="l"/>
                <a:tab pos="5539740" algn="l"/>
                <a:tab pos="7526655" algn="l"/>
              </a:tabLst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Determining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compatibility,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of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course,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extremely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65252" y="1514339"/>
            <a:ext cx="498157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865630" algn="l"/>
                <a:tab pos="2820035" algn="l"/>
                <a:tab pos="3329304" algn="l"/>
              </a:tabLst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difficult,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5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5252" y="2050775"/>
            <a:ext cx="493077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14270" algn="l"/>
                <a:tab pos="4569460" algn="l"/>
              </a:tabLst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proprietary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algorithm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631006" y="1514339"/>
            <a:ext cx="4058920" cy="1099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7945" marR="5080" indent="-55880">
              <a:lnSpc>
                <a:spcPct val="100600"/>
              </a:lnSpc>
              <a:spcBef>
                <a:spcPts val="95"/>
              </a:spcBef>
              <a:tabLst>
                <a:tab pos="991869" algn="l"/>
                <a:tab pos="2940685" algn="l"/>
                <a:tab pos="3847465" algn="l"/>
              </a:tabLst>
            </a:pP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like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OkCupid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has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50">
                <a:solidFill>
                  <a:srgbClr val="1E1E1E"/>
                </a:solidFill>
                <a:latin typeface="Times New Roman"/>
                <a:cs typeface="Times New Roman"/>
              </a:rPr>
              <a:t>a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try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600526" y="2050775"/>
            <a:ext cx="3092450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76605" algn="l"/>
                <a:tab pos="2433955" algn="l"/>
              </a:tabLst>
            </a:pP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predict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5252" y="2587212"/>
            <a:ext cx="9330690" cy="3467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compatibility.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by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means</a:t>
            </a:r>
            <a:r>
              <a:rPr dirty="0" sz="3500" spc="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developing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compatibility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score</a:t>
            </a:r>
            <a:r>
              <a:rPr dirty="0" sz="3500" spc="81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8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8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computed</a:t>
            </a:r>
            <a:r>
              <a:rPr dirty="0" sz="3500" spc="81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through</a:t>
            </a:r>
            <a:r>
              <a:rPr dirty="0" sz="3500" spc="8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</a:t>
            </a:r>
            <a:r>
              <a:rPr dirty="0" sz="3500" spc="8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proprietary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function</a:t>
            </a:r>
            <a:r>
              <a:rPr dirty="0" sz="3500" spc="22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22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all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different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things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22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have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in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your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profile.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6944" y="977902"/>
            <a:ext cx="9685020" cy="6370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However,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there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exception</a:t>
            </a:r>
            <a:r>
              <a:rPr dirty="0" sz="3500" spc="-3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which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very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important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exception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terms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law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:-</a:t>
            </a:r>
            <a:endParaRPr sz="3500">
              <a:latin typeface="Times New Roman"/>
              <a:cs typeface="Times New Roman"/>
            </a:endParaRPr>
          </a:p>
          <a:p>
            <a:pPr algn="just" marL="12700" marR="102870">
              <a:lnSpc>
                <a:spcPct val="115599"/>
              </a:lnSpc>
              <a:spcBef>
                <a:spcPts val="176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IRB</a:t>
            </a:r>
            <a:r>
              <a:rPr dirty="0" u="heavy" sz="3500" spc="-2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review</a:t>
            </a:r>
            <a:r>
              <a:rPr dirty="0" u="heavy" sz="3500" spc="-2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is</a:t>
            </a:r>
            <a:r>
              <a:rPr dirty="0" u="heavy" sz="3500" spc="-2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required</a:t>
            </a:r>
            <a:r>
              <a:rPr dirty="0" u="heavy" sz="3500" spc="-1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only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-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research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not</a:t>
            </a:r>
            <a:r>
              <a:rPr dirty="0" u="heavy" sz="3500" spc="23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required</a:t>
            </a:r>
            <a:r>
              <a:rPr dirty="0" u="heavy" sz="3500" spc="23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ordinary</a:t>
            </a:r>
            <a:r>
              <a:rPr dirty="0" sz="3500" spc="235" b="1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conduct</a:t>
            </a:r>
            <a:r>
              <a:rPr dirty="0" sz="3500" spc="235" b="1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dirty="0" sz="3500" spc="-25" b="1">
                <a:solidFill>
                  <a:srgbClr val="008000"/>
                </a:solidFill>
                <a:latin typeface="Times New Roman"/>
                <a:cs typeface="Times New Roman"/>
              </a:rPr>
              <a:t>of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business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r>
              <a:rPr dirty="0" sz="3500" spc="-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does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mean?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09220" marR="10287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5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you're</a:t>
            </a:r>
            <a:r>
              <a:rPr dirty="0" sz="3500" spc="5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5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web</a:t>
            </a:r>
            <a:r>
              <a:rPr dirty="0" sz="3500" spc="545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5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</a:t>
            </a:r>
            <a:r>
              <a:rPr dirty="0" sz="3500" spc="5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probably</a:t>
            </a:r>
            <a:r>
              <a:rPr dirty="0" sz="3500" spc="5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do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called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/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dirty="0" sz="3500" spc="6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testing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kind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testing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used</a:t>
            </a:r>
            <a:r>
              <a:rPr dirty="0" sz="3500" spc="7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7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just</a:t>
            </a:r>
            <a:r>
              <a:rPr dirty="0" sz="3500" spc="7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by</a:t>
            </a:r>
            <a:r>
              <a:rPr dirty="0" sz="3500" spc="7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web</a:t>
            </a:r>
            <a:r>
              <a:rPr dirty="0" sz="3500" spc="7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companies,</a:t>
            </a:r>
            <a:r>
              <a:rPr dirty="0" sz="3500" spc="7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but</a:t>
            </a:r>
            <a:r>
              <a:rPr dirty="0" sz="3500" spc="7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7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7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almost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always</a:t>
            </a:r>
            <a:r>
              <a:rPr dirty="0" sz="3500" spc="1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used</a:t>
            </a:r>
            <a:r>
              <a:rPr dirty="0" sz="3500" spc="1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by</a:t>
            </a:r>
            <a:r>
              <a:rPr dirty="0" sz="3500" spc="1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r>
              <a:rPr dirty="0" sz="3500" spc="1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1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1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1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1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web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because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have high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customer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volumes.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ts val="135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5252" y="740158"/>
            <a:ext cx="9105900" cy="5725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course,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they're</a:t>
            </a:r>
            <a:r>
              <a:rPr dirty="0" sz="3500" spc="5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trying</a:t>
            </a:r>
            <a:r>
              <a:rPr dirty="0" sz="3500" spc="5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all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time</a:t>
            </a:r>
            <a:r>
              <a:rPr dirty="0" sz="3500" spc="5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5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improve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3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algorithm</a:t>
            </a:r>
            <a:r>
              <a:rPr dirty="0" sz="3500" spc="3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improve</a:t>
            </a:r>
            <a:r>
              <a:rPr dirty="0" sz="3500" spc="3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predictive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power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 compatibility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score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 they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create.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459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475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purpose,</a:t>
            </a:r>
            <a:r>
              <a:rPr dirty="0" sz="3500" spc="475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they're</a:t>
            </a:r>
            <a:r>
              <a:rPr dirty="0" sz="3500" spc="480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constantly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monitoring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how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well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do.</a:t>
            </a:r>
            <a:r>
              <a:rPr dirty="0" sz="3500" spc="45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They're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constantly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tinkering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2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algorithm,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trying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improve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it,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change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weights, change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parameters.</a:t>
            </a:r>
            <a:endParaRPr sz="35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0600"/>
              </a:lnSpc>
              <a:spcBef>
                <a:spcPts val="88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changes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successful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adopted.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Others may be rolled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back.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852172"/>
            <a:ext cx="9024620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so,</a:t>
            </a:r>
            <a:r>
              <a:rPr dirty="0" sz="3500" spc="11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11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11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sense,</a:t>
            </a:r>
            <a:r>
              <a:rPr dirty="0" sz="3500" spc="1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you're</a:t>
            </a:r>
            <a:r>
              <a:rPr dirty="0" sz="3500" spc="1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user</a:t>
            </a:r>
            <a:r>
              <a:rPr dirty="0" sz="3500" spc="11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11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1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website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1388609"/>
            <a:ext cx="737044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44295" algn="l"/>
                <a:tab pos="3757295" algn="l"/>
                <a:tab pos="5518785" algn="l"/>
              </a:tabLst>
            </a:pP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like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OkCupid,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you're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constantly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1388609"/>
            <a:ext cx="9025255" cy="1099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005445">
              <a:lnSpc>
                <a:spcPct val="100600"/>
              </a:lnSpc>
              <a:spcBef>
                <a:spcPts val="95"/>
              </a:spcBef>
              <a:tabLst>
                <a:tab pos="2983230" algn="l"/>
                <a:tab pos="4414520" algn="l"/>
                <a:tab pos="5299710" algn="l"/>
                <a:tab pos="6506209" algn="l"/>
                <a:tab pos="7912100" algn="l"/>
              </a:tabLst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being experimented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upon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you're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2461482"/>
            <a:ext cx="9025255" cy="1099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experiencing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algorithm</a:t>
            </a:r>
            <a:r>
              <a:rPr dirty="0" sz="3500" spc="1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1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perpetually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in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development.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4500" y="4938716"/>
            <a:ext cx="9060815" cy="1635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Now,</a:t>
            </a:r>
            <a:r>
              <a:rPr dirty="0" sz="3500" spc="-4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OkCupid</a:t>
            </a:r>
            <a:r>
              <a:rPr dirty="0" sz="3500" spc="-6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-4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took</a:t>
            </a:r>
            <a:r>
              <a:rPr dirty="0" sz="3500" spc="-4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-4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thing</a:t>
            </a:r>
            <a:r>
              <a:rPr dirty="0" sz="3500" spc="-4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-4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>
                <a:solidFill>
                  <a:srgbClr val="1E1E1E"/>
                </a:solidFill>
                <a:latin typeface="Times New Roman"/>
                <a:cs typeface="Times New Roman"/>
              </a:rPr>
              <a:t>couple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2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steps</a:t>
            </a:r>
            <a:r>
              <a:rPr dirty="0" sz="3500" spc="-2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35" b="1">
                <a:solidFill>
                  <a:srgbClr val="1E1E1E"/>
                </a:solidFill>
                <a:latin typeface="Times New Roman"/>
                <a:cs typeface="Times New Roman"/>
              </a:rPr>
              <a:t>further.</a:t>
            </a:r>
            <a:r>
              <a:rPr dirty="0" sz="3500" spc="-8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-2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tried</a:t>
            </a:r>
            <a:r>
              <a:rPr dirty="0" sz="3500" spc="-2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-2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slightly</a:t>
            </a:r>
            <a:r>
              <a:rPr dirty="0" sz="3500" spc="-2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>
                <a:solidFill>
                  <a:srgbClr val="1E1E1E"/>
                </a:solidFill>
                <a:latin typeface="Times New Roman"/>
                <a:cs typeface="Times New Roman"/>
              </a:rPr>
              <a:t>bigger experiment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5252" y="819406"/>
            <a:ext cx="9172575" cy="6373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8255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So,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for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example,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started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was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called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-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Love</a:t>
            </a:r>
            <a:r>
              <a:rPr dirty="0" sz="3500" spc="-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1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Blind</a:t>
            </a:r>
            <a:r>
              <a:rPr dirty="0" sz="3500" spc="-1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 b="1">
                <a:solidFill>
                  <a:srgbClr val="1E1E1E"/>
                </a:solidFill>
                <a:latin typeface="Times New Roman"/>
                <a:cs typeface="Times New Roman"/>
              </a:rPr>
              <a:t>Day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day,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suppress</a:t>
            </a:r>
            <a:r>
              <a:rPr dirty="0" sz="3500" spc="3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photographs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user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profiles.</a:t>
            </a:r>
            <a:r>
              <a:rPr dirty="0" sz="3500" spc="1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meant</a:t>
            </a:r>
            <a:r>
              <a:rPr dirty="0" sz="3500" spc="1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you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able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see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profile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photographs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of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potential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meet.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5"/>
              </a:spcBef>
            </a:pPr>
            <a:r>
              <a:rPr dirty="0" sz="3500" spc="-45">
                <a:solidFill>
                  <a:srgbClr val="1E1E1E"/>
                </a:solidFill>
                <a:latin typeface="Times New Roman"/>
                <a:cs typeface="Times New Roman"/>
              </a:rPr>
              <a:t>You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course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able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read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had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written</a:t>
            </a:r>
            <a:r>
              <a:rPr dirty="0" sz="3500" spc="5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5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5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profile</a:t>
            </a:r>
            <a:r>
              <a:rPr dirty="0" sz="3500" spc="5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5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terms</a:t>
            </a:r>
            <a:r>
              <a:rPr dirty="0" sz="3500" spc="5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5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interests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 other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text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attributes.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38427"/>
            <a:ext cx="10058399" cy="5496305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3069" y="896368"/>
            <a:ext cx="346011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06830" algn="l"/>
                <a:tab pos="2402205" algn="l"/>
              </a:tabLst>
            </a:pP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found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33069" y="1432804"/>
            <a:ext cx="3498850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016125" algn="l"/>
                <a:tab pos="3037840" algn="l"/>
              </a:tabLst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humans,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we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all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92280" y="896368"/>
            <a:ext cx="5266055" cy="1099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5425" marR="5080" indent="-213360">
              <a:lnSpc>
                <a:spcPct val="100600"/>
              </a:lnSpc>
              <a:spcBef>
                <a:spcPts val="95"/>
              </a:spcBef>
              <a:tabLst>
                <a:tab pos="1033780" algn="l"/>
                <a:tab pos="1519555" algn="l"/>
                <a:tab pos="2029460" algn="l"/>
                <a:tab pos="3012440" algn="l"/>
                <a:tab pos="3199765" algn="l"/>
                <a:tab pos="4258310" algn="l"/>
                <a:tab pos="4879975" algn="l"/>
              </a:tabLst>
            </a:pP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even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though,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as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very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much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care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about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2308" y="1969241"/>
            <a:ext cx="9027160" cy="5189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3335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photographs,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likely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 a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large part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of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6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input</a:t>
            </a:r>
            <a:r>
              <a:rPr dirty="0" sz="3500" spc="6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6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terms</a:t>
            </a:r>
            <a:r>
              <a:rPr dirty="0" sz="3500" spc="6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6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our</a:t>
            </a:r>
            <a:r>
              <a:rPr dirty="0" sz="3500" spc="6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deciding</a:t>
            </a:r>
            <a:r>
              <a:rPr dirty="0" sz="3500" spc="6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6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somebody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looks</a:t>
            </a:r>
            <a:r>
              <a:rPr dirty="0" sz="3500" spc="7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interesting</a:t>
            </a:r>
            <a:r>
              <a:rPr dirty="0" sz="3500" spc="7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7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attractive,</a:t>
            </a:r>
            <a:r>
              <a:rPr dirty="0" sz="3500" spc="7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that</a:t>
            </a:r>
            <a:r>
              <a:rPr dirty="0" u="heavy" sz="3500" spc="77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not</a:t>
            </a:r>
            <a:r>
              <a:rPr dirty="0" u="heavy" sz="3500" spc="77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spc="-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having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those</a:t>
            </a:r>
            <a:r>
              <a:rPr dirty="0" u="heavy" sz="3500" spc="-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profile  pictures  actually</a:t>
            </a:r>
            <a:r>
              <a:rPr dirty="0" u="heavy" sz="3500" spc="869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resulted  in</a:t>
            </a:r>
            <a:r>
              <a:rPr dirty="0" u="heavy" sz="3500" spc="875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spc="-2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more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conversations,</a:t>
            </a:r>
            <a:r>
              <a:rPr dirty="0" u="heavy" sz="3500" spc="-5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more</a:t>
            </a:r>
            <a:r>
              <a:rPr dirty="0" u="heavy" sz="3500" spc="-3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spc="-1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dates</a:t>
            </a:r>
            <a:r>
              <a:rPr dirty="0" u="heavy" sz="3500" spc="-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3335" marR="5080">
              <a:lnSpc>
                <a:spcPct val="100600"/>
              </a:lnSpc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sense,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platform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actually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more</a:t>
            </a:r>
            <a:r>
              <a:rPr dirty="0" sz="3500" spc="-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successful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-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-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day,</a:t>
            </a:r>
            <a:r>
              <a:rPr dirty="0" sz="3500" spc="-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8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50">
                <a:solidFill>
                  <a:srgbClr val="1E1E1E"/>
                </a:solidFill>
                <a:latin typeface="Times New Roman"/>
                <a:cs typeface="Times New Roman"/>
              </a:rPr>
              <a:t>…</a:t>
            </a:r>
            <a:endParaRPr sz="35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10"/>
              </a:spcBef>
            </a:pPr>
            <a:r>
              <a:rPr dirty="0" u="heavy" sz="350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the</a:t>
            </a:r>
            <a:r>
              <a:rPr dirty="0" u="heavy" sz="3500" spc="-5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Love</a:t>
            </a:r>
            <a:r>
              <a:rPr dirty="0" u="heavy" sz="3500" spc="-1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Is</a:t>
            </a:r>
            <a:r>
              <a:rPr dirty="0" u="heavy" sz="3500" spc="5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Blind</a:t>
            </a:r>
            <a:r>
              <a:rPr dirty="0" u="heavy" sz="3500" spc="-1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spc="-20" b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Day</a:t>
            </a:r>
            <a:r>
              <a:rPr dirty="0" u="heavy" sz="3500" spc="-2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6004" y="2405890"/>
            <a:ext cx="9336405" cy="3065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1000"/>
              </a:lnSpc>
              <a:spcBef>
                <a:spcPts val="90"/>
              </a:spcBef>
            </a:pPr>
            <a:r>
              <a:rPr dirty="0" sz="3050" b="1">
                <a:solidFill>
                  <a:srgbClr val="1E1E1E"/>
                </a:solidFill>
                <a:latin typeface="Times New Roman"/>
                <a:cs typeface="Times New Roman"/>
              </a:rPr>
              <a:t>So,</a:t>
            </a:r>
            <a:r>
              <a:rPr dirty="0" sz="3050" spc="7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1E1E1E"/>
                </a:solidFill>
                <a:latin typeface="Times New Roman"/>
                <a:cs typeface="Times New Roman"/>
              </a:rPr>
              <a:t>taking</a:t>
            </a:r>
            <a:r>
              <a:rPr dirty="0" sz="3050" spc="7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050" spc="8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1E1E1E"/>
                </a:solidFill>
                <a:latin typeface="Times New Roman"/>
                <a:cs typeface="Times New Roman"/>
              </a:rPr>
              <a:t>kind</a:t>
            </a:r>
            <a:r>
              <a:rPr dirty="0" sz="3050" spc="8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050" spc="7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spc="-10" b="1">
                <a:solidFill>
                  <a:srgbClr val="1E1E1E"/>
                </a:solidFill>
                <a:latin typeface="Times New Roman"/>
                <a:cs typeface="Times New Roman"/>
              </a:rPr>
              <a:t>counter-</a:t>
            </a:r>
            <a:r>
              <a:rPr dirty="0" sz="3050" b="1">
                <a:solidFill>
                  <a:srgbClr val="1E1E1E"/>
                </a:solidFill>
                <a:latin typeface="Times New Roman"/>
                <a:cs typeface="Times New Roman"/>
              </a:rPr>
              <a:t>intuitive</a:t>
            </a:r>
            <a:r>
              <a:rPr dirty="0" sz="3050" spc="7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1E1E1E"/>
                </a:solidFill>
                <a:latin typeface="Times New Roman"/>
                <a:cs typeface="Times New Roman"/>
              </a:rPr>
              <a:t>success</a:t>
            </a:r>
            <a:r>
              <a:rPr dirty="0" sz="3050" spc="8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spc="-10" b="1">
                <a:solidFill>
                  <a:srgbClr val="1E1E1E"/>
                </a:solidFill>
                <a:latin typeface="Times New Roman"/>
                <a:cs typeface="Times New Roman"/>
              </a:rPr>
              <a:t>another </a:t>
            </a:r>
            <a:r>
              <a:rPr dirty="0" sz="3050" b="1">
                <a:solidFill>
                  <a:srgbClr val="1E1E1E"/>
                </a:solidFill>
                <a:latin typeface="Times New Roman"/>
                <a:cs typeface="Times New Roman"/>
              </a:rPr>
              <a:t>step</a:t>
            </a:r>
            <a:r>
              <a:rPr dirty="0" sz="3050" spc="-9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spc="-10" b="1">
                <a:solidFill>
                  <a:srgbClr val="1E1E1E"/>
                </a:solidFill>
                <a:latin typeface="Times New Roman"/>
                <a:cs typeface="Times New Roman"/>
              </a:rPr>
              <a:t>further,</a:t>
            </a:r>
            <a:r>
              <a:rPr dirty="0" sz="3050" spc="-80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spc="-25" b="1">
                <a:solidFill>
                  <a:srgbClr val="1E1E1E"/>
                </a:solidFill>
                <a:latin typeface="Times New Roman"/>
                <a:cs typeface="Times New Roman"/>
              </a:rPr>
              <a:t>…..</a:t>
            </a:r>
            <a:endParaRPr sz="3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45"/>
              </a:spcBef>
            </a:pPr>
            <a:endParaRPr sz="3050">
              <a:latin typeface="Times New Roman"/>
              <a:cs typeface="Times New Roman"/>
            </a:endParaRPr>
          </a:p>
          <a:p>
            <a:pPr algn="just" marL="12700" marR="12065">
              <a:lnSpc>
                <a:spcPct val="101000"/>
              </a:lnSpc>
            </a:pP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OkCupid</a:t>
            </a:r>
            <a:r>
              <a:rPr dirty="0" sz="3050" spc="125" b="1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decided</a:t>
            </a:r>
            <a:r>
              <a:rPr dirty="0" sz="3050" spc="140" b="1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dirty="0" sz="3050" spc="135" b="1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try</a:t>
            </a:r>
            <a:r>
              <a:rPr dirty="0" sz="3050" spc="135" b="1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dirty="0" sz="3050" spc="140" b="1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experiment</a:t>
            </a:r>
            <a:r>
              <a:rPr dirty="0" sz="3050" spc="140" b="1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where</a:t>
            </a:r>
            <a:r>
              <a:rPr dirty="0" sz="3050" spc="140" b="1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dirty="0" sz="3050" spc="-20" b="1">
                <a:solidFill>
                  <a:srgbClr val="C00000"/>
                </a:solidFill>
                <a:latin typeface="Times New Roman"/>
                <a:cs typeface="Times New Roman"/>
              </a:rPr>
              <a:t>they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wanted</a:t>
            </a:r>
            <a:r>
              <a:rPr dirty="0" sz="3050" spc="56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dirty="0" sz="3050" spc="5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understand</a:t>
            </a:r>
            <a:r>
              <a:rPr dirty="0" sz="3050" spc="57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dirty="0" sz="3050" spc="57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impact</a:t>
            </a:r>
            <a:r>
              <a:rPr dirty="0" sz="3050" spc="56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r>
              <a:rPr dirty="0" sz="3050" spc="57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dirty="0" sz="3050" spc="56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success</a:t>
            </a:r>
            <a:r>
              <a:rPr dirty="0" sz="3050" spc="57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dirty="0" sz="3050" spc="56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spc="-50" b="1">
                <a:solidFill>
                  <a:srgbClr val="C00000"/>
                </a:solidFill>
                <a:latin typeface="Times New Roman"/>
                <a:cs typeface="Times New Roman"/>
              </a:rPr>
              <a:t>a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date</a:t>
            </a:r>
            <a:r>
              <a:rPr dirty="0" sz="3050" spc="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dirty="0" sz="3050" spc="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simply</a:t>
            </a:r>
            <a:r>
              <a:rPr dirty="0" sz="3050" spc="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being</a:t>
            </a:r>
            <a:r>
              <a:rPr dirty="0" sz="3050" spc="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told</a:t>
            </a:r>
            <a:r>
              <a:rPr dirty="0" sz="3050" spc="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that</a:t>
            </a:r>
            <a:r>
              <a:rPr dirty="0" sz="3050" spc="2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you</a:t>
            </a:r>
            <a:r>
              <a:rPr dirty="0" sz="3050" spc="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b="1">
                <a:solidFill>
                  <a:srgbClr val="C00000"/>
                </a:solidFill>
                <a:latin typeface="Times New Roman"/>
                <a:cs typeface="Times New Roman"/>
              </a:rPr>
              <a:t>are</a:t>
            </a:r>
            <a:r>
              <a:rPr dirty="0" sz="3050" spc="-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050" spc="-10" b="1">
                <a:solidFill>
                  <a:srgbClr val="C00000"/>
                </a:solidFill>
                <a:latin typeface="Times New Roman"/>
                <a:cs typeface="Times New Roman"/>
              </a:rPr>
              <a:t>compatible.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7952" y="2103882"/>
            <a:ext cx="6269990" cy="29209"/>
          </a:xfrm>
          <a:custGeom>
            <a:avLst/>
            <a:gdLst/>
            <a:ahLst/>
            <a:cxnLst/>
            <a:rect l="l" t="t" r="r" b="b"/>
            <a:pathLst>
              <a:path w="6269990" h="29210">
                <a:moveTo>
                  <a:pt x="0" y="28956"/>
                </a:moveTo>
                <a:lnTo>
                  <a:pt x="0" y="0"/>
                </a:lnTo>
                <a:lnTo>
                  <a:pt x="6269736" y="0"/>
                </a:lnTo>
                <a:lnTo>
                  <a:pt x="6269736" y="28956"/>
                </a:lnTo>
                <a:lnTo>
                  <a:pt x="0" y="28956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5252" y="1057150"/>
            <a:ext cx="9103360" cy="5077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2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did</a:t>
            </a:r>
            <a:r>
              <a:rPr dirty="0" sz="3500" spc="2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2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took</a:t>
            </a:r>
            <a:r>
              <a:rPr dirty="0" sz="3500" spc="25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2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who</a:t>
            </a:r>
            <a:r>
              <a:rPr dirty="0" u="heavy" sz="3500" spc="254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spc="-20" b="1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were</a:t>
            </a:r>
            <a:r>
              <a:rPr dirty="0" sz="3500" spc="-20" b="1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660" b="1">
                <a:solidFill>
                  <a:srgbClr val="0000CC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not</a:t>
            </a:r>
            <a:r>
              <a:rPr dirty="0" sz="3500" spc="660" b="1">
                <a:solidFill>
                  <a:srgbClr val="0000CC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very</a:t>
            </a:r>
            <a:r>
              <a:rPr dirty="0" sz="3500" spc="670" b="1">
                <a:solidFill>
                  <a:srgbClr val="0000CC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compatible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660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had</a:t>
            </a:r>
            <a:r>
              <a:rPr dirty="0" sz="3500" spc="67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6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low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compatibility</a:t>
            </a:r>
            <a:r>
              <a:rPr dirty="0" sz="3500" spc="7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score,</a:t>
            </a:r>
            <a:r>
              <a:rPr dirty="0" sz="3500" spc="7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7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falsely</a:t>
            </a:r>
            <a:r>
              <a:rPr dirty="0" sz="3500" spc="80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told</a:t>
            </a:r>
            <a:r>
              <a:rPr dirty="0" sz="3500" spc="78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them</a:t>
            </a:r>
            <a:r>
              <a:rPr dirty="0" sz="3500" spc="79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spc="-20" b="1">
                <a:solidFill>
                  <a:srgbClr val="008000"/>
                </a:solidFill>
                <a:latin typeface="Times New Roman"/>
                <a:cs typeface="Times New Roman"/>
              </a:rPr>
              <a:t>that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they</a:t>
            </a:r>
            <a:r>
              <a:rPr dirty="0" sz="3500" spc="10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had</a:t>
            </a:r>
            <a:r>
              <a:rPr dirty="0" sz="3500" spc="9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dirty="0" sz="3500" spc="10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high</a:t>
            </a:r>
            <a:r>
              <a:rPr dirty="0" sz="3500" spc="9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compatibility</a:t>
            </a:r>
            <a:r>
              <a:rPr dirty="0" sz="3500" spc="9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score</a:t>
            </a:r>
            <a:r>
              <a:rPr dirty="0" sz="3500" spc="10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just</a:t>
            </a:r>
            <a:r>
              <a:rPr dirty="0" sz="3500" spc="1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1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bring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together.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Conversely,</a:t>
            </a:r>
            <a:r>
              <a:rPr dirty="0" sz="3500" spc="-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also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took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who</a:t>
            </a:r>
            <a:r>
              <a:rPr dirty="0" u="heavy" sz="3500" spc="-5"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had</a:t>
            </a:r>
            <a:r>
              <a:rPr dirty="0" u="heavy" sz="3500" spc="-25"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dirty="0" u="heavy" sz="3500" spc="-5"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spc="-20"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high</a:t>
            </a:r>
            <a:r>
              <a:rPr dirty="0" sz="3500" spc="-2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compatibility</a:t>
            </a:r>
            <a:r>
              <a:rPr dirty="0" u="heavy" sz="3500" spc="710"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 b="1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score</a:t>
            </a:r>
            <a:r>
              <a:rPr dirty="0" sz="3500" spc="71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7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told</a:t>
            </a:r>
            <a:r>
              <a:rPr dirty="0" sz="3500" spc="710" b="1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them</a:t>
            </a:r>
            <a:r>
              <a:rPr dirty="0" sz="3500" spc="705" b="1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they</a:t>
            </a:r>
            <a:r>
              <a:rPr dirty="0" sz="3500" spc="715" b="1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had</a:t>
            </a:r>
            <a:r>
              <a:rPr dirty="0" sz="3500" spc="710" b="1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z="3500" spc="-50" b="1">
                <a:solidFill>
                  <a:srgbClr val="0000CC"/>
                </a:solidFill>
                <a:latin typeface="Times New Roman"/>
                <a:cs typeface="Times New Roman"/>
              </a:rPr>
              <a:t>a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low</a:t>
            </a:r>
            <a:r>
              <a:rPr dirty="0" sz="3500" spc="-45" b="1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compatibility</a:t>
            </a:r>
            <a:r>
              <a:rPr dirty="0" sz="3500" spc="-45" b="1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>
                <a:solidFill>
                  <a:srgbClr val="0000CC"/>
                </a:solidFill>
                <a:latin typeface="Times New Roman"/>
                <a:cs typeface="Times New Roman"/>
              </a:rPr>
              <a:t>score</a:t>
            </a:r>
            <a:r>
              <a:rPr dirty="0" sz="3500" spc="-10">
                <a:solidFill>
                  <a:srgbClr val="0000CC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4653" y="5453117"/>
            <a:ext cx="413829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84275" algn="l"/>
                <a:tab pos="1834514" algn="l"/>
                <a:tab pos="2933065" algn="l"/>
              </a:tabLst>
            </a:pP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 b="1">
                <a:solidFill>
                  <a:srgbClr val="1E1E1E"/>
                </a:solidFill>
                <a:latin typeface="Times New Roman"/>
                <a:cs typeface="Times New Roman"/>
              </a:rPr>
              <a:t>lowest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504653" y="5989553"/>
            <a:ext cx="4400550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435225" algn="l"/>
                <a:tab pos="3517900" algn="l"/>
              </a:tabLst>
            </a:pPr>
            <a:r>
              <a:rPr dirty="0" sz="3500" spc="-10">
                <a:solidFill>
                  <a:srgbClr val="0000CC"/>
                </a:solidFill>
                <a:latin typeface="Times New Roman"/>
                <a:cs typeface="Times New Roman"/>
              </a:rPr>
              <a:t>compatible</a:t>
            </a:r>
            <a:r>
              <a:rPr dirty="0" sz="350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019523" y="5453117"/>
            <a:ext cx="1118870" cy="1099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7975" marR="5080" indent="-295910">
              <a:lnSpc>
                <a:spcPct val="100600"/>
              </a:lnSpc>
              <a:spcBef>
                <a:spcPts val="95"/>
              </a:spcBef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where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told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46115" y="5453117"/>
            <a:ext cx="864235" cy="1099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7945">
              <a:lnSpc>
                <a:spcPct val="100600"/>
              </a:lnSpc>
              <a:spcBef>
                <a:spcPts val="95"/>
              </a:spcBef>
            </a:pP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they they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51923" y="5453117"/>
            <a:ext cx="1902460" cy="10991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120"/>
              </a:spcBef>
              <a:tabLst>
                <a:tab pos="1317625" algn="l"/>
              </a:tabLst>
            </a:pP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0000CC"/>
                </a:solidFill>
                <a:latin typeface="Times New Roman"/>
                <a:cs typeface="Times New Roman"/>
              </a:rPr>
              <a:t>not</a:t>
            </a: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1316990" algn="l"/>
              </a:tabLst>
            </a:pP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0000CC"/>
                </a:solidFill>
                <a:latin typeface="Times New Roman"/>
                <a:cs typeface="Times New Roman"/>
              </a:rPr>
              <a:t>not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4653" y="6525990"/>
            <a:ext cx="726630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0">
                <a:solidFill>
                  <a:srgbClr val="0000CC"/>
                </a:solidFill>
                <a:latin typeface="Times New Roman"/>
                <a:cs typeface="Times New Roman"/>
              </a:rPr>
              <a:t>compatible</a:t>
            </a:r>
            <a:r>
              <a:rPr dirty="0" sz="3500" spc="-25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 30-30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entry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matrix.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4653" y="1105891"/>
            <a:ext cx="9049385" cy="426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7785" marR="45720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4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did</a:t>
            </a:r>
            <a:r>
              <a:rPr dirty="0" sz="3500" spc="4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4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three-by-three</a:t>
            </a:r>
            <a:r>
              <a:rPr dirty="0" sz="3500" spc="4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matrix</a:t>
            </a:r>
            <a:r>
              <a:rPr dirty="0" sz="3500" spc="4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of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1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sort</a:t>
            </a:r>
            <a:r>
              <a:rPr dirty="0" sz="3500" spc="1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1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30,</a:t>
            </a:r>
            <a:r>
              <a:rPr dirty="0" sz="3500" spc="15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60,</a:t>
            </a:r>
            <a:r>
              <a:rPr dirty="0" sz="3500" spc="1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16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90%</a:t>
            </a:r>
            <a:r>
              <a:rPr dirty="0" sz="3500" spc="16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compatibility</a:t>
            </a:r>
            <a:endParaRPr sz="3500">
              <a:latin typeface="Times New Roman"/>
              <a:cs typeface="Times New Roman"/>
            </a:endParaRPr>
          </a:p>
          <a:p>
            <a:pPr algn="just" marL="57785">
              <a:lnSpc>
                <a:spcPct val="100000"/>
              </a:lnSpc>
              <a:spcBef>
                <a:spcPts val="2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score,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 versus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30,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60,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90%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declared.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378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found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success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rate</a:t>
            </a:r>
            <a:r>
              <a:rPr dirty="0" sz="3500" spc="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the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highest</a:t>
            </a:r>
            <a:r>
              <a:rPr dirty="0" sz="3500" spc="585" b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when</a:t>
            </a:r>
            <a:r>
              <a:rPr dirty="0" sz="3500" spc="5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5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008000"/>
                </a:solidFill>
                <a:latin typeface="Times New Roman"/>
                <a:cs typeface="Times New Roman"/>
              </a:rPr>
              <a:t>were</a:t>
            </a:r>
            <a:r>
              <a:rPr dirty="0" sz="3500" spc="595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008000"/>
                </a:solidFill>
                <a:latin typeface="Times New Roman"/>
                <a:cs typeface="Times New Roman"/>
              </a:rPr>
              <a:t>compatible</a:t>
            </a:r>
            <a:r>
              <a:rPr dirty="0" sz="3500" spc="585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were </a:t>
            </a:r>
            <a:r>
              <a:rPr dirty="0" sz="3500">
                <a:solidFill>
                  <a:srgbClr val="008000"/>
                </a:solidFill>
                <a:latin typeface="Times New Roman"/>
                <a:cs typeface="Times New Roman"/>
              </a:rPr>
              <a:t>told</a:t>
            </a:r>
            <a:r>
              <a:rPr dirty="0" sz="3500" spc="775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008000"/>
                </a:solidFill>
                <a:latin typeface="Times New Roman"/>
                <a:cs typeface="Times New Roman"/>
              </a:rPr>
              <a:t>they</a:t>
            </a:r>
            <a:r>
              <a:rPr dirty="0" sz="3500" spc="795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008000"/>
                </a:solidFill>
                <a:latin typeface="Times New Roman"/>
                <a:cs typeface="Times New Roman"/>
              </a:rPr>
              <a:t>were</a:t>
            </a:r>
            <a:r>
              <a:rPr dirty="0" sz="3500" spc="795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008000"/>
                </a:solidFill>
                <a:latin typeface="Times New Roman"/>
                <a:cs typeface="Times New Roman"/>
              </a:rPr>
              <a:t>compatible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7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7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7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7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7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90-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90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entry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matrix.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0645" y="898654"/>
            <a:ext cx="9171940" cy="5920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 spc="30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not</a:t>
            </a:r>
            <a:r>
              <a:rPr dirty="0" sz="3500" spc="20" b="1">
                <a:solidFill>
                  <a:srgbClr val="0000CC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00CC"/>
                </a:solidFill>
                <a:latin typeface="Times New Roman"/>
                <a:cs typeface="Times New Roman"/>
              </a:rPr>
              <a:t>compatible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but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 b="1">
                <a:solidFill>
                  <a:srgbClr val="1E1E1E"/>
                </a:solidFill>
                <a:latin typeface="Times New Roman"/>
                <a:cs typeface="Times New Roman"/>
              </a:rPr>
              <a:t>were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told</a:t>
            </a:r>
            <a:r>
              <a:rPr dirty="0" sz="3500" spc="180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185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were</a:t>
            </a:r>
            <a:r>
              <a:rPr dirty="0" sz="3500" spc="190" b="1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compatible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18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185" b="1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190" b="1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5" b="1" i="1">
                <a:solidFill>
                  <a:srgbClr val="1E1E1E"/>
                </a:solidFill>
                <a:latin typeface="Times New Roman"/>
                <a:cs typeface="Times New Roman"/>
              </a:rPr>
              <a:t>did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pretty</a:t>
            </a:r>
            <a:r>
              <a:rPr dirty="0" sz="3500" spc="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 i="1">
                <a:solidFill>
                  <a:srgbClr val="1E1E1E"/>
                </a:solidFill>
                <a:latin typeface="Times New Roman"/>
                <a:cs typeface="Times New Roman"/>
              </a:rPr>
              <a:t>well.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87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4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4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fact,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did</a:t>
            </a:r>
            <a:r>
              <a:rPr dirty="0" sz="3500" spc="4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just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as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well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as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if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were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compatible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but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told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 were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not.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2425"/>
              </a:spcBef>
            </a:pP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505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05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an</a:t>
            </a:r>
            <a:r>
              <a:rPr dirty="0" sz="3500" spc="505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interesting</a:t>
            </a:r>
            <a:r>
              <a:rPr dirty="0" sz="3500" spc="509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insight</a:t>
            </a:r>
            <a:r>
              <a:rPr dirty="0" sz="3500" spc="505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into</a:t>
            </a:r>
            <a:r>
              <a:rPr dirty="0" sz="3500" spc="505" b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 b="1">
                <a:solidFill>
                  <a:srgbClr val="1E1E1E"/>
                </a:solidFill>
                <a:latin typeface="Times New Roman"/>
                <a:cs typeface="Times New Roman"/>
              </a:rPr>
              <a:t>human </a:t>
            </a:r>
            <a:r>
              <a:rPr dirty="0" sz="3500" b="1">
                <a:solidFill>
                  <a:srgbClr val="1E1E1E"/>
                </a:solidFill>
                <a:latin typeface="Times New Roman"/>
                <a:cs typeface="Times New Roman"/>
              </a:rPr>
              <a:t>behavior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r>
              <a:rPr dirty="0" sz="3500" spc="7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7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7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experiment</a:t>
            </a:r>
            <a:r>
              <a:rPr dirty="0" sz="3500" spc="7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7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reported</a:t>
            </a:r>
            <a:r>
              <a:rPr dirty="0" sz="3500" spc="7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by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 CEO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OkCupid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 a</a:t>
            </a:r>
            <a:r>
              <a:rPr dirty="0" sz="350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blog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post.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875"/>
              </a:spcBef>
            </a:pP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When</a:t>
            </a:r>
            <a:r>
              <a:rPr dirty="0" sz="3500" spc="49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he</a:t>
            </a:r>
            <a:r>
              <a:rPr dirty="0" sz="3500" spc="50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reported</a:t>
            </a:r>
            <a:r>
              <a:rPr dirty="0" sz="3500" spc="50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this,</a:t>
            </a:r>
            <a:r>
              <a:rPr dirty="0" sz="3500" spc="509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he</a:t>
            </a:r>
            <a:r>
              <a:rPr dirty="0" sz="3500" spc="50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500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skewered</a:t>
            </a:r>
            <a:r>
              <a:rPr dirty="0" sz="3500" spc="50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500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 b="1" i="1">
                <a:solidFill>
                  <a:srgbClr val="1E1E1E"/>
                </a:solidFill>
                <a:latin typeface="Times New Roman"/>
                <a:cs typeface="Times New Roman"/>
              </a:rPr>
              <a:t>the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internet by</a:t>
            </a:r>
            <a:r>
              <a:rPr dirty="0" sz="3500" spc="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a whole</a:t>
            </a:r>
            <a:r>
              <a:rPr dirty="0" sz="3500" spc="-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range of</a:t>
            </a:r>
            <a:r>
              <a:rPr dirty="0" sz="3500" spc="-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b="1" i="1">
                <a:solidFill>
                  <a:srgbClr val="1E1E1E"/>
                </a:solidFill>
                <a:latin typeface="Times New Roman"/>
                <a:cs typeface="Times New Roman"/>
              </a:rPr>
              <a:t>people.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6004" y="977902"/>
            <a:ext cx="9330690" cy="550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985">
              <a:lnSpc>
                <a:spcPct val="100600"/>
              </a:lnSpc>
              <a:spcBef>
                <a:spcPts val="9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3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fundamentally,</a:t>
            </a:r>
            <a:r>
              <a:rPr dirty="0" sz="3500" spc="3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3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says</a:t>
            </a:r>
            <a:r>
              <a:rPr dirty="0" sz="3500" spc="3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3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3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doing</a:t>
            </a:r>
            <a:r>
              <a:rPr dirty="0" sz="3500" spc="3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this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experiment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interesting,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as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might</a:t>
            </a:r>
            <a:r>
              <a:rPr dirty="0" sz="3500" spc="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be,</a:t>
            </a:r>
            <a:r>
              <a:rPr dirty="0" sz="3500" spc="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OkCupid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broke</a:t>
            </a:r>
            <a:r>
              <a:rPr dirty="0" sz="3500" spc="-3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-3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unwritten</a:t>
            </a:r>
            <a:r>
              <a:rPr dirty="0" sz="3500" spc="-3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expectations</a:t>
            </a:r>
            <a:r>
              <a:rPr dirty="0" sz="3500" spc="-3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3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society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87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1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CEO,</a:t>
            </a:r>
            <a:r>
              <a:rPr dirty="0" sz="3500" spc="1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Christian</a:t>
            </a:r>
            <a:r>
              <a:rPr dirty="0" sz="3500" spc="1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Rudder,</a:t>
            </a:r>
            <a:r>
              <a:rPr dirty="0" sz="3500" spc="1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obviously</a:t>
            </a:r>
            <a:r>
              <a:rPr dirty="0" sz="3500" spc="1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didn't</a:t>
            </a:r>
            <a:r>
              <a:rPr dirty="0" sz="3500" spc="1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agree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with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general-social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consensus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or</a:t>
            </a:r>
            <a:r>
              <a:rPr dirty="0" sz="3500" spc="5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maybe</a:t>
            </a:r>
            <a:r>
              <a:rPr dirty="0" sz="3500" spc="53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there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wasn't</a:t>
            </a:r>
            <a:r>
              <a:rPr dirty="0" sz="3500" spc="7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enough</a:t>
            </a:r>
            <a:r>
              <a:rPr dirty="0" sz="3500" spc="7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7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7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social</a:t>
            </a:r>
            <a:r>
              <a:rPr dirty="0" sz="3500" spc="7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consensus</a:t>
            </a:r>
            <a:r>
              <a:rPr dirty="0" sz="3500" spc="7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78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he</a:t>
            </a:r>
            <a:r>
              <a:rPr dirty="0" sz="3500" spc="7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other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2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like</a:t>
            </a:r>
            <a:r>
              <a:rPr dirty="0" sz="3500" spc="2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him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 spc="2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think</a:t>
            </a:r>
            <a:r>
              <a:rPr dirty="0" sz="3500" spc="21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perfectly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acceptable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did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terms</a:t>
            </a:r>
            <a:r>
              <a:rPr dirty="0" sz="3500" spc="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reporting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compatibility</a:t>
            </a:r>
            <a:r>
              <a:rPr dirty="0" sz="3500" spc="425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scores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were</a:t>
            </a:r>
            <a:r>
              <a:rPr dirty="0" sz="3500" spc="430">
                <a:solidFill>
                  <a:srgbClr val="1E1E1E"/>
                </a:solidFill>
                <a:latin typeface="Times New Roman"/>
                <a:cs typeface="Times New Roman"/>
              </a:rPr>
              <a:t>  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intentionally incorrect.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76231" y="7337897"/>
            <a:ext cx="80010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50"/>
              </a:lnSpc>
            </a:pPr>
            <a:r>
              <a:rPr dirty="0" sz="1300" spc="-50">
                <a:solidFill>
                  <a:srgbClr val="045C75"/>
                </a:solidFill>
                <a:latin typeface="Constantia"/>
                <a:cs typeface="Constantia"/>
              </a:rPr>
              <a:t>5</a:t>
            </a:r>
            <a:endParaRPr sz="1300">
              <a:latin typeface="Constantia"/>
              <a:cs typeface="Constant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76372"/>
            <a:ext cx="10058399" cy="46512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8646" y="167134"/>
            <a:ext cx="9864725" cy="25095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07645">
              <a:lnSpc>
                <a:spcPct val="100000"/>
              </a:lnSpc>
              <a:spcBef>
                <a:spcPts val="120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ct val="100600"/>
              </a:lnSpc>
              <a:spcBef>
                <a:spcPts val="265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kind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these</a:t>
            </a:r>
            <a:r>
              <a:rPr dirty="0" sz="3500" spc="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take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some </a:t>
            </a:r>
            <a:r>
              <a:rPr dirty="0" u="heavy" sz="35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fraction</a:t>
            </a:r>
            <a:r>
              <a:rPr dirty="0" u="heavy" sz="3500" spc="-1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3500" spc="-1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the site</a:t>
            </a:r>
            <a:r>
              <a:rPr dirty="0" u="heavy" sz="3500" spc="-5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visitors</a:t>
            </a:r>
            <a:r>
              <a:rPr dirty="0" u="heavy" sz="3500" spc="-15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show them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version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 b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,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take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heavy" sz="3500" spc="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remainder</a:t>
            </a:r>
            <a:r>
              <a:rPr dirty="0" u="heavy" sz="3500" spc="-2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show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them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version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 b="1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5054" y="1068580"/>
            <a:ext cx="9290050" cy="5249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755" marR="149860">
              <a:lnSpc>
                <a:spcPct val="100600"/>
              </a:lnSpc>
              <a:spcBef>
                <a:spcPts val="95"/>
              </a:spcBef>
            </a:pP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Really</a:t>
            </a:r>
            <a:r>
              <a:rPr dirty="0" sz="3500" spc="-4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what</a:t>
            </a:r>
            <a:r>
              <a:rPr dirty="0" sz="3500" spc="-4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we're</a:t>
            </a:r>
            <a:r>
              <a:rPr dirty="0" sz="3500" spc="-2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doing</a:t>
            </a:r>
            <a:r>
              <a:rPr dirty="0" sz="3500" spc="-5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here</a:t>
            </a:r>
            <a:r>
              <a:rPr dirty="0" sz="3500" spc="-2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-2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socially</a:t>
            </a:r>
            <a:r>
              <a:rPr dirty="0" sz="3500" spc="-2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drawing</a:t>
            </a:r>
            <a:r>
              <a:rPr dirty="0" sz="3500" spc="-3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50" i="1">
                <a:solidFill>
                  <a:srgbClr val="1E1E1E"/>
                </a:solidFill>
                <a:latin typeface="Times New Roman"/>
                <a:cs typeface="Times New Roman"/>
              </a:rPr>
              <a:t>a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line</a:t>
            </a:r>
            <a:r>
              <a:rPr dirty="0" sz="3500" spc="-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between</a:t>
            </a:r>
            <a:r>
              <a:rPr dirty="0" sz="3500" spc="-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experiments</a:t>
            </a:r>
            <a:r>
              <a:rPr dirty="0" sz="3500" spc="1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-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r>
              <a:rPr dirty="0" sz="3500" spc="-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conduct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normal</a:t>
            </a:r>
            <a:r>
              <a:rPr dirty="0" sz="3500" spc="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course</a:t>
            </a:r>
            <a:r>
              <a:rPr dirty="0" sz="3500" spc="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business</a:t>
            </a:r>
            <a:r>
              <a:rPr dirty="0" sz="3500" spc="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because</a:t>
            </a:r>
            <a:r>
              <a:rPr dirty="0" sz="3500" spc="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they're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trying</a:t>
            </a:r>
            <a:r>
              <a:rPr dirty="0" sz="3500" spc="-7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-6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improve</a:t>
            </a:r>
            <a:r>
              <a:rPr dirty="0" sz="3500" spc="-5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-6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product</a:t>
            </a:r>
            <a:r>
              <a:rPr dirty="0" sz="3500" spc="-5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or</a:t>
            </a:r>
            <a:r>
              <a:rPr dirty="0" sz="3500" spc="-6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improve</a:t>
            </a:r>
            <a:r>
              <a:rPr dirty="0" sz="3500" spc="-5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their algorithm.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600"/>
              </a:lnSpc>
              <a:spcBef>
                <a:spcPts val="3115"/>
              </a:spcBef>
            </a:pP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14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14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other</a:t>
            </a:r>
            <a:r>
              <a:rPr dirty="0" sz="3500" spc="14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hand,</a:t>
            </a:r>
            <a:r>
              <a:rPr dirty="0" sz="3500" spc="14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having</a:t>
            </a:r>
            <a:r>
              <a:rPr dirty="0" sz="3500" spc="13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14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 spc="14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intentionally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lie</a:t>
            </a:r>
            <a:r>
              <a:rPr dirty="0" sz="3500" spc="26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7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you,</a:t>
            </a:r>
            <a:r>
              <a:rPr dirty="0" sz="3500" spc="26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intentionally</a:t>
            </a:r>
            <a:r>
              <a:rPr dirty="0" sz="3500" spc="27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give</a:t>
            </a:r>
            <a:r>
              <a:rPr dirty="0" sz="3500" spc="27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you</a:t>
            </a:r>
            <a:r>
              <a:rPr dirty="0" sz="3500" spc="26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27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wrong</a:t>
            </a:r>
            <a:r>
              <a:rPr dirty="0" sz="3500" spc="27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score,</a:t>
            </a:r>
            <a:r>
              <a:rPr dirty="0" sz="3500" spc="27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 i="1">
                <a:solidFill>
                  <a:srgbClr val="1E1E1E"/>
                </a:solidFill>
                <a:latin typeface="Times New Roman"/>
                <a:cs typeface="Times New Roman"/>
              </a:rPr>
              <a:t>is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something</a:t>
            </a:r>
            <a:r>
              <a:rPr dirty="0" sz="3500" spc="740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740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most</a:t>
            </a:r>
            <a:r>
              <a:rPr dirty="0" sz="3500" spc="740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745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 spc="740" i="1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consider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socially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unacceptable.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2575816"/>
            <a:ext cx="9025255" cy="2708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4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because</a:t>
            </a:r>
            <a:r>
              <a:rPr dirty="0" sz="3500" spc="5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4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4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particular</a:t>
            </a:r>
            <a:r>
              <a:rPr dirty="0" sz="3500" spc="4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experiment</a:t>
            </a:r>
            <a:r>
              <a:rPr dirty="0" sz="3500" spc="4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 i="1">
                <a:solidFill>
                  <a:srgbClr val="1E1E1E"/>
                </a:solidFill>
                <a:latin typeface="Times New Roman"/>
                <a:cs typeface="Times New Roman"/>
              </a:rPr>
              <a:t>the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discussions</a:t>
            </a:r>
            <a:r>
              <a:rPr dirty="0" sz="3500" spc="73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75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followed,</a:t>
            </a:r>
            <a:r>
              <a:rPr dirty="0" sz="3500" spc="74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we</a:t>
            </a:r>
            <a:r>
              <a:rPr dirty="0" sz="3500" spc="74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say</a:t>
            </a:r>
            <a:r>
              <a:rPr dirty="0" sz="3500" spc="76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75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74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75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50" i="1">
                <a:solidFill>
                  <a:srgbClr val="1E1E1E"/>
                </a:solidFill>
                <a:latin typeface="Times New Roman"/>
                <a:cs typeface="Times New Roman"/>
              </a:rPr>
              <a:t>a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matter</a:t>
            </a:r>
            <a:r>
              <a:rPr dirty="0" sz="3500" spc="114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12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which</a:t>
            </a:r>
            <a:r>
              <a:rPr dirty="0" sz="3500" spc="13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there</a:t>
            </a:r>
            <a:r>
              <a:rPr dirty="0" sz="3500" spc="13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12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greater</a:t>
            </a:r>
            <a:r>
              <a:rPr dirty="0" sz="3500" spc="12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social</a:t>
            </a:r>
            <a:r>
              <a:rPr dirty="0" sz="3500" spc="114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consensus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today</a:t>
            </a:r>
            <a:r>
              <a:rPr dirty="0" sz="3500" spc="71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than</a:t>
            </a:r>
            <a:r>
              <a:rPr dirty="0" sz="3500" spc="71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there</a:t>
            </a:r>
            <a:r>
              <a:rPr dirty="0" sz="3500" spc="72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was</a:t>
            </a:r>
            <a:r>
              <a:rPr dirty="0" sz="3500" spc="71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at</a:t>
            </a:r>
            <a:r>
              <a:rPr dirty="0" sz="3500" spc="71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71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time</a:t>
            </a:r>
            <a:r>
              <a:rPr dirty="0" sz="3500" spc="72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71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OkCupid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-1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did</a:t>
            </a:r>
            <a:r>
              <a:rPr dirty="0" sz="3500" spc="-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conduct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-5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experiment.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50"/>
              </a:lnSpc>
            </a:pPr>
            <a:fld id="{81D60167-4931-47E6-BA6A-407CBD079E47}" type="slidenum">
              <a:rPr dirty="0" spc="-25"/>
              <a:t>40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3710" y="167134"/>
            <a:ext cx="9687560" cy="64242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marL="72390" marR="1173480">
              <a:lnSpc>
                <a:spcPct val="100600"/>
              </a:lnSpc>
              <a:spcBef>
                <a:spcPts val="3525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then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they'd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watch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reactions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people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shown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version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dirty="0" sz="3500" spc="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shown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version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 b="1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 marL="72390" marR="335915">
              <a:lnSpc>
                <a:spcPts val="4220"/>
              </a:lnSpc>
              <a:spcBef>
                <a:spcPts val="15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 if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 turns out that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 shown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version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50" b="1">
                <a:solidFill>
                  <a:srgbClr val="008000"/>
                </a:solidFill>
                <a:latin typeface="Times New Roman"/>
                <a:cs typeface="Times New Roman"/>
              </a:rPr>
              <a:t>A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behave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certain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way,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let's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say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click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link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generates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revenue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29%</a:t>
            </a:r>
            <a:r>
              <a:rPr dirty="0" sz="3500" spc="-10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time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versus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people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shown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version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dirty="0" sz="3500" spc="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only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clicked 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13%</a:t>
            </a:r>
            <a:r>
              <a:rPr dirty="0" sz="3500" spc="-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time,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then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version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wins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/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dirty="0" sz="3500" spc="-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test.</a:t>
            </a: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ct val="100600"/>
              </a:lnSpc>
              <a:tabLst>
                <a:tab pos="1029969" algn="l"/>
                <a:tab pos="2146300" algn="l"/>
                <a:tab pos="3062605" algn="l"/>
                <a:tab pos="4228465" algn="l"/>
                <a:tab pos="5034280" algn="l"/>
                <a:tab pos="6050915" algn="l"/>
                <a:tab pos="7415530" algn="l"/>
                <a:tab pos="8457565" algn="l"/>
              </a:tabLst>
            </a:pP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from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point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on,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would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only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deploy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version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their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web</a:t>
            </a:r>
            <a:r>
              <a:rPr dirty="0" u="heavy" sz="3500" spc="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50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page </a:t>
            </a:r>
            <a:r>
              <a:rPr dirty="0" u="heavy" sz="3500" spc="-10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0965">
              <a:lnSpc>
                <a:spcPts val="135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83673" y="167129"/>
            <a:ext cx="9568815" cy="70707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281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r>
              <a:rPr dirty="0" sz="3500" spc="3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3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3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Information</a:t>
            </a:r>
            <a:r>
              <a:rPr dirty="0" sz="3500" spc="34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i="1">
                <a:solidFill>
                  <a:srgbClr val="1E1E1E"/>
                </a:solidFill>
                <a:latin typeface="Times New Roman"/>
                <a:cs typeface="Times New Roman"/>
              </a:rPr>
              <a:t>Technology</a:t>
            </a:r>
            <a:r>
              <a:rPr dirty="0" sz="3500" spc="350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 i="1">
                <a:solidFill>
                  <a:srgbClr val="1E1E1E"/>
                </a:solidFill>
                <a:latin typeface="Times New Roman"/>
                <a:cs typeface="Times New Roman"/>
              </a:rPr>
              <a:t>industry</a:t>
            </a:r>
            <a:endParaRPr sz="35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2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conduct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/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B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tests</a:t>
            </a:r>
            <a:r>
              <a:rPr dirty="0" sz="350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all the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time.</a:t>
            </a:r>
            <a:endParaRPr sz="3500">
              <a:latin typeface="Times New Roman"/>
              <a:cs typeface="Times New Roman"/>
            </a:endParaRPr>
          </a:p>
          <a:p>
            <a:pPr algn="just" marL="27940" marR="6350">
              <a:lnSpc>
                <a:spcPct val="115599"/>
              </a:lnSpc>
              <a:spcBef>
                <a:spcPts val="221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fact,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large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like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Google</a:t>
            </a:r>
            <a:r>
              <a:rPr dirty="0" sz="3500" spc="46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4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said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be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conducting</a:t>
            </a:r>
            <a:r>
              <a:rPr dirty="0" sz="3500" spc="3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hundreds</a:t>
            </a:r>
            <a:r>
              <a:rPr dirty="0" sz="350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3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/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dirty="0" sz="3500" spc="37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tests</a:t>
            </a:r>
            <a:r>
              <a:rPr dirty="0" sz="350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simultaneously</a:t>
            </a:r>
            <a:r>
              <a:rPr dirty="0" sz="350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any point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time.</a:t>
            </a:r>
            <a:endParaRPr sz="3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5700"/>
              </a:lnSpc>
              <a:spcBef>
                <a:spcPts val="3804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Clearly</a:t>
            </a:r>
            <a:r>
              <a:rPr dirty="0" sz="3500" spc="30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sng" sz="350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human</a:t>
            </a:r>
            <a:r>
              <a:rPr dirty="0" u="sng" sz="3500" spc="32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50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user</a:t>
            </a:r>
            <a:r>
              <a:rPr dirty="0" u="sng" sz="3500" spc="335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50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are</a:t>
            </a:r>
            <a:r>
              <a:rPr dirty="0" u="sng" sz="3500" spc="335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50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impacted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,</a:t>
            </a:r>
            <a:r>
              <a:rPr dirty="0" sz="3500" spc="32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32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clearly</a:t>
            </a:r>
            <a:r>
              <a:rPr dirty="0" sz="3500" spc="3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this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47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</a:t>
            </a:r>
            <a:r>
              <a:rPr dirty="0" sz="3500" spc="48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 i="1">
                <a:solidFill>
                  <a:srgbClr val="1E1E1E"/>
                </a:solidFill>
                <a:latin typeface="Times New Roman"/>
                <a:cs typeface="Times New Roman"/>
              </a:rPr>
              <a:t>experiment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r>
              <a:rPr dirty="0" sz="3500" spc="47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48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 spc="48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doesn't</a:t>
            </a:r>
            <a:r>
              <a:rPr dirty="0" sz="3500" spc="484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know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whether</a:t>
            </a:r>
            <a:r>
              <a:rPr dirty="0" sz="3500" spc="28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dirty="0" sz="3500" spc="10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group</a:t>
            </a:r>
            <a:r>
              <a:rPr dirty="0" sz="3500" spc="285" b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or</a:t>
            </a:r>
            <a:r>
              <a:rPr dirty="0" sz="3500" spc="29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dirty="0" sz="3500" spc="3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group</a:t>
            </a:r>
            <a:r>
              <a:rPr dirty="0" sz="3500" spc="29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going</a:t>
            </a:r>
            <a:r>
              <a:rPr dirty="0" sz="3500" spc="29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3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do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better.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0965">
              <a:lnSpc>
                <a:spcPts val="135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7983" y="4560079"/>
            <a:ext cx="2038985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0965">
              <a:lnSpc>
                <a:spcPts val="1350"/>
              </a:lnSpc>
            </a:pPr>
            <a:fld id="{81D60167-4931-47E6-BA6A-407CBD079E47}" type="slidenum">
              <a:rPr dirty="0" spc="-50"/>
              <a:t>6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2921210" y="4560079"/>
            <a:ext cx="6658609" cy="562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23594" algn="l"/>
                <a:tab pos="2604135" algn="l"/>
                <a:tab pos="3192145" algn="l"/>
                <a:tab pos="4101465" algn="l"/>
                <a:tab pos="4664710" algn="l"/>
                <a:tab pos="5301615" algn="l"/>
              </a:tabLst>
            </a:pP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showing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50" b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50" b="1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as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	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choices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7983" y="5096068"/>
            <a:ext cx="9104630" cy="187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because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500" spc="4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think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500" spc="44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</a:t>
            </a:r>
            <a:r>
              <a:rPr dirty="0" sz="3500" spc="445" b="1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445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b="1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dirty="0" sz="3500" spc="450" b="1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500" spc="450">
                <a:solidFill>
                  <a:srgbClr val="1E1E1E"/>
                </a:solidFill>
                <a:latin typeface="Times New Roman"/>
                <a:cs typeface="Times New Roman"/>
              </a:rPr>
              <a:t> 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both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reasonable</a:t>
            </a:r>
            <a:r>
              <a:rPr dirty="0" sz="3500" spc="7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choices</a:t>
            </a:r>
            <a:r>
              <a:rPr dirty="0" sz="3500" spc="7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500" spc="7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they'd</a:t>
            </a:r>
            <a:r>
              <a:rPr dirty="0" sz="3500" spc="7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like</a:t>
            </a:r>
            <a:r>
              <a:rPr dirty="0" sz="3500" spc="7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7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see</a:t>
            </a:r>
            <a:r>
              <a:rPr dirty="0" sz="3500" spc="72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which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one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people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actually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prefer.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83679" y="167140"/>
            <a:ext cx="9298305" cy="349757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35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  <a:endParaRPr sz="3500">
              <a:latin typeface="Times New Roman"/>
              <a:cs typeface="Times New Roman"/>
            </a:endParaRPr>
          </a:p>
          <a:p>
            <a:pPr algn="just" marL="207010" marR="5080">
              <a:lnSpc>
                <a:spcPct val="115700"/>
              </a:lnSpc>
              <a:spcBef>
                <a:spcPts val="3679"/>
              </a:spcBef>
            </a:pP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However,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this</a:t>
            </a:r>
            <a:r>
              <a:rPr dirty="0" sz="3500" spc="4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43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sng" sz="350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not</a:t>
            </a:r>
            <a:r>
              <a:rPr dirty="0" u="sng" sz="3500" spc="434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50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considered</a:t>
            </a:r>
            <a:r>
              <a:rPr dirty="0" u="sng" sz="3500" spc="44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50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human</a:t>
            </a:r>
            <a:r>
              <a:rPr dirty="0" u="sng" sz="3500" spc="434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3500" spc="-1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subjects</a:t>
            </a:r>
            <a:r>
              <a:rPr dirty="0" sz="3500" spc="-10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u="sng" sz="3500" b="1" i="1">
                <a:solidFill>
                  <a:srgbClr val="1E1E1E"/>
                </a:solidFill>
                <a:uFill>
                  <a:solidFill>
                    <a:srgbClr val="1F1F1F"/>
                  </a:solidFill>
                </a:uFill>
                <a:latin typeface="Times New Roman"/>
                <a:cs typeface="Times New Roman"/>
              </a:rPr>
              <a:t>research</a:t>
            </a:r>
            <a:r>
              <a:rPr dirty="0" sz="3500" spc="53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because</a:t>
            </a:r>
            <a:r>
              <a:rPr dirty="0" sz="3500" spc="5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5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company</a:t>
            </a:r>
            <a:r>
              <a:rPr dirty="0" sz="3500" spc="5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56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actually</a:t>
            </a:r>
            <a:r>
              <a:rPr dirty="0" sz="3500" spc="5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trying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2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do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the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best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thing</a:t>
            </a:r>
            <a:r>
              <a:rPr dirty="0" sz="3500" spc="2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2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terms</a:t>
            </a:r>
            <a:r>
              <a:rPr dirty="0" sz="3500" spc="2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of</a:t>
            </a:r>
            <a:r>
              <a:rPr dirty="0" sz="3500" spc="2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whatever</a:t>
            </a:r>
            <a:r>
              <a:rPr dirty="0" sz="3500" spc="2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</a:t>
            </a:r>
            <a:r>
              <a:rPr dirty="0" sz="3500" spc="20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500" spc="204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spc="-20">
                <a:solidFill>
                  <a:srgbClr val="1E1E1E"/>
                </a:solidFill>
                <a:latin typeface="Times New Roman"/>
                <a:cs typeface="Times New Roman"/>
              </a:rPr>
              <a:t>that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it's trying</a:t>
            </a:r>
            <a:r>
              <a:rPr dirty="0" sz="3500" spc="-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maximize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in</a:t>
            </a:r>
            <a:r>
              <a:rPr dirty="0" sz="3500" spc="-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choosing</a:t>
            </a:r>
            <a:r>
              <a:rPr dirty="0" sz="350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500" b="1">
                <a:solidFill>
                  <a:srgbClr val="008000"/>
                </a:solidFill>
                <a:latin typeface="Times New Roman"/>
                <a:cs typeface="Times New Roman"/>
              </a:rPr>
              <a:t>A </a:t>
            </a:r>
            <a:r>
              <a:rPr dirty="0" sz="3500">
                <a:solidFill>
                  <a:srgbClr val="1E1E1E"/>
                </a:solidFill>
                <a:latin typeface="Times New Roman"/>
                <a:cs typeface="Times New Roman"/>
              </a:rPr>
              <a:t>and </a:t>
            </a:r>
            <a:r>
              <a:rPr dirty="0" sz="3500" spc="-25" b="1">
                <a:solidFill>
                  <a:srgbClr val="C00000"/>
                </a:solidFill>
                <a:latin typeface="Times New Roman"/>
                <a:cs typeface="Times New Roman"/>
              </a:rPr>
              <a:t>B</a:t>
            </a:r>
            <a:r>
              <a:rPr dirty="0" sz="3500" spc="-25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64802" y="7337897"/>
            <a:ext cx="9207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50"/>
              </a:lnSpc>
            </a:pPr>
            <a:r>
              <a:rPr dirty="0" sz="1300" spc="-50">
                <a:solidFill>
                  <a:srgbClr val="045C75"/>
                </a:solidFill>
                <a:latin typeface="Constantia"/>
                <a:cs typeface="Constantia"/>
              </a:rPr>
              <a:t>9</a:t>
            </a:r>
            <a:endParaRPr sz="1300">
              <a:latin typeface="Constantia"/>
              <a:cs typeface="Constanti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11473"/>
            <a:ext cx="10058399" cy="424662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06756" y="759970"/>
            <a:ext cx="9648825" cy="24834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1000"/>
              </a:lnSpc>
              <a:spcBef>
                <a:spcPts val="90"/>
              </a:spcBef>
            </a:pP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Similarly,</a:t>
            </a:r>
            <a:r>
              <a:rPr dirty="0" sz="3050" spc="1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companies</a:t>
            </a:r>
            <a:r>
              <a:rPr dirty="0" sz="305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understand</a:t>
            </a:r>
            <a:r>
              <a:rPr dirty="0" sz="3050" spc="14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050" spc="1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humans</a:t>
            </a:r>
            <a:r>
              <a:rPr dirty="0" sz="305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05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not</a:t>
            </a:r>
            <a:r>
              <a:rPr dirty="0" sz="3050" spc="13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spc="-10">
                <a:solidFill>
                  <a:srgbClr val="1E1E1E"/>
                </a:solidFill>
                <a:latin typeface="Times New Roman"/>
                <a:cs typeface="Times New Roman"/>
              </a:rPr>
              <a:t>always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rational</a:t>
            </a:r>
            <a:r>
              <a:rPr dirty="0" sz="3050" spc="3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05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05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there</a:t>
            </a:r>
            <a:r>
              <a:rPr dirty="0" sz="305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are</a:t>
            </a:r>
            <a:r>
              <a:rPr dirty="0" sz="305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psychological</a:t>
            </a:r>
            <a:r>
              <a:rPr dirty="0" sz="305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cues</a:t>
            </a:r>
            <a:r>
              <a:rPr dirty="0" sz="3050" spc="37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that</a:t>
            </a:r>
            <a:r>
              <a:rPr dirty="0" sz="3050" spc="3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can</a:t>
            </a:r>
            <a:r>
              <a:rPr dirty="0" sz="3050" spc="37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spc="-20">
                <a:solidFill>
                  <a:srgbClr val="1E1E1E"/>
                </a:solidFill>
                <a:latin typeface="Times New Roman"/>
                <a:cs typeface="Times New Roman"/>
              </a:rPr>
              <a:t>push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our</a:t>
            </a:r>
            <a:r>
              <a:rPr dirty="0" sz="3050" spc="46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buttons.</a:t>
            </a:r>
            <a:r>
              <a:rPr dirty="0" sz="3050" spc="4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And</a:t>
            </a:r>
            <a:r>
              <a:rPr dirty="0" sz="3050" spc="45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they</a:t>
            </a:r>
            <a:r>
              <a:rPr dirty="0" sz="3050" spc="45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definitely</a:t>
            </a:r>
            <a:r>
              <a:rPr dirty="0" sz="3050" spc="44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try</a:t>
            </a:r>
            <a:r>
              <a:rPr dirty="0" sz="3050" spc="45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050" spc="459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push</a:t>
            </a:r>
            <a:r>
              <a:rPr dirty="0" sz="3050" spc="4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our</a:t>
            </a:r>
            <a:r>
              <a:rPr dirty="0" sz="3050" spc="45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buttons</a:t>
            </a:r>
            <a:r>
              <a:rPr dirty="0" sz="3050" spc="45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spc="-25">
                <a:solidFill>
                  <a:srgbClr val="1E1E1E"/>
                </a:solidFill>
                <a:latin typeface="Times New Roman"/>
                <a:cs typeface="Times New Roman"/>
              </a:rPr>
              <a:t>to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buy</a:t>
            </a:r>
            <a:r>
              <a:rPr dirty="0" sz="305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more</a:t>
            </a:r>
            <a:r>
              <a:rPr dirty="0" sz="3050" spc="10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or</a:t>
            </a:r>
            <a:r>
              <a:rPr dirty="0" sz="3050" spc="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to</a:t>
            </a:r>
            <a:r>
              <a:rPr dirty="0" sz="305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click</a:t>
            </a:r>
            <a:r>
              <a:rPr dirty="0" sz="305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spc="-10">
                <a:solidFill>
                  <a:srgbClr val="1E1E1E"/>
                </a:solidFill>
                <a:latin typeface="Times New Roman"/>
                <a:cs typeface="Times New Roman"/>
              </a:rPr>
              <a:t>more.</a:t>
            </a:r>
            <a:endParaRPr sz="30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10"/>
              </a:spcBef>
            </a:pP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And this</a:t>
            </a:r>
            <a:r>
              <a:rPr dirty="0" sz="305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is</a:t>
            </a:r>
            <a:r>
              <a:rPr dirty="0" sz="3050" spc="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1E1E1E"/>
                </a:solidFill>
                <a:latin typeface="Times New Roman"/>
                <a:cs typeface="Times New Roman"/>
              </a:rPr>
              <a:t>considered</a:t>
            </a:r>
            <a:r>
              <a:rPr dirty="0" sz="3050" spc="-15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b="1" i="1">
                <a:solidFill>
                  <a:srgbClr val="1E1E1E"/>
                </a:solidFill>
                <a:latin typeface="Times New Roman"/>
                <a:cs typeface="Times New Roman"/>
              </a:rPr>
              <a:t>good</a:t>
            </a:r>
            <a:r>
              <a:rPr dirty="0" sz="3050" spc="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b="1" i="1">
                <a:solidFill>
                  <a:srgbClr val="1E1E1E"/>
                </a:solidFill>
                <a:latin typeface="Times New Roman"/>
                <a:cs typeface="Times New Roman"/>
              </a:rPr>
              <a:t>business</a:t>
            </a:r>
            <a:r>
              <a:rPr dirty="0" sz="3050" spc="5" b="1" i="1">
                <a:solidFill>
                  <a:srgbClr val="1E1E1E"/>
                </a:solidFill>
                <a:latin typeface="Times New Roman"/>
                <a:cs typeface="Times New Roman"/>
              </a:rPr>
              <a:t> </a:t>
            </a:r>
            <a:r>
              <a:rPr dirty="0" sz="3050" spc="-10" b="1" i="1">
                <a:solidFill>
                  <a:srgbClr val="1E1E1E"/>
                </a:solidFill>
                <a:latin typeface="Times New Roman"/>
                <a:cs typeface="Times New Roman"/>
              </a:rPr>
              <a:t>practice</a:t>
            </a:r>
            <a:r>
              <a:rPr dirty="0" sz="3050" spc="-10">
                <a:solidFill>
                  <a:srgbClr val="1E1E1E"/>
                </a:solidFill>
                <a:latin typeface="Times New Roman"/>
                <a:cs typeface="Times New Roman"/>
              </a:rPr>
              <a:t>.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6756" y="138178"/>
            <a:ext cx="1081405" cy="5626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pc="-1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2025-01-19T09:20:34Z</dcterms:created>
  <dcterms:modified xsi:type="dcterms:W3CDTF">2025-01-19T09:20:34Z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2025-01-19T00:00:00Z</vt:filetime>
  </property>
  <property fmtid="{D5CDD505-2E9C-101B-9397-08002B2CF9AE}" pid="5" name="Producer">
    <vt:lpwstr>Acrobat Distiller 11.0 (Windows)</vt:lpwstr>
  </property>
</Properties>
</file>