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19"/>
  </p:notesMasterIdLst>
  <p:sldIdLst>
    <p:sldId id="256" r:id="rId2"/>
    <p:sldId id="330" r:id="rId3"/>
    <p:sldId id="335" r:id="rId4"/>
    <p:sldId id="339" r:id="rId5"/>
    <p:sldId id="354" r:id="rId6"/>
    <p:sldId id="355" r:id="rId7"/>
    <p:sldId id="356" r:id="rId8"/>
    <p:sldId id="358" r:id="rId9"/>
    <p:sldId id="359" r:id="rId10"/>
    <p:sldId id="360" r:id="rId11"/>
    <p:sldId id="361" r:id="rId12"/>
    <p:sldId id="362" r:id="rId13"/>
    <p:sldId id="363" r:id="rId14"/>
    <p:sldId id="364" r:id="rId15"/>
    <p:sldId id="366" r:id="rId16"/>
    <p:sldId id="367" r:id="rId17"/>
    <p:sldId id="357"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FFCC00"/>
    <a:srgbClr val="ECE717"/>
    <a:srgbClr val="CC99FF"/>
    <a:srgbClr val="FFCC66"/>
    <a:srgbClr val="9900FF"/>
    <a:srgbClr val="FFCCFF"/>
    <a:srgbClr val="ABAEE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92883" autoAdjust="0"/>
  </p:normalViewPr>
  <p:slideViewPr>
    <p:cSldViewPr>
      <p:cViewPr>
        <p:scale>
          <a:sx n="96" d="100"/>
          <a:sy n="96" d="100"/>
        </p:scale>
        <p:origin x="-624" y="72"/>
      </p:cViewPr>
      <p:guideLst>
        <p:guide orient="horz" pos="2160"/>
        <p:guide pos="2880"/>
      </p:guideLst>
    </p:cSldViewPr>
  </p:slideViewPr>
  <p:outlineViewPr>
    <p:cViewPr>
      <p:scale>
        <a:sx n="33" d="100"/>
        <a:sy n="33" d="100"/>
      </p:scale>
      <p:origin x="0" y="114"/>
    </p:cViewPr>
  </p:outlineViewPr>
  <p:notesTextViewPr>
    <p:cViewPr>
      <p:scale>
        <a:sx n="100" d="100"/>
        <a:sy n="100" d="100"/>
      </p:scale>
      <p:origin x="0" y="0"/>
    </p:cViewPr>
  </p:notesTextViewPr>
  <p:sorterViewPr>
    <p:cViewPr>
      <p:scale>
        <a:sx n="66" d="100"/>
        <a:sy n="66" d="100"/>
      </p:scale>
      <p:origin x="0" y="13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A5749F1D-1E11-42FF-90C0-96FD82788B70}" type="datetimeFigureOut">
              <a:rPr lang="en-US"/>
              <a:pPr>
                <a:defRPr/>
              </a:pPr>
              <a:t>7/4/2025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6574C3E0-1BAA-46C0-B102-9B78D4C7DE7C}" type="slidenum">
              <a:rPr lang="en-US"/>
              <a:pPr>
                <a:defRPr/>
              </a:pPr>
              <a:t>‹#›</a:t>
            </a:fld>
            <a:endParaRPr lang="en-US" dirty="0"/>
          </a:p>
        </p:txBody>
      </p:sp>
    </p:spTree>
    <p:extLst>
      <p:ext uri="{BB962C8B-B14F-4D97-AF65-F5344CB8AC3E}">
        <p14:creationId xmlns:p14="http://schemas.microsoft.com/office/powerpoint/2010/main" val="26968332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F7B2DD3-750A-4D94-A81B-725614442784}" type="slidenum">
              <a:rPr lang="en-US" smtClean="0"/>
              <a:pPr>
                <a:defRPr/>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MY" dirty="0" smtClean="0"/>
          </a:p>
        </p:txBody>
      </p:sp>
      <p:sp>
        <p:nvSpPr>
          <p:cNvPr id="4" name="Slide Number Placeholder 3"/>
          <p:cNvSpPr>
            <a:spLocks noGrp="1"/>
          </p:cNvSpPr>
          <p:nvPr>
            <p:ph type="sldNum" sz="quarter" idx="5"/>
          </p:nvPr>
        </p:nvSpPr>
        <p:spPr/>
        <p:txBody>
          <a:bodyPr/>
          <a:lstStyle/>
          <a:p>
            <a:pPr>
              <a:defRPr/>
            </a:pPr>
            <a:fld id="{62545F22-1F1A-4BF2-9DEA-0551D248EF97}"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4C3E0-1BAA-46C0-B102-9B78D4C7DE7C}" type="slidenum">
              <a:rPr lang="en-US" smtClean="0"/>
              <a:pPr>
                <a:defRPr/>
              </a:pPr>
              <a:t>3</a:t>
            </a:fld>
            <a:endParaRPr lang="en-US" dirty="0"/>
          </a:p>
        </p:txBody>
      </p:sp>
    </p:spTree>
    <p:extLst>
      <p:ext uri="{BB962C8B-B14F-4D97-AF65-F5344CB8AC3E}">
        <p14:creationId xmlns:p14="http://schemas.microsoft.com/office/powerpoint/2010/main" val="243554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pPr>
              <a:defRPr/>
            </a:pPr>
            <a:fld id="{6574C3E0-1BAA-46C0-B102-9B78D4C7DE7C}" type="slidenum">
              <a:rPr lang="en-US" smtClean="0"/>
              <a:pPr>
                <a:defRPr/>
              </a:pPr>
              <a:t>7</a:t>
            </a:fld>
            <a:endParaRPr lang="en-US" dirty="0"/>
          </a:p>
        </p:txBody>
      </p:sp>
    </p:spTree>
    <p:extLst>
      <p:ext uri="{BB962C8B-B14F-4D97-AF65-F5344CB8AC3E}">
        <p14:creationId xmlns:p14="http://schemas.microsoft.com/office/powerpoint/2010/main" val="2277502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DD7BD6BC-70F6-4346-A4B6-D2D4AD1C0001}" type="datetimeFigureOut">
              <a:rPr lang="en-US" smtClean="0"/>
              <a:pPr>
                <a:defRPr/>
              </a:pPr>
              <a:t>7/4/2025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0F3C36D-838A-4504-9AF9-0E037796640F}"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CC85A803-8BFB-458D-9D76-9C9F2B844292}" type="datetimeFigureOut">
              <a:rPr lang="en-US" smtClean="0"/>
              <a:pPr>
                <a:defRPr/>
              </a:pPr>
              <a:t>7/4/2025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9068E8E-B67B-423A-B272-64952526265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AAE788D2-B1E8-4CCD-939D-335DCE345078}" type="datetimeFigureOut">
              <a:rPr lang="en-US" smtClean="0"/>
              <a:pPr>
                <a:defRPr/>
              </a:pPr>
              <a:t>7/4/2025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7EBBE43-E335-4843-B0BB-91A184EBFDF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E732820D-F4FC-4507-B160-88356EF036CB}" type="datetimeFigureOut">
              <a:rPr lang="en-US" smtClean="0"/>
              <a:pPr>
                <a:defRPr/>
              </a:pPr>
              <a:t>7/4/2025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D82A075-74E0-4F4F-900A-6C95186F29E4}"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64E1075-1EB5-41AF-9105-0107E759782F}" type="datetimeFigureOut">
              <a:rPr lang="en-US" smtClean="0"/>
              <a:pPr>
                <a:defRPr/>
              </a:pPr>
              <a:t>7/4/2025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ED1BBAE-A605-4054-927F-858A5F388AE6}"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5C324C60-8110-4D01-BA54-A2FB5AA0AAE6}" type="datetimeFigureOut">
              <a:rPr lang="en-US" smtClean="0"/>
              <a:pPr>
                <a:defRPr/>
              </a:pPr>
              <a:t>7/4/2025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65CC206-F524-4ED7-9C72-49536A3D6E59}"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A1CE3067-BEF4-4349-A155-1B6C10E8568B}" type="datetimeFigureOut">
              <a:rPr lang="en-US" smtClean="0"/>
              <a:pPr>
                <a:defRPr/>
              </a:pPr>
              <a:t>7/4/2025</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5D336EF-A505-4B74-9DE1-5B6DA297AB56}"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8A99DBAD-DFBC-4FFA-9B74-BFDF5D7C59CD}" type="datetimeFigureOut">
              <a:rPr lang="en-US" smtClean="0"/>
              <a:pPr>
                <a:defRPr/>
              </a:pPr>
              <a:t>7/4/2025</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449AF68-F75D-4361-A63B-E06E48B0B09A}"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D585AB0-E424-483D-8C67-4CA731CB221E}" type="datetimeFigureOut">
              <a:rPr lang="en-US" smtClean="0"/>
              <a:pPr>
                <a:defRPr/>
              </a:pPr>
              <a:t>7/4/2025</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17F6DAD6-40BF-4D21-ACEC-24CBC5EC171A}"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22C9672-99BC-4A7A-AD7B-032C7DB69413}" type="datetimeFigureOut">
              <a:rPr lang="en-US" smtClean="0"/>
              <a:pPr>
                <a:defRPr/>
              </a:pPr>
              <a:t>7/4/2025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469CC51-3D59-493C-8707-65D0D182B5E3}"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E407DCB-8A8A-441E-AD16-6880098A374D}" type="datetimeFigureOut">
              <a:rPr lang="en-US" smtClean="0"/>
              <a:pPr>
                <a:defRPr/>
              </a:pPr>
              <a:t>7/4/2025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4CB7E4B-8C97-4973-802E-A2E34A136630}"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25AC02B-065C-40B9-B31E-1F0F64F3547B}" type="datetimeFigureOut">
              <a:rPr lang="en-US" smtClean="0"/>
              <a:pPr>
                <a:defRPr/>
              </a:pPr>
              <a:t>7/4/2025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B22DD75-13F0-4633-8F7E-2A3E15C9CA71}"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15.jpe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8.jpeg"/><Relationship Id="rId5" Type="http://schemas.openxmlformats.org/officeDocument/2006/relationships/image" Target="../media/image9.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 descr="C:\Users\fauzisukiman\Desktop\template pp USM\USM logo.jpg"/>
          <p:cNvPicPr>
            <a:picLocks noChangeAspect="1" noChangeArrowheads="1"/>
          </p:cNvPicPr>
          <p:nvPr/>
        </p:nvPicPr>
        <p:blipFill>
          <a:blip r:embed="rId3" cstate="print"/>
          <a:srcRect/>
          <a:stretch>
            <a:fillRect/>
          </a:stretch>
        </p:blipFill>
        <p:spPr bwMode="auto">
          <a:xfrm>
            <a:off x="467544" y="3284984"/>
            <a:ext cx="3214687" cy="1006475"/>
          </a:xfrm>
          <a:prstGeom prst="rect">
            <a:avLst/>
          </a:prstGeom>
          <a:noFill/>
          <a:ln w="9525">
            <a:noFill/>
            <a:miter lim="800000"/>
            <a:headEnd/>
            <a:tailEnd/>
          </a:ln>
        </p:spPr>
      </p:pic>
      <p:pic>
        <p:nvPicPr>
          <p:cNvPr id="14338" name="Picture 3" descr="C:\Users\fauzisukiman\Desktop\template pp USM\Line.jpg"/>
          <p:cNvPicPr>
            <a:picLocks noChangeAspect="1" noChangeArrowheads="1"/>
          </p:cNvPicPr>
          <p:nvPr/>
        </p:nvPicPr>
        <p:blipFill>
          <a:blip r:embed="rId4" cstate="print"/>
          <a:srcRect l="833" t="10988"/>
          <a:stretch>
            <a:fillRect/>
          </a:stretch>
        </p:blipFill>
        <p:spPr bwMode="auto">
          <a:xfrm>
            <a:off x="0" y="1196752"/>
            <a:ext cx="9144000" cy="357188"/>
          </a:xfrm>
          <a:prstGeom prst="rect">
            <a:avLst/>
          </a:prstGeom>
          <a:noFill/>
          <a:ln w="9525">
            <a:noFill/>
            <a:miter lim="800000"/>
            <a:headEnd/>
            <a:tailEnd/>
          </a:ln>
        </p:spPr>
      </p:pic>
      <p:pic>
        <p:nvPicPr>
          <p:cNvPr id="14339" name="Picture 6" descr="C:\Users\fauzisukiman\Desktop\template pp USM\line kebawah.jpg"/>
          <p:cNvPicPr>
            <a:picLocks noChangeAspect="1" noChangeArrowheads="1"/>
          </p:cNvPicPr>
          <p:nvPr/>
        </p:nvPicPr>
        <p:blipFill>
          <a:blip r:embed="rId5" cstate="print"/>
          <a:srcRect/>
          <a:stretch>
            <a:fillRect/>
          </a:stretch>
        </p:blipFill>
        <p:spPr bwMode="auto">
          <a:xfrm>
            <a:off x="1139825" y="1981200"/>
            <a:ext cx="1509713" cy="4495800"/>
          </a:xfrm>
          <a:prstGeom prst="rect">
            <a:avLst/>
          </a:prstGeom>
          <a:noFill/>
          <a:ln w="9525">
            <a:noFill/>
            <a:miter lim="800000"/>
            <a:headEnd/>
            <a:tailEnd/>
          </a:ln>
        </p:spPr>
      </p:pic>
      <p:pic>
        <p:nvPicPr>
          <p:cNvPr id="14340" name="Picture 5" descr="C:\Users\fauzisukiman\Desktop\template pp USM\Bucu petak.jpg"/>
          <p:cNvPicPr>
            <a:picLocks noChangeAspect="1" noChangeArrowheads="1"/>
          </p:cNvPicPr>
          <p:nvPr/>
        </p:nvPicPr>
        <p:blipFill>
          <a:blip r:embed="rId6" cstate="print"/>
          <a:srcRect/>
          <a:stretch>
            <a:fillRect/>
          </a:stretch>
        </p:blipFill>
        <p:spPr bwMode="auto">
          <a:xfrm>
            <a:off x="6573838" y="4876800"/>
            <a:ext cx="2570162" cy="1981200"/>
          </a:xfrm>
          <a:prstGeom prst="rect">
            <a:avLst/>
          </a:prstGeom>
          <a:noFill/>
          <a:ln w="9525">
            <a:noFill/>
            <a:miter lim="800000"/>
            <a:headEnd/>
            <a:tailEnd/>
          </a:ln>
        </p:spPr>
      </p:pic>
      <p:pic>
        <p:nvPicPr>
          <p:cNvPr id="14341" name="Picture 2" descr="C:\Users\fauzisukiman\Desktop\template pp USM\purple.jpg"/>
          <p:cNvPicPr>
            <a:picLocks noChangeAspect="1" noChangeArrowheads="1"/>
          </p:cNvPicPr>
          <p:nvPr/>
        </p:nvPicPr>
        <p:blipFill>
          <a:blip r:embed="rId7" cstate="print">
            <a:lum bright="70000" contrast="-70000"/>
          </a:blip>
          <a:srcRect/>
          <a:stretch>
            <a:fillRect/>
          </a:stretch>
        </p:blipFill>
        <p:spPr bwMode="auto">
          <a:xfrm>
            <a:off x="0" y="1828800"/>
            <a:ext cx="9144000" cy="5029200"/>
          </a:xfrm>
          <a:prstGeom prst="rect">
            <a:avLst/>
          </a:prstGeom>
          <a:noFill/>
          <a:ln w="9525">
            <a:noFill/>
            <a:miter lim="800000"/>
            <a:headEnd/>
            <a:tailEnd/>
          </a:ln>
        </p:spPr>
      </p:pic>
      <p:sp>
        <p:nvSpPr>
          <p:cNvPr id="8" name="Rectangle 1"/>
          <p:cNvSpPr>
            <a:spLocks noChangeArrowheads="1"/>
          </p:cNvSpPr>
          <p:nvPr/>
        </p:nvSpPr>
        <p:spPr bwMode="auto">
          <a:xfrm>
            <a:off x="556792" y="2912745"/>
            <a:ext cx="8047656" cy="3108543"/>
          </a:xfrm>
          <a:prstGeom prst="rect">
            <a:avLst/>
          </a:prstGeom>
          <a:noFill/>
          <a:ln w="9525">
            <a:noFill/>
            <a:miter lim="800000"/>
            <a:headEnd/>
            <a:tailEnd/>
          </a:ln>
          <a:effectLst/>
        </p:spPr>
        <p:txBody>
          <a:bodyPr wrap="square" anchor="ctr">
            <a:spAutoFit/>
          </a:bodyPr>
          <a:lstStyle/>
          <a:p>
            <a:pPr algn="ctr">
              <a:defRPr/>
            </a:pPr>
            <a:r>
              <a:rPr lang="en-MY" sz="2800" b="1" dirty="0" smtClean="0">
                <a:latin typeface="Times New Roman" pitchFamily="18" charset="0"/>
                <a:cs typeface="Times New Roman" pitchFamily="18" charset="0"/>
              </a:rPr>
              <a:t>Prof. Dr. Anees Ali Hassan</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Department of Medical Physics; College of Sciences </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Al- Mustaqbal University </a:t>
            </a:r>
          </a:p>
          <a:p>
            <a:pPr algn="ctr">
              <a:defRPr/>
            </a:pP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2024 - 2025</a:t>
            </a:r>
            <a:endParaRPr lang="en-US" altLang="zh-CN" sz="2800" b="1" dirty="0">
              <a:latin typeface="Times New Roman" pitchFamily="18" charset="0"/>
              <a:cs typeface="Times New Roman" pitchFamily="18" charset="0"/>
            </a:endParaRPr>
          </a:p>
        </p:txBody>
      </p:sp>
      <p:sp>
        <p:nvSpPr>
          <p:cNvPr id="14343" name="Rectangle 1"/>
          <p:cNvSpPr>
            <a:spLocks noChangeArrowheads="1"/>
          </p:cNvSpPr>
          <p:nvPr/>
        </p:nvSpPr>
        <p:spPr bwMode="auto">
          <a:xfrm>
            <a:off x="1547664" y="2040523"/>
            <a:ext cx="5256584" cy="707886"/>
          </a:xfrm>
          <a:prstGeom prst="rect">
            <a:avLst/>
          </a:prstGeom>
          <a:noFill/>
          <a:ln w="9525">
            <a:noFill/>
            <a:miter lim="800000"/>
            <a:headEnd/>
            <a:tailEnd/>
          </a:ln>
        </p:spPr>
        <p:txBody>
          <a:bodyPr wrap="square" anchor="ctr">
            <a:spAutoFit/>
          </a:bodyPr>
          <a:lstStyle/>
          <a:p>
            <a:pPr algn="ctr"/>
            <a:r>
              <a:rPr lang="en-US" sz="4000" b="1" dirty="0" smtClean="0"/>
              <a:t> Nuclear Detectors</a:t>
            </a:r>
            <a:endParaRPr lang="en-US" sz="4000" dirty="0"/>
          </a:p>
        </p:txBody>
      </p:sp>
      <p:pic>
        <p:nvPicPr>
          <p:cNvPr id="9" name="Picture 8" descr="C:\Users\fauzisukiman\Desktop\template pp USM\page 2 n seterusnya\Header.jpg"/>
          <p:cNvPicPr>
            <a:picLocks noChangeAspect="1" noChangeArrowheads="1"/>
          </p:cNvPicPr>
          <p:nvPr/>
        </p:nvPicPr>
        <p:blipFill>
          <a:blip r:embed="rId8" cstate="print"/>
          <a:srcRect/>
          <a:stretch>
            <a:fillRect/>
          </a:stretch>
        </p:blipFill>
        <p:spPr bwMode="auto">
          <a:xfrm>
            <a:off x="-36512" y="-27384"/>
            <a:ext cx="9035480" cy="1285860"/>
          </a:xfrm>
          <a:prstGeom prst="rect">
            <a:avLst/>
          </a:prstGeom>
          <a:ln>
            <a:noFill/>
          </a:ln>
          <a:effectLst>
            <a:softEdge rad="112500"/>
          </a:effectLst>
        </p:spPr>
      </p:pic>
      <p:sp>
        <p:nvSpPr>
          <p:cNvPr id="11" name="TextBox 10"/>
          <p:cNvSpPr txBox="1"/>
          <p:nvPr/>
        </p:nvSpPr>
        <p:spPr>
          <a:xfrm>
            <a:off x="1475656" y="188640"/>
            <a:ext cx="4032448" cy="523220"/>
          </a:xfrm>
          <a:prstGeom prst="rect">
            <a:avLst/>
          </a:prstGeom>
          <a:noFill/>
        </p:spPr>
        <p:txBody>
          <a:bodyPr wrap="square" rtlCol="0">
            <a:spAutoFit/>
          </a:bodyPr>
          <a:lstStyle/>
          <a:p>
            <a:pPr algn="ctr"/>
            <a:r>
              <a:rPr lang="en-GB" sz="2800" b="1" dirty="0" smtClean="0">
                <a:solidFill>
                  <a:srgbClr val="FFFF00"/>
                </a:solidFill>
                <a:latin typeface="Times New Roman" pitchFamily="18" charset="0"/>
                <a:cs typeface="Times New Roman" pitchFamily="18" charset="0"/>
              </a:rPr>
              <a:t>Title</a:t>
            </a:r>
            <a:endParaRPr lang="en-GB" dirty="0"/>
          </a:p>
        </p:txBody>
      </p:sp>
      <p:pic>
        <p:nvPicPr>
          <p:cNvPr id="2051" name="Picture 3" descr="C:\Users\smart touch\Desktop\WameedMUCDepNew_2023_4134328.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20272" y="-27384"/>
            <a:ext cx="2123728" cy="18561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circle(in)">
                                      <p:cBhvr>
                                        <p:cTn id="7" dur="2000"/>
                                        <p:tgtEl>
                                          <p:spTgt spid="14343"/>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edg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34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691680" y="1124744"/>
            <a:ext cx="5795176" cy="461665"/>
          </a:xfrm>
          <a:prstGeom prst="rect">
            <a:avLst/>
          </a:prstGeom>
        </p:spPr>
        <p:txBody>
          <a:bodyPr wrap="none">
            <a:spAutoFit/>
          </a:bodyPr>
          <a:lstStyle/>
          <a:p>
            <a:r>
              <a:rPr lang="en-GB" sz="2400" b="1" dirty="0">
                <a:solidFill>
                  <a:schemeClr val="hlink"/>
                </a:solidFill>
                <a:effectLst>
                  <a:outerShdw blurRad="38100" dist="38100" dir="2700000" algn="tl">
                    <a:srgbClr val="C0C0C0"/>
                  </a:outerShdw>
                </a:effectLst>
              </a:rPr>
              <a:t>General features of gaseous detectors</a:t>
            </a:r>
            <a:endParaRPr lang="en-US" sz="2400" dirty="0"/>
          </a:p>
        </p:txBody>
      </p:sp>
      <p:sp>
        <p:nvSpPr>
          <p:cNvPr id="8" name="Text Box 3"/>
          <p:cNvSpPr txBox="1">
            <a:spLocks noChangeArrowheads="1"/>
          </p:cNvSpPr>
          <p:nvPr/>
        </p:nvSpPr>
        <p:spPr bwMode="auto">
          <a:xfrm>
            <a:off x="533400" y="1833563"/>
            <a:ext cx="8359775" cy="372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buFontTx/>
              <a:buAutoNum type="arabicPeriod"/>
            </a:pPr>
            <a:r>
              <a:rPr lang="en-GB" sz="2800" dirty="0">
                <a:latin typeface="Times New Roman" pitchFamily="18" charset="0"/>
              </a:rPr>
              <a:t> </a:t>
            </a:r>
            <a:r>
              <a:rPr lang="en-GB" sz="2800" b="1" dirty="0">
                <a:latin typeface="Times New Roman" pitchFamily="18" charset="0"/>
              </a:rPr>
              <a:t>Rugged</a:t>
            </a:r>
            <a:r>
              <a:rPr lang="en-US" sz="2800" b="1" dirty="0">
                <a:latin typeface="Times New Roman" pitchFamily="18" charset="0"/>
              </a:rPr>
              <a:t> </a:t>
            </a:r>
            <a:r>
              <a:rPr lang="en-GB" sz="2800" b="1" dirty="0" smtClean="0">
                <a:latin typeface="Times New Roman" pitchFamily="18" charset="0"/>
              </a:rPr>
              <a:t>and </a:t>
            </a:r>
            <a:r>
              <a:rPr lang="en-GB" sz="2800" b="1" dirty="0">
                <a:latin typeface="Times New Roman" pitchFamily="18" charset="0"/>
              </a:rPr>
              <a:t>simple to </a:t>
            </a:r>
            <a:r>
              <a:rPr lang="en-GB" sz="2800" b="1" dirty="0" smtClean="0">
                <a:latin typeface="Times New Roman" pitchFamily="18" charset="0"/>
              </a:rPr>
              <a:t>operate.</a:t>
            </a:r>
            <a:endParaRPr lang="en-GB" sz="2800" b="1" dirty="0">
              <a:latin typeface="Times New Roman" pitchFamily="18" charset="0"/>
            </a:endParaRPr>
          </a:p>
          <a:p>
            <a:pPr eaLnBrk="1" hangingPunct="1">
              <a:spcBef>
                <a:spcPct val="50000"/>
              </a:spcBef>
              <a:buFontTx/>
              <a:buAutoNum type="arabicPeriod"/>
            </a:pPr>
            <a:r>
              <a:rPr lang="en-GB" sz="2800" b="1" dirty="0">
                <a:latin typeface="Times New Roman" pitchFamily="18" charset="0"/>
              </a:rPr>
              <a:t> Cheap and easy to </a:t>
            </a:r>
            <a:r>
              <a:rPr lang="en-GB" sz="2800" b="1" dirty="0" smtClean="0">
                <a:latin typeface="Times New Roman" pitchFamily="18" charset="0"/>
              </a:rPr>
              <a:t>maintain.</a:t>
            </a:r>
            <a:endParaRPr lang="en-GB" sz="2800" b="1" dirty="0">
              <a:latin typeface="Times New Roman" pitchFamily="18" charset="0"/>
              <a:cs typeface="Times New Roman" pitchFamily="18" charset="0"/>
            </a:endParaRPr>
          </a:p>
          <a:p>
            <a:pPr eaLnBrk="1" hangingPunct="1">
              <a:spcBef>
                <a:spcPct val="50000"/>
              </a:spcBef>
              <a:buFontTx/>
              <a:buAutoNum type="arabicPeriod"/>
            </a:pPr>
            <a:r>
              <a:rPr lang="en-GB" sz="2800" b="1" dirty="0">
                <a:latin typeface="Times New Roman" pitchFamily="18" charset="0"/>
              </a:rPr>
              <a:t> Low </a:t>
            </a:r>
            <a:r>
              <a:rPr lang="en-GB" sz="2800" b="1" dirty="0" smtClean="0">
                <a:latin typeface="Times New Roman" pitchFamily="18" charset="0"/>
              </a:rPr>
              <a:t>density. </a:t>
            </a:r>
            <a:endParaRPr lang="en-GB" sz="2800" b="1" dirty="0">
              <a:latin typeface="Times New Roman" pitchFamily="18" charset="0"/>
            </a:endParaRPr>
          </a:p>
          <a:p>
            <a:pPr eaLnBrk="1" hangingPunct="1">
              <a:spcBef>
                <a:spcPct val="50000"/>
              </a:spcBef>
              <a:buFontTx/>
              <a:buAutoNum type="arabicPeriod"/>
            </a:pPr>
            <a:r>
              <a:rPr lang="en-GB" sz="2800" b="1" dirty="0">
                <a:latin typeface="Times New Roman" pitchFamily="18" charset="0"/>
              </a:rPr>
              <a:t> </a:t>
            </a:r>
            <a:r>
              <a:rPr lang="en-GB" sz="2800" b="1" dirty="0" smtClean="0">
                <a:latin typeface="Times New Roman" pitchFamily="18" charset="0"/>
              </a:rPr>
              <a:t>Inefficient</a:t>
            </a:r>
            <a:r>
              <a:rPr lang="en-US" b="1" dirty="0" smtClean="0"/>
              <a:t> </a:t>
            </a:r>
            <a:r>
              <a:rPr lang="en-GB" sz="2800" b="1" dirty="0" smtClean="0">
                <a:latin typeface="Times New Roman" pitchFamily="18" charset="0"/>
              </a:rPr>
              <a:t>for gammas </a:t>
            </a:r>
            <a:endParaRPr lang="en-GB" sz="2800" b="1" dirty="0">
              <a:latin typeface="Times New Roman" pitchFamily="18" charset="0"/>
            </a:endParaRPr>
          </a:p>
          <a:p>
            <a:pPr eaLnBrk="1" hangingPunct="1">
              <a:spcBef>
                <a:spcPct val="50000"/>
              </a:spcBef>
              <a:buFontTx/>
              <a:buAutoNum type="arabicPeriod"/>
            </a:pPr>
            <a:r>
              <a:rPr lang="en-GB" sz="2800" b="1" dirty="0">
                <a:latin typeface="Times New Roman" pitchFamily="18" charset="0"/>
              </a:rPr>
              <a:t> Efficient for charged particles and slow </a:t>
            </a:r>
            <a:r>
              <a:rPr lang="en-GB" sz="2800" b="1" dirty="0" smtClean="0">
                <a:latin typeface="Times New Roman" pitchFamily="18" charset="0"/>
              </a:rPr>
              <a:t>neutrons.</a:t>
            </a:r>
            <a:endParaRPr lang="en-GB" sz="2800" b="1" dirty="0">
              <a:latin typeface="Times New Roman" pitchFamily="18" charset="0"/>
            </a:endParaRPr>
          </a:p>
          <a:p>
            <a:pPr eaLnBrk="1" hangingPunct="1">
              <a:spcBef>
                <a:spcPct val="50000"/>
              </a:spcBef>
              <a:buFontTx/>
              <a:buAutoNum type="arabicPeriod"/>
            </a:pPr>
            <a:r>
              <a:rPr lang="en-GB" sz="2800" b="1" dirty="0">
                <a:latin typeface="Times New Roman" pitchFamily="18" charset="0"/>
              </a:rPr>
              <a:t> Higher dead time than solid/liquid </a:t>
            </a:r>
            <a:r>
              <a:rPr lang="en-GB" sz="2800" b="1" dirty="0" smtClean="0">
                <a:latin typeface="Times New Roman" pitchFamily="18" charset="0"/>
              </a:rPr>
              <a:t>detectors.</a:t>
            </a:r>
            <a:endParaRPr lang="en-GB" sz="2800" b="1" dirty="0">
              <a:latin typeface="Times New Roman" pitchFamily="18" charset="0"/>
            </a:endParaRPr>
          </a:p>
        </p:txBody>
      </p:sp>
      <p:pic>
        <p:nvPicPr>
          <p:cNvPr id="7"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44339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txBox="1">
            <a:spLocks noChangeArrowheads="1"/>
          </p:cNvSpPr>
          <p:nvPr/>
        </p:nvSpPr>
        <p:spPr>
          <a:xfrm>
            <a:off x="179512" y="1124744"/>
            <a:ext cx="8856984" cy="23042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Font typeface="Wingdings" pitchFamily="2" charset="2"/>
              <a:buChar char="Ø"/>
            </a:pPr>
            <a:r>
              <a:rPr lang="en-MY" sz="2400" dirty="0" smtClean="0"/>
              <a:t>There are three original gas devices: </a:t>
            </a:r>
            <a:r>
              <a:rPr lang="en-MY" sz="2400" dirty="0" smtClean="0">
                <a:solidFill>
                  <a:srgbClr val="FDA1AA"/>
                </a:solidFill>
              </a:rPr>
              <a:t>Ionization chamber</a:t>
            </a:r>
            <a:r>
              <a:rPr lang="en-MY" sz="2400" dirty="0" smtClean="0"/>
              <a:t>, </a:t>
            </a:r>
            <a:r>
              <a:rPr lang="en-MY" sz="2400" dirty="0" smtClean="0">
                <a:solidFill>
                  <a:srgbClr val="FDA1AA"/>
                </a:solidFill>
              </a:rPr>
              <a:t>Proportional counter</a:t>
            </a:r>
            <a:r>
              <a:rPr lang="en-MY" sz="2400" dirty="0" smtClean="0"/>
              <a:t> and </a:t>
            </a:r>
            <a:r>
              <a:rPr lang="en-MY" sz="2400" dirty="0" smtClean="0">
                <a:solidFill>
                  <a:srgbClr val="FDA1AA"/>
                </a:solidFill>
              </a:rPr>
              <a:t>Geiger Mueller counter</a:t>
            </a:r>
            <a:r>
              <a:rPr lang="en-MY" sz="2400" dirty="0" smtClean="0"/>
              <a:t>, serve as a good illustration of the application of gas ionization phenomena in this class of instruments.</a:t>
            </a:r>
            <a:r>
              <a:rPr lang="en-US" sz="2400" dirty="0"/>
              <a:t> </a:t>
            </a:r>
            <a:endParaRPr lang="en-US" sz="2400" dirty="0" smtClean="0"/>
          </a:p>
          <a:p>
            <a:pPr marL="342900" indent="-342900" algn="just">
              <a:buFont typeface="Wingdings" pitchFamily="2" charset="2"/>
              <a:buChar char="Ø"/>
            </a:pPr>
            <a:r>
              <a:rPr lang="en-US" sz="2400" dirty="0" smtClean="0"/>
              <a:t>These </a:t>
            </a:r>
            <a:r>
              <a:rPr lang="en-US" sz="2400" dirty="0"/>
              <a:t>detectors are actually the same device working under different operating parameters.</a:t>
            </a:r>
            <a:endParaRPr lang="en-MY" sz="2400" dirty="0" smtClean="0"/>
          </a:p>
        </p:txBody>
      </p:sp>
      <p:pic>
        <p:nvPicPr>
          <p:cNvPr id="6" name="Picture 3" descr="canberra_ground_gm_5_pancake_tub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573" y="3573016"/>
            <a:ext cx="283531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gmtub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80112" y="3573016"/>
            <a:ext cx="2952328"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C:\Users\smart touch\Desktop\WameedMUCDepNew_2023_4134328.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20272" y="-233124"/>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848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txBox="1">
            <a:spLocks noChangeArrowheads="1"/>
          </p:cNvSpPr>
          <p:nvPr/>
        </p:nvSpPr>
        <p:spPr>
          <a:xfrm>
            <a:off x="35496" y="1124744"/>
            <a:ext cx="5328592" cy="49492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2800" b="1" dirty="0" smtClean="0"/>
              <a:t>Gas-Filled Detectors - Components</a:t>
            </a:r>
          </a:p>
        </p:txBody>
      </p:sp>
      <p:sp>
        <p:nvSpPr>
          <p:cNvPr id="6" name="Rectangle 3"/>
          <p:cNvSpPr txBox="1">
            <a:spLocks noChangeArrowheads="1"/>
          </p:cNvSpPr>
          <p:nvPr/>
        </p:nvSpPr>
        <p:spPr>
          <a:xfrm>
            <a:off x="457200" y="1888233"/>
            <a:ext cx="8229600" cy="326895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just">
              <a:lnSpc>
                <a:spcPct val="90000"/>
              </a:lnSpc>
              <a:buFontTx/>
              <a:buAutoNum type="arabicPeriod"/>
            </a:pPr>
            <a:r>
              <a:rPr lang="en-US" sz="2400" b="1" dirty="0" smtClean="0"/>
              <a:t>Variable voltage source.</a:t>
            </a:r>
          </a:p>
          <a:p>
            <a:pPr marL="609600" indent="-609600" algn="just">
              <a:lnSpc>
                <a:spcPct val="90000"/>
              </a:lnSpc>
              <a:buFontTx/>
              <a:buAutoNum type="arabicPeriod"/>
            </a:pPr>
            <a:r>
              <a:rPr lang="en-US" sz="2400" b="1" dirty="0" smtClean="0"/>
              <a:t>Gas-filled counting chamber.</a:t>
            </a:r>
          </a:p>
          <a:p>
            <a:pPr marL="609600" indent="-609600" algn="just">
              <a:lnSpc>
                <a:spcPct val="90000"/>
              </a:lnSpc>
              <a:buFontTx/>
              <a:buAutoNum type="arabicPeriod"/>
            </a:pPr>
            <a:r>
              <a:rPr lang="en-US" sz="2400" b="1" dirty="0" smtClean="0"/>
              <a:t>Two coaxial electrodes well insulated from each other.</a:t>
            </a:r>
          </a:p>
          <a:p>
            <a:pPr marL="609600" indent="-609600" algn="just">
              <a:lnSpc>
                <a:spcPct val="90000"/>
              </a:lnSpc>
              <a:buFontTx/>
              <a:buAutoNum type="arabicPeriod"/>
            </a:pPr>
            <a:r>
              <a:rPr lang="en-US" sz="2400" b="1" dirty="0" smtClean="0"/>
              <a:t>Electron-pairs. </a:t>
            </a:r>
          </a:p>
          <a:p>
            <a:pPr marL="877888" lvl="1" indent="-533400" algn="just">
              <a:lnSpc>
                <a:spcPct val="90000"/>
              </a:lnSpc>
            </a:pPr>
            <a:r>
              <a:rPr lang="en-US" sz="2000" b="1" dirty="0" smtClean="0"/>
              <a:t>produced by radiation in fill gas. </a:t>
            </a:r>
            <a:r>
              <a:rPr lang="ar-IQ" sz="2000" b="1" dirty="0"/>
              <a:t>تنتج عن الإشعاع في الغاز المملوء.</a:t>
            </a:r>
            <a:endParaRPr lang="en-US" sz="2000" b="1" dirty="0" smtClean="0"/>
          </a:p>
          <a:p>
            <a:pPr marL="877888" lvl="1" indent="-533400" algn="just">
              <a:lnSpc>
                <a:spcPct val="90000"/>
              </a:lnSpc>
            </a:pPr>
            <a:r>
              <a:rPr lang="en-US" sz="2000" b="1" dirty="0" smtClean="0"/>
              <a:t>move under influence of electric field.</a:t>
            </a:r>
            <a:r>
              <a:rPr lang="ar-IQ" sz="2000" b="1" dirty="0"/>
              <a:t> تتحرك تحت تأثير المجال </a:t>
            </a:r>
            <a:r>
              <a:rPr lang="ar-IQ" sz="2000" b="1" dirty="0" smtClean="0"/>
              <a:t>الكهربائي</a:t>
            </a:r>
            <a:endParaRPr lang="en-US" sz="2000" b="1" dirty="0" smtClean="0"/>
          </a:p>
          <a:p>
            <a:pPr marL="877888" lvl="1" indent="-533400" algn="just">
              <a:lnSpc>
                <a:spcPct val="90000"/>
              </a:lnSpc>
            </a:pPr>
            <a:r>
              <a:rPr lang="en-US" sz="2000" b="1" dirty="0" smtClean="0"/>
              <a:t>produce measurable current on electrodes</a:t>
            </a:r>
            <a:r>
              <a:rPr lang="ar-IQ" sz="2000" b="1" dirty="0"/>
              <a:t>تنتج تيارًا قابلًا للقياس على الأقطاب الكهربائية</a:t>
            </a:r>
            <a:endParaRPr lang="en-US" sz="2000" b="1" dirty="0" smtClean="0"/>
          </a:p>
          <a:p>
            <a:pPr marL="877888" lvl="1" indent="-533400" algn="just">
              <a:lnSpc>
                <a:spcPct val="90000"/>
              </a:lnSpc>
            </a:pPr>
            <a:r>
              <a:rPr lang="en-US" sz="2000" b="1" dirty="0" smtClean="0"/>
              <a:t>transformed into pulse.</a:t>
            </a:r>
            <a:r>
              <a:rPr lang="ar-IQ" sz="2000" b="1" dirty="0" smtClean="0"/>
              <a:t> يتحول الى نبضة</a:t>
            </a:r>
            <a:endParaRPr lang="en-US" sz="2000" b="1" dirty="0" smtClean="0"/>
          </a:p>
        </p:txBody>
      </p:sp>
      <p:pic>
        <p:nvPicPr>
          <p:cNvPr id="7"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4697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txBox="1">
            <a:spLocks noChangeArrowheads="1"/>
          </p:cNvSpPr>
          <p:nvPr/>
        </p:nvSpPr>
        <p:spPr>
          <a:xfrm>
            <a:off x="971600" y="1222648"/>
            <a:ext cx="6336704" cy="478160"/>
          </a:xfrm>
          <a:prstGeom prst="rect">
            <a:avLst/>
          </a:prstGeom>
          <a:ln>
            <a:solidFill>
              <a:srgbClr val="E3032E"/>
            </a:solidFill>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Gas-Filled Detectors - one example</a:t>
            </a: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753" y="2025352"/>
            <a:ext cx="8453719"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descr="C:\Users\smart touch\Desktop\WameedMUCDepNew_2023_4134328.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42065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5496" y="1261209"/>
            <a:ext cx="8784977" cy="1015663"/>
          </a:xfrm>
          <a:prstGeom prst="rect">
            <a:avLst/>
          </a:prstGeom>
        </p:spPr>
        <p:txBody>
          <a:bodyPr wrap="square">
            <a:spAutoFit/>
          </a:bodyPr>
          <a:lstStyle/>
          <a:p>
            <a:pPr marL="342900" indent="-342900" algn="just">
              <a:buFont typeface="Wingdings" pitchFamily="2" charset="2"/>
              <a:buChar char="Ø"/>
            </a:pPr>
            <a:r>
              <a:rPr lang="en-MY" sz="2000" dirty="0"/>
              <a:t>If radiation now penetrates the cylinder, a certain number of electron-ion pairs will be created, either directly, if the radiation is a charged particle, or indirectly through secondary reactions if the radiation is </a:t>
            </a:r>
            <a:r>
              <a:rPr lang="en-MY" sz="2000" dirty="0" smtClean="0"/>
              <a:t>neutral.</a:t>
            </a:r>
            <a:endParaRPr lang="en-US" sz="2000" dirty="0"/>
          </a:p>
        </p:txBody>
      </p:sp>
      <p:sp>
        <p:nvSpPr>
          <p:cNvPr id="7" name="Rectangle 6"/>
          <p:cNvSpPr/>
          <p:nvPr/>
        </p:nvSpPr>
        <p:spPr>
          <a:xfrm>
            <a:off x="35496" y="2445856"/>
            <a:ext cx="8928992" cy="1631216"/>
          </a:xfrm>
          <a:prstGeom prst="rect">
            <a:avLst/>
          </a:prstGeom>
        </p:spPr>
        <p:txBody>
          <a:bodyPr wrap="square">
            <a:spAutoFit/>
          </a:bodyPr>
          <a:lstStyle/>
          <a:p>
            <a:pPr marL="342900" indent="-342900" algn="just">
              <a:buFont typeface="Wingdings" pitchFamily="2" charset="2"/>
              <a:buChar char="Ø"/>
            </a:pPr>
            <a:r>
              <a:rPr lang="en-MY" sz="2000" dirty="0"/>
              <a:t>As a charged particle passes through a gas, interactions create both excited molecules and ionized molecules along its path. After a neutral molecule is ionized, the resulting positive ion and free electron are called an </a:t>
            </a:r>
            <a:r>
              <a:rPr lang="en-MY" sz="2000" dirty="0">
                <a:solidFill>
                  <a:srgbClr val="FDA1AA"/>
                </a:solidFill>
              </a:rPr>
              <a:t>ion pair</a:t>
            </a:r>
            <a:r>
              <a:rPr lang="en-MY" sz="2000" dirty="0"/>
              <a:t> and it serves as the basic </a:t>
            </a:r>
            <a:r>
              <a:rPr lang="en-MY" sz="2000" dirty="0" smtClean="0"/>
              <a:t>constituent of </a:t>
            </a:r>
            <a:r>
              <a:rPr lang="en-MY" sz="2000" dirty="0"/>
              <a:t>the electrical signal developed by the detector.</a:t>
            </a:r>
            <a:endParaRPr lang="en-US" sz="2000" dirty="0"/>
          </a:p>
        </p:txBody>
      </p:sp>
      <p:sp>
        <p:nvSpPr>
          <p:cNvPr id="8" name="Rectangle 7"/>
          <p:cNvSpPr/>
          <p:nvPr/>
        </p:nvSpPr>
        <p:spPr>
          <a:xfrm>
            <a:off x="35496" y="4193793"/>
            <a:ext cx="8712969" cy="1323439"/>
          </a:xfrm>
          <a:prstGeom prst="rect">
            <a:avLst/>
          </a:prstGeom>
        </p:spPr>
        <p:txBody>
          <a:bodyPr wrap="square">
            <a:spAutoFit/>
          </a:bodyPr>
          <a:lstStyle/>
          <a:p>
            <a:pPr marL="342900" indent="-342900" algn="just">
              <a:buFont typeface="Wingdings" pitchFamily="2" charset="2"/>
              <a:buChar char="Ø"/>
            </a:pPr>
            <a:r>
              <a:rPr lang="en-US" sz="2000" dirty="0"/>
              <a:t>The mean number of pairs created is proportional to the energy deposited in the counter. Under the action of the electric field, the electrons will be accelerated towards the anode and the ions towards the cathode where they are collected.</a:t>
            </a:r>
          </a:p>
        </p:txBody>
      </p:sp>
      <p:sp>
        <p:nvSpPr>
          <p:cNvPr id="9" name="Rectangle 8"/>
          <p:cNvSpPr/>
          <p:nvPr/>
        </p:nvSpPr>
        <p:spPr>
          <a:xfrm>
            <a:off x="35496" y="5673442"/>
            <a:ext cx="8928992" cy="707886"/>
          </a:xfrm>
          <a:prstGeom prst="rect">
            <a:avLst/>
          </a:prstGeom>
        </p:spPr>
        <p:txBody>
          <a:bodyPr wrap="square">
            <a:spAutoFit/>
          </a:bodyPr>
          <a:lstStyle/>
          <a:p>
            <a:pPr marL="342900" indent="-342900" algn="just">
              <a:buFont typeface="Wingdings" pitchFamily="2" charset="2"/>
              <a:buChar char="Ø"/>
            </a:pPr>
            <a:r>
              <a:rPr lang="en-MY" sz="2000" dirty="0"/>
              <a:t>Average value required for creating an electron-ion pair is important since it determines the efficiency and energy resolution of the detector.</a:t>
            </a:r>
            <a:endParaRPr lang="en-US" sz="2000" dirty="0"/>
          </a:p>
        </p:txBody>
      </p:sp>
      <p:pic>
        <p:nvPicPr>
          <p:cNvPr id="10"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63297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39"/>
          <p:cNvSpPr txBox="1">
            <a:spLocks noChangeArrowheads="1"/>
          </p:cNvSpPr>
          <p:nvPr/>
        </p:nvSpPr>
        <p:spPr bwMode="auto">
          <a:xfrm>
            <a:off x="2555776" y="1203474"/>
            <a:ext cx="2348720" cy="584775"/>
          </a:xfrm>
          <a:prstGeom prst="rect">
            <a:avLst/>
          </a:prstGeom>
          <a:noFill/>
          <a:ln w="25400">
            <a:noFill/>
            <a:miter lim="800000"/>
            <a:headEnd/>
            <a:tailEnd/>
          </a:ln>
          <a:effectLst/>
        </p:spPr>
        <p:txBody>
          <a:bodyPr wrap="none">
            <a:spAutoFit/>
          </a:bodyPr>
          <a:lstStyle/>
          <a:p>
            <a:pPr algn="just" eaLnBrk="0" hangingPunct="0">
              <a:defRPr/>
            </a:pPr>
            <a:r>
              <a:rPr lang="en-US" sz="3200" b="1" dirty="0">
                <a:solidFill>
                  <a:schemeClr val="tx2"/>
                </a:solidFill>
                <a:effectLst>
                  <a:outerShdw blurRad="38100" dist="38100" dir="2700000" algn="tl">
                    <a:srgbClr val="C0C0C0"/>
                  </a:outerShdw>
                </a:effectLst>
              </a:rPr>
              <a:t>“W” Factor</a:t>
            </a:r>
          </a:p>
        </p:txBody>
      </p:sp>
      <p:sp>
        <p:nvSpPr>
          <p:cNvPr id="6" name="Text Box 40"/>
          <p:cNvSpPr txBox="1">
            <a:spLocks noChangeArrowheads="1"/>
          </p:cNvSpPr>
          <p:nvPr/>
        </p:nvSpPr>
        <p:spPr bwMode="auto">
          <a:xfrm>
            <a:off x="179512" y="2599627"/>
            <a:ext cx="3951163" cy="2197525"/>
          </a:xfrm>
          <a:prstGeom prst="rect">
            <a:avLst/>
          </a:prstGeom>
          <a:noFill/>
          <a:ln w="25400">
            <a:noFill/>
            <a:miter lim="800000"/>
            <a:headEnd/>
            <a:tailEnd/>
          </a:ln>
          <a:effectLst/>
        </p:spPr>
        <p:txBody>
          <a:bodyPr wrap="square">
            <a:spAutoFit/>
          </a:bodyPr>
          <a:lstStyle/>
          <a:p>
            <a:pPr algn="just" eaLnBrk="0" hangingPunct="0">
              <a:lnSpc>
                <a:spcPct val="95000"/>
              </a:lnSpc>
              <a:defRPr/>
            </a:pPr>
            <a:r>
              <a:rPr lang="en-US" sz="2400" dirty="0">
                <a:effectLst>
                  <a:outerShdw blurRad="38100" dist="38100" dir="2700000" algn="tl">
                    <a:srgbClr val="C0C0C0"/>
                  </a:outerShdw>
                </a:effectLst>
                <a:latin typeface="Arial" pitchFamily="34" charset="0"/>
                <a:cs typeface="Arial" pitchFamily="34" charset="0"/>
              </a:rPr>
              <a:t>In most gases, the energy needed to ionize the least </a:t>
            </a:r>
            <a:r>
              <a:rPr lang="en-US" sz="2400" dirty="0" smtClean="0">
                <a:effectLst>
                  <a:outerShdw blurRad="38100" dist="38100" dir="2700000" algn="tl">
                    <a:srgbClr val="C0C0C0"/>
                  </a:outerShdw>
                </a:effectLst>
                <a:latin typeface="Arial" pitchFamily="34" charset="0"/>
                <a:cs typeface="Arial" pitchFamily="34" charset="0"/>
              </a:rPr>
              <a:t>tightly</a:t>
            </a:r>
            <a:r>
              <a:rPr lang="en-US" sz="2400" dirty="0" smtClean="0">
                <a:latin typeface="Arial" pitchFamily="34" charset="0"/>
                <a:cs typeface="Arial" pitchFamily="34" charset="0"/>
              </a:rPr>
              <a:t> </a:t>
            </a:r>
            <a:r>
              <a:rPr lang="en-US" sz="2400" dirty="0" smtClean="0">
                <a:effectLst>
                  <a:outerShdw blurRad="38100" dist="38100" dir="2700000" algn="tl">
                    <a:srgbClr val="C0C0C0"/>
                  </a:outerShdw>
                </a:effectLst>
                <a:latin typeface="Arial" pitchFamily="34" charset="0"/>
                <a:cs typeface="Arial" pitchFamily="34" charset="0"/>
              </a:rPr>
              <a:t>bound </a:t>
            </a:r>
            <a:r>
              <a:rPr lang="en-US" sz="2400" dirty="0">
                <a:effectLst>
                  <a:outerShdw blurRad="38100" dist="38100" dir="2700000" algn="tl">
                    <a:srgbClr val="C0C0C0"/>
                  </a:outerShdw>
                </a:effectLst>
                <a:latin typeface="Arial" pitchFamily="34" charset="0"/>
                <a:cs typeface="Arial" pitchFamily="34" charset="0"/>
              </a:rPr>
              <a:t>electrons is </a:t>
            </a:r>
            <a:r>
              <a:rPr lang="en-US" sz="2400" dirty="0" smtClean="0">
                <a:solidFill>
                  <a:srgbClr val="FDA1AA"/>
                </a:solidFill>
                <a:effectLst>
                  <a:outerShdw blurRad="38100" dist="38100" dir="2700000" algn="tl">
                    <a:srgbClr val="C0C0C0"/>
                  </a:outerShdw>
                </a:effectLst>
                <a:latin typeface="Arial" pitchFamily="34" charset="0"/>
                <a:cs typeface="Arial" pitchFamily="34" charset="0"/>
              </a:rPr>
              <a:t>known as W Factor</a:t>
            </a:r>
            <a:r>
              <a:rPr lang="en-US" sz="2400" dirty="0" smtClean="0">
                <a:effectLst>
                  <a:outerShdw blurRad="38100" dist="38100" dir="2700000" algn="tl">
                    <a:srgbClr val="C0C0C0"/>
                  </a:outerShdw>
                </a:effectLst>
                <a:latin typeface="Arial" pitchFamily="34" charset="0"/>
                <a:cs typeface="Arial" pitchFamily="34" charset="0"/>
              </a:rPr>
              <a:t>, </a:t>
            </a:r>
            <a:r>
              <a:rPr lang="en-US" sz="2400" dirty="0">
                <a:effectLst>
                  <a:outerShdw blurRad="38100" dist="38100" dir="2700000" algn="tl">
                    <a:srgbClr val="C0C0C0"/>
                  </a:outerShdw>
                </a:effectLst>
                <a:latin typeface="Arial" pitchFamily="34" charset="0"/>
                <a:cs typeface="Arial" pitchFamily="34" charset="0"/>
              </a:rPr>
              <a:t>the </a:t>
            </a:r>
            <a:r>
              <a:rPr lang="en-US" sz="2400" dirty="0" smtClean="0">
                <a:effectLst>
                  <a:outerShdw blurRad="38100" dist="38100" dir="2700000" algn="tl">
                    <a:srgbClr val="C0C0C0"/>
                  </a:outerShdw>
                </a:effectLst>
                <a:latin typeface="Arial" pitchFamily="34" charset="0"/>
                <a:cs typeface="Arial" pitchFamily="34" charset="0"/>
              </a:rPr>
              <a:t>“average "energy </a:t>
            </a:r>
            <a:r>
              <a:rPr lang="en-US" sz="2400" dirty="0">
                <a:effectLst>
                  <a:outerShdw blurRad="38100" dist="38100" dir="2700000" algn="tl">
                    <a:srgbClr val="C0C0C0"/>
                  </a:outerShdw>
                </a:effectLst>
                <a:latin typeface="Arial" pitchFamily="34" charset="0"/>
                <a:cs typeface="Arial" pitchFamily="34" charset="0"/>
              </a:rPr>
              <a:t>is </a:t>
            </a:r>
            <a:r>
              <a:rPr lang="en-US" sz="2400" dirty="0" smtClean="0">
                <a:effectLst>
                  <a:outerShdw blurRad="38100" dist="38100" dir="2700000" algn="tl">
                    <a:srgbClr val="C0C0C0"/>
                  </a:outerShdw>
                </a:effectLst>
                <a:latin typeface="Arial" pitchFamily="34" charset="0"/>
                <a:cs typeface="Arial" pitchFamily="34" charset="0"/>
              </a:rPr>
              <a:t>typically 30 – 35 eV/ion pair</a:t>
            </a:r>
            <a:endParaRPr lang="en-US" sz="2400" dirty="0">
              <a:effectLst>
                <a:outerShdw blurRad="38100" dist="38100" dir="2700000" algn="tl">
                  <a:srgbClr val="C0C0C0"/>
                </a:outerShdw>
              </a:effectLst>
              <a:latin typeface="Arial" pitchFamily="34" charset="0"/>
              <a:cs typeface="Arial" pitchFamily="34" charset="0"/>
            </a:endParaRPr>
          </a:p>
        </p:txBody>
      </p:sp>
      <p:graphicFrame>
        <p:nvGraphicFramePr>
          <p:cNvPr id="7" name="Group 2"/>
          <p:cNvGraphicFramePr>
            <a:graphicFrameLocks noGrp="1"/>
          </p:cNvGraphicFramePr>
          <p:nvPr>
            <p:extLst>
              <p:ext uri="{D42A27DB-BD31-4B8C-83A1-F6EECF244321}">
                <p14:modId xmlns:p14="http://schemas.microsoft.com/office/powerpoint/2010/main" val="1880230957"/>
              </p:ext>
            </p:extLst>
          </p:nvPr>
        </p:nvGraphicFramePr>
        <p:xfrm>
          <a:off x="4267200" y="2042120"/>
          <a:ext cx="4724400" cy="4267200"/>
        </p:xfrm>
        <a:graphic>
          <a:graphicData uri="http://schemas.openxmlformats.org/drawingml/2006/table">
            <a:tbl>
              <a:tblPr/>
              <a:tblGrid>
                <a:gridCol w="990600"/>
                <a:gridCol w="2438400"/>
                <a:gridCol w="1295400"/>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FF3399"/>
                        </a:solidFill>
                        <a:effectLst/>
                        <a:latin typeface="Arial" charset="0"/>
                      </a:endParaRP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3399"/>
                          </a:solidFill>
                          <a:effectLst/>
                          <a:latin typeface="Arial" charset="0"/>
                        </a:rPr>
                        <a:t>W value (eV/ion pair)</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381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3399"/>
                          </a:solidFill>
                          <a:effectLst/>
                          <a:latin typeface="Arial" charset="0"/>
                        </a:rPr>
                        <a:t>Gas</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rgbClr val="FF3399"/>
                          </a:solidFill>
                          <a:effectLst/>
                          <a:latin typeface="Arial" charset="0"/>
                        </a:rPr>
                        <a:t>Fast Electrons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3399"/>
                          </a:solidFill>
                          <a:effectLst/>
                          <a:latin typeface="Arial" charset="0"/>
                        </a:rPr>
                        <a:t>Alphas</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CH</a:t>
                      </a:r>
                      <a:r>
                        <a:rPr kumimoji="0" lang="en-US" sz="2800" b="0" i="0" u="none" strike="noStrike" cap="none" normalizeH="0" baseline="-25000" dirty="0" smtClean="0">
                          <a:ln>
                            <a:noFill/>
                          </a:ln>
                          <a:solidFill>
                            <a:schemeClr val="tx1"/>
                          </a:solidFill>
                          <a:effectLst/>
                          <a:latin typeface="Arial" charset="0"/>
                        </a:rPr>
                        <a:t>4</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30.2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29.0</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O</a:t>
                      </a:r>
                      <a:r>
                        <a:rPr kumimoji="0" lang="en-US" sz="2800" b="0" i="0" u="none" strike="noStrike" cap="none" normalizeH="0" baseline="-25000" dirty="0" smtClean="0">
                          <a:ln>
                            <a:noFill/>
                          </a:ln>
                          <a:solidFill>
                            <a:schemeClr val="tx1"/>
                          </a:solidFill>
                          <a:effectLst/>
                          <a:latin typeface="Arial" charset="0"/>
                        </a:rPr>
                        <a:t>2</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32.2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32.2</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He</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32.5</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31.7</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Air</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35.0</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35.2</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N</a:t>
                      </a:r>
                      <a:r>
                        <a:rPr kumimoji="0" lang="en-US" sz="2800" b="0" i="0" u="none" strike="noStrike" cap="none" normalizeH="0" baseline="-25000" dirty="0" smtClean="0">
                          <a:ln>
                            <a:noFill/>
                          </a:ln>
                          <a:solidFill>
                            <a:schemeClr val="tx1"/>
                          </a:solidFill>
                          <a:effectLst/>
                          <a:latin typeface="Arial" charset="0"/>
                        </a:rPr>
                        <a:t>2</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35.8</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36.0</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a:t>
                      </a:r>
                      <a:r>
                        <a:rPr kumimoji="0" lang="en-US" sz="2800" b="0" i="0" u="none" strike="noStrike" cap="none" normalizeH="0" baseline="-25000" dirty="0" smtClean="0">
                          <a:ln>
                            <a:noFill/>
                          </a:ln>
                          <a:solidFill>
                            <a:schemeClr val="tx1"/>
                          </a:solidFill>
                          <a:effectLst/>
                          <a:latin typeface="Arial" charset="0"/>
                        </a:rPr>
                        <a:t>2</a:t>
                      </a:r>
                    </a:p>
                  </a:txBody>
                  <a:tcPr horzOverflow="overflow">
                    <a:lnL w="381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38.0</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37.0</a:t>
                      </a:r>
                    </a:p>
                  </a:txBody>
                  <a:tcPr horzOverflow="overflow">
                    <a:lnL w="12700" cap="flat" cmpd="sng" algn="ctr">
                      <a:solidFill>
                        <a:schemeClr val="accent2"/>
                      </a:solidFill>
                      <a:prstDash val="solid"/>
                      <a:round/>
                      <a:headEnd type="none" w="med" len="med"/>
                      <a:tailEnd type="none" w="med" len="med"/>
                    </a:lnL>
                    <a:lnR w="381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38100" cap="flat" cmpd="sng" algn="ctr">
                      <a:solidFill>
                        <a:schemeClr val="accent2"/>
                      </a:solidFill>
                      <a:prstDash val="solid"/>
                      <a:round/>
                      <a:headEnd type="none" w="med" len="med"/>
                      <a:tailEnd type="none" w="med" len="med"/>
                    </a:lnB>
                    <a:lnTlToBr>
                      <a:noFill/>
                    </a:lnTlToBr>
                    <a:lnBlToTr>
                      <a:noFill/>
                    </a:lnBlToTr>
                    <a:noFill/>
                  </a:tcPr>
                </a:tc>
              </a:tr>
            </a:tbl>
          </a:graphicData>
        </a:graphic>
      </p:graphicFrame>
      <p:pic>
        <p:nvPicPr>
          <p:cNvPr id="9"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91715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148" y="188640"/>
            <a:ext cx="326707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07504" y="1124744"/>
            <a:ext cx="8712968" cy="707886"/>
          </a:xfrm>
          <a:prstGeom prst="rect">
            <a:avLst/>
          </a:prstGeom>
        </p:spPr>
        <p:txBody>
          <a:bodyPr wrap="square">
            <a:spAutoFit/>
          </a:bodyPr>
          <a:lstStyle/>
          <a:p>
            <a:pPr algn="just"/>
            <a:r>
              <a:rPr lang="en-MY" sz="2000" b="1" dirty="0"/>
              <a:t>The signal observed depends on the </a:t>
            </a:r>
            <a:r>
              <a:rPr lang="en-MY" sz="2000" b="1" dirty="0">
                <a:solidFill>
                  <a:srgbClr val="FF9900"/>
                </a:solidFill>
              </a:rPr>
              <a:t>field intensity</a:t>
            </a:r>
            <a:r>
              <a:rPr lang="en-MY" sz="2000" b="1" dirty="0"/>
              <a:t> which is illustrated in the </a:t>
            </a:r>
            <a:r>
              <a:rPr lang="en-MY" sz="2000" b="1" dirty="0" smtClean="0"/>
              <a:t>figure which </a:t>
            </a:r>
            <a:r>
              <a:rPr lang="en-MY" sz="2000" b="1" dirty="0"/>
              <a:t>plots the total charge collected as a function of V.</a:t>
            </a:r>
            <a:endParaRPr lang="en-US" sz="2000" b="1" dirty="0"/>
          </a:p>
        </p:txBody>
      </p:sp>
      <p:pic>
        <p:nvPicPr>
          <p:cNvPr id="7" name="Picture 3" descr="Ionenausbeute (Leo)"/>
          <p:cNvPicPr>
            <a:picLocks noChangeAspect="1" noChangeArrowheads="1"/>
          </p:cNvPicPr>
          <p:nvPr/>
        </p:nvPicPr>
        <p:blipFill>
          <a:blip r:embed="rId4">
            <a:extLst>
              <a:ext uri="{28A0092B-C50C-407E-A947-70E740481C1C}">
                <a14:useLocalDpi xmlns:a14="http://schemas.microsoft.com/office/drawing/2010/main" val="0"/>
              </a:ext>
            </a:extLst>
          </a:blip>
          <a:srcRect l="4202" t="7384" r="5450" b="3705"/>
          <a:stretch>
            <a:fillRect/>
          </a:stretch>
        </p:blipFill>
        <p:spPr bwMode="auto">
          <a:xfrm>
            <a:off x="1619672" y="1988840"/>
            <a:ext cx="5904656" cy="45720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8" name="Picture 3" descr="C:\Users\smart touch\Desktop\WameedMUCDepNew_2023_4134328.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301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4" name="Picture 2" descr="C:\Users\Dell\Desktop\allah-13.jpg"/>
          <p:cNvPicPr>
            <a:picLocks noChangeAspect="1" noChangeArrowheads="1"/>
          </p:cNvPicPr>
          <p:nvPr/>
        </p:nvPicPr>
        <p:blipFill>
          <a:blip r:embed="rId3"/>
          <a:srcRect/>
          <a:stretch>
            <a:fillRect/>
          </a:stretch>
        </p:blipFill>
        <p:spPr bwMode="auto">
          <a:xfrm>
            <a:off x="1547664" y="2086515"/>
            <a:ext cx="5486400" cy="3574733"/>
          </a:xfrm>
          <a:prstGeom prst="rect">
            <a:avLst/>
          </a:prstGeom>
          <a:noFill/>
        </p:spPr>
      </p:pic>
      <p:sp>
        <p:nvSpPr>
          <p:cNvPr id="5" name="TextBox 4"/>
          <p:cNvSpPr txBox="1"/>
          <p:nvPr/>
        </p:nvSpPr>
        <p:spPr>
          <a:xfrm>
            <a:off x="1142976" y="1211033"/>
            <a:ext cx="7155276" cy="646331"/>
          </a:xfrm>
          <a:prstGeom prst="rect">
            <a:avLst/>
          </a:prstGeom>
          <a:noFill/>
        </p:spPr>
        <p:txBody>
          <a:bodyPr wrap="square" rtlCol="0">
            <a:spAutoFit/>
          </a:bodyPr>
          <a:lstStyle/>
          <a:p>
            <a:pPr algn="just"/>
            <a:r>
              <a:rPr lang="en-US" sz="3600" b="1" i="1" dirty="0" smtClean="0">
                <a:solidFill>
                  <a:srgbClr val="FF33CC"/>
                </a:solidFill>
                <a:latin typeface="Times New Roman" pitchFamily="18" charset="0"/>
                <a:cs typeface="Times New Roman" pitchFamily="18" charset="0"/>
              </a:rPr>
              <a:t>Thank you for  your  kind attention </a:t>
            </a:r>
            <a:endParaRPr lang="en-US" sz="3600" b="1" i="1" dirty="0">
              <a:solidFill>
                <a:srgbClr val="FF33CC"/>
              </a:solidFill>
              <a:latin typeface="Times New Roman" pitchFamily="18" charset="0"/>
              <a:cs typeface="Times New Roman" pitchFamily="18" charset="0"/>
            </a:endParaRPr>
          </a:p>
        </p:txBody>
      </p:sp>
      <p:pic>
        <p:nvPicPr>
          <p:cNvPr id="6"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971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0"/>
            <a:ext cx="9144000" cy="1285860"/>
          </a:xfrm>
          <a:prstGeom prst="rect">
            <a:avLst/>
          </a:prstGeom>
          <a:ln>
            <a:noFill/>
          </a:ln>
          <a:effectLst>
            <a:softEdge rad="112500"/>
          </a:effectLst>
        </p:spPr>
      </p:pic>
      <p:sp>
        <p:nvSpPr>
          <p:cNvPr id="1638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sp>
        <p:nvSpPr>
          <p:cNvPr id="16388" name="Rectangle 6"/>
          <p:cNvSpPr>
            <a:spLocks noChangeArrowheads="1"/>
          </p:cNvSpPr>
          <p:nvPr/>
        </p:nvSpPr>
        <p:spPr bwMode="auto">
          <a:xfrm>
            <a:off x="1619672" y="404664"/>
            <a:ext cx="3795316" cy="523220"/>
          </a:xfrm>
          <a:prstGeom prst="rect">
            <a:avLst/>
          </a:prstGeom>
          <a:noFill/>
          <a:ln w="9525">
            <a:noFill/>
            <a:miter lim="800000"/>
            <a:headEnd/>
            <a:tailEnd/>
          </a:ln>
        </p:spPr>
        <p:txBody>
          <a:bodyPr wrap="square">
            <a:spAutoFit/>
          </a:bodyPr>
          <a:lstStyle/>
          <a:p>
            <a:pPr algn="ctr"/>
            <a:r>
              <a:rPr lang="en-US" sz="2800" b="1" dirty="0" smtClean="0">
                <a:solidFill>
                  <a:srgbClr val="FFFF00"/>
                </a:solidFill>
              </a:rPr>
              <a:t>Introduction </a:t>
            </a:r>
            <a:endParaRPr lang="en-US" sz="2800" dirty="0">
              <a:solidFill>
                <a:srgbClr val="FFFF00"/>
              </a:solidFill>
            </a:endParaRPr>
          </a:p>
        </p:txBody>
      </p:sp>
      <p:sp>
        <p:nvSpPr>
          <p:cNvPr id="28674" name="Rectangle 2"/>
          <p:cNvSpPr>
            <a:spLocks noChangeArrowheads="1"/>
          </p:cNvSpPr>
          <p:nvPr/>
        </p:nvSpPr>
        <p:spPr bwMode="auto">
          <a:xfrm>
            <a:off x="35496" y="1466195"/>
            <a:ext cx="8784977"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74320" lvl="0" indent="-274320" algn="just">
              <a:spcBef>
                <a:spcPts val="600"/>
              </a:spcBef>
              <a:spcAft>
                <a:spcPts val="600"/>
              </a:spcAft>
              <a:buFont typeface="Wingdings" pitchFamily="2" charset="2"/>
              <a:buChar char="ü"/>
            </a:pPr>
            <a:r>
              <a:rPr kumimoji="0" lang="en-GB"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sz="2000" dirty="0">
                <a:latin typeface="Times New Roman" pitchFamily="18" charset="0"/>
                <a:ea typeface="Times New Roman" pitchFamily="18" charset="0"/>
                <a:cs typeface="Times New Roman" pitchFamily="18" charset="0"/>
              </a:rPr>
              <a:t>Ionizing radiation is rarely detected directly. Instead, detectors usually measure </a:t>
            </a:r>
            <a:r>
              <a:rPr lang="en-US" sz="2000" dirty="0" smtClean="0">
                <a:latin typeface="Times New Roman" pitchFamily="18" charset="0"/>
                <a:ea typeface="Times New Roman" pitchFamily="18" charset="0"/>
                <a:cs typeface="Times New Roman" pitchFamily="18" charset="0"/>
              </a:rPr>
              <a:t>the </a:t>
            </a:r>
            <a:r>
              <a:rPr lang="en-US" sz="2000" dirty="0">
                <a:latin typeface="Times New Roman" pitchFamily="18" charset="0"/>
                <a:ea typeface="Times New Roman" pitchFamily="18" charset="0"/>
                <a:cs typeface="Times New Roman" pitchFamily="18" charset="0"/>
              </a:rPr>
              <a:t>secondary products arising from the interactions of the radiation with the </a:t>
            </a:r>
            <a:r>
              <a:rPr lang="en-US" sz="2000" dirty="0" smtClean="0">
                <a:latin typeface="Times New Roman" pitchFamily="18" charset="0"/>
                <a:ea typeface="Times New Roman" pitchFamily="18" charset="0"/>
                <a:cs typeface="Times New Roman" pitchFamily="18" charset="0"/>
              </a:rPr>
              <a:t>detector.</a:t>
            </a:r>
            <a:endParaRPr lang="en-US" sz="2000" dirty="0">
              <a:latin typeface="Times New Roman" pitchFamily="18" charset="0"/>
              <a:ea typeface="Times New Roman" pitchFamily="18" charset="0"/>
              <a:cs typeface="Times New Roman" pitchFamily="18" charset="0"/>
            </a:endParaRPr>
          </a:p>
          <a:p>
            <a:pPr marL="274320" lvl="0" indent="-274320" algn="just">
              <a:spcBef>
                <a:spcPts val="600"/>
              </a:spcBef>
              <a:spcAft>
                <a:spcPts val="600"/>
              </a:spcAft>
              <a:buFont typeface="Wingdings" pitchFamily="2" charset="2"/>
              <a:buChar char="ü"/>
            </a:pPr>
            <a:r>
              <a:rPr lang="en-US" sz="2000" dirty="0" smtClean="0">
                <a:latin typeface="Times New Roman" pitchFamily="18" charset="0"/>
                <a:ea typeface="Times New Roman" pitchFamily="18" charset="0"/>
                <a:cs typeface="Times New Roman" pitchFamily="18" charset="0"/>
              </a:rPr>
              <a:t>There are many types of detectors such as: </a:t>
            </a:r>
          </a:p>
          <a:p>
            <a:pPr marL="342900" indent="-342900" algn="just">
              <a:spcBef>
                <a:spcPts val="600"/>
              </a:spcBef>
              <a:spcAft>
                <a:spcPts val="600"/>
              </a:spcAft>
              <a:buFont typeface="Courier New" pitchFamily="49" charset="0"/>
              <a:buChar char="o"/>
            </a:pPr>
            <a:r>
              <a:rPr lang="en-US" sz="2000" i="1" dirty="0"/>
              <a:t>Gas-filled </a:t>
            </a:r>
            <a:r>
              <a:rPr lang="en-US" sz="2000" i="1" dirty="0" smtClean="0"/>
              <a:t>detectors</a:t>
            </a:r>
            <a:r>
              <a:rPr lang="en-US" sz="2000" dirty="0" smtClean="0"/>
              <a:t> </a:t>
            </a:r>
            <a:r>
              <a:rPr lang="en-US" sz="2000" dirty="0"/>
              <a:t>consist of a volume of gas between two electrodes</a:t>
            </a:r>
          </a:p>
          <a:p>
            <a:pPr marL="342900" indent="-342900" algn="just">
              <a:spcBef>
                <a:spcPts val="600"/>
              </a:spcBef>
              <a:spcAft>
                <a:spcPts val="600"/>
              </a:spcAft>
              <a:buFont typeface="Courier New" pitchFamily="49" charset="0"/>
              <a:buChar char="o"/>
            </a:pPr>
            <a:r>
              <a:rPr lang="en-US" sz="2000" i="1" dirty="0" smtClean="0"/>
              <a:t>Scintillation </a:t>
            </a:r>
            <a:r>
              <a:rPr lang="en-US" sz="2000" i="1" dirty="0"/>
              <a:t>detectors</a:t>
            </a:r>
            <a:r>
              <a:rPr lang="en-US" sz="2000" dirty="0"/>
              <a:t>, the interaction of ionizing radiation produces </a:t>
            </a:r>
            <a:r>
              <a:rPr lang="en-US" sz="2000" dirty="0" smtClean="0"/>
              <a:t>visible light. </a:t>
            </a:r>
          </a:p>
          <a:p>
            <a:pPr marL="342900" indent="-342900" algn="just">
              <a:spcBef>
                <a:spcPts val="600"/>
              </a:spcBef>
              <a:spcAft>
                <a:spcPts val="600"/>
              </a:spcAft>
              <a:buFont typeface="Courier New" pitchFamily="49" charset="0"/>
              <a:buChar char="o"/>
            </a:pPr>
            <a:r>
              <a:rPr lang="en-US" sz="2000" i="1" dirty="0"/>
              <a:t>Semiconductor </a:t>
            </a:r>
            <a:r>
              <a:rPr lang="en-US" sz="2000" i="1" dirty="0" smtClean="0"/>
              <a:t>detectors</a:t>
            </a:r>
            <a:r>
              <a:rPr lang="en-US" sz="2000" dirty="0"/>
              <a:t> </a:t>
            </a:r>
            <a:r>
              <a:rPr lang="en-US" sz="2000" dirty="0" smtClean="0"/>
              <a:t>are </a:t>
            </a:r>
            <a:r>
              <a:rPr lang="en-US" sz="2000" dirty="0"/>
              <a:t>especially pure crystals of silicon, germanium, or other materials to which </a:t>
            </a:r>
            <a:r>
              <a:rPr lang="en-US" sz="2000" dirty="0" smtClean="0"/>
              <a:t>trace amounts </a:t>
            </a:r>
            <a:r>
              <a:rPr lang="en-US" sz="2000" dirty="0"/>
              <a:t>of impurity atoms have been added so that they act as </a:t>
            </a:r>
            <a:r>
              <a:rPr lang="en-US" sz="2000" dirty="0" smtClean="0"/>
              <a:t>diodes.</a:t>
            </a:r>
            <a:endParaRPr lang="en-US" sz="2000" dirty="0"/>
          </a:p>
          <a:p>
            <a:pPr marL="342900" indent="-342900" algn="just">
              <a:spcBef>
                <a:spcPts val="600"/>
              </a:spcBef>
              <a:spcAft>
                <a:spcPts val="600"/>
              </a:spcAft>
              <a:buFont typeface="Courier New" pitchFamily="49" charset="0"/>
              <a:buChar char="o"/>
            </a:pPr>
            <a:r>
              <a:rPr lang="en-US" sz="2000" dirty="0"/>
              <a:t> Personal Dosimeters </a:t>
            </a:r>
            <a:r>
              <a:rPr lang="en-US" sz="2000" dirty="0" smtClean="0"/>
              <a:t>which </a:t>
            </a:r>
            <a:r>
              <a:rPr lang="en-US" sz="2000" dirty="0"/>
              <a:t>is personal and portable to assess the absorbed dose by radiation </a:t>
            </a:r>
            <a:r>
              <a:rPr lang="en-US" sz="2000" dirty="0" smtClean="0"/>
              <a:t>workers. </a:t>
            </a:r>
            <a:endParaRPr lang="en-US" sz="2000" dirty="0"/>
          </a:p>
        </p:txBody>
      </p:sp>
      <p:pic>
        <p:nvPicPr>
          <p:cNvPr id="7"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0"/>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7" name="Straight Connector 126"/>
          <p:cNvCxnSpPr>
            <a:endCxn id="100" idx="1"/>
          </p:cNvCxnSpPr>
          <p:nvPr/>
        </p:nvCxnSpPr>
        <p:spPr>
          <a:xfrm rot="10800000">
            <a:off x="6072230" y="4321975"/>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a:endCxn id="100" idx="1"/>
          </p:cNvCxnSpPr>
          <p:nvPr/>
        </p:nvCxnSpPr>
        <p:spPr>
          <a:xfrm rot="10800000">
            <a:off x="6072230" y="4321975"/>
            <a:ext cx="1588"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3"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36512" y="0"/>
            <a:ext cx="9144000" cy="1201738"/>
          </a:xfrm>
          <a:prstGeom prst="rect">
            <a:avLst/>
          </a:prstGeom>
          <a:noFill/>
          <a:ln w="9525">
            <a:noFill/>
            <a:miter lim="800000"/>
            <a:headEnd/>
            <a:tailEnd/>
          </a:ln>
        </p:spPr>
      </p:pic>
      <p:sp>
        <p:nvSpPr>
          <p:cNvPr id="9" name="Rectangle 6"/>
          <p:cNvSpPr>
            <a:spLocks noChangeArrowheads="1"/>
          </p:cNvSpPr>
          <p:nvPr/>
        </p:nvSpPr>
        <p:spPr bwMode="auto">
          <a:xfrm>
            <a:off x="1907704" y="375047"/>
            <a:ext cx="3384376"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Nuclear Detectors</a:t>
            </a:r>
            <a:endParaRPr lang="en-US" sz="2400" dirty="0">
              <a:solidFill>
                <a:srgbClr val="FFFF00"/>
              </a:solidFill>
            </a:endParaRPr>
          </a:p>
        </p:txBody>
      </p:sp>
      <p:sp>
        <p:nvSpPr>
          <p:cNvPr id="5" name="Rectangle 4"/>
          <p:cNvSpPr/>
          <p:nvPr/>
        </p:nvSpPr>
        <p:spPr>
          <a:xfrm>
            <a:off x="107504" y="1968510"/>
            <a:ext cx="8928992" cy="3908762"/>
          </a:xfrm>
          <a:prstGeom prst="rect">
            <a:avLst/>
          </a:prstGeom>
        </p:spPr>
        <p:txBody>
          <a:bodyPr wrap="square">
            <a:spAutoFit/>
          </a:bodyPr>
          <a:lstStyle/>
          <a:p>
            <a:pPr marL="609600" indent="-609600" algn="just">
              <a:buFont typeface="Wingdings" pitchFamily="2" charset="2"/>
              <a:buChar char="q"/>
            </a:pPr>
            <a:r>
              <a:rPr lang="en-US" sz="2800" dirty="0"/>
              <a:t>Detectors may also be classified by the type of information produced:</a:t>
            </a:r>
          </a:p>
          <a:p>
            <a:pPr marL="990600" lvl="1" indent="-533400" algn="just">
              <a:buFontTx/>
              <a:buAutoNum type="arabicPeriod"/>
            </a:pPr>
            <a:r>
              <a:rPr lang="en-US" sz="2400" dirty="0"/>
              <a:t>Detectors, such as Geiger-Mueller (GM) detectors, that indicate the </a:t>
            </a:r>
            <a:r>
              <a:rPr lang="en-US" b="1" i="1" u="sng" dirty="0"/>
              <a:t>number of interactions occurring in the detector</a:t>
            </a:r>
            <a:r>
              <a:rPr lang="en-US" sz="2400" dirty="0"/>
              <a:t> are called </a:t>
            </a:r>
            <a:r>
              <a:rPr lang="en-US" b="1" i="1" dirty="0" smtClean="0">
                <a:effectLst>
                  <a:outerShdw blurRad="38100" dist="38100" dir="2700000" algn="tl">
                    <a:srgbClr val="C0C0C0"/>
                  </a:outerShdw>
                </a:effectLst>
              </a:rPr>
              <a:t>counters.</a:t>
            </a:r>
            <a:endParaRPr lang="en-US" b="1" dirty="0">
              <a:effectLst>
                <a:outerShdw blurRad="38100" dist="38100" dir="2700000" algn="tl">
                  <a:srgbClr val="C0C0C0"/>
                </a:outerShdw>
              </a:effectLst>
            </a:endParaRPr>
          </a:p>
          <a:p>
            <a:pPr marL="990600" lvl="1" indent="-533400" algn="just">
              <a:buFontTx/>
              <a:buAutoNum type="arabicPeriod"/>
            </a:pPr>
            <a:r>
              <a:rPr lang="en-US" sz="2400" dirty="0"/>
              <a:t>Detectors that yield </a:t>
            </a:r>
            <a:r>
              <a:rPr lang="en-US" b="1" i="1" u="sng" dirty="0"/>
              <a:t>information about the energy distribution of the incident radiation</a:t>
            </a:r>
            <a:r>
              <a:rPr lang="en-US" sz="2400" dirty="0"/>
              <a:t>, such as </a:t>
            </a:r>
            <a:r>
              <a:rPr lang="en-US" sz="2400" b="1" dirty="0"/>
              <a:t>NaI</a:t>
            </a:r>
            <a:r>
              <a:rPr lang="en-US" sz="2400" i="1" dirty="0"/>
              <a:t> </a:t>
            </a:r>
            <a:r>
              <a:rPr lang="en-US" sz="2400" dirty="0"/>
              <a:t>scintillation detectors, are called </a:t>
            </a:r>
            <a:r>
              <a:rPr lang="en-US" b="1" i="1" dirty="0" smtClean="0">
                <a:effectLst>
                  <a:outerShdw blurRad="38100" dist="38100" dir="2700000" algn="tl">
                    <a:srgbClr val="C0C0C0"/>
                  </a:outerShdw>
                </a:effectLst>
              </a:rPr>
              <a:t>spectrometers.</a:t>
            </a:r>
            <a:endParaRPr lang="en-US" b="1" dirty="0">
              <a:effectLst>
                <a:outerShdw blurRad="38100" dist="38100" dir="2700000" algn="tl">
                  <a:srgbClr val="C0C0C0"/>
                </a:outerShdw>
              </a:effectLst>
            </a:endParaRPr>
          </a:p>
          <a:p>
            <a:pPr marL="990600" lvl="1" indent="-533400" algn="just">
              <a:buFontTx/>
              <a:buAutoNum type="arabicPeriod"/>
            </a:pPr>
            <a:r>
              <a:rPr lang="en-US" sz="2400" dirty="0"/>
              <a:t>Detectors that indicate the </a:t>
            </a:r>
            <a:r>
              <a:rPr lang="en-US" b="1" i="1" u="sng" dirty="0"/>
              <a:t>net amount of energy deposited in the detector by multiple interactions</a:t>
            </a:r>
            <a:r>
              <a:rPr lang="en-US" sz="2400" dirty="0"/>
              <a:t> are called </a:t>
            </a:r>
            <a:r>
              <a:rPr lang="en-US" b="1" i="1" dirty="0" smtClean="0">
                <a:effectLst>
                  <a:outerShdw blurRad="38100" dist="38100" dir="2700000" algn="tl">
                    <a:srgbClr val="C0C0C0"/>
                  </a:outerShdw>
                </a:effectLst>
              </a:rPr>
              <a:t>dosimeters.</a:t>
            </a:r>
            <a:endParaRPr lang="en-US" b="1" dirty="0">
              <a:effectLst>
                <a:outerShdw blurRad="38100" dist="38100" dir="2700000" algn="tl">
                  <a:srgbClr val="C0C0C0"/>
                </a:outerShdw>
              </a:effectLst>
            </a:endParaRPr>
          </a:p>
        </p:txBody>
      </p:sp>
      <p:sp>
        <p:nvSpPr>
          <p:cNvPr id="6" name="TextBox 5"/>
          <p:cNvSpPr txBox="1"/>
          <p:nvPr/>
        </p:nvSpPr>
        <p:spPr>
          <a:xfrm>
            <a:off x="2195736" y="1412776"/>
            <a:ext cx="3168352" cy="369332"/>
          </a:xfrm>
          <a:prstGeom prst="rect">
            <a:avLst/>
          </a:prstGeom>
          <a:noFill/>
        </p:spPr>
        <p:txBody>
          <a:bodyPr wrap="square" rtlCol="0">
            <a:spAutoFit/>
          </a:bodyPr>
          <a:lstStyle/>
          <a:p>
            <a:pPr algn="ctr"/>
            <a:r>
              <a:rPr lang="en-US" b="1" dirty="0"/>
              <a:t>Types of detectors (cont.)</a:t>
            </a:r>
          </a:p>
        </p:txBody>
      </p:sp>
      <p:sp>
        <p:nvSpPr>
          <p:cNvPr id="11" name="Rectangle 10"/>
          <p:cNvSpPr/>
          <p:nvPr/>
        </p:nvSpPr>
        <p:spPr>
          <a:xfrm>
            <a:off x="2051720" y="1319575"/>
            <a:ext cx="3312368" cy="55573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3" descr="C:\Users\smart touch\Desktop\WameedMUCDepNew_2023_4134328.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0"/>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0"/>
            <a:ext cx="9144000" cy="1201738"/>
          </a:xfrm>
          <a:prstGeom prst="rect">
            <a:avLst/>
          </a:prstGeom>
          <a:noFill/>
          <a:ln w="9525">
            <a:noFill/>
            <a:miter lim="800000"/>
            <a:headEnd/>
            <a:tailEnd/>
          </a:ln>
        </p:spPr>
      </p:pic>
      <p:sp>
        <p:nvSpPr>
          <p:cNvPr id="11" name="TextBox 10"/>
          <p:cNvSpPr txBox="1"/>
          <p:nvPr/>
        </p:nvSpPr>
        <p:spPr>
          <a:xfrm>
            <a:off x="1979712" y="447055"/>
            <a:ext cx="3240360" cy="461665"/>
          </a:xfrm>
          <a:prstGeom prst="rect">
            <a:avLst/>
          </a:prstGeom>
          <a:noFill/>
        </p:spPr>
        <p:txBody>
          <a:bodyPr wrap="square" rtlCol="0">
            <a:spAutoFit/>
          </a:bodyPr>
          <a:lstStyle/>
          <a:p>
            <a:pPr algn="ctr"/>
            <a:r>
              <a:rPr lang="en-US" sz="2400" b="1" dirty="0" smtClean="0">
                <a:solidFill>
                  <a:srgbClr val="FFFF00"/>
                </a:solidFill>
              </a:rPr>
              <a:t>Nuclear Detectors </a:t>
            </a:r>
            <a:endParaRPr lang="en-US" sz="2400" dirty="0">
              <a:solidFill>
                <a:srgbClr val="FFFF00"/>
              </a:solidFill>
            </a:endParaRPr>
          </a:p>
        </p:txBody>
      </p:sp>
      <p:sp>
        <p:nvSpPr>
          <p:cNvPr id="7" name="Rectangle 2"/>
          <p:cNvSpPr txBox="1">
            <a:spLocks noChangeArrowheads="1"/>
          </p:cNvSpPr>
          <p:nvPr/>
        </p:nvSpPr>
        <p:spPr>
          <a:xfrm>
            <a:off x="2123728" y="1268760"/>
            <a:ext cx="4104456" cy="643086"/>
          </a:xfrm>
          <a:prstGeom prst="rect">
            <a:avLst/>
          </a:prstGeom>
          <a:ln w="25400">
            <a:solidFill>
              <a:schemeClr val="tx1"/>
            </a:solidFill>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t>Modes of operation</a:t>
            </a:r>
            <a:endParaRPr lang="en-US" sz="3200" b="1" dirty="0"/>
          </a:p>
        </p:txBody>
      </p:sp>
      <p:sp>
        <p:nvSpPr>
          <p:cNvPr id="8" name="Rectangle 3"/>
          <p:cNvSpPr txBox="1">
            <a:spLocks noChangeArrowheads="1"/>
          </p:cNvSpPr>
          <p:nvPr/>
        </p:nvSpPr>
        <p:spPr>
          <a:xfrm>
            <a:off x="251520" y="2262336"/>
            <a:ext cx="8568952" cy="4191000"/>
          </a:xfrm>
          <a:prstGeom prst="rect">
            <a:avLst/>
          </a:prstGeom>
          <a:ln w="76200" cmpd="tri">
            <a:solidFill>
              <a:schemeClr val="tx1"/>
            </a:solidFill>
            <a:miter lim="800000"/>
            <a:headEnd/>
            <a:tailEnd/>
          </a:ln>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q"/>
            </a:pPr>
            <a:r>
              <a:rPr lang="en-US" sz="4000" dirty="0" smtClean="0"/>
              <a:t>In </a:t>
            </a:r>
            <a:r>
              <a:rPr lang="en-US" sz="4000" i="1" dirty="0" smtClean="0"/>
              <a:t>pulse mode</a:t>
            </a:r>
            <a:r>
              <a:rPr lang="en-US" sz="4000" dirty="0" smtClean="0"/>
              <a:t>, the signal from each interaction is processed individually.</a:t>
            </a:r>
          </a:p>
          <a:p>
            <a:pPr algn="just">
              <a:buFont typeface="Wingdings" pitchFamily="2" charset="2"/>
              <a:buChar char="q"/>
            </a:pPr>
            <a:r>
              <a:rPr lang="en-US" sz="4000" dirty="0" smtClean="0"/>
              <a:t>In </a:t>
            </a:r>
            <a:r>
              <a:rPr lang="en-US" sz="4000" i="1" dirty="0" smtClean="0"/>
              <a:t>current mode</a:t>
            </a:r>
            <a:r>
              <a:rPr lang="en-US" sz="4000" dirty="0" smtClean="0"/>
              <a:t>, the electrical signals from individual interactions are averaged together, forming a net current signal.</a:t>
            </a:r>
            <a:endParaRPr lang="en-US" sz="4000" dirty="0"/>
          </a:p>
        </p:txBody>
      </p:sp>
      <p:pic>
        <p:nvPicPr>
          <p:cNvPr id="10"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0"/>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10" name="TextBox 9"/>
          <p:cNvSpPr txBox="1"/>
          <p:nvPr/>
        </p:nvSpPr>
        <p:spPr>
          <a:xfrm>
            <a:off x="2555776" y="159023"/>
            <a:ext cx="2610122" cy="461665"/>
          </a:xfrm>
          <a:prstGeom prst="rect">
            <a:avLst/>
          </a:prstGeom>
          <a:noFill/>
        </p:spPr>
        <p:txBody>
          <a:bodyPr wrap="square" rtlCol="0">
            <a:spAutoFit/>
          </a:bodyPr>
          <a:lstStyle/>
          <a:p>
            <a:pPr algn="r"/>
            <a:r>
              <a:rPr lang="en-MY" sz="2400" b="1" dirty="0" smtClean="0">
                <a:solidFill>
                  <a:srgbClr val="FFFF00"/>
                </a:solidFill>
                <a:latin typeface="Times New Roman" pitchFamily="18" charset="0"/>
                <a:cs typeface="Times New Roman" pitchFamily="18" charset="0"/>
              </a:rPr>
              <a:t>Nuclear Detectors </a:t>
            </a:r>
            <a:endParaRPr lang="en-US" sz="2400" b="1" dirty="0">
              <a:solidFill>
                <a:srgbClr val="FFFF00"/>
              </a:solidFill>
            </a:endParaRPr>
          </a:p>
        </p:txBody>
      </p:sp>
      <p:sp>
        <p:nvSpPr>
          <p:cNvPr id="13" name="Rectangle 2"/>
          <p:cNvSpPr txBox="1">
            <a:spLocks noChangeArrowheads="1"/>
          </p:cNvSpPr>
          <p:nvPr/>
        </p:nvSpPr>
        <p:spPr>
          <a:xfrm>
            <a:off x="1763688" y="1124744"/>
            <a:ext cx="4752528" cy="751438"/>
          </a:xfrm>
          <a:prstGeom prst="rect">
            <a:avLst/>
          </a:prstGeom>
          <a:ln w="25400">
            <a:solidFill>
              <a:schemeClr val="tx1"/>
            </a:solidFill>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t>Detection efficiency</a:t>
            </a:r>
          </a:p>
        </p:txBody>
      </p:sp>
      <p:sp>
        <p:nvSpPr>
          <p:cNvPr id="14" name="Rectangle 3"/>
          <p:cNvSpPr txBox="1">
            <a:spLocks noChangeArrowheads="1"/>
          </p:cNvSpPr>
          <p:nvPr/>
        </p:nvSpPr>
        <p:spPr>
          <a:xfrm>
            <a:off x="323528" y="2194520"/>
            <a:ext cx="8640960" cy="3322712"/>
          </a:xfrm>
          <a:prstGeom prst="rect">
            <a:avLst/>
          </a:prstGeom>
          <a:ln w="76200" cmpd="tri">
            <a:solidFill>
              <a:schemeClr val="accent1"/>
            </a:solidFill>
            <a:miter lim="800000"/>
            <a:headEnd/>
            <a:tailEnd/>
          </a:ln>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The </a:t>
            </a:r>
            <a:r>
              <a:rPr lang="en-US" i="1" dirty="0" smtClean="0"/>
              <a:t>efficiency (sensitivity) </a:t>
            </a:r>
            <a:r>
              <a:rPr lang="en-US" dirty="0" smtClean="0"/>
              <a:t>of a detector is </a:t>
            </a:r>
            <a:r>
              <a:rPr lang="en-US" b="1" i="1" u="sng" dirty="0" smtClean="0">
                <a:effectLst>
                  <a:outerShdw blurRad="38100" dist="38100" dir="2700000" algn="tl">
                    <a:srgbClr val="C0C0C0"/>
                  </a:outerShdw>
                </a:effectLst>
              </a:rPr>
              <a:t>a measure of its ability to detect radiation.</a:t>
            </a:r>
          </a:p>
          <a:p>
            <a:r>
              <a:rPr lang="en-US" dirty="0" smtClean="0"/>
              <a:t>Efficiency of a detection system operated is defined as the</a:t>
            </a:r>
            <a:r>
              <a:rPr lang="en-US" u="sng" dirty="0" smtClean="0"/>
              <a:t> </a:t>
            </a:r>
            <a:r>
              <a:rPr lang="en-US" i="1" u="sng" dirty="0" smtClean="0">
                <a:effectLst>
                  <a:outerShdw blurRad="38100" dist="38100" dir="2700000" algn="tl">
                    <a:srgbClr val="C0C0C0"/>
                  </a:outerShdw>
                </a:effectLst>
              </a:rPr>
              <a:t>probability that a particle or photon emitted by a source will be detected . </a:t>
            </a:r>
            <a:endParaRPr lang="en-US" i="1" u="sng" dirty="0">
              <a:effectLst>
                <a:outerShdw blurRad="38100" dist="38100" dir="2700000" algn="tl">
                  <a:srgbClr val="C0C0C0"/>
                </a:outerShdw>
              </a:effectLst>
            </a:endParaRPr>
          </a:p>
        </p:txBody>
      </p:sp>
      <p:pic>
        <p:nvPicPr>
          <p:cNvPr id="7"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214313"/>
            <a:ext cx="9144000" cy="1201738"/>
          </a:xfrm>
          <a:prstGeom prst="rect">
            <a:avLst/>
          </a:prstGeom>
          <a:noFill/>
          <a:ln w="9525">
            <a:noFill/>
            <a:miter lim="800000"/>
            <a:headEnd/>
            <a:tailEnd/>
          </a:ln>
        </p:spPr>
      </p:pic>
      <p:sp>
        <p:nvSpPr>
          <p:cNvPr id="4" name="TextBox 3"/>
          <p:cNvSpPr txBox="1"/>
          <p:nvPr/>
        </p:nvSpPr>
        <p:spPr>
          <a:xfrm>
            <a:off x="2339752" y="159023"/>
            <a:ext cx="2610122" cy="461665"/>
          </a:xfrm>
          <a:prstGeom prst="rect">
            <a:avLst/>
          </a:prstGeom>
          <a:noFill/>
        </p:spPr>
        <p:txBody>
          <a:bodyPr wrap="square" rtlCol="0">
            <a:spAutoFit/>
          </a:bodyPr>
          <a:lstStyle/>
          <a:p>
            <a:pPr algn="r"/>
            <a:r>
              <a:rPr lang="en-MY" sz="2400" b="1" dirty="0" smtClean="0">
                <a:solidFill>
                  <a:srgbClr val="FFFF00"/>
                </a:solidFill>
                <a:latin typeface="Times New Roman" pitchFamily="18" charset="0"/>
                <a:cs typeface="Times New Roman" pitchFamily="18" charset="0"/>
              </a:rPr>
              <a:t>Nuclear Detectors</a:t>
            </a:r>
            <a:endParaRPr lang="en-US" sz="2400" b="1" dirty="0">
              <a:solidFill>
                <a:srgbClr val="FFFF00"/>
              </a:solidFill>
            </a:endParaRPr>
          </a:p>
        </p:txBody>
      </p:sp>
      <p:sp>
        <p:nvSpPr>
          <p:cNvPr id="7" name="Rectangle 2"/>
          <p:cNvSpPr txBox="1">
            <a:spLocks noChangeArrowheads="1"/>
          </p:cNvSpPr>
          <p:nvPr/>
        </p:nvSpPr>
        <p:spPr>
          <a:xfrm>
            <a:off x="2267744" y="1052736"/>
            <a:ext cx="3486944" cy="504056"/>
          </a:xfrm>
          <a:prstGeom prst="rect">
            <a:avLst/>
          </a:prstGeom>
          <a:ln w="25400">
            <a:solidFill>
              <a:schemeClr val="tx1"/>
            </a:solidFill>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a:t>Geometric efficiency</a:t>
            </a:r>
          </a:p>
        </p:txBody>
      </p:sp>
      <p:sp>
        <p:nvSpPr>
          <p:cNvPr id="8" name="Rectangle 7"/>
          <p:cNvSpPr/>
          <p:nvPr/>
        </p:nvSpPr>
        <p:spPr>
          <a:xfrm>
            <a:off x="179512" y="1700808"/>
            <a:ext cx="8856984" cy="646331"/>
          </a:xfrm>
          <a:prstGeom prst="rect">
            <a:avLst/>
          </a:prstGeom>
        </p:spPr>
        <p:txBody>
          <a:bodyPr wrap="square">
            <a:spAutoFit/>
          </a:bodyPr>
          <a:lstStyle/>
          <a:p>
            <a:pPr marL="285750" indent="-285750" algn="just" defTabSz="1316038" eaLnBrk="0" hangingPunct="0">
              <a:buFont typeface="Courier New" pitchFamily="49" charset="0"/>
              <a:buChar char="o"/>
            </a:pPr>
            <a:r>
              <a:rPr lang="en-US" dirty="0"/>
              <a:t>The quotient: number of photons reaching the detector </a:t>
            </a:r>
            <a:r>
              <a:rPr lang="en-US" dirty="0" smtClean="0"/>
              <a:t>over the </a:t>
            </a:r>
            <a:r>
              <a:rPr lang="en-US" dirty="0"/>
              <a:t>number of photons emitted from the </a:t>
            </a:r>
            <a:r>
              <a:rPr lang="en-US" dirty="0" smtClean="0"/>
              <a:t>sample.</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4144791870"/>
              </p:ext>
            </p:extLst>
          </p:nvPr>
        </p:nvGraphicFramePr>
        <p:xfrm>
          <a:off x="1143000" y="2492896"/>
          <a:ext cx="6096000" cy="685800"/>
        </p:xfrm>
        <a:graphic>
          <a:graphicData uri="http://schemas.openxmlformats.org/presentationml/2006/ole">
            <mc:AlternateContent xmlns:mc="http://schemas.openxmlformats.org/markup-compatibility/2006">
              <mc:Choice xmlns:v="urn:schemas-microsoft-com:vml" Requires="v">
                <p:oleObj spid="_x0000_s1086" name="Equation" r:id="rId4" imgW="3073400" imgH="393700" progId="Equation.3">
                  <p:embed/>
                </p:oleObj>
              </mc:Choice>
              <mc:Fallback>
                <p:oleObj name="Equation" r:id="rId4" imgW="3073400" imgH="393700" progId="Equation.3">
                  <p:embed/>
                  <p:pic>
                    <p:nvPicPr>
                      <p:cNvPr id="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492896"/>
                        <a:ext cx="6096000" cy="685800"/>
                      </a:xfrm>
                      <a:prstGeom prst="rect">
                        <a:avLst/>
                      </a:prstGeom>
                      <a:noFill/>
                      <a:ln w="12700" cmpd="sng">
                        <a:solidFill>
                          <a:schemeClr val="hlink"/>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0" name="Group 32"/>
          <p:cNvGrpSpPr>
            <a:grpSpLocks/>
          </p:cNvGrpSpPr>
          <p:nvPr/>
        </p:nvGrpSpPr>
        <p:grpSpPr bwMode="auto">
          <a:xfrm>
            <a:off x="1472331" y="3468960"/>
            <a:ext cx="6196013" cy="3200400"/>
            <a:chOff x="1152" y="1452"/>
            <a:chExt cx="3903" cy="2340"/>
          </a:xfrm>
        </p:grpSpPr>
        <p:grpSp>
          <p:nvGrpSpPr>
            <p:cNvPr id="11" name="Group 31"/>
            <p:cNvGrpSpPr>
              <a:grpSpLocks/>
            </p:cNvGrpSpPr>
            <p:nvPr/>
          </p:nvGrpSpPr>
          <p:grpSpPr bwMode="auto">
            <a:xfrm>
              <a:off x="1152" y="1452"/>
              <a:ext cx="3903" cy="2108"/>
              <a:chOff x="1085" y="1344"/>
              <a:chExt cx="3903" cy="2108"/>
            </a:xfrm>
          </p:grpSpPr>
          <p:sp>
            <p:nvSpPr>
              <p:cNvPr id="13" name="Rectangle 3"/>
              <p:cNvSpPr>
                <a:spLocks noChangeArrowheads="1"/>
              </p:cNvSpPr>
              <p:nvPr/>
            </p:nvSpPr>
            <p:spPr bwMode="auto">
              <a:xfrm>
                <a:off x="1089" y="2423"/>
                <a:ext cx="1086" cy="693"/>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4" name="Rectangle 4"/>
              <p:cNvSpPr>
                <a:spLocks noChangeArrowheads="1"/>
              </p:cNvSpPr>
              <p:nvPr/>
            </p:nvSpPr>
            <p:spPr bwMode="auto">
              <a:xfrm>
                <a:off x="2471" y="1751"/>
                <a:ext cx="1087" cy="1375"/>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5" name="Rectangle 5"/>
              <p:cNvSpPr>
                <a:spLocks noChangeArrowheads="1"/>
              </p:cNvSpPr>
              <p:nvPr/>
            </p:nvSpPr>
            <p:spPr bwMode="auto">
              <a:xfrm>
                <a:off x="2813" y="1747"/>
                <a:ext cx="403" cy="5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6" name="Rectangle 6"/>
              <p:cNvSpPr>
                <a:spLocks noChangeArrowheads="1"/>
              </p:cNvSpPr>
              <p:nvPr/>
            </p:nvSpPr>
            <p:spPr bwMode="auto">
              <a:xfrm>
                <a:off x="2813" y="2266"/>
                <a:ext cx="403" cy="6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7" name="Rectangle 7"/>
              <p:cNvSpPr>
                <a:spLocks noChangeArrowheads="1"/>
              </p:cNvSpPr>
              <p:nvPr/>
            </p:nvSpPr>
            <p:spPr bwMode="auto">
              <a:xfrm>
                <a:off x="1430" y="2419"/>
                <a:ext cx="404" cy="5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8" name="Rectangle 8"/>
              <p:cNvSpPr>
                <a:spLocks noChangeArrowheads="1"/>
              </p:cNvSpPr>
              <p:nvPr/>
            </p:nvSpPr>
            <p:spPr bwMode="auto">
              <a:xfrm>
                <a:off x="2932" y="1924"/>
                <a:ext cx="184" cy="971"/>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9" name="Rectangle 9"/>
              <p:cNvSpPr>
                <a:spLocks noChangeArrowheads="1"/>
              </p:cNvSpPr>
              <p:nvPr/>
            </p:nvSpPr>
            <p:spPr bwMode="auto">
              <a:xfrm>
                <a:off x="1550" y="2366"/>
                <a:ext cx="164" cy="56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 name="AutoShape 10"/>
              <p:cNvSpPr>
                <a:spLocks noChangeArrowheads="1"/>
              </p:cNvSpPr>
              <p:nvPr/>
            </p:nvSpPr>
            <p:spPr bwMode="auto">
              <a:xfrm rot="-10800000" flipH="1" flipV="1">
                <a:off x="2932" y="1770"/>
                <a:ext cx="165" cy="165"/>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solidFill>
                <a:srgbClr val="FF505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1" name="AutoShape 11"/>
              <p:cNvSpPr>
                <a:spLocks noChangeArrowheads="1"/>
              </p:cNvSpPr>
              <p:nvPr/>
            </p:nvSpPr>
            <p:spPr bwMode="auto">
              <a:xfrm rot="-10800000" flipH="1" flipV="1">
                <a:off x="1550" y="2193"/>
                <a:ext cx="164" cy="165"/>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solidFill>
                <a:srgbClr val="FF505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2" name="Rectangle 12" descr="Sick-sack"/>
              <p:cNvSpPr>
                <a:spLocks noChangeArrowheads="1"/>
              </p:cNvSpPr>
              <p:nvPr/>
            </p:nvSpPr>
            <p:spPr bwMode="auto">
              <a:xfrm>
                <a:off x="1550" y="2538"/>
                <a:ext cx="164" cy="396"/>
              </a:xfrm>
              <a:prstGeom prst="rect">
                <a:avLst/>
              </a:prstGeom>
              <a:pattFill prst="zigZag">
                <a:fgClr>
                  <a:schemeClr val="tx2"/>
                </a:fgClr>
                <a:bgClr>
                  <a:schemeClr val="bg1"/>
                </a:bgClr>
              </a:patt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3" name="Rectangle 13" descr="Sick-sack"/>
              <p:cNvSpPr>
                <a:spLocks noChangeArrowheads="1"/>
              </p:cNvSpPr>
              <p:nvPr/>
            </p:nvSpPr>
            <p:spPr bwMode="auto">
              <a:xfrm>
                <a:off x="2932" y="2164"/>
                <a:ext cx="184" cy="731"/>
              </a:xfrm>
              <a:prstGeom prst="rect">
                <a:avLst/>
              </a:prstGeom>
              <a:pattFill prst="zigZag">
                <a:fgClr>
                  <a:schemeClr val="tx2"/>
                </a:fgClr>
                <a:bgClr>
                  <a:schemeClr val="bg1"/>
                </a:bgClr>
              </a:patt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4" name="Line 14"/>
              <p:cNvSpPr>
                <a:spLocks noChangeShapeType="1"/>
              </p:cNvSpPr>
              <p:nvPr/>
            </p:nvSpPr>
            <p:spPr bwMode="auto">
              <a:xfrm flipH="1" flipV="1">
                <a:off x="1085" y="2016"/>
                <a:ext cx="461" cy="518"/>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5" name="Line 15"/>
              <p:cNvSpPr>
                <a:spLocks noChangeShapeType="1"/>
              </p:cNvSpPr>
              <p:nvPr/>
            </p:nvSpPr>
            <p:spPr bwMode="auto">
              <a:xfrm flipV="1">
                <a:off x="1718" y="2016"/>
                <a:ext cx="461" cy="518"/>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6" name="Line 16"/>
              <p:cNvSpPr>
                <a:spLocks noChangeShapeType="1"/>
              </p:cNvSpPr>
              <p:nvPr/>
            </p:nvSpPr>
            <p:spPr bwMode="auto">
              <a:xfrm flipH="1" flipV="1">
                <a:off x="2688" y="1392"/>
                <a:ext cx="240" cy="768"/>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7" name="Line 17"/>
              <p:cNvSpPr>
                <a:spLocks noChangeShapeType="1"/>
              </p:cNvSpPr>
              <p:nvPr/>
            </p:nvSpPr>
            <p:spPr bwMode="auto">
              <a:xfrm flipV="1">
                <a:off x="3120" y="1392"/>
                <a:ext cx="192" cy="768"/>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8" name="Rectangle 19"/>
              <p:cNvSpPr>
                <a:spLocks noChangeArrowheads="1"/>
              </p:cNvSpPr>
              <p:nvPr/>
            </p:nvSpPr>
            <p:spPr bwMode="auto">
              <a:xfrm>
                <a:off x="3767" y="1751"/>
                <a:ext cx="1087" cy="1375"/>
              </a:xfrm>
              <a:prstGeom prst="rect">
                <a:avLst/>
              </a:prstGeom>
              <a:solidFill>
                <a:schemeClr val="tx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9" name="Rectangle 20"/>
              <p:cNvSpPr>
                <a:spLocks noChangeArrowheads="1"/>
              </p:cNvSpPr>
              <p:nvPr/>
            </p:nvSpPr>
            <p:spPr bwMode="auto">
              <a:xfrm>
                <a:off x="4109" y="1747"/>
                <a:ext cx="403" cy="5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0" name="Rectangle 21"/>
              <p:cNvSpPr>
                <a:spLocks noChangeArrowheads="1"/>
              </p:cNvSpPr>
              <p:nvPr/>
            </p:nvSpPr>
            <p:spPr bwMode="auto">
              <a:xfrm>
                <a:off x="4109" y="2266"/>
                <a:ext cx="403" cy="6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1" name="Rectangle 22"/>
              <p:cNvSpPr>
                <a:spLocks noChangeArrowheads="1"/>
              </p:cNvSpPr>
              <p:nvPr/>
            </p:nvSpPr>
            <p:spPr bwMode="auto">
              <a:xfrm>
                <a:off x="4228" y="2548"/>
                <a:ext cx="165" cy="34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2" name="AutoShape 23"/>
              <p:cNvSpPr>
                <a:spLocks noChangeArrowheads="1"/>
              </p:cNvSpPr>
              <p:nvPr/>
            </p:nvSpPr>
            <p:spPr bwMode="auto">
              <a:xfrm rot="-10800000" flipH="1" flipV="1">
                <a:off x="4228" y="2394"/>
                <a:ext cx="165" cy="165"/>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solidFill>
                <a:srgbClr val="FF505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3" name="Rectangle 24" descr="Sick-sack"/>
              <p:cNvSpPr>
                <a:spLocks noChangeArrowheads="1"/>
              </p:cNvSpPr>
              <p:nvPr/>
            </p:nvSpPr>
            <p:spPr bwMode="auto">
              <a:xfrm>
                <a:off x="4228" y="2692"/>
                <a:ext cx="165" cy="203"/>
              </a:xfrm>
              <a:prstGeom prst="rect">
                <a:avLst/>
              </a:prstGeom>
              <a:pattFill prst="zigZag">
                <a:fgClr>
                  <a:schemeClr val="tx2"/>
                </a:fgClr>
                <a:bgClr>
                  <a:schemeClr val="bg1"/>
                </a:bgClr>
              </a:patt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4" name="Line 25"/>
              <p:cNvSpPr>
                <a:spLocks noChangeShapeType="1"/>
              </p:cNvSpPr>
              <p:nvPr/>
            </p:nvSpPr>
            <p:spPr bwMode="auto">
              <a:xfrm flipH="1" flipV="1">
                <a:off x="4051" y="1344"/>
                <a:ext cx="173" cy="1344"/>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5" name="Line 26"/>
              <p:cNvSpPr>
                <a:spLocks noChangeShapeType="1"/>
              </p:cNvSpPr>
              <p:nvPr/>
            </p:nvSpPr>
            <p:spPr bwMode="auto">
              <a:xfrm flipV="1">
                <a:off x="4416" y="1344"/>
                <a:ext cx="144" cy="1344"/>
              </a:xfrm>
              <a:prstGeom prst="line">
                <a:avLst/>
              </a:prstGeom>
              <a:noFill/>
              <a:ln w="127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6" name="AutoShape 27"/>
              <p:cNvSpPr>
                <a:spLocks noChangeArrowheads="1"/>
              </p:cNvSpPr>
              <p:nvPr/>
            </p:nvSpPr>
            <p:spPr bwMode="auto">
              <a:xfrm>
                <a:off x="1108" y="3316"/>
                <a:ext cx="3880" cy="136"/>
              </a:xfrm>
              <a:prstGeom prst="rightArrow">
                <a:avLst>
                  <a:gd name="adj1" fmla="val 50000"/>
                  <a:gd name="adj2" fmla="val 1426603"/>
                </a:avLst>
              </a:prstGeom>
              <a:solidFill>
                <a:srgbClr val="FFFF66"/>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grpSp>
        <p:sp>
          <p:nvSpPr>
            <p:cNvPr id="12" name="Rectangle 28"/>
            <p:cNvSpPr>
              <a:spLocks noChangeArrowheads="1"/>
            </p:cNvSpPr>
            <p:nvPr/>
          </p:nvSpPr>
          <p:spPr bwMode="auto">
            <a:xfrm>
              <a:off x="1488" y="3504"/>
              <a:ext cx="275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dirty="0">
                  <a:latin typeface="Arial" charset="0"/>
                </a:rPr>
                <a:t>Increasing geometric efficiency</a:t>
              </a:r>
            </a:p>
          </p:txBody>
        </p:sp>
      </p:grpSp>
      <p:pic>
        <p:nvPicPr>
          <p:cNvPr id="37" name="Picture 3" descr="C:\Users\smart touch\Desktop\WameedMUCDepNew_2023_4134328.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480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19066" y="-258595"/>
            <a:ext cx="9144000" cy="1201738"/>
          </a:xfrm>
          <a:prstGeom prst="rect">
            <a:avLst/>
          </a:prstGeom>
          <a:noFill/>
          <a:ln w="9525">
            <a:noFill/>
            <a:miter lim="800000"/>
            <a:headEnd/>
            <a:tailEnd/>
          </a:ln>
        </p:spPr>
      </p:pic>
      <p:sp>
        <p:nvSpPr>
          <p:cNvPr id="5" name="TextBox 4"/>
          <p:cNvSpPr txBox="1"/>
          <p:nvPr/>
        </p:nvSpPr>
        <p:spPr>
          <a:xfrm>
            <a:off x="2123728" y="201890"/>
            <a:ext cx="2736304" cy="461665"/>
          </a:xfrm>
          <a:prstGeom prst="rect">
            <a:avLst/>
          </a:prstGeom>
          <a:noFill/>
        </p:spPr>
        <p:txBody>
          <a:bodyPr wrap="square" rtlCol="1">
            <a:spAutoFit/>
          </a:bodyPr>
          <a:lstStyle/>
          <a:p>
            <a:pPr algn="just"/>
            <a:r>
              <a:rPr lang="en-US" sz="2400" b="1" dirty="0" smtClean="0">
                <a:solidFill>
                  <a:srgbClr val="FFFF00"/>
                </a:solidFill>
                <a:latin typeface="Times New Roman" pitchFamily="18" charset="0"/>
                <a:cs typeface="Times New Roman" pitchFamily="18" charset="0"/>
              </a:rPr>
              <a:t>Nuclear Detectors</a:t>
            </a:r>
            <a:endParaRPr lang="en-US" sz="2400" b="1" dirty="0">
              <a:solidFill>
                <a:srgbClr val="FFFF00"/>
              </a:solidFill>
              <a:latin typeface="Times New Roman" pitchFamily="18" charset="0"/>
              <a:cs typeface="Times New Roman" pitchFamily="18" charset="0"/>
            </a:endParaRPr>
          </a:p>
        </p:txBody>
      </p:sp>
      <p:pic>
        <p:nvPicPr>
          <p:cNvPr id="8" name="Picture 4" descr="bush_20_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685800" y="1268760"/>
            <a:ext cx="7772400" cy="5216525"/>
          </a:xfrm>
          <a:prstGeom prst="rect">
            <a:avLst/>
          </a:prstGeom>
          <a:noFill/>
          <a:ln w="19050">
            <a:solidFill>
              <a:schemeClr val="hlink"/>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3" descr="C:\Users\smart touch\Desktop\WameedMUCDepNew_2023_4134328.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258596"/>
            <a:ext cx="2123728" cy="1229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76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4" name="TextBox 3"/>
          <p:cNvSpPr txBox="1"/>
          <p:nvPr/>
        </p:nvSpPr>
        <p:spPr>
          <a:xfrm>
            <a:off x="1547664" y="167315"/>
            <a:ext cx="3168352" cy="461665"/>
          </a:xfrm>
          <a:prstGeom prst="rect">
            <a:avLst/>
          </a:prstGeom>
          <a:noFill/>
        </p:spPr>
        <p:txBody>
          <a:bodyPr wrap="square" rtlCol="0">
            <a:spAutoFit/>
          </a:bodyPr>
          <a:lstStyle/>
          <a:p>
            <a:r>
              <a:rPr lang="en-US" sz="2400" b="1" dirty="0" smtClean="0">
                <a:solidFill>
                  <a:srgbClr val="FFFF00"/>
                </a:solidFill>
              </a:rPr>
              <a:t>Gaseous Detectors </a:t>
            </a:r>
            <a:endParaRPr lang="en-US" sz="2400" b="1" dirty="0">
              <a:solidFill>
                <a:srgbClr val="FFFF00"/>
              </a:solidFill>
            </a:endParaRPr>
          </a:p>
        </p:txBody>
      </p:sp>
      <p:sp>
        <p:nvSpPr>
          <p:cNvPr id="7" name="Rectangle 2"/>
          <p:cNvSpPr txBox="1">
            <a:spLocks noChangeArrowheads="1"/>
          </p:cNvSpPr>
          <p:nvPr/>
        </p:nvSpPr>
        <p:spPr>
          <a:xfrm>
            <a:off x="2123728" y="1052736"/>
            <a:ext cx="2736304" cy="72008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b="1" dirty="0" smtClean="0">
                <a:solidFill>
                  <a:schemeClr val="hlink"/>
                </a:solidFill>
                <a:effectLst>
                  <a:outerShdw blurRad="38100" dist="38100" dir="2700000" algn="tl">
                    <a:srgbClr val="C0C0C0"/>
                  </a:outerShdw>
                </a:effectLst>
              </a:rPr>
              <a:t>Overview</a:t>
            </a:r>
          </a:p>
        </p:txBody>
      </p:sp>
      <p:sp>
        <p:nvSpPr>
          <p:cNvPr id="8" name="Text Box 3"/>
          <p:cNvSpPr txBox="1">
            <a:spLocks noChangeArrowheads="1"/>
          </p:cNvSpPr>
          <p:nvPr/>
        </p:nvSpPr>
        <p:spPr bwMode="auto">
          <a:xfrm>
            <a:off x="0" y="1700808"/>
            <a:ext cx="4020652" cy="523220"/>
          </a:xfrm>
          <a:prstGeom prst="rect">
            <a:avLst/>
          </a:prstGeom>
          <a:noFill/>
          <a:ln w="25400">
            <a:noFill/>
            <a:miter lim="800000"/>
            <a:headEnd/>
            <a:tailEnd/>
          </a:ln>
          <a:effectLst/>
        </p:spPr>
        <p:txBody>
          <a:bodyPr wrap="none">
            <a:spAutoFit/>
          </a:bodyPr>
          <a:lstStyle/>
          <a:p>
            <a:pPr eaLnBrk="0" hangingPunct="0">
              <a:defRPr/>
            </a:pPr>
            <a:r>
              <a:rPr lang="en-US" sz="2800" b="1" dirty="0">
                <a:solidFill>
                  <a:schemeClr val="tx2"/>
                </a:solidFill>
                <a:effectLst>
                  <a:outerShdw blurRad="38100" dist="38100" dir="2700000" algn="tl">
                    <a:srgbClr val="C0C0C0"/>
                  </a:outerShdw>
                </a:effectLst>
              </a:rPr>
              <a:t>Interaction with Matter</a:t>
            </a:r>
          </a:p>
        </p:txBody>
      </p:sp>
      <p:sp>
        <p:nvSpPr>
          <p:cNvPr id="9" name="Text Box 2"/>
          <p:cNvSpPr txBox="1">
            <a:spLocks noChangeArrowheads="1"/>
          </p:cNvSpPr>
          <p:nvPr/>
        </p:nvSpPr>
        <p:spPr bwMode="auto">
          <a:xfrm>
            <a:off x="35496" y="2348880"/>
            <a:ext cx="6236003" cy="3785652"/>
          </a:xfrm>
          <a:prstGeom prst="rect">
            <a:avLst/>
          </a:prstGeom>
          <a:noFill/>
          <a:ln w="9525">
            <a:noFill/>
            <a:miter lim="800000"/>
            <a:headEnd/>
            <a:tailEnd/>
          </a:ln>
          <a:effectLst/>
        </p:spPr>
        <p:txBody>
          <a:bodyPr wrap="none">
            <a:spAutoFit/>
          </a:bodyPr>
          <a:lstStyle/>
          <a:p>
            <a:pPr marL="460375" indent="-460375" eaLnBrk="0" hangingPunct="0">
              <a:buClr>
                <a:srgbClr val="FF3399"/>
              </a:buClr>
              <a:buFont typeface="Wingdings" pitchFamily="2" charset="2"/>
              <a:buChar char="Ø"/>
              <a:defRPr/>
            </a:pPr>
            <a:r>
              <a:rPr lang="en-US" sz="2400" b="1" dirty="0">
                <a:effectLst>
                  <a:outerShdw blurRad="38100" dist="38100" dir="2700000" algn="tl">
                    <a:srgbClr val="C0C0C0"/>
                  </a:outerShdw>
                </a:effectLst>
              </a:rPr>
              <a:t>Types of Interactions:</a:t>
            </a:r>
          </a:p>
          <a:p>
            <a:pPr marL="460375" indent="-460375" eaLnBrk="0" hangingPunct="0">
              <a:buClr>
                <a:srgbClr val="FF3399"/>
              </a:buClr>
              <a:buFont typeface="Wingdings" pitchFamily="2" charset="2"/>
              <a:buChar char="Ø"/>
              <a:defRPr/>
            </a:pPr>
            <a:endParaRPr lang="en-US" sz="2400" b="1" dirty="0">
              <a:effectLst>
                <a:outerShdw blurRad="38100" dist="38100" dir="2700000" algn="tl">
                  <a:srgbClr val="C0C0C0"/>
                </a:outerShdw>
              </a:effectLst>
            </a:endParaRPr>
          </a:p>
          <a:p>
            <a:pPr marL="1031875" lvl="1" indent="-457200" eaLnBrk="0" hangingPunct="0">
              <a:buClr>
                <a:srgbClr val="FF3399"/>
              </a:buClr>
              <a:buFont typeface="Wingdings" pitchFamily="2" charset="2"/>
              <a:buChar char="Ø"/>
              <a:defRPr/>
            </a:pPr>
            <a:r>
              <a:rPr lang="en-US" sz="2400" b="1" dirty="0">
                <a:effectLst>
                  <a:outerShdw blurRad="38100" dist="38100" dir="2700000" algn="tl">
                    <a:srgbClr val="C0C0C0"/>
                  </a:outerShdw>
                </a:effectLst>
              </a:rPr>
              <a:t>Excitation</a:t>
            </a:r>
          </a:p>
          <a:p>
            <a:pPr marL="1031875" lvl="1" indent="-457200" eaLnBrk="0" hangingPunct="0">
              <a:buClr>
                <a:srgbClr val="FF3399"/>
              </a:buClr>
              <a:buFont typeface="Wingdings" pitchFamily="2" charset="2"/>
              <a:buChar char="Ø"/>
              <a:defRPr/>
            </a:pPr>
            <a:r>
              <a:rPr lang="en-US" sz="2400" b="1" dirty="0">
                <a:effectLst>
                  <a:outerShdw blurRad="38100" dist="38100" dir="2700000" algn="tl">
                    <a:srgbClr val="C0C0C0"/>
                  </a:outerShdw>
                </a:effectLst>
              </a:rPr>
              <a:t>Ionization</a:t>
            </a:r>
          </a:p>
          <a:p>
            <a:pPr marL="460375" indent="-460375" eaLnBrk="0" hangingPunct="0">
              <a:buClr>
                <a:srgbClr val="FF3399"/>
              </a:buClr>
              <a:buFont typeface="Wingdings" pitchFamily="2" charset="2"/>
              <a:buChar char="Ø"/>
              <a:defRPr/>
            </a:pPr>
            <a:endParaRPr lang="en-US" sz="2400" b="1" dirty="0">
              <a:effectLst>
                <a:outerShdw blurRad="38100" dist="38100" dir="2700000" algn="tl">
                  <a:srgbClr val="C0C0C0"/>
                </a:outerShdw>
              </a:effectLst>
            </a:endParaRPr>
          </a:p>
          <a:p>
            <a:pPr marL="460375" indent="-460375" eaLnBrk="0" hangingPunct="0">
              <a:buClr>
                <a:srgbClr val="FF3399"/>
              </a:buClr>
              <a:buFont typeface="Wingdings" pitchFamily="2" charset="2"/>
              <a:buChar char="Ø"/>
              <a:defRPr/>
            </a:pPr>
            <a:r>
              <a:rPr lang="en-US" sz="2400" b="1" dirty="0">
                <a:effectLst>
                  <a:outerShdw blurRad="38100" dist="38100" dir="2700000" algn="tl">
                    <a:srgbClr val="C0C0C0"/>
                  </a:outerShdw>
                </a:effectLst>
              </a:rPr>
              <a:t>Media in which the interactions occur:</a:t>
            </a:r>
          </a:p>
          <a:p>
            <a:pPr marL="460375" indent="-460375" eaLnBrk="0" hangingPunct="0">
              <a:buClr>
                <a:srgbClr val="FF3399"/>
              </a:buClr>
              <a:buFont typeface="Wingdings" pitchFamily="2" charset="2"/>
              <a:buChar char="Ø"/>
              <a:defRPr/>
            </a:pPr>
            <a:endParaRPr lang="en-US" sz="2400" b="1" dirty="0">
              <a:effectLst>
                <a:outerShdw blurRad="38100" dist="38100" dir="2700000" algn="tl">
                  <a:srgbClr val="C0C0C0"/>
                </a:outerShdw>
              </a:effectLst>
            </a:endParaRPr>
          </a:p>
          <a:p>
            <a:pPr marL="1031875" lvl="1" indent="-457200" eaLnBrk="0" hangingPunct="0">
              <a:buClr>
                <a:srgbClr val="FF3399"/>
              </a:buClr>
              <a:buFont typeface="Wingdings" pitchFamily="2" charset="2"/>
              <a:buChar char="Ø"/>
              <a:defRPr/>
            </a:pPr>
            <a:r>
              <a:rPr lang="en-US" sz="2400" b="1" dirty="0">
                <a:effectLst>
                  <a:outerShdw blurRad="38100" dist="38100" dir="2700000" algn="tl">
                    <a:srgbClr val="C0C0C0"/>
                  </a:outerShdw>
                </a:effectLst>
              </a:rPr>
              <a:t>Solid</a:t>
            </a:r>
          </a:p>
          <a:p>
            <a:pPr marL="1031875" lvl="1" indent="-457200" eaLnBrk="0" hangingPunct="0">
              <a:buClr>
                <a:srgbClr val="FF3399"/>
              </a:buClr>
              <a:buFont typeface="Wingdings" pitchFamily="2" charset="2"/>
              <a:buChar char="Ø"/>
              <a:defRPr/>
            </a:pPr>
            <a:r>
              <a:rPr lang="en-US" sz="2400" b="1" dirty="0">
                <a:effectLst>
                  <a:outerShdw blurRad="38100" dist="38100" dir="2700000" algn="tl">
                    <a:srgbClr val="C0C0C0"/>
                  </a:outerShdw>
                </a:effectLst>
              </a:rPr>
              <a:t>Liquid</a:t>
            </a:r>
          </a:p>
          <a:p>
            <a:pPr marL="1031875" lvl="1" indent="-457200" eaLnBrk="0" hangingPunct="0">
              <a:buClr>
                <a:srgbClr val="FF3399"/>
              </a:buClr>
              <a:buFont typeface="Wingdings" pitchFamily="2" charset="2"/>
              <a:buChar char="Ø"/>
              <a:defRPr/>
            </a:pPr>
            <a:r>
              <a:rPr lang="en-US" sz="2400" b="1" dirty="0">
                <a:effectLst>
                  <a:outerShdw blurRad="38100" dist="38100" dir="2700000" algn="tl">
                    <a:srgbClr val="C0C0C0"/>
                  </a:outerShdw>
                </a:effectLst>
              </a:rPr>
              <a:t>Gas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3100" y="-205410"/>
            <a:ext cx="21209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07958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07504" y="1354758"/>
            <a:ext cx="8640960" cy="2938338"/>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just">
              <a:buFont typeface="Wingdings" pitchFamily="2" charset="2"/>
              <a:buChar char="q"/>
            </a:pPr>
            <a:r>
              <a:rPr lang="en-MY" sz="2400" b="1" dirty="0" smtClean="0"/>
              <a:t>Instruments based on the direct collection of the ionization electrons and ions produced in a gas by passing radiation were the first electrical devices developed for radiation detection.</a:t>
            </a:r>
          </a:p>
          <a:p>
            <a:pPr algn="just"/>
            <a:endParaRPr lang="en-MY" sz="2400" b="1" dirty="0" smtClean="0"/>
          </a:p>
          <a:p>
            <a:pPr marL="342900" indent="-342900" algn="just">
              <a:buFont typeface="Wingdings" pitchFamily="2" charset="2"/>
              <a:buChar char="q"/>
            </a:pPr>
            <a:r>
              <a:rPr lang="en-MY" sz="2400" b="1" dirty="0" smtClean="0"/>
              <a:t>Because </a:t>
            </a:r>
            <a:r>
              <a:rPr lang="en-MY" sz="2400" b="1" dirty="0"/>
              <a:t>of the greater mobility of electrons and ions, a gas is the obvious medium to use for the collection of ionization from radiation. </a:t>
            </a:r>
            <a:endParaRPr lang="en-US" sz="2400" b="1" dirty="0"/>
          </a:p>
          <a:p>
            <a:pPr algn="just"/>
            <a:endParaRPr lang="en-MY" sz="2400" b="1" dirty="0" smtClean="0"/>
          </a:p>
          <a:p>
            <a:pPr algn="just"/>
            <a:endParaRPr lang="en-MY" sz="2400" dirty="0"/>
          </a:p>
          <a:p>
            <a:pPr algn="just"/>
            <a:endParaRPr lang="en-MY" sz="2400" dirty="0" smtClean="0"/>
          </a:p>
        </p:txBody>
      </p:sp>
      <p:pic>
        <p:nvPicPr>
          <p:cNvPr id="3"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sp>
        <p:nvSpPr>
          <p:cNvPr id="5" name="TextBox 4"/>
          <p:cNvSpPr txBox="1"/>
          <p:nvPr/>
        </p:nvSpPr>
        <p:spPr>
          <a:xfrm>
            <a:off x="1547664" y="167315"/>
            <a:ext cx="3168352" cy="461665"/>
          </a:xfrm>
          <a:prstGeom prst="rect">
            <a:avLst/>
          </a:prstGeom>
          <a:noFill/>
        </p:spPr>
        <p:txBody>
          <a:bodyPr wrap="square" rtlCol="0">
            <a:spAutoFit/>
          </a:bodyPr>
          <a:lstStyle/>
          <a:p>
            <a:r>
              <a:rPr lang="en-US" sz="2400" b="1" dirty="0" smtClean="0">
                <a:solidFill>
                  <a:srgbClr val="FFFF00"/>
                </a:solidFill>
              </a:rPr>
              <a:t>Gaseous Detectors </a:t>
            </a:r>
            <a:endParaRPr lang="en-US" sz="2400" b="1" dirty="0">
              <a:solidFill>
                <a:srgbClr val="FFFF00"/>
              </a:solidFill>
            </a:endParaRPr>
          </a:p>
        </p:txBody>
      </p:sp>
      <p:pic>
        <p:nvPicPr>
          <p:cNvPr id="6" name="Picture 3" descr="C:\Users\smart touch\Desktop\WameedMUCDepNew_2023_41343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3408"/>
            <a:ext cx="2123728" cy="1285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8041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22387</TotalTime>
  <Words>835</Words>
  <Application>Microsoft Office PowerPoint</Application>
  <PresentationFormat>On-screen Show (4:3)</PresentationFormat>
  <Paragraphs>106</Paragraphs>
  <Slides>17</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DR.Ahmed Saker 2O11</cp:lastModifiedBy>
  <cp:revision>1821</cp:revision>
  <dcterms:created xsi:type="dcterms:W3CDTF">2011-03-14T07:23:11Z</dcterms:created>
  <dcterms:modified xsi:type="dcterms:W3CDTF">2025-07-04T20:56:41Z</dcterms:modified>
</cp:coreProperties>
</file>