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jpg" ContentType="image/jp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sng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sng">
                <a:solidFill>
                  <a:srgbClr val="1F1F1F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94615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sng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 u="sng">
                <a:solidFill>
                  <a:srgbClr val="1F1F1F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94615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sng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94615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sng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94615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94615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223"/>
            <a:ext cx="9144000" cy="10287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01357" y="0"/>
            <a:ext cx="4742642" cy="599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087902" cy="102057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-813" y="52323"/>
            <a:ext cx="9145575" cy="9018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334" y="34544"/>
            <a:ext cx="106807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sng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7469" y="1083386"/>
            <a:ext cx="8350250" cy="2080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sng">
                <a:solidFill>
                  <a:srgbClr val="1F1F1F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520176" y="6556200"/>
            <a:ext cx="21844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94615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s://www.coursera.org/learn/data-science-ethics" TargetMode="External"/><Relationship Id="rId4" Type="http://schemas.openxmlformats.org/officeDocument/2006/relationships/image" Target="../media/image7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4323" y="0"/>
            <a:ext cx="1979676" cy="208787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95677" y="515873"/>
            <a:ext cx="5154295" cy="1754505"/>
          </a:xfrm>
          <a:prstGeom prst="rect"/>
          <a:ln w="38100">
            <a:solidFill>
              <a:srgbClr val="00800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 marL="1747520" marR="683895" indent="-901065">
              <a:lnSpc>
                <a:spcPct val="100000"/>
              </a:lnSpc>
              <a:spcBef>
                <a:spcPts val="10"/>
              </a:spcBef>
            </a:pPr>
            <a:r>
              <a:rPr dirty="0" u="none" sz="5400">
                <a:solidFill>
                  <a:srgbClr val="008000"/>
                </a:solidFill>
                <a:latin typeface="Calibri"/>
                <a:cs typeface="Calibri"/>
              </a:rPr>
              <a:t>Data</a:t>
            </a:r>
            <a:r>
              <a:rPr dirty="0" u="none" sz="5400" spc="-114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u="none" sz="5400" spc="-10">
                <a:solidFill>
                  <a:srgbClr val="008000"/>
                </a:solidFill>
                <a:latin typeface="Calibri"/>
                <a:cs typeface="Calibri"/>
              </a:rPr>
              <a:t>Science Ethics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02437" y="5702909"/>
            <a:ext cx="708279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6200" marR="1053465" indent="-64135">
              <a:lnSpc>
                <a:spcPct val="100000"/>
              </a:lnSpc>
              <a:spcBef>
                <a:spcPts val="100"/>
              </a:spcBef>
            </a:pPr>
            <a:r>
              <a:rPr dirty="0" sz="2000" b="1" i="1">
                <a:latin typeface="Times New Roman"/>
                <a:cs typeface="Times New Roman"/>
              </a:rPr>
              <a:t>The</a:t>
            </a:r>
            <a:r>
              <a:rPr dirty="0" sz="2000" spc="-15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majority</a:t>
            </a:r>
            <a:r>
              <a:rPr dirty="0" sz="2000" spc="-35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of</a:t>
            </a:r>
            <a:r>
              <a:rPr dirty="0" sz="2000" spc="-2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this</a:t>
            </a:r>
            <a:r>
              <a:rPr dirty="0" sz="2000" spc="-1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course</a:t>
            </a:r>
            <a:r>
              <a:rPr dirty="0" sz="2000" spc="-3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material</a:t>
            </a:r>
            <a:r>
              <a:rPr dirty="0" sz="2000" spc="-5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is</a:t>
            </a:r>
            <a:r>
              <a:rPr dirty="0" sz="2000" spc="-2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based</a:t>
            </a:r>
            <a:r>
              <a:rPr dirty="0" sz="2000" spc="-3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on</a:t>
            </a:r>
            <a:r>
              <a:rPr dirty="0" sz="2000" spc="-5" b="1" i="1">
                <a:latin typeface="Times New Roman"/>
                <a:cs typeface="Times New Roman"/>
              </a:rPr>
              <a:t> </a:t>
            </a:r>
            <a:r>
              <a:rPr dirty="0" sz="2000" spc="-10" b="1" i="1">
                <a:latin typeface="Times New Roman"/>
                <a:cs typeface="Times New Roman"/>
              </a:rPr>
              <a:t>Coursera </a:t>
            </a:r>
            <a:r>
              <a:rPr dirty="0" u="sng" sz="2000" spc="-10" b="1" i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  <a:hlinkClick r:id="rId3"/>
              </a:rPr>
              <a:t>https://www.coursera.org/learn/data-science-ethics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50" b="1" i="1">
                <a:latin typeface="Times New Roman"/>
                <a:cs typeface="Times New Roman"/>
              </a:rPr>
              <a:t>“H.V.</a:t>
            </a:r>
            <a:r>
              <a:rPr dirty="0" sz="2000" spc="-4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Jagadish</a:t>
            </a:r>
            <a:r>
              <a:rPr dirty="0" sz="2000" spc="-45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lectures”,</a:t>
            </a:r>
            <a:r>
              <a:rPr dirty="0" sz="2000" spc="-35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a</a:t>
            </a:r>
            <a:r>
              <a:rPr dirty="0" sz="2000" spc="-5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Professor</a:t>
            </a:r>
            <a:r>
              <a:rPr dirty="0" sz="2000" spc="-45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at</a:t>
            </a:r>
            <a:r>
              <a:rPr dirty="0" sz="2000" spc="-2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the</a:t>
            </a:r>
            <a:r>
              <a:rPr dirty="0" sz="2000" spc="-2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University</a:t>
            </a:r>
            <a:r>
              <a:rPr dirty="0" sz="2000" spc="-3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of</a:t>
            </a:r>
            <a:r>
              <a:rPr dirty="0" sz="2000" spc="-20" b="1" i="1">
                <a:latin typeface="Times New Roman"/>
                <a:cs typeface="Times New Roman"/>
              </a:rPr>
              <a:t> </a:t>
            </a:r>
            <a:r>
              <a:rPr dirty="0" sz="2000" spc="-10" b="1" i="1">
                <a:latin typeface="Times New Roman"/>
                <a:cs typeface="Times New Roman"/>
              </a:rPr>
              <a:t>Michigan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396240" y="5676900"/>
            <a:ext cx="8291830" cy="0"/>
          </a:xfrm>
          <a:custGeom>
            <a:avLst/>
            <a:gdLst/>
            <a:ahLst/>
            <a:cxnLst/>
            <a:rect l="l" t="t" r="r" b="b"/>
            <a:pathLst>
              <a:path w="8291830" h="0">
                <a:moveTo>
                  <a:pt x="0" y="0"/>
                </a:moveTo>
                <a:lnTo>
                  <a:pt x="8291321" y="0"/>
                </a:lnTo>
              </a:path>
            </a:pathLst>
          </a:custGeom>
          <a:ln w="63500">
            <a:solidFill>
              <a:srgbClr val="0550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3556761" y="3640327"/>
            <a:ext cx="2176145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54965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latin typeface="Constantia"/>
                <a:cs typeface="Constantia"/>
              </a:rPr>
              <a:t>Prepared</a:t>
            </a:r>
            <a:r>
              <a:rPr dirty="0" sz="2000" spc="-55" b="1">
                <a:latin typeface="Constantia"/>
                <a:cs typeface="Constantia"/>
              </a:rPr>
              <a:t> </a:t>
            </a:r>
            <a:r>
              <a:rPr dirty="0" sz="2000" spc="-25" b="1">
                <a:latin typeface="Constantia"/>
                <a:cs typeface="Constantia"/>
              </a:rPr>
              <a:t>by </a:t>
            </a:r>
            <a:r>
              <a:rPr dirty="0" sz="2000" spc="-45" b="1">
                <a:latin typeface="Constantia"/>
                <a:cs typeface="Constantia"/>
              </a:rPr>
              <a:t>Dr.</a:t>
            </a:r>
            <a:r>
              <a:rPr dirty="0" sz="2000" spc="-55" b="1">
                <a:latin typeface="Constantia"/>
                <a:cs typeface="Constantia"/>
              </a:rPr>
              <a:t> </a:t>
            </a:r>
            <a:r>
              <a:rPr dirty="0" sz="2000" b="1">
                <a:latin typeface="Constantia"/>
                <a:cs typeface="Constantia"/>
              </a:rPr>
              <a:t>Samir</a:t>
            </a:r>
            <a:r>
              <a:rPr dirty="0" sz="2000" spc="-120" b="1">
                <a:latin typeface="Constantia"/>
                <a:cs typeface="Constantia"/>
              </a:rPr>
              <a:t> </a:t>
            </a:r>
            <a:r>
              <a:rPr dirty="0" sz="2000" spc="-10" b="1">
                <a:latin typeface="Constantia"/>
                <a:cs typeface="Constantia"/>
              </a:rPr>
              <a:t>Badrawi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716023" y="2846832"/>
            <a:ext cx="5651500" cy="708660"/>
          </a:xfrm>
          <a:prstGeom prst="rect">
            <a:avLst/>
          </a:prstGeom>
          <a:ln w="9525">
            <a:solidFill>
              <a:srgbClr val="055092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algn="ctr" marR="50165">
              <a:lnSpc>
                <a:spcPct val="100000"/>
              </a:lnSpc>
              <a:spcBef>
                <a:spcPts val="240"/>
              </a:spcBef>
            </a:pPr>
            <a:r>
              <a:rPr dirty="0" sz="2000" spc="-10" b="1">
                <a:latin typeface="Constantia"/>
                <a:cs typeface="Constantia"/>
              </a:rPr>
              <a:t>Stage</a:t>
            </a:r>
            <a:r>
              <a:rPr dirty="0" sz="2000" spc="-70" b="1">
                <a:latin typeface="Constantia"/>
                <a:cs typeface="Constantia"/>
              </a:rPr>
              <a:t> </a:t>
            </a:r>
            <a:r>
              <a:rPr dirty="0" sz="2000" b="1">
                <a:latin typeface="Constantia"/>
                <a:cs typeface="Constantia"/>
              </a:rPr>
              <a:t>2 , </a:t>
            </a:r>
            <a:r>
              <a:rPr dirty="0" sz="2000" spc="-10" b="1">
                <a:latin typeface="Constantia"/>
                <a:cs typeface="Constantia"/>
              </a:rPr>
              <a:t>Semester</a:t>
            </a:r>
            <a:r>
              <a:rPr dirty="0" sz="2000" spc="-100" b="1">
                <a:latin typeface="Constantia"/>
                <a:cs typeface="Constantia"/>
              </a:rPr>
              <a:t> </a:t>
            </a:r>
            <a:r>
              <a:rPr dirty="0" sz="2000" spc="-50" b="1">
                <a:latin typeface="Constantia"/>
                <a:cs typeface="Constantia"/>
              </a:rPr>
              <a:t>1</a:t>
            </a:r>
            <a:endParaRPr sz="20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</a:pPr>
            <a:r>
              <a:rPr dirty="0" sz="2000" b="1">
                <a:latin typeface="Constantia"/>
                <a:cs typeface="Constantia"/>
              </a:rPr>
              <a:t>@</a:t>
            </a:r>
            <a:r>
              <a:rPr dirty="0" sz="2000" spc="-40" b="1">
                <a:latin typeface="Constantia"/>
                <a:cs typeface="Constantia"/>
              </a:rPr>
              <a:t> </a:t>
            </a:r>
            <a:r>
              <a:rPr dirty="0" sz="2000" spc="-10" b="1">
                <a:latin typeface="Constantia"/>
                <a:cs typeface="Constantia"/>
              </a:rPr>
              <a:t>Department</a:t>
            </a:r>
            <a:r>
              <a:rPr dirty="0" sz="2000" spc="-125" b="1">
                <a:latin typeface="Constantia"/>
                <a:cs typeface="Constantia"/>
              </a:rPr>
              <a:t> </a:t>
            </a:r>
            <a:r>
              <a:rPr dirty="0" sz="2000" b="1">
                <a:latin typeface="Constantia"/>
                <a:cs typeface="Constantia"/>
              </a:rPr>
              <a:t>of</a:t>
            </a:r>
            <a:r>
              <a:rPr dirty="0" sz="2000" spc="25" b="1">
                <a:latin typeface="Constantia"/>
                <a:cs typeface="Constantia"/>
              </a:rPr>
              <a:t> </a:t>
            </a:r>
            <a:r>
              <a:rPr dirty="0" sz="2000" spc="-10" b="1">
                <a:latin typeface="Constantia"/>
                <a:cs typeface="Constantia"/>
              </a:rPr>
              <a:t>Intelligent</a:t>
            </a:r>
            <a:r>
              <a:rPr dirty="0" sz="2000" spc="-90" b="1">
                <a:latin typeface="Constantia"/>
                <a:cs typeface="Constantia"/>
              </a:rPr>
              <a:t> </a:t>
            </a:r>
            <a:r>
              <a:rPr dirty="0" sz="2000" b="1">
                <a:latin typeface="Constantia"/>
                <a:cs typeface="Constantia"/>
              </a:rPr>
              <a:t>Medical</a:t>
            </a:r>
            <a:r>
              <a:rPr dirty="0" sz="2000" spc="-15" b="1">
                <a:latin typeface="Constantia"/>
                <a:cs typeface="Constantia"/>
              </a:rPr>
              <a:t> </a:t>
            </a:r>
            <a:r>
              <a:rPr dirty="0" sz="2000" spc="-10" b="1">
                <a:latin typeface="Constantia"/>
                <a:cs typeface="Constantia"/>
              </a:rPr>
              <a:t>Systems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139567" y="4674819"/>
            <a:ext cx="2980690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0000CC"/>
                </a:solidFill>
                <a:latin typeface="Constantia"/>
                <a:cs typeface="Constantia"/>
              </a:rPr>
              <a:t>Course</a:t>
            </a:r>
            <a:r>
              <a:rPr dirty="0" sz="3200" spc="-145" b="1">
                <a:solidFill>
                  <a:srgbClr val="0000CC"/>
                </a:solidFill>
                <a:latin typeface="Constantia"/>
                <a:cs typeface="Constantia"/>
              </a:rPr>
              <a:t> </a:t>
            </a:r>
            <a:r>
              <a:rPr dirty="0" sz="3200" spc="-10" b="1">
                <a:solidFill>
                  <a:srgbClr val="0000CC"/>
                </a:solidFill>
                <a:latin typeface="Constantia"/>
                <a:cs typeface="Constantia"/>
              </a:rPr>
              <a:t>Preview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8392" y="1938527"/>
            <a:ext cx="1428115" cy="1754505"/>
          </a:xfrm>
          <a:prstGeom prst="rect">
            <a:avLst/>
          </a:prstGeom>
          <a:ln w="9525">
            <a:solidFill>
              <a:srgbClr val="C00000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algn="ctr" marL="284480" marR="276860" indent="-1270">
              <a:lnSpc>
                <a:spcPct val="100000"/>
              </a:lnSpc>
              <a:spcBef>
                <a:spcPts val="235"/>
              </a:spcBef>
            </a:pPr>
            <a:r>
              <a:rPr dirty="0" sz="1800" spc="-10" b="1">
                <a:solidFill>
                  <a:srgbClr val="C00000"/>
                </a:solidFill>
                <a:latin typeface="Constantia"/>
                <a:cs typeface="Constantia"/>
              </a:rPr>
              <a:t>College </a:t>
            </a:r>
            <a:r>
              <a:rPr dirty="0" sz="1800" spc="-25" b="1">
                <a:solidFill>
                  <a:srgbClr val="C00000"/>
                </a:solidFill>
                <a:latin typeface="Constantia"/>
                <a:cs typeface="Constantia"/>
              </a:rPr>
              <a:t>of </a:t>
            </a:r>
            <a:r>
              <a:rPr dirty="0" sz="1800" spc="-10" b="1">
                <a:solidFill>
                  <a:srgbClr val="C00000"/>
                </a:solidFill>
                <a:latin typeface="Constantia"/>
                <a:cs typeface="Constantia"/>
              </a:rPr>
              <a:t>Health </a:t>
            </a:r>
            <a:r>
              <a:rPr dirty="0" sz="1800" spc="-25" b="1">
                <a:solidFill>
                  <a:srgbClr val="C00000"/>
                </a:solidFill>
                <a:latin typeface="Constantia"/>
                <a:cs typeface="Constantia"/>
              </a:rPr>
              <a:t>and </a:t>
            </a:r>
            <a:r>
              <a:rPr dirty="0" sz="1800" spc="-10" b="1">
                <a:solidFill>
                  <a:srgbClr val="C00000"/>
                </a:solidFill>
                <a:latin typeface="Constantia"/>
                <a:cs typeface="Constantia"/>
              </a:rPr>
              <a:t>Medical</a:t>
            </a:r>
            <a:endParaRPr sz="18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800" spc="-10" b="1">
                <a:solidFill>
                  <a:srgbClr val="C00000"/>
                </a:solidFill>
                <a:latin typeface="Constantia"/>
                <a:cs typeface="Constantia"/>
              </a:rPr>
              <a:t>Techniques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426452" y="2148839"/>
            <a:ext cx="1647825" cy="646430"/>
          </a:xfrm>
          <a:prstGeom prst="rect">
            <a:avLst/>
          </a:prstGeom>
          <a:ln w="9525">
            <a:solidFill>
              <a:srgbClr val="008000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240"/>
              </a:spcBef>
            </a:pPr>
            <a:r>
              <a:rPr dirty="0" sz="1800" spc="-10" b="1">
                <a:solidFill>
                  <a:srgbClr val="008000"/>
                </a:solidFill>
                <a:latin typeface="Constantia"/>
                <a:cs typeface="Constantia"/>
              </a:rPr>
              <a:t>Al-Mustaqbal</a:t>
            </a:r>
            <a:endParaRPr sz="1800">
              <a:latin typeface="Constantia"/>
              <a:cs typeface="Constantia"/>
            </a:endParaRPr>
          </a:p>
          <a:p>
            <a:pPr algn="ctr" marL="1270">
              <a:lnSpc>
                <a:spcPct val="100000"/>
              </a:lnSpc>
            </a:pPr>
            <a:r>
              <a:rPr dirty="0" sz="1800" spc="-10" b="1">
                <a:solidFill>
                  <a:srgbClr val="008000"/>
                </a:solidFill>
                <a:latin typeface="Constantia"/>
                <a:cs typeface="Constantia"/>
              </a:rPr>
              <a:t>University</a:t>
            </a:r>
            <a:endParaRPr sz="1800">
              <a:latin typeface="Constantia"/>
              <a:cs typeface="Constantia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9623"/>
            <a:ext cx="1627631" cy="1924812"/>
          </a:xfrm>
          <a:prstGeom prst="rect">
            <a:avLst/>
          </a:prstGeom>
        </p:spPr>
      </p:pic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4615">
              <a:lnSpc>
                <a:spcPts val="1240"/>
              </a:lnSpc>
            </a:pPr>
            <a:fld id="{81D60167-4931-47E6-BA6A-407CBD079E47}" type="slidenum">
              <a:rPr dirty="0" spc="-50"/>
              <a:t>2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30200" y="984351"/>
            <a:ext cx="8484870" cy="45180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Data</a:t>
            </a:r>
            <a:r>
              <a:rPr dirty="0" sz="3200" spc="68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scientists</a:t>
            </a:r>
            <a:r>
              <a:rPr dirty="0" sz="3200" spc="68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who</a:t>
            </a:r>
            <a:r>
              <a:rPr dirty="0" sz="3200" spc="69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have</a:t>
            </a:r>
            <a:r>
              <a:rPr dirty="0" sz="3200" spc="69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had</a:t>
            </a:r>
            <a:r>
              <a:rPr dirty="0" sz="3200" spc="68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ethical</a:t>
            </a:r>
            <a:r>
              <a:rPr dirty="0" sz="3200" spc="71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1F1F1F"/>
                </a:solidFill>
                <a:latin typeface="Calibri"/>
                <a:cs typeface="Calibri"/>
              </a:rPr>
              <a:t>education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and</a:t>
            </a:r>
            <a:r>
              <a:rPr dirty="0" sz="3200" spc="-3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training</a:t>
            </a:r>
            <a:r>
              <a:rPr dirty="0" sz="3200" spc="-2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will</a:t>
            </a:r>
            <a:r>
              <a:rPr dirty="0" sz="3200" spc="-3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be</a:t>
            </a:r>
            <a:r>
              <a:rPr dirty="0" sz="3200" spc="-2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in</a:t>
            </a:r>
            <a:r>
              <a:rPr dirty="0" sz="3200" spc="-3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better</a:t>
            </a:r>
            <a:r>
              <a:rPr dirty="0" sz="3200" spc="-3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more</a:t>
            </a:r>
            <a:r>
              <a:rPr dirty="0" sz="3200" spc="-3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ethical</a:t>
            </a:r>
            <a:r>
              <a:rPr dirty="0" sz="3200" spc="-1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1F1F1F"/>
                </a:solidFill>
                <a:latin typeface="Calibri"/>
                <a:cs typeface="Calibri"/>
              </a:rPr>
              <a:t>practice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of</a:t>
            </a:r>
            <a:r>
              <a:rPr dirty="0" sz="3200" spc="-2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data</a:t>
            </a:r>
            <a:r>
              <a:rPr dirty="0" sz="3200" spc="-1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science,</a:t>
            </a:r>
            <a:r>
              <a:rPr dirty="0" sz="3200" spc="-2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and</a:t>
            </a:r>
            <a:r>
              <a:rPr dirty="0" sz="3200" spc="-2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that</a:t>
            </a:r>
            <a:r>
              <a:rPr dirty="0" sz="3200" spc="-1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this is</a:t>
            </a:r>
            <a:r>
              <a:rPr dirty="0" sz="3200" spc="-1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good</a:t>
            </a:r>
            <a:r>
              <a:rPr dirty="0" sz="3200" spc="-2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for</a:t>
            </a:r>
            <a:r>
              <a:rPr dirty="0" sz="3200" spc="-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society</a:t>
            </a:r>
            <a:r>
              <a:rPr dirty="0" sz="3200" spc="-1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spc="-25" b="1">
                <a:solidFill>
                  <a:srgbClr val="1F1F1F"/>
                </a:solidFill>
                <a:latin typeface="Calibri"/>
                <a:cs typeface="Calibri"/>
              </a:rPr>
              <a:t>at </a:t>
            </a:r>
            <a:r>
              <a:rPr dirty="0" sz="3200" spc="-10" b="1">
                <a:solidFill>
                  <a:srgbClr val="1F1F1F"/>
                </a:solidFill>
                <a:latin typeface="Calibri"/>
                <a:cs typeface="Calibri"/>
              </a:rPr>
              <a:t>large.</a:t>
            </a:r>
            <a:endParaRPr sz="3200">
              <a:latin typeface="Calibri"/>
              <a:cs typeface="Calibri"/>
            </a:endParaRPr>
          </a:p>
          <a:p>
            <a:pPr algn="just" marL="12700" marR="5080">
              <a:lnSpc>
                <a:spcPct val="150100"/>
              </a:lnSpc>
              <a:spcBef>
                <a:spcPts val="800"/>
              </a:spcBef>
            </a:pP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In</a:t>
            </a:r>
            <a:r>
              <a:rPr dirty="0" sz="3200" spc="1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this</a:t>
            </a:r>
            <a:r>
              <a:rPr dirty="0" sz="3200" spc="2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course,</a:t>
            </a:r>
            <a:r>
              <a:rPr dirty="0" sz="3200" spc="2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we</a:t>
            </a:r>
            <a:r>
              <a:rPr dirty="0" sz="3200" spc="2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will</a:t>
            </a:r>
            <a:r>
              <a:rPr dirty="0" sz="3200" spc="3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learn</a:t>
            </a:r>
            <a:r>
              <a:rPr dirty="0" sz="3200" spc="2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how</a:t>
            </a:r>
            <a:r>
              <a:rPr dirty="0" sz="3200" spc="1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be</a:t>
            </a:r>
            <a:r>
              <a:rPr dirty="0" sz="3200" spc="2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responsible</a:t>
            </a:r>
            <a:r>
              <a:rPr dirty="0" sz="3200" spc="2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spc="-25" b="1">
                <a:solidFill>
                  <a:srgbClr val="1F1F1F"/>
                </a:solidFill>
                <a:latin typeface="Calibri"/>
                <a:cs typeface="Calibri"/>
              </a:rPr>
              <a:t>in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that</a:t>
            </a:r>
            <a:r>
              <a:rPr dirty="0" sz="3200" spc="-8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1F1F1F"/>
                </a:solidFill>
                <a:latin typeface="Calibri"/>
                <a:cs typeface="Calibri"/>
              </a:rPr>
              <a:t>exercise</a:t>
            </a:r>
            <a:r>
              <a:rPr dirty="0" sz="3200" spc="-6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of</a:t>
            </a:r>
            <a:r>
              <a:rPr dirty="0" sz="3200" spc="-6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1F1F1F"/>
                </a:solidFill>
                <a:latin typeface="Calibri"/>
                <a:cs typeface="Calibri"/>
              </a:rPr>
              <a:t>power.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Cont.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6471" y="1515567"/>
            <a:ext cx="8413115" cy="45796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Basic</a:t>
            </a:r>
            <a:r>
              <a:rPr dirty="0" u="sng" sz="3200" spc="-4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definition</a:t>
            </a:r>
            <a:r>
              <a:rPr dirty="0" u="sng" sz="3200" spc="-4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dirty="0" u="sng" sz="3200" spc="-4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Ethics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50000"/>
              </a:lnSpc>
              <a:spcBef>
                <a:spcPts val="805"/>
              </a:spcBef>
              <a:tabLst>
                <a:tab pos="1123315" algn="l"/>
                <a:tab pos="2016760" algn="l"/>
                <a:tab pos="2717800" algn="l"/>
                <a:tab pos="3315335" algn="l"/>
                <a:tab pos="5325745" algn="l"/>
                <a:tab pos="6584950" algn="l"/>
                <a:tab pos="8157845" algn="l"/>
              </a:tabLst>
            </a:pPr>
            <a:r>
              <a:rPr dirty="0" sz="3200" spc="-10" b="1">
                <a:latin typeface="Calibri"/>
                <a:cs typeface="Calibri"/>
              </a:rPr>
              <a:t>Rules</a:t>
            </a:r>
            <a:r>
              <a:rPr dirty="0" sz="3200" b="1">
                <a:latin typeface="Calibri"/>
                <a:cs typeface="Calibri"/>
              </a:rPr>
              <a:t>	</a:t>
            </a:r>
            <a:r>
              <a:rPr dirty="0" sz="3200" spc="-20" b="1">
                <a:latin typeface="Calibri"/>
                <a:cs typeface="Calibri"/>
              </a:rPr>
              <a:t>that</a:t>
            </a:r>
            <a:r>
              <a:rPr dirty="0" sz="3200" b="1">
                <a:latin typeface="Calibri"/>
                <a:cs typeface="Calibri"/>
              </a:rPr>
              <a:t>	</a:t>
            </a:r>
            <a:r>
              <a:rPr dirty="0" sz="3200" spc="-25" b="1">
                <a:latin typeface="Calibri"/>
                <a:cs typeface="Calibri"/>
              </a:rPr>
              <a:t>we</a:t>
            </a:r>
            <a:r>
              <a:rPr dirty="0" sz="3200" b="1">
                <a:latin typeface="Calibri"/>
                <a:cs typeface="Calibri"/>
              </a:rPr>
              <a:t>	</a:t>
            </a:r>
            <a:r>
              <a:rPr dirty="0" sz="3200" spc="-25" b="1">
                <a:latin typeface="Calibri"/>
                <a:cs typeface="Calibri"/>
              </a:rPr>
              <a:t>all</a:t>
            </a:r>
            <a:r>
              <a:rPr dirty="0" sz="3200" b="1">
                <a:latin typeface="Calibri"/>
                <a:cs typeface="Calibri"/>
              </a:rPr>
              <a:t>	</a:t>
            </a:r>
            <a:r>
              <a:rPr dirty="0" sz="3200" spc="-10" b="1">
                <a:latin typeface="Calibri"/>
                <a:cs typeface="Calibri"/>
              </a:rPr>
              <a:t>voluntarily</a:t>
            </a:r>
            <a:r>
              <a:rPr dirty="0" sz="3200" b="1">
                <a:latin typeface="Calibri"/>
                <a:cs typeface="Calibri"/>
              </a:rPr>
              <a:t>	</a:t>
            </a:r>
            <a:r>
              <a:rPr dirty="0" sz="3200" spc="-10" b="1">
                <a:latin typeface="Calibri"/>
                <a:cs typeface="Calibri"/>
              </a:rPr>
              <a:t>follow</a:t>
            </a:r>
            <a:r>
              <a:rPr dirty="0" sz="3200" b="1">
                <a:latin typeface="Calibri"/>
                <a:cs typeface="Calibri"/>
              </a:rPr>
              <a:t>	</a:t>
            </a:r>
            <a:r>
              <a:rPr dirty="0" sz="3200" spc="-10" b="1">
                <a:latin typeface="Calibri"/>
                <a:cs typeface="Calibri"/>
              </a:rPr>
              <a:t>because</a:t>
            </a:r>
            <a:r>
              <a:rPr dirty="0" sz="3200" b="1">
                <a:latin typeface="Calibri"/>
                <a:cs typeface="Calibri"/>
              </a:rPr>
              <a:t>	</a:t>
            </a:r>
            <a:r>
              <a:rPr dirty="0" sz="3200" spc="-25" b="1">
                <a:latin typeface="Calibri"/>
                <a:cs typeface="Calibri"/>
              </a:rPr>
              <a:t>it </a:t>
            </a:r>
            <a:r>
              <a:rPr dirty="0" sz="3200" b="1">
                <a:latin typeface="Calibri"/>
                <a:cs typeface="Calibri"/>
              </a:rPr>
              <a:t>makes</a:t>
            </a:r>
            <a:r>
              <a:rPr dirty="0" sz="3200" spc="-6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the</a:t>
            </a:r>
            <a:r>
              <a:rPr dirty="0" sz="3200" spc="-5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world</a:t>
            </a:r>
            <a:r>
              <a:rPr dirty="0" sz="3200" spc="-5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a</a:t>
            </a:r>
            <a:r>
              <a:rPr dirty="0" sz="3200" spc="-4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better</a:t>
            </a:r>
            <a:r>
              <a:rPr dirty="0" sz="3200" spc="-4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place</a:t>
            </a:r>
            <a:r>
              <a:rPr dirty="0" sz="3200" spc="-6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for</a:t>
            </a:r>
            <a:r>
              <a:rPr dirty="0" sz="3200" spc="-2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all</a:t>
            </a:r>
            <a:r>
              <a:rPr dirty="0" sz="3200" spc="-5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of</a:t>
            </a:r>
            <a:r>
              <a:rPr dirty="0" sz="3200" spc="-50" b="1">
                <a:latin typeface="Calibri"/>
                <a:cs typeface="Calibri"/>
              </a:rPr>
              <a:t> </a:t>
            </a:r>
            <a:r>
              <a:rPr dirty="0" sz="3200" spc="-25" b="1">
                <a:latin typeface="Calibri"/>
                <a:cs typeface="Calibri"/>
              </a:rPr>
              <a:t>us.</a:t>
            </a:r>
            <a:endParaRPr sz="3200">
              <a:latin typeface="Calibri"/>
              <a:cs typeface="Calibri"/>
            </a:endParaRPr>
          </a:p>
          <a:p>
            <a:pPr marL="12700" marR="71120">
              <a:lnSpc>
                <a:spcPts val="6559"/>
              </a:lnSpc>
              <a:spcBef>
                <a:spcPts val="670"/>
              </a:spcBef>
            </a:pPr>
            <a:r>
              <a:rPr dirty="0" sz="3200">
                <a:latin typeface="Calibri"/>
                <a:cs typeface="Calibri"/>
              </a:rPr>
              <a:t>They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help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us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distinguish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between</a:t>
            </a:r>
            <a:r>
              <a:rPr dirty="0" sz="3200" spc="-10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right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wrong. </a:t>
            </a:r>
            <a:r>
              <a:rPr dirty="0" sz="3200">
                <a:latin typeface="Calibri"/>
                <a:cs typeface="Calibri"/>
              </a:rPr>
              <a:t>They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are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cornerstone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civilization.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55"/>
              </a:spcBef>
            </a:pPr>
            <a:r>
              <a:rPr dirty="0" sz="3200">
                <a:latin typeface="Calibri"/>
                <a:cs typeface="Calibri"/>
              </a:rPr>
              <a:t>If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we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don't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have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ethics,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we're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not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civilized.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25"/>
              <a:t>12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360167" y="570433"/>
            <a:ext cx="339090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25" b="1">
                <a:solidFill>
                  <a:srgbClr val="0000CC"/>
                </a:solidFill>
                <a:latin typeface="Calibri"/>
                <a:cs typeface="Calibri"/>
              </a:rPr>
              <a:t>2.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715386" y="601598"/>
            <a:ext cx="2827020" cy="49720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700"/>
              </a:lnSpc>
            </a:pPr>
            <a:r>
              <a:rPr dirty="0" sz="3200" b="1">
                <a:solidFill>
                  <a:srgbClr val="0000CC"/>
                </a:solidFill>
                <a:latin typeface="Calibri"/>
                <a:cs typeface="Calibri"/>
              </a:rPr>
              <a:t>What</a:t>
            </a:r>
            <a:r>
              <a:rPr dirty="0" sz="3200" spc="-70" b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CC"/>
                </a:solidFill>
                <a:latin typeface="Calibri"/>
                <a:cs typeface="Calibri"/>
              </a:rPr>
              <a:t>are</a:t>
            </a:r>
            <a:r>
              <a:rPr dirty="0" sz="3200" spc="-55" b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0000CC"/>
                </a:solidFill>
                <a:latin typeface="Calibri"/>
                <a:cs typeface="Calibri"/>
              </a:rPr>
              <a:t>Ethics?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5861" y="819099"/>
            <a:ext cx="8589010" cy="10020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469900" algn="l"/>
                <a:tab pos="1896110" algn="l"/>
              </a:tabLst>
            </a:pPr>
            <a:r>
              <a:rPr dirty="0" sz="3200" b="1">
                <a:latin typeface="Calibri"/>
                <a:cs typeface="Calibri"/>
              </a:rPr>
              <a:t>Ethical</a:t>
            </a:r>
            <a:r>
              <a:rPr dirty="0" sz="3200" spc="-9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principles</a:t>
            </a:r>
            <a:r>
              <a:rPr dirty="0" sz="3200" spc="-9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stopped</a:t>
            </a:r>
            <a:r>
              <a:rPr dirty="0" sz="3200" spc="-8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me</a:t>
            </a:r>
            <a:r>
              <a:rPr dirty="0" sz="3200" spc="-7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from</a:t>
            </a:r>
            <a:r>
              <a:rPr dirty="0" sz="3200" spc="-7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stealing</a:t>
            </a:r>
            <a:r>
              <a:rPr dirty="0" sz="3200" spc="-75" b="1">
                <a:latin typeface="Calibri"/>
                <a:cs typeface="Calibri"/>
              </a:rPr>
              <a:t> </a:t>
            </a:r>
            <a:r>
              <a:rPr dirty="0" sz="3200" spc="-20" b="1">
                <a:latin typeface="Calibri"/>
                <a:cs typeface="Calibri"/>
              </a:rPr>
              <a:t>your </a:t>
            </a:r>
            <a:r>
              <a:rPr dirty="0" sz="3200" spc="-10" b="1">
                <a:latin typeface="Calibri"/>
                <a:cs typeface="Calibri"/>
              </a:rPr>
              <a:t>wallet.</a:t>
            </a:r>
            <a:r>
              <a:rPr dirty="0" sz="3200" b="1">
                <a:latin typeface="Calibri"/>
                <a:cs typeface="Calibri"/>
              </a:rPr>
              <a:t>	(No</a:t>
            </a:r>
            <a:r>
              <a:rPr dirty="0" sz="3200" spc="-50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Theft)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1429511"/>
            <a:ext cx="4114800" cy="255422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22300" y="3992371"/>
            <a:ext cx="8637270" cy="2465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latin typeface="Calibri"/>
                <a:cs typeface="Calibri"/>
              </a:rPr>
              <a:t>If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you're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bigger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 spc="-40">
                <a:latin typeface="Calibri"/>
                <a:cs typeface="Calibri"/>
              </a:rPr>
              <a:t>stronger,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may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not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want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steal </a:t>
            </a:r>
            <a:r>
              <a:rPr dirty="0" sz="3200">
                <a:latin typeface="Calibri"/>
                <a:cs typeface="Calibri"/>
              </a:rPr>
              <a:t>your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wallet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 spc="-50">
                <a:latin typeface="Calibri"/>
                <a:cs typeface="Calibri"/>
              </a:rPr>
              <a:t>!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But</a:t>
            </a:r>
            <a:r>
              <a:rPr dirty="0" u="sng" sz="3200" spc="-8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ethical</a:t>
            </a:r>
            <a:r>
              <a:rPr dirty="0" u="sng" sz="3200" spc="-6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principles</a:t>
            </a:r>
            <a:r>
              <a:rPr dirty="0" u="sng" sz="3200" spc="-5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stop</a:t>
            </a:r>
            <a:r>
              <a:rPr dirty="0" u="sng" sz="3200" spc="-7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</a:t>
            </a:r>
            <a:r>
              <a:rPr dirty="0" u="sng" sz="3200" spc="-5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spc="-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even</a:t>
            </a:r>
            <a:endParaRPr sz="3200">
              <a:latin typeface="Calibri"/>
              <a:cs typeface="Calibri"/>
            </a:endParaRPr>
          </a:p>
          <a:p>
            <a:pPr marL="1471930" indent="-544830">
              <a:lnSpc>
                <a:spcPct val="100000"/>
              </a:lnSpc>
              <a:buAutoNum type="arabicParenBoth"/>
              <a:tabLst>
                <a:tab pos="1471930" algn="l"/>
              </a:tabLst>
            </a:pPr>
            <a:r>
              <a:rPr dirty="0" sz="3200">
                <a:latin typeface="Calibri"/>
                <a:cs typeface="Calibri"/>
              </a:rPr>
              <a:t>if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you're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smaller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weaker</a:t>
            </a:r>
            <a:endParaRPr sz="3200">
              <a:latin typeface="Calibri"/>
              <a:cs typeface="Calibri"/>
            </a:endParaRPr>
          </a:p>
          <a:p>
            <a:pPr marL="1471930" indent="-544830">
              <a:lnSpc>
                <a:spcPct val="100000"/>
              </a:lnSpc>
              <a:buAutoNum type="arabicParenBoth"/>
              <a:tabLst>
                <a:tab pos="1471930" algn="l"/>
              </a:tabLst>
            </a:pPr>
            <a:r>
              <a:rPr dirty="0" sz="3200">
                <a:latin typeface="Calibri"/>
                <a:cs typeface="Calibri"/>
              </a:rPr>
              <a:t>if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there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is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no</a:t>
            </a:r>
            <a:r>
              <a:rPr dirty="0" sz="3200" spc="-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chance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will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be</a:t>
            </a:r>
            <a:r>
              <a:rPr dirty="0" sz="3200" spc="-10">
                <a:latin typeface="Calibri"/>
                <a:cs typeface="Calibri"/>
              </a:rPr>
              <a:t> caught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25"/>
              <a:t>13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20141" y="795350"/>
            <a:ext cx="8564880" cy="45796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469265" algn="l"/>
              </a:tabLst>
            </a:pP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Ethics</a:t>
            </a:r>
            <a:r>
              <a:rPr dirty="0" u="sng" sz="3200" spc="-6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are</a:t>
            </a:r>
            <a:r>
              <a:rPr dirty="0" u="sng" sz="3200" spc="-4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</a:t>
            </a:r>
            <a:r>
              <a:rPr dirty="0" u="sng" sz="3200" spc="-4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Religion</a:t>
            </a:r>
            <a:endParaRPr sz="3200">
              <a:latin typeface="Calibri"/>
              <a:cs typeface="Calibri"/>
            </a:endParaRPr>
          </a:p>
          <a:p>
            <a:pPr marL="927100" marR="1871980" indent="-914400">
              <a:lnSpc>
                <a:spcPct val="170600"/>
              </a:lnSpc>
              <a:spcBef>
                <a:spcPts val="15"/>
              </a:spcBef>
            </a:pPr>
            <a:r>
              <a:rPr dirty="0" sz="3200">
                <a:latin typeface="Calibri"/>
                <a:cs typeface="Calibri"/>
              </a:rPr>
              <a:t>Most</a:t>
            </a:r>
            <a:r>
              <a:rPr dirty="0" sz="3200" spc="-1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religions</a:t>
            </a:r>
            <a:r>
              <a:rPr dirty="0" sz="3200" spc="-1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promote</a:t>
            </a:r>
            <a:r>
              <a:rPr dirty="0" sz="3200" spc="-1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ethical</a:t>
            </a:r>
            <a:r>
              <a:rPr dirty="0" sz="3200" spc="-13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behavior. </a:t>
            </a:r>
            <a:r>
              <a:rPr dirty="0" sz="3200">
                <a:latin typeface="Calibri"/>
                <a:cs typeface="Calibri"/>
              </a:rPr>
              <a:t>(Thou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Shalt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Not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Steal)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25"/>
              </a:spcBef>
            </a:pPr>
            <a:r>
              <a:rPr dirty="0" sz="3200">
                <a:latin typeface="Calibri"/>
                <a:cs typeface="Calibri"/>
              </a:rPr>
              <a:t>But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ethics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need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not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be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religious.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50000"/>
              </a:lnSpc>
              <a:spcBef>
                <a:spcPts val="810"/>
              </a:spcBef>
            </a:pPr>
            <a:r>
              <a:rPr dirty="0" sz="3200">
                <a:latin typeface="Calibri"/>
                <a:cs typeface="Calibri"/>
              </a:rPr>
              <a:t>Ethics</a:t>
            </a:r>
            <a:r>
              <a:rPr dirty="0" sz="3200" spc="2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flow</a:t>
            </a:r>
            <a:r>
              <a:rPr dirty="0" sz="3200" spc="2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from</a:t>
            </a:r>
            <a:r>
              <a:rPr dirty="0" sz="3200" spc="2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shared</a:t>
            </a:r>
            <a:r>
              <a:rPr dirty="0" sz="3200" spc="229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values,</a:t>
            </a:r>
            <a:r>
              <a:rPr dirty="0" sz="3200" spc="2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which</a:t>
            </a:r>
            <a:r>
              <a:rPr dirty="0" sz="3200" spc="2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could</a:t>
            </a:r>
            <a:r>
              <a:rPr dirty="0" sz="3200" spc="2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be</a:t>
            </a:r>
            <a:r>
              <a:rPr dirty="0" sz="3200" spc="229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on </a:t>
            </a:r>
            <a:r>
              <a:rPr dirty="0" sz="3200">
                <a:latin typeface="Calibri"/>
                <a:cs typeface="Calibri"/>
              </a:rPr>
              <a:t>account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religion,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or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not.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25"/>
              <a:t>14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89356" y="663320"/>
            <a:ext cx="8566150" cy="59404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469265" algn="l"/>
              </a:tabLst>
            </a:pP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Ethics</a:t>
            </a:r>
            <a:r>
              <a:rPr dirty="0" u="sng" sz="3200" spc="-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are</a:t>
            </a:r>
            <a:r>
              <a:rPr dirty="0" u="sng" sz="3200" spc="-4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</a:t>
            </a:r>
            <a:r>
              <a:rPr dirty="0" u="sng" sz="3200" spc="-3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spc="-2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Law</a:t>
            </a:r>
            <a:endParaRPr sz="3200">
              <a:latin typeface="Calibri"/>
              <a:cs typeface="Calibri"/>
            </a:endParaRPr>
          </a:p>
          <a:p>
            <a:pPr algn="just" marL="12700" marR="5715">
              <a:lnSpc>
                <a:spcPct val="150000"/>
              </a:lnSpc>
              <a:spcBef>
                <a:spcPts val="805"/>
              </a:spcBef>
            </a:pPr>
            <a:r>
              <a:rPr dirty="0" sz="3200">
                <a:latin typeface="Calibri"/>
                <a:cs typeface="Calibri"/>
              </a:rPr>
              <a:t>Suppose</a:t>
            </a:r>
            <a:r>
              <a:rPr dirty="0" sz="3200" spc="1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you</a:t>
            </a:r>
            <a:r>
              <a:rPr dirty="0" sz="3200" spc="20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tell</a:t>
            </a:r>
            <a:r>
              <a:rPr dirty="0" sz="3200" spc="2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me</a:t>
            </a:r>
            <a:r>
              <a:rPr dirty="0" sz="3200" spc="20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</a:t>
            </a:r>
            <a:r>
              <a:rPr dirty="0" sz="3200" spc="20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secret,</a:t>
            </a:r>
            <a:r>
              <a:rPr dirty="0" sz="3200" spc="20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2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</a:t>
            </a:r>
            <a:r>
              <a:rPr dirty="0" sz="3200" spc="204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promise</a:t>
            </a:r>
            <a:r>
              <a:rPr dirty="0" sz="3200" spc="20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215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tell </a:t>
            </a:r>
            <a:r>
              <a:rPr dirty="0" sz="3200">
                <a:latin typeface="Calibri"/>
                <a:cs typeface="Calibri"/>
              </a:rPr>
              <a:t>no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one.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then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break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my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promise.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50"/>
              </a:spcBef>
            </a:pPr>
            <a:endParaRPr sz="3200">
              <a:latin typeface="Calibri"/>
              <a:cs typeface="Calibri"/>
            </a:endParaRPr>
          </a:p>
          <a:p>
            <a:pPr algn="just" marL="12700" marR="5080">
              <a:lnSpc>
                <a:spcPct val="150000"/>
              </a:lnSpc>
            </a:pPr>
            <a:r>
              <a:rPr dirty="0" sz="3200">
                <a:latin typeface="Calibri"/>
                <a:cs typeface="Calibri"/>
              </a:rPr>
              <a:t>I</a:t>
            </a:r>
            <a:r>
              <a:rPr dirty="0" sz="3200" spc="2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may</a:t>
            </a:r>
            <a:r>
              <a:rPr dirty="0" sz="3200" spc="245">
                <a:latin typeface="Calibri"/>
                <a:cs typeface="Calibri"/>
              </a:rPr>
              <a:t>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</a:t>
            </a:r>
            <a:r>
              <a:rPr dirty="0" u="sng" sz="3200" spc="24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have</a:t>
            </a:r>
            <a:r>
              <a:rPr dirty="0" u="sng" sz="3200" spc="23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broken</a:t>
            </a:r>
            <a:r>
              <a:rPr dirty="0" u="sng" sz="3200" spc="23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any</a:t>
            </a:r>
            <a:r>
              <a:rPr dirty="0" u="sng" sz="3200" spc="23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law</a:t>
            </a:r>
            <a:r>
              <a:rPr dirty="0" sz="3200">
                <a:latin typeface="Calibri"/>
                <a:cs typeface="Calibri"/>
              </a:rPr>
              <a:t>.</a:t>
            </a:r>
            <a:r>
              <a:rPr dirty="0" sz="3200" spc="2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It's</a:t>
            </a:r>
            <a:r>
              <a:rPr dirty="0" sz="3200" spc="2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unlikely</a:t>
            </a:r>
            <a:r>
              <a:rPr dirty="0" sz="3200" spc="2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that</a:t>
            </a:r>
            <a:r>
              <a:rPr dirty="0" sz="3200" spc="250">
                <a:latin typeface="Calibri"/>
                <a:cs typeface="Calibri"/>
              </a:rPr>
              <a:t> </a:t>
            </a:r>
            <a:r>
              <a:rPr dirty="0" sz="3200" spc="-50">
                <a:latin typeface="Calibri"/>
                <a:cs typeface="Calibri"/>
              </a:rPr>
              <a:t>I </a:t>
            </a:r>
            <a:r>
              <a:rPr dirty="0" sz="3200">
                <a:latin typeface="Calibri"/>
                <a:cs typeface="Calibri"/>
              </a:rPr>
              <a:t>will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be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punished</a:t>
            </a:r>
            <a:r>
              <a:rPr dirty="0" sz="3200" spc="-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for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having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broken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my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word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you. </a:t>
            </a:r>
            <a:r>
              <a:rPr dirty="0" sz="3200">
                <a:latin typeface="Calibri"/>
                <a:cs typeface="Calibri"/>
              </a:rPr>
              <a:t>But</a:t>
            </a:r>
            <a:r>
              <a:rPr dirty="0" sz="3200" spc="4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</a:t>
            </a:r>
            <a:r>
              <a:rPr dirty="0" sz="3200" spc="4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think</a:t>
            </a:r>
            <a:r>
              <a:rPr dirty="0" sz="3200" spc="4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we</a:t>
            </a:r>
            <a:r>
              <a:rPr dirty="0" sz="3200" spc="4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would</a:t>
            </a:r>
            <a:r>
              <a:rPr dirty="0" sz="3200" spc="4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all</a:t>
            </a:r>
            <a:r>
              <a:rPr dirty="0" sz="3200" spc="4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agree</a:t>
            </a:r>
            <a:r>
              <a:rPr dirty="0" sz="3200" spc="4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that</a:t>
            </a:r>
            <a:r>
              <a:rPr dirty="0" sz="3200" spc="4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in</a:t>
            </a:r>
            <a:r>
              <a:rPr dirty="0" sz="3200" spc="459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doing</a:t>
            </a:r>
            <a:r>
              <a:rPr dirty="0" sz="3200" spc="4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so,</a:t>
            </a:r>
            <a:r>
              <a:rPr dirty="0" sz="3200" spc="465">
                <a:latin typeface="Calibri"/>
                <a:cs typeface="Calibri"/>
              </a:rPr>
              <a:t> </a:t>
            </a:r>
            <a:r>
              <a:rPr dirty="0" sz="3200" spc="-50">
                <a:latin typeface="Calibri"/>
                <a:cs typeface="Calibri"/>
              </a:rPr>
              <a:t>I </a:t>
            </a:r>
            <a:r>
              <a:rPr dirty="0" sz="3200">
                <a:latin typeface="Calibri"/>
                <a:cs typeface="Calibri"/>
              </a:rPr>
              <a:t>would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have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been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u="sng" sz="32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unethical</a:t>
            </a:r>
            <a:r>
              <a:rPr dirty="0" sz="3200" spc="-1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9364" y="2348483"/>
            <a:ext cx="3563112" cy="1380744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25"/>
              <a:t>15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86334" y="34544"/>
            <a:ext cx="8662035" cy="5226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3200" spc="-10" b="1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Cont.</a:t>
            </a:r>
            <a:endParaRPr sz="3200">
              <a:latin typeface="Constantia"/>
              <a:cs typeface="Constantia"/>
            </a:endParaRPr>
          </a:p>
          <a:p>
            <a:pPr marL="84455">
              <a:lnSpc>
                <a:spcPct val="100000"/>
              </a:lnSpc>
              <a:spcBef>
                <a:spcPts val="2535"/>
              </a:spcBef>
            </a:pP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Well,</a:t>
            </a:r>
            <a:r>
              <a:rPr dirty="0" u="sng" sz="3200" spc="-7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ethics</a:t>
            </a:r>
            <a:r>
              <a:rPr dirty="0" u="sng" sz="3200" spc="-7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are</a:t>
            </a:r>
            <a:r>
              <a:rPr dirty="0" u="sng" sz="3200" spc="-6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</a:t>
            </a:r>
            <a:r>
              <a:rPr dirty="0" u="sng" sz="3200" spc="-6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spc="-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laws</a:t>
            </a:r>
            <a:endParaRPr sz="3200">
              <a:latin typeface="Calibri"/>
              <a:cs typeface="Calibri"/>
            </a:endParaRPr>
          </a:p>
          <a:p>
            <a:pPr marL="84455" marR="5080">
              <a:lnSpc>
                <a:spcPct val="100000"/>
              </a:lnSpc>
              <a:spcBef>
                <a:spcPts val="3845"/>
              </a:spcBef>
            </a:pPr>
            <a:r>
              <a:rPr dirty="0" sz="3200">
                <a:latin typeface="Calibri"/>
                <a:cs typeface="Calibri"/>
              </a:rPr>
              <a:t>But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ethics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guide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creation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laws,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so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two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are </a:t>
            </a:r>
            <a:r>
              <a:rPr dirty="0" sz="3200">
                <a:latin typeface="Calibri"/>
                <a:cs typeface="Calibri"/>
              </a:rPr>
              <a:t>often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in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consonance.</a:t>
            </a:r>
            <a:endParaRPr sz="3200">
              <a:latin typeface="Calibri"/>
              <a:cs typeface="Calibri"/>
            </a:endParaRPr>
          </a:p>
          <a:p>
            <a:pPr marL="84455" marR="144145">
              <a:lnSpc>
                <a:spcPct val="100000"/>
              </a:lnSpc>
              <a:spcBef>
                <a:spcPts val="3840"/>
              </a:spcBef>
            </a:pP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problem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is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that,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even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if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we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have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shared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values, </a:t>
            </a:r>
            <a:r>
              <a:rPr dirty="0" sz="3200">
                <a:latin typeface="Calibri"/>
                <a:cs typeface="Calibri"/>
              </a:rPr>
              <a:t>not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everyone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will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be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ethical.</a:t>
            </a:r>
            <a:endParaRPr sz="3200">
              <a:latin typeface="Calibri"/>
              <a:cs typeface="Calibri"/>
            </a:endParaRPr>
          </a:p>
          <a:p>
            <a:pPr marL="84455">
              <a:lnSpc>
                <a:spcPct val="100000"/>
              </a:lnSpc>
            </a:pPr>
            <a:r>
              <a:rPr dirty="0" sz="3200">
                <a:latin typeface="Calibri"/>
                <a:cs typeface="Calibri"/>
              </a:rPr>
              <a:t>So,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Laws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may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be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used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enforce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ethical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behavior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 spc="-50">
                <a:latin typeface="Calibri"/>
                <a:cs typeface="Calibri"/>
              </a:rPr>
              <a:t>…</a:t>
            </a:r>
            <a:endParaRPr sz="3200">
              <a:latin typeface="Calibri"/>
              <a:cs typeface="Calibri"/>
            </a:endParaRPr>
          </a:p>
          <a:p>
            <a:pPr marL="84455">
              <a:lnSpc>
                <a:spcPct val="100000"/>
              </a:lnSpc>
              <a:spcBef>
                <a:spcPts val="5"/>
              </a:spcBef>
            </a:pPr>
            <a:r>
              <a:rPr dirty="0" sz="3200">
                <a:latin typeface="Calibri"/>
                <a:cs typeface="Calibri"/>
              </a:rPr>
              <a:t>that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is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why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people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go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jail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foe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theft.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25"/>
              <a:t>16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11327" y="619506"/>
            <a:ext cx="8559800" cy="58794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469900" algn="l"/>
              </a:tabLst>
            </a:pP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Economic</a:t>
            </a:r>
            <a:r>
              <a:rPr dirty="0" u="sng" sz="3200" spc="-8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benefits</a:t>
            </a:r>
            <a:r>
              <a:rPr dirty="0" u="sng" sz="3200" spc="-5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dirty="0" u="sng" sz="3200" spc="-6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Ethics</a:t>
            </a:r>
            <a:endParaRPr sz="3200">
              <a:latin typeface="Calibri"/>
              <a:cs typeface="Calibri"/>
            </a:endParaRPr>
          </a:p>
          <a:p>
            <a:pPr marL="12700" marR="175260">
              <a:lnSpc>
                <a:spcPct val="100000"/>
              </a:lnSpc>
              <a:spcBef>
                <a:spcPts val="3835"/>
              </a:spcBef>
            </a:pPr>
            <a:r>
              <a:rPr dirty="0" sz="3200">
                <a:latin typeface="Calibri"/>
                <a:cs typeface="Calibri"/>
              </a:rPr>
              <a:t>for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most</a:t>
            </a:r>
            <a:r>
              <a:rPr dirty="0" sz="3200" spc="-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part,</a:t>
            </a:r>
            <a:r>
              <a:rPr dirty="0" sz="3200" spc="-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society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as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</a:t>
            </a:r>
            <a:r>
              <a:rPr dirty="0" sz="3200" spc="-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whole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does</a:t>
            </a:r>
            <a:r>
              <a:rPr dirty="0" sz="3200" spc="-20">
                <a:latin typeface="Calibri"/>
                <a:cs typeface="Calibri"/>
              </a:rPr>
              <a:t> best </a:t>
            </a:r>
            <a:r>
              <a:rPr dirty="0" sz="3200">
                <a:latin typeface="Calibri"/>
                <a:cs typeface="Calibri"/>
              </a:rPr>
              <a:t>when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each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individual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works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maximize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their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own </a:t>
            </a:r>
            <a:r>
              <a:rPr dirty="0" sz="3200">
                <a:latin typeface="Calibri"/>
                <a:cs typeface="Calibri"/>
              </a:rPr>
              <a:t>individual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benefit.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3200">
                <a:latin typeface="Calibri"/>
                <a:cs typeface="Calibri"/>
              </a:rPr>
              <a:t>This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is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basis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free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market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that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underlies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so </a:t>
            </a:r>
            <a:r>
              <a:rPr dirty="0" sz="3200">
                <a:latin typeface="Calibri"/>
                <a:cs typeface="Calibri"/>
              </a:rPr>
              <a:t>much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modern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economy.</a:t>
            </a:r>
            <a:endParaRPr sz="3200">
              <a:latin typeface="Calibri"/>
              <a:cs typeface="Calibri"/>
            </a:endParaRPr>
          </a:p>
          <a:p>
            <a:pPr marL="12700" marR="1052830">
              <a:lnSpc>
                <a:spcPct val="100000"/>
              </a:lnSpc>
              <a:spcBef>
                <a:spcPts val="3845"/>
              </a:spcBef>
            </a:pPr>
            <a:r>
              <a:rPr dirty="0" sz="3200">
                <a:latin typeface="Calibri"/>
                <a:cs typeface="Calibri"/>
              </a:rPr>
              <a:t>But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there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also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are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situations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where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individual </a:t>
            </a:r>
            <a:r>
              <a:rPr dirty="0" sz="3200">
                <a:latin typeface="Calibri"/>
                <a:cs typeface="Calibri"/>
              </a:rPr>
              <a:t>benefit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comes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at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cost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society.</a:t>
            </a:r>
            <a:endParaRPr sz="3200">
              <a:latin typeface="Calibri"/>
              <a:cs typeface="Calibri"/>
            </a:endParaRPr>
          </a:p>
          <a:p>
            <a:pPr marL="12700" marR="456565">
              <a:lnSpc>
                <a:spcPct val="100000"/>
              </a:lnSpc>
            </a:pP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when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this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happens,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shared</a:t>
            </a:r>
            <a:r>
              <a:rPr dirty="0" u="sng" sz="3200" spc="-1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societal</a:t>
            </a:r>
            <a:r>
              <a:rPr dirty="0" u="sng" sz="3200" spc="-9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value</a:t>
            </a:r>
            <a:r>
              <a:rPr dirty="0" sz="3200" spc="-10" b="1">
                <a:latin typeface="Calibri"/>
                <a:cs typeface="Calibri"/>
              </a:rPr>
              <a:t>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systems</a:t>
            </a:r>
            <a:r>
              <a:rPr dirty="0" sz="3200" spc="-120" b="1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are</a:t>
            </a:r>
            <a:r>
              <a:rPr dirty="0" sz="3200" spc="-9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required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address</a:t>
            </a:r>
            <a:r>
              <a:rPr dirty="0" sz="3200" spc="-9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these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situations.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25"/>
              <a:t>17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1060" y="2852927"/>
            <a:ext cx="6806183" cy="385724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86334" y="-62128"/>
            <a:ext cx="8362950" cy="2740025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u="sng" sz="3200" spc="-10" b="1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Cont.</a:t>
            </a:r>
            <a:endParaRPr sz="3200">
              <a:latin typeface="Constantia"/>
              <a:cs typeface="Constantia"/>
            </a:endParaRPr>
          </a:p>
          <a:p>
            <a:pPr marL="81915">
              <a:lnSpc>
                <a:spcPct val="100000"/>
              </a:lnSpc>
              <a:spcBef>
                <a:spcPts val="765"/>
              </a:spcBef>
            </a:pP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individual</a:t>
            </a:r>
            <a:r>
              <a:rPr dirty="0" u="sng" sz="3200" spc="-8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benefit</a:t>
            </a:r>
            <a:r>
              <a:rPr dirty="0" u="sng" sz="3200" spc="-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versus</a:t>
            </a:r>
            <a:r>
              <a:rPr dirty="0" u="sng" sz="3200" spc="-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(vs)</a:t>
            </a:r>
            <a:r>
              <a:rPr dirty="0" u="sng" sz="3200" spc="-5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society</a:t>
            </a:r>
            <a:r>
              <a:rPr dirty="0" u="sng" sz="3200" spc="-7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benefit</a:t>
            </a:r>
            <a:endParaRPr sz="3200">
              <a:latin typeface="Calibri"/>
              <a:cs typeface="Calibri"/>
            </a:endParaRPr>
          </a:p>
          <a:p>
            <a:pPr marL="81915" marR="5080">
              <a:lnSpc>
                <a:spcPct val="100000"/>
              </a:lnSpc>
              <a:spcBef>
                <a:spcPts val="640"/>
              </a:spcBef>
            </a:pPr>
            <a:r>
              <a:rPr dirty="0" sz="3200">
                <a:solidFill>
                  <a:srgbClr val="1F2023"/>
                </a:solidFill>
                <a:latin typeface="Calibri"/>
                <a:cs typeface="Calibri"/>
              </a:rPr>
              <a:t>At</a:t>
            </a:r>
            <a:r>
              <a:rPr dirty="0" sz="3200" spc="-10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1F2023"/>
                </a:solidFill>
                <a:latin typeface="Calibri"/>
                <a:cs typeface="Calibri"/>
              </a:rPr>
              <a:t>buffet</a:t>
            </a:r>
            <a:r>
              <a:rPr dirty="0" sz="3200" spc="-85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dirty="0" sz="3200" spc="-20">
                <a:solidFill>
                  <a:srgbClr val="1F2023"/>
                </a:solidFill>
                <a:latin typeface="Calibri"/>
                <a:cs typeface="Calibri"/>
              </a:rPr>
              <a:t>restaurants,</a:t>
            </a:r>
            <a:r>
              <a:rPr dirty="0" sz="3200" spc="-9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40C28"/>
                </a:solidFill>
                <a:latin typeface="Calibri"/>
                <a:cs typeface="Calibri"/>
              </a:rPr>
              <a:t>customers</a:t>
            </a:r>
            <a:r>
              <a:rPr dirty="0" sz="3200" spc="-100">
                <a:solidFill>
                  <a:srgbClr val="040C28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40C28"/>
                </a:solidFill>
                <a:latin typeface="Calibri"/>
                <a:cs typeface="Calibri"/>
              </a:rPr>
              <a:t>pay</a:t>
            </a:r>
            <a:r>
              <a:rPr dirty="0" sz="3200" spc="-100">
                <a:solidFill>
                  <a:srgbClr val="040C28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40C28"/>
                </a:solidFill>
                <a:latin typeface="Calibri"/>
                <a:cs typeface="Calibri"/>
              </a:rPr>
              <a:t>one</a:t>
            </a:r>
            <a:r>
              <a:rPr dirty="0" sz="3200" spc="-100">
                <a:solidFill>
                  <a:srgbClr val="040C28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40C28"/>
                </a:solidFill>
                <a:latin typeface="Calibri"/>
                <a:cs typeface="Calibri"/>
              </a:rPr>
              <a:t>flat</a:t>
            </a:r>
            <a:r>
              <a:rPr dirty="0" sz="3200" spc="-90">
                <a:solidFill>
                  <a:srgbClr val="040C28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040C28"/>
                </a:solidFill>
                <a:latin typeface="Calibri"/>
                <a:cs typeface="Calibri"/>
              </a:rPr>
              <a:t>price </a:t>
            </a:r>
            <a:r>
              <a:rPr dirty="0" sz="3200">
                <a:solidFill>
                  <a:srgbClr val="040C28"/>
                </a:solidFill>
                <a:latin typeface="Calibri"/>
                <a:cs typeface="Calibri"/>
              </a:rPr>
              <a:t>and</a:t>
            </a:r>
            <a:r>
              <a:rPr dirty="0" sz="3200" spc="-65">
                <a:solidFill>
                  <a:srgbClr val="040C28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40C28"/>
                </a:solidFill>
                <a:latin typeface="Calibri"/>
                <a:cs typeface="Calibri"/>
              </a:rPr>
              <a:t>then</a:t>
            </a:r>
            <a:r>
              <a:rPr dirty="0" sz="3200" spc="-75">
                <a:solidFill>
                  <a:srgbClr val="040C28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40C28"/>
                </a:solidFill>
                <a:latin typeface="Calibri"/>
                <a:cs typeface="Calibri"/>
              </a:rPr>
              <a:t>help</a:t>
            </a:r>
            <a:r>
              <a:rPr dirty="0" sz="3200" spc="-65">
                <a:solidFill>
                  <a:srgbClr val="040C28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40C28"/>
                </a:solidFill>
                <a:latin typeface="Calibri"/>
                <a:cs typeface="Calibri"/>
              </a:rPr>
              <a:t>themselves</a:t>
            </a:r>
            <a:r>
              <a:rPr dirty="0" sz="3200" spc="-70">
                <a:solidFill>
                  <a:srgbClr val="040C28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40C28"/>
                </a:solidFill>
                <a:latin typeface="Calibri"/>
                <a:cs typeface="Calibri"/>
              </a:rPr>
              <a:t>to</a:t>
            </a:r>
            <a:r>
              <a:rPr dirty="0" sz="3200" spc="-65">
                <a:solidFill>
                  <a:srgbClr val="040C28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40C28"/>
                </a:solidFill>
                <a:latin typeface="Calibri"/>
                <a:cs typeface="Calibri"/>
              </a:rPr>
              <a:t>an</a:t>
            </a:r>
            <a:r>
              <a:rPr dirty="0" sz="3200" spc="-75">
                <a:solidFill>
                  <a:srgbClr val="040C28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40C28"/>
                </a:solidFill>
                <a:latin typeface="Calibri"/>
                <a:cs typeface="Calibri"/>
              </a:rPr>
              <a:t>array</a:t>
            </a:r>
            <a:r>
              <a:rPr dirty="0" sz="3200" spc="-80">
                <a:solidFill>
                  <a:srgbClr val="040C28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40C28"/>
                </a:solidFill>
                <a:latin typeface="Calibri"/>
                <a:cs typeface="Calibri"/>
              </a:rPr>
              <a:t>of</a:t>
            </a:r>
            <a:r>
              <a:rPr dirty="0" sz="3200" spc="-70">
                <a:solidFill>
                  <a:srgbClr val="040C28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040C28"/>
                </a:solidFill>
                <a:latin typeface="Calibri"/>
                <a:cs typeface="Calibri"/>
              </a:rPr>
              <a:t>different </a:t>
            </a:r>
            <a:r>
              <a:rPr dirty="0" sz="3200">
                <a:solidFill>
                  <a:srgbClr val="040C28"/>
                </a:solidFill>
                <a:latin typeface="Calibri"/>
                <a:cs typeface="Calibri"/>
              </a:rPr>
              <a:t>foods</a:t>
            </a:r>
            <a:r>
              <a:rPr dirty="0" sz="3200" spc="-75">
                <a:solidFill>
                  <a:srgbClr val="040C28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40C28"/>
                </a:solidFill>
                <a:latin typeface="Calibri"/>
                <a:cs typeface="Calibri"/>
              </a:rPr>
              <a:t>arranged</a:t>
            </a:r>
            <a:r>
              <a:rPr dirty="0" sz="3200" spc="-75">
                <a:solidFill>
                  <a:srgbClr val="040C28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40C28"/>
                </a:solidFill>
                <a:latin typeface="Calibri"/>
                <a:cs typeface="Calibri"/>
              </a:rPr>
              <a:t>on</a:t>
            </a:r>
            <a:r>
              <a:rPr dirty="0" sz="3200" spc="-85">
                <a:solidFill>
                  <a:srgbClr val="040C28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40C28"/>
                </a:solidFill>
                <a:latin typeface="Calibri"/>
                <a:cs typeface="Calibri"/>
              </a:rPr>
              <a:t>hot</a:t>
            </a:r>
            <a:r>
              <a:rPr dirty="0" sz="3200" spc="-75">
                <a:solidFill>
                  <a:srgbClr val="040C28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40C28"/>
                </a:solidFill>
                <a:latin typeface="Calibri"/>
                <a:cs typeface="Calibri"/>
              </a:rPr>
              <a:t>and</a:t>
            </a:r>
            <a:r>
              <a:rPr dirty="0" sz="3200" spc="-60">
                <a:solidFill>
                  <a:srgbClr val="040C28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40C28"/>
                </a:solidFill>
                <a:latin typeface="Calibri"/>
                <a:cs typeface="Calibri"/>
              </a:rPr>
              <a:t>cold</a:t>
            </a:r>
            <a:r>
              <a:rPr dirty="0" sz="3200" spc="-85">
                <a:solidFill>
                  <a:srgbClr val="040C28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40C28"/>
                </a:solidFill>
                <a:latin typeface="Calibri"/>
                <a:cs typeface="Calibri"/>
              </a:rPr>
              <a:t>food</a:t>
            </a:r>
            <a:r>
              <a:rPr dirty="0" sz="3200" spc="-75">
                <a:solidFill>
                  <a:srgbClr val="040C28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040C28"/>
                </a:solidFill>
                <a:latin typeface="Calibri"/>
                <a:cs typeface="Calibri"/>
              </a:rPr>
              <a:t>tables.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25"/>
              <a:t>18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68351" y="-214782"/>
            <a:ext cx="8840470" cy="3218815"/>
          </a:xfrm>
          <a:prstGeom prst="rect">
            <a:avLst/>
          </a:prstGeom>
        </p:spPr>
        <p:txBody>
          <a:bodyPr wrap="square" lIns="0" tIns="262255" rIns="0" bIns="0" rtlCol="0" vert="horz">
            <a:spAutoFit/>
          </a:bodyPr>
          <a:lstStyle/>
          <a:p>
            <a:pPr marL="30480">
              <a:lnSpc>
                <a:spcPct val="100000"/>
              </a:lnSpc>
              <a:spcBef>
                <a:spcPts val="2065"/>
              </a:spcBef>
            </a:pPr>
            <a:r>
              <a:rPr dirty="0" u="sng" sz="3200" spc="-10" b="1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Cont.</a:t>
            </a:r>
            <a:endParaRPr sz="3200">
              <a:latin typeface="Constantia"/>
              <a:cs typeface="Constantia"/>
            </a:endParaRPr>
          </a:p>
          <a:p>
            <a:pPr marL="12700" marR="5080">
              <a:lnSpc>
                <a:spcPct val="100000"/>
              </a:lnSpc>
              <a:spcBef>
                <a:spcPts val="1970"/>
              </a:spcBef>
            </a:pPr>
            <a:r>
              <a:rPr dirty="0" sz="3200" b="1">
                <a:latin typeface="Calibri"/>
                <a:cs typeface="Calibri"/>
              </a:rPr>
              <a:t>In</a:t>
            </a:r>
            <a:r>
              <a:rPr dirty="0" sz="3200" spc="-5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terms</a:t>
            </a:r>
            <a:r>
              <a:rPr dirty="0" sz="3200" spc="-5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of</a:t>
            </a:r>
            <a:r>
              <a:rPr dirty="0" sz="3200" spc="-4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economics</a:t>
            </a:r>
            <a:r>
              <a:rPr dirty="0" sz="3200" spc="-65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textbooks,</a:t>
            </a:r>
            <a:r>
              <a:rPr dirty="0" sz="3200" spc="-7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there</a:t>
            </a:r>
            <a:r>
              <a:rPr dirty="0" sz="3200" spc="-4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is</a:t>
            </a:r>
            <a:r>
              <a:rPr dirty="0" sz="3200" spc="-50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something </a:t>
            </a:r>
            <a:r>
              <a:rPr dirty="0" sz="3200" b="1">
                <a:latin typeface="Calibri"/>
                <a:cs typeface="Calibri"/>
              </a:rPr>
              <a:t>called</a:t>
            </a:r>
            <a:r>
              <a:rPr dirty="0" sz="3200" spc="-5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the</a:t>
            </a:r>
            <a:r>
              <a:rPr dirty="0" sz="3200" spc="-50" b="1">
                <a:latin typeface="Calibri"/>
                <a:cs typeface="Calibri"/>
              </a:rPr>
              <a:t>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tragedy</a:t>
            </a:r>
            <a:r>
              <a:rPr dirty="0" u="sng" sz="3200" spc="-7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dirty="0" u="sng" sz="3200" spc="-4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dirty="0" u="sng" sz="3200" spc="-5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commons</a:t>
            </a:r>
            <a:endParaRPr sz="3200">
              <a:latin typeface="Calibri"/>
              <a:cs typeface="Calibri"/>
            </a:endParaRPr>
          </a:p>
          <a:p>
            <a:pPr marL="30480" marR="1672589">
              <a:lnSpc>
                <a:spcPct val="100000"/>
              </a:lnSpc>
              <a:spcBef>
                <a:spcPts val="2005"/>
              </a:spcBef>
            </a:pPr>
            <a:r>
              <a:rPr dirty="0" sz="3200">
                <a:latin typeface="Calibri"/>
                <a:cs typeface="Calibri"/>
              </a:rPr>
              <a:t>There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is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open</a:t>
            </a:r>
            <a:r>
              <a:rPr dirty="0" u="sng" sz="3200" spc="-3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field</a:t>
            </a:r>
            <a:r>
              <a:rPr dirty="0" u="sng" sz="3200" spc="-3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that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is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commons. </a:t>
            </a:r>
            <a:r>
              <a:rPr dirty="0" sz="3200">
                <a:latin typeface="Calibri"/>
                <a:cs typeface="Calibri"/>
              </a:rPr>
              <a:t>It's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shared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across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entire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village.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939" y="3116579"/>
            <a:ext cx="6371844" cy="3570732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25"/>
              <a:t>19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86334" y="34544"/>
            <a:ext cx="8630920" cy="5395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3200" spc="-10" b="1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Cont.</a:t>
            </a:r>
            <a:endParaRPr sz="3200">
              <a:latin typeface="Constantia"/>
              <a:cs typeface="Constantia"/>
            </a:endParaRPr>
          </a:p>
          <a:p>
            <a:pPr algn="just" marL="12700" marR="14604">
              <a:lnSpc>
                <a:spcPct val="150000"/>
              </a:lnSpc>
              <a:spcBef>
                <a:spcPts val="3070"/>
              </a:spcBef>
            </a:pPr>
            <a:r>
              <a:rPr dirty="0" sz="3200">
                <a:latin typeface="Calibri"/>
                <a:cs typeface="Calibri"/>
              </a:rPr>
              <a:t>Now,</a:t>
            </a:r>
            <a:r>
              <a:rPr dirty="0" sz="3200" spc="2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since</a:t>
            </a:r>
            <a:r>
              <a:rPr dirty="0" sz="3200" spc="2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this</a:t>
            </a:r>
            <a:r>
              <a:rPr dirty="0" sz="3200" spc="2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is</a:t>
            </a:r>
            <a:r>
              <a:rPr dirty="0" sz="3200" spc="2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</a:t>
            </a:r>
            <a:r>
              <a:rPr dirty="0" sz="3200" spc="245">
                <a:latin typeface="Calibri"/>
                <a:cs typeface="Calibri"/>
              </a:rPr>
              <a:t>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shared</a:t>
            </a:r>
            <a:r>
              <a:rPr dirty="0" u="sng" sz="3200" spc="22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field</a:t>
            </a:r>
            <a:r>
              <a:rPr dirty="0" sz="3200">
                <a:latin typeface="Calibri"/>
                <a:cs typeface="Calibri"/>
              </a:rPr>
              <a:t>,</a:t>
            </a:r>
            <a:r>
              <a:rPr dirty="0" sz="3200" spc="2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it's</a:t>
            </a:r>
            <a:r>
              <a:rPr dirty="0" sz="3200" spc="2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fine</a:t>
            </a:r>
            <a:r>
              <a:rPr dirty="0" sz="3200" spc="2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for</a:t>
            </a:r>
            <a:r>
              <a:rPr dirty="0" sz="3200" spc="2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me</a:t>
            </a:r>
            <a:r>
              <a:rPr dirty="0" sz="3200" spc="245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to </a:t>
            </a:r>
            <a:r>
              <a:rPr dirty="0" sz="3200">
                <a:latin typeface="Calibri"/>
                <a:cs typeface="Calibri"/>
              </a:rPr>
              <a:t>have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my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sheep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graze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in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commons.</a:t>
            </a:r>
            <a:endParaRPr sz="3200">
              <a:latin typeface="Calibri"/>
              <a:cs typeface="Calibri"/>
            </a:endParaRPr>
          </a:p>
          <a:p>
            <a:pPr algn="just" marL="12700" marR="5080">
              <a:lnSpc>
                <a:spcPct val="150000"/>
              </a:lnSpc>
              <a:spcBef>
                <a:spcPts val="810"/>
              </a:spcBef>
            </a:pPr>
            <a:r>
              <a:rPr dirty="0" sz="3200">
                <a:latin typeface="Calibri"/>
                <a:cs typeface="Calibri"/>
              </a:rPr>
              <a:t>That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way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have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less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pasture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that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have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buy,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 spc="-50">
                <a:latin typeface="Calibri"/>
                <a:cs typeface="Calibri"/>
              </a:rPr>
              <a:t>I </a:t>
            </a:r>
            <a:r>
              <a:rPr dirty="0" sz="3200">
                <a:latin typeface="Calibri"/>
                <a:cs typeface="Calibri"/>
              </a:rPr>
              <a:t>can</a:t>
            </a:r>
            <a:r>
              <a:rPr dirty="0" sz="3200" spc="3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afford</a:t>
            </a:r>
            <a:r>
              <a:rPr dirty="0" sz="3200" spc="3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3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keep</a:t>
            </a:r>
            <a:r>
              <a:rPr dirty="0" sz="3200" spc="3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more</a:t>
            </a:r>
            <a:r>
              <a:rPr dirty="0" sz="3200" spc="3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sheep</a:t>
            </a:r>
            <a:r>
              <a:rPr dirty="0" sz="3200" spc="3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because</a:t>
            </a:r>
            <a:r>
              <a:rPr dirty="0" sz="3200" spc="3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my</a:t>
            </a:r>
            <a:r>
              <a:rPr dirty="0" sz="3200" spc="36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sheep </a:t>
            </a:r>
            <a:r>
              <a:rPr dirty="0" sz="3200">
                <a:latin typeface="Calibri"/>
                <a:cs typeface="Calibri"/>
              </a:rPr>
              <a:t>can</a:t>
            </a:r>
            <a:r>
              <a:rPr dirty="0" sz="3200" spc="2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make</a:t>
            </a:r>
            <a:r>
              <a:rPr dirty="0" sz="3200" spc="2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use</a:t>
            </a:r>
            <a:r>
              <a:rPr dirty="0" sz="3200" spc="2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2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grass</a:t>
            </a:r>
            <a:r>
              <a:rPr dirty="0" sz="3200" spc="2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in</a:t>
            </a:r>
            <a:r>
              <a:rPr dirty="0" sz="3200" spc="2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2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commons</a:t>
            </a:r>
            <a:r>
              <a:rPr dirty="0" sz="3200" spc="2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as</a:t>
            </a:r>
            <a:r>
              <a:rPr dirty="0" sz="3200" spc="2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well</a:t>
            </a:r>
            <a:r>
              <a:rPr dirty="0" sz="3200" spc="235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as </a:t>
            </a:r>
            <a:r>
              <a:rPr dirty="0" sz="3200">
                <a:latin typeface="Calibri"/>
                <a:cs typeface="Calibri"/>
              </a:rPr>
              <a:t>on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my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own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land.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25"/>
              <a:t>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233" y="523747"/>
            <a:ext cx="285178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Calibri"/>
                <a:cs typeface="Calibri"/>
              </a:rPr>
              <a:t>What</a:t>
            </a:r>
            <a:r>
              <a:rPr dirty="0" u="heavy" spc="-65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Calibri"/>
                <a:cs typeface="Calibri"/>
              </a:rPr>
              <a:t>are</a:t>
            </a:r>
            <a:r>
              <a:rPr dirty="0" u="heavy" spc="-45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pc="-10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Calibri"/>
                <a:cs typeface="Calibri"/>
              </a:rPr>
              <a:t>Ethics?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4615">
              <a:lnSpc>
                <a:spcPts val="1240"/>
              </a:lnSpc>
            </a:pPr>
            <a:fld id="{81D60167-4931-47E6-BA6A-407CBD079E47}" type="slidenum">
              <a:rPr dirty="0" spc="-50"/>
              <a:t>2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294233" y="1114504"/>
            <a:ext cx="8434705" cy="53536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95"/>
              </a:spcBef>
            </a:pP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The</a:t>
            </a:r>
            <a:r>
              <a:rPr dirty="0" sz="3200" spc="-2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word</a:t>
            </a:r>
            <a:r>
              <a:rPr dirty="0" sz="3200" spc="-2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“Ethics”</a:t>
            </a:r>
            <a:r>
              <a:rPr dirty="0" sz="3200" spc="-4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is</a:t>
            </a:r>
            <a:r>
              <a:rPr dirty="0" sz="3200" spc="-1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derived</a:t>
            </a:r>
            <a:r>
              <a:rPr dirty="0" sz="3200" spc="-2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from</a:t>
            </a:r>
            <a:r>
              <a:rPr dirty="0" sz="3200" spc="-1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the</a:t>
            </a:r>
            <a:r>
              <a:rPr dirty="0" sz="3200" spc="-1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Greek</a:t>
            </a:r>
            <a:r>
              <a:rPr dirty="0" sz="3200" spc="-20" b="1">
                <a:solidFill>
                  <a:srgbClr val="1F1F1F"/>
                </a:solidFill>
                <a:latin typeface="Calibri"/>
                <a:cs typeface="Calibri"/>
              </a:rPr>
              <a:t> word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Ethos</a:t>
            </a:r>
            <a:r>
              <a:rPr dirty="0" sz="3200" b="1" i="1">
                <a:solidFill>
                  <a:srgbClr val="1F1F1F"/>
                </a:solidFill>
                <a:latin typeface="Calibri"/>
                <a:cs typeface="Calibri"/>
              </a:rPr>
              <a:t>,</a:t>
            </a:r>
            <a:r>
              <a:rPr dirty="0" sz="3200" spc="-30" b="1" i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meaning</a:t>
            </a:r>
            <a:r>
              <a:rPr dirty="0" sz="3200" spc="-3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1F1F1F"/>
                </a:solidFill>
                <a:latin typeface="Calibri"/>
                <a:cs typeface="Calibri"/>
              </a:rPr>
              <a:t>habit.</a:t>
            </a:r>
            <a:endParaRPr sz="3200">
              <a:latin typeface="Calibri"/>
              <a:cs typeface="Calibri"/>
            </a:endParaRPr>
          </a:p>
          <a:p>
            <a:pPr marL="12700" marR="236854">
              <a:lnSpc>
                <a:spcPct val="114999"/>
              </a:lnSpc>
              <a:spcBef>
                <a:spcPts val="795"/>
              </a:spcBef>
            </a:pP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Ethics</a:t>
            </a:r>
            <a:r>
              <a:rPr dirty="0" sz="3200" spc="-3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tells</a:t>
            </a:r>
            <a:r>
              <a:rPr dirty="0" sz="3200" spc="-1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us</a:t>
            </a:r>
            <a:r>
              <a:rPr dirty="0" sz="3200" spc="-1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about</a:t>
            </a:r>
            <a:r>
              <a:rPr dirty="0" sz="3200" spc="-3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right</a:t>
            </a:r>
            <a:r>
              <a:rPr dirty="0" sz="3200" spc="-2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and</a:t>
            </a:r>
            <a:r>
              <a:rPr dirty="0" sz="3200" spc="-2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wrong.</a:t>
            </a:r>
            <a:r>
              <a:rPr dirty="0" sz="3200" spc="-3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Our</a:t>
            </a:r>
            <a:r>
              <a:rPr dirty="0" sz="3200" spc="-2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1F1F1F"/>
                </a:solidFill>
                <a:latin typeface="Calibri"/>
                <a:cs typeface="Calibri"/>
              </a:rPr>
              <a:t>course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is</a:t>
            </a:r>
            <a:r>
              <a:rPr dirty="0" sz="3200" spc="-1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about</a:t>
            </a:r>
            <a:r>
              <a:rPr dirty="0" sz="3200" spc="-2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the</a:t>
            </a:r>
            <a:r>
              <a:rPr dirty="0" sz="3200" spc="-1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u="heavy" sz="3200" b="1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Calibri"/>
                <a:cs typeface="Calibri"/>
              </a:rPr>
              <a:t>ethical</a:t>
            </a:r>
            <a:r>
              <a:rPr dirty="0" u="heavy" sz="3200" spc="-25" b="1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200" b="1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Calibri"/>
                <a:cs typeface="Calibri"/>
              </a:rPr>
              <a:t>practice</a:t>
            </a:r>
            <a:r>
              <a:rPr dirty="0" u="heavy" sz="3200" spc="-35" b="1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200" b="1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Calibri"/>
                <a:cs typeface="Calibri"/>
              </a:rPr>
              <a:t>of</a:t>
            </a:r>
            <a:r>
              <a:rPr dirty="0" u="heavy" sz="3200" spc="-10" b="1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200" b="1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Calibri"/>
                <a:cs typeface="Calibri"/>
              </a:rPr>
              <a:t>Data</a:t>
            </a:r>
            <a:r>
              <a:rPr dirty="0" u="heavy" sz="3200" spc="-30" b="1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200" spc="-10" b="1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Calibri"/>
                <a:cs typeface="Calibri"/>
              </a:rPr>
              <a:t>Science</a:t>
            </a:r>
            <a:r>
              <a:rPr dirty="0" sz="3200" spc="-10" b="1">
                <a:solidFill>
                  <a:srgbClr val="1F1F1F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13970" marR="526415">
              <a:lnSpc>
                <a:spcPct val="114999"/>
              </a:lnSpc>
              <a:spcBef>
                <a:spcPts val="805"/>
              </a:spcBef>
            </a:pP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Ethics</a:t>
            </a:r>
            <a:r>
              <a:rPr dirty="0" sz="3200" spc="-3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are</a:t>
            </a:r>
            <a:r>
              <a:rPr dirty="0" sz="3200" spc="-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shared</a:t>
            </a:r>
            <a:r>
              <a:rPr dirty="0" sz="3200" spc="-2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values</a:t>
            </a:r>
            <a:r>
              <a:rPr dirty="0" sz="3200" spc="-3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that</a:t>
            </a:r>
            <a:r>
              <a:rPr dirty="0" sz="3200" spc="-1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help</a:t>
            </a:r>
            <a:r>
              <a:rPr dirty="0" sz="3200" spc="-1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1F1F1F"/>
                </a:solidFill>
                <a:latin typeface="Calibri"/>
                <a:cs typeface="Calibri"/>
              </a:rPr>
              <a:t>differentiate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right</a:t>
            </a:r>
            <a:r>
              <a:rPr dirty="0" sz="3200" spc="-4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from</a:t>
            </a:r>
            <a:r>
              <a:rPr dirty="0" sz="3200" spc="-1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1F1F1F"/>
                </a:solidFill>
                <a:latin typeface="Calibri"/>
                <a:cs typeface="Calibri"/>
              </a:rPr>
              <a:t>wrong.</a:t>
            </a:r>
            <a:endParaRPr sz="3200">
              <a:latin typeface="Calibri"/>
              <a:cs typeface="Calibri"/>
            </a:endParaRPr>
          </a:p>
          <a:p>
            <a:pPr marL="12700" marR="285115">
              <a:lnSpc>
                <a:spcPct val="114999"/>
              </a:lnSpc>
              <a:spcBef>
                <a:spcPts val="805"/>
              </a:spcBef>
            </a:pP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Ethics</a:t>
            </a:r>
            <a:r>
              <a:rPr dirty="0" sz="3200" spc="-4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are</a:t>
            </a:r>
            <a:r>
              <a:rPr dirty="0" sz="3200" spc="-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not</a:t>
            </a:r>
            <a:r>
              <a:rPr dirty="0" sz="3200" spc="-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law,</a:t>
            </a:r>
            <a:r>
              <a:rPr dirty="0" sz="3200" spc="-1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but</a:t>
            </a:r>
            <a:r>
              <a:rPr dirty="0" sz="3200" spc="-3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they</a:t>
            </a:r>
            <a:r>
              <a:rPr dirty="0" sz="3200" spc="-1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are</a:t>
            </a:r>
            <a:r>
              <a:rPr dirty="0" sz="3200" spc="-2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usually</a:t>
            </a:r>
            <a:r>
              <a:rPr dirty="0" sz="3200" spc="-3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the</a:t>
            </a:r>
            <a:r>
              <a:rPr dirty="0" sz="3200" spc="-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1F1F1F"/>
                </a:solidFill>
                <a:latin typeface="Calibri"/>
                <a:cs typeface="Calibri"/>
              </a:rPr>
              <a:t>basis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for</a:t>
            </a:r>
            <a:r>
              <a:rPr dirty="0" sz="3200" spc="-1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spc="-20" b="1">
                <a:solidFill>
                  <a:srgbClr val="1F1F1F"/>
                </a:solidFill>
                <a:latin typeface="Calibri"/>
                <a:cs typeface="Calibri"/>
              </a:rPr>
              <a:t>laws.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dirty="0" sz="2400" b="1">
                <a:solidFill>
                  <a:srgbClr val="1F1F1F"/>
                </a:solidFill>
                <a:latin typeface="Calibri"/>
                <a:cs typeface="Calibri"/>
              </a:rPr>
              <a:t>(we</a:t>
            </a:r>
            <a:r>
              <a:rPr dirty="0" sz="2400" spc="-4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1F1F1F"/>
                </a:solidFill>
                <a:latin typeface="Calibri"/>
                <a:cs typeface="Calibri"/>
              </a:rPr>
              <a:t>will</a:t>
            </a:r>
            <a:r>
              <a:rPr dirty="0" sz="2400" spc="-4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1F1F1F"/>
                </a:solidFill>
                <a:latin typeface="Calibri"/>
                <a:cs typeface="Calibri"/>
              </a:rPr>
              <a:t>more</a:t>
            </a:r>
            <a:r>
              <a:rPr dirty="0" sz="2400" spc="-5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1F1F1F"/>
                </a:solidFill>
                <a:latin typeface="Calibri"/>
                <a:cs typeface="Calibri"/>
              </a:rPr>
              <a:t>elaborate</a:t>
            </a:r>
            <a:r>
              <a:rPr dirty="0" sz="2400" spc="-3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1F1F1F"/>
                </a:solidFill>
                <a:latin typeface="Calibri"/>
                <a:cs typeface="Calibri"/>
              </a:rPr>
              <a:t>the</a:t>
            </a:r>
            <a:r>
              <a:rPr dirty="0" sz="2400" spc="-3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1F1F1F"/>
                </a:solidFill>
                <a:latin typeface="Calibri"/>
                <a:cs typeface="Calibri"/>
              </a:rPr>
              <a:t>definition</a:t>
            </a:r>
            <a:r>
              <a:rPr dirty="0" sz="2400" spc="-3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1F1F1F"/>
                </a:solidFill>
                <a:latin typeface="Calibri"/>
                <a:cs typeface="Calibri"/>
              </a:rPr>
              <a:t>of</a:t>
            </a:r>
            <a:r>
              <a:rPr dirty="0" sz="2400" spc="-1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1F1F1F"/>
                </a:solidFill>
                <a:latin typeface="Calibri"/>
                <a:cs typeface="Calibri"/>
              </a:rPr>
              <a:t>“Ethics”</a:t>
            </a:r>
            <a:r>
              <a:rPr dirty="0" sz="2400" spc="-2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1F1F1F"/>
                </a:solidFill>
                <a:latin typeface="Calibri"/>
                <a:cs typeface="Calibri"/>
              </a:rPr>
              <a:t>later)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004564" y="2352294"/>
            <a:ext cx="4928870" cy="26034"/>
          </a:xfrm>
          <a:custGeom>
            <a:avLst/>
            <a:gdLst/>
            <a:ahLst/>
            <a:cxnLst/>
            <a:rect l="l" t="t" r="r" b="b"/>
            <a:pathLst>
              <a:path w="4928870" h="26035">
                <a:moveTo>
                  <a:pt x="4928616" y="0"/>
                </a:moveTo>
                <a:lnTo>
                  <a:pt x="0" y="0"/>
                </a:lnTo>
                <a:lnTo>
                  <a:pt x="0" y="25907"/>
                </a:lnTo>
                <a:lnTo>
                  <a:pt x="4928616" y="25907"/>
                </a:lnTo>
                <a:lnTo>
                  <a:pt x="49286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186334" y="34544"/>
            <a:ext cx="8762365" cy="5395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3200" spc="-10" b="1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Cont.</a:t>
            </a:r>
            <a:endParaRPr sz="3200">
              <a:latin typeface="Constantia"/>
              <a:cs typeface="Constantia"/>
            </a:endParaRPr>
          </a:p>
          <a:p>
            <a:pPr algn="just" marL="22860" marR="5080">
              <a:lnSpc>
                <a:spcPct val="150000"/>
              </a:lnSpc>
              <a:spcBef>
                <a:spcPts val="3070"/>
              </a:spcBef>
            </a:pPr>
            <a:r>
              <a:rPr dirty="0" sz="3200">
                <a:latin typeface="Calibri"/>
                <a:cs typeface="Calibri"/>
              </a:rPr>
              <a:t>But</a:t>
            </a:r>
            <a:r>
              <a:rPr dirty="0" sz="3200" spc="60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if</a:t>
            </a:r>
            <a:r>
              <a:rPr dirty="0" sz="3200" spc="70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everybody</a:t>
            </a:r>
            <a:r>
              <a:rPr dirty="0" sz="3200" spc="60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in</a:t>
            </a:r>
            <a:r>
              <a:rPr dirty="0" sz="3200" spc="65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70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village</a:t>
            </a:r>
            <a:r>
              <a:rPr dirty="0" sz="3200" spc="70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makes</a:t>
            </a:r>
            <a:r>
              <a:rPr dirty="0" sz="3200" spc="60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that</a:t>
            </a:r>
            <a:r>
              <a:rPr dirty="0" sz="3200" spc="55">
                <a:latin typeface="Calibri"/>
                <a:cs typeface="Calibri"/>
              </a:rPr>
              <a:t>  </a:t>
            </a:r>
            <a:r>
              <a:rPr dirty="0" sz="3200" spc="-20">
                <a:latin typeface="Calibri"/>
                <a:cs typeface="Calibri"/>
              </a:rPr>
              <a:t>same </a:t>
            </a:r>
            <a:r>
              <a:rPr dirty="0" sz="3200">
                <a:latin typeface="Calibri"/>
                <a:cs typeface="Calibri"/>
              </a:rPr>
              <a:t>judgment,</a:t>
            </a:r>
            <a:r>
              <a:rPr dirty="0" sz="3200" spc="270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then</a:t>
            </a:r>
            <a:r>
              <a:rPr dirty="0" sz="3200" spc="285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270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land</a:t>
            </a:r>
            <a:r>
              <a:rPr dirty="0" sz="3200" spc="285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in</a:t>
            </a:r>
            <a:r>
              <a:rPr dirty="0" sz="3200" spc="280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280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commons</a:t>
            </a:r>
            <a:r>
              <a:rPr dirty="0" sz="3200" spc="275">
                <a:latin typeface="Calibri"/>
                <a:cs typeface="Calibri"/>
              </a:rPr>
              <a:t>  </a:t>
            </a:r>
            <a:r>
              <a:rPr dirty="0" sz="3200" spc="-20">
                <a:latin typeface="Calibri"/>
                <a:cs typeface="Calibri"/>
              </a:rPr>
              <a:t>gets </a:t>
            </a:r>
            <a:r>
              <a:rPr dirty="0" u="sng" sz="32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overgrazed.</a:t>
            </a:r>
            <a:endParaRPr sz="3200">
              <a:latin typeface="Calibri"/>
              <a:cs typeface="Calibri"/>
            </a:endParaRPr>
          </a:p>
          <a:p>
            <a:pPr algn="just" marL="22860" marR="7620">
              <a:lnSpc>
                <a:spcPct val="150000"/>
              </a:lnSpc>
              <a:spcBef>
                <a:spcPts val="805"/>
              </a:spcBef>
            </a:pPr>
            <a:r>
              <a:rPr dirty="0" sz="3200">
                <a:latin typeface="Calibri"/>
                <a:cs typeface="Calibri"/>
              </a:rPr>
              <a:t>Nobody</a:t>
            </a:r>
            <a:r>
              <a:rPr dirty="0" sz="3200" spc="105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takes</a:t>
            </a:r>
            <a:r>
              <a:rPr dirty="0" sz="3200" spc="105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care</a:t>
            </a:r>
            <a:r>
              <a:rPr dirty="0" sz="3200" spc="110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105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it</a:t>
            </a:r>
            <a:r>
              <a:rPr dirty="0" sz="3200" spc="114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114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we</a:t>
            </a:r>
            <a:r>
              <a:rPr dirty="0" sz="3200" spc="105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end</a:t>
            </a:r>
            <a:r>
              <a:rPr dirty="0" sz="3200" spc="114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up</a:t>
            </a:r>
            <a:r>
              <a:rPr dirty="0" sz="3200" spc="114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with</a:t>
            </a:r>
            <a:r>
              <a:rPr dirty="0" sz="3200" spc="125">
                <a:latin typeface="Calibri"/>
                <a:cs typeface="Calibri"/>
              </a:rPr>
              <a:t>  </a:t>
            </a:r>
            <a:r>
              <a:rPr dirty="0" sz="3200" spc="-50">
                <a:latin typeface="Calibri"/>
                <a:cs typeface="Calibri"/>
              </a:rPr>
              <a:t>a </a:t>
            </a:r>
            <a:r>
              <a:rPr dirty="0" sz="3200">
                <a:latin typeface="Calibri"/>
                <a:cs typeface="Calibri"/>
              </a:rPr>
              <a:t>wasteland</a:t>
            </a:r>
            <a:r>
              <a:rPr dirty="0" sz="3200" spc="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instead</a:t>
            </a:r>
            <a:r>
              <a:rPr dirty="0" sz="3200" spc="9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having</a:t>
            </a:r>
            <a:r>
              <a:rPr dirty="0" sz="3200" spc="9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</a:t>
            </a:r>
            <a:r>
              <a:rPr dirty="0" sz="3200" spc="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lush</a:t>
            </a:r>
            <a:r>
              <a:rPr dirty="0" sz="3200" spc="1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meadow</a:t>
            </a:r>
            <a:r>
              <a:rPr dirty="0" sz="3200" spc="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that</a:t>
            </a:r>
            <a:r>
              <a:rPr dirty="0" sz="3200" spc="95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we </a:t>
            </a:r>
            <a:r>
              <a:rPr dirty="0" sz="3200">
                <a:latin typeface="Calibri"/>
                <a:cs typeface="Calibri"/>
              </a:rPr>
              <a:t>would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all</a:t>
            </a:r>
            <a:r>
              <a:rPr dirty="0" sz="3200" spc="-9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have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enjoyed.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25"/>
              <a:t>21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Cont.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8383" y="3485386"/>
            <a:ext cx="5885688" cy="331927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8383" y="109728"/>
            <a:ext cx="5923788" cy="3319272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25"/>
              <a:t>22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86334" y="34544"/>
            <a:ext cx="8629650" cy="3686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3200" spc="-10" b="1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Cont.</a:t>
            </a:r>
            <a:endParaRPr sz="3200">
              <a:latin typeface="Constantia"/>
              <a:cs typeface="Constantia"/>
            </a:endParaRPr>
          </a:p>
          <a:p>
            <a:pPr algn="just" marL="12700" marR="5080">
              <a:lnSpc>
                <a:spcPct val="150000"/>
              </a:lnSpc>
              <a:spcBef>
                <a:spcPts val="1935"/>
              </a:spcBef>
            </a:pPr>
            <a:r>
              <a:rPr dirty="0" sz="3200" b="1">
                <a:latin typeface="Calibri"/>
                <a:cs typeface="Calibri"/>
              </a:rPr>
              <a:t>The</a:t>
            </a:r>
            <a:r>
              <a:rPr dirty="0" sz="3200" spc="23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only</a:t>
            </a:r>
            <a:r>
              <a:rPr dirty="0" sz="3200" spc="25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way</a:t>
            </a:r>
            <a:r>
              <a:rPr dirty="0" sz="3200" spc="23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to</a:t>
            </a:r>
            <a:r>
              <a:rPr dirty="0" sz="3200" spc="25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avoid</a:t>
            </a:r>
            <a:r>
              <a:rPr dirty="0" sz="3200" spc="23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this</a:t>
            </a:r>
            <a:r>
              <a:rPr dirty="0" sz="3200" spc="24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is</a:t>
            </a:r>
            <a:r>
              <a:rPr dirty="0" sz="3200" spc="25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for</a:t>
            </a:r>
            <a:r>
              <a:rPr dirty="0" sz="3200" spc="254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us</a:t>
            </a:r>
            <a:r>
              <a:rPr dirty="0" sz="3200" spc="25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as</a:t>
            </a:r>
            <a:r>
              <a:rPr dirty="0" sz="3200" spc="24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a</a:t>
            </a:r>
            <a:r>
              <a:rPr dirty="0" sz="3200" spc="25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village</a:t>
            </a:r>
            <a:r>
              <a:rPr dirty="0" sz="3200" spc="240" b="1">
                <a:latin typeface="Calibri"/>
                <a:cs typeface="Calibri"/>
              </a:rPr>
              <a:t> </a:t>
            </a:r>
            <a:r>
              <a:rPr dirty="0" sz="3200" spc="-25" b="1">
                <a:latin typeface="Calibri"/>
                <a:cs typeface="Calibri"/>
              </a:rPr>
              <a:t>to </a:t>
            </a:r>
            <a:r>
              <a:rPr dirty="0" sz="3200" b="1">
                <a:latin typeface="Calibri"/>
                <a:cs typeface="Calibri"/>
              </a:rPr>
              <a:t>come</a:t>
            </a:r>
            <a:r>
              <a:rPr dirty="0" sz="3200" spc="210" b="1">
                <a:latin typeface="Calibri"/>
                <a:cs typeface="Calibri"/>
              </a:rPr>
              <a:t>  </a:t>
            </a:r>
            <a:r>
              <a:rPr dirty="0" sz="3200" b="1">
                <a:latin typeface="Calibri"/>
                <a:cs typeface="Calibri"/>
              </a:rPr>
              <a:t>together</a:t>
            </a:r>
            <a:r>
              <a:rPr dirty="0" sz="3200" spc="215" b="1">
                <a:latin typeface="Calibri"/>
                <a:cs typeface="Calibri"/>
              </a:rPr>
              <a:t>  </a:t>
            </a:r>
            <a:r>
              <a:rPr dirty="0" sz="3200" b="1">
                <a:latin typeface="Calibri"/>
                <a:cs typeface="Calibri"/>
              </a:rPr>
              <a:t>and</a:t>
            </a:r>
            <a:r>
              <a:rPr dirty="0" sz="3200" spc="215" b="1">
                <a:latin typeface="Calibri"/>
                <a:cs typeface="Calibri"/>
              </a:rPr>
              <a:t> 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agree</a:t>
            </a:r>
            <a:r>
              <a:rPr dirty="0" u="sng" sz="3200" spc="2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</a:t>
            </a:r>
            <a:r>
              <a:rPr dirty="0" u="sng" sz="3200" spc="2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some</a:t>
            </a:r>
            <a:r>
              <a:rPr dirty="0" u="sng" sz="3200" spc="2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rules</a:t>
            </a:r>
            <a:r>
              <a:rPr dirty="0" u="sng" sz="3200" spc="2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dirty="0" sz="3200" spc="-20" b="1">
                <a:latin typeface="Calibri"/>
                <a:cs typeface="Calibri"/>
              </a:rPr>
              <a:t>with </a:t>
            </a:r>
            <a:r>
              <a:rPr dirty="0" sz="3200" b="1">
                <a:latin typeface="Calibri"/>
                <a:cs typeface="Calibri"/>
              </a:rPr>
              <a:t>respect</a:t>
            </a:r>
            <a:r>
              <a:rPr dirty="0" sz="3200" spc="320" b="1">
                <a:latin typeface="Calibri"/>
                <a:cs typeface="Calibri"/>
              </a:rPr>
              <a:t>  </a:t>
            </a:r>
            <a:r>
              <a:rPr dirty="0" sz="3200" b="1">
                <a:latin typeface="Calibri"/>
                <a:cs typeface="Calibri"/>
              </a:rPr>
              <a:t>to</a:t>
            </a:r>
            <a:r>
              <a:rPr dirty="0" sz="3200" spc="330" b="1">
                <a:latin typeface="Calibri"/>
                <a:cs typeface="Calibri"/>
              </a:rPr>
              <a:t>  </a:t>
            </a:r>
            <a:r>
              <a:rPr dirty="0" sz="3200" b="1">
                <a:latin typeface="Calibri"/>
                <a:cs typeface="Calibri"/>
              </a:rPr>
              <a:t>how</a:t>
            </a:r>
            <a:r>
              <a:rPr dirty="0" sz="3200" spc="320" b="1">
                <a:latin typeface="Calibri"/>
                <a:cs typeface="Calibri"/>
              </a:rPr>
              <a:t>  </a:t>
            </a:r>
            <a:r>
              <a:rPr dirty="0" sz="3200" b="1">
                <a:latin typeface="Calibri"/>
                <a:cs typeface="Calibri"/>
              </a:rPr>
              <a:t>we</a:t>
            </a:r>
            <a:r>
              <a:rPr dirty="0" sz="3200" spc="330" b="1">
                <a:latin typeface="Calibri"/>
                <a:cs typeface="Calibri"/>
              </a:rPr>
              <a:t>  </a:t>
            </a:r>
            <a:r>
              <a:rPr dirty="0" sz="3200" b="1">
                <a:latin typeface="Calibri"/>
                <a:cs typeface="Calibri"/>
              </a:rPr>
              <a:t>can</a:t>
            </a:r>
            <a:r>
              <a:rPr dirty="0" sz="3200" spc="330" b="1">
                <a:latin typeface="Calibri"/>
                <a:cs typeface="Calibri"/>
              </a:rPr>
              <a:t>  </a:t>
            </a:r>
            <a:r>
              <a:rPr dirty="0" sz="3200" b="1">
                <a:latin typeface="Calibri"/>
                <a:cs typeface="Calibri"/>
              </a:rPr>
              <a:t>all</a:t>
            </a:r>
            <a:r>
              <a:rPr dirty="0" sz="3200" spc="325" b="1">
                <a:latin typeface="Calibri"/>
                <a:cs typeface="Calibri"/>
              </a:rPr>
              <a:t>  </a:t>
            </a:r>
            <a:r>
              <a:rPr dirty="0" sz="3200" b="1">
                <a:latin typeface="Calibri"/>
                <a:cs typeface="Calibri"/>
              </a:rPr>
              <a:t>benefit</a:t>
            </a:r>
            <a:r>
              <a:rPr dirty="0" sz="3200" spc="335" b="1">
                <a:latin typeface="Calibri"/>
                <a:cs typeface="Calibri"/>
              </a:rPr>
              <a:t>  </a:t>
            </a:r>
            <a:r>
              <a:rPr dirty="0" sz="3200" b="1">
                <a:latin typeface="Calibri"/>
                <a:cs typeface="Calibri"/>
              </a:rPr>
              <a:t>from</a:t>
            </a:r>
            <a:r>
              <a:rPr dirty="0" sz="3200" spc="330" b="1">
                <a:latin typeface="Calibri"/>
                <a:cs typeface="Calibri"/>
              </a:rPr>
              <a:t>  </a:t>
            </a:r>
            <a:r>
              <a:rPr dirty="0" sz="3200" spc="-25" b="1">
                <a:latin typeface="Calibri"/>
                <a:cs typeface="Calibri"/>
              </a:rPr>
              <a:t>the </a:t>
            </a:r>
            <a:r>
              <a:rPr dirty="0" sz="3200" b="1">
                <a:latin typeface="Calibri"/>
                <a:cs typeface="Calibri"/>
              </a:rPr>
              <a:t>commons</a:t>
            </a:r>
            <a:r>
              <a:rPr dirty="0" sz="3200" spc="-7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without</a:t>
            </a:r>
            <a:r>
              <a:rPr dirty="0" sz="3200" spc="-3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over</a:t>
            </a:r>
            <a:r>
              <a:rPr dirty="0" sz="3200" spc="-3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exploiting</a:t>
            </a:r>
            <a:r>
              <a:rPr dirty="0" sz="3200" spc="-50" b="1">
                <a:latin typeface="Calibri"/>
                <a:cs typeface="Calibri"/>
              </a:rPr>
              <a:t> </a:t>
            </a:r>
            <a:r>
              <a:rPr dirty="0" sz="3200" spc="-25" b="1">
                <a:latin typeface="Calibri"/>
                <a:cs typeface="Calibri"/>
              </a:rPr>
              <a:t>it.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25"/>
              <a:t>23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521700" y="6518249"/>
            <a:ext cx="1790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045C75"/>
                </a:solidFill>
                <a:latin typeface="Constantia"/>
                <a:cs typeface="Constantia"/>
              </a:rPr>
              <a:t>24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200" y="310972"/>
            <a:ext cx="863790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87705" algn="l"/>
                <a:tab pos="1212215" algn="l"/>
                <a:tab pos="3302000" algn="l"/>
                <a:tab pos="3675379" algn="l"/>
                <a:tab pos="4504690" algn="l"/>
                <a:tab pos="4935855" algn="l"/>
                <a:tab pos="6863715" algn="l"/>
                <a:tab pos="7722234" algn="l"/>
              </a:tabLst>
            </a:pPr>
            <a:r>
              <a:rPr dirty="0" spc="-25" b="0">
                <a:latin typeface="Calibri"/>
                <a:cs typeface="Calibri"/>
              </a:rPr>
              <a:t>So,</a:t>
            </a:r>
            <a:r>
              <a:rPr dirty="0" b="0">
                <a:latin typeface="Calibri"/>
                <a:cs typeface="Calibri"/>
              </a:rPr>
              <a:t>	</a:t>
            </a:r>
            <a:r>
              <a:rPr dirty="0" spc="-25" b="0">
                <a:latin typeface="Calibri"/>
                <a:cs typeface="Calibri"/>
              </a:rPr>
              <a:t>to</a:t>
            </a:r>
            <a:r>
              <a:rPr dirty="0" b="0">
                <a:latin typeface="Calibri"/>
                <a:cs typeface="Calibri"/>
              </a:rPr>
              <a:t>	</a:t>
            </a:r>
            <a:r>
              <a:rPr dirty="0" spc="-10" b="0">
                <a:latin typeface="Calibri"/>
                <a:cs typeface="Calibri"/>
              </a:rPr>
              <a:t>summarize</a:t>
            </a:r>
            <a:r>
              <a:rPr dirty="0" u="none" spc="-10" b="0">
                <a:latin typeface="Calibri"/>
                <a:cs typeface="Calibri"/>
              </a:rPr>
              <a:t>,</a:t>
            </a:r>
            <a:r>
              <a:rPr dirty="0" u="none" b="0">
                <a:latin typeface="Calibri"/>
                <a:cs typeface="Calibri"/>
              </a:rPr>
              <a:t>	</a:t>
            </a:r>
            <a:r>
              <a:rPr dirty="0" u="none" spc="-50" b="0">
                <a:latin typeface="Calibri"/>
                <a:cs typeface="Calibri"/>
              </a:rPr>
              <a:t>a</a:t>
            </a:r>
            <a:r>
              <a:rPr dirty="0" u="none" b="0">
                <a:latin typeface="Calibri"/>
                <a:cs typeface="Calibri"/>
              </a:rPr>
              <a:t>	</a:t>
            </a:r>
            <a:r>
              <a:rPr dirty="0" u="none" spc="-20" b="0">
                <a:latin typeface="Calibri"/>
                <a:cs typeface="Calibri"/>
              </a:rPr>
              <a:t>rule</a:t>
            </a:r>
            <a:r>
              <a:rPr dirty="0" u="none" b="0">
                <a:latin typeface="Calibri"/>
                <a:cs typeface="Calibri"/>
              </a:rPr>
              <a:t>	</a:t>
            </a:r>
            <a:r>
              <a:rPr dirty="0" u="none" spc="-25" b="0">
                <a:latin typeface="Calibri"/>
                <a:cs typeface="Calibri"/>
              </a:rPr>
              <a:t>is</a:t>
            </a:r>
            <a:r>
              <a:rPr dirty="0" u="none" b="0">
                <a:latin typeface="Calibri"/>
                <a:cs typeface="Calibri"/>
              </a:rPr>
              <a:t>	</a:t>
            </a:r>
            <a:r>
              <a:rPr dirty="0" u="none" spc="-10" b="0">
                <a:latin typeface="Calibri"/>
                <a:cs typeface="Calibri"/>
              </a:rPr>
              <a:t>something</a:t>
            </a:r>
            <a:r>
              <a:rPr dirty="0" u="none" b="0">
                <a:latin typeface="Calibri"/>
                <a:cs typeface="Calibri"/>
              </a:rPr>
              <a:t>	</a:t>
            </a:r>
            <a:r>
              <a:rPr dirty="0" u="none" spc="-20" b="0">
                <a:latin typeface="Calibri"/>
                <a:cs typeface="Calibri"/>
              </a:rPr>
              <a:t>that</a:t>
            </a:r>
            <a:r>
              <a:rPr dirty="0" u="none" b="0">
                <a:latin typeface="Calibri"/>
                <a:cs typeface="Calibri"/>
              </a:rPr>
              <a:t>	</a:t>
            </a:r>
            <a:r>
              <a:rPr dirty="0" u="none" spc="-10" b="0">
                <a:latin typeface="Calibri"/>
                <a:cs typeface="Calibri"/>
              </a:rPr>
              <a:t>limits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330200" y="800434"/>
            <a:ext cx="8640445" cy="52489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50000"/>
              </a:lnSpc>
              <a:spcBef>
                <a:spcPts val="95"/>
              </a:spcBef>
            </a:pPr>
            <a:r>
              <a:rPr dirty="0" sz="3200">
                <a:latin typeface="Calibri"/>
                <a:cs typeface="Calibri"/>
              </a:rPr>
              <a:t>what</a:t>
            </a:r>
            <a:r>
              <a:rPr dirty="0" sz="3200" spc="409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I</a:t>
            </a:r>
            <a:r>
              <a:rPr dirty="0" sz="3200" spc="420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can</a:t>
            </a:r>
            <a:r>
              <a:rPr dirty="0" sz="3200" spc="415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do,</a:t>
            </a:r>
            <a:r>
              <a:rPr dirty="0" sz="3200" spc="415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420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therefore</a:t>
            </a:r>
            <a:r>
              <a:rPr dirty="0" sz="3200" spc="409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there's</a:t>
            </a:r>
            <a:r>
              <a:rPr dirty="0" sz="3200" spc="415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a</a:t>
            </a:r>
            <a:r>
              <a:rPr dirty="0" sz="3200" spc="415">
                <a:latin typeface="Calibri"/>
                <a:cs typeface="Calibri"/>
              </a:rPr>
              <a:t>  </a:t>
            </a:r>
            <a:r>
              <a:rPr dirty="0" sz="3200" spc="-20">
                <a:latin typeface="Calibri"/>
                <a:cs typeface="Calibri"/>
              </a:rPr>
              <a:t>cost </a:t>
            </a:r>
            <a:r>
              <a:rPr dirty="0" sz="3200">
                <a:latin typeface="Calibri"/>
                <a:cs typeface="Calibri"/>
              </a:rPr>
              <a:t>associated</a:t>
            </a:r>
            <a:r>
              <a:rPr dirty="0" sz="3200" spc="3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with</a:t>
            </a:r>
            <a:r>
              <a:rPr dirty="0" sz="3200" spc="3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me</a:t>
            </a:r>
            <a:r>
              <a:rPr dirty="0" sz="3200" spc="3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following</a:t>
            </a:r>
            <a:r>
              <a:rPr dirty="0" sz="3200" spc="3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3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rule.</a:t>
            </a:r>
            <a:r>
              <a:rPr dirty="0" sz="3200" spc="3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But</a:t>
            </a:r>
            <a:r>
              <a:rPr dirty="0" sz="3200" spc="3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</a:t>
            </a:r>
            <a:r>
              <a:rPr dirty="0" sz="3200" spc="38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might 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still</a:t>
            </a:r>
            <a:r>
              <a:rPr dirty="0" u="sng" sz="3200" spc="24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like</a:t>
            </a:r>
            <a:r>
              <a:rPr dirty="0" u="sng" sz="3200" spc="24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2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have</a:t>
            </a:r>
            <a:r>
              <a:rPr dirty="0" sz="3200" spc="2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</a:t>
            </a:r>
            <a:r>
              <a:rPr dirty="0" sz="3200" spc="2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rule</a:t>
            </a:r>
            <a:r>
              <a:rPr dirty="0" sz="3200" spc="229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in</a:t>
            </a:r>
            <a:r>
              <a:rPr dirty="0" sz="3200" spc="2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place</a:t>
            </a:r>
            <a:r>
              <a:rPr dirty="0" sz="3200" spc="2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if</a:t>
            </a:r>
            <a:r>
              <a:rPr dirty="0" sz="3200" spc="2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2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cost</a:t>
            </a:r>
            <a:r>
              <a:rPr dirty="0" sz="3200" spc="2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2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me</a:t>
            </a:r>
            <a:r>
              <a:rPr dirty="0" sz="3200" spc="245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of </a:t>
            </a:r>
            <a:r>
              <a:rPr dirty="0" sz="3200">
                <a:latin typeface="Calibri"/>
                <a:cs typeface="Calibri"/>
              </a:rPr>
              <a:t>following</a:t>
            </a:r>
            <a:r>
              <a:rPr dirty="0" sz="3200" spc="3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this</a:t>
            </a:r>
            <a:r>
              <a:rPr dirty="0" sz="3200" spc="3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rule</a:t>
            </a:r>
            <a:r>
              <a:rPr dirty="0" sz="3200" spc="335">
                <a:latin typeface="Calibri"/>
                <a:cs typeface="Calibri"/>
              </a:rPr>
              <a:t> 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is</a:t>
            </a:r>
            <a:r>
              <a:rPr dirty="0" u="sng" sz="3200" spc="3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less</a:t>
            </a:r>
            <a:r>
              <a:rPr dirty="0" u="sng" sz="3200" spc="3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than</a:t>
            </a:r>
            <a:r>
              <a:rPr dirty="0" u="sng" sz="3200" spc="33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dirty="0" u="sng" sz="3200" spc="32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benefit</a:t>
            </a:r>
            <a:r>
              <a:rPr dirty="0" u="sng" sz="3200" spc="3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3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me</a:t>
            </a:r>
            <a:r>
              <a:rPr dirty="0" sz="3200" spc="315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if </a:t>
            </a:r>
            <a:r>
              <a:rPr dirty="0" sz="3200">
                <a:latin typeface="Calibri"/>
                <a:cs typeface="Calibri"/>
              </a:rPr>
              <a:t>others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follow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same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rule.</a:t>
            </a:r>
            <a:endParaRPr sz="3200">
              <a:latin typeface="Calibri"/>
              <a:cs typeface="Calibri"/>
            </a:endParaRPr>
          </a:p>
          <a:p>
            <a:pPr algn="just" marL="12700" marR="5080">
              <a:lnSpc>
                <a:spcPct val="150000"/>
              </a:lnSpc>
              <a:spcBef>
                <a:spcPts val="805"/>
              </a:spcBef>
            </a:pPr>
            <a:r>
              <a:rPr dirty="0" sz="3200">
                <a:latin typeface="Calibri"/>
                <a:cs typeface="Calibri"/>
              </a:rPr>
              <a:t>This</a:t>
            </a:r>
            <a:r>
              <a:rPr dirty="0" sz="3200" spc="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is</a:t>
            </a:r>
            <a:r>
              <a:rPr dirty="0" sz="3200" spc="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thing</a:t>
            </a:r>
            <a:r>
              <a:rPr dirty="0" sz="3200" spc="1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that causes</a:t>
            </a:r>
            <a:r>
              <a:rPr dirty="0" sz="3200" spc="1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us</a:t>
            </a:r>
            <a:r>
              <a:rPr dirty="0" sz="3200" spc="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have an</a:t>
            </a:r>
            <a:r>
              <a:rPr dirty="0" sz="3200" spc="25">
                <a:latin typeface="Calibri"/>
                <a:cs typeface="Calibri"/>
              </a:rPr>
              <a:t> </a:t>
            </a:r>
            <a:r>
              <a:rPr dirty="0" u="sng" sz="32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economic</a:t>
            </a:r>
            <a:r>
              <a:rPr dirty="0" sz="3200" spc="-10">
                <a:latin typeface="Calibri"/>
                <a:cs typeface="Calibri"/>
              </a:rPr>
              <a:t> 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benefit</a:t>
            </a:r>
            <a:r>
              <a:rPr dirty="0" u="sng" sz="3200" spc="56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from</a:t>
            </a:r>
            <a:r>
              <a:rPr dirty="0" sz="3200" spc="59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these</a:t>
            </a:r>
            <a:r>
              <a:rPr dirty="0" sz="3200" spc="595">
                <a:latin typeface="Calibri"/>
                <a:cs typeface="Calibri"/>
              </a:rPr>
              <a:t> 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shared</a:t>
            </a:r>
            <a:r>
              <a:rPr dirty="0" u="sng" sz="3200" spc="59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values</a:t>
            </a:r>
            <a:r>
              <a:rPr dirty="0" u="sng" sz="3200" spc="58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that</a:t>
            </a:r>
            <a:r>
              <a:rPr dirty="0" sz="3200" spc="59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drive</a:t>
            </a:r>
            <a:r>
              <a:rPr dirty="0" sz="3200" spc="59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rules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30200" y="6267094"/>
            <a:ext cx="4428490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latin typeface="Calibri"/>
                <a:cs typeface="Calibri"/>
              </a:rPr>
              <a:t>that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regulate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our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behavior.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86334" y="658495"/>
            <a:ext cx="8701405" cy="5838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298450" indent="-28575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8450" algn="l"/>
              </a:tabLst>
            </a:pP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Let's</a:t>
            </a:r>
            <a:r>
              <a:rPr dirty="0" u="sng" sz="3200" spc="-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consider</a:t>
            </a:r>
            <a:r>
              <a:rPr dirty="0" u="sng" sz="3200" spc="-6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dirty="0" u="sng" sz="3200" spc="-3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simple</a:t>
            </a:r>
            <a:r>
              <a:rPr dirty="0" u="sng" sz="3200" spc="-3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example</a:t>
            </a:r>
            <a:endParaRPr sz="3200">
              <a:latin typeface="Calibri"/>
              <a:cs typeface="Calibri"/>
            </a:endParaRPr>
          </a:p>
          <a:p>
            <a:pPr algn="just" marL="12700" marR="6350">
              <a:lnSpc>
                <a:spcPct val="150000"/>
              </a:lnSpc>
              <a:spcBef>
                <a:spcPts val="805"/>
              </a:spcBef>
            </a:pPr>
            <a:r>
              <a:rPr dirty="0" sz="3200">
                <a:latin typeface="Calibri"/>
                <a:cs typeface="Calibri"/>
              </a:rPr>
              <a:t>Suppose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we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had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</a:t>
            </a:r>
            <a:r>
              <a:rPr dirty="0" u="sng" sz="3200" spc="-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rules</a:t>
            </a:r>
            <a:r>
              <a:rPr dirty="0" u="sng" sz="3200" spc="-2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about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how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we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would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drive </a:t>
            </a:r>
            <a:r>
              <a:rPr dirty="0" sz="3200">
                <a:latin typeface="Calibri"/>
                <a:cs typeface="Calibri"/>
              </a:rPr>
              <a:t>well,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we'll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have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chaos</a:t>
            </a:r>
            <a:r>
              <a:rPr dirty="0" sz="3200" spc="-60" b="1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on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our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roads.</a:t>
            </a:r>
            <a:endParaRPr sz="3200">
              <a:latin typeface="Calibri"/>
              <a:cs typeface="Calibri"/>
            </a:endParaRPr>
          </a:p>
          <a:p>
            <a:pPr algn="just" marL="12700" marR="5080">
              <a:lnSpc>
                <a:spcPct val="150000"/>
              </a:lnSpc>
              <a:spcBef>
                <a:spcPts val="795"/>
              </a:spcBef>
            </a:pPr>
            <a:r>
              <a:rPr dirty="0" sz="3200">
                <a:latin typeface="Calibri"/>
                <a:cs typeface="Calibri"/>
              </a:rPr>
              <a:t>But</a:t>
            </a:r>
            <a:r>
              <a:rPr dirty="0" sz="3200" spc="2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we</a:t>
            </a:r>
            <a:r>
              <a:rPr dirty="0" sz="3200" spc="2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all</a:t>
            </a:r>
            <a:r>
              <a:rPr dirty="0" sz="3200" spc="2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see</a:t>
            </a:r>
            <a:r>
              <a:rPr dirty="0" sz="3200" spc="2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2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benefit</a:t>
            </a:r>
            <a:r>
              <a:rPr dirty="0" sz="3200" spc="254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2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all</a:t>
            </a:r>
            <a:r>
              <a:rPr dirty="0" sz="3200" spc="2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2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us</a:t>
            </a:r>
            <a:r>
              <a:rPr dirty="0" sz="3200" spc="2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agreeing</a:t>
            </a:r>
            <a:r>
              <a:rPr dirty="0" sz="3200" spc="2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240">
                <a:latin typeface="Calibri"/>
                <a:cs typeface="Calibri"/>
              </a:rPr>
              <a:t> </a:t>
            </a:r>
            <a:r>
              <a:rPr dirty="0" sz="3200" spc="-50">
                <a:latin typeface="Calibri"/>
                <a:cs typeface="Calibri"/>
              </a:rPr>
              <a:t>a </a:t>
            </a:r>
            <a:r>
              <a:rPr dirty="0" sz="3200">
                <a:latin typeface="Calibri"/>
                <a:cs typeface="Calibri"/>
              </a:rPr>
              <a:t>particular</a:t>
            </a:r>
            <a:r>
              <a:rPr dirty="0" sz="3200" spc="1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rule</a:t>
            </a:r>
            <a:r>
              <a:rPr dirty="0" sz="3200" spc="1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1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agreeing</a:t>
            </a:r>
            <a:r>
              <a:rPr dirty="0" sz="3200" spc="19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19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drive</a:t>
            </a:r>
            <a:r>
              <a:rPr dirty="0" sz="3200" spc="1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on</a:t>
            </a:r>
            <a:r>
              <a:rPr dirty="0" sz="3200" spc="1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</a:t>
            </a:r>
            <a:r>
              <a:rPr dirty="0" sz="3200" spc="18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particular </a:t>
            </a:r>
            <a:r>
              <a:rPr dirty="0" sz="3200">
                <a:latin typeface="Calibri"/>
                <a:cs typeface="Calibri"/>
              </a:rPr>
              <a:t>side</a:t>
            </a:r>
            <a:r>
              <a:rPr dirty="0" sz="3200" spc="7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7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7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road,</a:t>
            </a:r>
            <a:r>
              <a:rPr dirty="0" sz="3200" spc="7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7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most</a:t>
            </a:r>
            <a:r>
              <a:rPr dirty="0" sz="3200" spc="7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7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7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time</a:t>
            </a:r>
            <a:r>
              <a:rPr dirty="0" sz="3200" spc="7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this</a:t>
            </a:r>
            <a:r>
              <a:rPr dirty="0" sz="3200" spc="730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rule </a:t>
            </a:r>
            <a:r>
              <a:rPr dirty="0" sz="3200">
                <a:latin typeface="Calibri"/>
                <a:cs typeface="Calibri"/>
              </a:rPr>
              <a:t>results</a:t>
            </a:r>
            <a:r>
              <a:rPr dirty="0" sz="3200" spc="5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in</a:t>
            </a:r>
            <a:r>
              <a:rPr dirty="0" sz="3200" spc="5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us</a:t>
            </a:r>
            <a:r>
              <a:rPr dirty="0" sz="3200" spc="5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being</a:t>
            </a:r>
            <a:r>
              <a:rPr dirty="0" sz="3200" spc="5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able</a:t>
            </a:r>
            <a:r>
              <a:rPr dirty="0" sz="3200" spc="5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5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get</a:t>
            </a:r>
            <a:r>
              <a:rPr dirty="0" sz="3200" spc="5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5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where</a:t>
            </a:r>
            <a:r>
              <a:rPr dirty="0" sz="3200" spc="5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we</a:t>
            </a:r>
            <a:r>
              <a:rPr dirty="0" sz="3200" spc="550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want </a:t>
            </a:r>
            <a:r>
              <a:rPr dirty="0" sz="3200">
                <a:latin typeface="Calibri"/>
                <a:cs typeface="Calibri"/>
              </a:rPr>
              <a:t>much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faster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than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if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we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didn't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have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this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rule.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2860">
              <a:lnSpc>
                <a:spcPts val="1240"/>
              </a:lnSpc>
            </a:pPr>
            <a:r>
              <a:rPr dirty="0" spc="-25"/>
              <a:t>25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22300" y="651763"/>
            <a:ext cx="8702675" cy="28111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298450" indent="-28575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8450" algn="l"/>
              </a:tabLst>
            </a:pP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Let’s</a:t>
            </a:r>
            <a:r>
              <a:rPr dirty="0" u="sng" sz="3200" spc="-7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look</a:t>
            </a:r>
            <a:r>
              <a:rPr dirty="0" u="sng" sz="3200" spc="-7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at</a:t>
            </a:r>
            <a:r>
              <a:rPr dirty="0" u="sng" sz="3200" spc="-7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another</a:t>
            </a:r>
            <a:r>
              <a:rPr dirty="0" u="sng" sz="3200" spc="-6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example</a:t>
            </a:r>
            <a:endParaRPr sz="3200">
              <a:latin typeface="Calibri"/>
              <a:cs typeface="Calibri"/>
            </a:endParaRPr>
          </a:p>
          <a:p>
            <a:pPr algn="just" marL="12700" marR="5080">
              <a:lnSpc>
                <a:spcPct val="150000"/>
              </a:lnSpc>
              <a:spcBef>
                <a:spcPts val="800"/>
              </a:spcBef>
            </a:pPr>
            <a:r>
              <a:rPr dirty="0" sz="3200">
                <a:latin typeface="Calibri"/>
                <a:cs typeface="Calibri"/>
              </a:rPr>
              <a:t>If</a:t>
            </a:r>
            <a:r>
              <a:rPr dirty="0" sz="3200" spc="1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you</a:t>
            </a:r>
            <a:r>
              <a:rPr dirty="0" sz="3200" spc="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have</a:t>
            </a:r>
            <a:r>
              <a:rPr dirty="0" sz="3200" spc="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litter</a:t>
            </a:r>
            <a:r>
              <a:rPr dirty="0" sz="3200" spc="1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other</a:t>
            </a:r>
            <a:r>
              <a:rPr dirty="0" sz="3200" spc="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people</a:t>
            </a:r>
            <a:r>
              <a:rPr dirty="0" sz="3200" spc="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have</a:t>
            </a:r>
            <a:r>
              <a:rPr dirty="0" sz="3200" spc="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littere,</a:t>
            </a:r>
            <a:r>
              <a:rPr dirty="0" sz="3200" spc="25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then </a:t>
            </a:r>
            <a:r>
              <a:rPr dirty="0" sz="3200">
                <a:latin typeface="Calibri"/>
                <a:cs typeface="Calibri"/>
              </a:rPr>
              <a:t>you're</a:t>
            </a:r>
            <a:r>
              <a:rPr dirty="0" sz="3200" spc="5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not</a:t>
            </a:r>
            <a:r>
              <a:rPr dirty="0" sz="3200" spc="5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motivated</a:t>
            </a:r>
            <a:r>
              <a:rPr dirty="0" sz="3200" spc="5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5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do</a:t>
            </a:r>
            <a:r>
              <a:rPr dirty="0" sz="3200" spc="5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</a:t>
            </a:r>
            <a:r>
              <a:rPr dirty="0" sz="3200" spc="5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good</a:t>
            </a:r>
            <a:r>
              <a:rPr dirty="0" sz="3200" spc="5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job</a:t>
            </a:r>
            <a:r>
              <a:rPr dirty="0" sz="3200" spc="5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with</a:t>
            </a:r>
            <a:r>
              <a:rPr dirty="0" sz="3200" spc="585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your </a:t>
            </a:r>
            <a:r>
              <a:rPr dirty="0" sz="3200">
                <a:latin typeface="Calibri"/>
                <a:cs typeface="Calibri"/>
              </a:rPr>
              <a:t>litter</a:t>
            </a:r>
            <a:r>
              <a:rPr dirty="0" sz="3200" spc="-135">
                <a:latin typeface="Calibri"/>
                <a:cs typeface="Calibri"/>
              </a:rPr>
              <a:t> </a:t>
            </a:r>
            <a:r>
              <a:rPr dirty="0" sz="3200" spc="-50"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6107" y="2997707"/>
            <a:ext cx="6327648" cy="3541776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2860">
              <a:lnSpc>
                <a:spcPts val="1240"/>
              </a:lnSpc>
            </a:pPr>
            <a:r>
              <a:rPr dirty="0" spc="-25"/>
              <a:t>26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30200" y="579196"/>
            <a:ext cx="8413750" cy="59410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469265" indent="-45656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469265" algn="l"/>
              </a:tabLst>
            </a:pP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</a:t>
            </a:r>
            <a:r>
              <a:rPr dirty="0" u="sng" sz="3200" spc="-3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</a:t>
            </a:r>
            <a:r>
              <a:rPr dirty="0" u="sng" sz="3200" spc="-3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sum</a:t>
            </a:r>
            <a:r>
              <a:rPr dirty="0" u="sng" sz="3200" spc="-4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spc="-2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up</a:t>
            </a:r>
            <a:endParaRPr sz="3200">
              <a:latin typeface="Calibri"/>
              <a:cs typeface="Calibri"/>
            </a:endParaRPr>
          </a:p>
          <a:p>
            <a:pPr algn="just" marL="12700" marR="5080" indent="91440">
              <a:lnSpc>
                <a:spcPct val="150000"/>
              </a:lnSpc>
              <a:spcBef>
                <a:spcPts val="805"/>
              </a:spcBef>
            </a:pPr>
            <a:r>
              <a:rPr dirty="0" sz="3200">
                <a:latin typeface="Calibri"/>
                <a:cs typeface="Calibri"/>
              </a:rPr>
              <a:t>ethics</a:t>
            </a:r>
            <a:r>
              <a:rPr dirty="0" sz="3200" spc="10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are</a:t>
            </a:r>
            <a:r>
              <a:rPr dirty="0" sz="3200" spc="1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shared</a:t>
            </a:r>
            <a:r>
              <a:rPr dirty="0" sz="3200" spc="114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rules</a:t>
            </a:r>
            <a:r>
              <a:rPr dirty="0" sz="3200" spc="114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that</a:t>
            </a:r>
            <a:r>
              <a:rPr dirty="0" sz="3200" spc="10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we</a:t>
            </a:r>
            <a:r>
              <a:rPr dirty="0" sz="3200" spc="1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all</a:t>
            </a:r>
            <a:r>
              <a:rPr dirty="0" sz="3200" spc="1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agree</a:t>
            </a:r>
            <a:r>
              <a:rPr dirty="0" sz="3200" spc="114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12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follow </a:t>
            </a:r>
            <a:r>
              <a:rPr dirty="0" sz="3200">
                <a:latin typeface="Calibri"/>
                <a:cs typeface="Calibri"/>
              </a:rPr>
              <a:t>because</a:t>
            </a:r>
            <a:r>
              <a:rPr dirty="0" sz="3200" spc="2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2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2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resulting</a:t>
            </a:r>
            <a:r>
              <a:rPr dirty="0" sz="3200" spc="29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benefits.</a:t>
            </a:r>
            <a:r>
              <a:rPr dirty="0" sz="3200" spc="30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These</a:t>
            </a:r>
            <a:r>
              <a:rPr dirty="0" sz="3200" spc="2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rules</a:t>
            </a:r>
            <a:r>
              <a:rPr dirty="0" sz="3200" spc="290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are </a:t>
            </a:r>
            <a:r>
              <a:rPr dirty="0" sz="3200">
                <a:latin typeface="Calibri"/>
                <a:cs typeface="Calibri"/>
              </a:rPr>
              <a:t>typically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infused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with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sense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right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wrong.</a:t>
            </a:r>
            <a:endParaRPr sz="3200">
              <a:latin typeface="Calibri"/>
              <a:cs typeface="Calibri"/>
            </a:endParaRPr>
          </a:p>
          <a:p>
            <a:pPr algn="just" marL="12700" marR="5080">
              <a:lnSpc>
                <a:spcPct val="150000"/>
              </a:lnSpc>
              <a:spcBef>
                <a:spcPts val="795"/>
              </a:spcBef>
            </a:pPr>
            <a:r>
              <a:rPr dirty="0" sz="3200">
                <a:latin typeface="Calibri"/>
                <a:cs typeface="Calibri"/>
              </a:rPr>
              <a:t>In</a:t>
            </a:r>
            <a:r>
              <a:rPr dirty="0" sz="3200" spc="6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this</a:t>
            </a:r>
            <a:r>
              <a:rPr dirty="0" sz="3200" spc="6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first</a:t>
            </a:r>
            <a:r>
              <a:rPr dirty="0" sz="3200" spc="6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lecture</a:t>
            </a:r>
            <a:r>
              <a:rPr dirty="0" sz="3200" spc="6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we've</a:t>
            </a:r>
            <a:r>
              <a:rPr dirty="0" sz="3200" spc="6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learned</a:t>
            </a:r>
            <a:r>
              <a:rPr dirty="0" sz="3200" spc="6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why</a:t>
            </a:r>
            <a:r>
              <a:rPr dirty="0" sz="3200" spc="6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we're</a:t>
            </a:r>
            <a:r>
              <a:rPr dirty="0" sz="3200" spc="645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all </a:t>
            </a:r>
            <a:r>
              <a:rPr dirty="0" sz="3200">
                <a:latin typeface="Calibri"/>
                <a:cs typeface="Calibri"/>
              </a:rPr>
              <a:t>better</a:t>
            </a:r>
            <a:r>
              <a:rPr dirty="0" sz="3200" spc="-10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off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with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ethical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behavior.</a:t>
            </a:r>
            <a:endParaRPr sz="32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2730"/>
              </a:spcBef>
            </a:pP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</a:t>
            </a:r>
            <a:r>
              <a:rPr dirty="0" u="sng" sz="3200" spc="19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dirty="0" u="sng" sz="3200" spc="17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next</a:t>
            </a:r>
            <a:r>
              <a:rPr dirty="0" u="sng" sz="3200" spc="18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lecture</a:t>
            </a:r>
            <a:r>
              <a:rPr dirty="0" sz="3200">
                <a:latin typeface="Calibri"/>
                <a:cs typeface="Calibri"/>
              </a:rPr>
              <a:t>,</a:t>
            </a:r>
            <a:r>
              <a:rPr dirty="0" sz="3200" spc="180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we</a:t>
            </a:r>
            <a:r>
              <a:rPr dirty="0" sz="3200" spc="175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will</a:t>
            </a:r>
            <a:r>
              <a:rPr dirty="0" sz="3200" spc="180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link</a:t>
            </a:r>
            <a:r>
              <a:rPr dirty="0" sz="3200" spc="180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this</a:t>
            </a:r>
            <a:r>
              <a:rPr dirty="0" sz="3200" spc="190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up</a:t>
            </a:r>
            <a:r>
              <a:rPr dirty="0" sz="3200" spc="175">
                <a:latin typeface="Calibri"/>
                <a:cs typeface="Calibri"/>
              </a:rPr>
              <a:t>  </a:t>
            </a:r>
            <a:r>
              <a:rPr dirty="0" sz="3200" spc="-20">
                <a:latin typeface="Calibri"/>
                <a:cs typeface="Calibri"/>
              </a:rPr>
              <a:t>with</a:t>
            </a:r>
            <a:endParaRPr sz="32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1920"/>
              </a:spcBef>
            </a:pPr>
            <a:r>
              <a:rPr dirty="0" sz="3200" b="1">
                <a:latin typeface="Calibri"/>
                <a:cs typeface="Calibri"/>
              </a:rPr>
              <a:t>data</a:t>
            </a:r>
            <a:r>
              <a:rPr dirty="0" sz="3200" spc="-105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science</a:t>
            </a:r>
            <a:r>
              <a:rPr dirty="0" sz="3200" spc="-1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2860">
              <a:lnSpc>
                <a:spcPts val="1240"/>
              </a:lnSpc>
            </a:pPr>
            <a:r>
              <a:rPr dirty="0" spc="-25"/>
              <a:t>27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639951" y="363169"/>
            <a:ext cx="339090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25" b="1">
                <a:latin typeface="Calibri"/>
                <a:cs typeface="Calibri"/>
              </a:rPr>
              <a:t>3.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5725">
              <a:lnSpc>
                <a:spcPts val="1240"/>
              </a:lnSpc>
            </a:pPr>
            <a:r>
              <a:rPr dirty="0" spc="-50"/>
              <a:t>1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995297" y="394334"/>
            <a:ext cx="5029835" cy="49720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700"/>
              </a:lnSpc>
            </a:pPr>
            <a:r>
              <a:rPr dirty="0" sz="3200" b="1">
                <a:latin typeface="Calibri"/>
                <a:cs typeface="Calibri"/>
              </a:rPr>
              <a:t>Why</a:t>
            </a:r>
            <a:r>
              <a:rPr dirty="0" sz="3200" spc="-7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Data</a:t>
            </a:r>
            <a:r>
              <a:rPr dirty="0" sz="3200" spc="-7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Science</a:t>
            </a:r>
            <a:r>
              <a:rPr dirty="0" sz="3200" spc="-5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need</a:t>
            </a:r>
            <a:r>
              <a:rPr dirty="0" sz="3200" spc="-65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Ethics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25679" y="876407"/>
            <a:ext cx="8580120" cy="4976495"/>
          </a:xfrm>
          <a:prstGeom prst="rect">
            <a:avLst/>
          </a:prstGeom>
        </p:spPr>
        <p:txBody>
          <a:bodyPr wrap="square" lIns="0" tIns="292735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2305"/>
              </a:spcBef>
              <a:buFont typeface="Arial MT"/>
              <a:buChar char="•"/>
              <a:tabLst>
                <a:tab pos="298450" algn="l"/>
              </a:tabLst>
            </a:pPr>
            <a:r>
              <a:rPr dirty="0" sz="3200" b="1">
                <a:latin typeface="Calibri"/>
                <a:cs typeface="Calibri"/>
              </a:rPr>
              <a:t>The</a:t>
            </a:r>
            <a:r>
              <a:rPr dirty="0" sz="3200" spc="-5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importance</a:t>
            </a:r>
            <a:r>
              <a:rPr dirty="0" sz="3200" spc="-7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of</a:t>
            </a:r>
            <a:r>
              <a:rPr dirty="0" sz="3200" spc="-5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ethics,</a:t>
            </a:r>
            <a:r>
              <a:rPr dirty="0" sz="3200" spc="-5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for</a:t>
            </a:r>
            <a:r>
              <a:rPr dirty="0" sz="3200" spc="-4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data</a:t>
            </a:r>
            <a:r>
              <a:rPr dirty="0" sz="3200" spc="-70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science.</a:t>
            </a:r>
            <a:endParaRPr sz="3200">
              <a:latin typeface="Calibri"/>
              <a:cs typeface="Calibri"/>
            </a:endParaRPr>
          </a:p>
          <a:p>
            <a:pPr marL="505459" marR="5080">
              <a:lnSpc>
                <a:spcPct val="95000"/>
              </a:lnSpc>
              <a:spcBef>
                <a:spcPts val="2400"/>
              </a:spcBef>
            </a:pPr>
            <a:r>
              <a:rPr dirty="0" sz="3200">
                <a:latin typeface="Calibri"/>
                <a:cs typeface="Calibri"/>
              </a:rPr>
              <a:t>There's</a:t>
            </a:r>
            <a:r>
              <a:rPr dirty="0" sz="3200" spc="-10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tremendous</a:t>
            </a:r>
            <a:r>
              <a:rPr dirty="0" sz="3200" spc="-10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excitement</a:t>
            </a:r>
            <a:r>
              <a:rPr dirty="0" sz="3200" spc="-1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about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data </a:t>
            </a:r>
            <a:r>
              <a:rPr dirty="0" sz="3200">
                <a:latin typeface="Calibri"/>
                <a:cs typeface="Calibri"/>
              </a:rPr>
              <a:t>science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precisely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because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it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gives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us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better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way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doing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things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in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so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many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aspects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society.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sz="3200">
              <a:latin typeface="Calibri"/>
              <a:cs typeface="Calibri"/>
            </a:endParaRPr>
          </a:p>
          <a:p>
            <a:pPr algn="just" marL="505459" marR="430530">
              <a:lnSpc>
                <a:spcPct val="100000"/>
              </a:lnSpc>
            </a:pPr>
            <a:r>
              <a:rPr dirty="0" sz="3200" b="1">
                <a:latin typeface="Calibri"/>
                <a:cs typeface="Calibri"/>
              </a:rPr>
              <a:t>Data</a:t>
            </a:r>
            <a:r>
              <a:rPr dirty="0" sz="3200" spc="-8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Science</a:t>
            </a:r>
            <a:r>
              <a:rPr dirty="0" sz="3200" spc="-50" b="1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has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impact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because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it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has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social </a:t>
            </a:r>
            <a:r>
              <a:rPr dirty="0" sz="3200">
                <a:latin typeface="Calibri"/>
                <a:cs typeface="Calibri"/>
              </a:rPr>
              <a:t>consequences,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but</a:t>
            </a:r>
            <a:r>
              <a:rPr dirty="0" u="sng" sz="3200" spc="-2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this</a:t>
            </a:r>
            <a:r>
              <a:rPr dirty="0" u="sng" sz="3200" spc="-6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impact</a:t>
            </a:r>
            <a:r>
              <a:rPr dirty="0" u="sng" sz="3200" spc="-4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can</a:t>
            </a:r>
            <a:r>
              <a:rPr dirty="0" u="sng" sz="3200" spc="-3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also</a:t>
            </a:r>
            <a:r>
              <a:rPr dirty="0" u="sng" sz="3200" spc="-4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spc="-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come</a:t>
            </a:r>
            <a:r>
              <a:rPr dirty="0" sz="3200" spc="-20" b="1">
                <a:latin typeface="Calibri"/>
                <a:cs typeface="Calibri"/>
              </a:rPr>
              <a:t>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with</a:t>
            </a:r>
            <a:r>
              <a:rPr dirty="0" u="sng" sz="3200" spc="-8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undesired</a:t>
            </a:r>
            <a:r>
              <a:rPr dirty="0" u="sng" sz="3200" spc="-8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consequences,</a:t>
            </a:r>
            <a:r>
              <a:rPr dirty="0" u="sng" sz="3200" spc="-9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</a:t>
            </a:r>
            <a:r>
              <a:rPr dirty="0" u="sng" sz="3200" spc="-7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spc="-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privacy,</a:t>
            </a:r>
            <a:r>
              <a:rPr dirty="0" u="sng" sz="3200" spc="-9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spc="-2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</a:t>
            </a:r>
            <a:r>
              <a:rPr dirty="0" sz="3200" spc="-25" b="1">
                <a:latin typeface="Calibri"/>
                <a:cs typeface="Calibri"/>
              </a:rPr>
              <a:t>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fairness,</a:t>
            </a:r>
            <a:r>
              <a:rPr dirty="0" u="sng" sz="3200" spc="-8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dirty="0" u="sng" sz="3200" spc="-5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spc="-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equity,</a:t>
            </a:r>
            <a:r>
              <a:rPr dirty="0" u="sng" sz="3200" spc="-5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</a:t>
            </a:r>
            <a:r>
              <a:rPr dirty="0" u="sng" sz="3200" spc="-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spc="-2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</a:t>
            </a:r>
            <a:r>
              <a:rPr dirty="0" sz="3200" spc="-25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86334" y="-62128"/>
            <a:ext cx="8626475" cy="3349625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u="sng" sz="3200" spc="-10" b="1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Cont.</a:t>
            </a:r>
            <a:endParaRPr sz="3200">
              <a:latin typeface="Constantia"/>
              <a:cs typeface="Constantia"/>
            </a:endParaRPr>
          </a:p>
          <a:p>
            <a:pPr marL="149225" marR="5080">
              <a:lnSpc>
                <a:spcPct val="100000"/>
              </a:lnSpc>
              <a:spcBef>
                <a:spcPts val="765"/>
              </a:spcBef>
              <a:tabLst>
                <a:tab pos="708025" algn="l"/>
                <a:tab pos="1283335" algn="l"/>
                <a:tab pos="2947670" algn="l"/>
                <a:tab pos="4958080" algn="l"/>
                <a:tab pos="6058535" algn="l"/>
                <a:tab pos="6864984" algn="l"/>
              </a:tabLst>
            </a:pPr>
            <a:r>
              <a:rPr dirty="0" sz="3200" spc="-25">
                <a:latin typeface="Calibri"/>
                <a:cs typeface="Calibri"/>
              </a:rPr>
              <a:t>As</a:t>
            </a:r>
            <a:r>
              <a:rPr dirty="0" sz="3200">
                <a:latin typeface="Calibri"/>
                <a:cs typeface="Calibri"/>
              </a:rPr>
              <a:t>	</a:t>
            </a:r>
            <a:r>
              <a:rPr dirty="0" sz="3200" spc="-25">
                <a:latin typeface="Calibri"/>
                <a:cs typeface="Calibri"/>
              </a:rPr>
              <a:t>an</a:t>
            </a:r>
            <a:r>
              <a:rPr dirty="0" sz="3200">
                <a:latin typeface="Calibri"/>
                <a:cs typeface="Calibri"/>
              </a:rPr>
              <a:t>	</a:t>
            </a:r>
            <a:r>
              <a:rPr dirty="0" sz="3200" spc="-10">
                <a:latin typeface="Calibri"/>
                <a:cs typeface="Calibri"/>
              </a:rPr>
              <a:t>example,</a:t>
            </a:r>
            <a:r>
              <a:rPr dirty="0" sz="3200">
                <a:latin typeface="Calibri"/>
                <a:cs typeface="Calibri"/>
              </a:rPr>
              <a:t>	</a:t>
            </a:r>
            <a:r>
              <a:rPr dirty="0" sz="3200" spc="-10" b="1">
                <a:latin typeface="Calibri"/>
                <a:cs typeface="Calibri"/>
              </a:rPr>
              <a:t>unsolicited</a:t>
            </a:r>
            <a:r>
              <a:rPr dirty="0" sz="3200" b="1">
                <a:latin typeface="Calibri"/>
                <a:cs typeface="Calibri"/>
              </a:rPr>
              <a:t>	</a:t>
            </a:r>
            <a:r>
              <a:rPr dirty="0" sz="3200" spc="-10" b="1">
                <a:latin typeface="Calibri"/>
                <a:cs typeface="Calibri"/>
              </a:rPr>
              <a:t>email</a:t>
            </a:r>
            <a:r>
              <a:rPr dirty="0" sz="3200" b="1">
                <a:latin typeface="Calibri"/>
                <a:cs typeface="Calibri"/>
              </a:rPr>
              <a:t>	</a:t>
            </a:r>
            <a:r>
              <a:rPr dirty="0" sz="3200" spc="-25">
                <a:latin typeface="Calibri"/>
                <a:cs typeface="Calibri"/>
              </a:rPr>
              <a:t>was</a:t>
            </a:r>
            <a:r>
              <a:rPr dirty="0" sz="3200">
                <a:latin typeface="Calibri"/>
                <a:cs typeface="Calibri"/>
              </a:rPr>
              <a:t>	</a:t>
            </a:r>
            <a:r>
              <a:rPr dirty="0" sz="3200" spc="-10">
                <a:latin typeface="Calibri"/>
                <a:cs typeface="Calibri"/>
              </a:rPr>
              <a:t>something </a:t>
            </a:r>
            <a:r>
              <a:rPr dirty="0" sz="3200">
                <a:latin typeface="Calibri"/>
                <a:cs typeface="Calibri"/>
              </a:rPr>
              <a:t>that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was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considered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great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idea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in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1990s.</a:t>
            </a:r>
            <a:endParaRPr sz="3200">
              <a:latin typeface="Calibri"/>
              <a:cs typeface="Calibri"/>
            </a:endParaRPr>
          </a:p>
          <a:p>
            <a:pPr marL="149225">
              <a:lnSpc>
                <a:spcPct val="100000"/>
              </a:lnSpc>
              <a:spcBef>
                <a:spcPts val="795"/>
              </a:spcBef>
            </a:pPr>
            <a:r>
              <a:rPr dirty="0" sz="3200">
                <a:latin typeface="Calibri"/>
                <a:cs typeface="Calibri"/>
              </a:rPr>
              <a:t>Over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time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spam</a:t>
            </a:r>
            <a:r>
              <a:rPr dirty="0" sz="3200" spc="-55" b="1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became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big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problem.</a:t>
            </a:r>
            <a:endParaRPr sz="3200">
              <a:latin typeface="Calibri"/>
              <a:cs typeface="Calibri"/>
            </a:endParaRPr>
          </a:p>
          <a:p>
            <a:pPr marL="149225" marR="5715">
              <a:lnSpc>
                <a:spcPct val="100000"/>
              </a:lnSpc>
              <a:spcBef>
                <a:spcPts val="805"/>
              </a:spcBef>
            </a:pPr>
            <a:r>
              <a:rPr dirty="0" sz="3200">
                <a:latin typeface="Calibri"/>
                <a:cs typeface="Calibri"/>
              </a:rPr>
              <a:t>No</a:t>
            </a:r>
            <a:r>
              <a:rPr dirty="0" sz="3200" spc="2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upstanding</a:t>
            </a:r>
            <a:r>
              <a:rPr dirty="0" sz="3200" spc="2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business</a:t>
            </a:r>
            <a:r>
              <a:rPr dirty="0" sz="3200" spc="2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will</a:t>
            </a:r>
            <a:r>
              <a:rPr dirty="0" sz="3200" spc="2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own</a:t>
            </a:r>
            <a:r>
              <a:rPr dirty="0" sz="3200" spc="2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up</a:t>
            </a:r>
            <a:r>
              <a:rPr dirty="0" sz="3200" spc="2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29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spamming intentionally.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5748" y="2997707"/>
            <a:ext cx="6091428" cy="3429000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5725">
              <a:lnSpc>
                <a:spcPts val="1240"/>
              </a:lnSpc>
            </a:pPr>
            <a:r>
              <a:rPr dirty="0" spc="-50"/>
              <a:t>2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86334" y="34544"/>
            <a:ext cx="8425815" cy="65455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3200" spc="-10" b="1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Cont.</a:t>
            </a:r>
            <a:endParaRPr sz="3200">
              <a:latin typeface="Constantia"/>
              <a:cs typeface="Constantia"/>
            </a:endParaRPr>
          </a:p>
          <a:p>
            <a:pPr algn="just" marL="156210" marR="7620">
              <a:lnSpc>
                <a:spcPct val="100000"/>
              </a:lnSpc>
              <a:spcBef>
                <a:spcPts val="2845"/>
              </a:spcBef>
            </a:pPr>
            <a:r>
              <a:rPr dirty="0" sz="3200">
                <a:latin typeface="Calibri"/>
                <a:cs typeface="Calibri"/>
              </a:rPr>
              <a:t>This</a:t>
            </a:r>
            <a:r>
              <a:rPr dirty="0" sz="3200" spc="3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is</a:t>
            </a:r>
            <a:r>
              <a:rPr dirty="0" sz="3200" spc="3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just</a:t>
            </a:r>
            <a:r>
              <a:rPr dirty="0" sz="3200" spc="3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something</a:t>
            </a:r>
            <a:r>
              <a:rPr dirty="0" sz="3200" spc="3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that</a:t>
            </a:r>
            <a:r>
              <a:rPr dirty="0" sz="3200" spc="3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is</a:t>
            </a:r>
            <a:r>
              <a:rPr dirty="0" sz="3200" spc="3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considered</a:t>
            </a:r>
            <a:r>
              <a:rPr dirty="0" sz="3200" spc="37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socially </a:t>
            </a:r>
            <a:r>
              <a:rPr dirty="0" sz="3200">
                <a:latin typeface="Calibri"/>
                <a:cs typeface="Calibri"/>
              </a:rPr>
              <a:t>unacceptable.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(</a:t>
            </a:r>
            <a:r>
              <a:rPr dirty="0" sz="3200">
                <a:solidFill>
                  <a:srgbClr val="C00000"/>
                </a:solidFill>
                <a:latin typeface="Calibri"/>
                <a:cs typeface="Calibri"/>
              </a:rPr>
              <a:t>no</a:t>
            </a:r>
            <a:r>
              <a:rPr dirty="0" sz="3200" spc="-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C00000"/>
                </a:solidFill>
                <a:latin typeface="Calibri"/>
                <a:cs typeface="Calibri"/>
              </a:rPr>
              <a:t>good</a:t>
            </a:r>
            <a:r>
              <a:rPr dirty="0" sz="3200" spc="-10">
                <a:latin typeface="Calibri"/>
                <a:cs typeface="Calibri"/>
              </a:rPr>
              <a:t>)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30"/>
              </a:spcBef>
            </a:pPr>
            <a:endParaRPr sz="3200">
              <a:latin typeface="Calibri"/>
              <a:cs typeface="Calibri"/>
            </a:endParaRPr>
          </a:p>
          <a:p>
            <a:pPr algn="just" marL="156210" marR="5080">
              <a:lnSpc>
                <a:spcPct val="100000"/>
              </a:lnSpc>
              <a:spcBef>
                <a:spcPts val="5"/>
              </a:spcBef>
            </a:pP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But</a:t>
            </a:r>
            <a:r>
              <a:rPr dirty="0" sz="3200">
                <a:latin typeface="Calibri"/>
                <a:cs typeface="Calibri"/>
              </a:rPr>
              <a:t>,</a:t>
            </a:r>
            <a:r>
              <a:rPr dirty="0" sz="3200" spc="114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in</a:t>
            </a:r>
            <a:r>
              <a:rPr dirty="0" sz="3200" spc="114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</a:t>
            </a:r>
            <a:r>
              <a:rPr dirty="0" sz="3200" spc="1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similar</a:t>
            </a:r>
            <a:r>
              <a:rPr dirty="0" sz="3200" spc="114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vein,</a:t>
            </a:r>
            <a:r>
              <a:rPr dirty="0" sz="3200" spc="10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much</a:t>
            </a:r>
            <a:r>
              <a:rPr dirty="0" sz="3200" spc="1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1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114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work</a:t>
            </a:r>
            <a:r>
              <a:rPr dirty="0" sz="3200" spc="10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that</a:t>
            </a:r>
            <a:r>
              <a:rPr dirty="0" sz="3200" spc="110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data </a:t>
            </a:r>
            <a:r>
              <a:rPr dirty="0" sz="3200">
                <a:latin typeface="Calibri"/>
                <a:cs typeface="Calibri"/>
              </a:rPr>
              <a:t>scientists</a:t>
            </a:r>
            <a:r>
              <a:rPr dirty="0" sz="3200" spc="85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do</a:t>
            </a:r>
            <a:r>
              <a:rPr dirty="0" sz="3200" spc="90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has</a:t>
            </a:r>
            <a:r>
              <a:rPr dirty="0" sz="3200" spc="85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potential</a:t>
            </a:r>
            <a:r>
              <a:rPr dirty="0" sz="3200" spc="85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for</a:t>
            </a:r>
            <a:r>
              <a:rPr dirty="0" sz="3200" spc="80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delivering</a:t>
            </a:r>
            <a:r>
              <a:rPr dirty="0" sz="3200" spc="95">
                <a:latin typeface="Calibri"/>
                <a:cs typeface="Calibri"/>
              </a:rPr>
              <a:t>  </a:t>
            </a:r>
            <a:r>
              <a:rPr dirty="0" sz="3200" spc="-10">
                <a:latin typeface="Calibri"/>
                <a:cs typeface="Calibri"/>
              </a:rPr>
              <a:t>great </a:t>
            </a:r>
            <a:r>
              <a:rPr dirty="0" sz="3200">
                <a:latin typeface="Calibri"/>
                <a:cs typeface="Calibri"/>
              </a:rPr>
              <a:t>values.</a:t>
            </a:r>
            <a:r>
              <a:rPr dirty="0" sz="3200" spc="2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It</a:t>
            </a:r>
            <a:r>
              <a:rPr dirty="0" sz="3200" spc="2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can</a:t>
            </a:r>
            <a:r>
              <a:rPr dirty="0" sz="3200" spc="2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help</a:t>
            </a:r>
            <a:r>
              <a:rPr dirty="0" sz="3200" spc="2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in</a:t>
            </a:r>
            <a:r>
              <a:rPr dirty="0" sz="3200" spc="2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some</a:t>
            </a:r>
            <a:r>
              <a:rPr dirty="0" sz="3200" spc="2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many</a:t>
            </a:r>
            <a:r>
              <a:rPr dirty="0" sz="3200" spc="2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different</a:t>
            </a:r>
            <a:r>
              <a:rPr dirty="0" sz="3200" spc="26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ways. (</a:t>
            </a:r>
            <a:r>
              <a:rPr dirty="0" sz="3200" spc="-10">
                <a:solidFill>
                  <a:srgbClr val="C00000"/>
                </a:solidFill>
                <a:latin typeface="Calibri"/>
                <a:cs typeface="Calibri"/>
              </a:rPr>
              <a:t>good</a:t>
            </a:r>
            <a:r>
              <a:rPr dirty="0" sz="3200" spc="-10">
                <a:latin typeface="Calibri"/>
                <a:cs typeface="Calibri"/>
              </a:rPr>
              <a:t>)</a:t>
            </a:r>
            <a:endParaRPr sz="3200">
              <a:latin typeface="Calibri"/>
              <a:cs typeface="Calibri"/>
            </a:endParaRPr>
          </a:p>
          <a:p>
            <a:pPr algn="just" marL="156210" marR="5715">
              <a:lnSpc>
                <a:spcPct val="100000"/>
              </a:lnSpc>
              <a:spcBef>
                <a:spcPts val="805"/>
              </a:spcBef>
            </a:pPr>
            <a:r>
              <a:rPr dirty="0" u="sng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</a:t>
            </a:r>
            <a:r>
              <a:rPr dirty="0" sz="3200">
                <a:latin typeface="Calibri"/>
                <a:cs typeface="Calibri"/>
              </a:rPr>
              <a:t>,</a:t>
            </a:r>
            <a:r>
              <a:rPr dirty="0" sz="3200" spc="40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Developing</a:t>
            </a:r>
            <a:r>
              <a:rPr dirty="0" sz="3200" spc="39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</a:t>
            </a:r>
            <a:r>
              <a:rPr dirty="0" sz="3200" spc="425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shared</a:t>
            </a:r>
            <a:r>
              <a:rPr dirty="0" sz="3200" spc="39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sense</a:t>
            </a:r>
            <a:r>
              <a:rPr dirty="0" sz="3200" spc="40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of</a:t>
            </a:r>
            <a:r>
              <a:rPr dirty="0" sz="3200" spc="41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ethical</a:t>
            </a:r>
            <a:r>
              <a:rPr dirty="0" sz="3200" spc="409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values </a:t>
            </a:r>
            <a:r>
              <a:rPr dirty="0" sz="3200">
                <a:latin typeface="Calibri"/>
                <a:cs typeface="Calibri"/>
              </a:rPr>
              <a:t>is</a:t>
            </a:r>
            <a:r>
              <a:rPr dirty="0" sz="3200" spc="4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necessary</a:t>
            </a:r>
            <a:r>
              <a:rPr dirty="0" sz="3200" spc="4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if</a:t>
            </a:r>
            <a:r>
              <a:rPr dirty="0" sz="3200" spc="4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you</a:t>
            </a:r>
            <a:r>
              <a:rPr dirty="0" sz="3200" spc="4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want</a:t>
            </a:r>
            <a:r>
              <a:rPr dirty="0" sz="3200" spc="4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4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reap</a:t>
            </a:r>
            <a:r>
              <a:rPr dirty="0" sz="3200" spc="4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4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benefits</a:t>
            </a:r>
            <a:r>
              <a:rPr dirty="0" sz="3200" spc="440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of </a:t>
            </a:r>
            <a:r>
              <a:rPr dirty="0" sz="3200">
                <a:latin typeface="Calibri"/>
                <a:cs typeface="Calibri"/>
              </a:rPr>
              <a:t>data</a:t>
            </a:r>
            <a:r>
              <a:rPr dirty="0" sz="3200" spc="51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science,</a:t>
            </a:r>
            <a:r>
              <a:rPr dirty="0" sz="3200" spc="5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while</a:t>
            </a:r>
            <a:r>
              <a:rPr dirty="0" sz="3200" spc="5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minimizing</a:t>
            </a:r>
            <a:r>
              <a:rPr dirty="0" sz="3200" spc="5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5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harm</a:t>
            </a:r>
            <a:r>
              <a:rPr dirty="0" sz="3200" spc="5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that</a:t>
            </a:r>
            <a:r>
              <a:rPr dirty="0" sz="3200" spc="525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it </a:t>
            </a:r>
            <a:r>
              <a:rPr dirty="0" sz="3200">
                <a:latin typeface="Calibri"/>
                <a:cs typeface="Calibri"/>
              </a:rPr>
              <a:t>could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possibly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do.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5725">
              <a:lnSpc>
                <a:spcPts val="1240"/>
              </a:lnSpc>
            </a:pPr>
            <a:r>
              <a:rPr dirty="0" spc="-50"/>
              <a:t>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419730" y="4214748"/>
            <a:ext cx="91440" cy="38100"/>
          </a:xfrm>
          <a:custGeom>
            <a:avLst/>
            <a:gdLst/>
            <a:ahLst/>
            <a:cxnLst/>
            <a:rect l="l" t="t" r="r" b="b"/>
            <a:pathLst>
              <a:path w="91439" h="38100">
                <a:moveTo>
                  <a:pt x="91439" y="0"/>
                </a:moveTo>
                <a:lnTo>
                  <a:pt x="0" y="0"/>
                </a:lnTo>
                <a:lnTo>
                  <a:pt x="0" y="38100"/>
                </a:lnTo>
                <a:lnTo>
                  <a:pt x="91439" y="38100"/>
                </a:lnTo>
                <a:lnTo>
                  <a:pt x="914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258267" y="7854"/>
            <a:ext cx="8383905" cy="6501765"/>
          </a:xfrm>
          <a:prstGeom prst="rect">
            <a:avLst/>
          </a:prstGeom>
        </p:spPr>
        <p:txBody>
          <a:bodyPr wrap="square" lIns="0" tIns="1885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85"/>
              </a:spcBef>
            </a:pPr>
            <a:r>
              <a:rPr dirty="0" u="heavy" sz="3200" b="1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Calibri"/>
                <a:cs typeface="Calibri"/>
              </a:rPr>
              <a:t>But</a:t>
            </a:r>
            <a:r>
              <a:rPr dirty="0" u="heavy" sz="3200" spc="-15" b="1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200" b="1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Calibri"/>
                <a:cs typeface="Calibri"/>
              </a:rPr>
              <a:t>what</a:t>
            </a:r>
            <a:r>
              <a:rPr dirty="0" u="heavy" sz="3200" spc="-30" b="1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200" b="1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Calibri"/>
                <a:cs typeface="Calibri"/>
              </a:rPr>
              <a:t>is</a:t>
            </a:r>
            <a:r>
              <a:rPr dirty="0" u="heavy" sz="3200" spc="-10" b="1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200" b="1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Calibri"/>
                <a:cs typeface="Calibri"/>
              </a:rPr>
              <a:t>Data</a:t>
            </a:r>
            <a:r>
              <a:rPr dirty="0" u="heavy" sz="3200" spc="-30" b="1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200" spc="-10" b="1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Calibri"/>
                <a:cs typeface="Calibri"/>
              </a:rPr>
              <a:t>Science?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14999"/>
              </a:lnSpc>
              <a:spcBef>
                <a:spcPts val="805"/>
              </a:spcBef>
            </a:pPr>
            <a:r>
              <a:rPr dirty="0" u="heavy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Data</a:t>
            </a:r>
            <a:r>
              <a:rPr dirty="0" u="heavy" sz="3200" spc="-7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Science</a:t>
            </a:r>
            <a:r>
              <a:rPr dirty="0" u="heavy" sz="3200" spc="-5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is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interdisciplinary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field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that </a:t>
            </a:r>
            <a:r>
              <a:rPr dirty="0" sz="3200">
                <a:latin typeface="Calibri"/>
                <a:cs typeface="Calibri"/>
              </a:rPr>
              <a:t>involves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extraction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knowledge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insights </a:t>
            </a:r>
            <a:r>
              <a:rPr dirty="0" sz="3200">
                <a:latin typeface="Calibri"/>
                <a:cs typeface="Calibri"/>
              </a:rPr>
              <a:t>from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large,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complex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datasets.</a:t>
            </a:r>
            <a:r>
              <a:rPr dirty="0" sz="3200" spc="-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This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is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done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through </a:t>
            </a:r>
            <a:r>
              <a:rPr dirty="0" sz="3200">
                <a:latin typeface="Calibri"/>
                <a:cs typeface="Calibri"/>
              </a:rPr>
              <a:t>a</a:t>
            </a:r>
            <a:r>
              <a:rPr dirty="0" sz="3200" spc="-10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combination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-10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various</a:t>
            </a:r>
            <a:r>
              <a:rPr dirty="0" sz="3200" spc="-114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techniques,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algorithms, </a:t>
            </a:r>
            <a:r>
              <a:rPr dirty="0" sz="3200">
                <a:latin typeface="Calibri"/>
                <a:cs typeface="Calibri"/>
              </a:rPr>
              <a:t>processes,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systems.</a:t>
            </a:r>
            <a:endParaRPr sz="3200">
              <a:latin typeface="Calibri"/>
              <a:cs typeface="Calibri"/>
            </a:endParaRPr>
          </a:p>
          <a:p>
            <a:pPr marL="12700" marR="577215">
              <a:lnSpc>
                <a:spcPct val="114999"/>
              </a:lnSpc>
              <a:spcBef>
                <a:spcPts val="795"/>
              </a:spcBef>
            </a:pPr>
            <a:r>
              <a:rPr dirty="0" u="heavy" sz="3200" b="1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Calibri"/>
                <a:cs typeface="Calibri"/>
              </a:rPr>
              <a:t>Data</a:t>
            </a:r>
            <a:r>
              <a:rPr dirty="0" u="heavy" sz="3200" spc="-45" b="1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200" b="1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Calibri"/>
                <a:cs typeface="Calibri"/>
              </a:rPr>
              <a:t>Science</a:t>
            </a:r>
            <a:r>
              <a:rPr dirty="0" sz="3200" spc="-2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combines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expertise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from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several </a:t>
            </a:r>
            <a:r>
              <a:rPr dirty="0" sz="3200">
                <a:latin typeface="Calibri"/>
                <a:cs typeface="Calibri"/>
              </a:rPr>
              <a:t>domains: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statistics,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computer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science,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machine</a:t>
            </a:r>
            <a:endParaRPr sz="3200">
              <a:latin typeface="Calibri"/>
              <a:cs typeface="Calibri"/>
            </a:endParaRPr>
          </a:p>
          <a:p>
            <a:pPr marL="12700" marR="130810">
              <a:lnSpc>
                <a:spcPct val="114999"/>
              </a:lnSpc>
              <a:spcBef>
                <a:spcPts val="5"/>
              </a:spcBef>
            </a:pPr>
            <a:r>
              <a:rPr dirty="0" sz="3200">
                <a:latin typeface="Calibri"/>
                <a:cs typeface="Calibri"/>
              </a:rPr>
              <a:t>learning,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….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analyze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interpret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data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in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order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solve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complex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problems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 make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u="sng" sz="32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informed</a:t>
            </a:r>
            <a:r>
              <a:rPr dirty="0" sz="3200" spc="-10">
                <a:latin typeface="Calibri"/>
                <a:cs typeface="Calibri"/>
              </a:rPr>
              <a:t> </a:t>
            </a:r>
            <a:r>
              <a:rPr dirty="0" u="sng" sz="32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decisions</a:t>
            </a:r>
            <a:r>
              <a:rPr dirty="0" sz="3200" spc="-1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69009" y="170180"/>
            <a:ext cx="33972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25" b="1">
                <a:latin typeface="Calibri"/>
                <a:cs typeface="Calibri"/>
              </a:rPr>
              <a:t>4.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524253" y="201040"/>
            <a:ext cx="5539105" cy="49720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700"/>
              </a:lnSpc>
            </a:pPr>
            <a:r>
              <a:rPr dirty="0" sz="3200" b="1">
                <a:latin typeface="Calibri"/>
                <a:cs typeface="Calibri"/>
              </a:rPr>
              <a:t>Case</a:t>
            </a:r>
            <a:r>
              <a:rPr dirty="0" sz="3200" spc="-1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Study:</a:t>
            </a:r>
            <a:r>
              <a:rPr dirty="0" sz="3200" spc="-1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Spam</a:t>
            </a:r>
            <a:r>
              <a:rPr dirty="0" sz="3200" spc="-3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(not</a:t>
            </a:r>
            <a:r>
              <a:rPr dirty="0" sz="3200" spc="-1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the</a:t>
            </a:r>
            <a:r>
              <a:rPr dirty="0" sz="3200" spc="-15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meat)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96697" y="1141857"/>
            <a:ext cx="8413750" cy="5106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468630" marR="5080" indent="-45593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469900" algn="l"/>
              </a:tabLst>
            </a:pPr>
            <a:r>
              <a:rPr dirty="0" sz="3200">
                <a:latin typeface="Calibri"/>
                <a:cs typeface="Calibri"/>
              </a:rPr>
              <a:t>In</a:t>
            </a:r>
            <a:r>
              <a:rPr dirty="0" sz="3200" spc="95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1994,</a:t>
            </a:r>
            <a:r>
              <a:rPr dirty="0" sz="3200" spc="105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100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Internet</a:t>
            </a:r>
            <a:r>
              <a:rPr dirty="0" sz="3200" spc="95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was</a:t>
            </a:r>
            <a:r>
              <a:rPr dirty="0" sz="3200" spc="95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young,</a:t>
            </a:r>
            <a:r>
              <a:rPr dirty="0" sz="3200" spc="100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100">
                <a:latin typeface="Calibri"/>
                <a:cs typeface="Calibri"/>
              </a:rPr>
              <a:t>  </a:t>
            </a:r>
            <a:r>
              <a:rPr dirty="0" sz="3200" spc="-10">
                <a:latin typeface="Calibri"/>
                <a:cs typeface="Calibri"/>
              </a:rPr>
              <a:t>there </a:t>
            </a:r>
            <a:r>
              <a:rPr dirty="0" sz="3200" spc="-10">
                <a:latin typeface="Calibri"/>
                <a:cs typeface="Calibri"/>
              </a:rPr>
              <a:t>	</a:t>
            </a:r>
            <a:r>
              <a:rPr dirty="0" sz="3200">
                <a:latin typeface="Calibri"/>
                <a:cs typeface="Calibri"/>
              </a:rPr>
              <a:t>were</a:t>
            </a:r>
            <a:r>
              <a:rPr dirty="0" sz="3200" spc="2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</a:t>
            </a:r>
            <a:r>
              <a:rPr dirty="0" sz="3200" spc="2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lot</a:t>
            </a:r>
            <a:r>
              <a:rPr dirty="0" sz="3200" spc="2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2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clever</a:t>
            </a:r>
            <a:r>
              <a:rPr dirty="0" sz="3200" spc="2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people</a:t>
            </a:r>
            <a:r>
              <a:rPr dirty="0" sz="3200" spc="2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trying</a:t>
            </a:r>
            <a:r>
              <a:rPr dirty="0" sz="3200" spc="2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2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figure</a:t>
            </a:r>
            <a:r>
              <a:rPr dirty="0" sz="3200" spc="240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out </a:t>
            </a:r>
            <a:r>
              <a:rPr dirty="0" sz="3200" spc="-25">
                <a:latin typeface="Calibri"/>
                <a:cs typeface="Calibri"/>
              </a:rPr>
              <a:t>	</a:t>
            </a:r>
            <a:r>
              <a:rPr dirty="0" sz="3200">
                <a:latin typeface="Calibri"/>
                <a:cs typeface="Calibri"/>
              </a:rPr>
              <a:t>what</a:t>
            </a:r>
            <a:r>
              <a:rPr dirty="0" sz="3200" spc="465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475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do</a:t>
            </a:r>
            <a:r>
              <a:rPr dirty="0" sz="3200" spc="470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with</a:t>
            </a:r>
            <a:r>
              <a:rPr dirty="0" sz="3200" spc="475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this</a:t>
            </a:r>
            <a:r>
              <a:rPr dirty="0" sz="3200" spc="475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new</a:t>
            </a:r>
            <a:r>
              <a:rPr dirty="0" sz="3200" spc="455">
                <a:latin typeface="Calibri"/>
                <a:cs typeface="Calibri"/>
              </a:rPr>
              <a:t>  </a:t>
            </a:r>
            <a:r>
              <a:rPr dirty="0" sz="3200">
                <a:latin typeface="Calibri"/>
                <a:cs typeface="Calibri"/>
              </a:rPr>
              <a:t>medium,</a:t>
            </a:r>
            <a:r>
              <a:rPr dirty="0" sz="3200" spc="475">
                <a:latin typeface="Calibri"/>
                <a:cs typeface="Calibri"/>
              </a:rPr>
              <a:t>  </a:t>
            </a:r>
            <a:r>
              <a:rPr dirty="0" sz="3200" spc="-25">
                <a:latin typeface="Calibri"/>
                <a:cs typeface="Calibri"/>
              </a:rPr>
              <a:t>and </a:t>
            </a:r>
            <a:r>
              <a:rPr dirty="0" sz="3200" spc="-25">
                <a:latin typeface="Calibri"/>
                <a:cs typeface="Calibri"/>
              </a:rPr>
              <a:t>	</a:t>
            </a:r>
            <a:r>
              <a:rPr dirty="0" sz="3200">
                <a:latin typeface="Calibri"/>
                <a:cs typeface="Calibri"/>
              </a:rPr>
              <a:t>exploring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possibilities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that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it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opened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up.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30"/>
              </a:spcBef>
              <a:buFont typeface="Arial MT"/>
              <a:buChar char="•"/>
            </a:pPr>
            <a:endParaRPr sz="3200">
              <a:latin typeface="Calibri"/>
              <a:cs typeface="Calibri"/>
            </a:endParaRPr>
          </a:p>
          <a:p>
            <a:pPr algn="just" marL="468630" marR="5080" indent="-455930">
              <a:lnSpc>
                <a:spcPct val="100000"/>
              </a:lnSpc>
              <a:buFont typeface="Arial MT"/>
              <a:buChar char="•"/>
              <a:tabLst>
                <a:tab pos="469900" algn="l"/>
              </a:tabLst>
            </a:pPr>
            <a:r>
              <a:rPr dirty="0" sz="3200">
                <a:latin typeface="Calibri"/>
                <a:cs typeface="Calibri"/>
              </a:rPr>
              <a:t>In</a:t>
            </a:r>
            <a:r>
              <a:rPr dirty="0" sz="3200" spc="5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particular,</a:t>
            </a:r>
            <a:r>
              <a:rPr dirty="0" sz="3200" spc="5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there</a:t>
            </a:r>
            <a:r>
              <a:rPr dirty="0" sz="3200" spc="5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was</a:t>
            </a:r>
            <a:r>
              <a:rPr dirty="0" sz="3200" spc="51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</a:t>
            </a:r>
            <a:r>
              <a:rPr dirty="0" sz="3200" spc="5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pair</a:t>
            </a:r>
            <a:r>
              <a:rPr dirty="0" sz="3200" spc="509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5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attorneys</a:t>
            </a:r>
            <a:r>
              <a:rPr dirty="0" sz="3200" spc="515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in </a:t>
            </a:r>
            <a:r>
              <a:rPr dirty="0" sz="3200" spc="-25">
                <a:latin typeface="Calibri"/>
                <a:cs typeface="Calibri"/>
              </a:rPr>
              <a:t>	</a:t>
            </a:r>
            <a:r>
              <a:rPr dirty="0" sz="3200">
                <a:latin typeface="Calibri"/>
                <a:cs typeface="Calibri"/>
              </a:rPr>
              <a:t>Arizona,</a:t>
            </a:r>
            <a:r>
              <a:rPr dirty="0" sz="3200" spc="6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Lawrence</a:t>
            </a:r>
            <a:r>
              <a:rPr dirty="0" sz="3200" spc="6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Cantor</a:t>
            </a:r>
            <a:r>
              <a:rPr dirty="0" sz="3200" spc="69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69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Martha</a:t>
            </a:r>
            <a:r>
              <a:rPr dirty="0" sz="3200" spc="69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Siegel, </a:t>
            </a:r>
            <a:r>
              <a:rPr dirty="0" sz="3200" spc="-10">
                <a:latin typeface="Calibri"/>
                <a:cs typeface="Calibri"/>
              </a:rPr>
              <a:t>	</a:t>
            </a:r>
            <a:r>
              <a:rPr dirty="0" sz="3200">
                <a:latin typeface="Calibri"/>
                <a:cs typeface="Calibri"/>
              </a:rPr>
              <a:t>who</a:t>
            </a:r>
            <a:r>
              <a:rPr dirty="0" sz="3200" spc="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came</a:t>
            </a:r>
            <a:r>
              <a:rPr dirty="0" sz="3200" spc="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up</a:t>
            </a:r>
            <a:r>
              <a:rPr dirty="0" sz="3200" spc="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with</a:t>
            </a:r>
            <a:r>
              <a:rPr dirty="0" sz="3200" spc="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idea</a:t>
            </a:r>
            <a:r>
              <a:rPr dirty="0" sz="3200" spc="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reaching</a:t>
            </a:r>
            <a:r>
              <a:rPr dirty="0" sz="3200" spc="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out</a:t>
            </a:r>
            <a:r>
              <a:rPr dirty="0" sz="3200" spc="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55">
                <a:latin typeface="Calibri"/>
                <a:cs typeface="Calibri"/>
              </a:rPr>
              <a:t> </a:t>
            </a:r>
            <a:r>
              <a:rPr dirty="0" sz="3200" spc="-50">
                <a:latin typeface="Calibri"/>
                <a:cs typeface="Calibri"/>
              </a:rPr>
              <a:t>a </a:t>
            </a:r>
            <a:r>
              <a:rPr dirty="0" sz="3200" spc="-50">
                <a:latin typeface="Calibri"/>
                <a:cs typeface="Calibri"/>
              </a:rPr>
              <a:t>	</a:t>
            </a:r>
            <a:r>
              <a:rPr dirty="0" sz="3200">
                <a:latin typeface="Calibri"/>
                <a:cs typeface="Calibri"/>
              </a:rPr>
              <a:t>vast</a:t>
            </a:r>
            <a:r>
              <a:rPr dirty="0" sz="3200" spc="6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audience</a:t>
            </a:r>
            <a:r>
              <a:rPr dirty="0" sz="3200" spc="6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through</a:t>
            </a:r>
            <a:r>
              <a:rPr dirty="0" sz="3200" spc="6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this</a:t>
            </a:r>
            <a:r>
              <a:rPr dirty="0" sz="3200" spc="6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new</a:t>
            </a:r>
            <a:r>
              <a:rPr dirty="0" sz="3200" spc="6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medium,</a:t>
            </a:r>
            <a:r>
              <a:rPr dirty="0" sz="3200" spc="640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the </a:t>
            </a:r>
            <a:r>
              <a:rPr dirty="0" sz="3200" spc="-25">
                <a:latin typeface="Calibri"/>
                <a:cs typeface="Calibri"/>
              </a:rPr>
              <a:t>	</a:t>
            </a:r>
            <a:r>
              <a:rPr dirty="0" sz="3200" spc="-10">
                <a:latin typeface="Calibri"/>
                <a:cs typeface="Calibri"/>
              </a:rPr>
              <a:t>Internet.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4804" y="41148"/>
            <a:ext cx="1949196" cy="1097279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5725">
              <a:lnSpc>
                <a:spcPts val="1240"/>
              </a:lnSpc>
            </a:pPr>
            <a:r>
              <a:rPr dirty="0" spc="-50"/>
              <a:t>4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86334" y="34544"/>
            <a:ext cx="8630285" cy="6188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3200" spc="-10" b="1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Cont.</a:t>
            </a:r>
            <a:endParaRPr sz="3200">
              <a:latin typeface="Constantia"/>
              <a:cs typeface="Constantia"/>
            </a:endParaRPr>
          </a:p>
          <a:p>
            <a:pPr algn="just" marL="156210" marR="7620">
              <a:lnSpc>
                <a:spcPct val="100000"/>
              </a:lnSpc>
              <a:spcBef>
                <a:spcPts val="35"/>
              </a:spcBef>
            </a:pPr>
            <a:r>
              <a:rPr dirty="0" sz="3200">
                <a:latin typeface="Calibri"/>
                <a:cs typeface="Calibri"/>
              </a:rPr>
              <a:t>These</a:t>
            </a:r>
            <a:r>
              <a:rPr dirty="0" sz="3200" spc="51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attorneys</a:t>
            </a:r>
            <a:r>
              <a:rPr dirty="0" sz="3200" spc="5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were</a:t>
            </a:r>
            <a:r>
              <a:rPr dirty="0" sz="3200" spc="5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immigration</a:t>
            </a:r>
            <a:r>
              <a:rPr dirty="0" sz="3200" spc="509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attorneys</a:t>
            </a:r>
            <a:r>
              <a:rPr dirty="0" sz="3200" spc="530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and </a:t>
            </a:r>
            <a:r>
              <a:rPr dirty="0" sz="3200">
                <a:latin typeface="Calibri"/>
                <a:cs typeface="Calibri"/>
              </a:rPr>
              <a:t>they</a:t>
            </a:r>
            <a:r>
              <a:rPr dirty="0" sz="3200" spc="5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wanted</a:t>
            </a:r>
            <a:r>
              <a:rPr dirty="0" sz="3200" spc="5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people</a:t>
            </a:r>
            <a:r>
              <a:rPr dirty="0" sz="3200" spc="5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who</a:t>
            </a:r>
            <a:r>
              <a:rPr dirty="0" sz="3200" spc="5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would</a:t>
            </a:r>
            <a:r>
              <a:rPr dirty="0" sz="3200" spc="5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be</a:t>
            </a:r>
            <a:r>
              <a:rPr dirty="0" sz="3200" spc="5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interested</a:t>
            </a:r>
            <a:r>
              <a:rPr dirty="0" sz="3200" spc="545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in </a:t>
            </a:r>
            <a:r>
              <a:rPr dirty="0" sz="3200">
                <a:latin typeface="Calibri"/>
                <a:cs typeface="Calibri"/>
              </a:rPr>
              <a:t>their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services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for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green</a:t>
            </a:r>
            <a:r>
              <a:rPr dirty="0" u="sng" sz="3200" spc="-6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card</a:t>
            </a:r>
            <a:r>
              <a:rPr dirty="0" u="sng" sz="3200" spc="-4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lottery</a:t>
            </a:r>
            <a:r>
              <a:rPr dirty="0" sz="3200" spc="-1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algn="just" marL="156210" marR="5080">
              <a:lnSpc>
                <a:spcPct val="100000"/>
              </a:lnSpc>
              <a:spcBef>
                <a:spcPts val="795"/>
              </a:spcBef>
            </a:pPr>
            <a:r>
              <a:rPr dirty="0" sz="3200">
                <a:latin typeface="Calibri"/>
                <a:cs typeface="Calibri"/>
              </a:rPr>
              <a:t>They</a:t>
            </a:r>
            <a:r>
              <a:rPr dirty="0" sz="3200" spc="1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sent</a:t>
            </a:r>
            <a:r>
              <a:rPr dirty="0" sz="3200" spc="1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</a:t>
            </a:r>
            <a:r>
              <a:rPr dirty="0" sz="3200" spc="19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message</a:t>
            </a:r>
            <a:r>
              <a:rPr dirty="0" sz="3200" spc="1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about</a:t>
            </a:r>
            <a:r>
              <a:rPr dirty="0" sz="3200" spc="1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this</a:t>
            </a:r>
            <a:r>
              <a:rPr dirty="0" sz="3200" spc="20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lottery</a:t>
            </a:r>
            <a:r>
              <a:rPr dirty="0" sz="3200" spc="20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19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asking </a:t>
            </a:r>
            <a:r>
              <a:rPr dirty="0" sz="3200">
                <a:latin typeface="Calibri"/>
                <a:cs typeface="Calibri"/>
              </a:rPr>
              <a:t>people</a:t>
            </a:r>
            <a:r>
              <a:rPr dirty="0" sz="3200" spc="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hire</a:t>
            </a:r>
            <a:r>
              <a:rPr dirty="0" sz="3200" spc="1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them,</a:t>
            </a:r>
            <a:r>
              <a:rPr dirty="0" sz="3200" spc="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help</a:t>
            </a:r>
            <a:r>
              <a:rPr dirty="0" sz="3200" spc="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them</a:t>
            </a:r>
            <a:r>
              <a:rPr dirty="0" sz="3200" spc="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win</a:t>
            </a:r>
            <a:r>
              <a:rPr dirty="0" sz="3200" spc="1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2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process,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3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they</a:t>
            </a:r>
            <a:r>
              <a:rPr dirty="0" sz="3200" spc="3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posted</a:t>
            </a:r>
            <a:r>
              <a:rPr dirty="0" sz="3200" spc="3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it</a:t>
            </a:r>
            <a:r>
              <a:rPr dirty="0" sz="3200" spc="375">
                <a:latin typeface="Calibri"/>
                <a:cs typeface="Calibri"/>
              </a:rPr>
              <a:t> 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</a:t>
            </a:r>
            <a:r>
              <a:rPr dirty="0" u="sng" sz="3200" spc="37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every</a:t>
            </a:r>
            <a:r>
              <a:rPr dirty="0" u="sng" sz="3200" spc="36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place</a:t>
            </a:r>
            <a:r>
              <a:rPr dirty="0" u="sng" sz="3200" spc="35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that</a:t>
            </a:r>
            <a:r>
              <a:rPr dirty="0" u="sng" sz="3200" spc="37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they</a:t>
            </a:r>
            <a:r>
              <a:rPr dirty="0" u="sng" sz="3200" spc="37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spc="-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knew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how</a:t>
            </a:r>
            <a:r>
              <a:rPr dirty="0" u="sng" sz="3200" spc="-9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</a:t>
            </a:r>
            <a:r>
              <a:rPr dirty="0" u="sng" sz="3200" spc="-6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posted</a:t>
            </a:r>
            <a:r>
              <a:rPr dirty="0" u="sng" sz="3200" spc="-5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spc="-2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it.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45"/>
              </a:spcBef>
            </a:pPr>
            <a:endParaRPr sz="3200">
              <a:latin typeface="Calibri"/>
              <a:cs typeface="Calibri"/>
            </a:endParaRPr>
          </a:p>
          <a:p>
            <a:pPr algn="just" marL="156210" marR="5080">
              <a:lnSpc>
                <a:spcPct val="100000"/>
              </a:lnSpc>
            </a:pPr>
            <a:r>
              <a:rPr dirty="0" sz="3200">
                <a:latin typeface="Calibri"/>
                <a:cs typeface="Calibri"/>
              </a:rPr>
              <a:t>This</a:t>
            </a:r>
            <a:r>
              <a:rPr dirty="0" sz="3200" spc="1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is</a:t>
            </a:r>
            <a:r>
              <a:rPr dirty="0" sz="3200" spc="1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1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equivalent</a:t>
            </a:r>
            <a:r>
              <a:rPr dirty="0" sz="3200" spc="1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1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sending</a:t>
            </a:r>
            <a:r>
              <a:rPr dirty="0" sz="3200" spc="155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unsolicited</a:t>
            </a:r>
            <a:r>
              <a:rPr dirty="0" sz="3200" spc="155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email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5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everybody.</a:t>
            </a:r>
            <a:r>
              <a:rPr dirty="0" sz="3200" spc="5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This</a:t>
            </a:r>
            <a:r>
              <a:rPr dirty="0" sz="3200" spc="5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is</a:t>
            </a:r>
            <a:r>
              <a:rPr dirty="0" sz="3200" spc="5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5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first</a:t>
            </a:r>
            <a:r>
              <a:rPr dirty="0" sz="3200" spc="51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known</a:t>
            </a:r>
            <a:r>
              <a:rPr dirty="0" sz="3200" spc="5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instance</a:t>
            </a:r>
            <a:r>
              <a:rPr dirty="0" sz="3200" spc="520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of </a:t>
            </a:r>
            <a:r>
              <a:rPr dirty="0" sz="3200">
                <a:latin typeface="Calibri"/>
                <a:cs typeface="Calibri"/>
              </a:rPr>
              <a:t>what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we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now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know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as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spam</a:t>
            </a:r>
            <a:r>
              <a:rPr dirty="0" sz="3200" spc="-1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5725">
              <a:lnSpc>
                <a:spcPts val="1240"/>
              </a:lnSpc>
            </a:pPr>
            <a:r>
              <a:rPr dirty="0" spc="-50"/>
              <a:t>5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Cont.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86334" y="847090"/>
            <a:ext cx="8677275" cy="58070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84455" marR="244475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word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spam</a:t>
            </a:r>
            <a:r>
              <a:rPr dirty="0" sz="2800" spc="-55" b="1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was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derived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from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Monty</a:t>
            </a:r>
            <a:r>
              <a:rPr dirty="0" sz="2800" spc="-5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Python</a:t>
            </a:r>
            <a:r>
              <a:rPr dirty="0" sz="2800" spc="-6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skit</a:t>
            </a:r>
            <a:r>
              <a:rPr dirty="0" sz="2800" spc="-50" b="1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TV </a:t>
            </a:r>
            <a:r>
              <a:rPr dirty="0" sz="2800" spc="-10">
                <a:latin typeface="Calibri"/>
                <a:cs typeface="Calibri"/>
              </a:rPr>
              <a:t>show.</a:t>
            </a:r>
            <a:endParaRPr sz="2800">
              <a:latin typeface="Calibri"/>
              <a:cs typeface="Calibri"/>
            </a:endParaRPr>
          </a:p>
          <a:p>
            <a:pPr marL="84455">
              <a:lnSpc>
                <a:spcPct val="100000"/>
              </a:lnSpc>
              <a:spcBef>
                <a:spcPts val="5"/>
              </a:spcBef>
              <a:tabLst>
                <a:tab pos="1963420" algn="l"/>
              </a:tabLst>
            </a:pPr>
            <a:r>
              <a:rPr dirty="0" sz="2800" b="1" i="1">
                <a:solidFill>
                  <a:srgbClr val="C00000"/>
                </a:solidFill>
                <a:latin typeface="Calibri"/>
                <a:cs typeface="Calibri"/>
              </a:rPr>
              <a:t>Spam</a:t>
            </a:r>
            <a:r>
              <a:rPr dirty="0" sz="2800" spc="-80" b="1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was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 spc="-50">
                <a:latin typeface="Calibri"/>
                <a:cs typeface="Calibri"/>
              </a:rPr>
              <a:t>a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b="1" i="1">
                <a:solidFill>
                  <a:srgbClr val="C00000"/>
                </a:solidFill>
                <a:latin typeface="Calibri"/>
                <a:cs typeface="Calibri"/>
              </a:rPr>
              <a:t>brand</a:t>
            </a:r>
            <a:r>
              <a:rPr dirty="0" sz="2800" spc="-85" b="1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b="1" i="1">
                <a:solidFill>
                  <a:srgbClr val="C00000"/>
                </a:solidFill>
                <a:latin typeface="Calibri"/>
                <a:cs typeface="Calibri"/>
              </a:rPr>
              <a:t>name</a:t>
            </a:r>
            <a:r>
              <a:rPr dirty="0" sz="2800" spc="-70" b="1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b="1" i="1">
                <a:solidFill>
                  <a:srgbClr val="C00000"/>
                </a:solidFill>
                <a:latin typeface="Calibri"/>
                <a:cs typeface="Calibri"/>
              </a:rPr>
              <a:t>for</a:t>
            </a:r>
            <a:r>
              <a:rPr dirty="0" sz="2800" spc="-65" b="1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b="1" i="1">
                <a:solidFill>
                  <a:srgbClr val="C00000"/>
                </a:solidFill>
                <a:latin typeface="Calibri"/>
                <a:cs typeface="Calibri"/>
              </a:rPr>
              <a:t>canned,</a:t>
            </a:r>
            <a:r>
              <a:rPr dirty="0" sz="2800" spc="-85" b="1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b="1" i="1">
                <a:solidFill>
                  <a:srgbClr val="C00000"/>
                </a:solidFill>
                <a:latin typeface="Calibri"/>
                <a:cs typeface="Calibri"/>
              </a:rPr>
              <a:t>processed</a:t>
            </a:r>
            <a:r>
              <a:rPr dirty="0" sz="2800" spc="-70" b="1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10" b="1" i="1">
                <a:solidFill>
                  <a:srgbClr val="C00000"/>
                </a:solidFill>
                <a:latin typeface="Calibri"/>
                <a:cs typeface="Calibri"/>
              </a:rPr>
              <a:t>meat</a:t>
            </a:r>
            <a:r>
              <a:rPr dirty="0" sz="2800" spc="-1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84455">
              <a:lnSpc>
                <a:spcPct val="100000"/>
              </a:lnSpc>
              <a:spcBef>
                <a:spcPts val="3354"/>
              </a:spcBef>
            </a:pP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clip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one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of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episodes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featured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Vikings</a:t>
            </a:r>
            <a:endParaRPr sz="2800">
              <a:latin typeface="Calibri"/>
              <a:cs typeface="Calibri"/>
            </a:endParaRPr>
          </a:p>
          <a:p>
            <a:pPr marL="84455" marR="5080">
              <a:lnSpc>
                <a:spcPct val="100000"/>
              </a:lnSpc>
            </a:pPr>
            <a:r>
              <a:rPr dirty="0" sz="2800">
                <a:latin typeface="Calibri"/>
                <a:cs typeface="Calibri"/>
              </a:rPr>
              <a:t>who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passionately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chant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about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Spam,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brand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name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for </a:t>
            </a:r>
            <a:r>
              <a:rPr dirty="0" sz="2800">
                <a:latin typeface="Calibri"/>
                <a:cs typeface="Calibri"/>
              </a:rPr>
              <a:t>canned,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processed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meat.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Their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chants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clip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became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so </a:t>
            </a:r>
            <a:r>
              <a:rPr dirty="0" sz="2800">
                <a:latin typeface="Calibri"/>
                <a:cs typeface="Calibri"/>
              </a:rPr>
              <a:t>loud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repetitive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that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they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muted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any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other conversations.</a:t>
            </a:r>
            <a:endParaRPr sz="2800">
              <a:latin typeface="Calibri"/>
              <a:cs typeface="Calibri"/>
            </a:endParaRPr>
          </a:p>
          <a:p>
            <a:pPr marL="84455">
              <a:lnSpc>
                <a:spcPct val="100000"/>
              </a:lnSpc>
              <a:spcBef>
                <a:spcPts val="5"/>
              </a:spcBef>
            </a:pPr>
            <a:r>
              <a:rPr dirty="0" sz="2800" b="1" i="1">
                <a:latin typeface="Calibri"/>
                <a:cs typeface="Calibri"/>
              </a:rPr>
              <a:t>Let</a:t>
            </a:r>
            <a:r>
              <a:rPr dirty="0" sz="2800" spc="-50" b="1" i="1">
                <a:latin typeface="Calibri"/>
                <a:cs typeface="Calibri"/>
              </a:rPr>
              <a:t> </a:t>
            </a:r>
            <a:r>
              <a:rPr dirty="0" sz="2800" b="1" i="1">
                <a:latin typeface="Calibri"/>
                <a:cs typeface="Calibri"/>
              </a:rPr>
              <a:t>us</a:t>
            </a:r>
            <a:r>
              <a:rPr dirty="0" sz="2800" spc="-55" b="1" i="1">
                <a:latin typeface="Calibri"/>
                <a:cs typeface="Calibri"/>
              </a:rPr>
              <a:t> </a:t>
            </a:r>
            <a:r>
              <a:rPr dirty="0" sz="2800" b="1" i="1">
                <a:latin typeface="Calibri"/>
                <a:cs typeface="Calibri"/>
              </a:rPr>
              <a:t>see</a:t>
            </a:r>
            <a:r>
              <a:rPr dirty="0" sz="2800" spc="-55" b="1" i="1">
                <a:latin typeface="Calibri"/>
                <a:cs typeface="Calibri"/>
              </a:rPr>
              <a:t> </a:t>
            </a:r>
            <a:r>
              <a:rPr dirty="0" sz="2800" b="1" i="1">
                <a:latin typeface="Calibri"/>
                <a:cs typeface="Calibri"/>
              </a:rPr>
              <a:t>the</a:t>
            </a:r>
            <a:r>
              <a:rPr dirty="0" sz="2800" spc="-45" b="1" i="1">
                <a:latin typeface="Calibri"/>
                <a:cs typeface="Calibri"/>
              </a:rPr>
              <a:t> </a:t>
            </a:r>
            <a:r>
              <a:rPr dirty="0" sz="2800" b="1" i="1">
                <a:latin typeface="Calibri"/>
                <a:cs typeface="Calibri"/>
              </a:rPr>
              <a:t>following</a:t>
            </a:r>
            <a:r>
              <a:rPr dirty="0" sz="2800" spc="-40" b="1" i="1">
                <a:latin typeface="Calibri"/>
                <a:cs typeface="Calibri"/>
              </a:rPr>
              <a:t> </a:t>
            </a:r>
            <a:r>
              <a:rPr dirty="0" sz="2800" b="1" i="1">
                <a:latin typeface="Calibri"/>
                <a:cs typeface="Calibri"/>
              </a:rPr>
              <a:t>clip</a:t>
            </a:r>
            <a:r>
              <a:rPr dirty="0" sz="2800" spc="-60" b="1" i="1">
                <a:latin typeface="Calibri"/>
                <a:cs typeface="Calibri"/>
              </a:rPr>
              <a:t> </a:t>
            </a:r>
            <a:r>
              <a:rPr dirty="0" sz="2800" spc="-50" b="1" i="1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19"/>
              </a:spcBef>
            </a:pPr>
            <a:endParaRPr sz="2800">
              <a:latin typeface="Calibri"/>
              <a:cs typeface="Calibri"/>
            </a:endParaRPr>
          </a:p>
          <a:p>
            <a:pPr marL="12700" marR="761365">
              <a:lnSpc>
                <a:spcPct val="100000"/>
              </a:lnSpc>
              <a:spcBef>
                <a:spcPts val="5"/>
              </a:spcBef>
            </a:pPr>
            <a:r>
              <a:rPr dirty="0" sz="3200" spc="-30">
                <a:latin typeface="Calibri"/>
                <a:cs typeface="Calibri"/>
              </a:rPr>
              <a:t>Eventually,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this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clip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became</a:t>
            </a:r>
            <a:r>
              <a:rPr dirty="0" sz="3200" spc="-100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synonymous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with </a:t>
            </a:r>
            <a:r>
              <a:rPr dirty="0" sz="3200">
                <a:latin typeface="Calibri"/>
                <a:cs typeface="Calibri"/>
              </a:rPr>
              <a:t>annoying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messages,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“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spam</a:t>
            </a:r>
            <a:r>
              <a:rPr dirty="0" sz="3200" spc="-9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mail</a:t>
            </a:r>
            <a:r>
              <a:rPr dirty="0" sz="3200">
                <a:latin typeface="Calibri"/>
                <a:cs typeface="Calibri"/>
              </a:rPr>
              <a:t>”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was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born.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3488" y="1557527"/>
            <a:ext cx="1702307" cy="1292352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5725">
              <a:lnSpc>
                <a:spcPts val="1240"/>
              </a:lnSpc>
            </a:pPr>
            <a:r>
              <a:rPr dirty="0" spc="-50"/>
              <a:t>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30200" y="795350"/>
            <a:ext cx="33972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25" b="1">
                <a:solidFill>
                  <a:srgbClr val="0000CC"/>
                </a:solidFill>
                <a:latin typeface="Calibri"/>
                <a:cs typeface="Calibri"/>
              </a:rPr>
              <a:t>1.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685863" y="826388"/>
            <a:ext cx="6872605" cy="49720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700"/>
              </a:lnSpc>
            </a:pPr>
            <a:r>
              <a:rPr dirty="0" u="sng" sz="3200" b="1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Ethics</a:t>
            </a:r>
            <a:r>
              <a:rPr dirty="0" u="sng" sz="3200" spc="-60" b="1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b="1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and</a:t>
            </a:r>
            <a:r>
              <a:rPr dirty="0" u="sng" sz="3200" spc="-50" b="1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b="1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Data</a:t>
            </a:r>
            <a:r>
              <a:rPr dirty="0" u="sng" sz="3200" spc="-70" b="1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b="1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Science</a:t>
            </a:r>
            <a:r>
              <a:rPr dirty="0" u="sng" sz="3200" spc="-55" b="1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b="1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-</a:t>
            </a:r>
            <a:r>
              <a:rPr dirty="0" u="sng" sz="3200" spc="-45" b="1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b="1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Course</a:t>
            </a:r>
            <a:r>
              <a:rPr dirty="0" u="sng" sz="3200" spc="-35" b="1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spc="-10" b="1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Preview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30200" y="1386793"/>
            <a:ext cx="8556625" cy="45154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715">
              <a:lnSpc>
                <a:spcPct val="150000"/>
              </a:lnSpc>
              <a:spcBef>
                <a:spcPts val="95"/>
              </a:spcBef>
            </a:pPr>
            <a:r>
              <a:rPr dirty="0" sz="3200" spc="-20">
                <a:solidFill>
                  <a:srgbClr val="1F1F1F"/>
                </a:solidFill>
                <a:latin typeface="Calibri"/>
                <a:cs typeface="Calibri"/>
              </a:rPr>
              <a:t>Today,</a:t>
            </a:r>
            <a:r>
              <a:rPr dirty="0" sz="3200" spc="275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1F1F1F"/>
                </a:solidFill>
                <a:latin typeface="Calibri"/>
                <a:cs typeface="Calibri"/>
              </a:rPr>
              <a:t>we</a:t>
            </a:r>
            <a:r>
              <a:rPr dirty="0" sz="3200" spc="285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1F1F1F"/>
                </a:solidFill>
                <a:latin typeface="Calibri"/>
                <a:cs typeface="Calibri"/>
              </a:rPr>
              <a:t>live</a:t>
            </a:r>
            <a:r>
              <a:rPr dirty="0" sz="3200" spc="285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1F1F1F"/>
                </a:solidFill>
                <a:latin typeface="Calibri"/>
                <a:cs typeface="Calibri"/>
              </a:rPr>
              <a:t>in</a:t>
            </a:r>
            <a:r>
              <a:rPr dirty="0" sz="3200" spc="29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1F1F1F"/>
                </a:solidFill>
                <a:latin typeface="Calibri"/>
                <a:cs typeface="Calibri"/>
              </a:rPr>
              <a:t>the</a:t>
            </a:r>
            <a:r>
              <a:rPr dirty="0" sz="3200" spc="27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1F1F1F"/>
                </a:solidFill>
                <a:latin typeface="Calibri"/>
                <a:cs typeface="Calibri"/>
              </a:rPr>
              <a:t>age</a:t>
            </a:r>
            <a:r>
              <a:rPr dirty="0" sz="3200" spc="285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1F1F1F"/>
                </a:solidFill>
                <a:latin typeface="Calibri"/>
                <a:cs typeface="Calibri"/>
              </a:rPr>
              <a:t>of</a:t>
            </a:r>
            <a:r>
              <a:rPr dirty="0" sz="3200" spc="275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u="sng" sz="3200" b="1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Calibri"/>
                <a:cs typeface="Calibri"/>
              </a:rPr>
              <a:t>big</a:t>
            </a:r>
            <a:r>
              <a:rPr dirty="0" u="sng" sz="3200" spc="290" b="1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b="1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Calibri"/>
                <a:cs typeface="Calibri"/>
              </a:rPr>
              <a:t>data</a:t>
            </a:r>
            <a:r>
              <a:rPr dirty="0" sz="3200">
                <a:solidFill>
                  <a:srgbClr val="1F1F1F"/>
                </a:solidFill>
                <a:latin typeface="Calibri"/>
                <a:cs typeface="Calibri"/>
              </a:rPr>
              <a:t>.</a:t>
            </a:r>
            <a:r>
              <a:rPr dirty="0" sz="3200" spc="28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1F1F1F"/>
                </a:solidFill>
                <a:latin typeface="Calibri"/>
                <a:cs typeface="Calibri"/>
              </a:rPr>
              <a:t>We</a:t>
            </a:r>
            <a:r>
              <a:rPr dirty="0" sz="3200" spc="28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1F1F1F"/>
                </a:solidFill>
                <a:latin typeface="Calibri"/>
                <a:cs typeface="Calibri"/>
              </a:rPr>
              <a:t>live</a:t>
            </a:r>
            <a:r>
              <a:rPr dirty="0" sz="3200" spc="285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1F1F1F"/>
                </a:solidFill>
                <a:latin typeface="Calibri"/>
                <a:cs typeface="Calibri"/>
              </a:rPr>
              <a:t>in</a:t>
            </a:r>
            <a:r>
              <a:rPr dirty="0" sz="3200" spc="28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spc="-50">
                <a:solidFill>
                  <a:srgbClr val="1F1F1F"/>
                </a:solidFill>
                <a:latin typeface="Calibri"/>
                <a:cs typeface="Calibri"/>
              </a:rPr>
              <a:t>a </a:t>
            </a:r>
            <a:r>
              <a:rPr dirty="0" sz="3200">
                <a:solidFill>
                  <a:srgbClr val="1F1F1F"/>
                </a:solidFill>
                <a:latin typeface="Calibri"/>
                <a:cs typeface="Calibri"/>
              </a:rPr>
              <a:t>world</a:t>
            </a:r>
            <a:r>
              <a:rPr dirty="0" sz="3200" spc="470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dirty="0" sz="3200">
                <a:solidFill>
                  <a:srgbClr val="1F1F1F"/>
                </a:solidFill>
                <a:latin typeface="Calibri"/>
                <a:cs typeface="Calibri"/>
              </a:rPr>
              <a:t>that</a:t>
            </a:r>
            <a:r>
              <a:rPr dirty="0" sz="3200" spc="480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dirty="0" sz="3200">
                <a:solidFill>
                  <a:srgbClr val="1F1F1F"/>
                </a:solidFill>
                <a:latin typeface="Calibri"/>
                <a:cs typeface="Calibri"/>
              </a:rPr>
              <a:t>people</a:t>
            </a:r>
            <a:r>
              <a:rPr dirty="0" sz="3200" spc="475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dirty="0" sz="3200">
                <a:solidFill>
                  <a:srgbClr val="1F1F1F"/>
                </a:solidFill>
                <a:latin typeface="Calibri"/>
                <a:cs typeface="Calibri"/>
              </a:rPr>
              <a:t>couldn't</a:t>
            </a:r>
            <a:r>
              <a:rPr dirty="0" sz="3200" spc="475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dirty="0" sz="3200">
                <a:solidFill>
                  <a:srgbClr val="1F1F1F"/>
                </a:solidFill>
                <a:latin typeface="Calibri"/>
                <a:cs typeface="Calibri"/>
              </a:rPr>
              <a:t>have</a:t>
            </a:r>
            <a:r>
              <a:rPr dirty="0" sz="3200" spc="480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dirty="0" sz="3200">
                <a:solidFill>
                  <a:srgbClr val="1F1F1F"/>
                </a:solidFill>
                <a:latin typeface="Calibri"/>
                <a:cs typeface="Calibri"/>
              </a:rPr>
              <a:t>imagined</a:t>
            </a:r>
            <a:r>
              <a:rPr dirty="0" sz="3200" spc="484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dirty="0" sz="3200" spc="-50">
                <a:solidFill>
                  <a:srgbClr val="1F1F1F"/>
                </a:solidFill>
                <a:latin typeface="Calibri"/>
                <a:cs typeface="Calibri"/>
              </a:rPr>
              <a:t>a </a:t>
            </a:r>
            <a:r>
              <a:rPr dirty="0" sz="3200" spc="-10">
                <a:solidFill>
                  <a:srgbClr val="1F1F1F"/>
                </a:solidFill>
                <a:latin typeface="Calibri"/>
                <a:cs typeface="Calibri"/>
              </a:rPr>
              <a:t>generation</a:t>
            </a:r>
            <a:r>
              <a:rPr dirty="0" sz="3200" spc="-12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spc="-20">
                <a:solidFill>
                  <a:srgbClr val="1F1F1F"/>
                </a:solidFill>
                <a:latin typeface="Calibri"/>
                <a:cs typeface="Calibri"/>
              </a:rPr>
              <a:t>ago.</a:t>
            </a:r>
            <a:endParaRPr sz="3200">
              <a:latin typeface="Calibri"/>
              <a:cs typeface="Calibri"/>
            </a:endParaRPr>
          </a:p>
          <a:p>
            <a:pPr algn="just" marL="12700" marR="5080">
              <a:lnSpc>
                <a:spcPct val="150000"/>
              </a:lnSpc>
              <a:spcBef>
                <a:spcPts val="790"/>
              </a:spcBef>
            </a:pPr>
            <a:r>
              <a:rPr dirty="0" sz="3200">
                <a:solidFill>
                  <a:srgbClr val="1F1F1F"/>
                </a:solidFill>
                <a:latin typeface="Calibri"/>
                <a:cs typeface="Calibri"/>
              </a:rPr>
              <a:t>Your</a:t>
            </a:r>
            <a:r>
              <a:rPr dirty="0" sz="3200" spc="65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dirty="0" sz="3200">
                <a:solidFill>
                  <a:srgbClr val="1F1F1F"/>
                </a:solidFill>
                <a:latin typeface="Calibri"/>
                <a:cs typeface="Calibri"/>
              </a:rPr>
              <a:t>work</a:t>
            </a:r>
            <a:r>
              <a:rPr dirty="0" sz="3200" spc="65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dirty="0" sz="3200">
                <a:solidFill>
                  <a:srgbClr val="1F1F1F"/>
                </a:solidFill>
                <a:latin typeface="Calibri"/>
                <a:cs typeface="Calibri"/>
              </a:rPr>
              <a:t>will</a:t>
            </a:r>
            <a:r>
              <a:rPr dirty="0" sz="3200" spc="70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dirty="0" sz="3200">
                <a:solidFill>
                  <a:srgbClr val="1F1F1F"/>
                </a:solidFill>
                <a:latin typeface="Calibri"/>
                <a:cs typeface="Calibri"/>
              </a:rPr>
              <a:t>be</a:t>
            </a:r>
            <a:r>
              <a:rPr dirty="0" sz="3200" spc="65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dirty="0" sz="3200">
                <a:solidFill>
                  <a:srgbClr val="1F1F1F"/>
                </a:solidFill>
                <a:latin typeface="Calibri"/>
                <a:cs typeface="Calibri"/>
              </a:rPr>
              <a:t>concerned</a:t>
            </a:r>
            <a:r>
              <a:rPr dirty="0" sz="3200" spc="65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dirty="0" sz="3200">
                <a:solidFill>
                  <a:srgbClr val="1F1F1F"/>
                </a:solidFill>
                <a:latin typeface="Calibri"/>
                <a:cs typeface="Calibri"/>
              </a:rPr>
              <a:t>with</a:t>
            </a:r>
            <a:r>
              <a:rPr dirty="0" sz="3200" spc="80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dirty="0" sz="3200">
                <a:solidFill>
                  <a:srgbClr val="1F1F1F"/>
                </a:solidFill>
                <a:latin typeface="Calibri"/>
                <a:cs typeface="Calibri"/>
              </a:rPr>
              <a:t>data,</a:t>
            </a:r>
            <a:r>
              <a:rPr dirty="0" sz="3200" spc="75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dirty="0" sz="3200">
                <a:solidFill>
                  <a:srgbClr val="1F1F1F"/>
                </a:solidFill>
                <a:latin typeface="Calibri"/>
                <a:cs typeface="Calibri"/>
              </a:rPr>
              <a:t>and</a:t>
            </a:r>
            <a:r>
              <a:rPr dirty="0" sz="3200" spc="70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dirty="0" sz="3200" spc="-25">
                <a:solidFill>
                  <a:srgbClr val="1F1F1F"/>
                </a:solidFill>
                <a:latin typeface="Calibri"/>
                <a:cs typeface="Calibri"/>
              </a:rPr>
              <a:t>as </a:t>
            </a:r>
            <a:r>
              <a:rPr dirty="0" sz="3200">
                <a:solidFill>
                  <a:srgbClr val="1F1F1F"/>
                </a:solidFill>
                <a:latin typeface="Calibri"/>
                <a:cs typeface="Calibri"/>
              </a:rPr>
              <a:t>“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data</a:t>
            </a:r>
            <a:r>
              <a:rPr dirty="0" sz="3200" spc="30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scientist</a:t>
            </a:r>
            <a:r>
              <a:rPr dirty="0" sz="3200">
                <a:solidFill>
                  <a:srgbClr val="1F1F1F"/>
                </a:solidFill>
                <a:latin typeface="Calibri"/>
                <a:cs typeface="Calibri"/>
              </a:rPr>
              <a:t>”</a:t>
            </a:r>
            <a:r>
              <a:rPr dirty="0" sz="3200" spc="315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1F1F1F"/>
                </a:solidFill>
                <a:latin typeface="Calibri"/>
                <a:cs typeface="Calibri"/>
              </a:rPr>
              <a:t>you</a:t>
            </a:r>
            <a:r>
              <a:rPr dirty="0" sz="3200" spc="315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1F1F1F"/>
                </a:solidFill>
                <a:latin typeface="Calibri"/>
                <a:cs typeface="Calibri"/>
              </a:rPr>
              <a:t>should</a:t>
            </a:r>
            <a:r>
              <a:rPr dirty="0" sz="3200" spc="315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1F1F1F"/>
                </a:solidFill>
                <a:latin typeface="Calibri"/>
                <a:cs typeface="Calibri"/>
              </a:rPr>
              <a:t>think</a:t>
            </a:r>
            <a:r>
              <a:rPr dirty="0" sz="3200" spc="31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1F1F1F"/>
                </a:solidFill>
                <a:latin typeface="Calibri"/>
                <a:cs typeface="Calibri"/>
              </a:rPr>
              <a:t>about</a:t>
            </a:r>
            <a:r>
              <a:rPr dirty="0" sz="3200" spc="33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1F1F1F"/>
                </a:solidFill>
                <a:latin typeface="Calibri"/>
                <a:cs typeface="Calibri"/>
              </a:rPr>
              <a:t>the</a:t>
            </a:r>
            <a:r>
              <a:rPr dirty="0" sz="3200" spc="30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Calibri"/>
                <a:cs typeface="Calibri"/>
              </a:rPr>
              <a:t>ethics </a:t>
            </a:r>
            <a:r>
              <a:rPr dirty="0" sz="3200">
                <a:solidFill>
                  <a:srgbClr val="1F1F1F"/>
                </a:solidFill>
                <a:latin typeface="Calibri"/>
                <a:cs typeface="Calibri"/>
              </a:rPr>
              <a:t>of</a:t>
            </a:r>
            <a:r>
              <a:rPr dirty="0" sz="3200" spc="-55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1F1F1F"/>
                </a:solidFill>
                <a:latin typeface="Calibri"/>
                <a:cs typeface="Calibri"/>
              </a:rPr>
              <a:t>working</a:t>
            </a:r>
            <a:r>
              <a:rPr dirty="0" sz="3200" spc="-5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1F1F1F"/>
                </a:solidFill>
                <a:latin typeface="Calibri"/>
                <a:cs typeface="Calibri"/>
              </a:rPr>
              <a:t>in</a:t>
            </a:r>
            <a:r>
              <a:rPr dirty="0" sz="3200" spc="-2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1F1F1F"/>
                </a:solidFill>
                <a:latin typeface="Calibri"/>
                <a:cs typeface="Calibri"/>
              </a:rPr>
              <a:t>the</a:t>
            </a:r>
            <a:r>
              <a:rPr dirty="0" sz="3200" spc="-45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1F1F1F"/>
                </a:solidFill>
                <a:latin typeface="Calibri"/>
                <a:cs typeface="Calibri"/>
              </a:rPr>
              <a:t>field</a:t>
            </a:r>
            <a:r>
              <a:rPr dirty="0" sz="3200" spc="-35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1F1F1F"/>
                </a:solidFill>
                <a:latin typeface="Calibri"/>
                <a:cs typeface="Calibri"/>
              </a:rPr>
              <a:t>of</a:t>
            </a:r>
            <a:r>
              <a:rPr dirty="0" sz="3200" spc="-5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1F1F1F"/>
                </a:solidFill>
                <a:latin typeface="Calibri"/>
                <a:cs typeface="Calibri"/>
              </a:rPr>
              <a:t>Data</a:t>
            </a:r>
            <a:r>
              <a:rPr dirty="0" sz="3200" spc="-2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Calibri"/>
                <a:cs typeface="Calibri"/>
              </a:rPr>
              <a:t>Science.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95173" y="11683"/>
            <a:ext cx="8415020" cy="36436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3200" spc="-10" b="1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Cont.</a:t>
            </a:r>
            <a:endParaRPr sz="3200">
              <a:latin typeface="Constantia"/>
              <a:cs typeface="Constantia"/>
            </a:endParaRPr>
          </a:p>
          <a:p>
            <a:pPr algn="just" marL="111760" marR="5080">
              <a:lnSpc>
                <a:spcPct val="150000"/>
              </a:lnSpc>
              <a:spcBef>
                <a:spcPts val="1600"/>
              </a:spcBef>
            </a:pP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If</a:t>
            </a:r>
            <a:r>
              <a:rPr dirty="0" sz="3200" spc="4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I</a:t>
            </a:r>
            <a:r>
              <a:rPr dirty="0" sz="3200" spc="6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take</a:t>
            </a:r>
            <a:r>
              <a:rPr dirty="0" sz="3200" spc="5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a</a:t>
            </a:r>
            <a:r>
              <a:rPr dirty="0" sz="3200" spc="4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picture</a:t>
            </a:r>
            <a:r>
              <a:rPr dirty="0" sz="3200" spc="3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3200" spc="5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you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,</a:t>
            </a:r>
            <a:r>
              <a:rPr dirty="0" sz="3200" spc="6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who</a:t>
            </a:r>
            <a:r>
              <a:rPr dirty="0" sz="3200" spc="4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owns</a:t>
            </a:r>
            <a:r>
              <a:rPr dirty="0" sz="3200" spc="4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that</a:t>
            </a:r>
            <a:r>
              <a:rPr dirty="0" sz="3200" spc="5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1F1F1F"/>
                </a:solidFill>
                <a:latin typeface="Calibri"/>
                <a:cs typeface="Calibri"/>
              </a:rPr>
              <a:t>picture?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In</a:t>
            </a:r>
            <a:r>
              <a:rPr dirty="0" sz="3200" spc="100" b="1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terms</a:t>
            </a:r>
            <a:r>
              <a:rPr dirty="0" sz="3200" spc="100" b="1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of</a:t>
            </a:r>
            <a:r>
              <a:rPr dirty="0" sz="3200" spc="105" b="1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law</a:t>
            </a:r>
            <a:r>
              <a:rPr dirty="0" sz="3200" spc="90" b="1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and</a:t>
            </a:r>
            <a:r>
              <a:rPr dirty="0" sz="3200" spc="105" b="1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in</a:t>
            </a:r>
            <a:r>
              <a:rPr dirty="0" sz="3200" spc="95" b="1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terms</a:t>
            </a:r>
            <a:r>
              <a:rPr dirty="0" sz="3200" spc="105" b="1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of</a:t>
            </a:r>
            <a:r>
              <a:rPr dirty="0" sz="3200" spc="105" b="1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our</a:t>
            </a:r>
            <a:r>
              <a:rPr dirty="0" sz="3200" spc="105" b="1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dirty="0" sz="3200" spc="-10" b="1">
                <a:solidFill>
                  <a:srgbClr val="1F1F1F"/>
                </a:solidFill>
                <a:latin typeface="Calibri"/>
                <a:cs typeface="Calibri"/>
              </a:rPr>
              <a:t>general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understanding,</a:t>
            </a:r>
            <a:r>
              <a:rPr dirty="0" sz="3200" spc="49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that</a:t>
            </a:r>
            <a:r>
              <a:rPr dirty="0" sz="3200" spc="484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picture</a:t>
            </a:r>
            <a:r>
              <a:rPr dirty="0" sz="3200" spc="48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is</a:t>
            </a:r>
            <a:r>
              <a:rPr dirty="0" sz="3200" spc="484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a</a:t>
            </a:r>
            <a:r>
              <a:rPr dirty="0" sz="3200" spc="47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picture</a:t>
            </a:r>
            <a:r>
              <a:rPr dirty="0" sz="3200" spc="484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of</a:t>
            </a:r>
            <a:r>
              <a:rPr dirty="0" sz="3200" spc="48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spc="-20" b="1">
                <a:solidFill>
                  <a:srgbClr val="1F1F1F"/>
                </a:solidFill>
                <a:latin typeface="Calibri"/>
                <a:cs typeface="Calibri"/>
              </a:rPr>
              <a:t>you,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but</a:t>
            </a:r>
            <a:r>
              <a:rPr dirty="0" sz="3200" spc="-3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I</a:t>
            </a:r>
            <a:r>
              <a:rPr dirty="0" sz="3200" spc="-4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took</a:t>
            </a:r>
            <a:r>
              <a:rPr dirty="0" sz="3200" spc="-2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that</a:t>
            </a:r>
            <a:r>
              <a:rPr dirty="0" sz="3200" spc="-5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picture.</a:t>
            </a:r>
            <a:r>
              <a:rPr dirty="0" sz="3200" spc="-4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I</a:t>
            </a:r>
            <a:r>
              <a:rPr dirty="0" sz="3200" spc="-4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own</a:t>
            </a:r>
            <a:r>
              <a:rPr dirty="0" sz="3200" spc="-4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spc="-25" b="1">
                <a:solidFill>
                  <a:srgbClr val="1F1F1F"/>
                </a:solidFill>
                <a:latin typeface="Calibri"/>
                <a:cs typeface="Calibri"/>
              </a:rPr>
              <a:t>it.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904" y="3741418"/>
            <a:ext cx="7632192" cy="2999230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9771" y="33274"/>
            <a:ext cx="8486775" cy="3100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3200" spc="-10" b="1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Cont.</a:t>
            </a:r>
            <a:endParaRPr sz="3200">
              <a:latin typeface="Constantia"/>
              <a:cs typeface="Constantia"/>
            </a:endParaRPr>
          </a:p>
          <a:p>
            <a:pPr algn="just" marL="148590" marR="5080">
              <a:lnSpc>
                <a:spcPct val="150000"/>
              </a:lnSpc>
              <a:spcBef>
                <a:spcPts val="3080"/>
              </a:spcBef>
            </a:pP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What</a:t>
            </a:r>
            <a:r>
              <a:rPr dirty="0" sz="3200" spc="14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are</a:t>
            </a:r>
            <a:r>
              <a:rPr dirty="0" sz="3200" spc="15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ways</a:t>
            </a:r>
            <a:r>
              <a:rPr dirty="0" sz="3200" spc="15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in</a:t>
            </a:r>
            <a:r>
              <a:rPr dirty="0" sz="3200" spc="15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rechecking</a:t>
            </a:r>
            <a:r>
              <a:rPr dirty="0" sz="3200" spc="16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to</a:t>
            </a:r>
            <a:r>
              <a:rPr dirty="0" sz="3200" spc="15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use</a:t>
            </a:r>
            <a:r>
              <a:rPr dirty="0" sz="3200" spc="15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that</a:t>
            </a:r>
            <a:r>
              <a:rPr dirty="0" sz="3200" spc="14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1F1F1F"/>
                </a:solidFill>
                <a:latin typeface="Calibri"/>
                <a:cs typeface="Calibri"/>
              </a:rPr>
              <a:t>picture,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and</a:t>
            </a:r>
            <a:r>
              <a:rPr dirty="0" sz="3200" spc="30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whether</a:t>
            </a:r>
            <a:r>
              <a:rPr dirty="0" sz="3200" spc="31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I</a:t>
            </a:r>
            <a:r>
              <a:rPr dirty="0" sz="3200" spc="31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can</a:t>
            </a:r>
            <a:r>
              <a:rPr dirty="0" sz="3200" spc="30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use</a:t>
            </a:r>
            <a:r>
              <a:rPr dirty="0" sz="3200" spc="30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that</a:t>
            </a:r>
            <a:r>
              <a:rPr dirty="0" sz="3200" spc="32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picture</a:t>
            </a:r>
            <a:r>
              <a:rPr dirty="0" sz="3200" spc="31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in</a:t>
            </a:r>
            <a:r>
              <a:rPr dirty="0" sz="3200" spc="30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ways</a:t>
            </a:r>
            <a:r>
              <a:rPr dirty="0" sz="3200" spc="31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spc="-20" b="1">
                <a:solidFill>
                  <a:srgbClr val="1F1F1F"/>
                </a:solidFill>
                <a:latin typeface="Calibri"/>
                <a:cs typeface="Calibri"/>
              </a:rPr>
              <a:t>that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could</a:t>
            </a:r>
            <a:r>
              <a:rPr dirty="0" sz="3200" spc="-4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hurt</a:t>
            </a:r>
            <a:r>
              <a:rPr dirty="0" sz="3200" spc="-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spc="-20" b="1">
                <a:solidFill>
                  <a:srgbClr val="1F1F1F"/>
                </a:solidFill>
                <a:latin typeface="Calibri"/>
                <a:cs typeface="Calibri"/>
              </a:rPr>
              <a:t>you?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971" y="4148328"/>
            <a:ext cx="3764279" cy="172821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26635" y="2692907"/>
            <a:ext cx="4320540" cy="3960876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Now</a:t>
            </a:r>
            <a:r>
              <a:rPr dirty="0" spc="-60"/>
              <a:t> </a:t>
            </a:r>
            <a:r>
              <a:rPr dirty="0"/>
              <a:t>take</a:t>
            </a:r>
            <a:r>
              <a:rPr dirty="0" spc="-70"/>
              <a:t> </a:t>
            </a:r>
            <a:r>
              <a:rPr dirty="0"/>
              <a:t>this</a:t>
            </a:r>
            <a:r>
              <a:rPr dirty="0" spc="-80"/>
              <a:t> </a:t>
            </a:r>
            <a:r>
              <a:rPr dirty="0"/>
              <a:t>to</a:t>
            </a:r>
            <a:r>
              <a:rPr dirty="0" spc="-55"/>
              <a:t> </a:t>
            </a:r>
            <a:r>
              <a:rPr dirty="0" spc="-10"/>
              <a:t>data:</a:t>
            </a:r>
          </a:p>
          <a:p>
            <a:pPr marL="12700" marR="5080">
              <a:lnSpc>
                <a:spcPct val="150100"/>
              </a:lnSpc>
              <a:spcBef>
                <a:spcPts val="800"/>
              </a:spcBef>
            </a:pPr>
            <a:r>
              <a:rPr dirty="0" u="none"/>
              <a:t>If</a:t>
            </a:r>
            <a:r>
              <a:rPr dirty="0" u="none" spc="254"/>
              <a:t> </a:t>
            </a:r>
            <a:r>
              <a:rPr dirty="0" u="none"/>
              <a:t>I</a:t>
            </a:r>
            <a:r>
              <a:rPr dirty="0" u="none" spc="254"/>
              <a:t> </a:t>
            </a:r>
            <a:r>
              <a:rPr dirty="0" u="none"/>
              <a:t>have</a:t>
            </a:r>
            <a:r>
              <a:rPr dirty="0" u="none" spc="270"/>
              <a:t> </a:t>
            </a:r>
            <a:r>
              <a:rPr dirty="0" u="none"/>
              <a:t>some</a:t>
            </a:r>
            <a:r>
              <a:rPr dirty="0" u="none" spc="254"/>
              <a:t> </a:t>
            </a:r>
            <a:r>
              <a:rPr dirty="0" u="none">
                <a:solidFill>
                  <a:srgbClr val="C00000"/>
                </a:solidFill>
              </a:rPr>
              <a:t>data</a:t>
            </a:r>
            <a:r>
              <a:rPr dirty="0" u="none" spc="265">
                <a:solidFill>
                  <a:srgbClr val="C00000"/>
                </a:solidFill>
              </a:rPr>
              <a:t> </a:t>
            </a:r>
            <a:r>
              <a:rPr dirty="0" u="none">
                <a:solidFill>
                  <a:srgbClr val="C00000"/>
                </a:solidFill>
              </a:rPr>
              <a:t>about</a:t>
            </a:r>
            <a:r>
              <a:rPr dirty="0" u="none" spc="245">
                <a:solidFill>
                  <a:srgbClr val="C00000"/>
                </a:solidFill>
              </a:rPr>
              <a:t> </a:t>
            </a:r>
            <a:r>
              <a:rPr dirty="0" u="none">
                <a:solidFill>
                  <a:srgbClr val="C00000"/>
                </a:solidFill>
              </a:rPr>
              <a:t>you</a:t>
            </a:r>
            <a:r>
              <a:rPr dirty="0" u="none"/>
              <a:t>,</a:t>
            </a:r>
            <a:r>
              <a:rPr dirty="0" u="none" spc="260"/>
              <a:t> </a:t>
            </a:r>
            <a:r>
              <a:rPr dirty="0" u="none"/>
              <a:t>is</a:t>
            </a:r>
            <a:r>
              <a:rPr dirty="0" u="none" spc="265"/>
              <a:t> </a:t>
            </a:r>
            <a:r>
              <a:rPr dirty="0" u="none"/>
              <a:t>that</a:t>
            </a:r>
            <a:r>
              <a:rPr dirty="0" u="none" spc="265"/>
              <a:t> </a:t>
            </a:r>
            <a:r>
              <a:rPr dirty="0" u="none"/>
              <a:t>your</a:t>
            </a:r>
            <a:r>
              <a:rPr dirty="0" u="none" spc="254"/>
              <a:t> </a:t>
            </a:r>
            <a:r>
              <a:rPr dirty="0" u="none" spc="-20"/>
              <a:t>data </a:t>
            </a:r>
            <a:r>
              <a:rPr dirty="0" u="none"/>
              <a:t>or</a:t>
            </a:r>
            <a:r>
              <a:rPr dirty="0" u="none" spc="-40"/>
              <a:t> </a:t>
            </a:r>
            <a:r>
              <a:rPr dirty="0" u="none"/>
              <a:t>is</a:t>
            </a:r>
            <a:r>
              <a:rPr dirty="0" u="none" spc="-45"/>
              <a:t> </a:t>
            </a:r>
            <a:r>
              <a:rPr dirty="0" u="none"/>
              <a:t>that</a:t>
            </a:r>
            <a:r>
              <a:rPr dirty="0" u="none" spc="-40"/>
              <a:t> </a:t>
            </a:r>
            <a:r>
              <a:rPr dirty="0" u="none"/>
              <a:t>my</a:t>
            </a:r>
            <a:r>
              <a:rPr dirty="0" u="none" spc="-50"/>
              <a:t> </a:t>
            </a:r>
            <a:r>
              <a:rPr dirty="0" u="none"/>
              <a:t>data</a:t>
            </a:r>
            <a:r>
              <a:rPr dirty="0" u="none" spc="-60"/>
              <a:t> </a:t>
            </a:r>
            <a:r>
              <a:rPr dirty="0" u="none"/>
              <a:t>because</a:t>
            </a:r>
            <a:r>
              <a:rPr dirty="0" u="none" spc="-50"/>
              <a:t> </a:t>
            </a:r>
            <a:r>
              <a:rPr dirty="0" u="none"/>
              <a:t>I</a:t>
            </a:r>
            <a:r>
              <a:rPr dirty="0" u="none" spc="-45"/>
              <a:t> </a:t>
            </a:r>
            <a:r>
              <a:rPr dirty="0" u="none"/>
              <a:t>collected</a:t>
            </a:r>
            <a:r>
              <a:rPr dirty="0" u="none" spc="-80"/>
              <a:t> </a:t>
            </a:r>
            <a:r>
              <a:rPr dirty="0" u="none" spc="-25"/>
              <a:t>it?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Cont.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088" y="3345179"/>
            <a:ext cx="4419600" cy="319430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0035" y="3648455"/>
            <a:ext cx="4140708" cy="2334768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86334" y="34544"/>
            <a:ext cx="8679815" cy="62014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3200" spc="-10" b="1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Cont.</a:t>
            </a:r>
            <a:endParaRPr sz="3200">
              <a:latin typeface="Constantia"/>
              <a:cs typeface="Constantia"/>
            </a:endParaRPr>
          </a:p>
          <a:p>
            <a:pPr marL="84455" marR="262255">
              <a:lnSpc>
                <a:spcPct val="100000"/>
              </a:lnSpc>
              <a:spcBef>
                <a:spcPts val="2535"/>
              </a:spcBef>
            </a:pP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Just</a:t>
            </a:r>
            <a:r>
              <a:rPr dirty="0" sz="3200" spc="-7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trying</a:t>
            </a:r>
            <a:r>
              <a:rPr dirty="0" sz="3200" spc="-9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to</a:t>
            </a:r>
            <a:r>
              <a:rPr dirty="0" sz="3200" spc="-7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understand</a:t>
            </a:r>
            <a:r>
              <a:rPr dirty="0" sz="3200" spc="-10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what's</a:t>
            </a:r>
            <a:r>
              <a:rPr dirty="0" sz="3200" spc="-8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my</a:t>
            </a:r>
            <a:r>
              <a:rPr dirty="0" sz="3200" spc="-7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ownership</a:t>
            </a:r>
            <a:r>
              <a:rPr dirty="0" sz="3200" spc="-8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spc="-25" b="1">
                <a:solidFill>
                  <a:srgbClr val="1F1F1F"/>
                </a:solidFill>
                <a:latin typeface="Calibri"/>
                <a:cs typeface="Calibri"/>
              </a:rPr>
              <a:t>of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this</a:t>
            </a:r>
            <a:r>
              <a:rPr dirty="0" sz="3200" spc="-6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versus</a:t>
            </a:r>
            <a:r>
              <a:rPr dirty="0" sz="3200" spc="-7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what's</a:t>
            </a:r>
            <a:r>
              <a:rPr dirty="0" sz="3200" spc="-7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your</a:t>
            </a:r>
            <a:r>
              <a:rPr dirty="0" sz="3200" spc="-4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ownership,</a:t>
            </a:r>
            <a:r>
              <a:rPr dirty="0" sz="3200" spc="-8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and</a:t>
            </a:r>
            <a:r>
              <a:rPr dirty="0" sz="3200" spc="-4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spc="-25" b="1">
                <a:solidFill>
                  <a:srgbClr val="1F1F1F"/>
                </a:solidFill>
                <a:latin typeface="Calibri"/>
                <a:cs typeface="Calibri"/>
              </a:rPr>
              <a:t>..</a:t>
            </a:r>
            <a:endParaRPr sz="3200">
              <a:latin typeface="Calibri"/>
              <a:cs typeface="Calibri"/>
            </a:endParaRPr>
          </a:p>
          <a:p>
            <a:pPr marL="84455" marR="5080">
              <a:lnSpc>
                <a:spcPct val="100000"/>
              </a:lnSpc>
              <a:spcBef>
                <a:spcPts val="5"/>
              </a:spcBef>
            </a:pP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what's</a:t>
            </a:r>
            <a:r>
              <a:rPr dirty="0" sz="3200" spc="-4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the</a:t>
            </a:r>
            <a:r>
              <a:rPr dirty="0" sz="3200" spc="-3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obligation</a:t>
            </a:r>
            <a:r>
              <a:rPr dirty="0" sz="3200" spc="-4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one</a:t>
            </a:r>
            <a:r>
              <a:rPr dirty="0" sz="3200" spc="-6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has</a:t>
            </a:r>
            <a:r>
              <a:rPr dirty="0" sz="3200" spc="-4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to</a:t>
            </a:r>
            <a:r>
              <a:rPr dirty="0" sz="3200" spc="-2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the</a:t>
            </a:r>
            <a:r>
              <a:rPr dirty="0" sz="3200" spc="-3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other</a:t>
            </a:r>
            <a:r>
              <a:rPr dirty="0" sz="3200" spc="-3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is</a:t>
            </a:r>
            <a:r>
              <a:rPr dirty="0" sz="3200" spc="-4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not</a:t>
            </a:r>
            <a:r>
              <a:rPr dirty="0" sz="3200" spc="-2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spc="-25" b="1">
                <a:solidFill>
                  <a:srgbClr val="1F1F1F"/>
                </a:solidFill>
                <a:latin typeface="Calibri"/>
                <a:cs typeface="Calibri"/>
              </a:rPr>
              <a:t>so </a:t>
            </a:r>
            <a:r>
              <a:rPr dirty="0" sz="3200" spc="-10" b="1">
                <a:solidFill>
                  <a:srgbClr val="1F1F1F"/>
                </a:solidFill>
                <a:latin typeface="Calibri"/>
                <a:cs typeface="Calibri"/>
              </a:rPr>
              <a:t>straightforward.</a:t>
            </a:r>
            <a:endParaRPr sz="3200">
              <a:latin typeface="Calibri"/>
              <a:cs typeface="Calibri"/>
            </a:endParaRPr>
          </a:p>
          <a:p>
            <a:pPr marL="84455" marR="829310">
              <a:lnSpc>
                <a:spcPct val="100000"/>
              </a:lnSpc>
              <a:spcBef>
                <a:spcPts val="3840"/>
              </a:spcBef>
            </a:pP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What</a:t>
            </a:r>
            <a:r>
              <a:rPr dirty="0" sz="3200" spc="-6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one</a:t>
            </a:r>
            <a:r>
              <a:rPr dirty="0" sz="3200" spc="-4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needs</a:t>
            </a:r>
            <a:r>
              <a:rPr dirty="0" sz="3200" spc="-5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to</a:t>
            </a:r>
            <a:r>
              <a:rPr dirty="0" sz="3200" spc="-3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have</a:t>
            </a:r>
            <a:r>
              <a:rPr dirty="0" sz="3200" spc="-5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first</a:t>
            </a:r>
            <a:r>
              <a:rPr dirty="0" sz="3200" spc="-5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is</a:t>
            </a:r>
            <a:r>
              <a:rPr dirty="0" sz="3200" spc="-4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a</a:t>
            </a:r>
            <a:r>
              <a:rPr dirty="0" sz="3200" spc="-4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1F1F1F"/>
                </a:solidFill>
                <a:latin typeface="Calibri"/>
                <a:cs typeface="Calibri"/>
              </a:rPr>
              <a:t>societal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agreement</a:t>
            </a:r>
            <a:r>
              <a:rPr dirty="0" sz="3200" spc="-6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on</a:t>
            </a:r>
            <a:r>
              <a:rPr dirty="0" sz="3200" spc="-3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what</a:t>
            </a:r>
            <a:r>
              <a:rPr dirty="0" sz="3200" spc="-5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is</a:t>
            </a:r>
            <a:r>
              <a:rPr dirty="0" sz="3200" spc="-3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right</a:t>
            </a:r>
            <a:r>
              <a:rPr dirty="0" sz="3200" spc="-6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and</a:t>
            </a:r>
            <a:r>
              <a:rPr dirty="0" sz="3200" spc="-6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what's</a:t>
            </a:r>
            <a:r>
              <a:rPr dirty="0" sz="3200" spc="-5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1F1F1F"/>
                </a:solidFill>
                <a:latin typeface="Calibri"/>
                <a:cs typeface="Calibri"/>
              </a:rPr>
              <a:t>wrong.</a:t>
            </a:r>
            <a:endParaRPr sz="3200">
              <a:latin typeface="Calibri"/>
              <a:cs typeface="Calibri"/>
            </a:endParaRPr>
          </a:p>
          <a:p>
            <a:pPr marL="84455" marR="121920">
              <a:lnSpc>
                <a:spcPct val="100000"/>
              </a:lnSpc>
              <a:spcBef>
                <a:spcPts val="3845"/>
              </a:spcBef>
            </a:pP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And</a:t>
            </a:r>
            <a:r>
              <a:rPr dirty="0" sz="3200" spc="-6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then,</a:t>
            </a:r>
            <a:r>
              <a:rPr dirty="0" sz="3200" spc="-5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flowing</a:t>
            </a:r>
            <a:r>
              <a:rPr dirty="0" sz="3200" spc="-5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from</a:t>
            </a:r>
            <a:r>
              <a:rPr dirty="0" sz="3200" spc="-4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that,</a:t>
            </a:r>
            <a:r>
              <a:rPr dirty="0" sz="3200" spc="-6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a</a:t>
            </a:r>
            <a:r>
              <a:rPr dirty="0" sz="3200" spc="-5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1F1F1F"/>
                </a:solidFill>
                <a:latin typeface="Calibri"/>
                <a:cs typeface="Calibri"/>
              </a:rPr>
              <a:t>framework</a:t>
            </a:r>
            <a:r>
              <a:rPr dirty="0" sz="3200" spc="-4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to</a:t>
            </a:r>
            <a:r>
              <a:rPr dirty="0" sz="3200" spc="-4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1F1F1F"/>
                </a:solidFill>
                <a:latin typeface="Calibri"/>
                <a:cs typeface="Calibri"/>
              </a:rPr>
              <a:t>think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about</a:t>
            </a:r>
            <a:r>
              <a:rPr dirty="0" sz="3200" spc="-5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how</a:t>
            </a:r>
            <a:r>
              <a:rPr dirty="0" sz="3200" spc="-5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they</a:t>
            </a:r>
            <a:r>
              <a:rPr dirty="0" sz="3200" spc="-5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could</a:t>
            </a:r>
            <a:r>
              <a:rPr dirty="0" sz="3200" spc="-7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practice</a:t>
            </a:r>
            <a:r>
              <a:rPr dirty="0" sz="3200" spc="-6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their</a:t>
            </a:r>
            <a:r>
              <a:rPr dirty="0" sz="3200" spc="-4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data</a:t>
            </a:r>
            <a:r>
              <a:rPr dirty="0" sz="3200" spc="-6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1F1F1F"/>
                </a:solidFill>
                <a:latin typeface="Calibri"/>
                <a:cs typeface="Calibri"/>
              </a:rPr>
              <a:t>science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differently</a:t>
            </a:r>
            <a:r>
              <a:rPr dirty="0" sz="3200" spc="-4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so</a:t>
            </a:r>
            <a:r>
              <a:rPr dirty="0" sz="3200" spc="-5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that</a:t>
            </a:r>
            <a:r>
              <a:rPr dirty="0" sz="3200" spc="-5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all</a:t>
            </a:r>
            <a:r>
              <a:rPr dirty="0" sz="3200" spc="-4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do</a:t>
            </a:r>
            <a:r>
              <a:rPr dirty="0" sz="3200" spc="-3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the</a:t>
            </a:r>
            <a:r>
              <a:rPr dirty="0" sz="3200" spc="-4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right</a:t>
            </a:r>
            <a:r>
              <a:rPr dirty="0" sz="3200" spc="-6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1F1F1F"/>
                </a:solidFill>
                <a:latin typeface="Calibri"/>
                <a:cs typeface="Calibri"/>
              </a:rPr>
              <a:t>thing.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86334" y="34544"/>
            <a:ext cx="8686800" cy="39325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3200" spc="-10" b="1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Cont.</a:t>
            </a:r>
            <a:endParaRPr sz="3200">
              <a:latin typeface="Constantia"/>
              <a:cs typeface="Constantia"/>
            </a:endParaRPr>
          </a:p>
          <a:p>
            <a:pPr marL="99695" marR="8890">
              <a:lnSpc>
                <a:spcPct val="150000"/>
              </a:lnSpc>
              <a:spcBef>
                <a:spcPts val="3070"/>
              </a:spcBef>
              <a:tabLst>
                <a:tab pos="604520" algn="l"/>
                <a:tab pos="1936114" algn="l"/>
                <a:tab pos="3150870" algn="l"/>
                <a:tab pos="4450080" algn="l"/>
                <a:tab pos="5481955" algn="l"/>
                <a:tab pos="6606540" algn="l"/>
                <a:tab pos="7498080" algn="l"/>
                <a:tab pos="8317230" algn="l"/>
              </a:tabLst>
            </a:pPr>
            <a:r>
              <a:rPr dirty="0" sz="3200" spc="-25" b="1">
                <a:solidFill>
                  <a:srgbClr val="1F1F1F"/>
                </a:solidFill>
                <a:latin typeface="Calibri"/>
                <a:cs typeface="Calibri"/>
              </a:rPr>
              <a:t>If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	</a:t>
            </a:r>
            <a:r>
              <a:rPr dirty="0" sz="3200" spc="-10" b="1">
                <a:solidFill>
                  <a:srgbClr val="1F1F1F"/>
                </a:solidFill>
                <a:latin typeface="Calibri"/>
                <a:cs typeface="Calibri"/>
              </a:rPr>
              <a:t>you're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	</a:t>
            </a:r>
            <a:r>
              <a:rPr dirty="0" sz="3200" spc="-10" b="1">
                <a:solidFill>
                  <a:srgbClr val="1F1F1F"/>
                </a:solidFill>
                <a:latin typeface="Calibri"/>
                <a:cs typeface="Calibri"/>
              </a:rPr>
              <a:t>doing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	</a:t>
            </a:r>
            <a:r>
              <a:rPr dirty="0" sz="3200" spc="-10" b="1">
                <a:solidFill>
                  <a:srgbClr val="1F1F1F"/>
                </a:solidFill>
                <a:latin typeface="Calibri"/>
                <a:cs typeface="Calibri"/>
              </a:rPr>
              <a:t>things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	</a:t>
            </a:r>
            <a:r>
              <a:rPr dirty="0" sz="3200" spc="-20" b="1">
                <a:solidFill>
                  <a:srgbClr val="1F1F1F"/>
                </a:solidFill>
                <a:latin typeface="Calibri"/>
                <a:cs typeface="Calibri"/>
              </a:rPr>
              <a:t>with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	</a:t>
            </a:r>
            <a:r>
              <a:rPr dirty="0" sz="3200" spc="-10" b="1">
                <a:solidFill>
                  <a:srgbClr val="1F1F1F"/>
                </a:solidFill>
                <a:latin typeface="Calibri"/>
                <a:cs typeface="Calibri"/>
              </a:rPr>
              <a:t>data,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	</a:t>
            </a:r>
            <a:r>
              <a:rPr dirty="0" sz="3200" spc="-25" b="1">
                <a:solidFill>
                  <a:srgbClr val="1F1F1F"/>
                </a:solidFill>
                <a:latin typeface="Calibri"/>
                <a:cs typeface="Calibri"/>
              </a:rPr>
              <a:t>you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	</a:t>
            </a:r>
            <a:r>
              <a:rPr dirty="0" sz="3200" spc="-25" b="1">
                <a:solidFill>
                  <a:srgbClr val="1F1F1F"/>
                </a:solidFill>
                <a:latin typeface="Calibri"/>
                <a:cs typeface="Calibri"/>
              </a:rPr>
              <a:t>got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	</a:t>
            </a:r>
            <a:r>
              <a:rPr dirty="0" sz="3200" spc="-55" b="1">
                <a:solidFill>
                  <a:srgbClr val="1F1F1F"/>
                </a:solidFill>
                <a:latin typeface="Calibri"/>
                <a:cs typeface="Calibri"/>
              </a:rPr>
              <a:t>to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remember</a:t>
            </a:r>
            <a:r>
              <a:rPr dirty="0" sz="3200" spc="-4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that</a:t>
            </a:r>
            <a:r>
              <a:rPr dirty="0" sz="3200" spc="-5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you</a:t>
            </a:r>
            <a:r>
              <a:rPr dirty="0" sz="3200" spc="-5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have</a:t>
            </a:r>
            <a:r>
              <a:rPr dirty="0" sz="3200" spc="-6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a</a:t>
            </a:r>
            <a:r>
              <a:rPr dirty="0" sz="3200" spc="-5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great</a:t>
            </a:r>
            <a:r>
              <a:rPr dirty="0" sz="3200" spc="-7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deal</a:t>
            </a:r>
            <a:r>
              <a:rPr dirty="0" sz="3200" spc="-6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of</a:t>
            </a:r>
            <a:r>
              <a:rPr dirty="0" sz="3200" spc="-4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1F1F1F"/>
                </a:solidFill>
                <a:latin typeface="Calibri"/>
                <a:cs typeface="Calibri"/>
              </a:rPr>
              <a:t>power.</a:t>
            </a:r>
            <a:endParaRPr sz="3200">
              <a:latin typeface="Calibri"/>
              <a:cs typeface="Calibri"/>
            </a:endParaRPr>
          </a:p>
          <a:p>
            <a:pPr marL="99695" marR="5080">
              <a:lnSpc>
                <a:spcPct val="150000"/>
              </a:lnSpc>
              <a:spcBef>
                <a:spcPts val="810"/>
              </a:spcBef>
            </a:pP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And</a:t>
            </a:r>
            <a:r>
              <a:rPr dirty="0" sz="3200" spc="-3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with</a:t>
            </a:r>
            <a:r>
              <a:rPr dirty="0" sz="3200" spc="-3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a</a:t>
            </a:r>
            <a:r>
              <a:rPr dirty="0" sz="3200" spc="-2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great</a:t>
            </a:r>
            <a:r>
              <a:rPr dirty="0" sz="3200" spc="-2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deal</a:t>
            </a:r>
            <a:r>
              <a:rPr dirty="0" sz="3200" spc="-3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of</a:t>
            </a:r>
            <a:r>
              <a:rPr dirty="0" sz="3200" spc="-3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spc="-25" b="1">
                <a:solidFill>
                  <a:srgbClr val="1F1F1F"/>
                </a:solidFill>
                <a:latin typeface="Calibri"/>
                <a:cs typeface="Calibri"/>
              </a:rPr>
              <a:t>power,</a:t>
            </a:r>
            <a:r>
              <a:rPr dirty="0" sz="3200" spc="-2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comes</a:t>
            </a:r>
            <a:r>
              <a:rPr dirty="0" sz="3200" spc="-3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a</a:t>
            </a:r>
            <a:r>
              <a:rPr dirty="0" sz="3200" spc="-20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great</a:t>
            </a:r>
            <a:r>
              <a:rPr dirty="0" sz="3200" spc="-1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3200" spc="-20" b="1">
                <a:solidFill>
                  <a:srgbClr val="1F1F1F"/>
                </a:solidFill>
                <a:latin typeface="Calibri"/>
                <a:cs typeface="Calibri"/>
              </a:rPr>
              <a:t>deal </a:t>
            </a:r>
            <a:r>
              <a:rPr dirty="0" sz="3200" b="1">
                <a:solidFill>
                  <a:srgbClr val="1F1F1F"/>
                </a:solidFill>
                <a:latin typeface="Calibri"/>
                <a:cs typeface="Calibri"/>
              </a:rPr>
              <a:t>of </a:t>
            </a:r>
            <a:r>
              <a:rPr dirty="0" sz="3200" spc="-10" b="1">
                <a:solidFill>
                  <a:srgbClr val="1F1F1F"/>
                </a:solidFill>
                <a:latin typeface="Calibri"/>
                <a:cs typeface="Calibri"/>
              </a:rPr>
              <a:t>responsibility.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FC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travel</dc:creator>
  <dcterms:created xsi:type="dcterms:W3CDTF">2025-01-19T09:21:24Z</dcterms:created>
  <dcterms:modified xsi:type="dcterms:W3CDTF">2025-01-19T09:21:24Z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2023-10-17T00:00:00Z</vt:filetime>
  </property>
  <property fmtid="{D5CDD505-2E9C-101B-9397-08002B2CF9AE}" pid="3" name="Creator">
    <vt:lpwstr>Microsoft® PowerPoint® 2021</vt:lpwstr>
  </property>
  <property fmtid="{D5CDD505-2E9C-101B-9397-08002B2CF9AE}" pid="4" name="LastSaved">
    <vt:filetime>2025-01-19T00:00:00Z</vt:filetime>
  </property>
  <property fmtid="{D5CDD505-2E9C-101B-9397-08002B2CF9AE}" pid="5" name="Producer">
    <vt:lpwstr>Microsoft® PowerPoint® 2021</vt:lpwstr>
  </property>
</Properties>
</file>