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3" r:id="rId1"/>
  </p:sldMasterIdLst>
  <p:notesMasterIdLst>
    <p:notesMasterId r:id="rId14"/>
  </p:notesMasterIdLst>
  <p:sldIdLst>
    <p:sldId id="256" r:id="rId2"/>
    <p:sldId id="368" r:id="rId3"/>
    <p:sldId id="369" r:id="rId4"/>
    <p:sldId id="370" r:id="rId5"/>
    <p:sldId id="371" r:id="rId6"/>
    <p:sldId id="372" r:id="rId7"/>
    <p:sldId id="373" r:id="rId8"/>
    <p:sldId id="374" r:id="rId9"/>
    <p:sldId id="375" r:id="rId10"/>
    <p:sldId id="376" r:id="rId11"/>
    <p:sldId id="377" r:id="rId12"/>
    <p:sldId id="357"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9900"/>
    <a:srgbClr val="FFCC00"/>
    <a:srgbClr val="ECE717"/>
    <a:srgbClr val="CC99FF"/>
    <a:srgbClr val="FFCC66"/>
    <a:srgbClr val="9900FF"/>
    <a:srgbClr val="FFCCFF"/>
    <a:srgbClr val="ABAEEF"/>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2" autoAdjust="0"/>
    <p:restoredTop sz="92883" autoAdjust="0"/>
  </p:normalViewPr>
  <p:slideViewPr>
    <p:cSldViewPr>
      <p:cViewPr>
        <p:scale>
          <a:sx n="96" d="100"/>
          <a:sy n="96" d="100"/>
        </p:scale>
        <p:origin x="-624" y="72"/>
      </p:cViewPr>
      <p:guideLst>
        <p:guide orient="horz" pos="2160"/>
        <p:guide pos="2880"/>
      </p:guideLst>
    </p:cSldViewPr>
  </p:slideViewPr>
  <p:outlineViewPr>
    <p:cViewPr>
      <p:scale>
        <a:sx n="33" d="100"/>
        <a:sy n="33" d="100"/>
      </p:scale>
      <p:origin x="0" y="114"/>
    </p:cViewPr>
  </p:outlineViewPr>
  <p:notesTextViewPr>
    <p:cViewPr>
      <p:scale>
        <a:sx n="100" d="100"/>
        <a:sy n="100" d="100"/>
      </p:scale>
      <p:origin x="0" y="0"/>
    </p:cViewPr>
  </p:notesTextViewPr>
  <p:sorterViewPr>
    <p:cViewPr>
      <p:scale>
        <a:sx n="66" d="100"/>
        <a:sy n="66" d="100"/>
      </p:scale>
      <p:origin x="0" y="13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mn-cs"/>
              </a:defRPr>
            </a:lvl1pPr>
          </a:lstStyle>
          <a:p>
            <a:pPr>
              <a:defRPr/>
            </a:pPr>
            <a:fld id="{A5749F1D-1E11-42FF-90C0-96FD82788B70}" type="datetimeFigureOut">
              <a:rPr lang="en-US"/>
              <a:pPr>
                <a:defRPr/>
              </a:pPr>
              <a:t>7/5/2025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mn-cs"/>
              </a:defRPr>
            </a:lvl1pPr>
          </a:lstStyle>
          <a:p>
            <a:pPr>
              <a:defRPr/>
            </a:pPr>
            <a:fld id="{6574C3E0-1BAA-46C0-B102-9B78D4C7DE7C}" type="slidenum">
              <a:rPr lang="en-US"/>
              <a:pPr>
                <a:defRPr/>
              </a:pPr>
              <a:t>‹#›</a:t>
            </a:fld>
            <a:endParaRPr lang="en-US" dirty="0"/>
          </a:p>
        </p:txBody>
      </p:sp>
    </p:spTree>
    <p:extLst>
      <p:ext uri="{BB962C8B-B14F-4D97-AF65-F5344CB8AC3E}">
        <p14:creationId xmlns:p14="http://schemas.microsoft.com/office/powerpoint/2010/main" val="26968332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F7B2DD3-750A-4D94-A81B-725614442784}" type="slidenum">
              <a:rPr lang="en-US" smtClean="0"/>
              <a:pPr>
                <a:defRPr/>
              </a:pPr>
              <a:t>1</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DD7BD6BC-70F6-4346-A4B6-D2D4AD1C0001}" type="datetimeFigureOut">
              <a:rPr lang="en-US" smtClean="0"/>
              <a:pPr>
                <a:defRPr/>
              </a:pPr>
              <a:t>7/5/2025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A0F3C36D-838A-4504-9AF9-0E037796640F}"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CC85A803-8BFB-458D-9D76-9C9F2B844292}" type="datetimeFigureOut">
              <a:rPr lang="en-US" smtClean="0"/>
              <a:pPr>
                <a:defRPr/>
              </a:pPr>
              <a:t>7/5/2025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9068E8E-B67B-423A-B272-649525262659}"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AAE788D2-B1E8-4CCD-939D-335DCE345078}" type="datetimeFigureOut">
              <a:rPr lang="en-US" smtClean="0"/>
              <a:pPr>
                <a:defRPr/>
              </a:pPr>
              <a:t>7/5/2025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7EBBE43-E335-4843-B0BB-91A184EBFDF6}"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E732820D-F4FC-4507-B160-88356EF036CB}" type="datetimeFigureOut">
              <a:rPr lang="en-US" smtClean="0"/>
              <a:pPr>
                <a:defRPr/>
              </a:pPr>
              <a:t>7/5/2025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D82A075-74E0-4F4F-900A-6C95186F29E4}"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64E1075-1EB5-41AF-9105-0107E759782F}" type="datetimeFigureOut">
              <a:rPr lang="en-US" smtClean="0"/>
              <a:pPr>
                <a:defRPr/>
              </a:pPr>
              <a:t>7/5/2025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ED1BBAE-A605-4054-927F-858A5F388AE6}"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5C324C60-8110-4D01-BA54-A2FB5AA0AAE6}" type="datetimeFigureOut">
              <a:rPr lang="en-US" smtClean="0"/>
              <a:pPr>
                <a:defRPr/>
              </a:pPr>
              <a:t>7/5/2025</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D65CC206-F524-4ED7-9C72-49536A3D6E59}"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A1CE3067-BEF4-4349-A155-1B6C10E8568B}" type="datetimeFigureOut">
              <a:rPr lang="en-US" smtClean="0"/>
              <a:pPr>
                <a:defRPr/>
              </a:pPr>
              <a:t>7/5/2025</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95D336EF-A505-4B74-9DE1-5B6DA297AB56}"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8A99DBAD-DFBC-4FFA-9B74-BFDF5D7C59CD}" type="datetimeFigureOut">
              <a:rPr lang="en-US" smtClean="0"/>
              <a:pPr>
                <a:defRPr/>
              </a:pPr>
              <a:t>7/5/2025</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9449AF68-F75D-4361-A63B-E06E48B0B09A}"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D585AB0-E424-483D-8C67-4CA731CB221E}" type="datetimeFigureOut">
              <a:rPr lang="en-US" smtClean="0"/>
              <a:pPr>
                <a:defRPr/>
              </a:pPr>
              <a:t>7/5/2025</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17F6DAD6-40BF-4D21-ACEC-24CBC5EC171A}"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322C9672-99BC-4A7A-AD7B-032C7DB69413}" type="datetimeFigureOut">
              <a:rPr lang="en-US" smtClean="0"/>
              <a:pPr>
                <a:defRPr/>
              </a:pPr>
              <a:t>7/5/2025</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469CC51-3D59-493C-8707-65D0D182B5E3}"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0E407DCB-8A8A-441E-AD16-6880098A374D}" type="datetimeFigureOut">
              <a:rPr lang="en-US" smtClean="0"/>
              <a:pPr>
                <a:defRPr/>
              </a:pPr>
              <a:t>7/5/2025</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34CB7E4B-8C97-4973-802E-A2E34A136630}"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25AC02B-065C-40B9-B31E-1F0F64F3547B}" type="datetimeFigureOut">
              <a:rPr lang="en-US" smtClean="0"/>
              <a:pPr>
                <a:defRPr/>
              </a:pPr>
              <a:t>7/5/2025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B22DD75-13F0-4633-8F7E-2A3E15C9CA71}"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14.jpeg"/><Relationship Id="rId4" Type="http://schemas.openxmlformats.org/officeDocument/2006/relationships/image" Target="../media/image13.jpeg"/></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4" descr="C:\Users\fauzisukiman\Desktop\template pp USM\USM logo.jpg"/>
          <p:cNvPicPr>
            <a:picLocks noChangeAspect="1" noChangeArrowheads="1"/>
          </p:cNvPicPr>
          <p:nvPr/>
        </p:nvPicPr>
        <p:blipFill>
          <a:blip r:embed="rId3" cstate="print"/>
          <a:srcRect/>
          <a:stretch>
            <a:fillRect/>
          </a:stretch>
        </p:blipFill>
        <p:spPr bwMode="auto">
          <a:xfrm>
            <a:off x="467544" y="3284984"/>
            <a:ext cx="3214687" cy="1006475"/>
          </a:xfrm>
          <a:prstGeom prst="rect">
            <a:avLst/>
          </a:prstGeom>
          <a:noFill/>
          <a:ln w="9525">
            <a:noFill/>
            <a:miter lim="800000"/>
            <a:headEnd/>
            <a:tailEnd/>
          </a:ln>
        </p:spPr>
      </p:pic>
      <p:pic>
        <p:nvPicPr>
          <p:cNvPr id="14338" name="Picture 3" descr="C:\Users\fauzisukiman\Desktop\template pp USM\Line.jpg"/>
          <p:cNvPicPr>
            <a:picLocks noChangeAspect="1" noChangeArrowheads="1"/>
          </p:cNvPicPr>
          <p:nvPr/>
        </p:nvPicPr>
        <p:blipFill>
          <a:blip r:embed="rId4" cstate="print"/>
          <a:srcRect l="833" t="10988"/>
          <a:stretch>
            <a:fillRect/>
          </a:stretch>
        </p:blipFill>
        <p:spPr bwMode="auto">
          <a:xfrm>
            <a:off x="0" y="1196752"/>
            <a:ext cx="9144000" cy="357188"/>
          </a:xfrm>
          <a:prstGeom prst="rect">
            <a:avLst/>
          </a:prstGeom>
          <a:noFill/>
          <a:ln w="9525">
            <a:noFill/>
            <a:miter lim="800000"/>
            <a:headEnd/>
            <a:tailEnd/>
          </a:ln>
        </p:spPr>
      </p:pic>
      <p:pic>
        <p:nvPicPr>
          <p:cNvPr id="14339" name="Picture 6" descr="C:\Users\fauzisukiman\Desktop\template pp USM\line kebawah.jpg"/>
          <p:cNvPicPr>
            <a:picLocks noChangeAspect="1" noChangeArrowheads="1"/>
          </p:cNvPicPr>
          <p:nvPr/>
        </p:nvPicPr>
        <p:blipFill>
          <a:blip r:embed="rId5" cstate="print"/>
          <a:srcRect/>
          <a:stretch>
            <a:fillRect/>
          </a:stretch>
        </p:blipFill>
        <p:spPr bwMode="auto">
          <a:xfrm>
            <a:off x="1139825" y="1981200"/>
            <a:ext cx="1509713" cy="4495800"/>
          </a:xfrm>
          <a:prstGeom prst="rect">
            <a:avLst/>
          </a:prstGeom>
          <a:noFill/>
          <a:ln w="9525">
            <a:noFill/>
            <a:miter lim="800000"/>
            <a:headEnd/>
            <a:tailEnd/>
          </a:ln>
        </p:spPr>
      </p:pic>
      <p:pic>
        <p:nvPicPr>
          <p:cNvPr id="14340" name="Picture 5" descr="C:\Users\fauzisukiman\Desktop\template pp USM\Bucu petak.jpg"/>
          <p:cNvPicPr>
            <a:picLocks noChangeAspect="1" noChangeArrowheads="1"/>
          </p:cNvPicPr>
          <p:nvPr/>
        </p:nvPicPr>
        <p:blipFill>
          <a:blip r:embed="rId6" cstate="print"/>
          <a:srcRect/>
          <a:stretch>
            <a:fillRect/>
          </a:stretch>
        </p:blipFill>
        <p:spPr bwMode="auto">
          <a:xfrm>
            <a:off x="6573838" y="4876800"/>
            <a:ext cx="2570162" cy="1981200"/>
          </a:xfrm>
          <a:prstGeom prst="rect">
            <a:avLst/>
          </a:prstGeom>
          <a:noFill/>
          <a:ln w="9525">
            <a:noFill/>
            <a:miter lim="800000"/>
            <a:headEnd/>
            <a:tailEnd/>
          </a:ln>
        </p:spPr>
      </p:pic>
      <p:pic>
        <p:nvPicPr>
          <p:cNvPr id="14341" name="Picture 2" descr="C:\Users\fauzisukiman\Desktop\template pp USM\purple.jpg"/>
          <p:cNvPicPr>
            <a:picLocks noChangeAspect="1" noChangeArrowheads="1"/>
          </p:cNvPicPr>
          <p:nvPr/>
        </p:nvPicPr>
        <p:blipFill>
          <a:blip r:embed="rId7" cstate="print">
            <a:lum bright="70000" contrast="-70000"/>
          </a:blip>
          <a:srcRect/>
          <a:stretch>
            <a:fillRect/>
          </a:stretch>
        </p:blipFill>
        <p:spPr bwMode="auto">
          <a:xfrm>
            <a:off x="0" y="1828800"/>
            <a:ext cx="9144000" cy="5029200"/>
          </a:xfrm>
          <a:prstGeom prst="rect">
            <a:avLst/>
          </a:prstGeom>
          <a:noFill/>
          <a:ln w="9525">
            <a:noFill/>
            <a:miter lim="800000"/>
            <a:headEnd/>
            <a:tailEnd/>
          </a:ln>
        </p:spPr>
      </p:pic>
      <p:sp>
        <p:nvSpPr>
          <p:cNvPr id="8" name="Rectangle 1"/>
          <p:cNvSpPr>
            <a:spLocks noChangeArrowheads="1"/>
          </p:cNvSpPr>
          <p:nvPr/>
        </p:nvSpPr>
        <p:spPr bwMode="auto">
          <a:xfrm>
            <a:off x="556792" y="2912745"/>
            <a:ext cx="8047656" cy="3108543"/>
          </a:xfrm>
          <a:prstGeom prst="rect">
            <a:avLst/>
          </a:prstGeom>
          <a:noFill/>
          <a:ln w="9525">
            <a:noFill/>
            <a:miter lim="800000"/>
            <a:headEnd/>
            <a:tailEnd/>
          </a:ln>
          <a:effectLst/>
        </p:spPr>
        <p:txBody>
          <a:bodyPr wrap="square" anchor="ctr">
            <a:spAutoFit/>
          </a:bodyPr>
          <a:lstStyle/>
          <a:p>
            <a:pPr algn="ctr">
              <a:defRPr/>
            </a:pPr>
            <a:r>
              <a:rPr lang="en-MY" sz="2800" b="1" dirty="0" smtClean="0">
                <a:latin typeface="Times New Roman" pitchFamily="18" charset="0"/>
                <a:cs typeface="Times New Roman" pitchFamily="18" charset="0"/>
              </a:rPr>
              <a:t>Prof. Dr. Anees Ali Hassan</a:t>
            </a:r>
          </a:p>
          <a:p>
            <a:pPr algn="ctr">
              <a:defRPr/>
            </a:pPr>
            <a:endParaRPr lang="en-US" altLang="zh-CN" sz="2800" b="1" dirty="0" smtClean="0">
              <a:latin typeface="Times New Roman" pitchFamily="18" charset="0"/>
              <a:cs typeface="Times New Roman" pitchFamily="18" charset="0"/>
            </a:endParaRPr>
          </a:p>
          <a:p>
            <a:pPr algn="ctr">
              <a:defRPr/>
            </a:pPr>
            <a:r>
              <a:rPr lang="en-US" altLang="zh-CN" sz="2800" b="1" dirty="0" smtClean="0">
                <a:latin typeface="Times New Roman" pitchFamily="18" charset="0"/>
                <a:cs typeface="Times New Roman" pitchFamily="18" charset="0"/>
              </a:rPr>
              <a:t>Department of Medical Physics; College of Sciences </a:t>
            </a:r>
          </a:p>
          <a:p>
            <a:pPr algn="ctr">
              <a:defRPr/>
            </a:pPr>
            <a:endParaRPr lang="en-US" altLang="zh-CN" sz="2800" b="1" dirty="0" smtClean="0">
              <a:latin typeface="Times New Roman" pitchFamily="18" charset="0"/>
              <a:cs typeface="Times New Roman" pitchFamily="18" charset="0"/>
            </a:endParaRPr>
          </a:p>
          <a:p>
            <a:pPr algn="ctr">
              <a:defRPr/>
            </a:pPr>
            <a:r>
              <a:rPr lang="en-US" altLang="zh-CN" sz="2800" b="1" dirty="0" smtClean="0">
                <a:latin typeface="Times New Roman" pitchFamily="18" charset="0"/>
                <a:cs typeface="Times New Roman" pitchFamily="18" charset="0"/>
              </a:rPr>
              <a:t>Al- Mustaqbal University </a:t>
            </a:r>
          </a:p>
          <a:p>
            <a:pPr algn="ctr">
              <a:defRPr/>
            </a:pPr>
            <a:endParaRPr lang="en-US" altLang="zh-CN" sz="2800" b="1" dirty="0" smtClean="0">
              <a:latin typeface="Times New Roman" pitchFamily="18" charset="0"/>
              <a:cs typeface="Times New Roman" pitchFamily="18" charset="0"/>
            </a:endParaRPr>
          </a:p>
          <a:p>
            <a:pPr algn="ctr">
              <a:defRPr/>
            </a:pPr>
            <a:r>
              <a:rPr lang="en-US" altLang="zh-CN" sz="2800" b="1" dirty="0" smtClean="0">
                <a:latin typeface="Times New Roman" pitchFamily="18" charset="0"/>
                <a:cs typeface="Times New Roman" pitchFamily="18" charset="0"/>
              </a:rPr>
              <a:t>2024 - 2025</a:t>
            </a:r>
            <a:endParaRPr lang="en-US" altLang="zh-CN" sz="2800" b="1" dirty="0">
              <a:latin typeface="Times New Roman" pitchFamily="18" charset="0"/>
              <a:cs typeface="Times New Roman" pitchFamily="18" charset="0"/>
            </a:endParaRPr>
          </a:p>
        </p:txBody>
      </p:sp>
      <p:sp>
        <p:nvSpPr>
          <p:cNvPr id="14343" name="Rectangle 1"/>
          <p:cNvSpPr>
            <a:spLocks noChangeArrowheads="1"/>
          </p:cNvSpPr>
          <p:nvPr/>
        </p:nvSpPr>
        <p:spPr bwMode="auto">
          <a:xfrm>
            <a:off x="1547664" y="1732747"/>
            <a:ext cx="5256584" cy="1323439"/>
          </a:xfrm>
          <a:prstGeom prst="rect">
            <a:avLst/>
          </a:prstGeom>
          <a:noFill/>
          <a:ln w="9525">
            <a:noFill/>
            <a:miter lim="800000"/>
            <a:headEnd/>
            <a:tailEnd/>
          </a:ln>
        </p:spPr>
        <p:txBody>
          <a:bodyPr wrap="square" anchor="ctr">
            <a:spAutoFit/>
          </a:bodyPr>
          <a:lstStyle/>
          <a:p>
            <a:pPr algn="ctr"/>
            <a:r>
              <a:rPr lang="en-US" sz="4000" b="1" dirty="0" smtClean="0"/>
              <a:t> </a:t>
            </a:r>
            <a:r>
              <a:rPr lang="en-US" sz="4000" b="1" dirty="0">
                <a:solidFill>
                  <a:schemeClr val="tx2">
                    <a:lumMod val="75000"/>
                  </a:schemeClr>
                </a:solidFill>
                <a:latin typeface="Times New Roman" pitchFamily="18" charset="0"/>
                <a:cs typeface="Times New Roman" pitchFamily="18" charset="0"/>
              </a:rPr>
              <a:t>Scintillation Detectors</a:t>
            </a:r>
          </a:p>
          <a:p>
            <a:pPr algn="ctr"/>
            <a:endParaRPr lang="en-US" sz="4000" dirty="0"/>
          </a:p>
        </p:txBody>
      </p:sp>
      <p:pic>
        <p:nvPicPr>
          <p:cNvPr id="9" name="Picture 8" descr="C:\Users\fauzisukiman\Desktop\template pp USM\page 2 n seterusnya\Header.jpg"/>
          <p:cNvPicPr>
            <a:picLocks noChangeAspect="1" noChangeArrowheads="1"/>
          </p:cNvPicPr>
          <p:nvPr/>
        </p:nvPicPr>
        <p:blipFill>
          <a:blip r:embed="rId8" cstate="print"/>
          <a:srcRect/>
          <a:stretch>
            <a:fillRect/>
          </a:stretch>
        </p:blipFill>
        <p:spPr bwMode="auto">
          <a:xfrm>
            <a:off x="-36512" y="-27384"/>
            <a:ext cx="9035480" cy="1285860"/>
          </a:xfrm>
          <a:prstGeom prst="rect">
            <a:avLst/>
          </a:prstGeom>
          <a:ln>
            <a:noFill/>
          </a:ln>
          <a:effectLst>
            <a:softEdge rad="112500"/>
          </a:effectLst>
        </p:spPr>
      </p:pic>
      <p:sp>
        <p:nvSpPr>
          <p:cNvPr id="11" name="TextBox 10"/>
          <p:cNvSpPr txBox="1"/>
          <p:nvPr/>
        </p:nvSpPr>
        <p:spPr>
          <a:xfrm>
            <a:off x="1475656" y="188640"/>
            <a:ext cx="4032448" cy="523220"/>
          </a:xfrm>
          <a:prstGeom prst="rect">
            <a:avLst/>
          </a:prstGeom>
          <a:noFill/>
        </p:spPr>
        <p:txBody>
          <a:bodyPr wrap="square" rtlCol="0">
            <a:spAutoFit/>
          </a:bodyPr>
          <a:lstStyle/>
          <a:p>
            <a:pPr algn="ctr"/>
            <a:r>
              <a:rPr lang="en-GB" sz="2800" b="1" dirty="0" smtClean="0">
                <a:solidFill>
                  <a:srgbClr val="FFFF00"/>
                </a:solidFill>
                <a:latin typeface="Times New Roman" pitchFamily="18" charset="0"/>
                <a:cs typeface="Times New Roman" pitchFamily="18" charset="0"/>
              </a:rPr>
              <a:t>Title</a:t>
            </a:r>
            <a:endParaRPr lang="en-GB" dirty="0"/>
          </a:p>
        </p:txBody>
      </p:sp>
      <p:pic>
        <p:nvPicPr>
          <p:cNvPr id="2051" name="Picture 3" descr="C:\Users\smart touch\Desktop\WameedMUCDepNew_2023_4134328.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020272" y="-27384"/>
            <a:ext cx="2123728" cy="185618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14343"/>
                                        </p:tgtEl>
                                        <p:attrNameLst>
                                          <p:attrName>style.visibility</p:attrName>
                                        </p:attrNameLst>
                                      </p:cBhvr>
                                      <p:to>
                                        <p:strVal val="visible"/>
                                      </p:to>
                                    </p:set>
                                    <p:animEffect transition="in" filter="circle(in)">
                                      <p:cBhvr>
                                        <p:cTn id="7" dur="2000"/>
                                        <p:tgtEl>
                                          <p:spTgt spid="14343"/>
                                        </p:tgtEl>
                                      </p:cBhvr>
                                    </p:animEffect>
                                  </p:childTnLst>
                                </p:cTn>
                              </p:par>
                            </p:childTnLst>
                          </p:cTn>
                        </p:par>
                        <p:par>
                          <p:cTn id="8" fill="hold">
                            <p:stCondLst>
                              <p:cond delay="2000"/>
                            </p:stCondLst>
                            <p:childTnLst>
                              <p:par>
                                <p:cTn id="9" presetID="2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edge">
                                      <p:cBhvr>
                                        <p:cTn id="1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434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4" name="Rectangle 3"/>
          <p:cNvSpPr/>
          <p:nvPr/>
        </p:nvSpPr>
        <p:spPr>
          <a:xfrm>
            <a:off x="1475656" y="386556"/>
            <a:ext cx="2262158" cy="369332"/>
          </a:xfrm>
          <a:prstGeom prst="rect">
            <a:avLst/>
          </a:prstGeom>
        </p:spPr>
        <p:txBody>
          <a:bodyPr wrap="none">
            <a:spAutoFit/>
          </a:bodyPr>
          <a:lstStyle/>
          <a:p>
            <a:pPr algn="just"/>
            <a:r>
              <a:rPr lang="en-US" b="1" dirty="0">
                <a:solidFill>
                  <a:srgbClr val="FFFF00"/>
                </a:solidFill>
                <a:latin typeface="Times New Roman" pitchFamily="18" charset="0"/>
                <a:cs typeface="Times New Roman" pitchFamily="18" charset="0"/>
              </a:rPr>
              <a:t>Personal Dosimeters </a:t>
            </a:r>
          </a:p>
        </p:txBody>
      </p:sp>
      <p:sp>
        <p:nvSpPr>
          <p:cNvPr id="5" name="Rectangle 4"/>
          <p:cNvSpPr/>
          <p:nvPr/>
        </p:nvSpPr>
        <p:spPr>
          <a:xfrm>
            <a:off x="35496" y="1124744"/>
            <a:ext cx="7272808" cy="1323439"/>
          </a:xfrm>
          <a:prstGeom prst="rect">
            <a:avLst/>
          </a:prstGeom>
        </p:spPr>
        <p:txBody>
          <a:bodyPr wrap="square">
            <a:spAutoFit/>
          </a:bodyPr>
          <a:lstStyle/>
          <a:p>
            <a:pPr marL="285750" indent="-285750" algn="just">
              <a:buFont typeface="Wingdings" pitchFamily="2" charset="2"/>
              <a:buChar char="Ø"/>
            </a:pPr>
            <a:r>
              <a:rPr lang="en-US" sz="1600" b="1" dirty="0" smtClean="0">
                <a:latin typeface="Times New Roman" pitchFamily="18" charset="0"/>
                <a:cs typeface="Times New Roman" pitchFamily="18" charset="0"/>
              </a:rPr>
              <a:t>Film Badge</a:t>
            </a:r>
            <a:r>
              <a:rPr lang="en-US" sz="1600" dirty="0" smtClean="0">
                <a:latin typeface="Times New Roman" pitchFamily="18" charset="0"/>
                <a:cs typeface="Times New Roman" pitchFamily="18" charset="0"/>
              </a:rPr>
              <a:t>: Personnel </a:t>
            </a:r>
            <a:r>
              <a:rPr lang="en-US" sz="1600" dirty="0">
                <a:latin typeface="Times New Roman" pitchFamily="18" charset="0"/>
                <a:cs typeface="Times New Roman" pitchFamily="18" charset="0"/>
              </a:rPr>
              <a:t>dosimetry film badges are commonly used to measure and record radiation </a:t>
            </a:r>
            <a:r>
              <a:rPr lang="en-US" sz="1600" dirty="0" smtClean="0">
                <a:latin typeface="Times New Roman" pitchFamily="18" charset="0"/>
                <a:cs typeface="Times New Roman" pitchFamily="18" charset="0"/>
              </a:rPr>
              <a:t>exposure due </a:t>
            </a:r>
            <a:r>
              <a:rPr lang="en-US" sz="1600" dirty="0">
                <a:latin typeface="Times New Roman" pitchFamily="18" charset="0"/>
                <a:cs typeface="Times New Roman" pitchFamily="18" charset="0"/>
              </a:rPr>
              <a:t>to gamma rays, X-rays and beta particles. The detector is, as the name implies, a piece of radiation sensitive film. The film is packaged in a light proof, vapor proof envelope preventing light, moisture or chemical vapors from affecting the film</a:t>
            </a:r>
            <a:r>
              <a:rPr lang="en-US" sz="1600" dirty="0" smtClean="0">
                <a:latin typeface="Times New Roman" pitchFamily="18" charset="0"/>
                <a:cs typeface="Times New Roman" pitchFamily="18" charset="0"/>
              </a:rPr>
              <a:t>. This film used from week to 4 weeks. </a:t>
            </a:r>
            <a:endParaRPr lang="en-US" sz="1600" dirty="0">
              <a:latin typeface="Times New Roman" pitchFamily="18" charset="0"/>
              <a:cs typeface="Times New Roman" pitchFamily="18" charset="0"/>
            </a:endParaRPr>
          </a:p>
        </p:txBody>
      </p:sp>
      <p:pic>
        <p:nvPicPr>
          <p:cNvPr id="4098" name="Picture 2" descr="C:\Users\smart touch\Desktop\area-filmbadg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7872" y="1124744"/>
            <a:ext cx="1648624" cy="13716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0" y="2897649"/>
            <a:ext cx="7236296" cy="1323439"/>
          </a:xfrm>
          <a:prstGeom prst="rect">
            <a:avLst/>
          </a:prstGeom>
        </p:spPr>
        <p:txBody>
          <a:bodyPr wrap="square">
            <a:spAutoFit/>
          </a:bodyPr>
          <a:lstStyle/>
          <a:p>
            <a:pPr marL="285750" indent="-285750" algn="just">
              <a:buFont typeface="Wingdings" pitchFamily="2" charset="2"/>
              <a:buChar char="Ø"/>
            </a:pPr>
            <a:r>
              <a:rPr lang="en-US" sz="1600" b="1" dirty="0" smtClean="0">
                <a:latin typeface="Times New Roman" pitchFamily="18" charset="0"/>
                <a:cs typeface="Times New Roman" pitchFamily="18" charset="0"/>
              </a:rPr>
              <a:t>Thermo luminescent </a:t>
            </a:r>
            <a:r>
              <a:rPr lang="en-US" sz="1600" b="1" dirty="0">
                <a:latin typeface="Times New Roman" pitchFamily="18" charset="0"/>
                <a:cs typeface="Times New Roman" pitchFamily="18" charset="0"/>
              </a:rPr>
              <a:t>dosimeters </a:t>
            </a:r>
            <a:r>
              <a:rPr lang="en-US" sz="1600" dirty="0">
                <a:latin typeface="Times New Roman" pitchFamily="18" charset="0"/>
                <a:cs typeface="Times New Roman" pitchFamily="18" charset="0"/>
              </a:rPr>
              <a:t>(TLD</a:t>
            </a:r>
            <a:r>
              <a:rPr lang="en-US" sz="1600" dirty="0" smtClean="0">
                <a:latin typeface="Times New Roman" pitchFamily="18" charset="0"/>
                <a:cs typeface="Times New Roman" pitchFamily="18" charset="0"/>
              </a:rPr>
              <a:t>): </a:t>
            </a:r>
            <a:r>
              <a:rPr lang="en-US" sz="1600" dirty="0">
                <a:latin typeface="Times New Roman" pitchFamily="18" charset="0"/>
                <a:cs typeface="Times New Roman" pitchFamily="18" charset="0"/>
              </a:rPr>
              <a:t>are often used instead of the film badge. Like a film badge, it is worn for a period of time (usually 3 months or less) and then must be processed to determine the dose received, if any. </a:t>
            </a:r>
            <a:r>
              <a:rPr lang="en-US" sz="1600" dirty="0" smtClean="0">
                <a:latin typeface="Times New Roman" pitchFamily="18" charset="0"/>
                <a:cs typeface="Times New Roman" pitchFamily="18" charset="0"/>
              </a:rPr>
              <a:t>Thermo luminescent </a:t>
            </a:r>
            <a:r>
              <a:rPr lang="en-US" sz="1600" dirty="0">
                <a:latin typeface="Times New Roman" pitchFamily="18" charset="0"/>
                <a:cs typeface="Times New Roman" pitchFamily="18" charset="0"/>
              </a:rPr>
              <a:t>dosimeters can measure doses as low as 1 millirem, but under routine conditions their low-dose capability is approximately the same as for film badges. </a:t>
            </a:r>
          </a:p>
        </p:txBody>
      </p:sp>
      <p:pic>
        <p:nvPicPr>
          <p:cNvPr id="4099" name="Picture 3" descr="C:\Users\smart touch\Desktop\icimaging.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8026" y="2785472"/>
            <a:ext cx="1730478" cy="1579632"/>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35496" y="4709462"/>
            <a:ext cx="7056784" cy="1815882"/>
          </a:xfrm>
          <a:prstGeom prst="rect">
            <a:avLst/>
          </a:prstGeom>
        </p:spPr>
        <p:txBody>
          <a:bodyPr wrap="square">
            <a:spAutoFit/>
          </a:bodyPr>
          <a:lstStyle/>
          <a:p>
            <a:pPr marL="285750" indent="-285750" algn="just">
              <a:buFont typeface="Wingdings" pitchFamily="2" charset="2"/>
              <a:buChar char="Ø"/>
            </a:pPr>
            <a:r>
              <a:rPr lang="en-US" sz="1600" b="1" dirty="0">
                <a:latin typeface="Times New Roman" pitchFamily="18" charset="0"/>
                <a:cs typeface="Times New Roman" pitchFamily="18" charset="0"/>
              </a:rPr>
              <a:t>The pocket ionization </a:t>
            </a:r>
            <a:r>
              <a:rPr lang="en-US" sz="1600" b="1" dirty="0" smtClean="0">
                <a:latin typeface="Times New Roman" pitchFamily="18" charset="0"/>
                <a:cs typeface="Times New Roman" pitchFamily="18" charset="0"/>
              </a:rPr>
              <a:t>chamber</a:t>
            </a:r>
            <a:r>
              <a:rPr lang="en-US" sz="1600" dirty="0" smtClean="0">
                <a:latin typeface="Times New Roman" pitchFamily="18" charset="0"/>
                <a:cs typeface="Times New Roman" pitchFamily="18" charset="0"/>
              </a:rPr>
              <a:t> (PIC): </a:t>
            </a:r>
            <a:r>
              <a:rPr lang="en-US" sz="1600" dirty="0">
                <a:latin typeface="Times New Roman" pitchFamily="18" charset="0"/>
                <a:cs typeface="Times New Roman" pitchFamily="18" charset="0"/>
              </a:rPr>
              <a:t>is an ion chamber, in the form of a cylinder about the size of a fountain pen. A charge is placed on the electrodes of the ion chamber and the corresponding voltage is displayed through an eyepiece using an electroscope. As the ion chamber </a:t>
            </a:r>
            <a:r>
              <a:rPr lang="en-US" sz="1600" dirty="0" smtClean="0">
                <a:latin typeface="Times New Roman" pitchFamily="18" charset="0"/>
                <a:cs typeface="Times New Roman" pitchFamily="18" charset="0"/>
              </a:rPr>
              <a:t>receives </a:t>
            </a:r>
            <a:r>
              <a:rPr lang="en-US" sz="1600" dirty="0">
                <a:latin typeface="Times New Roman" pitchFamily="18" charset="0"/>
                <a:cs typeface="Times New Roman" pitchFamily="18" charset="0"/>
              </a:rPr>
              <a:t>radiation exposure, the electrodes are discharged and the voltage change of the electroscope is presented in a reticule scaled to radiation dose or exposure.  The PIC is sensitive only to gamma radiation.</a:t>
            </a:r>
          </a:p>
        </p:txBody>
      </p:sp>
      <p:pic>
        <p:nvPicPr>
          <p:cNvPr id="4101" name="Picture 5" descr="Nondestructive Evaluation NDE Engineering : Radiation Safet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6200000">
            <a:off x="7051814" y="4684678"/>
            <a:ext cx="2241173" cy="187220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3" descr="C:\Users\smart touch\Desktop\WameedMUCDepNew_2023_4134328.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94706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475656" y="1222499"/>
            <a:ext cx="6192688" cy="622325"/>
          </a:xfrm>
          <a:prstGeom prst="rect">
            <a:avLst/>
          </a:prstGeom>
          <a:gradFill rotWithShape="1">
            <a:gsLst>
              <a:gs pos="0">
                <a:srgbClr val="FBFDA1">
                  <a:gamma/>
                  <a:shade val="46275"/>
                  <a:invGamma/>
                </a:srgbClr>
              </a:gs>
              <a:gs pos="50000">
                <a:srgbClr val="FBFDA1"/>
              </a:gs>
              <a:gs pos="100000">
                <a:srgbClr val="FBFDA1">
                  <a:gamma/>
                  <a:shade val="46275"/>
                  <a:invGamma/>
                </a:srgbClr>
              </a:gs>
            </a:gsLst>
            <a:lin ang="5400000" scaled="1"/>
          </a:gradFill>
          <a:ln/>
          <a:scene3d>
            <a:camera prst="legacyPerspectiveBottom"/>
            <a:lightRig rig="legacyFlat3" dir="t"/>
          </a:scene3d>
          <a:sp3d extrusionH="887400" prstMaterial="legacyMatte">
            <a:bevelT w="13500" h="13500" prst="angle"/>
            <a:bevelB w="13500" h="13500" prst="angle"/>
            <a:extrusionClr>
              <a:srgbClr val="FBFDA1"/>
            </a:extrusionClr>
          </a:sp3d>
        </p:spPr>
        <p:txBody>
          <a:bodyPr>
            <a:flatTx/>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dirty="0" smtClean="0">
                <a:latin typeface="Elephant" pitchFamily="18" charset="0"/>
              </a:rPr>
              <a:t>NUCLEAR DETECTORS</a:t>
            </a:r>
            <a:endParaRPr lang="en-GB" sz="3200" dirty="0">
              <a:latin typeface="Elephant" pitchFamily="18" charset="0"/>
            </a:endParaRPr>
          </a:p>
        </p:txBody>
      </p:sp>
      <p:pic>
        <p:nvPicPr>
          <p:cNvPr id="3"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5" name="Rectangle 4"/>
          <p:cNvSpPr/>
          <p:nvPr/>
        </p:nvSpPr>
        <p:spPr>
          <a:xfrm>
            <a:off x="1628424" y="386556"/>
            <a:ext cx="1956626" cy="369332"/>
          </a:xfrm>
          <a:prstGeom prst="rect">
            <a:avLst/>
          </a:prstGeom>
        </p:spPr>
        <p:txBody>
          <a:bodyPr wrap="none">
            <a:spAutoFit/>
          </a:bodyPr>
          <a:lstStyle/>
          <a:p>
            <a:pPr algn="just"/>
            <a:r>
              <a:rPr lang="en-US" b="1" dirty="0" smtClean="0">
                <a:solidFill>
                  <a:srgbClr val="FFFF00"/>
                </a:solidFill>
                <a:latin typeface="Times New Roman" pitchFamily="18" charset="0"/>
                <a:cs typeface="Times New Roman" pitchFamily="18" charset="0"/>
              </a:rPr>
              <a:t>Nuclear Detectors</a:t>
            </a:r>
            <a:endParaRPr lang="en-US" b="1" dirty="0">
              <a:solidFill>
                <a:srgbClr val="FFFF00"/>
              </a:solidFill>
              <a:latin typeface="Times New Roman" pitchFamily="18" charset="0"/>
              <a:cs typeface="Times New Roman" pitchFamily="18" charset="0"/>
            </a:endParaRPr>
          </a:p>
        </p:txBody>
      </p:sp>
      <p:sp>
        <p:nvSpPr>
          <p:cNvPr id="6" name="Rectangle 3"/>
          <p:cNvSpPr txBox="1">
            <a:spLocks noChangeArrowheads="1"/>
          </p:cNvSpPr>
          <p:nvPr/>
        </p:nvSpPr>
        <p:spPr>
          <a:xfrm>
            <a:off x="2267744" y="2204864"/>
            <a:ext cx="4640560" cy="5334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smtClean="0"/>
              <a:t>General purpose device</a:t>
            </a:r>
            <a:endParaRPr lang="en-GB" dirty="0"/>
          </a:p>
        </p:txBody>
      </p:sp>
      <p:sp>
        <p:nvSpPr>
          <p:cNvPr id="7" name="Text Box 4"/>
          <p:cNvSpPr txBox="1">
            <a:spLocks noChangeArrowheads="1"/>
          </p:cNvSpPr>
          <p:nvPr/>
        </p:nvSpPr>
        <p:spPr bwMode="auto">
          <a:xfrm>
            <a:off x="228601" y="3352800"/>
            <a:ext cx="771066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buClr>
                <a:schemeClr val="hlink"/>
              </a:buClr>
              <a:buFont typeface="Webdings" pitchFamily="18" charset="2"/>
              <a:buChar char="ø"/>
            </a:pPr>
            <a:r>
              <a:rPr lang="en-GB" sz="2400" dirty="0">
                <a:latin typeface="Times New Roman" pitchFamily="18" charset="0"/>
              </a:rPr>
              <a:t>  </a:t>
            </a:r>
            <a:r>
              <a:rPr lang="en-GB" sz="2400" b="1" dirty="0">
                <a:latin typeface="Times New Roman" pitchFamily="18" charset="0"/>
              </a:rPr>
              <a:t>Medicine: </a:t>
            </a:r>
            <a:r>
              <a:rPr lang="en-GB" sz="2400" dirty="0">
                <a:latin typeface="Times New Roman" pitchFamily="18" charset="0"/>
              </a:rPr>
              <a:t> diagnostics; computer tomography </a:t>
            </a:r>
            <a:r>
              <a:rPr lang="en-GB" sz="2400" dirty="0" smtClean="0">
                <a:latin typeface="Times New Roman" pitchFamily="18" charset="0"/>
              </a:rPr>
              <a:t>(CT scan)</a:t>
            </a:r>
            <a:endParaRPr lang="en-GB" sz="2400" dirty="0">
              <a:latin typeface="Times New Roman" pitchFamily="18" charset="0"/>
            </a:endParaRPr>
          </a:p>
          <a:p>
            <a:pPr>
              <a:spcBef>
                <a:spcPct val="50000"/>
              </a:spcBef>
              <a:buClr>
                <a:schemeClr val="hlink"/>
              </a:buClr>
              <a:buFont typeface="Webdings" pitchFamily="18" charset="2"/>
              <a:buChar char="ø"/>
            </a:pPr>
            <a:r>
              <a:rPr lang="en-GB" sz="2400" dirty="0">
                <a:latin typeface="Times New Roman" pitchFamily="18" charset="0"/>
              </a:rPr>
              <a:t>  </a:t>
            </a:r>
            <a:r>
              <a:rPr lang="en-GB" sz="2400" b="1" dirty="0">
                <a:latin typeface="Times New Roman" pitchFamily="18" charset="0"/>
              </a:rPr>
              <a:t>Industry</a:t>
            </a:r>
            <a:r>
              <a:rPr lang="en-GB" sz="2400" dirty="0">
                <a:latin typeface="Times New Roman" pitchFamily="18" charset="0"/>
              </a:rPr>
              <a:t>:   level </a:t>
            </a:r>
            <a:r>
              <a:rPr lang="en-GB" sz="2400" dirty="0" smtClean="0">
                <a:latin typeface="Times New Roman" pitchFamily="18" charset="0"/>
              </a:rPr>
              <a:t>gauging; </a:t>
            </a:r>
            <a:r>
              <a:rPr lang="en-GB" sz="2400" dirty="0">
                <a:latin typeface="Times New Roman" pitchFamily="18" charset="0"/>
              </a:rPr>
              <a:t>radioactive </a:t>
            </a:r>
            <a:r>
              <a:rPr lang="en-GB" sz="2400" dirty="0" smtClean="0">
                <a:latin typeface="Times New Roman" pitchFamily="18" charset="0"/>
              </a:rPr>
              <a:t>waste</a:t>
            </a:r>
            <a:r>
              <a:rPr lang="ar-YE" sz="2400" dirty="0" smtClean="0">
                <a:latin typeface="Times New Roman" pitchFamily="18" charset="0"/>
                <a:cs typeface="Times New Roman" pitchFamily="18" charset="0"/>
              </a:rPr>
              <a:t> </a:t>
            </a:r>
            <a:r>
              <a:rPr lang="en-GB" sz="2400" dirty="0" smtClean="0">
                <a:latin typeface="Times New Roman" pitchFamily="18" charset="0"/>
              </a:rPr>
              <a:t>assay</a:t>
            </a:r>
            <a:endParaRPr lang="en-GB" sz="2400" dirty="0">
              <a:latin typeface="Times New Roman" pitchFamily="18" charset="0"/>
              <a:cs typeface="Times New Roman" pitchFamily="18" charset="0"/>
            </a:endParaRPr>
          </a:p>
          <a:p>
            <a:pPr>
              <a:spcBef>
                <a:spcPct val="50000"/>
              </a:spcBef>
              <a:buClr>
                <a:schemeClr val="hlink"/>
              </a:buClr>
              <a:buFont typeface="Webdings" pitchFamily="18" charset="2"/>
              <a:buChar char="ø"/>
            </a:pPr>
            <a:r>
              <a:rPr lang="en-GB" sz="2400" dirty="0">
                <a:latin typeface="Times New Roman" pitchFamily="18" charset="0"/>
              </a:rPr>
              <a:t>  </a:t>
            </a:r>
            <a:r>
              <a:rPr lang="en-GB" sz="2400" b="1" dirty="0">
                <a:latin typeface="Times New Roman" pitchFamily="18" charset="0"/>
              </a:rPr>
              <a:t>Environment:</a:t>
            </a:r>
            <a:r>
              <a:rPr lang="en-GB" sz="2400" dirty="0">
                <a:latin typeface="Times New Roman" pitchFamily="18" charset="0"/>
              </a:rPr>
              <a:t> </a:t>
            </a:r>
            <a:r>
              <a:rPr lang="en-GB" sz="2400" dirty="0" smtClean="0">
                <a:latin typeface="Times New Roman" pitchFamily="18" charset="0"/>
              </a:rPr>
              <a:t>survey; </a:t>
            </a:r>
            <a:r>
              <a:rPr lang="en-GB" sz="2400" dirty="0">
                <a:latin typeface="Times New Roman" pitchFamily="18" charset="0"/>
              </a:rPr>
              <a:t>geological </a:t>
            </a:r>
            <a:r>
              <a:rPr lang="en-US" sz="2400" dirty="0">
                <a:latin typeface="Times New Roman" pitchFamily="18" charset="0"/>
              </a:rPr>
              <a:t> </a:t>
            </a:r>
            <a:r>
              <a:rPr lang="en-GB" sz="2400" dirty="0">
                <a:latin typeface="Times New Roman" pitchFamily="18" charset="0"/>
              </a:rPr>
              <a:t>applications</a:t>
            </a:r>
          </a:p>
          <a:p>
            <a:pPr>
              <a:spcBef>
                <a:spcPct val="50000"/>
              </a:spcBef>
              <a:buClr>
                <a:schemeClr val="hlink"/>
              </a:buClr>
              <a:buFont typeface="Webdings" pitchFamily="18" charset="2"/>
              <a:buChar char="ø"/>
            </a:pPr>
            <a:r>
              <a:rPr lang="en-GB" sz="2400" dirty="0">
                <a:latin typeface="Times New Roman" pitchFamily="18" charset="0"/>
              </a:rPr>
              <a:t>  </a:t>
            </a:r>
            <a:r>
              <a:rPr lang="en-GB" sz="2400" b="1" dirty="0">
                <a:latin typeface="Times New Roman" pitchFamily="18" charset="0"/>
              </a:rPr>
              <a:t>Physics</a:t>
            </a:r>
            <a:r>
              <a:rPr lang="en-GB" sz="2400" dirty="0">
                <a:latin typeface="Times New Roman" pitchFamily="18" charset="0"/>
              </a:rPr>
              <a:t>:   nuclear,  high energy,  particle physics</a:t>
            </a:r>
          </a:p>
        </p:txBody>
      </p:sp>
      <p:pic>
        <p:nvPicPr>
          <p:cNvPr id="8" name="Picture 3" descr="C:\Users\smart touch\Desktop\WameedMUCDepNew_2023_413432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5172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4" name="Picture 2" descr="C:\Users\Dell\Desktop\allah-13.jpg"/>
          <p:cNvPicPr>
            <a:picLocks noChangeAspect="1" noChangeArrowheads="1"/>
          </p:cNvPicPr>
          <p:nvPr/>
        </p:nvPicPr>
        <p:blipFill>
          <a:blip r:embed="rId3"/>
          <a:srcRect/>
          <a:stretch>
            <a:fillRect/>
          </a:stretch>
        </p:blipFill>
        <p:spPr bwMode="auto">
          <a:xfrm>
            <a:off x="1547664" y="2086515"/>
            <a:ext cx="5486400" cy="3574733"/>
          </a:xfrm>
          <a:prstGeom prst="rect">
            <a:avLst/>
          </a:prstGeom>
          <a:noFill/>
        </p:spPr>
      </p:pic>
      <p:sp>
        <p:nvSpPr>
          <p:cNvPr id="5" name="TextBox 4"/>
          <p:cNvSpPr txBox="1"/>
          <p:nvPr/>
        </p:nvSpPr>
        <p:spPr>
          <a:xfrm>
            <a:off x="1142976" y="1211033"/>
            <a:ext cx="7155276" cy="646331"/>
          </a:xfrm>
          <a:prstGeom prst="rect">
            <a:avLst/>
          </a:prstGeom>
          <a:noFill/>
        </p:spPr>
        <p:txBody>
          <a:bodyPr wrap="square" rtlCol="0">
            <a:spAutoFit/>
          </a:bodyPr>
          <a:lstStyle/>
          <a:p>
            <a:pPr algn="just"/>
            <a:r>
              <a:rPr lang="en-US" sz="3600" b="1" i="1" dirty="0" smtClean="0">
                <a:solidFill>
                  <a:srgbClr val="FF33CC"/>
                </a:solidFill>
                <a:latin typeface="Times New Roman" pitchFamily="18" charset="0"/>
                <a:cs typeface="Times New Roman" pitchFamily="18" charset="0"/>
              </a:rPr>
              <a:t>Thank you for  your  kind attention </a:t>
            </a:r>
            <a:endParaRPr lang="en-US" sz="3600" b="1" i="1" dirty="0">
              <a:solidFill>
                <a:srgbClr val="FF33CC"/>
              </a:solidFill>
              <a:latin typeface="Times New Roman" pitchFamily="18" charset="0"/>
              <a:cs typeface="Times New Roman" pitchFamily="18" charset="0"/>
            </a:endParaRPr>
          </a:p>
        </p:txBody>
      </p:sp>
      <p:pic>
        <p:nvPicPr>
          <p:cNvPr id="6" name="Picture 3" descr="C:\Users\smart touch\Desktop\WameedMUCDepNew_2023_4134328.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2971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5" name="TextBox 4"/>
          <p:cNvSpPr txBox="1"/>
          <p:nvPr/>
        </p:nvSpPr>
        <p:spPr>
          <a:xfrm>
            <a:off x="1475656" y="375047"/>
            <a:ext cx="3168352" cy="461665"/>
          </a:xfrm>
          <a:prstGeom prst="rect">
            <a:avLst/>
          </a:prstGeom>
          <a:noFill/>
        </p:spPr>
        <p:txBody>
          <a:bodyPr wrap="square" rtlCol="0">
            <a:spAutoFit/>
          </a:bodyPr>
          <a:lstStyle/>
          <a:p>
            <a:pPr algn="just"/>
            <a:r>
              <a:rPr lang="en-US" sz="2400" b="1" dirty="0" smtClean="0">
                <a:solidFill>
                  <a:srgbClr val="FFFF00"/>
                </a:solidFill>
                <a:latin typeface="Times New Roman" pitchFamily="18" charset="0"/>
                <a:cs typeface="Times New Roman" pitchFamily="18" charset="0"/>
              </a:rPr>
              <a:t>Scintillation Detectors</a:t>
            </a:r>
            <a:endParaRPr lang="en-US" sz="2400" b="1" dirty="0">
              <a:solidFill>
                <a:srgbClr val="FFFF00"/>
              </a:solidFill>
              <a:latin typeface="Times New Roman" pitchFamily="18" charset="0"/>
              <a:cs typeface="Times New Roman" pitchFamily="18" charset="0"/>
            </a:endParaRPr>
          </a:p>
        </p:txBody>
      </p:sp>
      <p:sp>
        <p:nvSpPr>
          <p:cNvPr id="6" name="Rectangle 5"/>
          <p:cNvSpPr/>
          <p:nvPr/>
        </p:nvSpPr>
        <p:spPr>
          <a:xfrm>
            <a:off x="35496" y="1124744"/>
            <a:ext cx="8928992" cy="646331"/>
          </a:xfrm>
          <a:prstGeom prst="rect">
            <a:avLst/>
          </a:prstGeom>
        </p:spPr>
        <p:txBody>
          <a:bodyPr wrap="square">
            <a:spAutoFit/>
          </a:bodyPr>
          <a:lstStyle/>
          <a:p>
            <a:pPr marL="285750" indent="-285750" algn="just">
              <a:buFont typeface="Courier New" pitchFamily="49" charset="0"/>
              <a:buChar char="o"/>
            </a:pPr>
            <a:r>
              <a:rPr lang="en-US" dirty="0"/>
              <a:t>The scintillation detectors consist of two parts, the scintillator </a:t>
            </a:r>
            <a:r>
              <a:rPr lang="en-US" dirty="0" smtClean="0"/>
              <a:t>material and </a:t>
            </a:r>
            <a:r>
              <a:rPr lang="en-US" dirty="0"/>
              <a:t>the </a:t>
            </a:r>
            <a:r>
              <a:rPr lang="en-US" dirty="0" smtClean="0"/>
              <a:t>photomultiplier tube (PMT). </a:t>
            </a:r>
            <a:endParaRPr lang="en-US" dirty="0"/>
          </a:p>
        </p:txBody>
      </p:sp>
      <p:sp>
        <p:nvSpPr>
          <p:cNvPr id="7" name="Rectangle 6"/>
          <p:cNvSpPr/>
          <p:nvPr/>
        </p:nvSpPr>
        <p:spPr>
          <a:xfrm>
            <a:off x="35496" y="2300679"/>
            <a:ext cx="8928992" cy="1200329"/>
          </a:xfrm>
          <a:prstGeom prst="rect">
            <a:avLst/>
          </a:prstGeom>
        </p:spPr>
        <p:txBody>
          <a:bodyPr wrap="square">
            <a:spAutoFit/>
          </a:bodyPr>
          <a:lstStyle/>
          <a:p>
            <a:pPr marL="285750" indent="-285750" algn="just">
              <a:buFont typeface="Courier New" pitchFamily="49" charset="0"/>
              <a:buChar char="o"/>
            </a:pPr>
            <a:r>
              <a:rPr lang="en-US" dirty="0"/>
              <a:t>The scintillator material is solid, liquid or gas. It is characterized by the production of photons (fluorescence) when it absorbs the nuclear radiation. The photon is produced by removing the excitation that occurs in the material after its absorption of the nuclear radiation.</a:t>
            </a:r>
          </a:p>
        </p:txBody>
      </p:sp>
      <p:sp>
        <p:nvSpPr>
          <p:cNvPr id="8" name="Rectangle 7"/>
          <p:cNvSpPr/>
          <p:nvPr/>
        </p:nvSpPr>
        <p:spPr>
          <a:xfrm>
            <a:off x="-36512" y="3790781"/>
            <a:ext cx="8916416" cy="646331"/>
          </a:xfrm>
          <a:prstGeom prst="rect">
            <a:avLst/>
          </a:prstGeom>
        </p:spPr>
        <p:txBody>
          <a:bodyPr wrap="square">
            <a:spAutoFit/>
          </a:bodyPr>
          <a:lstStyle/>
          <a:p>
            <a:pPr marL="285750" indent="-285750" algn="just">
              <a:buFont typeface="Courier New" pitchFamily="49" charset="0"/>
              <a:buChar char="o"/>
            </a:pPr>
            <a:r>
              <a:rPr lang="en-US" dirty="0"/>
              <a:t>The photomultiplier tube (PMT) which is in front of the </a:t>
            </a:r>
            <a:r>
              <a:rPr lang="en-US" dirty="0" smtClean="0"/>
              <a:t>crystal (</a:t>
            </a:r>
            <a:r>
              <a:rPr lang="en-US" dirty="0"/>
              <a:t>scintillator </a:t>
            </a:r>
            <a:r>
              <a:rPr lang="en-US" dirty="0" smtClean="0"/>
              <a:t>material), </a:t>
            </a:r>
            <a:r>
              <a:rPr lang="en-US" dirty="0"/>
              <a:t>consists of a photocathode and many dynodes.</a:t>
            </a:r>
          </a:p>
        </p:txBody>
      </p:sp>
      <p:pic>
        <p:nvPicPr>
          <p:cNvPr id="9" name="Picture 3" descr="C:\Users\smart touch\Desktop\WameedMUCDepNew_2023_413432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0065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3" name="TextBox 2"/>
          <p:cNvSpPr txBox="1"/>
          <p:nvPr/>
        </p:nvSpPr>
        <p:spPr>
          <a:xfrm>
            <a:off x="1475656" y="201890"/>
            <a:ext cx="2592288" cy="400110"/>
          </a:xfrm>
          <a:prstGeom prst="rect">
            <a:avLst/>
          </a:prstGeom>
          <a:noFill/>
        </p:spPr>
        <p:txBody>
          <a:bodyPr wrap="square" rtlCol="0">
            <a:spAutoFit/>
          </a:bodyPr>
          <a:lstStyle/>
          <a:p>
            <a:pPr algn="just"/>
            <a:r>
              <a:rPr lang="en-US" sz="2000" b="1" dirty="0" smtClean="0">
                <a:solidFill>
                  <a:srgbClr val="FFFF00"/>
                </a:solidFill>
                <a:latin typeface="Times New Roman" pitchFamily="18" charset="0"/>
                <a:cs typeface="Times New Roman" pitchFamily="18" charset="0"/>
              </a:rPr>
              <a:t>Scintillation Detectors</a:t>
            </a:r>
            <a:endParaRPr lang="en-US" sz="2000" b="1" dirty="0">
              <a:solidFill>
                <a:srgbClr val="FFFF00"/>
              </a:solidFill>
              <a:latin typeface="Times New Roman" pitchFamily="18" charset="0"/>
              <a:cs typeface="Times New Roman" pitchFamily="18" charset="0"/>
            </a:endParaRPr>
          </a:p>
        </p:txBody>
      </p:sp>
      <p:sp>
        <p:nvSpPr>
          <p:cNvPr id="5" name="Rectangle 4"/>
          <p:cNvSpPr/>
          <p:nvPr/>
        </p:nvSpPr>
        <p:spPr>
          <a:xfrm>
            <a:off x="-36512" y="1065510"/>
            <a:ext cx="9078485" cy="1200329"/>
          </a:xfrm>
          <a:prstGeom prst="rect">
            <a:avLst/>
          </a:prstGeom>
        </p:spPr>
        <p:txBody>
          <a:bodyPr wrap="square">
            <a:spAutoFit/>
          </a:bodyPr>
          <a:lstStyle/>
          <a:p>
            <a:pPr marL="285750" indent="-285750" algn="just">
              <a:buFont typeface="Courier New" pitchFamily="49" charset="0"/>
              <a:buChar char="o"/>
            </a:pPr>
            <a:r>
              <a:rPr lang="en-US" dirty="0">
                <a:latin typeface="Times New Roman" pitchFamily="18" charset="0"/>
                <a:cs typeface="Times New Roman" pitchFamily="18" charset="0"/>
              </a:rPr>
              <a:t>The resulting photon in the crystal when it falls on the photocathode leads to the production of an electron. The dynodes then amplify the number of electrons produced from the photocathode</a:t>
            </a:r>
            <a:r>
              <a:rPr lang="en-US" dirty="0" smtClean="0">
                <a:latin typeface="Times New Roman" pitchFamily="18" charset="0"/>
                <a:cs typeface="Times New Roman" pitchFamily="18" charset="0"/>
              </a:rPr>
              <a:t>. The </a:t>
            </a:r>
            <a:r>
              <a:rPr lang="en-US" dirty="0">
                <a:latin typeface="Times New Roman" pitchFamily="18" charset="0"/>
                <a:cs typeface="Times New Roman" pitchFamily="18" charset="0"/>
              </a:rPr>
              <a:t>resulting pulse from the anode of the photomultiplier is an indicator of the nuclear radiation that interacted with the scintillator.</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2924944"/>
            <a:ext cx="5762625" cy="3400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Box 204"/>
          <p:cNvSpPr txBox="1">
            <a:spLocks noChangeArrowheads="1"/>
          </p:cNvSpPr>
          <p:nvPr/>
        </p:nvSpPr>
        <p:spPr bwMode="auto">
          <a:xfrm>
            <a:off x="1713885" y="2276872"/>
            <a:ext cx="537839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sz="2800" b="1" dirty="0">
                <a:solidFill>
                  <a:srgbClr val="FF9900"/>
                </a:solidFill>
                <a:effectLst>
                  <a:outerShdw blurRad="38100" dist="38100" dir="2700000" algn="tl">
                    <a:srgbClr val="C0C0C0"/>
                  </a:outerShdw>
                </a:effectLst>
              </a:rPr>
              <a:t>Scintillation Detector (gamma)</a:t>
            </a:r>
          </a:p>
        </p:txBody>
      </p:sp>
      <p:pic>
        <p:nvPicPr>
          <p:cNvPr id="9" name="Picture 3" descr="C:\Users\smart touch\Desktop\WameedMUCDepNew_2023_4134328.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7167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3" name="TextBox 2"/>
          <p:cNvSpPr txBox="1"/>
          <p:nvPr/>
        </p:nvSpPr>
        <p:spPr>
          <a:xfrm>
            <a:off x="1475656" y="201890"/>
            <a:ext cx="2592288" cy="400110"/>
          </a:xfrm>
          <a:prstGeom prst="rect">
            <a:avLst/>
          </a:prstGeom>
          <a:noFill/>
        </p:spPr>
        <p:txBody>
          <a:bodyPr wrap="square" rtlCol="0">
            <a:spAutoFit/>
          </a:bodyPr>
          <a:lstStyle/>
          <a:p>
            <a:pPr algn="just"/>
            <a:r>
              <a:rPr lang="en-US" sz="2000" b="1" dirty="0" smtClean="0">
                <a:solidFill>
                  <a:srgbClr val="FFFF00"/>
                </a:solidFill>
                <a:latin typeface="Times New Roman" pitchFamily="18" charset="0"/>
                <a:cs typeface="Times New Roman" pitchFamily="18" charset="0"/>
              </a:rPr>
              <a:t>Scintillation Detectors</a:t>
            </a:r>
            <a:endParaRPr lang="en-US" sz="2000" b="1" dirty="0">
              <a:solidFill>
                <a:srgbClr val="FFFF00"/>
              </a:solidFill>
              <a:latin typeface="Times New Roman" pitchFamily="18" charset="0"/>
              <a:cs typeface="Times New Roman" pitchFamily="18" charset="0"/>
            </a:endParaRPr>
          </a:p>
        </p:txBody>
      </p:sp>
      <p:sp>
        <p:nvSpPr>
          <p:cNvPr id="5" name="Rectangle 4"/>
          <p:cNvSpPr/>
          <p:nvPr/>
        </p:nvSpPr>
        <p:spPr>
          <a:xfrm>
            <a:off x="35496" y="1430774"/>
            <a:ext cx="9001000" cy="4196020"/>
          </a:xfrm>
          <a:prstGeom prst="rect">
            <a:avLst/>
          </a:prstGeom>
        </p:spPr>
        <p:txBody>
          <a:bodyPr wrap="square">
            <a:spAutoFit/>
          </a:bodyPr>
          <a:lstStyle/>
          <a:p>
            <a:pPr marL="285750" indent="-285750" algn="just">
              <a:lnSpc>
                <a:spcPct val="150000"/>
              </a:lnSpc>
              <a:buFont typeface="Courier New" pitchFamily="49" charset="0"/>
              <a:buChar char="o"/>
            </a:pPr>
            <a:r>
              <a:rPr lang="en-US" dirty="0"/>
              <a:t>The amplitudes of the output voltage pulses are proportional to the energy deposited by charged particles produced in the scintillation material. A gamma ray penetrating the scintillator material may give up its energy to the scintillator material through photoelectric interactions, Compton scattering and pair production reactions. If all of the incident gamma-ray energy is deposited in the scintillator material, the number of scintillation photons produced is proportional to the incident gamma-ray energy. Thus, by measuring the distribution of pulse sizes or the pulse height distribution (PHD) produced by the scintillation detector, the energy distribution of the incident gamma rays can be determined. Thus, one of the most important applications of scintillation detectors is gamma-ray spectroscopy.</a:t>
            </a:r>
          </a:p>
        </p:txBody>
      </p:sp>
      <p:pic>
        <p:nvPicPr>
          <p:cNvPr id="6" name="Picture 3" descr="C:\Users\smart touch\Desktop\WameedMUCDepNew_2023_413432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79401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297791"/>
            <a:ext cx="8784976" cy="5493812"/>
          </a:xfrm>
          <a:prstGeom prst="rect">
            <a:avLst/>
          </a:prstGeom>
        </p:spPr>
        <p:txBody>
          <a:bodyPr wrap="square">
            <a:spAutoFit/>
          </a:bodyPr>
          <a:lstStyle/>
          <a:p>
            <a:pPr marL="365760" indent="-285750" algn="just">
              <a:lnSpc>
                <a:spcPct val="150000"/>
              </a:lnSpc>
              <a:buFont typeface="Wingdings" pitchFamily="2" charset="2"/>
              <a:buChar char="Ø"/>
            </a:pPr>
            <a:r>
              <a:rPr lang="en-US" dirty="0"/>
              <a:t>There are two types of scintillation detectors: (1) </a:t>
            </a:r>
            <a:r>
              <a:rPr lang="en-US" dirty="0" smtClean="0"/>
              <a:t>solid crystals of inorganic </a:t>
            </a:r>
            <a:r>
              <a:rPr lang="en-US" dirty="0"/>
              <a:t>material such as </a:t>
            </a:r>
            <a:r>
              <a:rPr lang="en-US" dirty="0" smtClean="0">
                <a:solidFill>
                  <a:srgbClr val="FF0000"/>
                </a:solidFill>
              </a:rPr>
              <a:t>NaI(TI</a:t>
            </a:r>
            <a:r>
              <a:rPr lang="en-US" dirty="0">
                <a:solidFill>
                  <a:srgbClr val="FF0000"/>
                </a:solidFill>
              </a:rPr>
              <a:t>)</a:t>
            </a:r>
            <a:r>
              <a:rPr lang="en-US" dirty="0"/>
              <a:t>, (2) plastics and liquids consisting of organic material.</a:t>
            </a:r>
          </a:p>
          <a:p>
            <a:pPr marL="365760" lvl="0" indent="-285750" algn="just">
              <a:lnSpc>
                <a:spcPct val="150000"/>
              </a:lnSpc>
              <a:buFont typeface="Courier New" pitchFamily="49" charset="0"/>
              <a:buChar char="o"/>
            </a:pPr>
            <a:r>
              <a:rPr lang="en-US" dirty="0"/>
              <a:t>Organic scintillators have a faster response i.e. </a:t>
            </a:r>
            <a:r>
              <a:rPr lang="en-US" dirty="0">
                <a:solidFill>
                  <a:srgbClr val="FF0000"/>
                </a:solidFill>
              </a:rPr>
              <a:t>slow decay time </a:t>
            </a:r>
            <a:r>
              <a:rPr lang="en-US" dirty="0"/>
              <a:t>(</a:t>
            </a:r>
            <a:r>
              <a:rPr lang="en-US" dirty="0">
                <a:solidFill>
                  <a:srgbClr val="FF0000"/>
                </a:solidFill>
              </a:rPr>
              <a:t>required time to remove the excitation resulting from the absorption of nuclear radiation</a:t>
            </a:r>
            <a:r>
              <a:rPr lang="en-US" dirty="0" smtClean="0"/>
              <a:t>).</a:t>
            </a:r>
            <a:r>
              <a:rPr lang="ar-IQ" dirty="0" smtClean="0"/>
              <a:t>ازالة الاثارة من امتصاص الاشعاع النووي وانتاج الكترون ضوئي</a:t>
            </a:r>
            <a:r>
              <a:rPr lang="en-US" dirty="0" smtClean="0"/>
              <a:t> </a:t>
            </a:r>
            <a:endParaRPr lang="en-US" dirty="0"/>
          </a:p>
          <a:p>
            <a:pPr marL="365760" lvl="0" indent="-285750" algn="just">
              <a:lnSpc>
                <a:spcPct val="150000"/>
              </a:lnSpc>
              <a:buFont typeface="Courier New" pitchFamily="49" charset="0"/>
              <a:buChar char="o"/>
            </a:pPr>
            <a:r>
              <a:rPr lang="en-US" dirty="0"/>
              <a:t> Low light output </a:t>
            </a:r>
            <a:r>
              <a:rPr lang="en-US" dirty="0" smtClean="0"/>
              <a:t>(</a:t>
            </a:r>
            <a:r>
              <a:rPr lang="en-US" dirty="0" smtClean="0">
                <a:solidFill>
                  <a:srgbClr val="FF0000"/>
                </a:solidFill>
              </a:rPr>
              <a:t>Photo conversion </a:t>
            </a:r>
            <a:r>
              <a:rPr lang="en-US" dirty="0">
                <a:solidFill>
                  <a:srgbClr val="FF0000"/>
                </a:solidFill>
              </a:rPr>
              <a:t>efficiency is the rate of conversion the energy of the incident radiation into photons</a:t>
            </a:r>
            <a:r>
              <a:rPr lang="en-US" dirty="0"/>
              <a:t>).  </a:t>
            </a:r>
            <a:r>
              <a:rPr lang="ar-IQ" dirty="0" smtClean="0"/>
              <a:t>كفاءة التحويل الضوئي تحويل الشعاع النووي الممتص الى فوتون</a:t>
            </a:r>
            <a:endParaRPr lang="en-US" dirty="0"/>
          </a:p>
          <a:p>
            <a:pPr marL="365760" lvl="0" indent="-285750" algn="just">
              <a:lnSpc>
                <a:spcPct val="150000"/>
              </a:lnSpc>
              <a:buFont typeface="Courier New" pitchFamily="49" charset="0"/>
              <a:buChar char="o"/>
            </a:pPr>
            <a:r>
              <a:rPr lang="en-US" dirty="0"/>
              <a:t>Low density (low density requires large sizes of material to contain the radiation to be detected. </a:t>
            </a:r>
          </a:p>
          <a:p>
            <a:pPr marL="365760" lvl="0" indent="-285750" algn="just">
              <a:lnSpc>
                <a:spcPct val="150000"/>
              </a:lnSpc>
              <a:buFont typeface="Courier New" pitchFamily="49" charset="0"/>
              <a:buChar char="o"/>
            </a:pPr>
            <a:r>
              <a:rPr lang="en-US" dirty="0"/>
              <a:t>While, inorganic scintillators have a slow response. </a:t>
            </a:r>
            <a:r>
              <a:rPr lang="en-US" dirty="0" smtClean="0"/>
              <a:t> </a:t>
            </a:r>
            <a:endParaRPr lang="en-US" dirty="0"/>
          </a:p>
          <a:p>
            <a:pPr marL="365760" lvl="0" indent="-285750" algn="just">
              <a:lnSpc>
                <a:spcPct val="150000"/>
              </a:lnSpc>
              <a:buFont typeface="Courier New" pitchFamily="49" charset="0"/>
              <a:buChar char="o"/>
            </a:pPr>
            <a:r>
              <a:rPr lang="en-US" dirty="0"/>
              <a:t>Higher light </a:t>
            </a:r>
            <a:r>
              <a:rPr lang="en-US" dirty="0" smtClean="0"/>
              <a:t>output. </a:t>
            </a:r>
            <a:endParaRPr lang="en-US" dirty="0"/>
          </a:p>
          <a:p>
            <a:pPr marL="365760" lvl="0" indent="-285750" algn="just">
              <a:lnSpc>
                <a:spcPct val="150000"/>
              </a:lnSpc>
              <a:buFont typeface="Courier New" pitchFamily="49" charset="0"/>
              <a:buChar char="o"/>
            </a:pPr>
            <a:r>
              <a:rPr lang="en-US" dirty="0"/>
              <a:t>Higher </a:t>
            </a:r>
            <a:r>
              <a:rPr lang="en-US" dirty="0" smtClean="0"/>
              <a:t>density.   </a:t>
            </a:r>
            <a:endParaRPr lang="en-US" dirty="0"/>
          </a:p>
        </p:txBody>
      </p:sp>
      <p:pic>
        <p:nvPicPr>
          <p:cNvPr id="3"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5" name="TextBox 4"/>
          <p:cNvSpPr txBox="1"/>
          <p:nvPr/>
        </p:nvSpPr>
        <p:spPr>
          <a:xfrm>
            <a:off x="1475656" y="201890"/>
            <a:ext cx="2592288" cy="400110"/>
          </a:xfrm>
          <a:prstGeom prst="rect">
            <a:avLst/>
          </a:prstGeom>
          <a:noFill/>
        </p:spPr>
        <p:txBody>
          <a:bodyPr wrap="square" rtlCol="0">
            <a:spAutoFit/>
          </a:bodyPr>
          <a:lstStyle/>
          <a:p>
            <a:pPr algn="just"/>
            <a:r>
              <a:rPr lang="en-US" sz="2000" b="1" dirty="0" smtClean="0">
                <a:solidFill>
                  <a:srgbClr val="FFFF00"/>
                </a:solidFill>
                <a:latin typeface="Times New Roman" pitchFamily="18" charset="0"/>
                <a:cs typeface="Times New Roman" pitchFamily="18" charset="0"/>
              </a:rPr>
              <a:t>Scintillation Detectors</a:t>
            </a:r>
            <a:endParaRPr lang="en-US" sz="2000" b="1" dirty="0">
              <a:solidFill>
                <a:srgbClr val="FFFF00"/>
              </a:solidFill>
              <a:latin typeface="Times New Roman" pitchFamily="18" charset="0"/>
              <a:cs typeface="Times New Roman" pitchFamily="18" charset="0"/>
            </a:endParaRPr>
          </a:p>
        </p:txBody>
      </p:sp>
      <p:pic>
        <p:nvPicPr>
          <p:cNvPr id="6" name="Picture 3" descr="C:\Users\smart touch\Desktop\WameedMUCDepNew_2023_413432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5428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4" name="TextBox 3"/>
          <p:cNvSpPr txBox="1"/>
          <p:nvPr/>
        </p:nvSpPr>
        <p:spPr>
          <a:xfrm>
            <a:off x="1403648" y="201890"/>
            <a:ext cx="3168352" cy="400110"/>
          </a:xfrm>
          <a:prstGeom prst="rect">
            <a:avLst/>
          </a:prstGeom>
          <a:noFill/>
        </p:spPr>
        <p:txBody>
          <a:bodyPr wrap="square" rtlCol="0">
            <a:spAutoFit/>
          </a:bodyPr>
          <a:lstStyle/>
          <a:p>
            <a:pPr algn="just"/>
            <a:r>
              <a:rPr lang="en-US" sz="2000" b="1" dirty="0" smtClean="0">
                <a:solidFill>
                  <a:srgbClr val="FFFF00"/>
                </a:solidFill>
                <a:latin typeface="Times New Roman" pitchFamily="18" charset="0"/>
                <a:cs typeface="Times New Roman" pitchFamily="18" charset="0"/>
              </a:rPr>
              <a:t>Semiconductors Detectors</a:t>
            </a:r>
            <a:endParaRPr lang="en-US" sz="2000" b="1" dirty="0">
              <a:solidFill>
                <a:srgbClr val="FFFF00"/>
              </a:solidFill>
              <a:latin typeface="Times New Roman" pitchFamily="18" charset="0"/>
              <a:cs typeface="Times New Roman" pitchFamily="18" charset="0"/>
            </a:endParaRPr>
          </a:p>
        </p:txBody>
      </p:sp>
      <p:sp>
        <p:nvSpPr>
          <p:cNvPr id="7" name="Rectangle 6"/>
          <p:cNvSpPr/>
          <p:nvPr/>
        </p:nvSpPr>
        <p:spPr>
          <a:xfrm>
            <a:off x="107504" y="1196752"/>
            <a:ext cx="8928992" cy="1444883"/>
          </a:xfrm>
          <a:prstGeom prst="rect">
            <a:avLst/>
          </a:prstGeom>
        </p:spPr>
        <p:txBody>
          <a:bodyPr wrap="square">
            <a:spAutoFit/>
          </a:bodyPr>
          <a:lstStyle/>
          <a:p>
            <a:pPr marL="285750" indent="-285750" algn="just">
              <a:lnSpc>
                <a:spcPct val="125000"/>
              </a:lnSpc>
              <a:buFont typeface="Wingdings" pitchFamily="2" charset="2"/>
              <a:buChar char="Ø"/>
            </a:pPr>
            <a:r>
              <a:rPr lang="en-US" dirty="0">
                <a:latin typeface="Times New Roman" pitchFamily="18" charset="0"/>
                <a:cs typeface="Times New Roman" pitchFamily="18" charset="0"/>
              </a:rPr>
              <a:t>When the nuclear radiation falls on the </a:t>
            </a:r>
            <a:r>
              <a:rPr lang="en-US" dirty="0" smtClean="0">
                <a:latin typeface="Times New Roman" pitchFamily="18" charset="0"/>
                <a:cs typeface="Times New Roman" pitchFamily="18" charset="0"/>
              </a:rPr>
              <a:t>semiconductor </a:t>
            </a:r>
            <a:r>
              <a:rPr lang="en-US" dirty="0">
                <a:latin typeface="Times New Roman" pitchFamily="18" charset="0"/>
                <a:cs typeface="Times New Roman" pitchFamily="18" charset="0"/>
              </a:rPr>
              <a:t>detector, electrons and gaps are released in the depletion region, and with the presence of the potential </a:t>
            </a:r>
            <a:r>
              <a:rPr lang="en-US" dirty="0" smtClean="0">
                <a:latin typeface="Times New Roman" pitchFamily="18" charset="0"/>
                <a:cs typeface="Times New Roman" pitchFamily="18" charset="0"/>
              </a:rPr>
              <a:t>between </a:t>
            </a:r>
            <a:r>
              <a:rPr lang="en-US" dirty="0">
                <a:latin typeface="Times New Roman" pitchFamily="18" charset="0"/>
                <a:cs typeface="Times New Roman" pitchFamily="18" charset="0"/>
              </a:rPr>
              <a:t>the two electrodes of the detector, the electrons move towards the </a:t>
            </a:r>
            <a:r>
              <a:rPr lang="en-US" dirty="0" smtClean="0">
                <a:latin typeface="Times New Roman" pitchFamily="18" charset="0"/>
                <a:cs typeface="Times New Roman" pitchFamily="18" charset="0"/>
              </a:rPr>
              <a:t>anode </a:t>
            </a:r>
            <a:r>
              <a:rPr lang="en-US" dirty="0">
                <a:latin typeface="Times New Roman" pitchFamily="18" charset="0"/>
                <a:cs typeface="Times New Roman" pitchFamily="18" charset="0"/>
              </a:rPr>
              <a:t>and the holes towards the </a:t>
            </a:r>
            <a:r>
              <a:rPr lang="en-US" dirty="0" smtClean="0">
                <a:latin typeface="Times New Roman" pitchFamily="18" charset="0"/>
                <a:cs typeface="Times New Roman" pitchFamily="18" charset="0"/>
              </a:rPr>
              <a:t>cathode, </a:t>
            </a:r>
            <a:r>
              <a:rPr lang="en-US" dirty="0">
                <a:latin typeface="Times New Roman" pitchFamily="18" charset="0"/>
                <a:cs typeface="Times New Roman" pitchFamily="18" charset="0"/>
              </a:rPr>
              <a:t>producing an electric pulse similar to what happens in gas detectors.</a:t>
            </a:r>
          </a:p>
        </p:txBody>
      </p:sp>
      <p:pic>
        <p:nvPicPr>
          <p:cNvPr id="3074" name="Picture 2" descr="C:\Users\smart touch\Desktop\Planar-configuration-of-a-semiconductor-detector-The-cathode-is-applied-with-a-negativ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3021220"/>
            <a:ext cx="6319588" cy="283464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smart touch\Desktop\WameedMUCDepNew_2023_4134328.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99392"/>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9954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3" name="TextBox 2"/>
          <p:cNvSpPr txBox="1"/>
          <p:nvPr/>
        </p:nvSpPr>
        <p:spPr>
          <a:xfrm>
            <a:off x="1403648" y="201890"/>
            <a:ext cx="3168352" cy="400110"/>
          </a:xfrm>
          <a:prstGeom prst="rect">
            <a:avLst/>
          </a:prstGeom>
          <a:noFill/>
        </p:spPr>
        <p:txBody>
          <a:bodyPr wrap="square" rtlCol="0">
            <a:spAutoFit/>
          </a:bodyPr>
          <a:lstStyle/>
          <a:p>
            <a:pPr algn="just"/>
            <a:r>
              <a:rPr lang="en-US" sz="2000" b="1" dirty="0" smtClean="0">
                <a:solidFill>
                  <a:srgbClr val="FFFF00"/>
                </a:solidFill>
                <a:latin typeface="Times New Roman" pitchFamily="18" charset="0"/>
                <a:cs typeface="Times New Roman" pitchFamily="18" charset="0"/>
              </a:rPr>
              <a:t>Semiconductors Detectors</a:t>
            </a:r>
            <a:endParaRPr lang="en-US" sz="2000" b="1" dirty="0">
              <a:solidFill>
                <a:srgbClr val="FFFF00"/>
              </a:solidFill>
              <a:latin typeface="Times New Roman" pitchFamily="18" charset="0"/>
              <a:cs typeface="Times New Roman" pitchFamily="18" charset="0"/>
            </a:endParaRPr>
          </a:p>
        </p:txBody>
      </p:sp>
      <p:sp>
        <p:nvSpPr>
          <p:cNvPr id="5" name="Rectangle 4"/>
          <p:cNvSpPr/>
          <p:nvPr/>
        </p:nvSpPr>
        <p:spPr>
          <a:xfrm>
            <a:off x="35496" y="1209840"/>
            <a:ext cx="8784976" cy="923330"/>
          </a:xfrm>
          <a:prstGeom prst="rect">
            <a:avLst/>
          </a:prstGeom>
        </p:spPr>
        <p:txBody>
          <a:bodyPr wrap="square">
            <a:spAutoFit/>
          </a:bodyPr>
          <a:lstStyle/>
          <a:p>
            <a:pPr marL="285750" indent="-285750" algn="just">
              <a:buFont typeface="Wingdings" pitchFamily="2" charset="2"/>
              <a:buChar char="ü"/>
            </a:pPr>
            <a:r>
              <a:rPr lang="en-US" dirty="0">
                <a:latin typeface="Times New Roman" pitchFamily="18" charset="0"/>
                <a:cs typeface="Times New Roman" pitchFamily="18" charset="0"/>
              </a:rPr>
              <a:t>One of the advantages of these </a:t>
            </a:r>
            <a:r>
              <a:rPr lang="en-US" dirty="0" smtClean="0">
                <a:latin typeface="Times New Roman" pitchFamily="18" charset="0"/>
                <a:cs typeface="Times New Roman" pitchFamily="18" charset="0"/>
              </a:rPr>
              <a:t>detectors </a:t>
            </a:r>
            <a:r>
              <a:rPr lang="en-US" dirty="0">
                <a:latin typeface="Times New Roman" pitchFamily="18" charset="0"/>
                <a:cs typeface="Times New Roman" pitchFamily="18" charset="0"/>
              </a:rPr>
              <a:t>is their high density, compared to gas </a:t>
            </a:r>
            <a:r>
              <a:rPr lang="en-US" dirty="0" smtClean="0">
                <a:latin typeface="Times New Roman" pitchFamily="18" charset="0"/>
                <a:cs typeface="Times New Roman" pitchFamily="18" charset="0"/>
              </a:rPr>
              <a:t>detectors. </a:t>
            </a:r>
            <a:r>
              <a:rPr lang="en-US" dirty="0">
                <a:latin typeface="Times New Roman" pitchFamily="18" charset="0"/>
                <a:cs typeface="Times New Roman" pitchFamily="18" charset="0"/>
              </a:rPr>
              <a:t>The high density provides a large stopping power for nuclear radiation in small sizes</a:t>
            </a:r>
            <a:r>
              <a:rPr lang="en-US" dirty="0" smtClean="0">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The range of 10 MeV of alpha particles in Si is 75 </a:t>
            </a:r>
            <a:r>
              <a:rPr lang="el-GR" b="1" dirty="0" smtClean="0">
                <a:solidFill>
                  <a:srgbClr val="FF0000"/>
                </a:solidFill>
                <a:latin typeface="Times New Roman" pitchFamily="18" charset="0"/>
                <a:cs typeface="Times New Roman" pitchFamily="18" charset="0"/>
              </a:rPr>
              <a:t>μ</a:t>
            </a:r>
            <a:r>
              <a:rPr lang="en-US" b="1" dirty="0" smtClean="0">
                <a:solidFill>
                  <a:srgbClr val="FF0000"/>
                </a:solidFill>
                <a:latin typeface="Times New Roman" pitchFamily="18" charset="0"/>
                <a:cs typeface="Times New Roman" pitchFamily="18" charset="0"/>
              </a:rPr>
              <a:t>m compared to 10 cm in air. </a:t>
            </a:r>
          </a:p>
        </p:txBody>
      </p:sp>
      <p:sp>
        <p:nvSpPr>
          <p:cNvPr id="6" name="Rectangle 5"/>
          <p:cNvSpPr/>
          <p:nvPr/>
        </p:nvSpPr>
        <p:spPr>
          <a:xfrm>
            <a:off x="-36512" y="2420888"/>
            <a:ext cx="9180512" cy="1200329"/>
          </a:xfrm>
          <a:prstGeom prst="rect">
            <a:avLst/>
          </a:prstGeom>
        </p:spPr>
        <p:txBody>
          <a:bodyPr wrap="square">
            <a:spAutoFit/>
          </a:bodyPr>
          <a:lstStyle/>
          <a:p>
            <a:pPr marL="285750" indent="-285750">
              <a:buFont typeface="Wingdings" pitchFamily="2" charset="2"/>
              <a:buChar char="ü"/>
            </a:pPr>
            <a:r>
              <a:rPr lang="en-US" dirty="0">
                <a:latin typeface="Times New Roman" pitchFamily="18" charset="0"/>
                <a:cs typeface="Times New Roman" pitchFamily="18" charset="0"/>
              </a:rPr>
              <a:t>The only high-density </a:t>
            </a:r>
            <a:r>
              <a:rPr lang="en-US" dirty="0" smtClean="0">
                <a:latin typeface="Times New Roman" pitchFamily="18" charset="0"/>
                <a:cs typeface="Times New Roman" pitchFamily="18" charset="0"/>
              </a:rPr>
              <a:t>solid materials </a:t>
            </a:r>
            <a:r>
              <a:rPr lang="en-US" dirty="0">
                <a:latin typeface="Times New Roman" pitchFamily="18" charset="0"/>
                <a:cs typeface="Times New Roman" pitchFamily="18" charset="0"/>
              </a:rPr>
              <a:t>that can be </a:t>
            </a:r>
            <a:r>
              <a:rPr lang="en-US" dirty="0" smtClean="0">
                <a:latin typeface="Times New Roman" pitchFamily="18" charset="0"/>
                <a:cs typeface="Times New Roman" pitchFamily="18" charset="0"/>
              </a:rPr>
              <a:t>used </a:t>
            </a:r>
            <a:r>
              <a:rPr lang="en-US" dirty="0">
                <a:latin typeface="Times New Roman" pitchFamily="18" charset="0"/>
                <a:cs typeface="Times New Roman" pitchFamily="18" charset="0"/>
              </a:rPr>
              <a:t>in nuclear detectors are semiconductors because of the low energy gap </a:t>
            </a: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them. As for the dielectric materials, they cannot be used in the detectors because of the impossibility of being affected by nuclear radiation </a:t>
            </a:r>
            <a:r>
              <a:rPr lang="en-US" b="1" dirty="0">
                <a:solidFill>
                  <a:srgbClr val="FF0000"/>
                </a:solidFill>
                <a:latin typeface="Times New Roman" pitchFamily="18" charset="0"/>
                <a:cs typeface="Times New Roman" pitchFamily="18" charset="0"/>
              </a:rPr>
              <a:t>due to the high energy gap.</a:t>
            </a:r>
          </a:p>
        </p:txBody>
      </p:sp>
      <p:sp>
        <p:nvSpPr>
          <p:cNvPr id="7" name="Rectangle 6"/>
          <p:cNvSpPr/>
          <p:nvPr/>
        </p:nvSpPr>
        <p:spPr>
          <a:xfrm>
            <a:off x="35496" y="4161854"/>
            <a:ext cx="8784976" cy="923330"/>
          </a:xfrm>
          <a:prstGeom prst="rect">
            <a:avLst/>
          </a:prstGeom>
        </p:spPr>
        <p:txBody>
          <a:bodyPr wrap="square">
            <a:spAutoFit/>
          </a:bodyPr>
          <a:lstStyle/>
          <a:p>
            <a:pPr marL="285750" indent="-285750" algn="just">
              <a:buFont typeface="Wingdings" pitchFamily="2" charset="2"/>
              <a:buChar char="ü"/>
            </a:pPr>
            <a:r>
              <a:rPr lang="en-US" dirty="0">
                <a:latin typeface="Times New Roman" pitchFamily="18" charset="0"/>
                <a:cs typeface="Times New Roman" pitchFamily="18" charset="0"/>
              </a:rPr>
              <a:t>Increasing the temperature decreases the electron movement. Thus, low temperatures are preferred in </a:t>
            </a:r>
            <a:r>
              <a:rPr lang="en-US" dirty="0" smtClean="0">
                <a:latin typeface="Times New Roman" pitchFamily="18" charset="0"/>
                <a:cs typeface="Times New Roman" pitchFamily="18" charset="0"/>
              </a:rPr>
              <a:t>semiconductor detectors </a:t>
            </a:r>
            <a:r>
              <a:rPr lang="en-US" dirty="0">
                <a:latin typeface="Times New Roman" pitchFamily="18" charset="0"/>
                <a:cs typeface="Times New Roman" pitchFamily="18" charset="0"/>
              </a:rPr>
              <a:t>to provide a high coefficient of movement. </a:t>
            </a:r>
            <a:r>
              <a:rPr lang="en-US" b="1" dirty="0">
                <a:solidFill>
                  <a:srgbClr val="FF0000"/>
                </a:solidFill>
                <a:latin typeface="Times New Roman" pitchFamily="18" charset="0"/>
                <a:cs typeface="Times New Roman" pitchFamily="18" charset="0"/>
              </a:rPr>
              <a:t>The liquid nitrogen temperature </a:t>
            </a:r>
            <a:r>
              <a:rPr lang="en-US" b="1" dirty="0" smtClean="0">
                <a:solidFill>
                  <a:srgbClr val="FF0000"/>
                </a:solidFill>
                <a:latin typeface="Times New Roman" pitchFamily="18" charset="0"/>
                <a:cs typeface="Times New Roman" pitchFamily="18" charset="0"/>
              </a:rPr>
              <a:t> (- 180 c) is </a:t>
            </a:r>
            <a:r>
              <a:rPr lang="en-US" b="1" dirty="0">
                <a:solidFill>
                  <a:srgbClr val="FF0000"/>
                </a:solidFill>
                <a:latin typeface="Times New Roman" pitchFamily="18" charset="0"/>
                <a:cs typeface="Times New Roman" pitchFamily="18" charset="0"/>
              </a:rPr>
              <a:t>suitable for some </a:t>
            </a:r>
            <a:r>
              <a:rPr lang="en-US" b="1" dirty="0" smtClean="0">
                <a:solidFill>
                  <a:srgbClr val="FF0000"/>
                </a:solidFill>
                <a:latin typeface="Times New Roman" pitchFamily="18" charset="0"/>
                <a:cs typeface="Times New Roman" pitchFamily="18" charset="0"/>
              </a:rPr>
              <a:t>detectors. </a:t>
            </a:r>
            <a:endParaRPr lang="en-US" b="1" dirty="0">
              <a:solidFill>
                <a:srgbClr val="FF0000"/>
              </a:solidFill>
              <a:latin typeface="Times New Roman" pitchFamily="18" charset="0"/>
              <a:cs typeface="Times New Roman" pitchFamily="18" charset="0"/>
            </a:endParaRPr>
          </a:p>
        </p:txBody>
      </p:sp>
      <p:pic>
        <p:nvPicPr>
          <p:cNvPr id="8" name="Picture 3" descr="C:\Users\smart touch\Desktop\WameedMUCDepNew_2023_413432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4152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4" name="TextBox 3"/>
          <p:cNvSpPr txBox="1"/>
          <p:nvPr/>
        </p:nvSpPr>
        <p:spPr>
          <a:xfrm>
            <a:off x="1403648" y="201890"/>
            <a:ext cx="3168352" cy="400110"/>
          </a:xfrm>
          <a:prstGeom prst="rect">
            <a:avLst/>
          </a:prstGeom>
          <a:noFill/>
        </p:spPr>
        <p:txBody>
          <a:bodyPr wrap="square" rtlCol="0">
            <a:spAutoFit/>
          </a:bodyPr>
          <a:lstStyle/>
          <a:p>
            <a:pPr algn="just"/>
            <a:r>
              <a:rPr lang="en-US" sz="2000" b="1" dirty="0" smtClean="0">
                <a:solidFill>
                  <a:srgbClr val="FFFF00"/>
                </a:solidFill>
                <a:latin typeface="Times New Roman" pitchFamily="18" charset="0"/>
                <a:cs typeface="Times New Roman" pitchFamily="18" charset="0"/>
              </a:rPr>
              <a:t>Semiconductors Detectors</a:t>
            </a:r>
            <a:endParaRPr lang="en-US" sz="2000" b="1" dirty="0">
              <a:solidFill>
                <a:srgbClr val="FFFF00"/>
              </a:solidFill>
              <a:latin typeface="Times New Roman" pitchFamily="18" charset="0"/>
              <a:cs typeface="Times New Roman" pitchFamily="18" charset="0"/>
            </a:endParaRPr>
          </a:p>
        </p:txBody>
      </p:sp>
      <p:sp>
        <p:nvSpPr>
          <p:cNvPr id="5" name="Rectangle 4"/>
          <p:cNvSpPr/>
          <p:nvPr/>
        </p:nvSpPr>
        <p:spPr>
          <a:xfrm>
            <a:off x="35496" y="1124744"/>
            <a:ext cx="8784976" cy="923330"/>
          </a:xfrm>
          <a:prstGeom prst="rect">
            <a:avLst/>
          </a:prstGeom>
        </p:spPr>
        <p:txBody>
          <a:bodyPr wrap="square">
            <a:spAutoFit/>
          </a:bodyPr>
          <a:lstStyle/>
          <a:p>
            <a:pPr marL="285750" indent="-285750" algn="just">
              <a:buFont typeface="Courier New" pitchFamily="49" charset="0"/>
              <a:buChar char="o"/>
            </a:pPr>
            <a:r>
              <a:rPr lang="en-US" dirty="0">
                <a:latin typeface="Times New Roman" pitchFamily="18" charset="0"/>
                <a:cs typeface="Times New Roman" pitchFamily="18" charset="0"/>
              </a:rPr>
              <a:t>There are two main types of germanium semiconductor detectors: (1) </a:t>
            </a:r>
            <a:r>
              <a:rPr lang="en-US" b="1" dirty="0" smtClean="0">
                <a:solidFill>
                  <a:srgbClr val="FF0000"/>
                </a:solidFill>
                <a:latin typeface="Times New Roman" pitchFamily="18" charset="0"/>
                <a:cs typeface="Times New Roman" pitchFamily="18" charset="0"/>
              </a:rPr>
              <a:t>Ge(Li</a:t>
            </a:r>
            <a:r>
              <a:rPr lang="en-US" b="1" dirty="0">
                <a:solidFill>
                  <a:srgbClr val="FF0000"/>
                </a:solidFill>
                <a:latin typeface="Times New Roman" pitchFamily="18" charset="0"/>
                <a:cs typeface="Times New Roman" pitchFamily="18" charset="0"/>
              </a:rPr>
              <a:t>) a germanium crystal doped with lithium </a:t>
            </a:r>
            <a:r>
              <a:rPr lang="en-US" b="1" dirty="0" smtClean="0">
                <a:solidFill>
                  <a:srgbClr val="FF0000"/>
                </a:solidFill>
                <a:latin typeface="Times New Roman" pitchFamily="18" charset="0"/>
                <a:cs typeface="Times New Roman" pitchFamily="18" charset="0"/>
              </a:rPr>
              <a:t>ions</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and (2) the more recent (</a:t>
            </a:r>
            <a:r>
              <a:rPr lang="en-US" b="1" dirty="0">
                <a:solidFill>
                  <a:srgbClr val="FF0000"/>
                </a:solidFill>
                <a:latin typeface="Times New Roman" pitchFamily="18" charset="0"/>
                <a:cs typeface="Times New Roman" pitchFamily="18" charset="0"/>
              </a:rPr>
              <a:t>HPGe) high purity germanium </a:t>
            </a:r>
            <a:r>
              <a:rPr lang="en-US" b="1" dirty="0" smtClean="0">
                <a:solidFill>
                  <a:srgbClr val="FF0000"/>
                </a:solidFill>
                <a:latin typeface="Times New Roman" pitchFamily="18" charset="0"/>
                <a:cs typeface="Times New Roman" pitchFamily="18" charset="0"/>
              </a:rPr>
              <a:t>crystal.</a:t>
            </a:r>
            <a:endParaRPr lang="en-US" b="1" dirty="0">
              <a:solidFill>
                <a:srgbClr val="FF0000"/>
              </a:solidFill>
              <a:latin typeface="Times New Roman" pitchFamily="18" charset="0"/>
              <a:cs typeface="Times New Roman" pitchFamily="18" charset="0"/>
            </a:endParaRPr>
          </a:p>
        </p:txBody>
      </p:sp>
      <p:sp>
        <p:nvSpPr>
          <p:cNvPr id="6" name="Rectangle 5"/>
          <p:cNvSpPr/>
          <p:nvPr/>
        </p:nvSpPr>
        <p:spPr>
          <a:xfrm>
            <a:off x="-36512" y="2048074"/>
            <a:ext cx="8712968" cy="1200329"/>
          </a:xfrm>
          <a:prstGeom prst="rect">
            <a:avLst/>
          </a:prstGeom>
        </p:spPr>
        <p:txBody>
          <a:bodyPr wrap="square">
            <a:spAutoFit/>
          </a:bodyPr>
          <a:lstStyle/>
          <a:p>
            <a:pPr marL="285750" indent="-285750" algn="just">
              <a:buFont typeface="Courier New" pitchFamily="49" charset="0"/>
              <a:buChar char="o"/>
            </a:pPr>
            <a:r>
              <a:rPr lang="en-US" dirty="0">
                <a:latin typeface="Times New Roman" pitchFamily="18" charset="0"/>
                <a:cs typeface="Times New Roman" pitchFamily="18" charset="0"/>
              </a:rPr>
              <a:t>Germanium detectors, </a:t>
            </a:r>
            <a:r>
              <a:rPr lang="en-US" dirty="0" smtClean="0">
                <a:latin typeface="Times New Roman" pitchFamily="18" charset="0"/>
                <a:cs typeface="Times New Roman" pitchFamily="18" charset="0"/>
              </a:rPr>
              <a:t>having </a:t>
            </a:r>
            <a:r>
              <a:rPr lang="en-US" dirty="0">
                <a:latin typeface="Times New Roman" pitchFamily="18" charset="0"/>
                <a:cs typeface="Times New Roman" pitchFamily="18" charset="0"/>
              </a:rPr>
              <a:t>exceptional energy </a:t>
            </a:r>
            <a:r>
              <a:rPr lang="en-US" dirty="0" smtClean="0">
                <a:latin typeface="Times New Roman" pitchFamily="18" charset="0"/>
                <a:cs typeface="Times New Roman" pitchFamily="18" charset="0"/>
              </a:rPr>
              <a:t>resolution and efficient </a:t>
            </a:r>
            <a:r>
              <a:rPr lang="en-US" dirty="0">
                <a:latin typeface="Times New Roman" pitchFamily="18" charset="0"/>
                <a:cs typeface="Times New Roman" pitchFamily="18" charset="0"/>
              </a:rPr>
              <a:t>for detecting photons. The performance of these detectors is often compared to NaI(</a:t>
            </a:r>
            <a:r>
              <a:rPr lang="en-US" dirty="0" err="1">
                <a:latin typeface="Times New Roman" pitchFamily="18" charset="0"/>
                <a:cs typeface="Times New Roman" pitchFamily="18" charset="0"/>
              </a:rPr>
              <a:t>Tl</a:t>
            </a:r>
            <a:r>
              <a:rPr lang="en-US" dirty="0">
                <a:latin typeface="Times New Roman" pitchFamily="18" charset="0"/>
                <a:cs typeface="Times New Roman" pitchFamily="18" charset="0"/>
              </a:rPr>
              <a:t>). </a:t>
            </a:r>
            <a:r>
              <a:rPr lang="en-US" b="1" dirty="0">
                <a:solidFill>
                  <a:srgbClr val="FF0000"/>
                </a:solidFill>
                <a:latin typeface="Times New Roman" pitchFamily="18" charset="0"/>
                <a:cs typeface="Times New Roman" pitchFamily="18" charset="0"/>
              </a:rPr>
              <a:t>Because of the higher atomic </a:t>
            </a:r>
            <a:r>
              <a:rPr lang="en-US" b="1" dirty="0" smtClean="0">
                <a:solidFill>
                  <a:srgbClr val="FF0000"/>
                </a:solidFill>
                <a:latin typeface="Times New Roman" pitchFamily="18" charset="0"/>
                <a:cs typeface="Times New Roman" pitchFamily="18" charset="0"/>
              </a:rPr>
              <a:t>number, </a:t>
            </a:r>
            <a:r>
              <a:rPr lang="en-US" b="1" dirty="0">
                <a:solidFill>
                  <a:srgbClr val="FF0000"/>
                </a:solidFill>
                <a:latin typeface="Times New Roman" pitchFamily="18" charset="0"/>
                <a:cs typeface="Times New Roman" pitchFamily="18" charset="0"/>
              </a:rPr>
              <a:t>NaI(</a:t>
            </a:r>
            <a:r>
              <a:rPr lang="en-US" b="1" dirty="0" err="1">
                <a:solidFill>
                  <a:srgbClr val="FF0000"/>
                </a:solidFill>
                <a:latin typeface="Times New Roman" pitchFamily="18" charset="0"/>
                <a:cs typeface="Times New Roman" pitchFamily="18" charset="0"/>
              </a:rPr>
              <a:t>Tl</a:t>
            </a:r>
            <a:r>
              <a:rPr lang="en-US" b="1" dirty="0">
                <a:solidFill>
                  <a:srgbClr val="FF0000"/>
                </a:solidFill>
                <a:latin typeface="Times New Roman" pitchFamily="18" charset="0"/>
                <a:cs typeface="Times New Roman" pitchFamily="18" charset="0"/>
              </a:rPr>
              <a:t>)</a:t>
            </a:r>
            <a:r>
              <a:rPr lang="en-US" dirty="0">
                <a:latin typeface="Times New Roman" pitchFamily="18" charset="0"/>
                <a:cs typeface="Times New Roman" pitchFamily="18" charset="0"/>
              </a:rPr>
              <a:t> detectors often have a higher efficiency for high energy gamma rays than do germanium detectors, but a much poorer energy resolution. </a:t>
            </a:r>
          </a:p>
        </p:txBody>
      </p:sp>
      <p:pic>
        <p:nvPicPr>
          <p:cNvPr id="7" name="image4.jpeg"/>
          <p:cNvPicPr/>
          <p:nvPr/>
        </p:nvPicPr>
        <p:blipFill>
          <a:blip r:embed="rId3" cstate="print"/>
          <a:stretch>
            <a:fillRect/>
          </a:stretch>
        </p:blipFill>
        <p:spPr>
          <a:xfrm>
            <a:off x="1619672" y="3525733"/>
            <a:ext cx="5494020" cy="2855595"/>
          </a:xfrm>
          <a:prstGeom prst="rect">
            <a:avLst/>
          </a:prstGeom>
        </p:spPr>
      </p:pic>
      <p:pic>
        <p:nvPicPr>
          <p:cNvPr id="8" name="Picture 3" descr="C:\Users\smart touch\Desktop\WameedMUCDepNew_2023_4134328.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0339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700808"/>
            <a:ext cx="9108504" cy="2169825"/>
          </a:xfrm>
          <a:prstGeom prst="rect">
            <a:avLst/>
          </a:prstGeom>
        </p:spPr>
        <p:txBody>
          <a:bodyPr wrap="square">
            <a:spAutoFit/>
          </a:bodyPr>
          <a:lstStyle/>
          <a:p>
            <a:pPr marL="285750" indent="-285750" algn="just">
              <a:lnSpc>
                <a:spcPct val="125000"/>
              </a:lnSpc>
              <a:buFont typeface="Wingdings" pitchFamily="2" charset="2"/>
              <a:buChar char="ü"/>
            </a:pPr>
            <a:r>
              <a:rPr lang="en-US" dirty="0">
                <a:latin typeface="Times New Roman" pitchFamily="18" charset="0"/>
                <a:cs typeface="Times New Roman" pitchFamily="18" charset="0"/>
              </a:rPr>
              <a:t>Si(Li) detectors </a:t>
            </a:r>
            <a:r>
              <a:rPr lang="en-US" dirty="0" smtClean="0">
                <a:latin typeface="Times New Roman" pitchFamily="18" charset="0"/>
                <a:cs typeface="Times New Roman" pitchFamily="18" charset="0"/>
              </a:rPr>
              <a:t>are </a:t>
            </a:r>
            <a:r>
              <a:rPr lang="en-US" dirty="0">
                <a:latin typeface="Times New Roman" pitchFamily="18" charset="0"/>
                <a:cs typeface="Times New Roman" pitchFamily="18" charset="0"/>
              </a:rPr>
              <a:t>commonly used in alpha and beta particle spectrometers. They also offer an inexpensive option for x-ray </a:t>
            </a:r>
            <a:r>
              <a:rPr lang="en-US" dirty="0" smtClean="0">
                <a:latin typeface="Times New Roman" pitchFamily="18" charset="0"/>
                <a:cs typeface="Times New Roman" pitchFamily="18" charset="0"/>
              </a:rPr>
              <a:t>spectroscopy. </a:t>
            </a:r>
          </a:p>
          <a:p>
            <a:pPr marL="285750" indent="-285750" algn="just">
              <a:lnSpc>
                <a:spcPct val="125000"/>
              </a:lnSpc>
              <a:buFont typeface="Wingdings" pitchFamily="2" charset="2"/>
              <a:buChar char="ü"/>
            </a:pPr>
            <a:r>
              <a:rPr lang="en-US" dirty="0">
                <a:latin typeface="Times New Roman" pitchFamily="18" charset="0"/>
                <a:cs typeface="Times New Roman" pitchFamily="18" charset="0"/>
              </a:rPr>
              <a:t>Since Si(Li) detectors have a much lower atomic number </a:t>
            </a:r>
            <a:r>
              <a:rPr lang="en-US" dirty="0" smtClean="0">
                <a:latin typeface="Times New Roman" pitchFamily="18" charset="0"/>
                <a:cs typeface="Times New Roman" pitchFamily="18" charset="0"/>
              </a:rPr>
              <a:t>than NaI(TI), </a:t>
            </a:r>
            <a:r>
              <a:rPr lang="en-US" dirty="0">
                <a:latin typeface="Times New Roman" pitchFamily="18" charset="0"/>
                <a:cs typeface="Times New Roman" pitchFamily="18" charset="0"/>
              </a:rPr>
              <a:t>and </a:t>
            </a:r>
            <a:r>
              <a:rPr lang="en-US" dirty="0" smtClean="0">
                <a:latin typeface="Times New Roman" pitchFamily="18" charset="0"/>
                <a:cs typeface="Times New Roman" pitchFamily="18" charset="0"/>
              </a:rPr>
              <a:t>(HPGe) </a:t>
            </a:r>
            <a:r>
              <a:rPr lang="en-US" dirty="0">
                <a:latin typeface="Times New Roman" pitchFamily="18" charset="0"/>
                <a:cs typeface="Times New Roman" pitchFamily="18" charset="0"/>
              </a:rPr>
              <a:t>their relative efficiency </a:t>
            </a:r>
            <a:r>
              <a:rPr lang="en-US" dirty="0" smtClean="0">
                <a:latin typeface="Times New Roman" pitchFamily="18" charset="0"/>
                <a:cs typeface="Times New Roman" pitchFamily="18" charset="0"/>
              </a:rPr>
              <a:t>is </a:t>
            </a:r>
            <a:r>
              <a:rPr lang="en-US" dirty="0">
                <a:latin typeface="Times New Roman" pitchFamily="18" charset="0"/>
                <a:cs typeface="Times New Roman" pitchFamily="18" charset="0"/>
              </a:rPr>
              <a:t>significantly lower for electromagnetic radiation</a:t>
            </a:r>
            <a:r>
              <a:rPr lang="en-US" dirty="0" smtClean="0">
                <a:latin typeface="Times New Roman" pitchFamily="18" charset="0"/>
                <a:cs typeface="Times New Roman" pitchFamily="18" charset="0"/>
              </a:rPr>
              <a:t>.</a:t>
            </a:r>
          </a:p>
          <a:p>
            <a:pPr marL="285750" indent="-285750" algn="just">
              <a:lnSpc>
                <a:spcPct val="125000"/>
              </a:lnSpc>
              <a:buFont typeface="Wingdings" pitchFamily="2" charset="2"/>
              <a:buChar char="ü"/>
            </a:pPr>
            <a:r>
              <a:rPr lang="en-US" dirty="0">
                <a:latin typeface="Times New Roman" pitchFamily="18" charset="0"/>
                <a:cs typeface="Times New Roman" pitchFamily="18" charset="0"/>
              </a:rPr>
              <a:t>However, for x-ray or gamma ray energies less than about 30 keV, commercially available Si(Li) detectors are enough to provide performance which is superior to  </a:t>
            </a:r>
            <a:r>
              <a:rPr lang="en-US" dirty="0" smtClean="0">
                <a:latin typeface="Times New Roman" pitchFamily="18" charset="0"/>
                <a:cs typeface="Times New Roman" pitchFamily="18" charset="0"/>
              </a:rPr>
              <a:t>NaI(TI), </a:t>
            </a:r>
            <a:r>
              <a:rPr lang="en-US" dirty="0">
                <a:latin typeface="Times New Roman" pitchFamily="18" charset="0"/>
                <a:cs typeface="Times New Roman" pitchFamily="18" charset="0"/>
              </a:rPr>
              <a:t>and HPGe. </a:t>
            </a:r>
          </a:p>
        </p:txBody>
      </p:sp>
      <p:pic>
        <p:nvPicPr>
          <p:cNvPr id="3"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5" name="TextBox 4"/>
          <p:cNvSpPr txBox="1"/>
          <p:nvPr/>
        </p:nvSpPr>
        <p:spPr>
          <a:xfrm>
            <a:off x="1403648" y="201890"/>
            <a:ext cx="3168352" cy="400110"/>
          </a:xfrm>
          <a:prstGeom prst="rect">
            <a:avLst/>
          </a:prstGeom>
          <a:noFill/>
        </p:spPr>
        <p:txBody>
          <a:bodyPr wrap="square" rtlCol="0">
            <a:spAutoFit/>
          </a:bodyPr>
          <a:lstStyle/>
          <a:p>
            <a:pPr algn="just"/>
            <a:r>
              <a:rPr lang="en-US" sz="2000" b="1" dirty="0" smtClean="0">
                <a:solidFill>
                  <a:srgbClr val="FFFF00"/>
                </a:solidFill>
                <a:latin typeface="Times New Roman" pitchFamily="18" charset="0"/>
                <a:cs typeface="Times New Roman" pitchFamily="18" charset="0"/>
              </a:rPr>
              <a:t>Semiconductors Detectors</a:t>
            </a:r>
            <a:endParaRPr lang="en-US" sz="2000" b="1" dirty="0">
              <a:solidFill>
                <a:srgbClr val="FFFF00"/>
              </a:solidFill>
              <a:latin typeface="Times New Roman" pitchFamily="18" charset="0"/>
              <a:cs typeface="Times New Roman" pitchFamily="18" charset="0"/>
            </a:endParaRPr>
          </a:p>
        </p:txBody>
      </p:sp>
      <p:sp>
        <p:nvSpPr>
          <p:cNvPr id="6" name="Rectangle 5"/>
          <p:cNvSpPr/>
          <p:nvPr/>
        </p:nvSpPr>
        <p:spPr>
          <a:xfrm>
            <a:off x="35496" y="4459972"/>
            <a:ext cx="8856984" cy="2137380"/>
          </a:xfrm>
          <a:prstGeom prst="rect">
            <a:avLst/>
          </a:prstGeom>
        </p:spPr>
        <p:txBody>
          <a:bodyPr wrap="square">
            <a:spAutoFit/>
          </a:bodyPr>
          <a:lstStyle/>
          <a:p>
            <a:pPr marL="285750" indent="-285750" algn="just">
              <a:lnSpc>
                <a:spcPct val="125000"/>
              </a:lnSpc>
              <a:buFont typeface="Wingdings" pitchFamily="2" charset="2"/>
              <a:buChar char="ü"/>
            </a:pPr>
            <a:r>
              <a:rPr lang="en-US" dirty="0">
                <a:latin typeface="Times New Roman" pitchFamily="18" charset="0"/>
                <a:cs typeface="Times New Roman" pitchFamily="18" charset="0"/>
              </a:rPr>
              <a:t>Cadmium zinc telluride (CZT) is a new high-resolution and high-atomic number semiconductor detector </a:t>
            </a:r>
            <a:r>
              <a:rPr lang="en-US" dirty="0" smtClean="0">
                <a:latin typeface="Times New Roman" pitchFamily="18" charset="0"/>
                <a:cs typeface="Times New Roman" pitchFamily="18" charset="0"/>
              </a:rPr>
              <a:t>material. </a:t>
            </a:r>
          </a:p>
          <a:p>
            <a:pPr marL="285750" indent="-285750" algn="just">
              <a:lnSpc>
                <a:spcPct val="125000"/>
              </a:lnSpc>
              <a:buFont typeface="Wingdings" pitchFamily="2" charset="2"/>
              <a:buChar char="ü"/>
            </a:pPr>
            <a:r>
              <a:rPr lang="en-US" dirty="0">
                <a:latin typeface="Times New Roman" pitchFamily="18" charset="0"/>
                <a:cs typeface="Times New Roman" pitchFamily="18" charset="0"/>
              </a:rPr>
              <a:t>CZT detectors offer an excellent option for low energy x-ray spectroscopy where cooling is not possible. Keeping the detector at about -30 °C, is adequate to achieve optimum energy resolution. By contrast, HPGe detectors must be cooled at liquid nitrogen temperatures to achieve optimum resolution.</a:t>
            </a:r>
          </a:p>
        </p:txBody>
      </p:sp>
      <p:sp>
        <p:nvSpPr>
          <p:cNvPr id="7" name="Rectangle 6"/>
          <p:cNvSpPr/>
          <p:nvPr/>
        </p:nvSpPr>
        <p:spPr>
          <a:xfrm>
            <a:off x="2267744" y="3995772"/>
            <a:ext cx="3912161" cy="369332"/>
          </a:xfrm>
          <a:prstGeom prst="rect">
            <a:avLst/>
          </a:prstGeom>
        </p:spPr>
        <p:txBody>
          <a:bodyPr wrap="none">
            <a:spAutoFit/>
          </a:bodyPr>
          <a:lstStyle/>
          <a:p>
            <a:pPr algn="just"/>
            <a:r>
              <a:rPr lang="en-US" b="1" dirty="0">
                <a:solidFill>
                  <a:srgbClr val="FF0000"/>
                </a:solidFill>
              </a:rPr>
              <a:t>Cadmium Zinc Telluride Detectors</a:t>
            </a:r>
          </a:p>
        </p:txBody>
      </p:sp>
      <p:sp>
        <p:nvSpPr>
          <p:cNvPr id="8" name="Rectangle 7"/>
          <p:cNvSpPr/>
          <p:nvPr/>
        </p:nvSpPr>
        <p:spPr>
          <a:xfrm>
            <a:off x="2409632" y="1268760"/>
            <a:ext cx="3386504" cy="369332"/>
          </a:xfrm>
          <a:prstGeom prst="rect">
            <a:avLst/>
          </a:prstGeom>
        </p:spPr>
        <p:txBody>
          <a:bodyPr wrap="none">
            <a:spAutoFit/>
          </a:bodyPr>
          <a:lstStyle/>
          <a:p>
            <a:r>
              <a:rPr lang="en-US" b="1" dirty="0">
                <a:solidFill>
                  <a:srgbClr val="FF0000"/>
                </a:solidFill>
                <a:latin typeface="Times New Roman" pitchFamily="18" charset="0"/>
                <a:cs typeface="Times New Roman" pitchFamily="18" charset="0"/>
              </a:rPr>
              <a:t>Silicon Semiconductor Detectors</a:t>
            </a:r>
          </a:p>
        </p:txBody>
      </p:sp>
      <p:pic>
        <p:nvPicPr>
          <p:cNvPr id="9" name="Picture 3" descr="C:\Users\smart touch\Desktop\WameedMUCDepNew_2023_413432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17434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22386</TotalTime>
  <Words>1204</Words>
  <Application>Microsoft Office PowerPoint</Application>
  <PresentationFormat>On-screen Show (4:3)</PresentationFormat>
  <Paragraphs>56</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Corporate Edition</dc:creator>
  <cp:lastModifiedBy>DR.Ahmed Saker 2O11</cp:lastModifiedBy>
  <cp:revision>1822</cp:revision>
  <dcterms:created xsi:type="dcterms:W3CDTF">2011-03-14T07:23:11Z</dcterms:created>
  <dcterms:modified xsi:type="dcterms:W3CDTF">2025-07-04T21:04:57Z</dcterms:modified>
</cp:coreProperties>
</file>