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93328" y="6556200"/>
            <a:ext cx="1460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www.coursera.org/learn/data-science-ethics" TargetMode="External"/><Relationship Id="rId5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3" y="0"/>
            <a:ext cx="9145905" cy="2087880"/>
            <a:chOff x="-813" y="0"/>
            <a:chExt cx="9145905" cy="2087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3" y="0"/>
              <a:ext cx="9145575" cy="10205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4323" y="0"/>
              <a:ext cx="1979676" cy="208787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995677" y="515873"/>
            <a:ext cx="5154295" cy="1858010"/>
          </a:xfrm>
          <a:prstGeom prst="rect">
            <a:avLst/>
          </a:prstGeom>
          <a:ln w="38100">
            <a:solidFill>
              <a:srgbClr val="008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400" b="1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dirty="0" sz="5400" spc="-114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Science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Ethics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2437" y="5702909"/>
            <a:ext cx="70815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052195" indent="-6413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majority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this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course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material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is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based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Coursera </a:t>
            </a:r>
            <a:r>
              <a:rPr dirty="0" u="sng" sz="2000" spc="-10" b="1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4"/>
              </a:rPr>
              <a:t>https://www.coursera.org/learn/data-science-ethics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0" b="1" i="1">
                <a:latin typeface="Times New Roman"/>
                <a:cs typeface="Times New Roman"/>
              </a:rPr>
              <a:t>“H.V.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Jagadish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lectures”,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Professor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University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Michigan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96240" y="5676900"/>
            <a:ext cx="8291830" cy="0"/>
          </a:xfrm>
          <a:custGeom>
            <a:avLst/>
            <a:gdLst/>
            <a:ahLst/>
            <a:cxnLst/>
            <a:rect l="l" t="t" r="r" b="b"/>
            <a:pathLst>
              <a:path w="8291830" h="0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6350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556761" y="3640327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Prepared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spc="-25" b="1">
                <a:latin typeface="Constantia"/>
                <a:cs typeface="Constantia"/>
              </a:rPr>
              <a:t>by </a:t>
            </a:r>
            <a:r>
              <a:rPr dirty="0" sz="2000" spc="-45" b="1">
                <a:latin typeface="Constantia"/>
                <a:cs typeface="Constantia"/>
              </a:rPr>
              <a:t>Dr.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Samir</a:t>
            </a:r>
            <a:r>
              <a:rPr dirty="0" sz="2000" spc="-12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Badrawi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16023" y="2846832"/>
            <a:ext cx="5651500" cy="708660"/>
          </a:xfrm>
          <a:prstGeom prst="rect">
            <a:avLst/>
          </a:prstGeom>
          <a:ln w="9525">
            <a:solidFill>
              <a:srgbClr val="05509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onstantia"/>
                <a:cs typeface="Constantia"/>
              </a:rPr>
              <a:t>Stage</a:t>
            </a:r>
            <a:r>
              <a:rPr dirty="0" sz="2000" spc="-7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2 , </a:t>
            </a:r>
            <a:r>
              <a:rPr dirty="0" sz="2000" spc="-10" b="1">
                <a:latin typeface="Constantia"/>
                <a:cs typeface="Constantia"/>
              </a:rPr>
              <a:t>Semester</a:t>
            </a:r>
            <a:r>
              <a:rPr dirty="0" sz="2000" spc="-100" b="1">
                <a:latin typeface="Constantia"/>
                <a:cs typeface="Constantia"/>
              </a:rPr>
              <a:t> </a:t>
            </a:r>
            <a:r>
              <a:rPr dirty="0" sz="2000" spc="-50" b="1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onstantia"/>
                <a:cs typeface="Constantia"/>
              </a:rPr>
              <a:t>@</a:t>
            </a:r>
            <a:r>
              <a:rPr dirty="0" sz="2000" spc="-4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Department</a:t>
            </a:r>
            <a:r>
              <a:rPr dirty="0" sz="2000" spc="-12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2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Intelligent</a:t>
            </a:r>
            <a:r>
              <a:rPr dirty="0" sz="2000" spc="-9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Medical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Systems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83739" y="4754702"/>
            <a:ext cx="526986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Code</a:t>
            </a:r>
            <a:r>
              <a:rPr dirty="0" sz="3200" spc="-185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b="1">
                <a:solidFill>
                  <a:srgbClr val="0000CC"/>
                </a:solidFill>
                <a:latin typeface="Constantia"/>
                <a:cs typeface="Constantia"/>
              </a:rPr>
              <a:t>of</a:t>
            </a:r>
            <a:r>
              <a:rPr dirty="0" sz="3200" spc="35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b="1">
                <a:solidFill>
                  <a:srgbClr val="0000CC"/>
                </a:solidFill>
                <a:latin typeface="Constantia"/>
                <a:cs typeface="Constantia"/>
              </a:rPr>
              <a:t>Data</a:t>
            </a:r>
            <a:r>
              <a:rPr dirty="0" sz="3200" spc="-125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Science</a:t>
            </a:r>
            <a:r>
              <a:rPr dirty="0" sz="3200" spc="-114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Ethics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2608" y="2010155"/>
            <a:ext cx="99060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91440" marR="83820" indent="-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latin typeface="Constantia"/>
                <a:cs typeface="Constantia"/>
              </a:rPr>
              <a:t>College </a:t>
            </a:r>
            <a:r>
              <a:rPr dirty="0" sz="1800" spc="-25" b="1">
                <a:latin typeface="Constantia"/>
                <a:cs typeface="Constantia"/>
              </a:rPr>
              <a:t>of </a:t>
            </a:r>
            <a:r>
              <a:rPr dirty="0" sz="1800" spc="-10" b="1">
                <a:latin typeface="Constantia"/>
                <a:cs typeface="Constantia"/>
              </a:rPr>
              <a:t>Science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26452" y="2148839"/>
            <a:ext cx="1647825" cy="64643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Al-Mustaqbal</a:t>
            </a:r>
            <a:endParaRPr sz="18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University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31" y="0"/>
            <a:ext cx="1635252" cy="1938527"/>
          </a:xfrm>
          <a:prstGeom prst="rect">
            <a:avLst/>
          </a:prstGeom>
        </p:spPr>
      </p:pic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" y="0"/>
            <a:ext cx="9145575" cy="10205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5793" y="702944"/>
            <a:ext cx="4855845" cy="45148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40"/>
              </a:lnSpc>
            </a:pPr>
            <a:r>
              <a:rPr dirty="0" sz="3200" b="1">
                <a:latin typeface="Times New Roman"/>
                <a:cs typeface="Times New Roman"/>
              </a:rPr>
              <a:t>Code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of Data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Science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Ethics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263143" y="1127226"/>
            <a:ext cx="8477250" cy="5050790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3200">
                <a:latin typeface="Times New Roman"/>
                <a:cs typeface="Times New Roman"/>
              </a:rPr>
              <a:t>Professional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codes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there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many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professions.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000"/>
              </a:lnSpc>
              <a:spcBef>
                <a:spcPts val="800"/>
              </a:spcBef>
            </a:pPr>
            <a:r>
              <a:rPr dirty="0" sz="3200" i="1">
                <a:latin typeface="Times New Roman"/>
                <a:cs typeface="Times New Roman"/>
              </a:rPr>
              <a:t>Hippocrates</a:t>
            </a:r>
            <a:r>
              <a:rPr dirty="0" sz="3200">
                <a:latin typeface="Times New Roman"/>
                <a:cs typeface="Times New Roman"/>
              </a:rPr>
              <a:t>,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example,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was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Greek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doctor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who </a:t>
            </a:r>
            <a:r>
              <a:rPr dirty="0" sz="3200">
                <a:latin typeface="Times New Roman"/>
                <a:cs typeface="Times New Roman"/>
              </a:rPr>
              <a:t>introduced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notion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b="1" i="1">
                <a:latin typeface="Times New Roman"/>
                <a:cs typeface="Times New Roman"/>
              </a:rPr>
              <a:t>Hippocratic</a:t>
            </a:r>
            <a:r>
              <a:rPr dirty="0" sz="3200" spc="-5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oath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medicine.</a:t>
            </a:r>
            <a:r>
              <a:rPr dirty="0" sz="3200" spc="-2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there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number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things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this </a:t>
            </a:r>
            <a:r>
              <a:rPr dirty="0" sz="3200">
                <a:latin typeface="Times New Roman"/>
                <a:cs typeface="Times New Roman"/>
              </a:rPr>
              <a:t>says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including,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very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famously,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"</a:t>
            </a:r>
            <a:r>
              <a:rPr dirty="0" sz="3200" b="1" i="1">
                <a:latin typeface="Times New Roman"/>
                <a:cs typeface="Times New Roman"/>
              </a:rPr>
              <a:t>First,</a:t>
            </a:r>
            <a:r>
              <a:rPr dirty="0" sz="3200" spc="-5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do</a:t>
            </a:r>
            <a:r>
              <a:rPr dirty="0" sz="3200" spc="-5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no</a:t>
            </a:r>
            <a:r>
              <a:rPr dirty="0" sz="3200" spc="-45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harm</a:t>
            </a:r>
            <a:r>
              <a:rPr dirty="0" sz="3200" spc="-10">
                <a:latin typeface="Times New Roman"/>
                <a:cs typeface="Times New Roman"/>
              </a:rPr>
              <a:t>."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3200">
              <a:latin typeface="Times New Roman"/>
              <a:cs typeface="Times New Roman"/>
            </a:endParaRPr>
          </a:p>
          <a:p>
            <a:pPr marL="54610" marR="43815">
              <a:lnSpc>
                <a:spcPct val="107100"/>
              </a:lnSpc>
            </a:pPr>
            <a:r>
              <a:rPr dirty="0" sz="3200">
                <a:latin typeface="Times New Roman"/>
                <a:cs typeface="Times New Roman"/>
              </a:rPr>
              <a:t>Many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other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professions,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lawyers,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journalists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etc.,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oaths</a:t>
            </a:r>
            <a:r>
              <a:rPr dirty="0" sz="3200" spc="-45" b="1" i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take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codes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of</a:t>
            </a:r>
            <a:r>
              <a:rPr dirty="0" sz="3200" spc="-2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conduct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that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been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established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their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behavior.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" y="0"/>
            <a:ext cx="9145575" cy="440893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4401" y="4427601"/>
            <a:ext cx="7856855" cy="176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6200">
              <a:lnSpc>
                <a:spcPct val="100000"/>
              </a:lnSpc>
              <a:spcBef>
                <a:spcPts val="100"/>
              </a:spcBef>
            </a:pPr>
            <a:r>
              <a:rPr dirty="0" sz="3200" b="1" i="1">
                <a:latin typeface="Times New Roman"/>
                <a:cs typeface="Times New Roman"/>
              </a:rPr>
              <a:t>Bar</a:t>
            </a:r>
            <a:r>
              <a:rPr dirty="0" sz="3200" spc="-5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:</a:t>
            </a:r>
            <a:r>
              <a:rPr dirty="0" sz="3200" spc="-15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American</a:t>
            </a:r>
            <a:r>
              <a:rPr dirty="0" sz="3200" spc="-65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Barrister</a:t>
            </a:r>
            <a:r>
              <a:rPr dirty="0" sz="3200" spc="-170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Association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0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i="1">
                <a:latin typeface="Times New Roman"/>
                <a:cs typeface="Times New Roman"/>
              </a:rPr>
              <a:t>Similar</a:t>
            </a:r>
            <a:r>
              <a:rPr dirty="0" sz="3200" spc="-6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code</a:t>
            </a:r>
            <a:r>
              <a:rPr dirty="0" sz="3200" spc="-5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for</a:t>
            </a:r>
            <a:r>
              <a:rPr dirty="0" sz="3200" spc="-4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data</a:t>
            </a:r>
            <a:r>
              <a:rPr dirty="0" sz="3200" spc="-5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scientists</a:t>
            </a:r>
            <a:r>
              <a:rPr dirty="0" sz="3200" spc="-2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is</a:t>
            </a:r>
            <a:r>
              <a:rPr dirty="0" sz="3200" spc="-5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really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needed</a:t>
            </a:r>
            <a:r>
              <a:rPr dirty="0" sz="3200" spc="-1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" y="0"/>
            <a:ext cx="9145575" cy="10205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86334" y="503402"/>
            <a:ext cx="8758555" cy="5231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1685">
              <a:lnSpc>
                <a:spcPct val="127800"/>
              </a:lnSpc>
              <a:spcBef>
                <a:spcPts val="100"/>
              </a:spcBef>
            </a:pPr>
            <a:r>
              <a:rPr dirty="0" sz="3200" b="1" i="1">
                <a:latin typeface="Times New Roman"/>
                <a:cs typeface="Times New Roman"/>
              </a:rPr>
              <a:t>Similar</a:t>
            </a:r>
            <a:r>
              <a:rPr dirty="0" sz="3200" spc="-5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code</a:t>
            </a:r>
            <a:r>
              <a:rPr dirty="0" sz="3200" spc="-4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for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data</a:t>
            </a:r>
            <a:r>
              <a:rPr dirty="0" sz="3200" spc="-6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scientists</a:t>
            </a:r>
            <a:r>
              <a:rPr dirty="0" sz="3200" spc="-1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is</a:t>
            </a:r>
            <a:r>
              <a:rPr dirty="0" sz="3200" spc="-2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really</a:t>
            </a:r>
            <a:r>
              <a:rPr dirty="0" sz="3200" spc="-55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needed</a:t>
            </a:r>
            <a:r>
              <a:rPr dirty="0" sz="3200" spc="-10" b="1">
                <a:latin typeface="Times New Roman"/>
                <a:cs typeface="Times New Roman"/>
              </a:rPr>
              <a:t>. </a:t>
            </a:r>
            <a:r>
              <a:rPr dirty="0" sz="3200" i="1">
                <a:latin typeface="Times New Roman"/>
                <a:cs typeface="Times New Roman"/>
              </a:rPr>
              <a:t>Regulation</a:t>
            </a:r>
            <a:r>
              <a:rPr dirty="0" sz="3200" spc="-6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is</a:t>
            </a:r>
            <a:r>
              <a:rPr dirty="0" sz="3200" spc="-2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not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the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answer</a:t>
            </a:r>
            <a:r>
              <a:rPr dirty="0" sz="3200">
                <a:latin typeface="Times New Roman"/>
                <a:cs typeface="Times New Roman"/>
              </a:rPr>
              <a:t>.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(in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Data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Science) </a:t>
            </a:r>
            <a:r>
              <a:rPr dirty="0" sz="3200" spc="-20" b="1">
                <a:latin typeface="Times New Roman"/>
                <a:cs typeface="Times New Roman"/>
              </a:rPr>
              <a:t>Why</a:t>
            </a:r>
            <a:r>
              <a:rPr dirty="0" sz="3200" spc="-20">
                <a:latin typeface="Times New Roman"/>
                <a:cs typeface="Times New Roman"/>
              </a:rPr>
              <a:t>?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000"/>
              </a:lnSpc>
            </a:pPr>
            <a:r>
              <a:rPr dirty="0" sz="3200" spc="-20" i="1">
                <a:latin typeface="Times New Roman"/>
                <a:cs typeface="Times New Roman"/>
              </a:rPr>
              <a:t>Technology</a:t>
            </a:r>
            <a:r>
              <a:rPr dirty="0" sz="3200" spc="-12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advances</a:t>
            </a:r>
            <a:r>
              <a:rPr dirty="0" sz="3200" spc="-120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quickly.</a:t>
            </a:r>
            <a:r>
              <a:rPr dirty="0" sz="3200" spc="-10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Regulation</a:t>
            </a:r>
            <a:r>
              <a:rPr dirty="0" sz="3200" spc="-125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moves </a:t>
            </a:r>
            <a:r>
              <a:rPr dirty="0" sz="3200" i="1">
                <a:latin typeface="Times New Roman"/>
                <a:cs typeface="Times New Roman"/>
              </a:rPr>
              <a:t>slowly</a:t>
            </a:r>
            <a:r>
              <a:rPr dirty="0" sz="3200">
                <a:latin typeface="Times New Roman"/>
                <a:cs typeface="Times New Roman"/>
              </a:rPr>
              <a:t>.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If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rely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regulation,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will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regulating </a:t>
            </a:r>
            <a:r>
              <a:rPr dirty="0" sz="3200">
                <a:latin typeface="Times New Roman"/>
                <a:cs typeface="Times New Roman"/>
              </a:rPr>
              <a:t>yesterday's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technology,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because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we're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regulating </a:t>
            </a:r>
            <a:r>
              <a:rPr dirty="0" sz="3200">
                <a:latin typeface="Times New Roman"/>
                <a:cs typeface="Times New Roman"/>
              </a:rPr>
              <a:t>yesterday's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technologies,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we'll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allow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many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abusers </a:t>
            </a:r>
            <a:r>
              <a:rPr dirty="0" sz="3200">
                <a:latin typeface="Times New Roman"/>
                <a:cs typeface="Times New Roman"/>
              </a:rPr>
              <a:t>because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comply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with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outdated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regulations.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" y="0"/>
            <a:ext cx="9145575" cy="10205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4233" y="397306"/>
            <a:ext cx="8346440" cy="3156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latin typeface="Times New Roman"/>
                <a:cs typeface="Times New Roman"/>
              </a:rPr>
              <a:t>As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example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regulations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being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slow,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here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a </a:t>
            </a:r>
            <a:r>
              <a:rPr dirty="0" sz="3200">
                <a:latin typeface="Times New Roman"/>
                <a:cs typeface="Times New Roman"/>
              </a:rPr>
              <a:t>sign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 spc="-10">
                <a:latin typeface="Times New Roman"/>
                <a:cs typeface="Times New Roman"/>
              </a:rPr>
              <a:t> amphitheater.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says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unauthorized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use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tape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recorders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cameras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allowed.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what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mean,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presumably,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unauthorized </a:t>
            </a:r>
            <a:r>
              <a:rPr dirty="0" sz="3200">
                <a:latin typeface="Times New Roman"/>
                <a:cs typeface="Times New Roman"/>
              </a:rPr>
              <a:t>recording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any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sort is not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allowed,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but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said </a:t>
            </a:r>
            <a:r>
              <a:rPr dirty="0" sz="3200">
                <a:latin typeface="Times New Roman"/>
                <a:cs typeface="Times New Roman"/>
              </a:rPr>
              <a:t>tape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recorders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cameras.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232" y="3634738"/>
            <a:ext cx="6583680" cy="318668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" y="0"/>
            <a:ext cx="9145575" cy="10205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71094" y="605510"/>
            <a:ext cx="8737600" cy="6045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9695" marR="74295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question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is,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if I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want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record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concert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I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record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my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cell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phone,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okay?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My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cell </a:t>
            </a:r>
            <a:r>
              <a:rPr dirty="0" sz="3200">
                <a:latin typeface="Times New Roman"/>
                <a:cs typeface="Times New Roman"/>
              </a:rPr>
              <a:t>phone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tape </a:t>
            </a:r>
            <a:r>
              <a:rPr dirty="0" sz="3200" spc="-30">
                <a:latin typeface="Times New Roman"/>
                <a:cs typeface="Times New Roman"/>
              </a:rPr>
              <a:t>recorder.</a:t>
            </a:r>
            <a:r>
              <a:rPr dirty="0" sz="3200" spc="-2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by the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letter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25">
                <a:latin typeface="Times New Roman"/>
                <a:cs typeface="Times New Roman"/>
              </a:rPr>
              <a:t> the </a:t>
            </a:r>
            <a:r>
              <a:rPr dirty="0" sz="3200">
                <a:latin typeface="Times New Roman"/>
                <a:cs typeface="Times New Roman"/>
              </a:rPr>
              <a:t>law here,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 probably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fine.</a:t>
            </a:r>
            <a:endParaRPr sz="3200">
              <a:latin typeface="Times New Roman"/>
              <a:cs typeface="Times New Roman"/>
            </a:endParaRPr>
          </a:p>
          <a:p>
            <a:pPr marL="99695" marR="736600">
              <a:lnSpc>
                <a:spcPct val="107000"/>
              </a:lnSpc>
              <a:spcBef>
                <a:spcPts val="800"/>
              </a:spcBef>
            </a:pPr>
            <a:r>
              <a:rPr dirty="0" sz="3200" spc="-10">
                <a:latin typeface="Times New Roman"/>
                <a:cs typeface="Times New Roman"/>
              </a:rPr>
              <a:t>Surely,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it's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situation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lawyers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can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field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day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with.</a:t>
            </a:r>
            <a:r>
              <a:rPr dirty="0" sz="3200" spc="-2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issue</a:t>
            </a:r>
            <a:r>
              <a:rPr dirty="0" sz="3200" spc="-25">
                <a:latin typeface="Times New Roman"/>
                <a:cs typeface="Times New Roman"/>
              </a:rPr>
              <a:t> of </a:t>
            </a:r>
            <a:r>
              <a:rPr dirty="0" sz="3200">
                <a:latin typeface="Times New Roman"/>
                <a:cs typeface="Times New Roman"/>
              </a:rPr>
              <a:t>wording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laws precisely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 a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world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where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technology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shifts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fast.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7100"/>
              </a:lnSpc>
              <a:spcBef>
                <a:spcPts val="1400"/>
              </a:spcBef>
            </a:pPr>
            <a:r>
              <a:rPr dirty="0" sz="3200" i="1">
                <a:latin typeface="Times New Roman"/>
                <a:cs typeface="Times New Roman"/>
              </a:rPr>
              <a:t>So,</a:t>
            </a:r>
            <a:r>
              <a:rPr dirty="0" sz="3200" spc="-3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we</a:t>
            </a:r>
            <a:r>
              <a:rPr dirty="0" sz="3200" spc="-1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as</a:t>
            </a:r>
            <a:r>
              <a:rPr dirty="0" sz="3200" spc="-1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data</a:t>
            </a:r>
            <a:r>
              <a:rPr dirty="0" sz="3200" spc="-3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scientists</a:t>
            </a:r>
            <a:r>
              <a:rPr dirty="0" sz="3200" spc="-1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should</a:t>
            </a:r>
            <a:r>
              <a:rPr dirty="0" sz="3200" spc="-4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own</a:t>
            </a:r>
            <a:r>
              <a:rPr dirty="0" sz="3200" spc="-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our</a:t>
            </a:r>
            <a:r>
              <a:rPr dirty="0" sz="3200" spc="-2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own</a:t>
            </a:r>
            <a:r>
              <a:rPr dirty="0" sz="3200" spc="-5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destiny. </a:t>
            </a:r>
            <a:r>
              <a:rPr dirty="0" sz="3200" spc="-110" i="1">
                <a:latin typeface="Times New Roman"/>
                <a:cs typeface="Times New Roman"/>
              </a:rPr>
              <a:t>We</a:t>
            </a:r>
            <a:r>
              <a:rPr dirty="0" sz="3200" spc="-4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shouldn't</a:t>
            </a:r>
            <a:r>
              <a:rPr dirty="0" sz="3200" spc="-8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have</a:t>
            </a:r>
            <a:r>
              <a:rPr dirty="0" sz="3200" spc="-6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corporate</a:t>
            </a:r>
            <a:r>
              <a:rPr dirty="0" sz="3200" spc="-6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lawyers</a:t>
            </a:r>
            <a:r>
              <a:rPr dirty="0" sz="3200" spc="-4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defining</a:t>
            </a:r>
            <a:r>
              <a:rPr dirty="0" sz="3200" spc="-6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this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spc="-25" i="1">
                <a:latin typeface="Times New Roman"/>
                <a:cs typeface="Times New Roman"/>
              </a:rPr>
              <a:t>for us.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" y="0"/>
            <a:ext cx="9145575" cy="10205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6976" y="917270"/>
            <a:ext cx="8649335" cy="4518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latin typeface="Times New Roman"/>
                <a:cs typeface="Times New Roman"/>
              </a:rPr>
              <a:t>Professor</a:t>
            </a:r>
            <a:r>
              <a:rPr dirty="0" sz="3200" spc="-35" b="1" i="1">
                <a:latin typeface="Times New Roman"/>
                <a:cs typeface="Times New Roman"/>
              </a:rPr>
              <a:t> </a:t>
            </a:r>
            <a:r>
              <a:rPr dirty="0" sz="3200" spc="-80" b="1" i="1">
                <a:solidFill>
                  <a:srgbClr val="C00000"/>
                </a:solidFill>
                <a:latin typeface="Times New Roman"/>
                <a:cs typeface="Times New Roman"/>
              </a:rPr>
              <a:t>H.V.</a:t>
            </a:r>
            <a:r>
              <a:rPr dirty="0" sz="3200" spc="-3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Times New Roman"/>
                <a:cs typeface="Times New Roman"/>
              </a:rPr>
              <a:t>Jagadish</a:t>
            </a:r>
            <a:r>
              <a:rPr dirty="0" sz="3200" b="1" i="1">
                <a:latin typeface="Times New Roman"/>
                <a:cs typeface="Times New Roman"/>
              </a:rPr>
              <a:t>,</a:t>
            </a:r>
            <a:r>
              <a:rPr dirty="0" sz="3200" spc="-4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of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University</a:t>
            </a:r>
            <a:r>
              <a:rPr dirty="0" sz="3200" spc="-2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of</a:t>
            </a:r>
            <a:r>
              <a:rPr dirty="0" sz="3200" spc="-15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Michigan</a:t>
            </a:r>
            <a:endParaRPr sz="3200">
              <a:latin typeface="Times New Roman"/>
              <a:cs typeface="Times New Roman"/>
            </a:endParaRPr>
          </a:p>
          <a:p>
            <a:pPr marL="12700" marR="196850">
              <a:lnSpc>
                <a:spcPct val="107000"/>
              </a:lnSpc>
              <a:spcBef>
                <a:spcPts val="2770"/>
              </a:spcBef>
            </a:pPr>
            <a:r>
              <a:rPr dirty="0" sz="3200">
                <a:latin typeface="Times New Roman"/>
                <a:cs typeface="Times New Roman"/>
              </a:rPr>
              <a:t>I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am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proud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being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data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scientist.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I'm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excited </a:t>
            </a:r>
            <a:r>
              <a:rPr dirty="0" sz="3200">
                <a:latin typeface="Times New Roman"/>
                <a:cs typeface="Times New Roman"/>
              </a:rPr>
              <a:t>about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good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things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data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science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can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do,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I </a:t>
            </a:r>
            <a:r>
              <a:rPr dirty="0" sz="3200">
                <a:latin typeface="Times New Roman"/>
                <a:cs typeface="Times New Roman"/>
              </a:rPr>
              <a:t>want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data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scientists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act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ethically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I </a:t>
            </a:r>
            <a:r>
              <a:rPr dirty="0" sz="3200">
                <a:latin typeface="Times New Roman"/>
                <a:cs typeface="Times New Roman"/>
              </a:rPr>
              <a:t>can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continue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proud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what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do,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as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a </a:t>
            </a:r>
            <a:r>
              <a:rPr dirty="0" sz="3200">
                <a:latin typeface="Times New Roman"/>
                <a:cs typeface="Times New Roman"/>
              </a:rPr>
              <a:t>field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can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continue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successful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terms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society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appreciating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valuing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benefits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that </a:t>
            </a:r>
            <a:r>
              <a:rPr dirty="0" sz="3200">
                <a:latin typeface="Times New Roman"/>
                <a:cs typeface="Times New Roman"/>
              </a:rPr>
              <a:t>our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work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provides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them.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13" y="0"/>
            <a:ext cx="9145575" cy="441807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86334" y="4576978"/>
            <a:ext cx="8781415" cy="191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3200">
              <a:lnSpc>
                <a:spcPct val="106800"/>
              </a:lnSpc>
              <a:spcBef>
                <a:spcPts val="100"/>
              </a:spcBef>
            </a:pPr>
            <a:r>
              <a:rPr dirty="0" u="sng" sz="2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Do</a:t>
            </a:r>
            <a:r>
              <a:rPr dirty="0" u="sng" sz="2800" spc="-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dirty="0" u="sng" sz="2800" spc="-3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surprise</a:t>
            </a:r>
            <a:r>
              <a:rPr dirty="0" sz="28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covers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things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like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who</a:t>
            </a:r>
            <a:r>
              <a:rPr dirty="0" sz="2800" spc="-3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owns</a:t>
            </a:r>
            <a:r>
              <a:rPr dirty="0" sz="2800" spc="-3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the</a:t>
            </a:r>
            <a:r>
              <a:rPr dirty="0" sz="2800" spc="-5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data</a:t>
            </a:r>
            <a:r>
              <a:rPr dirty="0" sz="2800">
                <a:latin typeface="Times New Roman"/>
                <a:cs typeface="Times New Roman"/>
              </a:rPr>
              <a:t>,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20" i="1">
                <a:latin typeface="Times New Roman"/>
                <a:cs typeface="Times New Roman"/>
              </a:rPr>
              <a:t>what </a:t>
            </a:r>
            <a:r>
              <a:rPr dirty="0" sz="2800" i="1">
                <a:latin typeface="Times New Roman"/>
                <a:cs typeface="Times New Roman"/>
              </a:rPr>
              <a:t>the</a:t>
            </a:r>
            <a:r>
              <a:rPr dirty="0" sz="2800" spc="-2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data</a:t>
            </a:r>
            <a:r>
              <a:rPr dirty="0" sz="2800" spc="-3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can</a:t>
            </a:r>
            <a:r>
              <a:rPr dirty="0" sz="2800" spc="-3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be</a:t>
            </a:r>
            <a:r>
              <a:rPr dirty="0" sz="2800" spc="-1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used</a:t>
            </a:r>
            <a:r>
              <a:rPr dirty="0" sz="2800" spc="-3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for</a:t>
            </a:r>
            <a:r>
              <a:rPr dirty="0" sz="2800">
                <a:latin typeface="Times New Roman"/>
                <a:cs typeface="Times New Roman"/>
              </a:rPr>
              <a:t>,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things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this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nature.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300"/>
              </a:lnSpc>
              <a:spcBef>
                <a:spcPts val="1205"/>
              </a:spcBef>
            </a:pPr>
            <a:r>
              <a:rPr dirty="0" u="sng" sz="2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Own</a:t>
            </a:r>
            <a:r>
              <a:rPr dirty="0" u="sng" sz="2800" spc="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2800" spc="-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outcomes</a:t>
            </a:r>
            <a:r>
              <a:rPr dirty="0" sz="2800" spc="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includes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things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like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what</a:t>
            </a:r>
            <a:r>
              <a:rPr dirty="0" sz="2800" spc="-3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is</a:t>
            </a:r>
            <a:r>
              <a:rPr dirty="0" sz="2800" spc="-2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valid</a:t>
            </a:r>
            <a:r>
              <a:rPr dirty="0" sz="2800">
                <a:latin typeface="Times New Roman"/>
                <a:cs typeface="Times New Roman"/>
              </a:rPr>
              <a:t>,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what</a:t>
            </a:r>
            <a:r>
              <a:rPr dirty="0" sz="2800" spc="-25" i="1">
                <a:latin typeface="Times New Roman"/>
                <a:cs typeface="Times New Roman"/>
              </a:rPr>
              <a:t> is </a:t>
            </a:r>
            <a:r>
              <a:rPr dirty="0" sz="2800" i="1">
                <a:latin typeface="Times New Roman"/>
                <a:cs typeface="Times New Roman"/>
              </a:rPr>
              <a:t>fair</a:t>
            </a:r>
            <a:r>
              <a:rPr dirty="0" sz="2800">
                <a:latin typeface="Times New Roman"/>
                <a:cs typeface="Times New Roman"/>
              </a:rPr>
              <a:t>,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what</a:t>
            </a:r>
            <a:r>
              <a:rPr dirty="0" sz="2800" spc="-3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are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the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social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spc="-50" i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travel</dc:creator>
  <dc:title>Slide 1</dc:title>
  <dcterms:created xsi:type="dcterms:W3CDTF">2025-01-19T09:14:29Z</dcterms:created>
  <dcterms:modified xsi:type="dcterms:W3CDTF">2025-01-19T09:14:29Z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2023-12-12T00:00:00Z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2021</vt:lpwstr>
  </property>
</Properties>
</file>