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0" r:id="rId4"/>
    <p:sldId id="265" r:id="rId5"/>
    <p:sldId id="263" r:id="rId6"/>
    <p:sldId id="273" r:id="rId7"/>
    <p:sldId id="264" r:id="rId8"/>
    <p:sldId id="272" r:id="rId9"/>
    <p:sldId id="258" r:id="rId10"/>
    <p:sldId id="259" r:id="rId11"/>
    <p:sldId id="261" r:id="rId12"/>
    <p:sldId id="262" r:id="rId13"/>
    <p:sldId id="266" r:id="rId14"/>
    <p:sldId id="267" r:id="rId15"/>
    <p:sldId id="268" r:id="rId16"/>
    <p:sldId id="269" r:id="rId17"/>
    <p:sldId id="270" r:id="rId18"/>
    <p:sldId id="271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960410"/>
            <a:ext cx="7406640" cy="1472184"/>
          </a:xfrm>
        </p:spPr>
        <p:txBody>
          <a:bodyPr>
            <a:normAutofit/>
          </a:bodyPr>
          <a:lstStyle/>
          <a:p>
            <a:r>
              <a:rPr sz="5400" dirty="0">
                <a:solidFill>
                  <a:srgbClr val="FF0000"/>
                </a:solidFill>
              </a:rPr>
              <a:t>Immune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3665248"/>
            <a:ext cx="7406640" cy="1752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Course</a:t>
            </a:r>
          </a:p>
          <a:p>
            <a:r>
              <a:rPr lang="en-US" dirty="0" smtClean="0"/>
              <a:t>Lecture : 1</a:t>
            </a:r>
          </a:p>
          <a:p>
            <a:endParaRPr lang="en-US" dirty="0"/>
          </a:p>
          <a:p>
            <a:r>
              <a:rPr lang="en-US" dirty="0" smtClean="0"/>
              <a:t>Dr. Bashar Hadi Al-</a:t>
            </a:r>
            <a:r>
              <a:rPr lang="en-US" dirty="0" err="1" smtClean="0"/>
              <a:t>Aaraji</a:t>
            </a:r>
            <a:endParaRPr lang="en-US" dirty="0" smtClean="0"/>
          </a:p>
          <a:p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Invaders the Immune System Protects Against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+mj-lt"/>
              <a:buAutoNum type="arabicPeriod"/>
            </a:pPr>
            <a:r>
              <a:rPr dirty="0"/>
              <a:t>Bacteria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Viruses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Fungi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Parasites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Cancer cells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When the Immune System Malfunctions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775352"/>
            <a:ext cx="7498080" cy="4800600"/>
          </a:xfrm>
        </p:spPr>
        <p:txBody>
          <a:bodyPr/>
          <a:lstStyle/>
          <a:p>
            <a:r>
              <a:rPr dirty="0"/>
              <a:t>Too weak to fight invaders</a:t>
            </a:r>
            <a:r>
              <a:rPr dirty="0" smtClean="0"/>
              <a:t>.</a:t>
            </a:r>
            <a:endParaRPr lang="en-US" dirty="0" smtClean="0"/>
          </a:p>
          <a:p>
            <a:endParaRPr lang="en-US" dirty="0"/>
          </a:p>
          <a:p>
            <a:pPr marL="82296" indent="0">
              <a:buNone/>
            </a:pPr>
            <a:endParaRPr dirty="0"/>
          </a:p>
          <a:p>
            <a:r>
              <a:rPr dirty="0"/>
              <a:t>Too strong responses against harmless or self-antigens.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Weak vs Overactive Immune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707112"/>
            <a:ext cx="7498080" cy="48006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u="sng" dirty="0"/>
              <a:t>Weak</a:t>
            </a:r>
            <a:r>
              <a:rPr dirty="0"/>
              <a:t>: More susceptible to infections (e.g., diabetes, cancer</a:t>
            </a:r>
            <a:r>
              <a:rPr dirty="0" smtClean="0"/>
              <a:t>).</a:t>
            </a:r>
            <a:endParaRPr lang="en-US" dirty="0" smtClean="0"/>
          </a:p>
          <a:p>
            <a:pPr marL="82296" indent="0">
              <a:buNone/>
            </a:pPr>
            <a:endParaRPr dirty="0"/>
          </a:p>
          <a:p>
            <a:pPr>
              <a:buFont typeface="Wingdings" pitchFamily="2" charset="2"/>
              <a:buChar char="Ø"/>
            </a:pPr>
            <a:r>
              <a:rPr u="sng" dirty="0"/>
              <a:t>Overactive</a:t>
            </a:r>
            <a:r>
              <a:rPr dirty="0"/>
              <a:t>: Overreacts → Autoimmune diseases or allergies.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Disorders Affecting the Immune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96646" indent="-514350">
              <a:buFont typeface="+mj-lt"/>
              <a:buAutoNum type="arabicPeriod"/>
            </a:pPr>
            <a:r>
              <a:rPr dirty="0"/>
              <a:t>Allergies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Autoimmune diseases (e.g., lupus, rheumatoid arthritis)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Primary immunodeficiency </a:t>
            </a:r>
            <a:r>
              <a:rPr dirty="0" smtClean="0"/>
              <a:t>diseases</a:t>
            </a:r>
            <a:r>
              <a:rPr lang="en-US" dirty="0" smtClean="0"/>
              <a:t>:</a:t>
            </a:r>
            <a:r>
              <a:rPr lang="en-US" dirty="0" smtClean="0"/>
              <a:t> (These </a:t>
            </a:r>
            <a:r>
              <a:rPr lang="en-US" dirty="0"/>
              <a:t>inherited conditions prevent your immune system from working </a:t>
            </a:r>
            <a:r>
              <a:rPr lang="en-US" dirty="0" smtClean="0"/>
              <a:t>properly ) </a:t>
            </a:r>
            <a:endParaRPr dirty="0"/>
          </a:p>
          <a:p>
            <a:pPr marL="596646" indent="-514350">
              <a:buFont typeface="+mj-lt"/>
              <a:buAutoNum type="arabicPeriod"/>
            </a:pPr>
            <a:r>
              <a:rPr dirty="0"/>
              <a:t>Infectious diseases (e.g., </a:t>
            </a:r>
            <a:r>
              <a:rPr dirty="0" smtClean="0"/>
              <a:t>HIV</a:t>
            </a:r>
            <a:r>
              <a:rPr lang="en-US" dirty="0" smtClean="0"/>
              <a:t>, Mononucleosis</a:t>
            </a:r>
            <a:r>
              <a:rPr lang="en-US" dirty="0" smtClean="0"/>
              <a:t> </a:t>
            </a:r>
            <a:r>
              <a:rPr dirty="0" smtClean="0"/>
              <a:t>)</a:t>
            </a:r>
            <a:endParaRPr dirty="0"/>
          </a:p>
          <a:p>
            <a:pPr marL="596646" indent="-514350">
              <a:buFont typeface="+mj-lt"/>
              <a:buAutoNum type="arabicPeriod"/>
            </a:pPr>
            <a:r>
              <a:rPr dirty="0"/>
              <a:t>Cancer (e.g., leukemia, lymphoma)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Sepsis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Signs &amp; Symptoms of Immune Disorders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96646" indent="-514350">
              <a:buFont typeface="+mj-lt"/>
              <a:buAutoNum type="arabicPeriod"/>
            </a:pPr>
            <a:r>
              <a:rPr dirty="0"/>
              <a:t>Fatigue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Unexplained fever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Unexplained weight loss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Night sweats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Itchy skin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Aching muscles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Numbness in fingers/toes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Trouble concentrating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Hair loss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Rashes or redness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Swollen lymph nodes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Tests for Immune System Health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+mj-lt"/>
              <a:buAutoNum type="arabicPeriod"/>
            </a:pPr>
            <a:r>
              <a:rPr dirty="0"/>
              <a:t>Antibody test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Complete blood count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Complement blood test (e.g., C3 proteins)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Medications That Weaken the Immune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+mj-lt"/>
              <a:buAutoNum type="arabicPeriod"/>
            </a:pPr>
            <a:r>
              <a:rPr dirty="0"/>
              <a:t>Corticosteroids</a:t>
            </a:r>
          </a:p>
          <a:p>
            <a:pPr marL="596646" indent="-514350">
              <a:buFont typeface="+mj-lt"/>
              <a:buAutoNum type="arabicPeriod"/>
            </a:pPr>
            <a:r>
              <a:rPr dirty="0" err="1" smtClean="0"/>
              <a:t>Immuno</a:t>
            </a:r>
            <a:r>
              <a:rPr lang="en-US" dirty="0" smtClean="0"/>
              <a:t>-</a:t>
            </a:r>
            <a:r>
              <a:rPr dirty="0" smtClean="0"/>
              <a:t>suppressants</a:t>
            </a:r>
            <a:endParaRPr dirty="0"/>
          </a:p>
          <a:p>
            <a:pPr marL="596646" indent="-514350">
              <a:buFont typeface="+mj-lt"/>
              <a:buAutoNum type="arabicPeriod"/>
            </a:pPr>
            <a:r>
              <a:rPr dirty="0" smtClean="0"/>
              <a:t>Chemotherapy</a:t>
            </a:r>
            <a:endParaRPr lang="en-US" dirty="0" smtClean="0"/>
          </a:p>
          <a:p>
            <a:pPr marL="596646" indent="-514350">
              <a:buFont typeface="+mj-lt"/>
              <a:buAutoNum type="arabicPeriod"/>
            </a:pPr>
            <a:r>
              <a:rPr lang="en-US" dirty="0"/>
              <a:t>C</a:t>
            </a:r>
            <a:r>
              <a:rPr dirty="0" smtClean="0"/>
              <a:t>ancer </a:t>
            </a:r>
            <a:r>
              <a:rPr dirty="0"/>
              <a:t>treatment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Boosting the Immune System Naturally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+mj-lt"/>
              <a:buAutoNum type="arabicPeriod"/>
            </a:pPr>
            <a:r>
              <a:rPr dirty="0"/>
              <a:t>Eat healthy foods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Exercise regularly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Maintain healthy weight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Get enough sleep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Stay up-to-date on vaccines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Avoid smoking &amp; tobacco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+mj-lt"/>
              <a:buAutoNum type="arabicPeriod"/>
            </a:pPr>
            <a:r>
              <a:rPr dirty="0"/>
              <a:t>The immune system is like a home security system.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It guards against intruders, sounds alarms, and helps repair damage.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But it can malfunction, leading to disease.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Regular checkups help detect and treat problems early.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لقطة الشاشة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311" y="231993"/>
            <a:ext cx="7876510" cy="6271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495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the Immune System?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dirty="0"/>
              <a:t>The immune system is your body’s first-line defense against invaders like germs.</a:t>
            </a:r>
          </a:p>
          <a:p>
            <a:pPr>
              <a:buFont typeface="Wingdings" pitchFamily="2" charset="2"/>
              <a:buChar char="Ø"/>
            </a:pPr>
            <a:r>
              <a:rPr dirty="0"/>
              <a:t>It helps protect you from getting sick and promotes healing when you’re unwell or injured.</a:t>
            </a:r>
          </a:p>
          <a:p>
            <a:pPr>
              <a:buFont typeface="Wingdings" pitchFamily="2" charset="2"/>
              <a:buChar char="Ø"/>
            </a:pPr>
            <a:r>
              <a:rPr dirty="0"/>
              <a:t>It is a large network of organs, white blood cells, proteins and chemicals working together to protect you.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How the Immune System </a:t>
            </a:r>
            <a:r>
              <a:rPr dirty="0" smtClean="0"/>
              <a:t>Works</a:t>
            </a:r>
            <a:r>
              <a:rPr lang="en-US" dirty="0" smtClean="0"/>
              <a:t>?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556984"/>
            <a:ext cx="7498080" cy="4800600"/>
          </a:xfrm>
        </p:spPr>
        <p:txBody>
          <a:bodyPr>
            <a:normAutofit lnSpcReduction="10000"/>
          </a:bodyPr>
          <a:lstStyle/>
          <a:p>
            <a:pPr marL="596646" indent="-514350">
              <a:buFont typeface="+mj-lt"/>
              <a:buAutoNum type="arabicPeriod"/>
            </a:pPr>
            <a:r>
              <a:rPr dirty="0"/>
              <a:t>Tells the difference between self and non-self cells.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Activates and mobilizes to kill harmful germs.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Ends an attack once the threat is gone.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Learns about germs and develops antibodies.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Sends out antibodies to destroy future invaders.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immunity</a:t>
            </a:r>
            <a:br>
              <a:rPr lang="en-US" dirty="0" smtClean="0"/>
            </a:b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Innate Immunity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/>
              <a:t>Acquired Immunity</a:t>
            </a:r>
          </a:p>
          <a:p>
            <a:endParaRPr lang="en-US" dirty="0" smtClean="0"/>
          </a:p>
          <a:p>
            <a:pPr marL="596646" indent="-514350">
              <a:buFont typeface="+mj-lt"/>
              <a:buAutoNum type="arabicPeriod"/>
            </a:pPr>
            <a:r>
              <a:rPr u="sng" dirty="0" smtClean="0"/>
              <a:t>Innate</a:t>
            </a:r>
            <a:r>
              <a:rPr dirty="0"/>
              <a:t>: </a:t>
            </a:r>
            <a:r>
              <a:rPr dirty="0" smtClean="0"/>
              <a:t>Born </a:t>
            </a:r>
            <a:r>
              <a:rPr dirty="0"/>
              <a:t>with it, immediate response, no memory.</a:t>
            </a:r>
          </a:p>
          <a:p>
            <a:pPr marL="596646" indent="-514350">
              <a:buFont typeface="+mj-lt"/>
              <a:buAutoNum type="arabicPeriod"/>
            </a:pPr>
            <a:r>
              <a:rPr u="sng" dirty="0" smtClean="0"/>
              <a:t>Acquired</a:t>
            </a:r>
            <a:r>
              <a:rPr dirty="0" smtClean="0"/>
              <a:t>:</a:t>
            </a:r>
            <a:r>
              <a:rPr lang="en-US" dirty="0" smtClean="0"/>
              <a:t> Also called ( Adaptive or Specific )</a:t>
            </a:r>
            <a:r>
              <a:rPr dirty="0" smtClean="0"/>
              <a:t> </a:t>
            </a:r>
            <a:r>
              <a:rPr dirty="0"/>
              <a:t>Develops after exposure, memory, basis for vaccines.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Organization &amp; </a:t>
            </a:r>
            <a:r>
              <a:rPr dirty="0" smtClean="0"/>
              <a:t>Anatomy </a:t>
            </a:r>
            <a:r>
              <a:rPr dirty="0"/>
              <a:t>of the Immune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dirty="0" smtClean="0"/>
              <a:t>Distributed </a:t>
            </a:r>
            <a:r>
              <a:rPr dirty="0"/>
              <a:t>throughout the body.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dirty="0" smtClean="0"/>
              <a:t>Organs</a:t>
            </a:r>
            <a:r>
              <a:rPr dirty="0"/>
              <a:t>, tissues, and cells work together to keep you healthy.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17" y="122833"/>
            <a:ext cx="7792871" cy="65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2091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15326"/>
            <a:ext cx="7498080" cy="1143000"/>
          </a:xfrm>
        </p:spPr>
        <p:txBody>
          <a:bodyPr>
            <a:noAutofit/>
          </a:bodyPr>
          <a:lstStyle/>
          <a:p>
            <a:r>
              <a:rPr sz="4000" dirty="0" smtClean="0"/>
              <a:t>Main Components </a:t>
            </a:r>
            <a:r>
              <a:rPr sz="4000" dirty="0"/>
              <a:t>of the Immune </a:t>
            </a:r>
            <a:r>
              <a:rPr sz="4000" dirty="0" smtClean="0"/>
              <a:t>System</a:t>
            </a:r>
            <a:r>
              <a:rPr lang="en-US" sz="4000" dirty="0" smtClean="0"/>
              <a:t>:</a:t>
            </a:r>
            <a:endParaRPr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755" y="1092952"/>
            <a:ext cx="8210357" cy="5198660"/>
          </a:xfrm>
        </p:spPr>
        <p:txBody>
          <a:bodyPr>
            <a:noAutofit/>
          </a:bodyPr>
          <a:lstStyle/>
          <a:p>
            <a:pPr marL="596646" indent="-514350">
              <a:buFont typeface="+mj-lt"/>
              <a:buAutoNum type="arabicPeriod"/>
            </a:pPr>
            <a:r>
              <a:rPr lang="en-US" sz="2300" u="sng" dirty="0" smtClean="0">
                <a:solidFill>
                  <a:srgbClr val="FF0000"/>
                </a:solidFill>
              </a:rPr>
              <a:t>WBC</a:t>
            </a:r>
            <a:r>
              <a:rPr sz="2300" u="sng" dirty="0" smtClean="0">
                <a:solidFill>
                  <a:srgbClr val="FF0000"/>
                </a:solidFill>
              </a:rPr>
              <a:t>s</a:t>
            </a:r>
            <a:r>
              <a:rPr lang="en-US" sz="2300" dirty="0" smtClean="0"/>
              <a:t>: </a:t>
            </a:r>
            <a:r>
              <a:rPr lang="en-US" sz="2300" dirty="0" smtClean="0"/>
              <a:t>These </a:t>
            </a:r>
            <a:r>
              <a:rPr lang="en-US" sz="2300" dirty="0"/>
              <a:t>immune system cells attack and eliminate harmful germs to keep you healthy.</a:t>
            </a:r>
            <a:endParaRPr sz="2300" dirty="0"/>
          </a:p>
          <a:p>
            <a:pPr marL="596646" indent="-514350">
              <a:buFont typeface="+mj-lt"/>
              <a:buAutoNum type="arabicPeriod"/>
            </a:pPr>
            <a:r>
              <a:rPr sz="2300" u="sng" dirty="0" smtClean="0">
                <a:solidFill>
                  <a:srgbClr val="FF0000"/>
                </a:solidFill>
              </a:rPr>
              <a:t>Antibodies</a:t>
            </a:r>
            <a:r>
              <a:rPr lang="en-US" sz="2300" dirty="0" smtClean="0"/>
              <a:t>: These </a:t>
            </a:r>
            <a:r>
              <a:rPr lang="en-US" sz="2300" dirty="0"/>
              <a:t>proteins protect you from invaders by binding to them and initiating their destruction.</a:t>
            </a:r>
            <a:endParaRPr sz="2300" dirty="0"/>
          </a:p>
          <a:p>
            <a:pPr marL="596646" indent="-514350">
              <a:buFont typeface="+mj-lt"/>
              <a:buAutoNum type="arabicPeriod"/>
            </a:pPr>
            <a:r>
              <a:rPr sz="2300" u="sng" dirty="0" smtClean="0">
                <a:solidFill>
                  <a:srgbClr val="FF0000"/>
                </a:solidFill>
              </a:rPr>
              <a:t>Cytokines</a:t>
            </a:r>
            <a:r>
              <a:rPr lang="en-US" sz="2300" dirty="0" smtClean="0"/>
              <a:t>: These </a:t>
            </a:r>
            <a:r>
              <a:rPr lang="en-US" sz="2300" dirty="0"/>
              <a:t>proteins serve as chemical messengers that tell your immune cells where to go and what to do.  </a:t>
            </a:r>
            <a:endParaRPr sz="2300" dirty="0"/>
          </a:p>
          <a:p>
            <a:pPr marL="596646" indent="-514350">
              <a:buFont typeface="+mj-lt"/>
              <a:buAutoNum type="arabicPeriod"/>
            </a:pPr>
            <a:r>
              <a:rPr sz="2300" u="sng" dirty="0">
                <a:solidFill>
                  <a:srgbClr val="FF0000"/>
                </a:solidFill>
              </a:rPr>
              <a:t>Complement </a:t>
            </a:r>
            <a:r>
              <a:rPr sz="2300" u="sng" dirty="0" smtClean="0">
                <a:solidFill>
                  <a:srgbClr val="FF0000"/>
                </a:solidFill>
              </a:rPr>
              <a:t>system</a:t>
            </a:r>
            <a:r>
              <a:rPr lang="en-US" sz="2300" u="sng" dirty="0">
                <a:solidFill>
                  <a:srgbClr val="FF0000"/>
                </a:solidFill>
              </a:rPr>
              <a:t> </a:t>
            </a:r>
            <a:r>
              <a:rPr lang="en-US" sz="2300" dirty="0" smtClean="0"/>
              <a:t>: This </a:t>
            </a:r>
            <a:r>
              <a:rPr lang="en-US" sz="2300" dirty="0"/>
              <a:t>is a group of proteins that teams up with other cells in your body to defend against invaders and promote healing from an injury or infection.</a:t>
            </a:r>
            <a:endParaRPr sz="2300" dirty="0"/>
          </a:p>
          <a:p>
            <a:pPr marL="596646" indent="-514350">
              <a:buFont typeface="+mj-lt"/>
              <a:buAutoNum type="arabicPeriod"/>
            </a:pPr>
            <a:r>
              <a:rPr sz="2300" u="sng" dirty="0">
                <a:solidFill>
                  <a:srgbClr val="FF0000"/>
                </a:solidFill>
              </a:rPr>
              <a:t>Lymph nodes</a:t>
            </a:r>
          </a:p>
          <a:p>
            <a:pPr marL="596646" indent="-514350">
              <a:buFont typeface="+mj-lt"/>
              <a:buAutoNum type="arabicPeriod"/>
            </a:pPr>
            <a:r>
              <a:rPr sz="2300" u="sng" dirty="0" smtClean="0">
                <a:solidFill>
                  <a:srgbClr val="FF0000"/>
                </a:solidFill>
              </a:rPr>
              <a:t>Spleen</a:t>
            </a:r>
            <a:r>
              <a:rPr lang="en-US" sz="2300" u="sng" dirty="0" smtClean="0">
                <a:solidFill>
                  <a:srgbClr val="FF0000"/>
                </a:solidFill>
              </a:rPr>
              <a:t>: </a:t>
            </a:r>
            <a:r>
              <a:rPr lang="en-US" sz="2300" dirty="0" smtClean="0"/>
              <a:t>This </a:t>
            </a:r>
            <a:r>
              <a:rPr lang="en-US" sz="2300" dirty="0"/>
              <a:t>organ stores white blood cells that defend your body from invaders. It also filters your blood, recycling old and damaged cells to make new ones</a:t>
            </a:r>
            <a:r>
              <a:rPr lang="en-US" sz="2300" dirty="0" smtClean="0"/>
              <a:t>. </a:t>
            </a:r>
            <a:endParaRPr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173707" y="464021"/>
            <a:ext cx="7642747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00B0F0"/>
                </a:solidFill>
              </a:rPr>
              <a:t>7. </a:t>
            </a:r>
            <a:r>
              <a:rPr lang="en-US" sz="2200" u="sng" dirty="0" smtClean="0">
                <a:solidFill>
                  <a:srgbClr val="FF0000"/>
                </a:solidFill>
              </a:rPr>
              <a:t>Tonsils </a:t>
            </a:r>
            <a:r>
              <a:rPr lang="en-US" sz="2200" u="sng" dirty="0">
                <a:solidFill>
                  <a:srgbClr val="FF0000"/>
                </a:solidFill>
              </a:rPr>
              <a:t>and </a:t>
            </a:r>
            <a:r>
              <a:rPr lang="en-US" sz="2200" u="sng" dirty="0" smtClean="0">
                <a:solidFill>
                  <a:srgbClr val="FF0000"/>
                </a:solidFill>
              </a:rPr>
              <a:t>adenoids</a:t>
            </a:r>
            <a:r>
              <a:rPr lang="en-US" sz="2200" dirty="0" smtClean="0"/>
              <a:t>: Located </a:t>
            </a:r>
            <a:r>
              <a:rPr lang="en-US" sz="2200" dirty="0"/>
              <a:t>in your throat and nasal passage, tonsils and adenoids can trap invaders (like bacteria or viruses) as soon as they enter your body. </a:t>
            </a:r>
            <a:endParaRPr lang="en-US" sz="2200" dirty="0" smtClean="0"/>
          </a:p>
          <a:p>
            <a:r>
              <a:rPr lang="en-US" sz="2200" dirty="0" smtClean="0">
                <a:solidFill>
                  <a:srgbClr val="00B0F0"/>
                </a:solidFill>
              </a:rPr>
              <a:t>8. </a:t>
            </a:r>
            <a:r>
              <a:rPr lang="en-US" sz="2200" u="sng" dirty="0">
                <a:solidFill>
                  <a:srgbClr val="FF0000"/>
                </a:solidFill>
              </a:rPr>
              <a:t>Thymu</a:t>
            </a:r>
            <a:r>
              <a:rPr lang="en-US" sz="2200" u="sng" dirty="0"/>
              <a:t>s</a:t>
            </a:r>
            <a:r>
              <a:rPr lang="en-US" sz="2200" dirty="0"/>
              <a:t>: This small organ helps T-cells (a specific type of white blood cell) mature before they travel elsewhere in your body to protect you.</a:t>
            </a:r>
          </a:p>
          <a:p>
            <a:r>
              <a:rPr lang="en-US" sz="2200" dirty="0" smtClean="0">
                <a:solidFill>
                  <a:srgbClr val="00B0F0"/>
                </a:solidFill>
              </a:rPr>
              <a:t>9. </a:t>
            </a:r>
            <a:r>
              <a:rPr lang="en-US" sz="2200" u="sng" dirty="0">
                <a:solidFill>
                  <a:srgbClr val="FF0000"/>
                </a:solidFill>
              </a:rPr>
              <a:t>Bone marrow</a:t>
            </a:r>
            <a:r>
              <a:rPr lang="en-US" sz="2200" dirty="0"/>
              <a:t>: This soft, fatty tissue inside your bones is like a factory for your blood cells. It makes the blood cells your body needs to survive, including white blood cells that support your immune system.</a:t>
            </a:r>
          </a:p>
          <a:p>
            <a:r>
              <a:rPr lang="en-US" sz="2200" dirty="0" smtClean="0">
                <a:solidFill>
                  <a:srgbClr val="00B0F0"/>
                </a:solidFill>
              </a:rPr>
              <a:t>10. </a:t>
            </a:r>
            <a:r>
              <a:rPr lang="en-US" sz="2200" u="sng" dirty="0">
                <a:solidFill>
                  <a:srgbClr val="FF0000"/>
                </a:solidFill>
              </a:rPr>
              <a:t>Skin</a:t>
            </a:r>
            <a:r>
              <a:rPr lang="en-US" sz="2200" dirty="0"/>
              <a:t>: Your skin is a protective barrier that helps stop germs from entering your body. It produces oils and releases other protective immune system cells.</a:t>
            </a:r>
          </a:p>
          <a:p>
            <a:r>
              <a:rPr lang="en-US" sz="2200" dirty="0" smtClean="0">
                <a:solidFill>
                  <a:srgbClr val="00B0F0"/>
                </a:solidFill>
              </a:rPr>
              <a:t>11.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u="sng" dirty="0">
                <a:solidFill>
                  <a:srgbClr val="FF0000"/>
                </a:solidFill>
              </a:rPr>
              <a:t>Mucosa</a:t>
            </a:r>
            <a:r>
              <a:rPr lang="en-US" sz="2200" dirty="0"/>
              <a:t>: This three-layered membrane lines cavities and organs throughout your body. It secretes mucus that captures invaders, like germs, for your body to then clear out.</a:t>
            </a:r>
          </a:p>
        </p:txBody>
      </p:sp>
    </p:spTree>
    <p:extLst>
      <p:ext uri="{BB962C8B-B14F-4D97-AF65-F5344CB8AC3E}">
        <p14:creationId xmlns:p14="http://schemas.microsoft.com/office/powerpoint/2010/main" val="336802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Functions of the Immune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+mj-lt"/>
              <a:buAutoNum type="arabicPeriod"/>
            </a:pPr>
            <a:r>
              <a:rPr dirty="0"/>
              <a:t>Keeping invaders (like germs) out of your body.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Destroying invaders.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Limiting how much harm invaders can do inside your body.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Healing damage to your body.</a:t>
            </a:r>
          </a:p>
          <a:p>
            <a:pPr marL="596646" indent="-514350">
              <a:buFont typeface="+mj-lt"/>
              <a:buAutoNum type="arabicPeriod"/>
            </a:pPr>
            <a:r>
              <a:rPr dirty="0"/>
              <a:t>Adapting to new challenges and threats.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71</TotalTime>
  <Words>756</Words>
  <Application>Microsoft Office PowerPoint</Application>
  <PresentationFormat>عرض على الشاشة (3:4)‏</PresentationFormat>
  <Paragraphs>98</Paragraphs>
  <Slides>19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انقلاب</vt:lpstr>
      <vt:lpstr>Immune System</vt:lpstr>
      <vt:lpstr>What is the Immune System?</vt:lpstr>
      <vt:lpstr>How the Immune System Works?</vt:lpstr>
      <vt:lpstr>Types of immunity </vt:lpstr>
      <vt:lpstr>Organization &amp; Anatomy of the Immune System</vt:lpstr>
      <vt:lpstr>عرض تقديمي في PowerPoint</vt:lpstr>
      <vt:lpstr>Main Components of the Immune System:</vt:lpstr>
      <vt:lpstr>عرض تقديمي في PowerPoint</vt:lpstr>
      <vt:lpstr>Functions of the Immune System</vt:lpstr>
      <vt:lpstr>Invaders the Immune System Protects Against</vt:lpstr>
      <vt:lpstr>When the Immune System Malfunctions</vt:lpstr>
      <vt:lpstr>Weak vs Overactive Immune System</vt:lpstr>
      <vt:lpstr>Disorders Affecting the Immune System</vt:lpstr>
      <vt:lpstr>Signs &amp; Symptoms of Immune Disorders</vt:lpstr>
      <vt:lpstr>Tests for Immune System Health</vt:lpstr>
      <vt:lpstr>Medications That Weaken the Immune System</vt:lpstr>
      <vt:lpstr>Boosting the Immune System Naturally</vt:lpstr>
      <vt:lpstr>Conclusion</vt:lpstr>
      <vt:lpstr>عرض تقديمي في PowerPoint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Immune System</dc:title>
  <dc:creator>s touch 1</dc:creator>
  <dc:description>generated using python-pptx</dc:description>
  <cp:lastModifiedBy>www</cp:lastModifiedBy>
  <cp:revision>11</cp:revision>
  <dcterms:created xsi:type="dcterms:W3CDTF">2013-01-27T09:14:16Z</dcterms:created>
  <dcterms:modified xsi:type="dcterms:W3CDTF">2025-09-26T20:25:14Z</dcterms:modified>
</cp:coreProperties>
</file>