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1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B74792D2-A379-429F-8E63-9EB240E665F9}" type="datetimeFigureOut">
              <a:rPr lang="ar-IQ" smtClean="0"/>
              <a:t>04/10/1442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1CB6167-607E-4859-BE75-98C6DA0BEACE}" type="slidenum">
              <a:rPr lang="ar-IQ" smtClean="0"/>
              <a:t>‹#›</a:t>
            </a:fld>
            <a:endParaRPr lang="ar-IQ"/>
          </a:p>
        </p:txBody>
      </p:sp>
    </p:spTree>
    <p:extLst>
      <p:ext uri="{BB962C8B-B14F-4D97-AF65-F5344CB8AC3E}">
        <p14:creationId xmlns:p14="http://schemas.microsoft.com/office/powerpoint/2010/main" val="1896910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B74792D2-A379-429F-8E63-9EB240E665F9}" type="datetimeFigureOut">
              <a:rPr lang="ar-IQ" smtClean="0"/>
              <a:t>04/10/1442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1CB6167-607E-4859-BE75-98C6DA0BEACE}" type="slidenum">
              <a:rPr lang="ar-IQ" smtClean="0"/>
              <a:t>‹#›</a:t>
            </a:fld>
            <a:endParaRPr lang="ar-IQ"/>
          </a:p>
        </p:txBody>
      </p:sp>
    </p:spTree>
    <p:extLst>
      <p:ext uri="{BB962C8B-B14F-4D97-AF65-F5344CB8AC3E}">
        <p14:creationId xmlns:p14="http://schemas.microsoft.com/office/powerpoint/2010/main" val="2398402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B74792D2-A379-429F-8E63-9EB240E665F9}" type="datetimeFigureOut">
              <a:rPr lang="ar-IQ" smtClean="0"/>
              <a:t>04/10/1442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1CB6167-607E-4859-BE75-98C6DA0BEACE}" type="slidenum">
              <a:rPr lang="ar-IQ" smtClean="0"/>
              <a:t>‹#›</a:t>
            </a:fld>
            <a:endParaRPr lang="ar-IQ"/>
          </a:p>
        </p:txBody>
      </p:sp>
    </p:spTree>
    <p:extLst>
      <p:ext uri="{BB962C8B-B14F-4D97-AF65-F5344CB8AC3E}">
        <p14:creationId xmlns:p14="http://schemas.microsoft.com/office/powerpoint/2010/main" val="3822867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B74792D2-A379-429F-8E63-9EB240E665F9}" type="datetimeFigureOut">
              <a:rPr lang="ar-IQ" smtClean="0"/>
              <a:t>04/10/1442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1CB6167-607E-4859-BE75-98C6DA0BEACE}" type="slidenum">
              <a:rPr lang="ar-IQ" smtClean="0"/>
              <a:t>‹#›</a:t>
            </a:fld>
            <a:endParaRPr lang="ar-IQ"/>
          </a:p>
        </p:txBody>
      </p:sp>
    </p:spTree>
    <p:extLst>
      <p:ext uri="{BB962C8B-B14F-4D97-AF65-F5344CB8AC3E}">
        <p14:creationId xmlns:p14="http://schemas.microsoft.com/office/powerpoint/2010/main" val="198125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B74792D2-A379-429F-8E63-9EB240E665F9}" type="datetimeFigureOut">
              <a:rPr lang="ar-IQ" smtClean="0"/>
              <a:t>04/10/1442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1CB6167-607E-4859-BE75-98C6DA0BEACE}" type="slidenum">
              <a:rPr lang="ar-IQ" smtClean="0"/>
              <a:t>‹#›</a:t>
            </a:fld>
            <a:endParaRPr lang="ar-IQ"/>
          </a:p>
        </p:txBody>
      </p:sp>
    </p:spTree>
    <p:extLst>
      <p:ext uri="{BB962C8B-B14F-4D97-AF65-F5344CB8AC3E}">
        <p14:creationId xmlns:p14="http://schemas.microsoft.com/office/powerpoint/2010/main" val="1227702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B74792D2-A379-429F-8E63-9EB240E665F9}" type="datetimeFigureOut">
              <a:rPr lang="ar-IQ" smtClean="0"/>
              <a:t>04/10/1442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71CB6167-607E-4859-BE75-98C6DA0BEACE}" type="slidenum">
              <a:rPr lang="ar-IQ" smtClean="0"/>
              <a:t>‹#›</a:t>
            </a:fld>
            <a:endParaRPr lang="ar-IQ"/>
          </a:p>
        </p:txBody>
      </p:sp>
    </p:spTree>
    <p:extLst>
      <p:ext uri="{BB962C8B-B14F-4D97-AF65-F5344CB8AC3E}">
        <p14:creationId xmlns:p14="http://schemas.microsoft.com/office/powerpoint/2010/main" val="397100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B74792D2-A379-429F-8E63-9EB240E665F9}" type="datetimeFigureOut">
              <a:rPr lang="ar-IQ" smtClean="0"/>
              <a:t>04/10/1442</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71CB6167-607E-4859-BE75-98C6DA0BEACE}" type="slidenum">
              <a:rPr lang="ar-IQ" smtClean="0"/>
              <a:t>‹#›</a:t>
            </a:fld>
            <a:endParaRPr lang="ar-IQ"/>
          </a:p>
        </p:txBody>
      </p:sp>
    </p:spTree>
    <p:extLst>
      <p:ext uri="{BB962C8B-B14F-4D97-AF65-F5344CB8AC3E}">
        <p14:creationId xmlns:p14="http://schemas.microsoft.com/office/powerpoint/2010/main" val="3865976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B74792D2-A379-429F-8E63-9EB240E665F9}" type="datetimeFigureOut">
              <a:rPr lang="ar-IQ" smtClean="0"/>
              <a:t>04/10/1442</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71CB6167-607E-4859-BE75-98C6DA0BEACE}" type="slidenum">
              <a:rPr lang="ar-IQ" smtClean="0"/>
              <a:t>‹#›</a:t>
            </a:fld>
            <a:endParaRPr lang="ar-IQ"/>
          </a:p>
        </p:txBody>
      </p:sp>
    </p:spTree>
    <p:extLst>
      <p:ext uri="{BB962C8B-B14F-4D97-AF65-F5344CB8AC3E}">
        <p14:creationId xmlns:p14="http://schemas.microsoft.com/office/powerpoint/2010/main" val="739283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74792D2-A379-429F-8E63-9EB240E665F9}" type="datetimeFigureOut">
              <a:rPr lang="ar-IQ" smtClean="0"/>
              <a:t>04/10/1442</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71CB6167-607E-4859-BE75-98C6DA0BEACE}" type="slidenum">
              <a:rPr lang="ar-IQ" smtClean="0"/>
              <a:t>‹#›</a:t>
            </a:fld>
            <a:endParaRPr lang="ar-IQ"/>
          </a:p>
        </p:txBody>
      </p:sp>
    </p:spTree>
    <p:extLst>
      <p:ext uri="{BB962C8B-B14F-4D97-AF65-F5344CB8AC3E}">
        <p14:creationId xmlns:p14="http://schemas.microsoft.com/office/powerpoint/2010/main" val="2829472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74792D2-A379-429F-8E63-9EB240E665F9}" type="datetimeFigureOut">
              <a:rPr lang="ar-IQ" smtClean="0"/>
              <a:t>04/10/1442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71CB6167-607E-4859-BE75-98C6DA0BEACE}" type="slidenum">
              <a:rPr lang="ar-IQ" smtClean="0"/>
              <a:t>‹#›</a:t>
            </a:fld>
            <a:endParaRPr lang="ar-IQ"/>
          </a:p>
        </p:txBody>
      </p:sp>
    </p:spTree>
    <p:extLst>
      <p:ext uri="{BB962C8B-B14F-4D97-AF65-F5344CB8AC3E}">
        <p14:creationId xmlns:p14="http://schemas.microsoft.com/office/powerpoint/2010/main" val="3652314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74792D2-A379-429F-8E63-9EB240E665F9}" type="datetimeFigureOut">
              <a:rPr lang="ar-IQ" smtClean="0"/>
              <a:t>04/10/1442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71CB6167-607E-4859-BE75-98C6DA0BEACE}" type="slidenum">
              <a:rPr lang="ar-IQ" smtClean="0"/>
              <a:t>‹#›</a:t>
            </a:fld>
            <a:endParaRPr lang="ar-IQ"/>
          </a:p>
        </p:txBody>
      </p:sp>
    </p:spTree>
    <p:extLst>
      <p:ext uri="{BB962C8B-B14F-4D97-AF65-F5344CB8AC3E}">
        <p14:creationId xmlns:p14="http://schemas.microsoft.com/office/powerpoint/2010/main" val="1158019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74792D2-A379-429F-8E63-9EB240E665F9}" type="datetimeFigureOut">
              <a:rPr lang="ar-IQ" smtClean="0"/>
              <a:t>04/10/1442</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1CB6167-607E-4859-BE75-98C6DA0BEACE}" type="slidenum">
              <a:rPr lang="ar-IQ" smtClean="0"/>
              <a:t>‹#›</a:t>
            </a:fld>
            <a:endParaRPr lang="ar-IQ"/>
          </a:p>
        </p:txBody>
      </p:sp>
    </p:spTree>
    <p:extLst>
      <p:ext uri="{BB962C8B-B14F-4D97-AF65-F5344CB8AC3E}">
        <p14:creationId xmlns:p14="http://schemas.microsoft.com/office/powerpoint/2010/main" val="3726000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0"/>
            <a:ext cx="9144000" cy="6857999"/>
          </a:xfrm>
          <a:blipFill>
            <a:blip r:embed="rId2"/>
            <a:tile tx="0" ty="0" sx="100000" sy="100000" flip="none" algn="tl"/>
          </a:blipFill>
        </p:spPr>
        <p:txBody>
          <a:bodyPr/>
          <a:lstStyle/>
          <a:p>
            <a:r>
              <a:rPr lang="ar-IQ" dirty="0" smtClean="0">
                <a:latin typeface="Andalus" pitchFamily="18" charset="-78"/>
                <a:cs typeface="Andalus" pitchFamily="18" charset="-78"/>
              </a:rPr>
              <a:t>كلية المستقبل الجامعة </a:t>
            </a:r>
            <a:br>
              <a:rPr lang="ar-IQ" dirty="0" smtClean="0">
                <a:latin typeface="Andalus" pitchFamily="18" charset="-78"/>
                <a:cs typeface="Andalus" pitchFamily="18" charset="-78"/>
              </a:rPr>
            </a:br>
            <a:r>
              <a:rPr lang="ar-IQ" dirty="0" smtClean="0">
                <a:latin typeface="Andalus" pitchFamily="18" charset="-78"/>
                <a:cs typeface="Andalus" pitchFamily="18" charset="-78"/>
              </a:rPr>
              <a:t>قسم التربية البدنية وعلوم الرياضة </a:t>
            </a:r>
            <a:br>
              <a:rPr lang="ar-IQ" dirty="0" smtClean="0">
                <a:latin typeface="Andalus" pitchFamily="18" charset="-78"/>
                <a:cs typeface="Andalus" pitchFamily="18" charset="-78"/>
              </a:rPr>
            </a:br>
            <a:r>
              <a:rPr lang="ar-IQ" dirty="0" smtClean="0">
                <a:latin typeface="Andalus" pitchFamily="18" charset="-78"/>
                <a:cs typeface="Andalus" pitchFamily="18" charset="-78"/>
              </a:rPr>
              <a:t>التربية الحركية </a:t>
            </a:r>
            <a:br>
              <a:rPr lang="ar-IQ" dirty="0" smtClean="0">
                <a:latin typeface="Andalus" pitchFamily="18" charset="-78"/>
                <a:cs typeface="Andalus" pitchFamily="18" charset="-78"/>
              </a:rPr>
            </a:br>
            <a:r>
              <a:rPr lang="ar-IQ" dirty="0" err="1" smtClean="0">
                <a:latin typeface="Andalus" pitchFamily="18" charset="-78"/>
                <a:cs typeface="Andalus" pitchFamily="18" charset="-78"/>
              </a:rPr>
              <a:t>م.د</a:t>
            </a:r>
            <a:r>
              <a:rPr lang="ar-IQ" dirty="0" smtClean="0">
                <a:latin typeface="Andalus" pitchFamily="18" charset="-78"/>
                <a:cs typeface="Andalus" pitchFamily="18" charset="-78"/>
              </a:rPr>
              <a:t> مهند نزار كزار </a:t>
            </a:r>
            <a:endParaRPr lang="ar-IQ" dirty="0">
              <a:latin typeface="Andalus" pitchFamily="18" charset="-78"/>
              <a:cs typeface="Andalus" pitchFamily="18" charset="-78"/>
            </a:endParaRPr>
          </a:p>
        </p:txBody>
      </p:sp>
    </p:spTree>
    <p:extLst>
      <p:ext uri="{BB962C8B-B14F-4D97-AF65-F5344CB8AC3E}">
        <p14:creationId xmlns:p14="http://schemas.microsoft.com/office/powerpoint/2010/main" val="11268182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a:blipFill>
            <a:blip r:embed="rId2"/>
            <a:tile tx="0" ty="0" sx="100000" sy="100000" flip="none" algn="tl"/>
          </a:blipFill>
        </p:spPr>
        <p:txBody>
          <a:bodyPr>
            <a:normAutofit fontScale="62500" lnSpcReduction="20000"/>
          </a:bodyPr>
          <a:lstStyle/>
          <a:p>
            <a:r>
              <a:rPr lang="ar-IQ" b="1" dirty="0"/>
              <a:t>- الحركات الانعكاسية </a:t>
            </a:r>
            <a:r>
              <a:rPr lang="ar-IQ" b="1" dirty="0" err="1"/>
              <a:t>القوامية</a:t>
            </a:r>
            <a:r>
              <a:rPr lang="ar-IQ" b="1" dirty="0"/>
              <a:t> :</a:t>
            </a:r>
            <a:endParaRPr lang="en-US" dirty="0"/>
          </a:p>
          <a:p>
            <a:r>
              <a:rPr lang="ar-IQ" dirty="0"/>
              <a:t>   ترتبط هذه  الحركات بمساعدة الطفل على الاحتفاظ بانتصاب قامته في الوضع العمودي (الرأسي) ولذا سميت بالانعكاسات </a:t>
            </a:r>
            <a:r>
              <a:rPr lang="ar-IQ" dirty="0" err="1"/>
              <a:t>القوامية</a:t>
            </a:r>
            <a:r>
              <a:rPr lang="ar-IQ" dirty="0"/>
              <a:t> كما يطلق عليها البعض (منعكس الجاذبية ),ولهذا للمنعكسات اهمية كبيرة باعتبارها اساسا للحركات الارادية التي سوف يؤديها الطفل فيما بعد, ومنها ما يأتي : </a:t>
            </a:r>
            <a:endParaRPr lang="en-US" dirty="0"/>
          </a:p>
          <a:p>
            <a:r>
              <a:rPr lang="ar-IQ" dirty="0"/>
              <a:t> </a:t>
            </a:r>
            <a:endParaRPr lang="en-US" dirty="0"/>
          </a:p>
          <a:p>
            <a:r>
              <a:rPr lang="ar-IQ" b="1" dirty="0"/>
              <a:t>ا-منعكس موازنة الرأس والجسم</a:t>
            </a:r>
            <a:r>
              <a:rPr lang="ar-IQ" dirty="0"/>
              <a:t> : </a:t>
            </a:r>
            <a:endParaRPr lang="en-US" dirty="0"/>
          </a:p>
          <a:p>
            <a:r>
              <a:rPr lang="ar-IQ" dirty="0"/>
              <a:t>يحدث هذا المنعكس عندما يدور الرأس الطفل  الى جهة معينة وهو مستلق على ظهره فأنه يؤدي استجابة او حركة انعكاسية وذلك بتدوير  جذعه في الاتجاه نفسه ,بمعنى  ان دوران الرأس يصاحبه دوران الجذع كله نحو مصدر الاستجابة , ويختفي هذا المنعكس في الشهر السادس من عمر الوليد.</a:t>
            </a:r>
            <a:endParaRPr lang="en-US" dirty="0"/>
          </a:p>
          <a:p>
            <a:r>
              <a:rPr lang="ar-IQ" b="1" dirty="0"/>
              <a:t>ب-منعكس السقوط المفاجئ</a:t>
            </a:r>
            <a:r>
              <a:rPr lang="ar-IQ" dirty="0"/>
              <a:t>:</a:t>
            </a:r>
            <a:endParaRPr lang="en-US" dirty="0"/>
          </a:p>
          <a:p>
            <a:r>
              <a:rPr lang="ar-IQ" dirty="0"/>
              <a:t> يعد هذا المنعكس بمثابة رد فعل وقائي يلجأ اليه الطفل كاستجابة لفقدان القوة بشكل مفاجئ او عدم الاحتفاظ بالقدرة المتوفرة لديه ويعتمد هذا المنعكس  واشكاله على المثيرات الحسية  ولذلك فهو  لا يحدث في الظلام , وهو بشكلين الاول عندما يوضع الطفل في الوضع الرأسي ثم يميل الى الامام باتجاه الارض والثاني عندما ينخفض بسرعة نحو الارض  ,حيث نلاحظ توتر الطفل نتيجة توقعه السقوط , كما ان الرجلين تمتدان وتتباعدان للخارج  ويمكن ملاحظة هذا المنعكس في الشهر الرابع  ويختفي في نهاية السنة الثانية.</a:t>
            </a:r>
            <a:endParaRPr lang="en-US" dirty="0"/>
          </a:p>
          <a:p>
            <a:r>
              <a:rPr lang="ar-IQ" b="1" dirty="0"/>
              <a:t>ج-منعكس الشد لأعلى بالذراعين</a:t>
            </a:r>
            <a:r>
              <a:rPr lang="ar-IQ" dirty="0"/>
              <a:t>:</a:t>
            </a:r>
            <a:endParaRPr lang="en-US" dirty="0"/>
          </a:p>
          <a:p>
            <a:r>
              <a:rPr lang="ar-IQ" dirty="0"/>
              <a:t> يحدث هذا المنعكس عندما نشد ذراع الطفل وهو جالس في وضع  عمودي اي بمجرد مسك احدى يديه فأنه يؤدي استجابة او حركة انعكاسية متمثلة بثني ذراعيه </a:t>
            </a:r>
            <a:endParaRPr lang="en-US" dirty="0"/>
          </a:p>
          <a:p>
            <a:r>
              <a:rPr lang="ar-IQ" dirty="0"/>
              <a:t>الامر الذي يؤدي بدوره الى استقامة جسمه بالوضع العمودي ويبدأ هذا المنعكس في الشهر الثالث ويختفي في السنة الثانية.</a:t>
            </a:r>
            <a:endParaRPr lang="en-US" dirty="0"/>
          </a:p>
          <a:p>
            <a:r>
              <a:rPr lang="ar-IQ" b="1" dirty="0"/>
              <a:t>د- منعكس انتصاب القامة:</a:t>
            </a:r>
            <a:endParaRPr lang="en-US" dirty="0"/>
          </a:p>
          <a:p>
            <a:r>
              <a:rPr lang="ar-IQ" dirty="0"/>
              <a:t>    هذا المنعكس يحدث عندما يستند الطفل او الوليد في الوضع العمودي ثم عند    الى الامام او الجانب او الخلف فانه يؤدي استجابة او حركة انعكاسية بتحريك رأسه عكس اتجاه الميل للاحتفاظ بجسمه في الوضع العمودي ,ويظهر هذا المنعكس في الشهر الرابع ويختفي في الشهر السادس .</a:t>
            </a:r>
            <a:endParaRPr lang="en-US" dirty="0"/>
          </a:p>
          <a:p>
            <a:pPr marL="0" indent="0">
              <a:buNone/>
            </a:pPr>
            <a:endParaRPr lang="ar-IQ" dirty="0"/>
          </a:p>
        </p:txBody>
      </p:sp>
    </p:spTree>
    <p:extLst>
      <p:ext uri="{BB962C8B-B14F-4D97-AF65-F5344CB8AC3E}">
        <p14:creationId xmlns:p14="http://schemas.microsoft.com/office/powerpoint/2010/main" val="10902172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3999" cy="6858000"/>
          </a:xfrm>
        </p:spPr>
      </p:pic>
    </p:spTree>
    <p:extLst>
      <p:ext uri="{BB962C8B-B14F-4D97-AF65-F5344CB8AC3E}">
        <p14:creationId xmlns:p14="http://schemas.microsoft.com/office/powerpoint/2010/main" val="31086494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a:blipFill>
            <a:blip r:embed="rId2"/>
            <a:tile tx="0" ty="0" sx="100000" sy="100000" flip="none" algn="tl"/>
          </a:blipFill>
        </p:spPr>
        <p:txBody>
          <a:bodyPr>
            <a:normAutofit fontScale="25000" lnSpcReduction="20000"/>
          </a:bodyPr>
          <a:lstStyle/>
          <a:p>
            <a:r>
              <a:rPr lang="ar-IQ" sz="8000" b="1" u="sng" dirty="0"/>
              <a:t>ثانياً: الحركات غير الانتقالية (حركات السيطرة والتحكم) :</a:t>
            </a:r>
            <a:endParaRPr lang="en-US" sz="8000" dirty="0"/>
          </a:p>
          <a:p>
            <a:r>
              <a:rPr lang="ar-IQ" sz="8000" dirty="0"/>
              <a:t> وهي تلك الحركات التي يتحرك فيها الجسم حول محوره </a:t>
            </a:r>
            <a:r>
              <a:rPr lang="ar-SA" sz="8000" dirty="0"/>
              <a:t>الراسي أو الأفقي ,أي هي الحركات التي يتم فيها تحريك اجزاء من الجسم (الاطراف, الجذع, الرأس ) دون تغيير لمكان الجسم (كالتوازن , المرجحة , اللف, ...الخ ) .  </a:t>
            </a:r>
            <a:endParaRPr lang="en-US" sz="8000" dirty="0"/>
          </a:p>
          <a:p>
            <a:r>
              <a:rPr lang="ar-SA" sz="8000" b="1" dirty="0"/>
              <a:t>وتتضمن هذه الحركات  :-  </a:t>
            </a:r>
            <a:r>
              <a:rPr lang="ar-SA" sz="8000" b="1" dirty="0" smtClean="0"/>
              <a:t>          </a:t>
            </a:r>
            <a:r>
              <a:rPr lang="en-US" sz="8000" b="1" dirty="0"/>
              <a:t/>
            </a:r>
            <a:br>
              <a:rPr lang="en-US" sz="8000" b="1" dirty="0"/>
            </a:br>
            <a:r>
              <a:rPr lang="ar-SA" sz="8000" b="1" dirty="0"/>
              <a:t>أ – الاتزان الثابت</a:t>
            </a:r>
            <a:r>
              <a:rPr lang="en-US" sz="8000" b="1" dirty="0"/>
              <a:t> :</a:t>
            </a:r>
            <a:r>
              <a:rPr lang="en-US" sz="8000" dirty="0"/>
              <a:t> </a:t>
            </a:r>
            <a:r>
              <a:rPr lang="ar-SA" sz="8000" dirty="0"/>
              <a:t>ويقصد به القدرة التي تسمح للطفل او المتعلم بالاحتفاظ بثبات الجسم دون سقوط أو اهتزاز عند  اتخاذ أوضاع معينة</a:t>
            </a:r>
            <a:r>
              <a:rPr lang="ar-IQ" sz="8000" dirty="0"/>
              <a:t>.</a:t>
            </a:r>
            <a:r>
              <a:rPr lang="en-US" sz="8000" dirty="0"/>
              <a:t> </a:t>
            </a:r>
            <a:br>
              <a:rPr lang="en-US" sz="8000" dirty="0"/>
            </a:br>
            <a:r>
              <a:rPr lang="ar-SA" sz="8000" b="1" dirty="0"/>
              <a:t>ب – الاتزان الحركي</a:t>
            </a:r>
            <a:r>
              <a:rPr lang="en-US" sz="8000" b="1" dirty="0"/>
              <a:t> :</a:t>
            </a:r>
            <a:r>
              <a:rPr lang="en-US" sz="8000" dirty="0"/>
              <a:t> </a:t>
            </a:r>
            <a:r>
              <a:rPr lang="ar-SA" sz="8000" dirty="0"/>
              <a:t>ويقصد به القدرة التي تسمح للطفل او المتعلم بالتوازن أثناء أداء حركي معين ، وتشمل مهارات ثبات واتزان الجسم ( كالثني , المد ,المرجحة ,اللف , الدوران , الاتزان على قدم واحدة ، والمشي على عارضة التوازن ) . </a:t>
            </a:r>
            <a:endParaRPr lang="en-US" sz="8000" dirty="0"/>
          </a:p>
          <a:p>
            <a:r>
              <a:rPr lang="ar-SA" sz="8000" dirty="0"/>
              <a:t>وجميع هذه الحركات يؤديها الطفل او المتعلم دون ان يتحرك الجسم من مكانه , ومن هذه الحركات ما يأتي </a:t>
            </a:r>
            <a:r>
              <a:rPr lang="ar-SA" sz="8000" dirty="0" smtClean="0"/>
              <a:t>:-</a:t>
            </a:r>
            <a:endParaRPr lang="en-US" sz="8000" dirty="0"/>
          </a:p>
          <a:p>
            <a:r>
              <a:rPr lang="ar-SA" sz="8000" dirty="0"/>
              <a:t>1</a:t>
            </a:r>
            <a:r>
              <a:rPr lang="ar-SA" sz="8000" b="1" dirty="0"/>
              <a:t>- حركة اللف:</a:t>
            </a:r>
            <a:r>
              <a:rPr lang="ar-SA" sz="8000" dirty="0"/>
              <a:t> هي حركة الجسم حول المحور الطولي للجسم الذي يستمد القوة الدافعة اللازمة للحركة من الذراع واحدى القدمين .</a:t>
            </a:r>
            <a:endParaRPr lang="en-US" sz="8000" dirty="0"/>
          </a:p>
          <a:p>
            <a:r>
              <a:rPr lang="ar-SA" sz="8000" dirty="0"/>
              <a:t>2</a:t>
            </a:r>
            <a:r>
              <a:rPr lang="ar-SA" sz="8000" b="1" dirty="0"/>
              <a:t>- حركة الدوران :</a:t>
            </a:r>
            <a:r>
              <a:rPr lang="ar-SA" sz="8000" dirty="0"/>
              <a:t> حركة الجسم حول المحور الطولي للجسم ولكن يتم خلال سلسلة من القصيرة ويستمد الجسم القوة الدافعة اللازمة للحركة من كلا القدمين .</a:t>
            </a:r>
            <a:endParaRPr lang="en-US" sz="8000" dirty="0"/>
          </a:p>
          <a:p>
            <a:r>
              <a:rPr lang="ar-SA" sz="8000" dirty="0"/>
              <a:t>3</a:t>
            </a:r>
            <a:r>
              <a:rPr lang="ar-SA" sz="8000" b="1" dirty="0"/>
              <a:t>- حركة الالتواء :</a:t>
            </a:r>
            <a:r>
              <a:rPr lang="ar-SA" sz="8000" dirty="0"/>
              <a:t> وهي الحركة التي تبقى فيها كل من القدمين ثابتة على الارض مع استعمال احدى كمصدر للقوة الدافعة اللازمة للحركة من كلا القدمين </a:t>
            </a:r>
            <a:r>
              <a:rPr lang="ar-SA" sz="8000" dirty="0" smtClean="0"/>
              <a:t>.</a:t>
            </a:r>
            <a:endParaRPr lang="en-US" sz="8000" dirty="0"/>
          </a:p>
          <a:p>
            <a:r>
              <a:rPr lang="ar-SA" sz="8000" b="1" u="sng" dirty="0"/>
              <a:t>ثالثا : حركات المعالجة والتناول:-</a:t>
            </a:r>
            <a:endParaRPr lang="en-US" sz="8000" dirty="0"/>
          </a:p>
          <a:p>
            <a:r>
              <a:rPr lang="ar-IQ" sz="8000" b="1" dirty="0"/>
              <a:t> </a:t>
            </a:r>
            <a:r>
              <a:rPr lang="ar-SA" sz="8000" dirty="0"/>
              <a:t>وهي تلك الحركات التي تتطلب معالجة الأشياء أو تناولها بالأطراف كاليد والرجل أو استخدام أجزاء أخرى من الجسم وتتضمن هذه الحركات وجود علاقة بين الطفل والأداة التي يستخدمها وتتميز بإعطاء قوة لهذه الأداة أو استقبال قوة منها ، وتجمع حركات المعالجة والتناول بين حركتين أو اكثر ، ومن خلال هذه الحركات يتمكن الأطفال أو المتعلمين من استكشاف حركة الأداة في الفضاء من حيث تقدير كتلة الشيء المتحرك ، والمسافة التي </a:t>
            </a:r>
            <a:r>
              <a:rPr lang="ar-SA" sz="8000" dirty="0" err="1"/>
              <a:t>يتحركها</a:t>
            </a:r>
            <a:r>
              <a:rPr lang="ar-SA" sz="8000" dirty="0"/>
              <a:t> ، وسرعة واتجاه الأداة ، وتشمل حركات المعالجة والتناول مهارات كالرمي ، والاستلام ( اللقف) والركل ودحرجة الكرة وطبطبة الكرة والضرب </a:t>
            </a:r>
            <a:r>
              <a:rPr lang="ar-SA" sz="8000" dirty="0" smtClean="0"/>
              <a:t>والالتقاط</a:t>
            </a:r>
            <a:r>
              <a:rPr lang="en-US" sz="8000" dirty="0" smtClean="0"/>
              <a:t> . </a:t>
            </a:r>
          </a:p>
          <a:p>
            <a:pPr marL="0" indent="0">
              <a:buNone/>
            </a:pPr>
            <a:endParaRPr lang="en-US" dirty="0" smtClean="0"/>
          </a:p>
          <a:p>
            <a:pPr marL="0" indent="0">
              <a:buNone/>
            </a:pPr>
            <a:endParaRPr lang="ar-IQ" dirty="0"/>
          </a:p>
        </p:txBody>
      </p:sp>
    </p:spTree>
    <p:extLst>
      <p:ext uri="{BB962C8B-B14F-4D97-AF65-F5344CB8AC3E}">
        <p14:creationId xmlns:p14="http://schemas.microsoft.com/office/powerpoint/2010/main" val="11284658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a:blipFill>
            <a:blip r:embed="rId2"/>
            <a:tile tx="0" ty="0" sx="100000" sy="100000" flip="none" algn="tl"/>
          </a:blipFill>
        </p:spPr>
        <p:txBody>
          <a:bodyPr/>
          <a:lstStyle/>
          <a:p>
            <a:pPr algn="ctr"/>
            <a:endParaRPr lang="ar-IQ" dirty="0" smtClean="0"/>
          </a:p>
          <a:p>
            <a:pPr algn="ctr"/>
            <a:endParaRPr lang="ar-IQ" dirty="0"/>
          </a:p>
          <a:p>
            <a:pPr algn="ctr"/>
            <a:endParaRPr lang="ar-IQ" dirty="0" smtClean="0"/>
          </a:p>
          <a:p>
            <a:pPr algn="ctr"/>
            <a:endParaRPr lang="ar-IQ" dirty="0"/>
          </a:p>
          <a:p>
            <a:pPr marL="0" indent="0" algn="ctr">
              <a:buNone/>
            </a:pPr>
            <a:endParaRPr lang="ar-IQ" dirty="0" smtClean="0"/>
          </a:p>
          <a:p>
            <a:pPr marL="0" indent="0" algn="ctr">
              <a:buNone/>
            </a:pPr>
            <a:r>
              <a:rPr lang="ar-IQ" sz="4400" dirty="0" smtClean="0">
                <a:latin typeface="Andalus" pitchFamily="18" charset="-78"/>
                <a:cs typeface="Andalus" pitchFamily="18" charset="-78"/>
              </a:rPr>
              <a:t>شكرا </a:t>
            </a:r>
            <a:r>
              <a:rPr lang="ar-IQ" sz="4400" dirty="0" err="1" smtClean="0">
                <a:latin typeface="Andalus" pitchFamily="18" charset="-78"/>
                <a:cs typeface="Andalus" pitchFamily="18" charset="-78"/>
              </a:rPr>
              <a:t>لاصغاكم</a:t>
            </a:r>
            <a:r>
              <a:rPr lang="ar-IQ" sz="4400" dirty="0" smtClean="0">
                <a:latin typeface="Andalus" pitchFamily="18" charset="-78"/>
                <a:cs typeface="Andalus" pitchFamily="18" charset="-78"/>
              </a:rPr>
              <a:t> </a:t>
            </a:r>
            <a:endParaRPr lang="ar-IQ" sz="4400" dirty="0">
              <a:latin typeface="Andalus" pitchFamily="18" charset="-78"/>
              <a:cs typeface="Andalus" pitchFamily="18" charset="-78"/>
            </a:endParaRPr>
          </a:p>
        </p:txBody>
      </p:sp>
    </p:spTree>
    <p:extLst>
      <p:ext uri="{BB962C8B-B14F-4D97-AF65-F5344CB8AC3E}">
        <p14:creationId xmlns:p14="http://schemas.microsoft.com/office/powerpoint/2010/main" val="1736387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الحركات الاساسية </a:t>
            </a:r>
            <a:endParaRPr lang="ar-IQ" dirty="0"/>
          </a:p>
        </p:txBody>
      </p:sp>
      <p:pic>
        <p:nvPicPr>
          <p:cNvPr id="4" name="عنصر نائب للمحتوى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128837" y="2243931"/>
            <a:ext cx="4886325" cy="3238500"/>
          </a:xfrm>
        </p:spPr>
      </p:pic>
    </p:spTree>
    <p:extLst>
      <p:ext uri="{BB962C8B-B14F-4D97-AF65-F5344CB8AC3E}">
        <p14:creationId xmlns:p14="http://schemas.microsoft.com/office/powerpoint/2010/main" val="28340827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a:blipFill>
            <a:blip r:embed="rId2"/>
            <a:tile tx="0" ty="0" sx="100000" sy="100000" flip="none" algn="tl"/>
          </a:blipFill>
        </p:spPr>
        <p:txBody>
          <a:bodyPr>
            <a:normAutofit fontScale="77500" lnSpcReduction="20000"/>
          </a:bodyPr>
          <a:lstStyle/>
          <a:p>
            <a:r>
              <a:rPr lang="ar-SA" dirty="0"/>
              <a:t>الحركات الاساسية</a:t>
            </a:r>
            <a:endParaRPr lang="en-US" dirty="0"/>
          </a:p>
          <a:p>
            <a:r>
              <a:rPr lang="ar-SA" dirty="0"/>
              <a:t>تعد الحركات الأساسية التي يتميز بها الإنسان من أهم المصادر الأساسية للحركات ذات العلاقة بالألعاب من جهة واستعمالها في الأداء البشري من ناحية أخرى ، لذا فالاعتماد عليها يشكل البنية الأساسية في عملية الأعداد البدني للأداء المميز، وكذلك ارتباطها بالأسس الحركية وكيفية مراعاتها واستعمالها داخل المناهج التدريبية من ناحية أخرى</a:t>
            </a:r>
            <a:r>
              <a:rPr lang="en-US" dirty="0"/>
              <a:t> . </a:t>
            </a:r>
            <a:r>
              <a:rPr lang="ar-SA" dirty="0"/>
              <a:t>وتشير الحركات الأساسية إلى تسلسل حركي محدد من حيث الناحية الميكانيكية والتشريحية والفسيولوجية والقانونية في انجاز واجب حركي معين ، إذ تعد الحركة الأساسية المفردات الأصلية في حركة الطفل أو المتعلم لهذا يجب الاعتناء في مناهج التربية الحركية للطفل من اجل اكتساب عدد كبير من مفردات الحركات الأساسية من اجل الوعي والفهم لإمكانيات الجسم الحركية ، إذ أن الطفل أو المتعلم من خلال التوجيه يستعمل الحركة الأساسية كطريقة في التعبير والاستكشاف ولتغيير ذاته وتنمية قدراته لهذا إن من الأمور الملائمة لمرحلة الطفولة هو تنظيم خبرات الطفل أو المتعلم الحركية من خلال تنمية الحركات الأساسية من حيث أيجاد الظروف المناسبة والمواقف الملائمة حتى يستطيع من تجريب حركاته واكتشافها لذاته والبيئة المحيطة به عن طريق تشكيل المواقف التي تعمل على تحفيزه من اجل تشكيل تحديدا لقدراته وإمكانياته لكي ينمي مصادره </a:t>
            </a:r>
            <a:r>
              <a:rPr lang="ar-SA" dirty="0" smtClean="0"/>
              <a:t>الحركية</a:t>
            </a:r>
            <a:r>
              <a:rPr lang="ar-IQ" dirty="0" smtClean="0"/>
              <a:t> </a:t>
            </a:r>
            <a:r>
              <a:rPr lang="ar-SA" dirty="0"/>
              <a:t>وتحتل مرحلة المهارات الأساسية التي تمتد فترتها ما بين ( 2 – 7 ) سنوات أهمية متميزة بالنسبة لتطور مرحل النمو الحركي ، فضلا عن أنها تحقق الكثير من التحكم وسيطرة الطفل أو المتعلم على القدرات الحركية الأولية التي اكتسبها في المرحلة السابقة ، كما أنها تتضمن ظهور بعض الحركات الجديدة التي تمثل أهمية متزايدة لتكيفه مع بيئته أو محيطه الذي يعيش فيه</a:t>
            </a:r>
            <a:r>
              <a:rPr lang="en-US" dirty="0"/>
              <a:t> .</a:t>
            </a:r>
            <a:endParaRPr lang="ar-IQ" dirty="0"/>
          </a:p>
        </p:txBody>
      </p:sp>
    </p:spTree>
    <p:extLst>
      <p:ext uri="{BB962C8B-B14F-4D97-AF65-F5344CB8AC3E}">
        <p14:creationId xmlns:p14="http://schemas.microsoft.com/office/powerpoint/2010/main" val="34738364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540552" cy="7389440"/>
          </a:xfrm>
          <a:blipFill>
            <a:blip r:embed="rId2"/>
            <a:tile tx="0" ty="0" sx="100000" sy="100000" flip="none" algn="tl"/>
          </a:blipFill>
        </p:spPr>
        <p:txBody>
          <a:bodyPr>
            <a:noAutofit/>
          </a:bodyPr>
          <a:lstStyle/>
          <a:p>
            <a:r>
              <a:rPr lang="ar-IQ" sz="2400" b="1" dirty="0" smtClean="0"/>
              <a:t>مفهوم الحركات الاساسية : </a:t>
            </a:r>
          </a:p>
          <a:p>
            <a:r>
              <a:rPr lang="ar-IQ" sz="2000" dirty="0" smtClean="0"/>
              <a:t>هي </a:t>
            </a:r>
            <a:r>
              <a:rPr lang="ar-IQ" sz="2000" dirty="0"/>
              <a:t>تلك الحركات الطبيعية الفطرية التي يزاولها الفرد و يؤديها بدون ان يقوم احد بتعليمه اياها مثل المشي , الركض, القفز, التعلق والوثب ... الخ . </a:t>
            </a:r>
            <a:endParaRPr lang="en-US" sz="2000" dirty="0"/>
          </a:p>
          <a:p>
            <a:r>
              <a:rPr lang="ar-IQ" sz="2000" dirty="0"/>
              <a:t>وهي </a:t>
            </a:r>
            <a:r>
              <a:rPr lang="ar-IQ" sz="2000" dirty="0" err="1"/>
              <a:t>ايظاً</a:t>
            </a:r>
            <a:r>
              <a:rPr lang="ar-IQ" sz="2000" dirty="0"/>
              <a:t> المفردات الاولية الاصلية في حركة الطفل </a:t>
            </a:r>
            <a:r>
              <a:rPr lang="ar-IQ" sz="2000" dirty="0" smtClean="0"/>
              <a:t>.</a:t>
            </a:r>
            <a:endParaRPr lang="en-US" sz="2000" dirty="0"/>
          </a:p>
          <a:p>
            <a:r>
              <a:rPr lang="ar-IQ" sz="2000" dirty="0"/>
              <a:t>وقد تعددت التقسيمات الخاصة بالمهارات الحركية , فقد قسمت من ناحية الشكل ودرجة التوافق الى نوعين : مهارات بسيطة , مهارات مركبة , وكذلك قسمت الى مهارات اساسية عامة , وتخصصية مرتبطة بنشاط معين , او تقسم الى حركات ينتقل فيها الطفل وحركات لا ينتقل فيها الطفل , </a:t>
            </a:r>
            <a:r>
              <a:rPr lang="ar-IQ" sz="2000" dirty="0" err="1"/>
              <a:t>اوحركات</a:t>
            </a:r>
            <a:r>
              <a:rPr lang="ar-IQ" sz="2000" dirty="0"/>
              <a:t> التنقل وحركات التناول .</a:t>
            </a:r>
            <a:endParaRPr lang="en-US" sz="2000" dirty="0"/>
          </a:p>
          <a:p>
            <a:r>
              <a:rPr lang="ar-IQ" sz="2000" dirty="0"/>
              <a:t>واتفق كل من داور و </a:t>
            </a:r>
            <a:r>
              <a:rPr lang="ar-IQ" sz="2000" dirty="0" err="1"/>
              <a:t>بانجرازي</a:t>
            </a:r>
            <a:r>
              <a:rPr lang="ar-IQ" sz="2000" dirty="0"/>
              <a:t> , وكذلك امين الخولي  و اسامة راتب على تقسيمها الى :</a:t>
            </a:r>
            <a:endParaRPr lang="en-US" sz="2000" dirty="0"/>
          </a:p>
          <a:p>
            <a:pPr lvl="0"/>
            <a:r>
              <a:rPr lang="ar-IQ" sz="2000" dirty="0"/>
              <a:t>حركات انتقالية : مثل (الجري, المشي, الحجل, الوثب, القفز)</a:t>
            </a:r>
            <a:endParaRPr lang="en-US" sz="2000" dirty="0"/>
          </a:p>
          <a:p>
            <a:pPr lvl="0"/>
            <a:r>
              <a:rPr lang="ar-IQ" sz="2000" dirty="0"/>
              <a:t>حركات غير انتقالية : مثل ( اللف, الانثناء, المد, الدفع)</a:t>
            </a:r>
            <a:endParaRPr lang="en-US" sz="2000" dirty="0"/>
          </a:p>
          <a:p>
            <a:r>
              <a:rPr lang="ar-IQ" sz="2000" dirty="0"/>
              <a:t>حركات المعالجة والتناول : مثل ( اللقف, الرمي, ضرب الكرة ودحرجتها)</a:t>
            </a:r>
            <a:r>
              <a:rPr lang="en-US" sz="2000" dirty="0"/>
              <a:t> </a:t>
            </a:r>
            <a:r>
              <a:rPr lang="ar-IQ" sz="2000" dirty="0" smtClean="0"/>
              <a:t>– </a:t>
            </a:r>
          </a:p>
          <a:p>
            <a:r>
              <a:rPr lang="ar-SA" sz="2000" b="1" u="sng" dirty="0"/>
              <a:t>وظائف الحركات الأساسية :- </a:t>
            </a:r>
            <a:r>
              <a:rPr lang="en-US" sz="2000" b="1" u="sng" dirty="0"/>
              <a:t/>
            </a:r>
            <a:br>
              <a:rPr lang="en-US" sz="2000" b="1" u="sng" dirty="0"/>
            </a:br>
            <a:r>
              <a:rPr lang="ar-SA" sz="2000" dirty="0"/>
              <a:t>1- بناء وتربية قوام الطفل أو المتعلم والمحافظة على صحته ورفع قابليته</a:t>
            </a:r>
            <a:r>
              <a:rPr lang="en-US" sz="2000" dirty="0"/>
              <a:t> .</a:t>
            </a:r>
            <a:br>
              <a:rPr lang="en-US" sz="2000" dirty="0"/>
            </a:br>
            <a:r>
              <a:rPr lang="ar-SA" sz="2000" dirty="0"/>
              <a:t>2- شعور الطفل أو المتعلم بالراحة النفسية واللعب مع الجماعة</a:t>
            </a:r>
            <a:r>
              <a:rPr lang="en-US" sz="2000" dirty="0"/>
              <a:t> .</a:t>
            </a:r>
            <a:br>
              <a:rPr lang="en-US" sz="2000" dirty="0"/>
            </a:br>
            <a:r>
              <a:rPr lang="ar-SA" sz="2000" dirty="0"/>
              <a:t>3- زيادة قوة عضلات الطفل أو المتعلم</a:t>
            </a:r>
            <a:r>
              <a:rPr lang="en-US" sz="2000" dirty="0"/>
              <a:t> .</a:t>
            </a:r>
            <a:br>
              <a:rPr lang="en-US" sz="2000" dirty="0"/>
            </a:br>
            <a:r>
              <a:rPr lang="ar-SA" sz="2000" dirty="0"/>
              <a:t>4- تطوير كفاءة الطفل أو المتعلم التوافقية والحسية حتى يتمكن من قيام بواجباته اليومية</a:t>
            </a:r>
            <a:r>
              <a:rPr lang="en-US" sz="2000" dirty="0"/>
              <a:t> .</a:t>
            </a:r>
            <a:br>
              <a:rPr lang="en-US" sz="2000" dirty="0"/>
            </a:br>
            <a:r>
              <a:rPr lang="ar-SA" sz="2000" dirty="0"/>
              <a:t>5- توفر عناصر الجمال والرشاقة عند الطفل أو المتعلم</a:t>
            </a:r>
            <a:r>
              <a:rPr lang="en-US" sz="2000" dirty="0"/>
              <a:t> .</a:t>
            </a:r>
            <a:br>
              <a:rPr lang="en-US" sz="2000" dirty="0"/>
            </a:br>
            <a:r>
              <a:rPr lang="ar-SA" sz="2000" dirty="0"/>
              <a:t>6- تنمية صفات الجمال والرشاقة عند الطفل أو المتعلم</a:t>
            </a:r>
            <a:endParaRPr lang="en-US" sz="2000" dirty="0"/>
          </a:p>
          <a:p>
            <a:pPr indent="0" algn="justLow">
              <a:buNone/>
            </a:pPr>
            <a:endParaRPr lang="en-US" sz="2000" dirty="0">
              <a:latin typeface="Times New Roman"/>
              <a:ea typeface="Times New Roman"/>
            </a:endParaRPr>
          </a:p>
        </p:txBody>
      </p:sp>
    </p:spTree>
    <p:extLst>
      <p:ext uri="{BB962C8B-B14F-4D97-AF65-F5344CB8AC3E}">
        <p14:creationId xmlns:p14="http://schemas.microsoft.com/office/powerpoint/2010/main" val="25891755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0" y="0"/>
            <a:ext cx="9137239" cy="6741368"/>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70000" lnSpcReduction="20000"/>
          </a:bodyPr>
          <a:lstStyle/>
          <a:p>
            <a:r>
              <a:rPr lang="ar-SA" b="1" u="sng" dirty="0"/>
              <a:t>اهمية الحركات الاساسية : </a:t>
            </a:r>
            <a:endParaRPr lang="en-US" b="1" u="sng" dirty="0" smtClean="0"/>
          </a:p>
          <a:p>
            <a:pPr marL="0" indent="0">
              <a:buNone/>
            </a:pPr>
            <a:r>
              <a:rPr lang="en-US" dirty="0"/>
              <a:t/>
            </a:r>
            <a:br>
              <a:rPr lang="en-US" dirty="0"/>
            </a:br>
            <a:r>
              <a:rPr lang="ar-SA" dirty="0">
                <a:cs typeface="+mj-cs"/>
              </a:rPr>
              <a:t>وتعد المهارات الحركية الأساسية متطلباً رئيسياً وقبلياً لأغلب المهارات المتعلقة بالألعاب الرياضية، وان الفشل في الوصول إلى التطور والإتقان لهذه المهارات يعمل كحاجز لتطور المهارات الحركية التي يتم استخدامها في الألعاب الرياضية إذ  من الصعب إن يصبح الفرد ناجحاً في الأداء الحركي في لعبة كرة السلة على سبيل المثال , إذا لم تصل مهاراته الأساسية في الرمي واللقف والمحاورة والجري إلى مستوى النضوج فهنالك (حاجز مهار</a:t>
            </a:r>
            <a:r>
              <a:rPr lang="ar-IQ" dirty="0">
                <a:cs typeface="+mj-cs"/>
              </a:rPr>
              <a:t>ي</a:t>
            </a:r>
            <a:r>
              <a:rPr lang="ar-SA" dirty="0">
                <a:cs typeface="+mj-cs"/>
              </a:rPr>
              <a:t> ) بين نمو أنماط مرحلة المهارات الحركية الأساسية وأنماط مرحلة مهارات الألعاب </a:t>
            </a:r>
            <a:r>
              <a:rPr lang="ar-SA" dirty="0" smtClean="0">
                <a:cs typeface="+mj-cs"/>
              </a:rPr>
              <a:t>. </a:t>
            </a:r>
            <a:r>
              <a:rPr lang="ar-SA" dirty="0">
                <a:cs typeface="+mj-cs"/>
              </a:rPr>
              <a:t>كذلك فأن الطفل إذا لم يتمكن من تطوير المهارات الحركية الأساسية في مرحلة ما قبل المدرسة سوف يؤدي ذلك إلى مواجهة الطفل صعوبات كبيرة في تعلم مهارات الألعاب الرياضية في مراحل الطفولة والمراهقة وهذا م</a:t>
            </a:r>
            <a:r>
              <a:rPr lang="ar-IQ" dirty="0">
                <a:cs typeface="+mj-cs"/>
              </a:rPr>
              <a:t>ا </a:t>
            </a:r>
            <a:r>
              <a:rPr lang="ar-IQ" dirty="0" err="1">
                <a:cs typeface="+mj-cs"/>
              </a:rPr>
              <a:t>يس</a:t>
            </a:r>
            <a:r>
              <a:rPr lang="ar-SA" dirty="0" err="1">
                <a:cs typeface="+mj-cs"/>
              </a:rPr>
              <a:t>مى</a:t>
            </a:r>
            <a:r>
              <a:rPr lang="ar-SA" dirty="0">
                <a:cs typeface="+mj-cs"/>
              </a:rPr>
              <a:t> بـ "حاجز الكفاءة"</a:t>
            </a:r>
            <a:r>
              <a:rPr lang="en-US" dirty="0">
                <a:cs typeface="+mj-cs"/>
              </a:rPr>
              <a:t>.</a:t>
            </a:r>
            <a:br>
              <a:rPr lang="en-US" dirty="0">
                <a:cs typeface="+mj-cs"/>
              </a:rPr>
            </a:br>
            <a:r>
              <a:rPr lang="ar-SA" dirty="0">
                <a:cs typeface="+mj-cs"/>
              </a:rPr>
              <a:t>وإن المهارات الحركية الأساسـية التي تمتد فترتها ما بين 2-7 سنوات تحتل أهمية مميزة بالنســبة لتطور مراحل النمو الحركي، وتعد اساساً لاكتساب المهارات العامـة والخاصة المرتبطة بالأنشطة الرياضـية المختلفة في مراحل النمو التاليـة وخاصة أثناء فترة الطفولة المتأخرة والمراهقة .</a:t>
            </a:r>
            <a:r>
              <a:rPr lang="en-US" dirty="0">
                <a:cs typeface="+mj-cs"/>
              </a:rPr>
              <a:t> </a:t>
            </a:r>
            <a:br>
              <a:rPr lang="en-US" dirty="0">
                <a:cs typeface="+mj-cs"/>
              </a:rPr>
            </a:br>
            <a:r>
              <a:rPr lang="ar-SA" dirty="0">
                <a:cs typeface="+mj-cs"/>
              </a:rPr>
              <a:t>وأن هذه المهارات تعد بمثابة القاعدة الأساسية للممارسة الحركية للطفل إذ تعد الأساس المتين الذي تبنى عليه غالبية الألعاب الرياضية، لذلك فمن الأهمية إن تتبوأ مناهج تطوير المهارات الحركية الأساسية وأنماطها المكانة الملائمة والمبكرة من حياة الطفل، فعلى الرغم من إن تطور هذه المهارات يرجع إلى عوامل وراثية، إلا إن البيئة وما يتصل بها من تعليم وتدريب لها دور كبير في تطويرها لذلك فمن الأفضل إن نكسب ظروفاً بيئية مناسبة لتطوير هذه المهارات في مرحلة ما قبل المدرسة حيث تعد هذه المرحلة مرحلة حيوية ومهمة للتطور الحركي عند الأطفال.</a:t>
            </a:r>
            <a:endParaRPr lang="en-US" dirty="0">
              <a:cs typeface="+mj-cs"/>
            </a:endParaRPr>
          </a:p>
          <a:p>
            <a:pPr marL="0" indent="0">
              <a:buNone/>
            </a:pPr>
            <a:endParaRPr lang="en-US" dirty="0">
              <a:cs typeface="+mj-cs"/>
            </a:endParaRPr>
          </a:p>
          <a:p>
            <a:pPr marL="0" indent="0">
              <a:buNone/>
            </a:pPr>
            <a:endParaRPr lang="ar-IQ" dirty="0"/>
          </a:p>
        </p:txBody>
      </p:sp>
    </p:spTree>
    <p:extLst>
      <p:ext uri="{BB962C8B-B14F-4D97-AF65-F5344CB8AC3E}">
        <p14:creationId xmlns:p14="http://schemas.microsoft.com/office/powerpoint/2010/main" val="1446910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a:blipFill>
            <a:blip r:embed="rId2"/>
            <a:tile tx="0" ty="0" sx="100000" sy="100000" flip="none" algn="tl"/>
          </a:blipFill>
        </p:spPr>
        <p:txBody>
          <a:bodyPr>
            <a:normAutofit lnSpcReduction="10000"/>
          </a:bodyPr>
          <a:lstStyle/>
          <a:p>
            <a:r>
              <a:rPr lang="ar-SA" b="1" u="sng" dirty="0"/>
              <a:t>اولا : الحركات الانتقالية</a:t>
            </a:r>
            <a:r>
              <a:rPr lang="ar-SA" dirty="0"/>
              <a:t> </a:t>
            </a:r>
            <a:r>
              <a:rPr lang="ar-SA" b="1" dirty="0"/>
              <a:t>:</a:t>
            </a:r>
            <a:endParaRPr lang="en-US" dirty="0"/>
          </a:p>
          <a:p>
            <a:r>
              <a:rPr lang="ar-SA" dirty="0"/>
              <a:t>هي تلك الحركات التي تؤدي إلى تحريك الجسم من مكان إلى أخر عن طريق تعديل موقعه بالنسبة لنقطة محددة على سطح الأرض ، أي هي الحركات التي يتم فيها تحريك الجسم كاملا من نقطة إلى أخرى ، مثل المشي ، الركض ، الوثب ، الحجل ، .... الخ . </a:t>
            </a:r>
            <a:endParaRPr lang="en-US" dirty="0"/>
          </a:p>
          <a:p>
            <a:r>
              <a:rPr lang="ar-SA" b="1" dirty="0"/>
              <a:t>1- </a:t>
            </a:r>
            <a:r>
              <a:rPr lang="ar-IQ" b="1" dirty="0"/>
              <a:t>حركة </a:t>
            </a:r>
            <a:r>
              <a:rPr lang="ar-SA" b="1" dirty="0"/>
              <a:t>المشي: </a:t>
            </a:r>
            <a:r>
              <a:rPr lang="ar-SA" dirty="0"/>
              <a:t>يمثل المشي احد الحركات الاساسية في حياة الانسان اليومية، وهو الخطوة الاساسية في اي برنامج للتمارين الرياضية، والمشي عبارة عن حركة </a:t>
            </a:r>
            <a:r>
              <a:rPr lang="ar-SA" dirty="0" err="1"/>
              <a:t>متكرره</a:t>
            </a:r>
            <a:r>
              <a:rPr lang="ar-SA" dirty="0"/>
              <a:t> وهو الخطوة والتي تنقسم الى مرحلتين رئيسيتين هما الارتكاز والمرجحة، وتستغرق مرحلة الارتكاز حوالي 60% من زمن الخطوة، في حين تستغرق مرحلة المرجحة 40% من الزمن الكلي , وتمر مرحلة الارتكاز بثلاث نقاط ، اولها نقطة اتصال كعب القدم </a:t>
            </a:r>
            <a:r>
              <a:rPr lang="ar-SA" dirty="0" err="1"/>
              <a:t>بالارض</a:t>
            </a:r>
            <a:r>
              <a:rPr lang="ar-SA" dirty="0"/>
              <a:t>، ثم ارتكاز القدم ككل وتنتهي بالدفع </a:t>
            </a:r>
            <a:r>
              <a:rPr lang="ar-SA" dirty="0" err="1"/>
              <a:t>بالامشاط</a:t>
            </a:r>
            <a:r>
              <a:rPr lang="ar-SA" dirty="0"/>
              <a:t> والاصابع , ويحدث التطور في مهارة المشي في عمر (2-7) سنوات . </a:t>
            </a:r>
            <a:endParaRPr lang="en-US" dirty="0"/>
          </a:p>
          <a:p>
            <a:pPr marL="0" indent="0">
              <a:buNone/>
            </a:pPr>
            <a:endParaRPr lang="ar-IQ" dirty="0"/>
          </a:p>
        </p:txBody>
      </p:sp>
    </p:spTree>
    <p:extLst>
      <p:ext uri="{BB962C8B-B14F-4D97-AF65-F5344CB8AC3E}">
        <p14:creationId xmlns:p14="http://schemas.microsoft.com/office/powerpoint/2010/main" val="29792750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a:blipFill>
            <a:blip r:embed="rId2"/>
            <a:tile tx="0" ty="0" sx="100000" sy="100000" flip="none" algn="tl"/>
          </a:blipFill>
        </p:spPr>
        <p:txBody>
          <a:bodyPr>
            <a:normAutofit lnSpcReduction="10000"/>
          </a:bodyPr>
          <a:lstStyle/>
          <a:p>
            <a:r>
              <a:rPr lang="ar-SA" b="1" dirty="0"/>
              <a:t>حركة الركض </a:t>
            </a:r>
            <a:r>
              <a:rPr lang="en-US" b="1" dirty="0"/>
              <a:t>:</a:t>
            </a:r>
            <a:r>
              <a:rPr lang="en-US" dirty="0"/>
              <a:t> </a:t>
            </a:r>
          </a:p>
          <a:p>
            <a:r>
              <a:rPr lang="ar-SA" dirty="0"/>
              <a:t>تعد حركة الركض من المهارات الأساسية التي يتوقف عليها نجاح الكثير من المهارات الرياضية والألعاب المختلفة , إذ يعد الركض امتدادا طبيعيا لحركة المشي التي يؤديها الطفل أو المتعلم ، وتظهر المحاولات الاولى للركض عندما يؤدي حركة المشي السريع في حوالي الشهر الثامن عشر بعد الولادة , إذ أن تطور الركض يعتمد أساسا على حركة المشي السريع للطفل أو المتعلم ، وفي السنة الرابعة من عمر الطفل او المتعلم يحدث عملية توافق بين حركتين الرجلين والذراعين عند حوالي ( 30% ) من الاطفال ، وفي سن الخامسة يصل الى حوالي ( 70 – 75% ) من الاطفال وبعد سنة يصل التطور الى ( 90% ) فتظهر حرك</a:t>
            </a:r>
            <a:r>
              <a:rPr lang="ar-IQ" dirty="0"/>
              <a:t>ة </a:t>
            </a:r>
            <a:r>
              <a:rPr lang="ar-SA" dirty="0"/>
              <a:t>الركض بوضوح في عمر ( 5 – 7 ) سنوات</a:t>
            </a:r>
            <a:r>
              <a:rPr lang="ar-IQ" dirty="0"/>
              <a:t>, وتظهر بالركض مرحلتان اساسيتان هما الارتكاز والطيران , وتعد مرحلة الطيران هي المظهر الحركي الوحيد الذي يميز الركض عن المشي . </a:t>
            </a:r>
          </a:p>
        </p:txBody>
      </p:sp>
    </p:spTree>
    <p:extLst>
      <p:ext uri="{BB962C8B-B14F-4D97-AF65-F5344CB8AC3E}">
        <p14:creationId xmlns:p14="http://schemas.microsoft.com/office/powerpoint/2010/main" val="38521404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179512" y="116632"/>
            <a:ext cx="8784976" cy="6480720"/>
          </a:xfrm>
          <a:blipFill>
            <a:blip r:embed="rId2"/>
            <a:tile tx="0" ty="0" sx="100000" sy="100000" flip="none" algn="tl"/>
          </a:blipFill>
        </p:spPr>
        <p:txBody>
          <a:bodyPr>
            <a:normAutofit/>
          </a:bodyPr>
          <a:lstStyle/>
          <a:p>
            <a:r>
              <a:rPr lang="ar-SA" b="1" dirty="0"/>
              <a:t>-  حركة الحجل :</a:t>
            </a:r>
            <a:endParaRPr lang="en-US" dirty="0"/>
          </a:p>
          <a:p>
            <a:r>
              <a:rPr lang="ar-IQ" b="1" dirty="0"/>
              <a:t> </a:t>
            </a:r>
            <a:r>
              <a:rPr lang="ar-SA" dirty="0"/>
              <a:t>يعد الحجل من مهارة حركية انتقالية تعتمد على المزاوجة بين الرجلين والذراعين ، ويتطلب الحجل استعمال نفس القدم لدفع الجسم في الهواء والهبوط على نفس القدم ، وتعد أكثر صعوبة وتعقيد من مهارة الوثب , والطفل او المتعلم عادة ما يستعمل القدم المفضلة ونادراً ما يستعمل القدم الاخرى , وتتطلب حركة الحجل امتلاك الطفل قدراً مناسباً من القوة العضلية والاتزان .</a:t>
            </a:r>
            <a:r>
              <a:rPr lang="en-US" dirty="0"/>
              <a:t/>
            </a:r>
            <a:br>
              <a:rPr lang="en-US" dirty="0"/>
            </a:br>
            <a:r>
              <a:rPr lang="ar-SA" dirty="0"/>
              <a:t>إن طفل الثالثة والنصف من العمر يستطيع أداء مهارة الحجل ولكن لمسافات قصيرة تصل حوالي إلى أربع خطوات على إحدى القدمين ، وعند الخامسة من عمره يستطيع الحجل عشر خطوات وفي هذه المرحلة يمتلك الطفل العديد من المتطلبات الضرورية مثل التحمل والتوازن والقوة </a:t>
            </a:r>
            <a:endParaRPr lang="ar-IQ" dirty="0"/>
          </a:p>
        </p:txBody>
      </p:sp>
    </p:spTree>
    <p:extLst>
      <p:ext uri="{BB962C8B-B14F-4D97-AF65-F5344CB8AC3E}">
        <p14:creationId xmlns:p14="http://schemas.microsoft.com/office/powerpoint/2010/main" val="28597103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a:blipFill>
            <a:blip r:embed="rId2"/>
            <a:tile tx="0" ty="0" sx="100000" sy="100000" flip="none" algn="tl"/>
          </a:blipFill>
        </p:spPr>
        <p:txBody>
          <a:bodyPr>
            <a:normAutofit fontScale="85000" lnSpcReduction="20000"/>
          </a:bodyPr>
          <a:lstStyle/>
          <a:p>
            <a:r>
              <a:rPr lang="ar-SA" b="1" dirty="0"/>
              <a:t>حركة</a:t>
            </a:r>
            <a:r>
              <a:rPr lang="ar-SA" dirty="0"/>
              <a:t> </a:t>
            </a:r>
            <a:r>
              <a:rPr lang="ar-SA" b="1" dirty="0"/>
              <a:t>القفز : </a:t>
            </a:r>
            <a:endParaRPr lang="en-US" dirty="0"/>
          </a:p>
          <a:p>
            <a:pPr marL="0" indent="0">
              <a:buNone/>
            </a:pPr>
            <a:r>
              <a:rPr lang="ar-SA" dirty="0"/>
              <a:t>تعني الطيران والبعد عن الارض بالقدمين معاً ثم الهبوط على القدمين معاً , اذ تساعد الذراعان في القفز بالمرجحة لأعلى , اما حركة الجسم لأعلى تحدث نتيجة قوة دفع القدمين </a:t>
            </a:r>
            <a:r>
              <a:rPr lang="ar-SA" dirty="0" err="1"/>
              <a:t>للارض</a:t>
            </a:r>
            <a:r>
              <a:rPr lang="ar-SA" dirty="0"/>
              <a:t> , والطفل الذي يؤدي القفز يهبط بخفة على الجزء الداخلي اسفل إبهام القدم مع حدوث ثني بسيط في الركبتين . </a:t>
            </a:r>
            <a:endParaRPr lang="en-US" dirty="0"/>
          </a:p>
          <a:p>
            <a:r>
              <a:rPr lang="ar-SA" b="1" dirty="0" smtClean="0"/>
              <a:t>حركة </a:t>
            </a:r>
            <a:r>
              <a:rPr lang="ar-SA" b="1" dirty="0"/>
              <a:t>الوثب</a:t>
            </a:r>
            <a:r>
              <a:rPr lang="en-US" b="1" dirty="0"/>
              <a:t>  </a:t>
            </a:r>
            <a:r>
              <a:rPr lang="ar-IQ" b="1" dirty="0"/>
              <a:t> :</a:t>
            </a:r>
            <a:endParaRPr lang="en-US" dirty="0"/>
          </a:p>
          <a:p>
            <a:pPr marL="0" indent="0">
              <a:buNone/>
            </a:pPr>
            <a:r>
              <a:rPr lang="ar-SA" dirty="0"/>
              <a:t>تعني مهارة الوثب اندفاع الجسم في الهواء بوساطة دفع إحدى الرجلين أو الرجلين معا ، ثم الهبوط على إحدى القدمين أو القدمين معا ، ويمكن أن تؤدى مهارة الوثب في اتجاهات مختلفة وبإشكال متنوعة ، مثل الوثب لأعلى أو أسفل أو للإمام أو للخلف أو الجانب ، ومن الأهمية أن ينظر إلى مهارة الوثب كإحدى المهارات الأساسية المستقلة والمهمة ، فضلا عن أنها مهارة تتسم بقدر من الصعوبة يزيد عن مهارة الركض ، سبب في ذلك يعود إلى أن مهارة الوثب تتطلب من الطفل توفير قدر ملائم من القوة يسمح بدفع الجسم في الهواء ، وان يمتلك قدرا من التوافق العضلي العصبي الذي يسمح باحتفاظ الجسم بتوازنه أثناء الطيران وعند الهبوط , وتظهر المحاولات الاولى للوثب عندما يكون الطفل في وضع مرتفع قليلاً على درج مثلاً , حيث يتمكن الطفل عند سن الثانية والنصف تقريباً من الوثب مستعمل القدمين معاً , وعندما يبلغ السنة الثالثة والرابعة يشهد تقدماً ملحوظاً </a:t>
            </a:r>
            <a:r>
              <a:rPr lang="ar-SA" dirty="0" err="1"/>
              <a:t>لاداء</a:t>
            </a:r>
            <a:r>
              <a:rPr lang="ar-SA" dirty="0"/>
              <a:t> حركة الوثب </a:t>
            </a:r>
            <a:r>
              <a:rPr lang="ar-SA" dirty="0" err="1"/>
              <a:t>لاسفل</a:t>
            </a:r>
            <a:r>
              <a:rPr lang="ar-SA" dirty="0"/>
              <a:t> من حيث مسافة الوثب وتنوعه وفي عمر الخمس سنوات يستطيع تأدية الوثب من الثبات , والوثب الطويل , ومن الركضة </a:t>
            </a:r>
            <a:r>
              <a:rPr lang="ar-SA" dirty="0" err="1" smtClean="0"/>
              <a:t>التقربية</a:t>
            </a:r>
            <a:r>
              <a:rPr lang="ar-IQ" dirty="0" smtClean="0"/>
              <a:t> .</a:t>
            </a:r>
            <a:endParaRPr lang="en-US" dirty="0"/>
          </a:p>
          <a:p>
            <a:endParaRPr lang="ar-IQ" dirty="0"/>
          </a:p>
        </p:txBody>
      </p:sp>
    </p:spTree>
    <p:extLst>
      <p:ext uri="{BB962C8B-B14F-4D97-AF65-F5344CB8AC3E}">
        <p14:creationId xmlns:p14="http://schemas.microsoft.com/office/powerpoint/2010/main" val="163209457"/>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1122</Words>
  <Application>Microsoft Office PowerPoint</Application>
  <PresentationFormat>عرض على الشاشة (3:4)‏</PresentationFormat>
  <Paragraphs>53</Paragraphs>
  <Slides>13</Slides>
  <Notes>0</Notes>
  <HiddenSlides>0</HiddenSlides>
  <MMClips>0</MMClips>
  <ScaleCrop>false</ScaleCrop>
  <HeadingPairs>
    <vt:vector size="4" baseType="variant">
      <vt:variant>
        <vt:lpstr>نسق</vt:lpstr>
      </vt:variant>
      <vt:variant>
        <vt:i4>1</vt:i4>
      </vt:variant>
      <vt:variant>
        <vt:lpstr>عناوين الشرائح</vt:lpstr>
      </vt:variant>
      <vt:variant>
        <vt:i4>13</vt:i4>
      </vt:variant>
    </vt:vector>
  </HeadingPairs>
  <TitlesOfParts>
    <vt:vector size="14" baseType="lpstr">
      <vt:lpstr>نسق Office</vt:lpstr>
      <vt:lpstr>كلية المستقبل الجامعة  قسم التربية البدنية وعلوم الرياضة  التربية الحركية  م.د مهند نزار كزار </vt:lpstr>
      <vt:lpstr>الحركات الاساسية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DR.Ahmed Saker 2o1O</dc:creator>
  <cp:lastModifiedBy>Maher</cp:lastModifiedBy>
  <cp:revision>13</cp:revision>
  <dcterms:created xsi:type="dcterms:W3CDTF">2018-02-27T17:14:04Z</dcterms:created>
  <dcterms:modified xsi:type="dcterms:W3CDTF">2021-05-15T18:44:11Z</dcterms:modified>
</cp:coreProperties>
</file>