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D135A7A-F112-4C4B-80E6-B7EFEA828667}" type="datetimeFigureOut">
              <a:rPr lang="ar-IQ" smtClean="0"/>
              <a:t>23/03/1439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3B95423-675D-4508-A961-D58409B6A10F}" type="slidenum">
              <a:rPr lang="ar-IQ" smtClean="0"/>
              <a:t>‹#›</a:t>
            </a:fld>
            <a:endParaRPr lang="ar-IQ"/>
          </a:p>
        </p:txBody>
      </p:sp>
    </p:spTree>
    <p:extLst>
      <p:ext uri="{BB962C8B-B14F-4D97-AF65-F5344CB8AC3E}">
        <p14:creationId xmlns:p14="http://schemas.microsoft.com/office/powerpoint/2010/main" val="2271639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D135A7A-F112-4C4B-80E6-B7EFEA828667}" type="datetimeFigureOut">
              <a:rPr lang="ar-IQ" smtClean="0"/>
              <a:t>23/03/1439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3B95423-675D-4508-A961-D58409B6A10F}" type="slidenum">
              <a:rPr lang="ar-IQ" smtClean="0"/>
              <a:t>‹#›</a:t>
            </a:fld>
            <a:endParaRPr lang="ar-IQ"/>
          </a:p>
        </p:txBody>
      </p:sp>
    </p:spTree>
    <p:extLst>
      <p:ext uri="{BB962C8B-B14F-4D97-AF65-F5344CB8AC3E}">
        <p14:creationId xmlns:p14="http://schemas.microsoft.com/office/powerpoint/2010/main" val="2724979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D135A7A-F112-4C4B-80E6-B7EFEA828667}" type="datetimeFigureOut">
              <a:rPr lang="ar-IQ" smtClean="0"/>
              <a:t>23/03/1439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3B95423-675D-4508-A961-D58409B6A10F}" type="slidenum">
              <a:rPr lang="ar-IQ" smtClean="0"/>
              <a:t>‹#›</a:t>
            </a:fld>
            <a:endParaRPr lang="ar-IQ"/>
          </a:p>
        </p:txBody>
      </p:sp>
    </p:spTree>
    <p:extLst>
      <p:ext uri="{BB962C8B-B14F-4D97-AF65-F5344CB8AC3E}">
        <p14:creationId xmlns:p14="http://schemas.microsoft.com/office/powerpoint/2010/main" val="1579151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D135A7A-F112-4C4B-80E6-B7EFEA828667}" type="datetimeFigureOut">
              <a:rPr lang="ar-IQ" smtClean="0"/>
              <a:t>23/03/1439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3B95423-675D-4508-A961-D58409B6A10F}" type="slidenum">
              <a:rPr lang="ar-IQ" smtClean="0"/>
              <a:t>‹#›</a:t>
            </a:fld>
            <a:endParaRPr lang="ar-IQ"/>
          </a:p>
        </p:txBody>
      </p:sp>
    </p:spTree>
    <p:extLst>
      <p:ext uri="{BB962C8B-B14F-4D97-AF65-F5344CB8AC3E}">
        <p14:creationId xmlns:p14="http://schemas.microsoft.com/office/powerpoint/2010/main" val="2735852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D135A7A-F112-4C4B-80E6-B7EFEA828667}" type="datetimeFigureOut">
              <a:rPr lang="ar-IQ" smtClean="0"/>
              <a:t>23/03/1439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3B95423-675D-4508-A961-D58409B6A10F}" type="slidenum">
              <a:rPr lang="ar-IQ" smtClean="0"/>
              <a:t>‹#›</a:t>
            </a:fld>
            <a:endParaRPr lang="ar-IQ"/>
          </a:p>
        </p:txBody>
      </p:sp>
    </p:spTree>
    <p:extLst>
      <p:ext uri="{BB962C8B-B14F-4D97-AF65-F5344CB8AC3E}">
        <p14:creationId xmlns:p14="http://schemas.microsoft.com/office/powerpoint/2010/main" val="3740369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D135A7A-F112-4C4B-80E6-B7EFEA828667}" type="datetimeFigureOut">
              <a:rPr lang="ar-IQ" smtClean="0"/>
              <a:t>23/03/1439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3B95423-675D-4508-A961-D58409B6A10F}" type="slidenum">
              <a:rPr lang="ar-IQ" smtClean="0"/>
              <a:t>‹#›</a:t>
            </a:fld>
            <a:endParaRPr lang="ar-IQ"/>
          </a:p>
        </p:txBody>
      </p:sp>
    </p:spTree>
    <p:extLst>
      <p:ext uri="{BB962C8B-B14F-4D97-AF65-F5344CB8AC3E}">
        <p14:creationId xmlns:p14="http://schemas.microsoft.com/office/powerpoint/2010/main" val="2045574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D135A7A-F112-4C4B-80E6-B7EFEA828667}" type="datetimeFigureOut">
              <a:rPr lang="ar-IQ" smtClean="0"/>
              <a:t>23/03/1439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3B95423-675D-4508-A961-D58409B6A10F}" type="slidenum">
              <a:rPr lang="ar-IQ" smtClean="0"/>
              <a:t>‹#›</a:t>
            </a:fld>
            <a:endParaRPr lang="ar-IQ"/>
          </a:p>
        </p:txBody>
      </p:sp>
    </p:spTree>
    <p:extLst>
      <p:ext uri="{BB962C8B-B14F-4D97-AF65-F5344CB8AC3E}">
        <p14:creationId xmlns:p14="http://schemas.microsoft.com/office/powerpoint/2010/main" val="2599653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D135A7A-F112-4C4B-80E6-B7EFEA828667}" type="datetimeFigureOut">
              <a:rPr lang="ar-IQ" smtClean="0"/>
              <a:t>23/03/1439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3B95423-675D-4508-A961-D58409B6A10F}" type="slidenum">
              <a:rPr lang="ar-IQ" smtClean="0"/>
              <a:t>‹#›</a:t>
            </a:fld>
            <a:endParaRPr lang="ar-IQ"/>
          </a:p>
        </p:txBody>
      </p:sp>
    </p:spTree>
    <p:extLst>
      <p:ext uri="{BB962C8B-B14F-4D97-AF65-F5344CB8AC3E}">
        <p14:creationId xmlns:p14="http://schemas.microsoft.com/office/powerpoint/2010/main" val="1021442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D135A7A-F112-4C4B-80E6-B7EFEA828667}" type="datetimeFigureOut">
              <a:rPr lang="ar-IQ" smtClean="0"/>
              <a:t>23/03/1439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3B95423-675D-4508-A961-D58409B6A10F}" type="slidenum">
              <a:rPr lang="ar-IQ" smtClean="0"/>
              <a:t>‹#›</a:t>
            </a:fld>
            <a:endParaRPr lang="ar-IQ"/>
          </a:p>
        </p:txBody>
      </p:sp>
    </p:spTree>
    <p:extLst>
      <p:ext uri="{BB962C8B-B14F-4D97-AF65-F5344CB8AC3E}">
        <p14:creationId xmlns:p14="http://schemas.microsoft.com/office/powerpoint/2010/main" val="1245825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D135A7A-F112-4C4B-80E6-B7EFEA828667}" type="datetimeFigureOut">
              <a:rPr lang="ar-IQ" smtClean="0"/>
              <a:t>23/03/1439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3B95423-675D-4508-A961-D58409B6A10F}" type="slidenum">
              <a:rPr lang="ar-IQ" smtClean="0"/>
              <a:t>‹#›</a:t>
            </a:fld>
            <a:endParaRPr lang="ar-IQ"/>
          </a:p>
        </p:txBody>
      </p:sp>
    </p:spTree>
    <p:extLst>
      <p:ext uri="{BB962C8B-B14F-4D97-AF65-F5344CB8AC3E}">
        <p14:creationId xmlns:p14="http://schemas.microsoft.com/office/powerpoint/2010/main" val="548457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D135A7A-F112-4C4B-80E6-B7EFEA828667}" type="datetimeFigureOut">
              <a:rPr lang="ar-IQ" smtClean="0"/>
              <a:t>23/03/1439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3B95423-675D-4508-A961-D58409B6A10F}" type="slidenum">
              <a:rPr lang="ar-IQ" smtClean="0"/>
              <a:t>‹#›</a:t>
            </a:fld>
            <a:endParaRPr lang="ar-IQ"/>
          </a:p>
        </p:txBody>
      </p:sp>
    </p:spTree>
    <p:extLst>
      <p:ext uri="{BB962C8B-B14F-4D97-AF65-F5344CB8AC3E}">
        <p14:creationId xmlns:p14="http://schemas.microsoft.com/office/powerpoint/2010/main" val="4159969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D135A7A-F112-4C4B-80E6-B7EFEA828667}" type="datetimeFigureOut">
              <a:rPr lang="ar-IQ" smtClean="0"/>
              <a:t>23/03/1439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3B95423-675D-4508-A961-D58409B6A10F}" type="slidenum">
              <a:rPr lang="ar-IQ" smtClean="0"/>
              <a:t>‹#›</a:t>
            </a:fld>
            <a:endParaRPr lang="ar-IQ"/>
          </a:p>
        </p:txBody>
      </p:sp>
    </p:spTree>
    <p:extLst>
      <p:ext uri="{BB962C8B-B14F-4D97-AF65-F5344CB8AC3E}">
        <p14:creationId xmlns:p14="http://schemas.microsoft.com/office/powerpoint/2010/main" val="3302078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IQ" dirty="0" smtClean="0"/>
              <a:t>كلية المستقبل الجامعة</a:t>
            </a:r>
            <a:r>
              <a:rPr lang="ar-IQ" dirty="0"/>
              <a:t/>
            </a:r>
            <a:br>
              <a:rPr lang="ar-IQ" dirty="0"/>
            </a:br>
            <a:r>
              <a:rPr lang="ar-IQ" dirty="0" smtClean="0"/>
              <a:t>قسم القانون</a:t>
            </a:r>
            <a:br>
              <a:rPr lang="ar-IQ" dirty="0" smtClean="0"/>
            </a:br>
            <a:r>
              <a:rPr lang="ar-IQ" dirty="0" err="1" smtClean="0"/>
              <a:t>م.م</a:t>
            </a:r>
            <a:r>
              <a:rPr lang="ar-IQ" dirty="0" smtClean="0"/>
              <a:t> نصيف جاسم محمد </a:t>
            </a:r>
            <a:r>
              <a:rPr lang="ar-IQ" dirty="0" err="1" smtClean="0"/>
              <a:t>الكرعاوي</a:t>
            </a:r>
            <a:endParaRPr lang="ar-IQ" dirty="0"/>
          </a:p>
        </p:txBody>
      </p:sp>
      <p:sp>
        <p:nvSpPr>
          <p:cNvPr id="3" name="عنوان فرعي 2"/>
          <p:cNvSpPr>
            <a:spLocks noGrp="1"/>
          </p:cNvSpPr>
          <p:nvPr>
            <p:ph type="subTitle" idx="1"/>
          </p:nvPr>
        </p:nvSpPr>
        <p:spPr/>
        <p:txBody>
          <a:bodyPr/>
          <a:lstStyle/>
          <a:p>
            <a:r>
              <a:rPr lang="ar-IQ" dirty="0" smtClean="0"/>
              <a:t>محاضرات مادة المرافعات المدنية </a:t>
            </a:r>
          </a:p>
          <a:p>
            <a:r>
              <a:rPr lang="ar-IQ" dirty="0" smtClean="0"/>
              <a:t>المرحلة الثالثة </a:t>
            </a:r>
          </a:p>
          <a:p>
            <a:r>
              <a:rPr lang="ar-IQ" dirty="0" smtClean="0"/>
              <a:t>للعام الدراسي 2017-2018</a:t>
            </a:r>
            <a:endParaRPr lang="ar-IQ" dirty="0"/>
          </a:p>
        </p:txBody>
      </p:sp>
    </p:spTree>
    <p:extLst>
      <p:ext uri="{BB962C8B-B14F-4D97-AF65-F5344CB8AC3E}">
        <p14:creationId xmlns:p14="http://schemas.microsoft.com/office/powerpoint/2010/main" val="3284526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محاضرات شهر تشرين الثاني 2017</a:t>
            </a:r>
            <a:br>
              <a:rPr lang="ar-IQ" dirty="0" smtClean="0"/>
            </a:br>
            <a:r>
              <a:rPr lang="ar-IQ" dirty="0" smtClean="0"/>
              <a:t>عنوان المحاضرة / </a:t>
            </a:r>
            <a:r>
              <a:rPr lang="ar-IQ" dirty="0" smtClean="0"/>
              <a:t>المرافعة</a:t>
            </a:r>
            <a:endParaRPr lang="ar-IQ" dirty="0"/>
          </a:p>
        </p:txBody>
      </p:sp>
      <p:sp>
        <p:nvSpPr>
          <p:cNvPr id="3" name="عنصر نائب للمحتوى 2"/>
          <p:cNvSpPr>
            <a:spLocks noGrp="1"/>
          </p:cNvSpPr>
          <p:nvPr>
            <p:ph idx="1"/>
          </p:nvPr>
        </p:nvSpPr>
        <p:spPr/>
        <p:txBody>
          <a:bodyPr>
            <a:normAutofit fontScale="70000" lnSpcReduction="20000"/>
          </a:bodyPr>
          <a:lstStyle/>
          <a:p>
            <a:pPr marL="0" indent="0" algn="just">
              <a:buNone/>
            </a:pPr>
            <a:r>
              <a:rPr lang="ar-IQ" dirty="0"/>
              <a:t> </a:t>
            </a:r>
            <a:r>
              <a:rPr lang="ar-IQ" dirty="0" smtClean="0"/>
              <a:t>  بعد أن يتم استكمال كافة التبليغات القضائية في الدعوى تبدأ مرحلة جديدة في مسار الدعوى وهي المرافعة فيها ، أي بداية نظر الدعوى وسماعها وتبدأ المحكمة بتثبيت حضور الخصوم وغيابهم وما يتعلق بذلك من مرافعة غيابية أو حضورية ، وما يلحق بالحضور والغياب مسألة الوكالة بالخصومة ، وكذلك الدفوع وهي ما يجيب به المدعى عليه على دعوى المدعي ، وتكون الدفوع أما شكلية او موضوعية ، وقد تعرض على المحكمة أثناء النظر في الدعوى الأصلية الدعوى الحادثة والتي تؤدي الى تعديل نطاقها من حيث الموضوع او السبب او الأشخاص ، كذلك قد تطرأ على الدعوى أثناء نظرها حالات تؤدي الى توقف المرافعة او انقطاعها عند مرحلة معينة ، فجميع هذه الأمور بالتأكيد هي بحاجة الى دراسة وتحليل وتوضيح ، ولذلك </a:t>
            </a:r>
            <a:r>
              <a:rPr lang="ar-IQ" dirty="0" smtClean="0"/>
              <a:t>سوف يتم </a:t>
            </a:r>
            <a:r>
              <a:rPr lang="ar-IQ" dirty="0" smtClean="0"/>
              <a:t>تقسيمها على المحاور التالية </a:t>
            </a:r>
            <a:r>
              <a:rPr lang="ar-IQ" dirty="0" smtClean="0"/>
              <a:t>:</a:t>
            </a:r>
          </a:p>
          <a:p>
            <a:pPr marL="0" indent="0" algn="just">
              <a:buNone/>
            </a:pPr>
            <a:r>
              <a:rPr lang="ar-IQ" dirty="0"/>
              <a:t>المحور الأول : حضور الخصوم وغيابهم </a:t>
            </a:r>
          </a:p>
          <a:p>
            <a:pPr marL="0" indent="0" algn="just">
              <a:buNone/>
            </a:pPr>
            <a:r>
              <a:rPr lang="ar-IQ" dirty="0"/>
              <a:t>المحور الثاني : سماع الدعوى ونظام الجلسة </a:t>
            </a:r>
          </a:p>
          <a:p>
            <a:pPr marL="0" indent="0" algn="just">
              <a:buNone/>
            </a:pPr>
            <a:r>
              <a:rPr lang="ar-IQ" dirty="0"/>
              <a:t>المحور الثالث : الدفوع</a:t>
            </a:r>
          </a:p>
          <a:p>
            <a:pPr marL="0" indent="0" algn="just">
              <a:buNone/>
            </a:pPr>
            <a:r>
              <a:rPr lang="ar-IQ" dirty="0"/>
              <a:t>المحور الرابع : الدعوى الحادثة</a:t>
            </a:r>
          </a:p>
          <a:p>
            <a:pPr marL="0" indent="0" algn="just">
              <a:buNone/>
            </a:pPr>
            <a:r>
              <a:rPr lang="ar-IQ" dirty="0"/>
              <a:t>المحور الخامس </a:t>
            </a:r>
            <a:r>
              <a:rPr lang="ar-IQ" dirty="0" smtClean="0"/>
              <a:t>: الأحوال الطارئة على الدعوى </a:t>
            </a:r>
          </a:p>
          <a:p>
            <a:pPr marL="0" indent="0" algn="just">
              <a:buNone/>
            </a:pPr>
            <a:r>
              <a:rPr lang="ar-IQ" dirty="0" smtClean="0"/>
              <a:t>المحور السادس : العرض والإيداع </a:t>
            </a:r>
            <a:endParaRPr lang="ar-IQ" dirty="0"/>
          </a:p>
          <a:p>
            <a:pPr marL="0" indent="0" algn="just">
              <a:buNone/>
            </a:pPr>
            <a:endParaRPr lang="ar-IQ" dirty="0"/>
          </a:p>
        </p:txBody>
      </p:sp>
    </p:spTree>
    <p:extLst>
      <p:ext uri="{BB962C8B-B14F-4D97-AF65-F5344CB8AC3E}">
        <p14:creationId xmlns:p14="http://schemas.microsoft.com/office/powerpoint/2010/main" val="464829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635896" y="116632"/>
            <a:ext cx="5184576" cy="720080"/>
          </a:xfrm>
        </p:spPr>
        <p:txBody>
          <a:bodyPr>
            <a:normAutofit fontScale="90000"/>
          </a:bodyPr>
          <a:lstStyle/>
          <a:p>
            <a:r>
              <a:rPr lang="ar-IQ" dirty="0" smtClean="0"/>
              <a:t>أولاً : حضور الخصوم وغيابهم</a:t>
            </a:r>
            <a:endParaRPr lang="ar-IQ" dirty="0"/>
          </a:p>
        </p:txBody>
      </p:sp>
      <p:sp>
        <p:nvSpPr>
          <p:cNvPr id="3" name="عنصر نائب للمحتوى 2"/>
          <p:cNvSpPr>
            <a:spLocks noGrp="1"/>
          </p:cNvSpPr>
          <p:nvPr>
            <p:ph idx="1"/>
          </p:nvPr>
        </p:nvSpPr>
        <p:spPr>
          <a:xfrm>
            <a:off x="457200" y="1052736"/>
            <a:ext cx="8229600" cy="5073427"/>
          </a:xfrm>
        </p:spPr>
        <p:txBody>
          <a:bodyPr>
            <a:normAutofit fontScale="70000" lnSpcReduction="20000"/>
          </a:bodyPr>
          <a:lstStyle/>
          <a:p>
            <a:pPr marL="0" indent="0" algn="just">
              <a:buNone/>
            </a:pPr>
            <a:r>
              <a:rPr lang="ar-IQ" dirty="0" smtClean="0"/>
              <a:t>   لحضور وغياب الخصوم دوراً مهماً في تطبيق اجراءات التقاضي وينعكس ذلك على الحكم الصادر في الدعوى من حيث كونه حكماً حضورياً او غيابياً وهذا الحال يؤثر في طرق الطعن في الحكم الصادر في الدعوى ، وغياب المدعي يؤدي الى ابطال عريضة الدعوى او يؤدي الى ترك الدعوى للمراجعة ، وهذا الموضوع له ارتباط وثيق بمسألة الوكالة بالخصوم ، ولذلك سنبين ما يلي :</a:t>
            </a:r>
          </a:p>
          <a:p>
            <a:pPr marL="0" indent="0" algn="just">
              <a:buNone/>
            </a:pPr>
            <a:r>
              <a:rPr lang="ar-IQ" dirty="0" smtClean="0"/>
              <a:t>1- الآثار القانونية المترتبة على الحضور والغياب </a:t>
            </a:r>
          </a:p>
          <a:p>
            <a:pPr marL="0" indent="0" algn="just">
              <a:buNone/>
            </a:pPr>
            <a:r>
              <a:rPr lang="ar-IQ" dirty="0" smtClean="0"/>
              <a:t>2- الوكالة بالخصومة </a:t>
            </a:r>
          </a:p>
          <a:p>
            <a:pPr marL="0" indent="0" algn="just">
              <a:buNone/>
            </a:pPr>
            <a:r>
              <a:rPr lang="ar-IQ" dirty="0"/>
              <a:t> </a:t>
            </a:r>
            <a:r>
              <a:rPr lang="ar-IQ" dirty="0" smtClean="0"/>
              <a:t>        أولاً : الآثار القانونية المترتبة على الحضور والغياب</a:t>
            </a:r>
          </a:p>
          <a:p>
            <a:pPr marL="0" indent="0" algn="just">
              <a:buNone/>
            </a:pPr>
            <a:r>
              <a:rPr lang="ar-IQ" dirty="0"/>
              <a:t> </a:t>
            </a:r>
            <a:r>
              <a:rPr lang="ar-IQ" dirty="0" smtClean="0"/>
              <a:t>  عند بداية نظر الدعوى من قبل المحكمة في الموعد المحدد تنادي طرفيها بالحضور جلسة المرافعة وهناك عدة حالات لابد من الكلام عنها وهي كالتالي :</a:t>
            </a:r>
          </a:p>
          <a:p>
            <a:pPr marL="0" indent="0" algn="just">
              <a:buNone/>
            </a:pPr>
            <a:r>
              <a:rPr lang="ar-IQ" dirty="0" smtClean="0"/>
              <a:t>1-حضور طرفي الدعوى </a:t>
            </a:r>
          </a:p>
          <a:p>
            <a:pPr marL="0" indent="0" algn="just">
              <a:buNone/>
            </a:pPr>
            <a:r>
              <a:rPr lang="ar-IQ" dirty="0" smtClean="0"/>
              <a:t>2- غياب الطرفين </a:t>
            </a:r>
          </a:p>
          <a:p>
            <a:pPr marL="0" indent="0" algn="just">
              <a:buNone/>
            </a:pPr>
            <a:r>
              <a:rPr lang="ar-IQ" dirty="0" smtClean="0"/>
              <a:t>3- حضور المدعي وغياب لمدعى عليه </a:t>
            </a:r>
          </a:p>
          <a:p>
            <a:pPr marL="0" indent="0" algn="just">
              <a:buNone/>
            </a:pPr>
            <a:r>
              <a:rPr lang="ar-IQ" dirty="0" smtClean="0"/>
              <a:t>4- حضور المدعى عليه وغياب الدعي</a:t>
            </a:r>
          </a:p>
          <a:p>
            <a:pPr marL="0" indent="0" algn="just">
              <a:buNone/>
            </a:pPr>
            <a:r>
              <a:rPr lang="ar-IQ" dirty="0" smtClean="0"/>
              <a:t>5- حضور بعض الخصوم  وغياب بعضهم</a:t>
            </a:r>
          </a:p>
        </p:txBody>
      </p:sp>
    </p:spTree>
    <p:extLst>
      <p:ext uri="{BB962C8B-B14F-4D97-AF65-F5344CB8AC3E}">
        <p14:creationId xmlns:p14="http://schemas.microsoft.com/office/powerpoint/2010/main" val="1524710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139952" y="260648"/>
            <a:ext cx="4536504" cy="360040"/>
          </a:xfrm>
        </p:spPr>
        <p:txBody>
          <a:bodyPr>
            <a:normAutofit fontScale="90000"/>
          </a:bodyPr>
          <a:lstStyle/>
          <a:p>
            <a:endParaRPr lang="ar-IQ" dirty="0"/>
          </a:p>
        </p:txBody>
      </p:sp>
      <p:sp>
        <p:nvSpPr>
          <p:cNvPr id="3" name="عنصر نائب للمحتوى 2"/>
          <p:cNvSpPr>
            <a:spLocks noGrp="1"/>
          </p:cNvSpPr>
          <p:nvPr>
            <p:ph idx="1"/>
          </p:nvPr>
        </p:nvSpPr>
        <p:spPr>
          <a:xfrm>
            <a:off x="457200" y="764704"/>
            <a:ext cx="8435280" cy="5361459"/>
          </a:xfrm>
        </p:spPr>
        <p:txBody>
          <a:bodyPr>
            <a:normAutofit fontScale="62500" lnSpcReduction="20000"/>
          </a:bodyPr>
          <a:lstStyle/>
          <a:p>
            <a:pPr marL="0" indent="0" algn="just">
              <a:buNone/>
            </a:pPr>
            <a:r>
              <a:rPr lang="ar-IQ" dirty="0" smtClean="0"/>
              <a:t>1- حضور طرفي الدعوى : اذا حضر الطرفين أو وكيلهما تبدأ المحكمة بعد التأكد من اشخاصها وصفتهما ويعتبر الحكم الصادر حكماً حضورياً وعلنياً بحق طرفيها ، وأثر الحكم في المرافعة الحضورية يقبل الطعن بكل طرق الطعن القانونية ما عدا الطعن بالحكم بطريق الاعتراض على الحكم الغيابي .</a:t>
            </a:r>
          </a:p>
          <a:p>
            <a:pPr marL="0" indent="0" algn="just">
              <a:buNone/>
            </a:pPr>
            <a:r>
              <a:rPr lang="ar-IQ" dirty="0" smtClean="0"/>
              <a:t>2- غياب الطرفين : اذا نادت المحكمة طرفي الدعوى ولم يتم حضورهم أمام المحكمة ، لا يحق للقاضي نظر الدعوى بغياب طرفيها ، حي يتم في هذه الحالة أن تقرر المحكمة إما ترك الدعوى للمراجعة من قبل المدعي خلال مدة ثلاثون يوماً ويتم استئنافها من حيث انتهت ، وإلا تعتبر الدعوى باطلة بحكم القانون ، أو تقرر مباشرة إبطال عريضة الدعوى ، حيث يحق للمدعي أن يميز القرار الصادر بإبطال الدعوى خلال سبعة أيام أمام محكمة الاستئناف بصفتها التمييزية ، كما إن إبطال عريضة الدعوى لا يمنع من تجديدها مرة ثانية برفع رسم جديد كامل للدعوى .</a:t>
            </a:r>
          </a:p>
          <a:p>
            <a:pPr marL="0" indent="0" algn="just">
              <a:buNone/>
            </a:pPr>
            <a:r>
              <a:rPr lang="ar-IQ" dirty="0" smtClean="0"/>
              <a:t>3- حضور المدعي وغياب المدعى عليه : اذا حضر المدعي وكان المدعى عليه مبلغاً تبليغاً صحيحاً ولكنه لم يحضر المرافعة بالموعد المحدد لانعقادها، يطلب من لمحكمة ان تجري المرافعة بحق المدعي عليه غيابياً وعلنياً اذا كانت الدعوى صالحة للنظر فيها ومستوفية كافة الشروط الشكلية والموضوعية وتقديم المدعي أدلة الاثبات التي تؤكد دعواه ، يمكن للمحكمة أن تنظر الدعوى وتصدر حكماً فيها وهذا الحكم يكون قابل للاعتراض والاستئناف والتمييز .</a:t>
            </a:r>
          </a:p>
          <a:p>
            <a:pPr marL="0" indent="0" algn="just">
              <a:buNone/>
            </a:pPr>
            <a:r>
              <a:rPr lang="ar-IQ" dirty="0" smtClean="0"/>
              <a:t>4- حضور المدعى عليه وغياب المدعي : في هذه الحالة يحق للمدعى عليه أن يطلب من المحكمة إبطال عريضة الدعوى ، وكذلك يحق له أن يطلب من المحكمة الاستمرار بنظر الدعوى بغياب المدعي ، وهذا يعني أن له اختيار أحد الخيارين فقط ، واذا كان المدعي الغائب قد حضر جلسة سابقة من جلسات المرافعة تجري المرافعة بحقه حضورياً ، أما اذا لم يحضر نهائياً في أي جلسة من جلسات المرافعة فتجري المرافعة بحقه غيابياً ، وحسب الخيار الذي يطلبه المدعى عليه من المحكمة .</a:t>
            </a:r>
          </a:p>
          <a:p>
            <a:pPr marL="0" indent="0" algn="just">
              <a:buNone/>
            </a:pPr>
            <a:endParaRPr lang="ar-IQ" dirty="0"/>
          </a:p>
        </p:txBody>
      </p:sp>
    </p:spTree>
    <p:extLst>
      <p:ext uri="{BB962C8B-B14F-4D97-AF65-F5344CB8AC3E}">
        <p14:creationId xmlns:p14="http://schemas.microsoft.com/office/powerpoint/2010/main" val="3614293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220072" y="274638"/>
            <a:ext cx="3466728" cy="418058"/>
          </a:xfrm>
        </p:spPr>
        <p:txBody>
          <a:bodyPr>
            <a:normAutofit fontScale="90000"/>
          </a:bodyPr>
          <a:lstStyle/>
          <a:p>
            <a:endParaRPr lang="ar-IQ" dirty="0"/>
          </a:p>
        </p:txBody>
      </p:sp>
      <p:sp>
        <p:nvSpPr>
          <p:cNvPr id="3" name="عنصر نائب للمحتوى 2"/>
          <p:cNvSpPr>
            <a:spLocks noGrp="1"/>
          </p:cNvSpPr>
          <p:nvPr>
            <p:ph idx="1"/>
          </p:nvPr>
        </p:nvSpPr>
        <p:spPr>
          <a:xfrm>
            <a:off x="457200" y="764704"/>
            <a:ext cx="8291264" cy="5361459"/>
          </a:xfrm>
        </p:spPr>
        <p:txBody>
          <a:bodyPr>
            <a:normAutofit fontScale="70000" lnSpcReduction="20000"/>
          </a:bodyPr>
          <a:lstStyle/>
          <a:p>
            <a:pPr marL="0" indent="0" algn="just">
              <a:buNone/>
            </a:pPr>
            <a:r>
              <a:rPr lang="ar-IQ" dirty="0" smtClean="0"/>
              <a:t>5- حضور بعض المدعين وغياب بعض المدعى عليهم : أما في هذه الحالة اذا حضر بعض المدعين والمدعى عليهم ، مثلاً اذا كان عددهم اربعة مدعين وحضر (الأول والثاني وغياب الثالث والرابع) وكان عدد المدعى عليهم اربعة أيضاً وحضر (الأول والثاني وغياب الثالث والرابع) ، فيكون للمحكمة في مثل هذه الحالة عدة قرارات تتخذها من تلقاء نفسها او بناءً على طلب الخصوم وهي كالتالي :</a:t>
            </a:r>
          </a:p>
          <a:p>
            <a:pPr marL="0" indent="0" algn="just">
              <a:buNone/>
            </a:pPr>
            <a:r>
              <a:rPr lang="ar-IQ" dirty="0" smtClean="0"/>
              <a:t>1- فيما يتعلق بالمحكمة :- </a:t>
            </a:r>
          </a:p>
          <a:p>
            <a:pPr marL="514350" indent="-514350" algn="just">
              <a:buAutoNum type="arabic1Minus"/>
            </a:pPr>
            <a:r>
              <a:rPr lang="ar-IQ" dirty="0" smtClean="0"/>
              <a:t>تستطيع المحكمة أن تقرر ابطال عريضة الدعوى بخصوص المدعي الثالث والرابع .</a:t>
            </a:r>
          </a:p>
          <a:p>
            <a:pPr marL="514350" indent="-514350" algn="just">
              <a:buAutoNum type="arabic1Minus"/>
            </a:pPr>
            <a:r>
              <a:rPr lang="ar-IQ" dirty="0"/>
              <a:t> </a:t>
            </a:r>
            <a:r>
              <a:rPr lang="ar-IQ" dirty="0" smtClean="0"/>
              <a:t>للمحكمة ان تقرر ترك الدعوى للمراجعة بخصوص المدعي الثالث وكذلك المدعي الرابع .</a:t>
            </a:r>
          </a:p>
          <a:p>
            <a:pPr marL="0" indent="0" algn="just">
              <a:buNone/>
            </a:pPr>
            <a:r>
              <a:rPr lang="ar-IQ" dirty="0" smtClean="0"/>
              <a:t>2- فيما يتعلق بالمدعين الحاضرين الأول والثاني :</a:t>
            </a:r>
          </a:p>
          <a:p>
            <a:pPr marL="0" indent="0" algn="just">
              <a:buNone/>
            </a:pPr>
            <a:r>
              <a:rPr lang="ar-IQ" dirty="0" smtClean="0"/>
              <a:t>يكون لهم الحق أن يطلبوا من المحكمة ان تجري المرافعة بحق المدعى عليه الثالث والرابع الغائبين عن الحضور غيابياً وعلناً .</a:t>
            </a:r>
          </a:p>
          <a:p>
            <a:pPr marL="0" indent="0" algn="just">
              <a:buNone/>
            </a:pPr>
            <a:r>
              <a:rPr lang="ar-IQ" dirty="0" smtClean="0"/>
              <a:t>3- فيما يتعلق بالمدعي عليه الأول والثاني الحاضرين :</a:t>
            </a:r>
          </a:p>
          <a:p>
            <a:pPr marL="0" indent="0" algn="just">
              <a:buNone/>
            </a:pPr>
            <a:r>
              <a:rPr lang="ar-IQ" dirty="0" smtClean="0"/>
              <a:t>يكون لهم الحق أن يطلبوا من المحكمة ابطال عريضة الدعوى بخصوص المدعيان الثالث والرابع الغائبين عن الحضور ، وكذلك لهم الحق بأن يطلبوا من المحكمة الاستمرار بالإجراءات في الدعوى بغياب الدعيان الثالث والرابع .</a:t>
            </a:r>
          </a:p>
          <a:p>
            <a:pPr marL="0" indent="0" algn="just">
              <a:buNone/>
            </a:pPr>
            <a:endParaRPr lang="ar-IQ" dirty="0" smtClean="0"/>
          </a:p>
        </p:txBody>
      </p:sp>
    </p:spTree>
    <p:extLst>
      <p:ext uri="{BB962C8B-B14F-4D97-AF65-F5344CB8AC3E}">
        <p14:creationId xmlns:p14="http://schemas.microsoft.com/office/powerpoint/2010/main" val="611729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95936" y="274638"/>
            <a:ext cx="4690864" cy="778098"/>
          </a:xfrm>
        </p:spPr>
        <p:txBody>
          <a:bodyPr/>
          <a:lstStyle/>
          <a:p>
            <a:r>
              <a:rPr lang="ar-IQ" dirty="0" smtClean="0"/>
              <a:t>ثانياً : الوكالة بالخصومة</a:t>
            </a:r>
            <a:endParaRPr lang="ar-IQ" dirty="0"/>
          </a:p>
        </p:txBody>
      </p:sp>
      <p:sp>
        <p:nvSpPr>
          <p:cNvPr id="3" name="عنصر نائب للمحتوى 2"/>
          <p:cNvSpPr>
            <a:spLocks noGrp="1"/>
          </p:cNvSpPr>
          <p:nvPr>
            <p:ph idx="1"/>
          </p:nvPr>
        </p:nvSpPr>
        <p:spPr>
          <a:xfrm>
            <a:off x="457200" y="980728"/>
            <a:ext cx="8435280" cy="5145435"/>
          </a:xfrm>
        </p:spPr>
        <p:txBody>
          <a:bodyPr>
            <a:normAutofit fontScale="55000" lnSpcReduction="20000"/>
          </a:bodyPr>
          <a:lstStyle/>
          <a:p>
            <a:pPr marL="0" indent="0" algn="just">
              <a:buNone/>
            </a:pPr>
            <a:r>
              <a:rPr lang="ar-IQ" dirty="0" smtClean="0"/>
              <a:t>   الوكالة في نطاق قانون المرافعات تختلف عن الوكالة في نطاق القانون المدني والتي ورد تعريفها في المادة (927) منه (بأنها عقد يقيم به شخص غيره مقام نفسه في تصرف جائز معلوم) ، كون الوكالة في القانون المدني تستخدم في أجزاء التصرفات القانونية كإبرام العقود مثل (عقد البيع او الإيجار او الهبة او العارية او عقد الزواج) ولا يمكن ان تستخدم تلك الوكالة في نطاق الإجراءات القضائية ، والوكالة بقانون المرافعات هي وكالة من نوع خاص يطلق عليها (الوكالة بالخصومة) أجاز بها المشرع مباشرة الإجراءات القضائية لأنها تخول الوكيل ممارسة الإجراءات القانونية التي تحفظ حق موكله وإقامة الدعاوى والمرافعة فيها الى مرحلة ختامها مالم ينص سند الوكالة على خلاف ذلك أو يشترط القانون تفويضاً خاصاً ، وموضوع الوكالة بالخصومة يتطلب معرفة الأشخاص الذين أجاز لهم القانون ان يكونوا وكلاء بالخصومة ، مع بيان أنواع الوكالة بالخصومة ، وكذلك دراسة موضوع عزل الوكيل او اعتزاله وسنبين ذلك وفقاً لما يلي : </a:t>
            </a:r>
          </a:p>
          <a:p>
            <a:pPr marL="0" indent="0" algn="just">
              <a:buNone/>
            </a:pPr>
            <a:r>
              <a:rPr lang="ar-IQ" dirty="0" smtClean="0"/>
              <a:t>1- تحديد الشخص الذي أجاز له قانون المرافعات أن يكون وكيلاً بالخصومة:</a:t>
            </a:r>
          </a:p>
          <a:p>
            <a:pPr marL="0" indent="0" algn="just">
              <a:buNone/>
            </a:pPr>
            <a:r>
              <a:rPr lang="ar-IQ" dirty="0"/>
              <a:t> </a:t>
            </a:r>
            <a:r>
              <a:rPr lang="ar-IQ" dirty="0" smtClean="0"/>
              <a:t>  ورد في المادة (51) من قانون المرافعات المدنية رقم 83 لسنة 1969 على سبيل الحصر الأشخاص الذين يمكنهم مباشرة الوكالة بالخصومة (المحامون ، الأزواج والأصهار والأقارب حتى الدرجة الرابعة ، والنائب عن غيره في حالات معينة ، وموظفو الدوائر الرسمية) ، على عكس الوكالة في نطاق القانون المدني الذي أجاز لجميع الأشخاص من ذوي الأهلية الكاملة مباشرتها وسنوضح ذلك وفقا لما يلي :</a:t>
            </a:r>
          </a:p>
          <a:p>
            <a:pPr marL="514350" indent="-514350" algn="just">
              <a:buAutoNum type="arabic1Minus"/>
            </a:pPr>
            <a:r>
              <a:rPr lang="ar-IQ" dirty="0" smtClean="0"/>
              <a:t>المحامون : المبدأ العام أنه لا يجوز لغير المحامين المسجلين في دول المحامين إبداء المشورة القانونية او التوكل عن الغير للادعاء بالحقوق او الدفاع عنها أمام المحاكم في كل الدعاوى وأمام جميع المحاكم بمختلف درجاتها ، والمحامين في العراق على ثلاث درجات (</a:t>
            </a:r>
            <a:r>
              <a:rPr lang="ar-IQ" dirty="0" err="1" smtClean="0"/>
              <a:t>أ،ب،ج</a:t>
            </a:r>
            <a:r>
              <a:rPr lang="ar-IQ" dirty="0" smtClean="0"/>
              <a:t>) لكل درجة ضوابط تسمح له بممارسة نشاطه كمحامي بحسب المادة (22) من قانون المحاماة رقم 173 لسنة 1965 .</a:t>
            </a:r>
          </a:p>
          <a:p>
            <a:pPr marL="0" indent="0" algn="just">
              <a:buNone/>
            </a:pPr>
            <a:r>
              <a:rPr lang="ar-IQ" dirty="0"/>
              <a:t> </a:t>
            </a:r>
            <a:r>
              <a:rPr lang="ar-IQ" dirty="0" smtClean="0"/>
              <a:t>  وللمحامي سواء كان خصماً او وكيلاً في دعوى ان ينيب عنه في الحضور او المرافعة وغير ذلك من اجراءات التقاضي محامياً آخر تحت مسؤوليته بكتاب غير خاضع لرم الطابع يرسله الى المحكمة مالم يكن في سند التوكيل ما يمنع من ذلك .</a:t>
            </a:r>
          </a:p>
          <a:p>
            <a:pPr marL="0" indent="0" algn="just">
              <a:buNone/>
            </a:pPr>
            <a:endParaRPr lang="ar-IQ" dirty="0"/>
          </a:p>
        </p:txBody>
      </p:sp>
    </p:spTree>
    <p:extLst>
      <p:ext uri="{BB962C8B-B14F-4D97-AF65-F5344CB8AC3E}">
        <p14:creationId xmlns:p14="http://schemas.microsoft.com/office/powerpoint/2010/main" val="267571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60032" y="274638"/>
            <a:ext cx="3826768" cy="202034"/>
          </a:xfrm>
        </p:spPr>
        <p:txBody>
          <a:bodyPr>
            <a:normAutofit fontScale="90000"/>
          </a:bodyPr>
          <a:lstStyle/>
          <a:p>
            <a:endParaRPr lang="ar-IQ" dirty="0"/>
          </a:p>
        </p:txBody>
      </p:sp>
      <p:sp>
        <p:nvSpPr>
          <p:cNvPr id="3" name="عنصر نائب للمحتوى 2"/>
          <p:cNvSpPr>
            <a:spLocks noGrp="1"/>
          </p:cNvSpPr>
          <p:nvPr>
            <p:ph idx="1"/>
          </p:nvPr>
        </p:nvSpPr>
        <p:spPr>
          <a:xfrm>
            <a:off x="457200" y="692696"/>
            <a:ext cx="8435280" cy="5433467"/>
          </a:xfrm>
        </p:spPr>
        <p:txBody>
          <a:bodyPr>
            <a:normAutofit fontScale="55000" lnSpcReduction="20000"/>
          </a:bodyPr>
          <a:lstStyle/>
          <a:p>
            <a:pPr marL="0" indent="0" algn="just">
              <a:buNone/>
            </a:pPr>
            <a:r>
              <a:rPr lang="ar-IQ" dirty="0" smtClean="0"/>
              <a:t>ب- الأزواج والأصهار والأقارب حتى الدرجة الرابعة : </a:t>
            </a:r>
          </a:p>
          <a:p>
            <a:pPr marL="0" indent="0" algn="just">
              <a:buNone/>
            </a:pPr>
            <a:r>
              <a:rPr lang="ar-IQ" dirty="0"/>
              <a:t> </a:t>
            </a:r>
            <a:r>
              <a:rPr lang="ar-IQ" dirty="0" smtClean="0"/>
              <a:t>  هؤلاء الأشخاص لهم الحق في الحضور عمن وكلهم في الدعاوى البدائية لحد مليون دينار ، ودعاوى الأحوال الشخصية ، ولا يشترط في هؤلاء ان يكونوا من المحامين ولا حتى من الحقوقيين لأنه لو كانوا بهذا الشرط لما كان هناك من مبرر للنص على هذا الاستثناء وتقييده بالدعاوى البدائية والأحوال الشخصية وقصر على الأقارب لحد الدرجة الرابعة ، وهذا الاستثناء يحتاج الى إعادة نظر من قبل مشرعنا حالياً وفي المستقبل لأن قانون المرافعات قانون إجرائي علمي وعملي يحتاج ان يكون الشخص قادراً على ممارس الإجراءات للدفاع عن غيره .</a:t>
            </a:r>
          </a:p>
          <a:p>
            <a:pPr marL="0" indent="0" algn="just">
              <a:buNone/>
            </a:pPr>
            <a:r>
              <a:rPr lang="ar-IQ" dirty="0" smtClean="0"/>
              <a:t>ج- النائب عن غيره في حالات معينة : </a:t>
            </a:r>
          </a:p>
          <a:p>
            <a:pPr marL="0" indent="0" algn="just">
              <a:buNone/>
            </a:pPr>
            <a:r>
              <a:rPr lang="ar-IQ" dirty="0"/>
              <a:t> </a:t>
            </a:r>
            <a:r>
              <a:rPr lang="ar-IQ" dirty="0" smtClean="0"/>
              <a:t>  أجاز قانون المرافعات ، لمن ينوب عن غيره بسبب الوصاية او الولاية او </a:t>
            </a:r>
            <a:r>
              <a:rPr lang="ar-IQ" dirty="0" err="1" smtClean="0"/>
              <a:t>القيمومة</a:t>
            </a:r>
            <a:r>
              <a:rPr lang="ar-IQ" dirty="0" smtClean="0"/>
              <a:t> او التولية، ان يحضر عنه المرافعة في نفس شروط الأصهار والأقارب حتى الدرجة الرابعة .</a:t>
            </a:r>
          </a:p>
          <a:p>
            <a:pPr marL="0" indent="0" algn="just">
              <a:buNone/>
            </a:pPr>
            <a:r>
              <a:rPr lang="ar-IQ" dirty="0" smtClean="0"/>
              <a:t>د- موظفو الدوائر الرسمية :</a:t>
            </a:r>
          </a:p>
          <a:p>
            <a:pPr marL="0" indent="0" algn="just">
              <a:buNone/>
            </a:pPr>
            <a:r>
              <a:rPr lang="ar-IQ" dirty="0"/>
              <a:t> </a:t>
            </a:r>
            <a:r>
              <a:rPr lang="ar-IQ" dirty="0" smtClean="0"/>
              <a:t>  أجاز قانون المرافعات وكذلك قانون المحاماة لدوائر الدولة والقطاع الاشتراكي ان تنيب عنها أحد موظفيها الحاصلين على شهادة البكالوريوس في القانون الحضور والمرافعة أمام المحاكم والجهات ذات الصفة القضائية .. ويشترط ان يكون الحضور بمقتضى  وكالة رسمية مصدقة من الوزير او رئيس الدائرة .</a:t>
            </a:r>
          </a:p>
          <a:p>
            <a:pPr marL="0" indent="0" algn="just">
              <a:buNone/>
            </a:pPr>
            <a:r>
              <a:rPr lang="ar-IQ" dirty="0" smtClean="0"/>
              <a:t>2- أنواع الوكالة بالخصومة :</a:t>
            </a:r>
          </a:p>
          <a:p>
            <a:pPr marL="0" indent="0" algn="just">
              <a:buNone/>
            </a:pPr>
            <a:r>
              <a:rPr lang="ar-IQ" dirty="0"/>
              <a:t> </a:t>
            </a:r>
            <a:r>
              <a:rPr lang="ar-IQ" dirty="0" smtClean="0"/>
              <a:t>  أجاز القانون المدني كقاعدة عامة تخصيص الوكالة بتخصيص الموكل به وتعميمها بتعميمه وهذا ما نصت عليه المادة (931) في القانون المدني العراقي (يصح تخصيص الوكالة بتخصيص الموكل به وتعميمها بتعميمه فمن وكل غيره توكيلاً مطلقاً مفوضاً بكل حق حصوله وبالخصومة في حق له صحة الوكالة ولو لم يعين المخاصم به والمخاصم) ... وهكذا نجد ان الوكالة إما عامة او خاصة وهذا التقسيم نجده أيضاً في قانون المرافعات بصدد الوكالة بالخصومة فهو يقسمها الى نوعين :</a:t>
            </a:r>
          </a:p>
          <a:p>
            <a:pPr marL="0" indent="0" algn="just">
              <a:buNone/>
            </a:pPr>
            <a:r>
              <a:rPr lang="ar-IQ" dirty="0" smtClean="0"/>
              <a:t>1- الوكالة العامة بالخصومة </a:t>
            </a:r>
          </a:p>
          <a:p>
            <a:pPr marL="0" indent="0" algn="just">
              <a:buNone/>
            </a:pPr>
            <a:r>
              <a:rPr lang="ar-IQ" dirty="0" smtClean="0"/>
              <a:t>2- الوكالة الخاصة بالخصومة</a:t>
            </a:r>
          </a:p>
          <a:p>
            <a:pPr marL="0" indent="0" algn="just">
              <a:buNone/>
            </a:pPr>
            <a:endParaRPr lang="ar-IQ" dirty="0"/>
          </a:p>
        </p:txBody>
      </p:sp>
    </p:spTree>
    <p:extLst>
      <p:ext uri="{BB962C8B-B14F-4D97-AF65-F5344CB8AC3E}">
        <p14:creationId xmlns:p14="http://schemas.microsoft.com/office/powerpoint/2010/main" val="1537097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788024" y="274638"/>
            <a:ext cx="3898776" cy="274042"/>
          </a:xfrm>
        </p:spPr>
        <p:txBody>
          <a:bodyPr>
            <a:normAutofit fontScale="90000"/>
          </a:bodyPr>
          <a:lstStyle/>
          <a:p>
            <a:endParaRPr lang="ar-IQ" dirty="0"/>
          </a:p>
        </p:txBody>
      </p:sp>
      <p:sp>
        <p:nvSpPr>
          <p:cNvPr id="3" name="عنصر نائب للمحتوى 2"/>
          <p:cNvSpPr>
            <a:spLocks noGrp="1"/>
          </p:cNvSpPr>
          <p:nvPr>
            <p:ph idx="1"/>
          </p:nvPr>
        </p:nvSpPr>
        <p:spPr>
          <a:xfrm>
            <a:off x="457200" y="764704"/>
            <a:ext cx="8435280" cy="5361459"/>
          </a:xfrm>
        </p:spPr>
        <p:txBody>
          <a:bodyPr>
            <a:normAutofit fontScale="77500" lnSpcReduction="20000"/>
          </a:bodyPr>
          <a:lstStyle/>
          <a:p>
            <a:pPr marL="0" indent="0" algn="just">
              <a:buNone/>
            </a:pPr>
            <a:r>
              <a:rPr lang="ar-IQ" dirty="0" smtClean="0"/>
              <a:t>1- الوكالة </a:t>
            </a:r>
            <a:r>
              <a:rPr lang="ar-IQ" dirty="0"/>
              <a:t>العامة بالخصومة </a:t>
            </a:r>
            <a:r>
              <a:rPr lang="ar-IQ" dirty="0" smtClean="0"/>
              <a:t>: وهي </a:t>
            </a:r>
            <a:r>
              <a:rPr lang="ar-IQ" dirty="0"/>
              <a:t>تلك الوكالة التي تخول الوكيل حق الخصومة عن موكله في الدعاوى كافة و في جميع مراحل المحاكمة.</a:t>
            </a:r>
          </a:p>
          <a:p>
            <a:pPr marL="0" indent="0" algn="just">
              <a:buNone/>
            </a:pPr>
            <a:r>
              <a:rPr lang="ar-IQ" dirty="0" smtClean="0"/>
              <a:t>2- الوكالة </a:t>
            </a:r>
            <a:r>
              <a:rPr lang="ar-IQ" dirty="0"/>
              <a:t>الخاصة </a:t>
            </a:r>
            <a:r>
              <a:rPr lang="ar-IQ" dirty="0" smtClean="0"/>
              <a:t>بالخصومة : </a:t>
            </a:r>
            <a:r>
              <a:rPr lang="ar-IQ" dirty="0"/>
              <a:t>وهذه الوكالة تكون في دعوى معينة ويجوز تصديقها من الكاتب العدل أو من قبل القاضي الذي ينظر الدعوى التي تم التوكل فيها. وتكون سارية المفعول حتى انتهاء آخر ادوار المرافعة ومراحل </a:t>
            </a:r>
            <a:r>
              <a:rPr lang="ar-IQ" dirty="0" smtClean="0"/>
              <a:t>الدعوى .</a:t>
            </a:r>
            <a:endParaRPr lang="ar-IQ" dirty="0"/>
          </a:p>
          <a:p>
            <a:pPr marL="0" indent="0" algn="just">
              <a:buNone/>
            </a:pPr>
            <a:r>
              <a:rPr lang="ar-IQ" dirty="0" smtClean="0"/>
              <a:t>3- عزل </a:t>
            </a:r>
            <a:r>
              <a:rPr lang="ar-IQ" dirty="0"/>
              <a:t>الوكيل </a:t>
            </a:r>
            <a:r>
              <a:rPr lang="ar-IQ" dirty="0" smtClean="0"/>
              <a:t>واعتزاله : من </a:t>
            </a:r>
            <a:r>
              <a:rPr lang="ar-IQ" dirty="0"/>
              <a:t>حق الوكيل عزل المحامي وتعيين محامي </a:t>
            </a:r>
            <a:r>
              <a:rPr lang="ar-IQ" dirty="0" smtClean="0"/>
              <a:t>جديد وكذلك </a:t>
            </a:r>
            <a:r>
              <a:rPr lang="ar-IQ" dirty="0"/>
              <a:t>من حق </a:t>
            </a:r>
            <a:r>
              <a:rPr lang="ar-IQ" dirty="0" smtClean="0"/>
              <a:t>المحامي أن يعتزل </a:t>
            </a:r>
            <a:r>
              <a:rPr lang="ar-IQ" dirty="0"/>
              <a:t>عن الوكالة لأسباب </a:t>
            </a:r>
            <a:r>
              <a:rPr lang="ar-IQ" dirty="0" smtClean="0"/>
              <a:t>يحددها ، وللقاضي </a:t>
            </a:r>
            <a:r>
              <a:rPr lang="ar-IQ" dirty="0"/>
              <a:t>سلطة تقديرية لقبول أو رفض </a:t>
            </a:r>
            <a:r>
              <a:rPr lang="ar-IQ" dirty="0" smtClean="0"/>
              <a:t>الاعتزال .</a:t>
            </a:r>
          </a:p>
          <a:p>
            <a:pPr marL="0" indent="0" algn="just">
              <a:buNone/>
            </a:pPr>
            <a:r>
              <a:rPr lang="ar-IQ" dirty="0" smtClean="0"/>
              <a:t>المصادر :</a:t>
            </a:r>
          </a:p>
          <a:p>
            <a:pPr marL="0" indent="0" algn="just">
              <a:buNone/>
            </a:pPr>
            <a:r>
              <a:rPr lang="ar-IQ" dirty="0" smtClean="0"/>
              <a:t>1- د . آدم وهيب </a:t>
            </a:r>
            <a:r>
              <a:rPr lang="ar-IQ" dirty="0" err="1" smtClean="0"/>
              <a:t>النداوي</a:t>
            </a:r>
            <a:r>
              <a:rPr lang="ar-IQ" dirty="0" smtClean="0"/>
              <a:t> ، المرافعات المدنية ، مكتبة السنهوري ، بغداد ، 2009 .</a:t>
            </a:r>
          </a:p>
          <a:p>
            <a:pPr marL="0" indent="0" algn="just">
              <a:buNone/>
            </a:pPr>
            <a:r>
              <a:rPr lang="ar-IQ" dirty="0" smtClean="0"/>
              <a:t>2- د . هادي حسين الكعبي ، محاضرات في قانون المرافعات المدنية ، جمعة بابل ، كلية القانون .</a:t>
            </a:r>
          </a:p>
          <a:p>
            <a:pPr marL="0" indent="0" algn="just">
              <a:buNone/>
            </a:pPr>
            <a:r>
              <a:rPr lang="ar-IQ" dirty="0" smtClean="0"/>
              <a:t>3- القاضي مدحت المحمود ، شرح قانون المرافعات المدنية ، ط4 ، المكتبة القانونية ، بغداد ، 2011 .</a:t>
            </a:r>
            <a:endParaRPr lang="ar-IQ" dirty="0"/>
          </a:p>
        </p:txBody>
      </p:sp>
    </p:spTree>
    <p:extLst>
      <p:ext uri="{BB962C8B-B14F-4D97-AF65-F5344CB8AC3E}">
        <p14:creationId xmlns:p14="http://schemas.microsoft.com/office/powerpoint/2010/main" val="232296632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1570</Words>
  <Application>Microsoft Office PowerPoint</Application>
  <PresentationFormat>عرض على الشاشة (3:4)‏</PresentationFormat>
  <Paragraphs>58</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نسق Office</vt:lpstr>
      <vt:lpstr>كلية المستقبل الجامعة قسم القانون م.م نصيف جاسم محمد الكرعاوي</vt:lpstr>
      <vt:lpstr>محاضرات شهر تشرين الثاني 2017 عنوان المحاضرة / المرافعة</vt:lpstr>
      <vt:lpstr>أولاً : حضور الخصوم وغيابهم</vt:lpstr>
      <vt:lpstr>عرض تقديمي في PowerPoint</vt:lpstr>
      <vt:lpstr>عرض تقديمي في PowerPoint</vt:lpstr>
      <vt:lpstr>ثانياً : الوكالة بالخصومة</vt:lpstr>
      <vt:lpstr>عرض تقديمي في PowerPoint</vt:lpstr>
      <vt:lpstr>عرض تقديمي في PowerPoint</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المستقبل الجامعة</dc:title>
  <dc:creator>DENTIS ZAHRAA</dc:creator>
  <cp:lastModifiedBy>DENTIS ZAHRAA</cp:lastModifiedBy>
  <cp:revision>18</cp:revision>
  <dcterms:created xsi:type="dcterms:W3CDTF">2017-12-11T17:46:15Z</dcterms:created>
  <dcterms:modified xsi:type="dcterms:W3CDTF">2017-12-11T20:48:00Z</dcterms:modified>
</cp:coreProperties>
</file>