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5" r:id="rId1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9105-FE92-4DDC-8A66-DC9483B3CBC6}" type="datetimeFigureOut">
              <a:rPr lang="ar-IQ" smtClean="0"/>
              <a:t>20/09/1442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1DA-4F0F-4E17-A9E6-D2970D7E9D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1414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9105-FE92-4DDC-8A66-DC9483B3CBC6}" type="datetimeFigureOut">
              <a:rPr lang="ar-IQ" smtClean="0"/>
              <a:t>20/09/1442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1DA-4F0F-4E17-A9E6-D2970D7E9D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331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9105-FE92-4DDC-8A66-DC9483B3CBC6}" type="datetimeFigureOut">
              <a:rPr lang="ar-IQ" smtClean="0"/>
              <a:t>20/09/1442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1DA-4F0F-4E17-A9E6-D2970D7E9D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626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9105-FE92-4DDC-8A66-DC9483B3CBC6}" type="datetimeFigureOut">
              <a:rPr lang="ar-IQ" smtClean="0"/>
              <a:t>20/09/1442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1DA-4F0F-4E17-A9E6-D2970D7E9D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1652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9105-FE92-4DDC-8A66-DC9483B3CBC6}" type="datetimeFigureOut">
              <a:rPr lang="ar-IQ" smtClean="0"/>
              <a:t>20/09/1442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1DA-4F0F-4E17-A9E6-D2970D7E9D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058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9105-FE92-4DDC-8A66-DC9483B3CBC6}" type="datetimeFigureOut">
              <a:rPr lang="ar-IQ" smtClean="0"/>
              <a:t>20/09/1442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1DA-4F0F-4E17-A9E6-D2970D7E9D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4998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9105-FE92-4DDC-8A66-DC9483B3CBC6}" type="datetimeFigureOut">
              <a:rPr lang="ar-IQ" smtClean="0"/>
              <a:t>20/09/1442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1DA-4F0F-4E17-A9E6-D2970D7E9D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6957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9105-FE92-4DDC-8A66-DC9483B3CBC6}" type="datetimeFigureOut">
              <a:rPr lang="ar-IQ" smtClean="0"/>
              <a:t>20/09/1442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1DA-4F0F-4E17-A9E6-D2970D7E9D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766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9105-FE92-4DDC-8A66-DC9483B3CBC6}" type="datetimeFigureOut">
              <a:rPr lang="ar-IQ" smtClean="0"/>
              <a:t>20/09/1442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1DA-4F0F-4E17-A9E6-D2970D7E9D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328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9105-FE92-4DDC-8A66-DC9483B3CBC6}" type="datetimeFigureOut">
              <a:rPr lang="ar-IQ" smtClean="0"/>
              <a:t>20/09/1442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1DA-4F0F-4E17-A9E6-D2970D7E9D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4688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9105-FE92-4DDC-8A66-DC9483B3CBC6}" type="datetimeFigureOut">
              <a:rPr lang="ar-IQ" smtClean="0"/>
              <a:t>20/09/1442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961DA-4F0F-4E17-A9E6-D2970D7E9D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9083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9105-FE92-4DDC-8A66-DC9483B3CBC6}" type="datetimeFigureOut">
              <a:rPr lang="ar-IQ" smtClean="0"/>
              <a:t>20/09/1442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961DA-4F0F-4E17-A9E6-D2970D7E9D3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28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04665"/>
            <a:ext cx="7558608" cy="3195786"/>
          </a:xfrm>
        </p:spPr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ar-IQ" b="1" dirty="0" smtClean="0"/>
              <a:t/>
            </a:r>
            <a:br>
              <a:rPr lang="ar-IQ" b="1" dirty="0" smtClean="0"/>
            </a:br>
            <a:r>
              <a:rPr lang="en-US" sz="3600" b="1" dirty="0" smtClean="0"/>
              <a:t>Almustaqbal University college</a:t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b="1" dirty="0" smtClean="0"/>
              <a:t>Medical </a:t>
            </a:r>
            <a:r>
              <a:rPr lang="en-US" sz="2700" b="1" dirty="0"/>
              <a:t>Laboratories Techniques </a:t>
            </a:r>
            <a:r>
              <a:rPr lang="en-US" sz="2700" b="1" dirty="0" smtClean="0"/>
              <a:t>Department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b="1" dirty="0"/>
              <a:t>First year students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b="1" dirty="0"/>
              <a:t> Subject :General </a:t>
            </a:r>
            <a:r>
              <a:rPr lang="en-US" sz="2700" b="1" dirty="0" smtClean="0"/>
              <a:t>chemistry</a:t>
            </a:r>
            <a:r>
              <a:rPr lang="ar-IQ" sz="2700" b="1" dirty="0" smtClean="0"/>
              <a:t/>
            </a:r>
            <a:br>
              <a:rPr lang="ar-IQ" sz="2700" b="1" dirty="0" smtClean="0"/>
            </a:br>
            <a:r>
              <a:rPr lang="en-US" sz="2700" b="1" dirty="0" smtClean="0"/>
              <a:t> </a:t>
            </a:r>
            <a:r>
              <a:rPr lang="en-US" sz="2700" b="1" dirty="0"/>
              <a:t>Lecture </a:t>
            </a:r>
            <a:r>
              <a:rPr lang="en-US" sz="2700" b="1" dirty="0" smtClean="0"/>
              <a:t>6</a:t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Chemical Equilibrium</a:t>
            </a:r>
            <a:r>
              <a:rPr lang="en-US" sz="2400" b="1" u="sng" dirty="0"/>
              <a:t/>
            </a:r>
            <a:br>
              <a:rPr lang="en-US" sz="2400" b="1" u="sng" dirty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Lecturer</a:t>
            </a:r>
            <a:r>
              <a:rPr lang="en-US" sz="2700" b="1" dirty="0"/>
              <a:t>: Assistant professor 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 </a:t>
            </a:r>
            <a:r>
              <a:rPr lang="en-US" sz="2700" b="1" dirty="0"/>
              <a:t>Dr. SADIQ . J. BAQIR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  <p:pic>
        <p:nvPicPr>
          <p:cNvPr id="3" name="Picture 2" descr="شعار المستقبل جديد فقط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13" y="1396271"/>
            <a:ext cx="1615440" cy="1211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37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b="1" dirty="0"/>
              <a:t>Example</a:t>
            </a:r>
            <a:r>
              <a:rPr lang="en-US" dirty="0"/>
              <a:t> :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sz="2800" dirty="0"/>
              <a:t>Calculate the hydronium [H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]and hydroxide ion[OH</a:t>
            </a:r>
            <a:r>
              <a:rPr lang="en-US" sz="2800" baseline="30000" dirty="0"/>
              <a:t>-</a:t>
            </a:r>
            <a:r>
              <a:rPr lang="en-US" sz="2800" dirty="0"/>
              <a:t>] concentrations  of pure water at  25</a:t>
            </a:r>
            <a:r>
              <a:rPr lang="en-US" sz="2800" baseline="30000" dirty="0"/>
              <a:t>o</a:t>
            </a:r>
            <a:r>
              <a:rPr lang="en-US" sz="2800" dirty="0"/>
              <a:t>C and 100</a:t>
            </a:r>
            <a:r>
              <a:rPr lang="en-US" sz="2800" baseline="30000" dirty="0"/>
              <a:t>o</a:t>
            </a:r>
            <a:r>
              <a:rPr lang="en-US" sz="2800" dirty="0"/>
              <a:t>C ?</a:t>
            </a:r>
          </a:p>
          <a:p>
            <a:pPr marL="0" indent="0" algn="l" rtl="0">
              <a:buNone/>
            </a:pPr>
            <a:r>
              <a:rPr lang="en-US" sz="2800" b="1" dirty="0"/>
              <a:t>Answer</a:t>
            </a:r>
            <a:r>
              <a:rPr lang="en-US" sz="2800" dirty="0"/>
              <a:t>:</a:t>
            </a:r>
          </a:p>
          <a:p>
            <a:pPr marL="0" indent="0" algn="l" rtl="0">
              <a:buNone/>
            </a:pPr>
            <a:r>
              <a:rPr lang="en-US" sz="2800" dirty="0"/>
              <a:t>Because OH</a:t>
            </a:r>
            <a:r>
              <a:rPr lang="en-US" sz="2800" baseline="30000" dirty="0"/>
              <a:t>-</a:t>
            </a:r>
            <a:r>
              <a:rPr lang="en-US" sz="2800" dirty="0"/>
              <a:t> and  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 are formed from the dissociation of water only, then their concentrations are equal, </a:t>
            </a:r>
          </a:p>
          <a:p>
            <a:pPr marL="0" indent="0" algn="l" rtl="0">
              <a:buNone/>
            </a:pPr>
            <a:r>
              <a:rPr lang="en-US" sz="2800" dirty="0"/>
              <a:t>     2 H</a:t>
            </a:r>
            <a:r>
              <a:rPr lang="en-US" sz="2800" baseline="-25000" dirty="0"/>
              <a:t>2</a:t>
            </a:r>
            <a:r>
              <a:rPr lang="en-US" sz="2800" dirty="0"/>
              <a:t>O   ⇌   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 + OH</a:t>
            </a:r>
            <a:r>
              <a:rPr lang="en-US" sz="2800" baseline="30000" dirty="0"/>
              <a:t>-</a:t>
            </a:r>
            <a:r>
              <a:rPr lang="en-US" sz="2800" dirty="0"/>
              <a:t>       </a:t>
            </a:r>
          </a:p>
          <a:p>
            <a:pPr marL="0" indent="0" algn="l" rtl="0">
              <a:buNone/>
            </a:pPr>
            <a:r>
              <a:rPr lang="en-US" sz="2800" dirty="0"/>
              <a:t>then :  [H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] = [OH</a:t>
            </a:r>
            <a:r>
              <a:rPr lang="en-US" sz="2800" baseline="30000" dirty="0"/>
              <a:t>-</a:t>
            </a:r>
            <a:r>
              <a:rPr lang="en-US" sz="2800" dirty="0"/>
              <a:t> ]  </a:t>
            </a:r>
          </a:p>
          <a:p>
            <a:pPr marL="0" indent="0" algn="l" rtl="0">
              <a:buNone/>
            </a:pPr>
            <a:r>
              <a:rPr lang="en-US" sz="2800" dirty="0"/>
              <a:t>Kw = [ H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30000" dirty="0"/>
              <a:t>+</a:t>
            </a:r>
            <a:r>
              <a:rPr lang="en-US" sz="2800" dirty="0"/>
              <a:t>] [ OH</a:t>
            </a:r>
            <a:r>
              <a:rPr lang="en-US" sz="2800" baseline="30000" dirty="0"/>
              <a:t>-</a:t>
            </a:r>
            <a:r>
              <a:rPr lang="en-US" sz="2800" dirty="0"/>
              <a:t> ] 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75667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l" rtl="0">
                  <a:buNone/>
                </a:pPr>
                <a:r>
                  <a:rPr lang="en-US" dirty="0" smtClean="0"/>
                  <a:t>Subsititution in the above  equation gives :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    Kw </a:t>
                </a:r>
                <a:r>
                  <a:rPr lang="en-US" dirty="0"/>
                  <a:t>= [ H</a:t>
                </a:r>
                <a:r>
                  <a:rPr lang="en-US" baseline="-25000" dirty="0"/>
                  <a:t>3</a:t>
                </a:r>
                <a:r>
                  <a:rPr lang="en-US" dirty="0"/>
                  <a:t>O</a:t>
                </a:r>
                <a:r>
                  <a:rPr lang="en-US" baseline="30000" dirty="0"/>
                  <a:t>+</a:t>
                </a:r>
                <a:r>
                  <a:rPr lang="en-US" dirty="0"/>
                  <a:t> ]</a:t>
                </a:r>
                <a:r>
                  <a:rPr lang="en-US" baseline="30000" dirty="0"/>
                  <a:t>2</a:t>
                </a:r>
                <a:r>
                  <a:rPr lang="en-US" dirty="0"/>
                  <a:t>        and     Kw = [ OH</a:t>
                </a:r>
                <a:r>
                  <a:rPr lang="en-US" baseline="30000" dirty="0"/>
                  <a:t>-</a:t>
                </a:r>
                <a:r>
                  <a:rPr lang="en-US" dirty="0"/>
                  <a:t> ]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[ </a:t>
                </a:r>
                <a:r>
                  <a:rPr lang="en-US" dirty="0"/>
                  <a:t>H</a:t>
                </a:r>
                <a:r>
                  <a:rPr lang="en-US" baseline="-25000" dirty="0"/>
                  <a:t>3</a:t>
                </a:r>
                <a:r>
                  <a:rPr lang="en-US" dirty="0"/>
                  <a:t>O</a:t>
                </a:r>
                <a:r>
                  <a:rPr lang="en-US" baseline="30000" dirty="0"/>
                  <a:t>+</a:t>
                </a:r>
                <a:r>
                  <a:rPr lang="en-US" dirty="0"/>
                  <a:t> ] =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g>
                      <m:e>
                        <m:r>
                          <a:rPr lang="en-US" i="1">
                            <a:latin typeface="Cambria Math"/>
                          </a:rPr>
                          <m:t>𝐾𝑤</m:t>
                        </m:r>
                      </m:e>
                    </m:rad>
                  </m:oMath>
                </a14:m>
                <a:r>
                  <a:rPr lang="en-US" dirty="0"/>
                  <a:t>      </a:t>
                </a:r>
                <a:r>
                  <a:rPr lang="en-US" dirty="0" smtClean="0"/>
                  <a:t>        </a:t>
                </a:r>
                <a:r>
                  <a:rPr lang="en-US" dirty="0"/>
                  <a:t>also     [ OH</a:t>
                </a:r>
                <a:r>
                  <a:rPr lang="en-US" baseline="30000" dirty="0"/>
                  <a:t>-</a:t>
                </a:r>
                <a:r>
                  <a:rPr lang="en-US" dirty="0"/>
                  <a:t> ] 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g>
                      <m:e>
                        <m:r>
                          <a:rPr lang="en-US" i="1">
                            <a:latin typeface="Cambria Math"/>
                          </a:rPr>
                          <m:t>𝐾𝑤</m:t>
                        </m:r>
                      </m:e>
                    </m:rad>
                  </m:oMath>
                </a14:m>
                <a:r>
                  <a:rPr lang="en-US" dirty="0"/>
                  <a:t>   </a:t>
                </a:r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    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At  25 </a:t>
                </a:r>
                <a:r>
                  <a:rPr lang="en-US" sz="2800" baseline="30000" dirty="0">
                    <a:solidFill>
                      <a:srgbClr val="FF0000"/>
                    </a:solidFill>
                  </a:rPr>
                  <a:t>o</a:t>
                </a:r>
                <a:r>
                  <a:rPr lang="en-US" sz="2800" dirty="0">
                    <a:solidFill>
                      <a:srgbClr val="FF0000"/>
                    </a:solidFill>
                  </a:rPr>
                  <a:t>C </a:t>
                </a: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2800" dirty="0" smtClean="0"/>
                  <a:t>[ </a:t>
                </a:r>
                <a:r>
                  <a:rPr lang="en-US" sz="2800" dirty="0"/>
                  <a:t>H</a:t>
                </a:r>
                <a:r>
                  <a:rPr lang="en-US" sz="2800" baseline="-25000" dirty="0"/>
                  <a:t>3</a:t>
                </a:r>
                <a:r>
                  <a:rPr lang="en-US" sz="2800" dirty="0"/>
                  <a:t>O</a:t>
                </a:r>
                <a:r>
                  <a:rPr lang="en-US" sz="2800" baseline="30000" dirty="0"/>
                  <a:t>+</a:t>
                </a:r>
                <a:r>
                  <a:rPr lang="en-US" sz="2800" dirty="0"/>
                  <a:t> ] =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01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14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=  </a:t>
                </a:r>
                <a:r>
                  <a:rPr lang="en-US" sz="2800" dirty="0"/>
                  <a:t>1.01 x </a:t>
                </a:r>
                <a:r>
                  <a:rPr lang="en-US" dirty="0" smtClean="0"/>
                  <a:t>10</a:t>
                </a:r>
                <a:r>
                  <a:rPr lang="en-US" baseline="30000" dirty="0" smtClean="0"/>
                  <a:t>-7 </a:t>
                </a:r>
                <a:r>
                  <a:rPr lang="en-US" dirty="0" smtClean="0"/>
                  <a:t>=</a:t>
                </a:r>
                <a:r>
                  <a:rPr lang="en-US" baseline="30000" dirty="0" smtClean="0"/>
                  <a:t> </a:t>
                </a:r>
                <a:r>
                  <a:rPr lang="en-US" dirty="0"/>
                  <a:t>[ </a:t>
                </a:r>
                <a:r>
                  <a:rPr lang="en-US" dirty="0" smtClean="0"/>
                  <a:t>OH</a:t>
                </a:r>
                <a:r>
                  <a:rPr lang="en-US" baseline="30000" dirty="0" smtClean="0"/>
                  <a:t>-</a:t>
                </a:r>
                <a:r>
                  <a:rPr lang="en-US" dirty="0" smtClean="0"/>
                  <a:t>] 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pH= - log (1.01x10</a:t>
                </a:r>
                <a:r>
                  <a:rPr lang="en-US" baseline="30000" dirty="0"/>
                  <a:t>-7   </a:t>
                </a:r>
                <a:r>
                  <a:rPr lang="en-US" dirty="0"/>
                  <a:t>) = </a:t>
                </a:r>
                <a:r>
                  <a:rPr lang="en-US" dirty="0" smtClean="0"/>
                  <a:t>7.00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  <a:r>
                  <a:rPr lang="en-US" sz="3000" dirty="0">
                    <a:solidFill>
                      <a:srgbClr val="FF0000"/>
                    </a:solidFill>
                  </a:rPr>
                  <a:t>At  100</a:t>
                </a:r>
                <a:r>
                  <a:rPr lang="en-US" sz="3000" baseline="30000" dirty="0">
                    <a:solidFill>
                      <a:srgbClr val="FF0000"/>
                    </a:solidFill>
                  </a:rPr>
                  <a:t>o</a:t>
                </a:r>
                <a:r>
                  <a:rPr lang="en-US" sz="3000" dirty="0">
                    <a:solidFill>
                      <a:srgbClr val="FF0000"/>
                    </a:solidFill>
                  </a:rPr>
                  <a:t> C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 [ H</a:t>
                </a:r>
                <a:r>
                  <a:rPr lang="en-US" baseline="-25000" dirty="0"/>
                  <a:t>3</a:t>
                </a:r>
                <a:r>
                  <a:rPr lang="en-US" dirty="0"/>
                  <a:t>O</a:t>
                </a:r>
                <a:r>
                  <a:rPr lang="en-US" baseline="30000" dirty="0"/>
                  <a:t>+</a:t>
                </a:r>
                <a:r>
                  <a:rPr lang="en-US" dirty="0"/>
                  <a:t> ] </a:t>
                </a:r>
                <a:r>
                  <a:rPr lang="en-US" dirty="0" smtClean="0"/>
                  <a:t> =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49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14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  =  7.0 x 10</a:t>
                </a:r>
                <a:r>
                  <a:rPr lang="en-US" baseline="30000" dirty="0"/>
                  <a:t>-7 </a:t>
                </a:r>
                <a:r>
                  <a:rPr lang="en-US" dirty="0"/>
                  <a:t>= [ </a:t>
                </a:r>
                <a:r>
                  <a:rPr lang="en-US" dirty="0" smtClean="0"/>
                  <a:t>OH</a:t>
                </a:r>
                <a:r>
                  <a:rPr lang="en-US" baseline="30000" dirty="0" smtClean="0"/>
                  <a:t>-</a:t>
                </a:r>
                <a:r>
                  <a:rPr lang="en-US" dirty="0" smtClean="0"/>
                  <a:t>] 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pH = - log (7 x 10</a:t>
                </a:r>
                <a:r>
                  <a:rPr lang="en-US" baseline="30000" dirty="0"/>
                  <a:t>-7</a:t>
                </a:r>
                <a:r>
                  <a:rPr lang="en-US" dirty="0"/>
                  <a:t>) = 6.15</a:t>
                </a:r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  <a:blipFill rotWithShape="1">
                <a:blip r:embed="rId2"/>
                <a:stretch>
                  <a:fillRect l="-1704" t="-207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61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5289451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Equilibrium  involving sparingly soluble ionic solids</a:t>
                </a:r>
                <a:r>
                  <a:rPr lang="en-US" sz="2800" dirty="0">
                    <a:solidFill>
                      <a:srgbClr val="FF0000"/>
                    </a:solidFill>
                  </a:rPr>
                  <a:t> :</a:t>
                </a:r>
              </a:p>
              <a:p>
                <a:pPr marL="0" indent="0" algn="l" rtl="0">
                  <a:buNone/>
                </a:pPr>
                <a:r>
                  <a:rPr lang="en-US" sz="2800" dirty="0"/>
                  <a:t>Most sparingly soluble salts are dissociated in saturated aqueous solution .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e.g:  AgCl</a:t>
                </a:r>
                <a:r>
                  <a:rPr lang="en-US" baseline="-25000" dirty="0"/>
                  <a:t>(s)</a:t>
                </a:r>
                <a:r>
                  <a:rPr lang="en-US" dirty="0"/>
                  <a:t>     ⇌      Ag</a:t>
                </a:r>
                <a:r>
                  <a:rPr lang="en-US" baseline="30000" dirty="0"/>
                  <a:t>+</a:t>
                </a:r>
                <a:r>
                  <a:rPr lang="en-US" baseline="-25000" dirty="0"/>
                  <a:t>(aq)</a:t>
                </a:r>
                <a:r>
                  <a:rPr lang="en-US" dirty="0"/>
                  <a:t> + Cl</a:t>
                </a:r>
                <a:r>
                  <a:rPr lang="en-US" baseline="30000" dirty="0"/>
                  <a:t>-</a:t>
                </a:r>
                <a:r>
                  <a:rPr lang="en-US" baseline="-25000" dirty="0"/>
                  <a:t>(aq)</a:t>
                </a:r>
                <a:r>
                  <a:rPr lang="en-US" dirty="0"/>
                  <a:t>    </a:t>
                </a:r>
              </a:p>
              <a:p>
                <a:pPr marL="0" indent="0" algn="l" rtl="0">
                  <a:buNone/>
                </a:pPr>
                <a:r>
                  <a:rPr lang="en-US" b="1" dirty="0"/>
                  <a:t>K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𝑨𝒈</m:t>
                                </m:r>
                                <m:r>
                                  <a:rPr lang="en-US" b="1" i="1">
                                    <a:latin typeface="Cambria Math"/>
                                  </a:rPr>
                                  <m:t>+</m:t>
                                </m:r>
                              </m:e>
                            </m:d>
                            <m:r>
                              <a:rPr lang="en-US" b="1" i="1">
                                <a:latin typeface="Cambria Math"/>
                              </a:rPr>
                              <m:t>[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𝑪𝒍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−]</m:t>
                            </m:r>
                          </m:num>
                          <m:den>
                            <m:r>
                              <a:rPr lang="en-US" b="1" i="1">
                                <a:latin typeface="Cambria Math"/>
                              </a:rPr>
                              <m:t>[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𝑨𝒈𝑪𝒍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𝒔</m:t>
                                </m:r>
                              </m:e>
                            </m:d>
                            <m:r>
                              <a:rPr lang="en-US" b="1" i="1">
                                <a:latin typeface="Cambria Math"/>
                              </a:rPr>
                              <m:t>]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/>
                  <a:t>    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K [ AgCl</a:t>
                </a:r>
                <a:r>
                  <a:rPr lang="en-US" baseline="-25000" dirty="0"/>
                  <a:t>(s)</a:t>
                </a:r>
                <a:r>
                  <a:rPr lang="en-US" dirty="0"/>
                  <a:t> ] = </a:t>
                </a:r>
                <a:r>
                  <a:rPr lang="en-US" dirty="0">
                    <a:solidFill>
                      <a:srgbClr val="FF0000"/>
                    </a:solidFill>
                  </a:rPr>
                  <a:t>Ksp</a:t>
                </a:r>
                <a:r>
                  <a:rPr lang="en-US" dirty="0"/>
                  <a:t> = [Ag</a:t>
                </a:r>
                <a:r>
                  <a:rPr lang="en-US" baseline="30000" dirty="0"/>
                  <a:t>+</a:t>
                </a:r>
                <a:r>
                  <a:rPr lang="en-US" baseline="-25000" dirty="0"/>
                  <a:t>aq</a:t>
                </a:r>
                <a:r>
                  <a:rPr lang="en-US" dirty="0"/>
                  <a:t>] [Cl</a:t>
                </a:r>
                <a:r>
                  <a:rPr lang="en-US" baseline="30000" dirty="0"/>
                  <a:t>-</a:t>
                </a:r>
                <a:r>
                  <a:rPr lang="en-US" baseline="-25000" dirty="0"/>
                  <a:t>aq</a:t>
                </a:r>
                <a:r>
                  <a:rPr lang="en-US" dirty="0"/>
                  <a:t>]  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Where    </a:t>
                </a:r>
                <a:r>
                  <a:rPr lang="en-US" b="1" dirty="0">
                    <a:solidFill>
                      <a:srgbClr val="FF0000"/>
                    </a:solidFill>
                  </a:rPr>
                  <a:t>Ksp</a:t>
                </a:r>
                <a:r>
                  <a:rPr lang="en-US" b="1" dirty="0"/>
                  <a:t> = solubility product </a:t>
                </a:r>
                <a:r>
                  <a:rPr lang="en-US" b="1" dirty="0" smtClean="0"/>
                  <a:t>constant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( applied only for saturated solution) 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5289451"/>
              </a:xfrm>
              <a:blipFill rotWithShape="1">
                <a:blip r:embed="rId2"/>
                <a:stretch>
                  <a:fillRect l="-1852" t="-1037" r="-214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52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l" rtl="0">
                  <a:buNone/>
                </a:pPr>
                <a:r>
                  <a:rPr lang="en-US" dirty="0"/>
                  <a:t>Example :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How many grams of  Ba(IO</a:t>
                </a:r>
                <a:r>
                  <a:rPr lang="en-US" baseline="-25000" dirty="0"/>
                  <a:t>3</a:t>
                </a:r>
                <a:r>
                  <a:rPr lang="en-US" dirty="0"/>
                  <a:t>)</a:t>
                </a:r>
                <a:r>
                  <a:rPr lang="en-US" baseline="-25000" dirty="0"/>
                  <a:t>2</a:t>
                </a:r>
                <a:r>
                  <a:rPr lang="en-US" dirty="0"/>
                  <a:t>  </a:t>
                </a:r>
                <a:r>
                  <a:rPr lang="en-US" dirty="0" smtClean="0"/>
                  <a:t>( 487 </a:t>
                </a:r>
                <a:r>
                  <a:rPr lang="en-US" dirty="0"/>
                  <a:t>g / mol) can be dissolved in 500 mL of water at 25</a:t>
                </a:r>
                <a:r>
                  <a:rPr lang="en-US" baseline="30000" dirty="0"/>
                  <a:t>o</a:t>
                </a:r>
                <a:r>
                  <a:rPr lang="en-US" dirty="0"/>
                  <a:t>C ? Ksp for Ba(IO</a:t>
                </a:r>
                <a:r>
                  <a:rPr lang="en-US" baseline="-25000" dirty="0"/>
                  <a:t>3</a:t>
                </a:r>
                <a:r>
                  <a:rPr lang="en-US" dirty="0"/>
                  <a:t>)</a:t>
                </a:r>
                <a:r>
                  <a:rPr lang="en-US" baseline="-25000" dirty="0"/>
                  <a:t>2</a:t>
                </a:r>
                <a:r>
                  <a:rPr lang="en-US" dirty="0"/>
                  <a:t> = 1.57x10</a:t>
                </a:r>
                <a:r>
                  <a:rPr lang="en-US" baseline="30000" dirty="0"/>
                  <a:t>-9</a:t>
                </a:r>
                <a:r>
                  <a:rPr lang="en-US" dirty="0"/>
                  <a:t>  .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Ba(IO</a:t>
                </a:r>
                <a:r>
                  <a:rPr lang="en-US" baseline="-25000" dirty="0"/>
                  <a:t>3</a:t>
                </a:r>
                <a:r>
                  <a:rPr lang="en-US" dirty="0"/>
                  <a:t>)</a:t>
                </a:r>
                <a:r>
                  <a:rPr lang="en-US" baseline="-25000" dirty="0"/>
                  <a:t>2</a:t>
                </a:r>
                <a:r>
                  <a:rPr lang="en-US" dirty="0"/>
                  <a:t>       ⇌      Ba</a:t>
                </a:r>
                <a:r>
                  <a:rPr lang="en-US" baseline="30000" dirty="0"/>
                  <a:t>2+</a:t>
                </a:r>
                <a:r>
                  <a:rPr lang="en-US" dirty="0"/>
                  <a:t> + 2 IO</a:t>
                </a:r>
                <a:r>
                  <a:rPr lang="en-US" baseline="-25000" dirty="0"/>
                  <a:t>3</a:t>
                </a:r>
                <a:r>
                  <a:rPr lang="en-US" baseline="30000" dirty="0"/>
                  <a:t>-    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                                S            2S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Ksp = [ Ba</a:t>
                </a:r>
                <a:r>
                  <a:rPr lang="en-US" baseline="30000" dirty="0"/>
                  <a:t>2+</a:t>
                </a:r>
                <a:r>
                  <a:rPr lang="en-US" dirty="0"/>
                  <a:t> ] [ IO</a:t>
                </a:r>
                <a:r>
                  <a:rPr lang="en-US" baseline="-25000" dirty="0"/>
                  <a:t>3</a:t>
                </a:r>
                <a:r>
                  <a:rPr lang="en-US" baseline="30000" dirty="0"/>
                  <a:t>-</a:t>
                </a:r>
                <a:r>
                  <a:rPr lang="en-US" dirty="0"/>
                  <a:t>]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Ksp = (S)(2S)</a:t>
                </a:r>
                <a:r>
                  <a:rPr lang="en-US" baseline="30000" dirty="0"/>
                  <a:t>2</a:t>
                </a:r>
                <a:r>
                  <a:rPr lang="en-US" dirty="0"/>
                  <a:t>  =  1.57x10</a:t>
                </a:r>
                <a:r>
                  <a:rPr lang="en-US" baseline="30000" dirty="0"/>
                  <a:t>-9</a:t>
                </a:r>
                <a:r>
                  <a:rPr lang="en-US" dirty="0"/>
                  <a:t> = 4S</a:t>
                </a:r>
                <a:r>
                  <a:rPr lang="en-US" baseline="30000" dirty="0"/>
                  <a:t>3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 S =  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  <m:r>
                              <a:rPr lang="en-US" i="1">
                                <a:latin typeface="Cambria Math"/>
                              </a:rPr>
                              <m:t>57</m:t>
                            </m:r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9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 = 7.32x10</a:t>
                </a:r>
                <a:r>
                  <a:rPr lang="en-US" baseline="30000" dirty="0"/>
                  <a:t>-4</a:t>
                </a:r>
                <a:r>
                  <a:rPr lang="en-US" dirty="0"/>
                  <a:t> mole/ L or (M)  = solubility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No. </a:t>
                </a:r>
                <a:r>
                  <a:rPr lang="en-US" dirty="0"/>
                  <a:t>of moles 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Weight</m:t>
                        </m:r>
                        <m:r>
                          <a:rPr lang="en-US">
                            <a:latin typeface="Cambria Math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Molar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mass</m:t>
                        </m:r>
                        <m:r>
                          <a:rPr lang="en-US">
                            <a:latin typeface="Cambria Math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</m:t>
                        </m:r>
                        <m:r>
                          <a:rPr lang="en-US">
                            <a:latin typeface="Cambria Math"/>
                          </a:rPr>
                          <m:t> /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mol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    ---------------(1)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Weight </a:t>
                </a:r>
                <a:r>
                  <a:rPr lang="en-US" dirty="0" smtClean="0"/>
                  <a:t>(g) = No. </a:t>
                </a:r>
                <a:r>
                  <a:rPr lang="en-US" dirty="0"/>
                  <a:t>of moles x Molar mass (g </a:t>
                </a:r>
                <a:r>
                  <a:rPr lang="en-US" dirty="0" smtClean="0"/>
                  <a:t>/mol</a:t>
                </a:r>
                <a:r>
                  <a:rPr lang="en-US" dirty="0"/>
                  <a:t>)</a:t>
                </a:r>
              </a:p>
              <a:p>
                <a:endParaRPr lang="ar-IQ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333" t="-1618" b="-129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28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l" rtl="0">
                  <a:buNone/>
                </a:pPr>
                <a:r>
                  <a:rPr lang="en-US" dirty="0"/>
                  <a:t>As  Molarity(M)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𝑁𝑜</m:t>
                        </m:r>
                        <m:r>
                          <a:rPr lang="en-US" i="1">
                            <a:latin typeface="Cambria Math"/>
                          </a:rPr>
                          <m:t>.  </m:t>
                        </m:r>
                        <m:r>
                          <a:rPr lang="en-US" i="1">
                            <a:latin typeface="Cambria Math"/>
                          </a:rPr>
                          <m:t>𝑜𝑓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𝑚𝑜𝑙𝑒𝑠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𝑉𝑜𝑙𝑢𝑚𝑒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𝑙𝑖𝑡𝑒𝑟𝑠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 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 </a:t>
                </a:r>
                <a:r>
                  <a:rPr lang="en-US" sz="3000" dirty="0"/>
                  <a:t>Then  No. of moles = Molarity x Volume (liters</a:t>
                </a:r>
                <a:r>
                  <a:rPr lang="en-US" sz="3000" dirty="0" smtClean="0"/>
                  <a:t>)-----(2)</a:t>
                </a:r>
                <a:endParaRPr lang="en-US" sz="3000" dirty="0"/>
              </a:p>
              <a:p>
                <a:pPr marL="0" indent="0" algn="l" rtl="0">
                  <a:buNone/>
                </a:pPr>
                <a:r>
                  <a:rPr lang="en-US" dirty="0"/>
                  <a:t>Substituting  for  the No. of </a:t>
                </a:r>
                <a:r>
                  <a:rPr lang="en-US" dirty="0" smtClean="0"/>
                  <a:t>moles equations (1)= (2)  </a:t>
                </a:r>
                <a:r>
                  <a:rPr lang="en-US" dirty="0"/>
                  <a:t>gives: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Weight</m:t>
                        </m:r>
                        <m:r>
                          <a:rPr lang="en-US">
                            <a:latin typeface="Cambria Math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Molar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mass</m:t>
                        </m:r>
                        <m:r>
                          <a:rPr lang="en-US">
                            <a:latin typeface="Cambria Math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g</m:t>
                        </m:r>
                        <m:r>
                          <a:rPr lang="en-US">
                            <a:latin typeface="Cambria Math"/>
                          </a:rPr>
                          <m:t> /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mol</m:t>
                        </m:r>
                        <m:r>
                          <a:rPr lang="en-US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   = Molarity x Volume (liters) </a:t>
                </a: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sz="2600" b="1" dirty="0" smtClean="0">
                    <a:solidFill>
                      <a:srgbClr val="FF0000"/>
                    </a:solidFill>
                  </a:rPr>
                  <a:t>Weight(g) </a:t>
                </a:r>
                <a:r>
                  <a:rPr lang="en-US" sz="2600" b="1" dirty="0">
                    <a:solidFill>
                      <a:srgbClr val="FF0000"/>
                    </a:solidFill>
                  </a:rPr>
                  <a:t>= Molarity x Volume (liters) x Molar mass (g / mol</a:t>
                </a:r>
                <a:r>
                  <a:rPr lang="en-US" sz="2600" b="1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sz="2200" b="1" dirty="0"/>
                  <a:t>Weight in grams of Ba(IO</a:t>
                </a:r>
                <a:r>
                  <a:rPr lang="en-US" sz="2200" b="1" baseline="-25000" dirty="0"/>
                  <a:t>3</a:t>
                </a:r>
                <a:r>
                  <a:rPr lang="en-US" sz="2200" b="1" dirty="0"/>
                  <a:t>)</a:t>
                </a:r>
                <a:r>
                  <a:rPr lang="en-US" sz="2200" b="1" baseline="-25000" dirty="0"/>
                  <a:t>2</a:t>
                </a:r>
                <a:r>
                  <a:rPr lang="en-US" sz="2200" b="1" dirty="0"/>
                  <a:t> =7.32x10</a:t>
                </a:r>
                <a:r>
                  <a:rPr lang="en-US" sz="2200" b="1" baseline="30000" dirty="0"/>
                  <a:t>-4   </a:t>
                </a:r>
                <a:r>
                  <a:rPr lang="en-US" sz="2200" b="1" dirty="0"/>
                  <a:t>mol/liter  x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200" b="1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2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200" b="1" i="1">
                                <a:latin typeface="Cambria Math"/>
                              </a:rPr>
                              <m:t>𝟓𝟎𝟎</m:t>
                            </m:r>
                          </m:num>
                          <m:den>
                            <m:r>
                              <a:rPr lang="en-US" sz="2200" b="1" i="1">
                                <a:latin typeface="Cambria Math"/>
                              </a:rPr>
                              <m:t>𝟏𝟎𝟎𝟎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200" b="1" dirty="0"/>
                  <a:t>  Liter x 487 gm/mol  = 0.178 </a:t>
                </a:r>
                <a:r>
                  <a:rPr lang="en-US" sz="2200" b="1" dirty="0" smtClean="0"/>
                  <a:t>g</a:t>
                </a:r>
                <a:endParaRPr lang="en-US" sz="2200" b="1" dirty="0"/>
              </a:p>
              <a:p>
                <a:pPr marL="0" indent="0" algn="l" rtl="0">
                  <a:buNone/>
                </a:pPr>
                <a:r>
                  <a:rPr lang="en-US" sz="2200" b="1" dirty="0"/>
                  <a:t>  </a:t>
                </a:r>
                <a:r>
                  <a:rPr lang="en-US" sz="2600" b="1" dirty="0"/>
                  <a:t>Then weight in grams of </a:t>
                </a:r>
                <a:r>
                  <a:rPr lang="en-US" sz="2600" b="1" dirty="0" smtClean="0"/>
                  <a:t>Ba(IO</a:t>
                </a:r>
                <a:r>
                  <a:rPr lang="en-US" sz="2600" b="1" baseline="-25000" dirty="0" smtClean="0"/>
                  <a:t>3</a:t>
                </a:r>
                <a:r>
                  <a:rPr lang="en-US" sz="2600" b="1" dirty="0" smtClean="0"/>
                  <a:t>)</a:t>
                </a:r>
                <a:r>
                  <a:rPr lang="en-US" sz="2600" b="1" baseline="-25000" dirty="0" smtClean="0"/>
                  <a:t>2</a:t>
                </a:r>
                <a:r>
                  <a:rPr lang="en-US" sz="2600" b="1" dirty="0" smtClean="0"/>
                  <a:t> </a:t>
                </a:r>
                <a:r>
                  <a:rPr lang="en-US" sz="2600" b="1" dirty="0"/>
                  <a:t>that is dissolved  in </a:t>
                </a:r>
                <a:r>
                  <a:rPr lang="en-US" sz="2600" b="1" dirty="0" smtClean="0"/>
                  <a:t>500 mL </a:t>
                </a:r>
                <a:r>
                  <a:rPr lang="en-US" sz="2600" b="1" dirty="0"/>
                  <a:t>water = 0.178 </a:t>
                </a:r>
                <a:r>
                  <a:rPr lang="en-US" sz="2600" b="1" dirty="0" smtClean="0"/>
                  <a:t>g</a:t>
                </a:r>
                <a:endParaRPr lang="ar-IQ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l="-1704" t="-316" r="-3704" b="-189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8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 algn="l" rtl="0">
                  <a:buNone/>
                </a:pPr>
                <a:r>
                  <a:rPr lang="en-US" dirty="0"/>
                  <a:t>Example :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Calculate the weight in  grams of  AgCl  (143.3 g / mol)  that can be dissolved in 600 mL of water? Ksp for AgCl = 1.8x10</a:t>
                </a:r>
                <a:r>
                  <a:rPr lang="en-US" baseline="30000" dirty="0"/>
                  <a:t>-10</a:t>
                </a:r>
                <a:r>
                  <a:rPr lang="en-US" dirty="0"/>
                  <a:t> .</a:t>
                </a:r>
              </a:p>
              <a:p>
                <a:pPr marL="0" indent="0" algn="l" rtl="0">
                  <a:buNone/>
                </a:pPr>
                <a:r>
                  <a:rPr lang="en-US" b="1" dirty="0"/>
                  <a:t>AgCl       ⇌      Ag</a:t>
                </a:r>
                <a:r>
                  <a:rPr lang="en-US" b="1" baseline="30000" dirty="0"/>
                  <a:t>+</a:t>
                </a:r>
                <a:r>
                  <a:rPr lang="en-US" b="1" dirty="0"/>
                  <a:t> + Cl</a:t>
                </a:r>
                <a:r>
                  <a:rPr lang="en-US" b="1" baseline="30000" dirty="0"/>
                  <a:t>-    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                          S         S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Ksp = [ Ag</a:t>
                </a:r>
                <a:r>
                  <a:rPr lang="en-US" b="1" baseline="30000" dirty="0"/>
                  <a:t>+</a:t>
                </a:r>
                <a:r>
                  <a:rPr lang="en-US" b="1" dirty="0"/>
                  <a:t> ] [ CI</a:t>
                </a:r>
                <a:r>
                  <a:rPr lang="en-US" b="1" baseline="30000" dirty="0"/>
                  <a:t>-</a:t>
                </a:r>
                <a:r>
                  <a:rPr lang="en-US" b="1" dirty="0"/>
                  <a:t>] 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 Ksp = (S)( S)  =  1.8x10</a:t>
                </a:r>
                <a:r>
                  <a:rPr lang="en-US" b="1" baseline="30000" dirty="0"/>
                  <a:t>-10</a:t>
                </a:r>
                <a:r>
                  <a:rPr lang="en-US" b="1" dirty="0"/>
                  <a:t> = S</a:t>
                </a:r>
                <a:r>
                  <a:rPr lang="en-US" b="1" baseline="30000" dirty="0"/>
                  <a:t>2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 S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𝟖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𝟏𝟎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b="1" dirty="0"/>
                  <a:t>    = 1.34x10</a:t>
                </a:r>
                <a:r>
                  <a:rPr lang="en-US" b="1" baseline="30000" dirty="0"/>
                  <a:t>-5</a:t>
                </a:r>
                <a:r>
                  <a:rPr lang="en-US" b="1" dirty="0"/>
                  <a:t> mole/ L or (M)  = solubility 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Weight(g)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= Molarity x Volume (liters) x Molar mass (g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/mol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)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 algn="l" rtl="0">
                  <a:buNone/>
                </a:pPr>
                <a:r>
                  <a:rPr lang="en-US" sz="2800" b="1" dirty="0"/>
                  <a:t>Weight in grams of AgCl = 1.34x10</a:t>
                </a:r>
                <a:r>
                  <a:rPr lang="en-US" sz="2800" b="1" baseline="30000" dirty="0"/>
                  <a:t>-5   </a:t>
                </a:r>
                <a:r>
                  <a:rPr lang="en-US" sz="2800" b="1" dirty="0"/>
                  <a:t>mol/liter  x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latin typeface="Cambria Math"/>
                              </a:rPr>
                              <m:t>𝟔𝟎𝟎</m:t>
                            </m:r>
                          </m:num>
                          <m:den>
                            <m:r>
                              <a:rPr lang="en-US" sz="2800" b="1" i="1">
                                <a:latin typeface="Cambria Math"/>
                              </a:rPr>
                              <m:t>𝟏𝟎𝟎𝟎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b="1" dirty="0"/>
                  <a:t>  Liter x 143.32 </a:t>
                </a:r>
                <a:r>
                  <a:rPr lang="en-US" sz="2800" b="1" dirty="0" smtClean="0"/>
                  <a:t>g/mol  </a:t>
                </a:r>
                <a:r>
                  <a:rPr lang="en-US" sz="2800" b="1" dirty="0"/>
                  <a:t>= 1.15x10</a:t>
                </a:r>
                <a:r>
                  <a:rPr lang="en-US" sz="2800" b="1" baseline="30000" dirty="0"/>
                  <a:t>-3</a:t>
                </a:r>
                <a:r>
                  <a:rPr lang="en-US" sz="2800" b="1" dirty="0"/>
                  <a:t>  </a:t>
                </a:r>
                <a:r>
                  <a:rPr lang="en-US" sz="2800" b="1" dirty="0" smtClean="0"/>
                  <a:t>g</a:t>
                </a:r>
                <a:endParaRPr lang="en-US" sz="2800" dirty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333" t="-159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8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692696"/>
                <a:ext cx="8229600" cy="553407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l" rtl="0">
                  <a:buNone/>
                </a:pPr>
                <a:r>
                  <a:rPr lang="en-US" b="1" dirty="0"/>
                  <a:t>Example : 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The weight of the sparingly soluble substance AgBr(187.8g/mol) that dissolves in 500 mL of water to form a saturated solution is 6.65x10</a:t>
                </a:r>
                <a:r>
                  <a:rPr lang="en-US" b="1" baseline="30000" dirty="0"/>
                  <a:t>-5</a:t>
                </a:r>
                <a:r>
                  <a:rPr lang="en-US" b="1" dirty="0"/>
                  <a:t> g .  Calculate the Ksp of AgBr.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Answer: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AgBr       ⇌      Ag</a:t>
                </a:r>
                <a:r>
                  <a:rPr lang="en-US" b="1" baseline="30000" dirty="0"/>
                  <a:t>+</a:t>
                </a:r>
                <a:r>
                  <a:rPr lang="en-US" b="1" dirty="0"/>
                  <a:t> + Br</a:t>
                </a:r>
                <a:r>
                  <a:rPr lang="en-US" b="1" baseline="30000" dirty="0"/>
                  <a:t>-    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                           S         S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S = molar solubility = Molarity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Molarity of AgBr (M)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𝒘𝒕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</a:rPr>
                              <m:t>𝒈</m:t>
                            </m:r>
                          </m:e>
                        </m:d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𝟏𝟎𝟎𝟎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𝒘𝒕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𝑽𝒎𝒍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Molarity of AgBr (M)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𝟔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𝟔𝟓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𝟏𝟎𝟎𝟎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𝟏𝟖𝟕</m:t>
                        </m:r>
                        <m:r>
                          <a:rPr lang="en-US" b="1" i="1">
                            <a:latin typeface="Cambria Math"/>
                          </a:rPr>
                          <m:t>.</m:t>
                        </m:r>
                        <m:r>
                          <a:rPr lang="en-US" b="1" i="1">
                            <a:latin typeface="Cambria Math"/>
                          </a:rPr>
                          <m:t>𝟖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𝟓𝟎𝟎</m:t>
                        </m:r>
                      </m:den>
                    </m:f>
                  </m:oMath>
                </a14:m>
                <a:r>
                  <a:rPr lang="en-US" b="1" dirty="0"/>
                  <a:t> = 7.08 x 10</a:t>
                </a:r>
                <a:r>
                  <a:rPr lang="en-US" b="1" baseline="30000" dirty="0"/>
                  <a:t>-7 </a:t>
                </a:r>
                <a:r>
                  <a:rPr lang="en-US" b="1" dirty="0"/>
                  <a:t> = S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Ksp = [ Ag</a:t>
                </a:r>
                <a:r>
                  <a:rPr lang="en-US" b="1" baseline="30000" dirty="0"/>
                  <a:t>+</a:t>
                </a:r>
                <a:r>
                  <a:rPr lang="en-US" b="1" dirty="0"/>
                  <a:t> ] [ Br</a:t>
                </a:r>
                <a:r>
                  <a:rPr lang="en-US" b="1" baseline="30000" dirty="0"/>
                  <a:t>-</a:t>
                </a:r>
                <a:r>
                  <a:rPr lang="en-US" b="1" dirty="0"/>
                  <a:t>] 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 Ksp = (S)( S)  =  S</a:t>
                </a:r>
                <a:r>
                  <a:rPr lang="en-US" b="1" baseline="30000" dirty="0"/>
                  <a:t>2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Ksp = (7.08x10</a:t>
                </a:r>
                <a:r>
                  <a:rPr lang="en-US" b="1" baseline="30000" dirty="0"/>
                  <a:t>-7 </a:t>
                </a:r>
                <a:r>
                  <a:rPr lang="en-US" b="1" dirty="0"/>
                  <a:t>)</a:t>
                </a:r>
                <a:r>
                  <a:rPr lang="en-US" b="1" baseline="30000" dirty="0"/>
                  <a:t>2</a:t>
                </a:r>
                <a:r>
                  <a:rPr lang="en-US" b="1" dirty="0"/>
                  <a:t> = 5.01 x 10</a:t>
                </a:r>
                <a:r>
                  <a:rPr lang="en-US" b="1" baseline="30000" dirty="0"/>
                  <a:t>-13</a:t>
                </a:r>
                <a:endParaRPr lang="en-US" dirty="0"/>
              </a:p>
              <a:p>
                <a:endParaRPr lang="ar-IQ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692696"/>
                <a:ext cx="8229600" cy="5534075"/>
              </a:xfrm>
              <a:blipFill rotWithShape="1">
                <a:blip r:embed="rId2"/>
                <a:stretch>
                  <a:fillRect l="-1185" t="-1985" r="-20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3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 rtl="0">
                  <a:buNone/>
                </a:pPr>
                <a:r>
                  <a:rPr lang="en-US" b="1" u="sng" dirty="0"/>
                  <a:t>Chemical equilibrium</a:t>
                </a:r>
                <a:r>
                  <a:rPr lang="en-US" b="1" u="sng" dirty="0" smtClean="0"/>
                  <a:t>:</a:t>
                </a:r>
              </a:p>
              <a:p>
                <a:pPr marL="0" indent="0" algn="l" rtl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Reversibility of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reactions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There are two types of reactions:</a:t>
                </a:r>
              </a:p>
              <a:p>
                <a:pPr marL="0" lvl="0" indent="0" algn="l" rtl="0">
                  <a:buNone/>
                </a:pPr>
                <a:r>
                  <a:rPr lang="en-US" dirty="0" smtClean="0"/>
                  <a:t>1.Reversible </a:t>
                </a:r>
                <a:r>
                  <a:rPr lang="en-US" dirty="0"/>
                  <a:t>reaction,    A + B   ⇌ C + D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                  NH</a:t>
                </a:r>
                <a:r>
                  <a:rPr lang="en-US" b="1" baseline="-25000" dirty="0"/>
                  <a:t>3</a:t>
                </a:r>
                <a:r>
                  <a:rPr lang="en-US" b="1" dirty="0"/>
                  <a:t> </a:t>
                </a:r>
                <a:r>
                  <a:rPr lang="en-US" dirty="0"/>
                  <a:t>+ H</a:t>
                </a:r>
                <a:r>
                  <a:rPr lang="en-US" baseline="-25000" dirty="0"/>
                  <a:t>2</a:t>
                </a:r>
                <a:r>
                  <a:rPr lang="en-US" dirty="0"/>
                  <a:t>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⇌ </m:t>
                    </m:r>
                  </m:oMath>
                </a14:m>
                <a:r>
                  <a:rPr lang="en-US" dirty="0"/>
                  <a:t> NH</a:t>
                </a:r>
                <a:r>
                  <a:rPr lang="en-US" b="1" baseline="-25000" dirty="0"/>
                  <a:t>4</a:t>
                </a:r>
                <a:r>
                  <a:rPr lang="en-US" b="1" baseline="30000" dirty="0"/>
                  <a:t>+</a:t>
                </a:r>
                <a:r>
                  <a:rPr lang="en-US" b="1" dirty="0"/>
                  <a:t> </a:t>
                </a:r>
                <a:r>
                  <a:rPr lang="en-US" dirty="0"/>
                  <a:t>+ OH</a:t>
                </a:r>
                <a:r>
                  <a:rPr lang="en-US" baseline="30000" dirty="0"/>
                  <a:t>-    </a:t>
                </a: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lvl="0" indent="0" algn="l" rtl="0">
                  <a:buNone/>
                </a:pPr>
                <a:r>
                  <a:rPr lang="en-US" dirty="0" smtClean="0"/>
                  <a:t>2.Irreversible </a:t>
                </a:r>
                <a:r>
                  <a:rPr lang="en-US" dirty="0"/>
                  <a:t>reaction ,   A + B  </a:t>
                </a:r>
                <a:r>
                  <a:rPr lang="en-US" b="1" dirty="0"/>
                  <a:t>→  </a:t>
                </a:r>
                <a:r>
                  <a:rPr lang="en-US" dirty="0"/>
                  <a:t>C + D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CaCO</a:t>
                </a:r>
                <a:r>
                  <a:rPr lang="en-US" baseline="-25000" dirty="0"/>
                  <a:t>3(s)</a:t>
                </a:r>
                <a:r>
                  <a:rPr lang="en-US" dirty="0"/>
                  <a:t> + 2  HCl</a:t>
                </a:r>
                <a:r>
                  <a:rPr lang="en-US" baseline="-25000" dirty="0"/>
                  <a:t>(l)</a:t>
                </a:r>
                <a:r>
                  <a:rPr lang="en-US" dirty="0"/>
                  <a:t> → CO</a:t>
                </a:r>
                <a:r>
                  <a:rPr lang="en-US" baseline="-25000" dirty="0"/>
                  <a:t>2</a:t>
                </a:r>
                <a:r>
                  <a:rPr lang="en-US" dirty="0"/>
                  <a:t>↑</a:t>
                </a:r>
                <a:r>
                  <a:rPr lang="en-US" baseline="-25000" dirty="0"/>
                  <a:t>(g)</a:t>
                </a:r>
                <a:r>
                  <a:rPr lang="en-US" dirty="0"/>
                  <a:t> + CaCl</a:t>
                </a:r>
                <a:r>
                  <a:rPr lang="en-US" baseline="-25000" dirty="0"/>
                  <a:t>2(s)</a:t>
                </a:r>
                <a:r>
                  <a:rPr lang="en-US" dirty="0"/>
                  <a:t> + H</a:t>
                </a:r>
                <a:r>
                  <a:rPr lang="en-US" baseline="-25000" dirty="0"/>
                  <a:t>2</a:t>
                </a:r>
                <a:r>
                  <a:rPr lang="en-US" dirty="0"/>
                  <a:t>O</a:t>
                </a:r>
                <a:r>
                  <a:rPr lang="en-US" baseline="-25000" dirty="0"/>
                  <a:t>(l</a:t>
                </a:r>
                <a:r>
                  <a:rPr lang="en-US" baseline="-25000" dirty="0" smtClean="0"/>
                  <a:t>)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Generally , </a:t>
                </a:r>
                <a:r>
                  <a:rPr lang="en-US" dirty="0">
                    <a:solidFill>
                      <a:srgbClr val="FF0000"/>
                    </a:solidFill>
                  </a:rPr>
                  <a:t>most of the chemical reactions are considered as reversible reactions</a:t>
                </a:r>
                <a:r>
                  <a:rPr lang="en-US" dirty="0"/>
                  <a:t>.</a:t>
                </a:r>
              </a:p>
              <a:p>
                <a:pPr algn="l" rtl="0"/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  <a:blipFill rotWithShape="1">
                <a:blip r:embed="rId2"/>
                <a:stretch>
                  <a:fillRect l="-1704" t="-2215" b="-232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6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Homogenity </a:t>
            </a:r>
            <a:r>
              <a:rPr lang="en-US" b="1" dirty="0">
                <a:solidFill>
                  <a:srgbClr val="FF0000"/>
                </a:solidFill>
              </a:rPr>
              <a:t>of  reactions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There </a:t>
            </a:r>
            <a:r>
              <a:rPr lang="en-US" dirty="0"/>
              <a:t>are two kinds of system :</a:t>
            </a:r>
          </a:p>
          <a:p>
            <a:pPr marL="0" lv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1.Homogenous </a:t>
            </a:r>
            <a:r>
              <a:rPr lang="en-US" b="1" dirty="0">
                <a:solidFill>
                  <a:srgbClr val="FF0000"/>
                </a:solidFill>
              </a:rPr>
              <a:t>reactions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marL="0" lvl="0" indent="0" algn="l" rtl="0">
              <a:buNone/>
            </a:pPr>
            <a:r>
              <a:rPr lang="en-US" dirty="0" smtClean="0"/>
              <a:t> </a:t>
            </a:r>
            <a:r>
              <a:rPr lang="en-US" dirty="0"/>
              <a:t>chemical reactions in which the reactants and products are in the same phase ( solid , liquid  or  gas )</a:t>
            </a:r>
          </a:p>
          <a:p>
            <a:pPr marL="0" indent="0" algn="l" rtl="0">
              <a:buNone/>
            </a:pPr>
            <a:r>
              <a:rPr lang="en-US" dirty="0"/>
              <a:t>          H</a:t>
            </a:r>
            <a:r>
              <a:rPr lang="en-US" baseline="-25000" dirty="0"/>
              <a:t>2</a:t>
            </a:r>
            <a:r>
              <a:rPr lang="en-US" dirty="0"/>
              <a:t>(g) +Cl</a:t>
            </a:r>
            <a:r>
              <a:rPr lang="en-US" baseline="-25000" dirty="0"/>
              <a:t>2</a:t>
            </a:r>
            <a:r>
              <a:rPr lang="en-US" dirty="0"/>
              <a:t>(g) → 2 HCl(g) </a:t>
            </a:r>
          </a:p>
          <a:p>
            <a:pPr marL="0" lvl="0" indent="0" algn="l" rtl="0">
              <a:buNone/>
            </a:pPr>
            <a:r>
              <a:rPr lang="en-US" dirty="0"/>
              <a:t>KOH(l) + H</a:t>
            </a:r>
            <a:r>
              <a:rPr lang="en-US" baseline="-25000" dirty="0"/>
              <a:t>2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(l) →  K</a:t>
            </a:r>
            <a:r>
              <a:rPr lang="en-US" baseline="-25000" dirty="0"/>
              <a:t>2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(l) + H</a:t>
            </a:r>
            <a:r>
              <a:rPr lang="en-US" baseline="-25000" dirty="0"/>
              <a:t>2</a:t>
            </a:r>
            <a:r>
              <a:rPr lang="en-US" dirty="0"/>
              <a:t>O(l</a:t>
            </a:r>
            <a:r>
              <a:rPr lang="en-US" dirty="0" smtClean="0"/>
              <a:t>)</a:t>
            </a:r>
          </a:p>
          <a:p>
            <a:pPr marL="0" lvl="0" indent="0" algn="l" rtl="0">
              <a:buNone/>
            </a:pPr>
            <a:endParaRPr lang="en-US" dirty="0"/>
          </a:p>
          <a:p>
            <a:pPr marL="0" lv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2.Heterogeneous </a:t>
            </a:r>
            <a:r>
              <a:rPr lang="en-US" b="1" dirty="0">
                <a:solidFill>
                  <a:srgbClr val="FF0000"/>
                </a:solidFill>
              </a:rPr>
              <a:t>reactions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:</a:t>
            </a:r>
          </a:p>
          <a:p>
            <a:pPr marL="0" indent="0" algn="l" rtl="0">
              <a:buNone/>
            </a:pPr>
            <a:r>
              <a:rPr lang="en-US" dirty="0"/>
              <a:t> chemical reactions in which the reactants and products have more than one phase.</a:t>
            </a:r>
          </a:p>
          <a:p>
            <a:pPr marL="0" indent="0" algn="l" rtl="0">
              <a:buNone/>
            </a:pPr>
            <a:r>
              <a:rPr lang="en-US" dirty="0"/>
              <a:t>     FeS(s) + HCl(l)   →   FeCl</a:t>
            </a:r>
            <a:r>
              <a:rPr lang="en-US" baseline="-25000" dirty="0"/>
              <a:t>2</a:t>
            </a:r>
            <a:r>
              <a:rPr lang="en-US" dirty="0"/>
              <a:t>(l) +H</a:t>
            </a:r>
            <a:r>
              <a:rPr lang="en-US" baseline="-25000" dirty="0"/>
              <a:t>2</a:t>
            </a:r>
            <a:r>
              <a:rPr lang="en-US" dirty="0"/>
              <a:t>S(g)</a:t>
            </a:r>
          </a:p>
          <a:p>
            <a:pPr marL="0" indent="0" algn="l" rtl="0">
              <a:buNone/>
            </a:pPr>
            <a:r>
              <a:rPr lang="en-US" b="1" dirty="0"/>
              <a:t> </a:t>
            </a:r>
            <a:endParaRPr lang="en-US" dirty="0"/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4359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b="1" dirty="0"/>
              <a:t>Equilibrium constant (</a:t>
            </a:r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en-US" b="1" dirty="0"/>
              <a:t>) :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 A numerical quantity that relate the concentration of reactants and products in a chemical reaction to one another.</a:t>
            </a:r>
          </a:p>
          <a:p>
            <a:pPr marL="0" indent="0" algn="l" rtl="0">
              <a:buNone/>
            </a:pPr>
            <a:r>
              <a:rPr lang="en-US" dirty="0"/>
              <a:t>For  the  chemical reaction :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/>
              <a:t> </a:t>
            </a:r>
            <a:r>
              <a:rPr lang="en-US" dirty="0"/>
              <a:t>aA + bB   ⇌   cC + dD 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r>
              <a:rPr lang="en-US" dirty="0"/>
              <a:t>According to </a:t>
            </a:r>
            <a:r>
              <a:rPr lang="en-US" b="1" dirty="0"/>
              <a:t>mass </a:t>
            </a:r>
            <a:r>
              <a:rPr lang="en-US" b="1" dirty="0" smtClean="0"/>
              <a:t>action </a:t>
            </a:r>
            <a:r>
              <a:rPr lang="en-US" b="1" dirty="0"/>
              <a:t>law</a:t>
            </a:r>
            <a:r>
              <a:rPr lang="en-US" dirty="0"/>
              <a:t> which states that </a:t>
            </a:r>
            <a:r>
              <a:rPr lang="en-US" dirty="0" smtClean="0"/>
              <a:t>: </a:t>
            </a:r>
            <a:r>
              <a:rPr lang="en-US" b="1" dirty="0" smtClean="0"/>
              <a:t>(</a:t>
            </a:r>
            <a:r>
              <a:rPr lang="en-US" dirty="0"/>
              <a:t>The rate of chemical reaction is directly proportional with formula concentration of reaction substances each raise to the power indicated by the number of  ion or </a:t>
            </a:r>
            <a:r>
              <a:rPr lang="en-US" dirty="0" smtClean="0"/>
              <a:t>molecule</a:t>
            </a:r>
            <a:r>
              <a:rPr lang="en-US" b="1" dirty="0" smtClean="0">
                <a:solidFill>
                  <a:srgbClr val="FF0000"/>
                </a:solidFill>
              </a:rPr>
              <a:t>(moles)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appearing in the balanced equation of the reaction</a:t>
            </a:r>
            <a:r>
              <a:rPr lang="en-US" b="1" dirty="0"/>
              <a:t>)</a:t>
            </a:r>
            <a:r>
              <a:rPr lang="en-US" dirty="0"/>
              <a:t>. Then:</a:t>
            </a:r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220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l" rtl="0">
                  <a:buNone/>
                </a:pPr>
                <a:r>
                  <a:rPr lang="en-US" dirty="0" smtClean="0"/>
                  <a:t>Then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for :  </a:t>
                </a:r>
                <a:r>
                  <a:rPr lang="en-US" sz="4000" dirty="0" smtClean="0"/>
                  <a:t>aA + bB   ⇌   cC + dD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V</a:t>
                </a:r>
                <a:r>
                  <a:rPr lang="en-US" baseline="-25000" dirty="0" smtClean="0"/>
                  <a:t>f</a:t>
                </a:r>
                <a:r>
                  <a:rPr lang="en-US" dirty="0" smtClean="0"/>
                  <a:t>  </a:t>
                </a:r>
                <a:r>
                  <a:rPr lang="en-US" dirty="0"/>
                  <a:t>α  [A]</a:t>
                </a:r>
                <a:r>
                  <a:rPr lang="en-US" baseline="30000" dirty="0"/>
                  <a:t>a</a:t>
                </a:r>
                <a:r>
                  <a:rPr lang="en-US" dirty="0"/>
                  <a:t> , [B]</a:t>
                </a:r>
                <a:r>
                  <a:rPr lang="en-US" baseline="30000" dirty="0"/>
                  <a:t>b</a:t>
                </a:r>
                <a:r>
                  <a:rPr lang="en-US" dirty="0"/>
                  <a:t>           ( f= forward)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V</a:t>
                </a:r>
                <a:r>
                  <a:rPr lang="en-US" baseline="-25000" dirty="0" smtClean="0"/>
                  <a:t>f</a:t>
                </a:r>
                <a:r>
                  <a:rPr lang="en-US" dirty="0" smtClean="0"/>
                  <a:t> </a:t>
                </a:r>
                <a:r>
                  <a:rPr lang="en-US" dirty="0"/>
                  <a:t>= K</a:t>
                </a:r>
                <a:r>
                  <a:rPr lang="en-US" baseline="-25000" dirty="0"/>
                  <a:t>f</a:t>
                </a:r>
                <a:r>
                  <a:rPr lang="en-US" dirty="0"/>
                  <a:t> [A]</a:t>
                </a:r>
                <a:r>
                  <a:rPr lang="en-US" baseline="30000" dirty="0"/>
                  <a:t>a</a:t>
                </a:r>
                <a:r>
                  <a:rPr lang="en-US" dirty="0"/>
                  <a:t> [B]</a:t>
                </a:r>
                <a:r>
                  <a:rPr lang="en-US" baseline="30000" dirty="0"/>
                  <a:t>b</a:t>
                </a:r>
                <a:r>
                  <a:rPr lang="en-US" dirty="0"/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</a:t>
                </a:r>
                <a:r>
                  <a:rPr lang="en-US" dirty="0"/>
                  <a:t>V</a:t>
                </a:r>
                <a:r>
                  <a:rPr lang="en-US" baseline="-25000" dirty="0"/>
                  <a:t>b</a:t>
                </a:r>
                <a:r>
                  <a:rPr lang="en-US" dirty="0"/>
                  <a:t>  α  [C]</a:t>
                </a:r>
                <a:r>
                  <a:rPr lang="en-US" baseline="30000" dirty="0"/>
                  <a:t>c</a:t>
                </a:r>
                <a:r>
                  <a:rPr lang="en-US" dirty="0"/>
                  <a:t> , [D]</a:t>
                </a:r>
                <a:r>
                  <a:rPr lang="en-US" baseline="30000" dirty="0"/>
                  <a:t>d</a:t>
                </a:r>
                <a:r>
                  <a:rPr lang="en-US" dirty="0"/>
                  <a:t>               (b= backward)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V</a:t>
                </a:r>
                <a:r>
                  <a:rPr lang="en-US" baseline="-25000" dirty="0"/>
                  <a:t>b</a:t>
                </a:r>
                <a:r>
                  <a:rPr lang="en-US" dirty="0"/>
                  <a:t>= K</a:t>
                </a:r>
                <a:r>
                  <a:rPr lang="en-US" baseline="-25000" dirty="0"/>
                  <a:t>b</a:t>
                </a:r>
                <a:r>
                  <a:rPr lang="en-US" dirty="0"/>
                  <a:t> [C]</a:t>
                </a:r>
                <a:r>
                  <a:rPr lang="en-US" baseline="30000" dirty="0"/>
                  <a:t>c</a:t>
                </a:r>
                <a:r>
                  <a:rPr lang="en-US" dirty="0"/>
                  <a:t> [D]</a:t>
                </a:r>
                <a:r>
                  <a:rPr lang="en-US" baseline="30000" dirty="0"/>
                  <a:t>d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b="1" dirty="0"/>
                  <a:t>At equilibrium state</a:t>
                </a:r>
                <a:r>
                  <a:rPr lang="en-US" dirty="0"/>
                  <a:t> :   </a:t>
                </a:r>
                <a:r>
                  <a:rPr lang="en-US" b="1" dirty="0"/>
                  <a:t>( V</a:t>
                </a:r>
                <a:r>
                  <a:rPr lang="en-US" b="1" baseline="-25000" dirty="0"/>
                  <a:t>f</a:t>
                </a:r>
                <a:r>
                  <a:rPr lang="en-US" b="1" dirty="0"/>
                  <a:t>  =  V</a:t>
                </a:r>
                <a:r>
                  <a:rPr lang="en-US" b="1" baseline="-25000" dirty="0"/>
                  <a:t>b</a:t>
                </a:r>
                <a:r>
                  <a:rPr lang="en-US" b="1" dirty="0"/>
                  <a:t> )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  K</a:t>
                </a:r>
                <a:r>
                  <a:rPr lang="en-US" baseline="-25000" dirty="0"/>
                  <a:t>f</a:t>
                </a:r>
                <a:r>
                  <a:rPr lang="en-US" dirty="0"/>
                  <a:t> [A]</a:t>
                </a:r>
                <a:r>
                  <a:rPr lang="en-US" baseline="30000" dirty="0"/>
                  <a:t>a</a:t>
                </a:r>
                <a:r>
                  <a:rPr lang="en-US" dirty="0"/>
                  <a:t> [B]</a:t>
                </a:r>
                <a:r>
                  <a:rPr lang="en-US" baseline="30000" dirty="0"/>
                  <a:t>b</a:t>
                </a:r>
                <a:r>
                  <a:rPr lang="en-US" dirty="0"/>
                  <a:t> = K</a:t>
                </a:r>
                <a:r>
                  <a:rPr lang="en-US" baseline="-25000" dirty="0"/>
                  <a:t>b</a:t>
                </a:r>
                <a:r>
                  <a:rPr lang="en-US" dirty="0"/>
                  <a:t>  [C]</a:t>
                </a:r>
                <a:r>
                  <a:rPr lang="en-US" baseline="30000" dirty="0"/>
                  <a:t>c</a:t>
                </a:r>
                <a:r>
                  <a:rPr lang="en-US" dirty="0"/>
                  <a:t> [D]</a:t>
                </a:r>
                <a:r>
                  <a:rPr lang="en-US" baseline="30000" dirty="0"/>
                  <a:t>d</a:t>
                </a:r>
                <a:r>
                  <a:rPr lang="en-US" dirty="0"/>
                  <a:t>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 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dirty="0"/>
                  <a:t>= </a:t>
                </a:r>
                <a:r>
                  <a:rPr lang="en-US" dirty="0">
                    <a:solidFill>
                      <a:srgbClr val="FF0000"/>
                    </a:solidFill>
                  </a:rPr>
                  <a:t>K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𝑐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𝐷</m:t>
                            </m:r>
                            <m:r>
                              <a:rPr lang="en-US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 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[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  <m:r>
                              <a:rPr lang="en-US" i="1"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  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K</a:t>
                </a:r>
                <a:r>
                  <a:rPr lang="en-US" dirty="0"/>
                  <a:t> = equilibrium constant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  <a:blipFill rotWithShape="1">
                <a:blip r:embed="rId2"/>
                <a:stretch>
                  <a:fillRect l="-889" t="-177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83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b="1" dirty="0"/>
              <a:t>Le chatelier principle</a:t>
            </a:r>
            <a:r>
              <a:rPr lang="en-US" dirty="0"/>
              <a:t> :</a:t>
            </a:r>
          </a:p>
          <a:p>
            <a:pPr marL="0" indent="0" algn="l" rtl="0">
              <a:buNone/>
            </a:pPr>
            <a:r>
              <a:rPr lang="en-US" dirty="0"/>
              <a:t> The position of chemical equilibrium will always shift in a direction that tends to remove the effect of the applied stress . </a:t>
            </a:r>
          </a:p>
          <a:p>
            <a:pPr marL="0" indent="0" algn="l" rtl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 algn="l" rtl="0">
              <a:buNone/>
            </a:pPr>
            <a:r>
              <a:rPr lang="en-US" b="1" dirty="0"/>
              <a:t> </a:t>
            </a:r>
            <a:endParaRPr lang="en-US" dirty="0"/>
          </a:p>
          <a:p>
            <a:pPr marL="0" indent="0" algn="l" rtl="0">
              <a:buNone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Factors </a:t>
            </a:r>
            <a:r>
              <a:rPr lang="en-US" b="1" dirty="0">
                <a:solidFill>
                  <a:srgbClr val="FF0000"/>
                </a:solidFill>
              </a:rPr>
              <a:t>effecting the reactions at equilibrium</a:t>
            </a:r>
            <a:r>
              <a:rPr lang="en-US" dirty="0">
                <a:solidFill>
                  <a:srgbClr val="FF0000"/>
                </a:solidFill>
              </a:rPr>
              <a:t> :</a:t>
            </a:r>
          </a:p>
          <a:p>
            <a:pPr marL="0" lvl="0" indent="0" algn="l" rtl="0">
              <a:buNone/>
            </a:pPr>
            <a:r>
              <a:rPr lang="en-US" dirty="0" smtClean="0"/>
              <a:t>1)Nature </a:t>
            </a:r>
            <a:r>
              <a:rPr lang="en-US" dirty="0"/>
              <a:t>of  reactants</a:t>
            </a:r>
          </a:p>
          <a:p>
            <a:pPr marL="0" lvl="0" indent="0" algn="l" rtl="0">
              <a:buNone/>
            </a:pPr>
            <a:r>
              <a:rPr lang="en-US" dirty="0" smtClean="0"/>
              <a:t>2)Temperature</a:t>
            </a:r>
            <a:endParaRPr lang="en-US" dirty="0"/>
          </a:p>
          <a:p>
            <a:pPr marL="0" indent="0" algn="l" rtl="0">
              <a:buNone/>
            </a:pPr>
            <a:r>
              <a:rPr lang="en-US" dirty="0"/>
              <a:t> 3) Concentration </a:t>
            </a:r>
          </a:p>
          <a:p>
            <a:pPr marL="0" indent="0" algn="l" rtl="0">
              <a:buNone/>
            </a:pPr>
            <a:r>
              <a:rPr lang="en-US" dirty="0"/>
              <a:t> 4 ) Catalyst  </a:t>
            </a:r>
          </a:p>
          <a:p>
            <a:pPr marL="0" indent="0" algn="l" rtl="0">
              <a:buNone/>
            </a:pPr>
            <a:r>
              <a:rPr lang="en-US" dirty="0"/>
              <a:t> 5) Pressure (  in gas reactions)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92664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FF0000"/>
                </a:solidFill>
              </a:rPr>
              <a:t>Some familiar equilibrium constant expressions </a:t>
            </a:r>
            <a:r>
              <a:rPr lang="en-US" sz="2800" dirty="0" smtClean="0"/>
              <a:t>:</a:t>
            </a:r>
          </a:p>
          <a:p>
            <a:pPr marL="0" indent="0" algn="l" rtl="0">
              <a:buNone/>
            </a:pPr>
            <a:endParaRPr lang="en-US" sz="2800" dirty="0"/>
          </a:p>
          <a:p>
            <a:pPr marL="0" indent="0" algn="l" rtl="0">
              <a:buNone/>
            </a:pPr>
            <a:r>
              <a:rPr lang="en-US" dirty="0"/>
              <a:t> K</a:t>
            </a: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/>
              <a:t> = </a:t>
            </a:r>
            <a:r>
              <a:rPr lang="en-US" sz="2400" b="1" dirty="0"/>
              <a:t>ion product (or ionization) constant for water </a:t>
            </a:r>
            <a:r>
              <a:rPr lang="en-US" sz="2400" b="1" dirty="0" smtClean="0"/>
              <a:t>.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sz="2400" b="1" dirty="0"/>
              <a:t> K</a:t>
            </a:r>
            <a:r>
              <a:rPr lang="en-US" sz="2400" b="1" dirty="0">
                <a:solidFill>
                  <a:srgbClr val="FF0000"/>
                </a:solidFill>
              </a:rPr>
              <a:t>sp</a:t>
            </a:r>
            <a:r>
              <a:rPr lang="en-US" sz="2400" b="1" dirty="0"/>
              <a:t> = solubility product constant</a:t>
            </a:r>
            <a:r>
              <a:rPr lang="en-US" sz="2400" b="1" dirty="0" smtClean="0"/>
              <a:t>.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dirty="0"/>
              <a:t> K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/>
              <a:t>  </a:t>
            </a:r>
            <a:r>
              <a:rPr lang="en-US" sz="2400" dirty="0"/>
              <a:t>= </a:t>
            </a:r>
            <a:r>
              <a:rPr lang="en-US" sz="2400" b="1" dirty="0"/>
              <a:t>ionization (or dissociation) constant of  a weak acid</a:t>
            </a:r>
            <a:r>
              <a:rPr lang="en-US" sz="2400" b="1" dirty="0" smtClean="0"/>
              <a:t>.</a:t>
            </a:r>
          </a:p>
          <a:p>
            <a:pPr marL="0" indent="0" algn="l" rtl="0">
              <a:buNone/>
            </a:pPr>
            <a:endParaRPr lang="en-US" sz="2400" b="1" dirty="0"/>
          </a:p>
          <a:p>
            <a:pPr marL="0" indent="0" algn="l" rtl="0">
              <a:buNone/>
            </a:pPr>
            <a:r>
              <a:rPr lang="en-US" b="1" dirty="0"/>
              <a:t> K</a:t>
            </a:r>
            <a:r>
              <a:rPr lang="en-US" b="1" baseline="-25000" dirty="0">
                <a:solidFill>
                  <a:srgbClr val="FF0000"/>
                </a:solidFill>
              </a:rPr>
              <a:t>b</a:t>
            </a:r>
            <a:r>
              <a:rPr lang="en-US" b="1" baseline="-25000" dirty="0"/>
              <a:t> </a:t>
            </a:r>
            <a:r>
              <a:rPr lang="en-US" b="1" dirty="0"/>
              <a:t> = </a:t>
            </a:r>
            <a:r>
              <a:rPr lang="en-US" sz="2400" b="1" dirty="0"/>
              <a:t>ionization (or dissociation) constant of  a weak base</a:t>
            </a:r>
            <a:r>
              <a:rPr lang="en-US" sz="2400" dirty="0"/>
              <a:t>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4743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l" rtl="0">
                  <a:buNone/>
                </a:pPr>
                <a:r>
                  <a:rPr lang="en-US" b="1" dirty="0"/>
                  <a:t>Ion product  constant  for water (</a:t>
                </a:r>
                <a:r>
                  <a:rPr lang="en-US" b="1" dirty="0">
                    <a:solidFill>
                      <a:srgbClr val="FF0000"/>
                    </a:solidFill>
                  </a:rPr>
                  <a:t>Kw</a:t>
                </a:r>
                <a:r>
                  <a:rPr lang="en-US" b="1" dirty="0"/>
                  <a:t>)</a:t>
                </a:r>
                <a:r>
                  <a:rPr lang="en-US" dirty="0"/>
                  <a:t> :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Aqueous solutions contains small amount of  hydronium ions [H</a:t>
                </a:r>
                <a:r>
                  <a:rPr lang="en-US" baseline="-25000" dirty="0"/>
                  <a:t>3</a:t>
                </a:r>
                <a:r>
                  <a:rPr lang="en-US" dirty="0"/>
                  <a:t>O</a:t>
                </a:r>
                <a:r>
                  <a:rPr lang="en-US" baseline="30000" dirty="0"/>
                  <a:t>+</a:t>
                </a:r>
                <a:r>
                  <a:rPr lang="en-US" dirty="0"/>
                  <a:t>] and     hydroxide [OH</a:t>
                </a:r>
                <a:r>
                  <a:rPr lang="en-US" baseline="30000" dirty="0"/>
                  <a:t>-</a:t>
                </a:r>
                <a:r>
                  <a:rPr lang="en-US" dirty="0"/>
                  <a:t>]  ions as a consequence of  the dissociation reaction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(weak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dirty="0" smtClean="0"/>
                  <a:t>: </a:t>
                </a:r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          2 H</a:t>
                </a:r>
                <a:r>
                  <a:rPr lang="en-US" baseline="-25000" dirty="0"/>
                  <a:t>2</a:t>
                </a:r>
                <a:r>
                  <a:rPr lang="en-US" dirty="0"/>
                  <a:t>O   ⇌   H</a:t>
                </a:r>
                <a:r>
                  <a:rPr lang="en-US" baseline="-25000" dirty="0"/>
                  <a:t>3</a:t>
                </a:r>
                <a:r>
                  <a:rPr lang="en-US" dirty="0"/>
                  <a:t>O</a:t>
                </a:r>
                <a:r>
                  <a:rPr lang="en-US" baseline="30000" dirty="0"/>
                  <a:t>+</a:t>
                </a:r>
                <a:r>
                  <a:rPr lang="en-US" dirty="0"/>
                  <a:t> + OH</a:t>
                </a:r>
                <a:r>
                  <a:rPr lang="en-US" baseline="30000" dirty="0"/>
                  <a:t>-</a:t>
                </a:r>
                <a:r>
                  <a:rPr lang="en-US" dirty="0"/>
                  <a:t>                    or    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         H</a:t>
                </a:r>
                <a:r>
                  <a:rPr lang="en-US" baseline="-25000" dirty="0"/>
                  <a:t>2</a:t>
                </a:r>
                <a:r>
                  <a:rPr lang="en-US" dirty="0"/>
                  <a:t>O </a:t>
                </a:r>
                <a:r>
                  <a:rPr lang="en-US" dirty="0" smtClean="0"/>
                  <a:t>     +   </a:t>
                </a:r>
                <a:r>
                  <a:rPr lang="en-US" dirty="0"/>
                  <a:t>H</a:t>
                </a:r>
                <a:r>
                  <a:rPr lang="en-US" baseline="-25000" dirty="0"/>
                  <a:t>2</a:t>
                </a:r>
                <a:r>
                  <a:rPr lang="en-US" dirty="0"/>
                  <a:t>O </a:t>
                </a:r>
                <a:r>
                  <a:rPr lang="en-US" dirty="0" smtClean="0"/>
                  <a:t>   </a:t>
                </a:r>
                <a:r>
                  <a:rPr lang="en-US" dirty="0"/>
                  <a:t>⇌  H</a:t>
                </a:r>
                <a:r>
                  <a:rPr lang="en-US" baseline="-25000" dirty="0"/>
                  <a:t>3</a:t>
                </a:r>
                <a:r>
                  <a:rPr lang="en-US" dirty="0"/>
                  <a:t>O</a:t>
                </a:r>
                <a:r>
                  <a:rPr lang="en-US" baseline="30000" dirty="0"/>
                  <a:t>+</a:t>
                </a:r>
                <a:r>
                  <a:rPr lang="en-US" dirty="0"/>
                  <a:t> + OH</a:t>
                </a:r>
                <a:r>
                  <a:rPr lang="en-US" baseline="30000" dirty="0"/>
                  <a:t>-</a:t>
                </a:r>
                <a:endParaRPr lang="en-US" dirty="0"/>
              </a:p>
              <a:p>
                <a:pPr marL="0" indent="0" algn="l" rtl="0">
                  <a:buNone/>
                </a:pPr>
                <a:r>
                  <a:rPr lang="en-US" baseline="30000" dirty="0"/>
                  <a:t>             </a:t>
                </a:r>
                <a:r>
                  <a:rPr lang="en-US" dirty="0"/>
                  <a:t> (base)   </a:t>
                </a:r>
                <a:r>
                  <a:rPr lang="en-US" dirty="0" smtClean="0"/>
                  <a:t>   </a:t>
                </a:r>
                <a:r>
                  <a:rPr lang="en-US" dirty="0"/>
                  <a:t>(acid)   </a:t>
                </a:r>
                <a:endParaRPr lang="en-US" dirty="0" smtClean="0"/>
              </a:p>
              <a:p>
                <a:pPr marL="0" indent="0" algn="l" rtl="0">
                  <a:buNone/>
                </a:pPr>
                <a:r>
                  <a:rPr lang="en-US" dirty="0" smtClean="0"/>
                  <a:t>                                                                                                   </a:t>
                </a:r>
              </a:p>
              <a:p>
                <a:pPr marL="0" indent="0" algn="l" rtl="0">
                  <a:buNone/>
                </a:pPr>
                <a:r>
                  <a:rPr lang="en-US" dirty="0" smtClean="0"/>
                  <a:t> 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O  </a:t>
                </a:r>
                <a:r>
                  <a:rPr lang="en-US" dirty="0"/>
                  <a:t>acid molecule gives H</a:t>
                </a:r>
                <a:r>
                  <a:rPr lang="en-US" baseline="30000" dirty="0"/>
                  <a:t>+</a:t>
                </a:r>
                <a:r>
                  <a:rPr lang="en-US" dirty="0"/>
                  <a:t>  to H</a:t>
                </a:r>
                <a:r>
                  <a:rPr lang="en-US" baseline="-25000" dirty="0"/>
                  <a:t>2</a:t>
                </a:r>
                <a:r>
                  <a:rPr lang="en-US" dirty="0"/>
                  <a:t>O base molecule to produce H</a:t>
                </a:r>
                <a:r>
                  <a:rPr lang="en-US" baseline="-25000" dirty="0"/>
                  <a:t>3</a:t>
                </a:r>
                <a:r>
                  <a:rPr lang="en-US" dirty="0"/>
                  <a:t>O</a:t>
                </a:r>
                <a:r>
                  <a:rPr lang="en-US" baseline="30000" dirty="0"/>
                  <a:t>+</a:t>
                </a:r>
                <a:r>
                  <a:rPr lang="en-US" dirty="0"/>
                  <a:t> ions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/>
                              </a:rPr>
                              <m:t>    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      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e>
                        </m:eqArr>
                      </m:e>
                    </m:box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K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𝐻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[</m:t>
                            </m:r>
                            <m:r>
                              <a:rPr lang="en-US" i="1">
                                <a:latin typeface="Cambria Math"/>
                              </a:rPr>
                              <m:t>𝑂𝐻</m:t>
                            </m:r>
                            <m:r>
                              <a:rPr lang="en-US" i="1">
                                <a:latin typeface="Cambria Math"/>
                              </a:rPr>
                              <m:t>−]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𝐻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box>
                  </m:oMath>
                </a14:m>
                <a:endParaRPr lang="en-US" dirty="0"/>
              </a:p>
              <a:p>
                <a:pPr marL="0" indent="0" algn="l" rtl="0">
                  <a:buNone/>
                </a:pPr>
                <a:r>
                  <a:rPr lang="en-US" dirty="0"/>
                  <a:t> 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K [ H</a:t>
                </a:r>
                <a:r>
                  <a:rPr lang="en-US" baseline="-25000" dirty="0"/>
                  <a:t>2</a:t>
                </a:r>
                <a:r>
                  <a:rPr lang="en-US" dirty="0"/>
                  <a:t>O ]</a:t>
                </a:r>
                <a:r>
                  <a:rPr lang="en-US" baseline="30000" dirty="0"/>
                  <a:t>2</a:t>
                </a:r>
                <a:r>
                  <a:rPr lang="en-US" dirty="0"/>
                  <a:t> =  [ H</a:t>
                </a:r>
                <a:r>
                  <a:rPr lang="en-US" baseline="-25000" dirty="0"/>
                  <a:t>3</a:t>
                </a:r>
                <a:r>
                  <a:rPr lang="en-US" dirty="0"/>
                  <a:t>O</a:t>
                </a:r>
                <a:r>
                  <a:rPr lang="en-US" baseline="30000" dirty="0"/>
                  <a:t>+</a:t>
                </a:r>
                <a:r>
                  <a:rPr lang="en-US" dirty="0"/>
                  <a:t> ] [ OH</a:t>
                </a:r>
                <a:r>
                  <a:rPr lang="en-US" baseline="30000" dirty="0"/>
                  <a:t>-</a:t>
                </a:r>
                <a:r>
                  <a:rPr lang="en-US" dirty="0"/>
                  <a:t> ] = K</a:t>
                </a:r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K</a:t>
                </a:r>
                <a:r>
                  <a:rPr lang="en-US" dirty="0">
                    <a:solidFill>
                      <a:srgbClr val="FF0000"/>
                    </a:solidFill>
                  </a:rPr>
                  <a:t>w</a:t>
                </a:r>
                <a:r>
                  <a:rPr lang="en-US" dirty="0"/>
                  <a:t> = [ H</a:t>
                </a:r>
                <a:r>
                  <a:rPr lang="en-US" baseline="-25000" dirty="0"/>
                  <a:t>3</a:t>
                </a:r>
                <a:r>
                  <a:rPr lang="en-US" dirty="0"/>
                  <a:t>O</a:t>
                </a:r>
                <a:r>
                  <a:rPr lang="en-US" baseline="30000" dirty="0"/>
                  <a:t>+</a:t>
                </a:r>
                <a:r>
                  <a:rPr lang="en-US" dirty="0"/>
                  <a:t>] [ OH</a:t>
                </a:r>
                <a:r>
                  <a:rPr lang="en-US" baseline="30000" dirty="0"/>
                  <a:t>-</a:t>
                </a:r>
                <a:r>
                  <a:rPr lang="en-US" dirty="0"/>
                  <a:t> ] = 1 x10</a:t>
                </a:r>
                <a:r>
                  <a:rPr lang="en-US" baseline="30000" dirty="0"/>
                  <a:t>-14</a:t>
                </a:r>
                <a:r>
                  <a:rPr lang="en-US" dirty="0"/>
                  <a:t>  </a:t>
                </a:r>
                <a:r>
                  <a:rPr lang="en-US" dirty="0" smtClean="0"/>
                  <a:t>at </a:t>
                </a:r>
                <a:r>
                  <a:rPr lang="en-US" dirty="0"/>
                  <a:t>25</a:t>
                </a:r>
                <a:r>
                  <a:rPr lang="en-US" baseline="30000" dirty="0"/>
                  <a:t>o</a:t>
                </a:r>
                <a:r>
                  <a:rPr lang="en-US" dirty="0"/>
                  <a:t>C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  <a:blipFill rotWithShape="1">
                <a:blip r:embed="rId2"/>
                <a:stretch>
                  <a:fillRect l="-889" t="-177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91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2700" dirty="0" smtClean="0">
                <a:solidFill>
                  <a:srgbClr val="FF0000"/>
                </a:solidFill>
              </a:rPr>
              <a:t>Kw</a:t>
            </a:r>
            <a:r>
              <a:rPr lang="en-US" sz="3100" dirty="0" smtClean="0"/>
              <a:t>   </a:t>
            </a:r>
            <a:r>
              <a:rPr lang="en-US" sz="2200" dirty="0" smtClean="0"/>
              <a:t>is   </a:t>
            </a:r>
            <a:r>
              <a:rPr lang="en-US" sz="2200" b="1" dirty="0">
                <a:solidFill>
                  <a:srgbClr val="FF0000"/>
                </a:solidFill>
              </a:rPr>
              <a:t>temperature dependant</a:t>
            </a:r>
            <a:r>
              <a:rPr lang="en-US" sz="2200" dirty="0">
                <a:solidFill>
                  <a:srgbClr val="FF0000"/>
                </a:solidFill>
              </a:rPr>
              <a:t>  </a:t>
            </a: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2200" b="1" dirty="0" smtClean="0"/>
              <a:t>it </a:t>
            </a:r>
            <a:r>
              <a:rPr lang="en-US" sz="2200" b="1" dirty="0"/>
              <a:t>increases  with  temperature rise , and  decreases  with its decrease.</a:t>
            </a:r>
            <a:br>
              <a:rPr lang="en-US" sz="2200" b="1" dirty="0"/>
            </a:br>
            <a:r>
              <a:rPr lang="ar-IQ" dirty="0" smtClean="0"/>
              <a:t/>
            </a:r>
            <a:br>
              <a:rPr lang="ar-IQ" dirty="0" smtClean="0"/>
            </a:br>
            <a:endParaRPr lang="ar-IQ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035705"/>
              </p:ext>
            </p:extLst>
          </p:nvPr>
        </p:nvGraphicFramePr>
        <p:xfrm>
          <a:off x="1619672" y="3054826"/>
          <a:ext cx="5070688" cy="2462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1227"/>
                <a:gridCol w="3019461"/>
              </a:tblGrid>
              <a:tr h="724408">
                <a:tc>
                  <a:txBody>
                    <a:bodyPr/>
                    <a:lstStyle/>
                    <a:p>
                      <a:pPr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  Temperature  </a:t>
                      </a:r>
                      <a:r>
                        <a:rPr lang="en-US" sz="2000" b="1" baseline="30000" dirty="0" smtClean="0">
                          <a:effectLst/>
                        </a:rPr>
                        <a:t>o</a:t>
                      </a:r>
                      <a:r>
                        <a:rPr lang="en-US" sz="2000" b="1" dirty="0" smtClean="0">
                          <a:effectLst/>
                        </a:rPr>
                        <a:t>C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Kw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529040"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0.0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1.14 x 10 </a:t>
                      </a:r>
                      <a:r>
                        <a:rPr lang="en-US" sz="2000" b="1" baseline="30000" dirty="0">
                          <a:effectLst/>
                        </a:rPr>
                        <a:t>-15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411046"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25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1.01 x 10 </a:t>
                      </a:r>
                      <a:r>
                        <a:rPr lang="en-US" sz="2000" b="1" baseline="30000" dirty="0">
                          <a:effectLst/>
                        </a:rPr>
                        <a:t>-14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402341"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50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5.47 x 10 </a:t>
                      </a:r>
                      <a:r>
                        <a:rPr lang="en-US" sz="2000" b="1" baseline="30000" dirty="0">
                          <a:effectLst/>
                        </a:rPr>
                        <a:t>-14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395571"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100</a:t>
                      </a:r>
                      <a:endParaRPr lang="en-US" sz="20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4.9 x 10 </a:t>
                      </a:r>
                      <a:r>
                        <a:rPr lang="en-US" sz="2000" b="1" baseline="30000" dirty="0">
                          <a:effectLst/>
                        </a:rPr>
                        <a:t>-13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624" y="1824499"/>
            <a:ext cx="684076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Variation of  Kw with temperature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Kw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is used only for water.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1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12412</TotalTime>
  <Words>1303</Words>
  <Application>Microsoft Office PowerPoint</Application>
  <PresentationFormat>On-screen Show (4:3)</PresentationFormat>
  <Paragraphs>149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    Almustaqbal University college     Medical Laboratories Techniques Department First year students  Subject :General chemistry  Lecture 6  Chemical Equilibrium  Lecturer: Assistant professor   Dr. SADIQ . J. BAQIR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Kw   is   temperature dependant   it increases  with  temperature rise , and  decreases  with its decrease.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2o1O</dc:creator>
  <cp:lastModifiedBy>DR.Ahmed Saker 2o1O</cp:lastModifiedBy>
  <cp:revision>21</cp:revision>
  <dcterms:created xsi:type="dcterms:W3CDTF">2021-04-27T07:05:05Z</dcterms:created>
  <dcterms:modified xsi:type="dcterms:W3CDTF">2021-05-08T04:04:37Z</dcterms:modified>
</cp:coreProperties>
</file>