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sldIdLst>
    <p:sldId id="256" r:id="rId2"/>
    <p:sldId id="279" r:id="rId3"/>
    <p:sldId id="259" r:id="rId4"/>
    <p:sldId id="272" r:id="rId5"/>
    <p:sldId id="266" r:id="rId6"/>
    <p:sldId id="267" r:id="rId7"/>
    <p:sldId id="268" r:id="rId8"/>
    <p:sldId id="269" r:id="rId9"/>
    <p:sldId id="271" r:id="rId10"/>
    <p:sldId id="273" r:id="rId11"/>
    <p:sldId id="274" r:id="rId12"/>
    <p:sldId id="275" r:id="rId13"/>
    <p:sldId id="276" r:id="rId14"/>
    <p:sldId id="277" r:id="rId15"/>
    <p:sldId id="280" r:id="rId16"/>
    <p:sldId id="278"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19/02/1443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19/02/1443</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9512" y="692696"/>
            <a:ext cx="8496944" cy="5832648"/>
          </a:xfrm>
        </p:spPr>
        <p:txBody>
          <a:bodyPr/>
          <a:lstStyle/>
          <a:p>
            <a:pPr algn="ctr"/>
            <a:endParaRPr lang="ar-IQ" dirty="0" smtClean="0"/>
          </a:p>
          <a:p>
            <a:pPr algn="ctr"/>
            <a:r>
              <a:rPr lang="ar-IQ" dirty="0" smtClean="0"/>
              <a:t> </a:t>
            </a:r>
          </a:p>
          <a:p>
            <a:pPr algn="ctr"/>
            <a:endParaRPr lang="ar-IQ" dirty="0"/>
          </a:p>
          <a:p>
            <a:pPr algn="ctr"/>
            <a:r>
              <a:rPr lang="ar-IQ" dirty="0" smtClean="0"/>
              <a:t>كلية المستقبل الجامعة</a:t>
            </a:r>
          </a:p>
          <a:p>
            <a:pPr algn="ctr"/>
            <a:endParaRPr lang="ar-IQ" dirty="0" smtClean="0"/>
          </a:p>
          <a:p>
            <a:pPr algn="ctr"/>
            <a:r>
              <a:rPr lang="ar-IQ" dirty="0" smtClean="0"/>
              <a:t>قسم التربية البدنية وعلوم الرياضة </a:t>
            </a:r>
            <a:endParaRPr lang="ar-IQ" dirty="0"/>
          </a:p>
          <a:p>
            <a:pPr algn="ctr"/>
            <a:endParaRPr lang="ar-IQ" dirty="0"/>
          </a:p>
          <a:p>
            <a:pPr algn="ctr"/>
            <a:r>
              <a:rPr lang="ar-IQ" dirty="0"/>
              <a:t>مهارة لغة </a:t>
            </a:r>
            <a:r>
              <a:rPr lang="ar-IQ" dirty="0" smtClean="0"/>
              <a:t>الجسد  </a:t>
            </a:r>
            <a:endParaRPr lang="ar-IQ" dirty="0" smtClean="0"/>
          </a:p>
          <a:p>
            <a:pPr algn="ctr"/>
            <a:r>
              <a:rPr lang="ar-IQ" smtClean="0"/>
              <a:t>المرحلة الثالثة</a:t>
            </a:r>
            <a:endParaRPr lang="ar-IQ" dirty="0"/>
          </a:p>
          <a:p>
            <a:pPr algn="ctr"/>
            <a:r>
              <a:rPr lang="ar-IQ" dirty="0" smtClean="0"/>
              <a:t> </a:t>
            </a:r>
          </a:p>
          <a:p>
            <a:pPr algn="ctr"/>
            <a:r>
              <a:rPr lang="ar-IQ" dirty="0" smtClean="0"/>
              <a:t>الدكتور </a:t>
            </a:r>
            <a:r>
              <a:rPr lang="ar-IQ" dirty="0"/>
              <a:t>حارث عبد الاله </a:t>
            </a:r>
            <a:r>
              <a:rPr lang="ar-IQ" dirty="0" err="1" smtClean="0"/>
              <a:t>الشكري</a:t>
            </a:r>
            <a:endParaRPr lang="ar-IQ" dirty="0"/>
          </a:p>
        </p:txBody>
      </p:sp>
    </p:spTree>
    <p:extLst>
      <p:ext uri="{BB962C8B-B14F-4D97-AF65-F5344CB8AC3E}">
        <p14:creationId xmlns:p14="http://schemas.microsoft.com/office/powerpoint/2010/main" val="228133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IQ" dirty="0"/>
              <a:t>قواعد مهمة يجب معرفتها عند قراءة لغة الجسد:</a:t>
            </a:r>
          </a:p>
          <a:p>
            <a:r>
              <a:rPr lang="ar-IQ" dirty="0"/>
              <a:t>1-	نقرأ مجموعة حركات وليست حركة واحده.</a:t>
            </a:r>
          </a:p>
          <a:p>
            <a:r>
              <a:rPr lang="ar-IQ" dirty="0"/>
              <a:t>2-	ضرورة الانسجام بين الكلام ولغة الجسد.</a:t>
            </a:r>
          </a:p>
          <a:p>
            <a:r>
              <a:rPr lang="ar-IQ" dirty="0"/>
              <a:t>3-	اقرأ الحركات في سياقها.</a:t>
            </a:r>
          </a:p>
          <a:p>
            <a:r>
              <a:rPr lang="ar-IQ" dirty="0"/>
              <a:t>4-	عندما تقرأ لغة جسد احدهم لا تشعره بأنك تقرأ.</a:t>
            </a:r>
          </a:p>
          <a:p>
            <a:endParaRPr lang="ar-IQ" dirty="0"/>
          </a:p>
          <a:p>
            <a:endParaRPr lang="ar-IQ" dirty="0"/>
          </a:p>
          <a:p>
            <a:endParaRPr lang="ar-IQ" dirty="0"/>
          </a:p>
        </p:txBody>
      </p:sp>
    </p:spTree>
    <p:extLst>
      <p:ext uri="{BB962C8B-B14F-4D97-AF65-F5344CB8AC3E}">
        <p14:creationId xmlns:p14="http://schemas.microsoft.com/office/powerpoint/2010/main" val="390447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188640"/>
            <a:ext cx="7498080" cy="6059760"/>
          </a:xfrm>
        </p:spPr>
        <p:txBody>
          <a:bodyPr>
            <a:normAutofit/>
          </a:bodyPr>
          <a:lstStyle/>
          <a:p>
            <a:r>
              <a:rPr lang="ar-IQ" sz="2400" dirty="0"/>
              <a:t>ماهي اسرار </a:t>
            </a:r>
            <a:r>
              <a:rPr lang="ar-IQ" sz="2400" dirty="0" smtClean="0"/>
              <a:t>المصافحة</a:t>
            </a:r>
          </a:p>
          <a:p>
            <a:r>
              <a:rPr lang="ar-IQ" sz="2400" dirty="0"/>
              <a:t>ذكر إبراهيم الفقي في كتاب احترف التحدث والاقناع ان المصافحة تحتل مكان الصدارة في تواصلنا مع الاخرين وهي اول الحديث الذي يبدأ بين طرفين كما ان الاخرون يقومون بإصدار حكم فوري على شخصيتك وعلى مستوى ثقتك بنفسك من خلال طريقة مصافحتك فالطريقة التي يصافح بها </a:t>
            </a:r>
            <a:r>
              <a:rPr lang="ar-IQ" sz="2400" dirty="0" err="1"/>
              <a:t>المرأ</a:t>
            </a:r>
            <a:r>
              <a:rPr lang="ar-IQ" sz="2400" dirty="0"/>
              <a:t> الاخرين تنم عن شخصيته وحقيقة مشاعره فاذا كانت مصافحته حارة ودافئة دل ذلك على ان قلبه مليء بالحب فهو من خلال مصافحته انما يقول للطرف الاخر (انني أحبك وسعيد انني التقيت بك</a:t>
            </a:r>
            <a:r>
              <a:rPr lang="ar-IQ" sz="2400" dirty="0" smtClean="0"/>
              <a:t>)</a:t>
            </a:r>
          </a:p>
          <a:p>
            <a:pPr marL="82296" indent="0">
              <a:buNone/>
            </a:pPr>
            <a:endParaRPr lang="ar-IQ"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573016"/>
            <a:ext cx="7632848" cy="267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87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116632"/>
            <a:ext cx="7498080" cy="3744416"/>
          </a:xfrm>
        </p:spPr>
        <p:txBody>
          <a:bodyPr>
            <a:normAutofit fontScale="85000" lnSpcReduction="20000"/>
          </a:bodyPr>
          <a:lstStyle/>
          <a:p>
            <a:r>
              <a:rPr lang="ar-IQ" dirty="0"/>
              <a:t>يوجد تحليلات نفسية كثيرة أختلف فيها العلماء و اتفقوا في بعض النقاط ، ولكن كان هناك </a:t>
            </a:r>
            <a:r>
              <a:rPr lang="ar-IQ" dirty="0" err="1"/>
              <a:t>شئ</a:t>
            </a:r>
            <a:r>
              <a:rPr lang="ar-IQ" dirty="0"/>
              <a:t> واحد اتفقوا عليه ألا وهو : أن شخصية المرء تبدو ظاهرة جدا من الطريقة التي يصافح بها كل شخص الشخص الآخر و سندرس معا أول ثلاث أنواع من المصافحات: </a:t>
            </a:r>
          </a:p>
          <a:p>
            <a:endParaRPr lang="ar-IQ" dirty="0"/>
          </a:p>
          <a:p>
            <a:r>
              <a:rPr lang="ar-IQ" dirty="0"/>
              <a:t>هناك ثلاث حركات (وضعيات) للمصافحة :</a:t>
            </a:r>
          </a:p>
          <a:p>
            <a:r>
              <a:rPr lang="ar-IQ" dirty="0"/>
              <a:t>1-التسلط او التحكم: ويكون اتجاه كف الراغب بالهيمنة للأسفل ويجب </a:t>
            </a:r>
            <a:r>
              <a:rPr lang="ar-IQ" dirty="0" smtClean="0"/>
              <a:t>توخي </a:t>
            </a:r>
            <a:r>
              <a:rPr lang="ar-IQ" dirty="0"/>
              <a:t>الحذر مع هذا النوع من المصافحة بتعديل وضعية يده الى وضعية التكافؤ.</a:t>
            </a:r>
          </a:p>
          <a:p>
            <a:endParaRPr lang="ar-IQ"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77072"/>
            <a:ext cx="720080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834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332656"/>
            <a:ext cx="7962088" cy="3384376"/>
          </a:xfrm>
        </p:spPr>
        <p:txBody>
          <a:bodyPr>
            <a:normAutofit fontScale="85000" lnSpcReduction="10000"/>
          </a:bodyPr>
          <a:lstStyle/>
          <a:p>
            <a:r>
              <a:rPr lang="ar-IQ" dirty="0"/>
              <a:t>- التكافؤ: اتجاه الكف يكون مقابل للكف الاخر وهذا يدل على رغبة</a:t>
            </a:r>
          </a:p>
          <a:p>
            <a:r>
              <a:rPr lang="ar-IQ" dirty="0"/>
              <a:t>الاثنان في التعاون وعدم تكبر احدهم على الاخر.</a:t>
            </a:r>
          </a:p>
          <a:p>
            <a:r>
              <a:rPr lang="ar-IQ" dirty="0"/>
              <a:t>3-الخضوع: وهنا يكون اتجاه الكف للأعلى (الانفتاح) كما ذكرت في اول الموضوع.</a:t>
            </a:r>
          </a:p>
          <a:p>
            <a:r>
              <a:rPr lang="ar-IQ" dirty="0"/>
              <a:t>ان بسط الكف للأعلى قد يعتبر نوع من الخضوع مصافحة الاخرين بهذه الوضعية </a:t>
            </a:r>
          </a:p>
          <a:p>
            <a:r>
              <a:rPr lang="ar-IQ" dirty="0"/>
              <a:t>قد ينقل لهم رسالة بأنك سهل الاخضاع </a:t>
            </a:r>
            <a:r>
              <a:rPr lang="ar-IQ" dirty="0" smtClean="0"/>
              <a:t>فكأنك </a:t>
            </a:r>
            <a:r>
              <a:rPr lang="ar-IQ" dirty="0"/>
              <a:t>تقول (سوف افعل ما تريد</a:t>
            </a:r>
          </a:p>
          <a:p>
            <a:endParaRPr lang="ar-IQ"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33056"/>
            <a:ext cx="73448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15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404664"/>
            <a:ext cx="7498080" cy="2808312"/>
          </a:xfrm>
        </p:spPr>
        <p:txBody>
          <a:bodyPr>
            <a:normAutofit fontScale="77500" lnSpcReduction="20000"/>
          </a:bodyPr>
          <a:lstStyle/>
          <a:p>
            <a:r>
              <a:rPr lang="ar-IQ" dirty="0"/>
              <a:t>مصافحة الثقة و الإخلاص:</a:t>
            </a:r>
          </a:p>
          <a:p>
            <a:r>
              <a:rPr lang="ar-IQ" dirty="0"/>
              <a:t>من أوضح علامات الثقة و الإخلاص و المودة و الحب بين </a:t>
            </a:r>
            <a:r>
              <a:rPr lang="ar-IQ" dirty="0" smtClean="0"/>
              <a:t>أثنان </a:t>
            </a:r>
            <a:r>
              <a:rPr lang="ar-IQ" dirty="0"/>
              <a:t>،هي أن يحدث بينهما هذا النوع من المصافحات، وفيها يقوم المصافح بالمصافحة بيد مع وضع اليد الأخرى على ذراع الرجل الآخر ، تدريجيا: فهي ممكن أن توضع على الرسغ ومع المرفق أو الذراع أو الكتف .</a:t>
            </a:r>
          </a:p>
          <a:p>
            <a:r>
              <a:rPr lang="ar-IQ" dirty="0"/>
              <a:t>مع العلم أنه كلما ارتفعت اليد أعلى كلما كانت دليلا أوضح على المودة و الإخلاص</a:t>
            </a:r>
          </a:p>
          <a:p>
            <a:endParaRPr lang="ar-IQ" dirty="0"/>
          </a:p>
          <a:p>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84984"/>
            <a:ext cx="57606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483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404664"/>
            <a:ext cx="7498080" cy="5843736"/>
          </a:xfrm>
        </p:spPr>
        <p:txBody>
          <a:bodyPr/>
          <a:lstStyle/>
          <a:p>
            <a:pPr algn="ctr"/>
            <a:r>
              <a:rPr lang="ar-IQ" dirty="0" smtClean="0"/>
              <a:t>مجالات لغة الجسد</a:t>
            </a:r>
          </a:p>
          <a:p>
            <a:pPr algn="ctr"/>
            <a:r>
              <a:rPr lang="ar-IQ" dirty="0" smtClean="0"/>
              <a:t>- </a:t>
            </a:r>
            <a:r>
              <a:rPr lang="ar-IQ" dirty="0"/>
              <a:t>التحقيقات الامنية</a:t>
            </a:r>
            <a:br>
              <a:rPr lang="ar-IQ" dirty="0"/>
            </a:br>
            <a:r>
              <a:rPr lang="ar-IQ" dirty="0"/>
              <a:t>	2- السياسة</a:t>
            </a:r>
            <a:br>
              <a:rPr lang="ar-IQ" dirty="0"/>
            </a:br>
            <a:r>
              <a:rPr lang="ar-IQ" dirty="0"/>
              <a:t>	3- الرياضة</a:t>
            </a:r>
            <a:br>
              <a:rPr lang="ar-IQ" dirty="0"/>
            </a:br>
            <a:r>
              <a:rPr lang="ar-IQ" dirty="0"/>
              <a:t>	4- العمل</a:t>
            </a:r>
            <a:br>
              <a:rPr lang="ar-IQ" dirty="0"/>
            </a:br>
            <a:r>
              <a:rPr lang="ar-IQ" dirty="0"/>
              <a:t>	5- التعليم</a:t>
            </a:r>
            <a:br>
              <a:rPr lang="ar-IQ" dirty="0"/>
            </a:br>
            <a:r>
              <a:rPr lang="ar-IQ" dirty="0"/>
              <a:t>	6- الفن</a:t>
            </a:r>
            <a:br>
              <a:rPr lang="ar-IQ" dirty="0"/>
            </a:br>
            <a:r>
              <a:rPr lang="ar-IQ" dirty="0"/>
              <a:t>	7- الطب</a:t>
            </a:r>
            <a:br>
              <a:rPr lang="ar-IQ" dirty="0"/>
            </a:br>
            <a:r>
              <a:rPr lang="ar-IQ" dirty="0"/>
              <a:t>	8- الغواصين</a:t>
            </a:r>
            <a:br>
              <a:rPr lang="ar-IQ" dirty="0"/>
            </a:br>
            <a:r>
              <a:rPr lang="ar-IQ" dirty="0"/>
              <a:t/>
            </a:r>
            <a:br>
              <a:rPr lang="ar-IQ" dirty="0"/>
            </a:br>
            <a:endParaRPr lang="ar-IQ" dirty="0"/>
          </a:p>
        </p:txBody>
      </p:sp>
    </p:spTree>
    <p:extLst>
      <p:ext uri="{BB962C8B-B14F-4D97-AF65-F5344CB8AC3E}">
        <p14:creationId xmlns:p14="http://schemas.microsoft.com/office/powerpoint/2010/main" val="357816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2132856"/>
            <a:ext cx="7498080" cy="4115544"/>
          </a:xfrm>
        </p:spPr>
        <p:txBody>
          <a:bodyPr>
            <a:normAutofit/>
          </a:bodyPr>
          <a:lstStyle/>
          <a:p>
            <a:pPr marL="82296" indent="0" algn="ctr">
              <a:buNone/>
            </a:pPr>
            <a:r>
              <a:rPr lang="ar-IQ" sz="6000" b="1" i="1" dirty="0" smtClean="0">
                <a:solidFill>
                  <a:srgbClr val="FF0000"/>
                </a:solidFill>
              </a:rPr>
              <a:t>شكرا لأصغائكم</a:t>
            </a:r>
            <a:endParaRPr lang="ar-IQ" sz="6000" b="1" i="1" dirty="0">
              <a:solidFill>
                <a:srgbClr val="FF0000"/>
              </a:solidFill>
            </a:endParaRPr>
          </a:p>
        </p:txBody>
      </p:sp>
    </p:spTree>
    <p:extLst>
      <p:ext uri="{BB962C8B-B14F-4D97-AF65-F5344CB8AC3E}">
        <p14:creationId xmlns:p14="http://schemas.microsoft.com/office/powerpoint/2010/main" val="1996995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المستقبل\علم النفس\المنجزه\4444444444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3" y="404664"/>
            <a:ext cx="7283174" cy="567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7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332656"/>
            <a:ext cx="7890080" cy="5915744"/>
          </a:xfrm>
        </p:spPr>
        <p:txBody>
          <a:bodyPr>
            <a:normAutofit/>
          </a:bodyPr>
          <a:lstStyle/>
          <a:p>
            <a:r>
              <a:rPr lang="ar-IQ" sz="2800" dirty="0"/>
              <a:t>تعريف لغة الجسد :</a:t>
            </a:r>
          </a:p>
          <a:p>
            <a:r>
              <a:rPr lang="ar-IQ" sz="2800" dirty="0"/>
              <a:t>    هي دراسة شاملة للتعاطي والاتصال غير الشفهي </a:t>
            </a:r>
            <a:r>
              <a:rPr lang="ar-IQ" sz="2800" dirty="0" smtClean="0"/>
              <a:t>بين الاشخاص</a:t>
            </a:r>
            <a:r>
              <a:rPr lang="ar-IQ" sz="2800" dirty="0"/>
              <a:t>، والتي تحدث او تترجم باستعمال الحركات والوضعيات والمسافات ، وهي انتاج للعوامل الوراثية والتأثيرات البيئية .ان التعاطي يشمل اختيار الكلمات , ونبرة الصوت، وحركة الجسد، ومعرفة لغة الجسد تمنح الاشخاص اليات مهنية واجتماعية فهي تفسر انجذاب  ونفور الاشخاص ، وتكشف عن الحقيقة والخداع وتظهر الثقة نمارس لغة الجسد افضل عندما نشعر حقا ما نقوله او نشير اليه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933056"/>
            <a:ext cx="62711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63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88640"/>
            <a:ext cx="7704856" cy="3240360"/>
          </a:xfrm>
        </p:spPr>
        <p:txBody>
          <a:bodyPr>
            <a:normAutofit fontScale="85000" lnSpcReduction="10000"/>
          </a:bodyPr>
          <a:lstStyle/>
          <a:p>
            <a:r>
              <a:rPr lang="ar-IQ" dirty="0"/>
              <a:t>حك الأذن، الأنف، أو الذقن مع عبارة لقد فهمتك دليل على عدم الفهم</a:t>
            </a:r>
          </a:p>
          <a:p>
            <a:pPr marL="82296" indent="0">
              <a:buNone/>
            </a:pPr>
            <a:r>
              <a:rPr lang="ar-IQ" dirty="0" smtClean="0"/>
              <a:t>إن </a:t>
            </a:r>
            <a:r>
              <a:rPr lang="ar-IQ" dirty="0"/>
              <a:t>كنت تشرح فكرة معينة، ولاحظت أن الشخص الذي تحاوره يحك أنفه، أذنه، أو ذقنه مع تحريك رأسه نحو الأسفل و الأعلى </a:t>
            </a:r>
            <a:r>
              <a:rPr lang="ar-IQ" dirty="0" smtClean="0"/>
              <a:t>موحا </a:t>
            </a:r>
            <a:r>
              <a:rPr lang="ar-IQ" dirty="0"/>
              <a:t>بأنه فهم ما تقصده، فاعلم بأنه لم يفهم شيئا مما قلته.</a:t>
            </a:r>
          </a:p>
          <a:p>
            <a:r>
              <a:rPr lang="ar-IQ" dirty="0"/>
              <a:t>وضع الشخص لأحد يديه على رقبته أثناء الحوار دليل على أن الحوار مفتوح و بأنه بدأ فعلا في التخلي عن موقفه و الاقتناع بكلامك.</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573016"/>
            <a:ext cx="7776864" cy="283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14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16016" y="188640"/>
            <a:ext cx="4217672" cy="6059760"/>
          </a:xfrm>
        </p:spPr>
        <p:txBody>
          <a:bodyPr>
            <a:normAutofit fontScale="92500" lnSpcReduction="20000"/>
          </a:bodyPr>
          <a:lstStyle/>
          <a:p>
            <a:r>
              <a:rPr lang="ar-IQ" dirty="0" smtClean="0"/>
              <a:t>3- العينين:</a:t>
            </a:r>
          </a:p>
          <a:p>
            <a:r>
              <a:rPr lang="ar-IQ" dirty="0" smtClean="0"/>
              <a:t>إيماءات </a:t>
            </a:r>
            <a:r>
              <a:rPr lang="ar-IQ" dirty="0"/>
              <a:t>العيون هي أهم ما يعتمد عليه الخبراء في قراءة لغة الجسد ذلك لأنه يصعب التحكم فيها إراديا عند التقاء الأعين بشكل مباشر، و من أهم إيحاءات </a:t>
            </a:r>
            <a:r>
              <a:rPr lang="ar-IQ" dirty="0" smtClean="0"/>
              <a:t>إذا </a:t>
            </a:r>
            <a:r>
              <a:rPr lang="ar-IQ" dirty="0"/>
              <a:t>اتسع بؤبؤ العين فذلك يدل على سعادة الشخص بما سمعه و العكس صحيح.</a:t>
            </a:r>
          </a:p>
          <a:p>
            <a:r>
              <a:rPr lang="ar-IQ" dirty="0"/>
              <a:t>إذا اتجه بصر المرء إلى يمينه ( يسارك أنت ) أثناء حدثه فذلك يوحي بصدقه فيما يقوله، بتذكره لأقوال أو أفعال أو مشاعر محددة.</a:t>
            </a:r>
          </a:p>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3355"/>
            <a:ext cx="3672408" cy="640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89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548680"/>
            <a:ext cx="7530040" cy="2736304"/>
          </a:xfrm>
        </p:spPr>
        <p:txBody>
          <a:bodyPr>
            <a:normAutofit/>
          </a:bodyPr>
          <a:lstStyle/>
          <a:p>
            <a:r>
              <a:rPr lang="ar-IQ" sz="2400" dirty="0" smtClean="0"/>
              <a:t>اشهر </a:t>
            </a:r>
            <a:r>
              <a:rPr lang="ar-IQ" sz="2400" dirty="0"/>
              <a:t>الايماءات التي تصاحب الكذب</a:t>
            </a:r>
            <a:r>
              <a:rPr lang="ar-IQ" sz="2400" dirty="0" smtClean="0"/>
              <a:t>:</a:t>
            </a:r>
          </a:p>
          <a:p>
            <a:r>
              <a:rPr lang="ar-IQ" sz="2400" dirty="0"/>
              <a:t>. الفم:</a:t>
            </a:r>
          </a:p>
          <a:p>
            <a:r>
              <a:rPr lang="ar-IQ" sz="2400" dirty="0"/>
              <a:t>كمحاولة من العقل اللاوعي لمداراة الكذب ، ( العقل </a:t>
            </a:r>
            <a:r>
              <a:rPr lang="ar-IQ" sz="2400" dirty="0" err="1"/>
              <a:t>اللاواعي</a:t>
            </a:r>
            <a:r>
              <a:rPr lang="ar-IQ" sz="2400" dirty="0"/>
              <a:t> يرفض السلبيات والكذب ) يقوم بدفع الرجل إلى وضع يده على فمه و كأنما يحاول منع الكذب... حيث أن الرجل في هذا الموقف يقوم لا شعوريا بمحاولة كتمان فمه و عدم الكذب .</a:t>
            </a:r>
          </a:p>
          <a:p>
            <a:endParaRPr lang="ar-IQ"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56992"/>
            <a:ext cx="688808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61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404664"/>
            <a:ext cx="7498080" cy="3600400"/>
          </a:xfrm>
        </p:spPr>
        <p:txBody>
          <a:bodyPr>
            <a:normAutofit fontScale="85000" lnSpcReduction="20000"/>
          </a:bodyPr>
          <a:lstStyle/>
          <a:p>
            <a:r>
              <a:rPr lang="ar-IQ" dirty="0"/>
              <a:t>2. الأنف:</a:t>
            </a:r>
          </a:p>
          <a:p>
            <a:r>
              <a:rPr lang="ar-IQ" dirty="0"/>
              <a:t>فعند الكذب يتم دفع هرمون معين لجميع الأطراف الموجود بها شعيرات دموية كثيرة مما يؤدي إلى الشعور بالحاجة للحكاك ( الهرش ) عند هذه الأماكن ، و لهذا كثيرا ما يقوم الكاذب بحك أرنبة أنفه و هو يكذب.</a:t>
            </a:r>
          </a:p>
          <a:p>
            <a:r>
              <a:rPr lang="ar-IQ" dirty="0"/>
              <a:t>كما ذهب بعض العلماء إلى تفسير آخر: كما أشرنا مسبقا إلى أنه كلما كبر المرء ، كلما قل ظهور هذه العلامات عليه، فإن عند محاولة الرجل الكذب ، فإن يحاول تغطية فمه كما قلنا ، فيقوم بتنبيه نفسه و في محاولة لعدم تغطية فمه يقوم بحك أنفه و إنزالها بدون أن يلاحظ الآخر.</a:t>
            </a:r>
          </a:p>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933056"/>
            <a:ext cx="763284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52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332656"/>
            <a:ext cx="7746064" cy="5915744"/>
          </a:xfrm>
        </p:spPr>
        <p:txBody>
          <a:bodyPr>
            <a:normAutofit fontScale="77500" lnSpcReduction="20000"/>
          </a:bodyPr>
          <a:lstStyle/>
          <a:p>
            <a:r>
              <a:rPr lang="ar-IQ" dirty="0"/>
              <a:t>. العين:</a:t>
            </a:r>
          </a:p>
          <a:p>
            <a:r>
              <a:rPr lang="ar-IQ" dirty="0"/>
              <a:t>لا أرى شرا - كما يقول القرد الحكيم في تمثال لا أرى شرا لا أسمع شرا لا أقول شرا - يحاول العقل </a:t>
            </a:r>
            <a:r>
              <a:rPr lang="ar-IQ" dirty="0" err="1"/>
              <a:t>اللاواعي</a:t>
            </a:r>
            <a:r>
              <a:rPr lang="ar-IQ" dirty="0"/>
              <a:t> بحك العين و كأنما يغلقها كي لا ترى الغش و الخداع الحادث .</a:t>
            </a:r>
          </a:p>
          <a:p>
            <a:endParaRPr lang="ar-IQ" dirty="0"/>
          </a:p>
          <a:p>
            <a:r>
              <a:rPr lang="ar-IQ" dirty="0"/>
              <a:t>4. الأذن:</a:t>
            </a:r>
          </a:p>
          <a:p>
            <a:r>
              <a:rPr lang="ar-IQ" dirty="0"/>
              <a:t>و أيضا : لا أسمع شرا ، يمكنك بسهولة أن تعرف إذا ما كان الشخص الذي أمامك لا يصدقك أم يصدقك ، فعند حك الأذن أو إغلاق العين أو كتمان الفم ، تكون إشارة صريحة إلى أن العقل </a:t>
            </a:r>
            <a:r>
              <a:rPr lang="ar-IQ" dirty="0" err="1"/>
              <a:t>اللا</a:t>
            </a:r>
            <a:r>
              <a:rPr lang="ar-IQ" dirty="0"/>
              <a:t> واعي للمستمع لا يصدق ما يسمع أو على الأقل غير مقتنع </a:t>
            </a:r>
            <a:r>
              <a:rPr lang="ar-IQ" dirty="0" smtClean="0"/>
              <a:t>به</a:t>
            </a:r>
          </a:p>
          <a:p>
            <a:endParaRPr lang="ar-IQ" dirty="0"/>
          </a:p>
          <a:p>
            <a:r>
              <a:rPr lang="ar-IQ" dirty="0"/>
              <a:t>5. حك الرقبة:</a:t>
            </a:r>
          </a:p>
          <a:p>
            <a:endParaRPr lang="ar-IQ" dirty="0"/>
          </a:p>
          <a:p>
            <a:r>
              <a:rPr lang="ar-IQ" dirty="0"/>
              <a:t>وفي هذه الحالة يقوم إصبع السبابة باليد المستخدمة في الكتابة بحك الرقبة في منطقة تحت الأذن ، وهي من أشهر العلامات على الشك و عدم الصدق سواء كان متحدثا أم مستمعا</a:t>
            </a:r>
          </a:p>
          <a:p>
            <a:endParaRPr lang="ar-IQ" dirty="0"/>
          </a:p>
          <a:p>
            <a:endParaRPr lang="ar-IQ" dirty="0"/>
          </a:p>
        </p:txBody>
      </p:sp>
    </p:spTree>
    <p:extLst>
      <p:ext uri="{BB962C8B-B14F-4D97-AF65-F5344CB8AC3E}">
        <p14:creationId xmlns:p14="http://schemas.microsoft.com/office/powerpoint/2010/main" val="132468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332656"/>
            <a:ext cx="7818072" cy="3600400"/>
          </a:xfrm>
        </p:spPr>
        <p:txBody>
          <a:bodyPr>
            <a:normAutofit fontScale="92500" lnSpcReduction="20000"/>
          </a:bodyPr>
          <a:lstStyle/>
          <a:p>
            <a:r>
              <a:rPr lang="ar-IQ" dirty="0"/>
              <a:t>أهمية لغة الجسد:</a:t>
            </a:r>
          </a:p>
          <a:p>
            <a:r>
              <a:rPr lang="ar-IQ" dirty="0"/>
              <a:t>1-	المساعدة على فهم المراد من الشخص الذي تتحدث الية بصوره افضل</a:t>
            </a:r>
          </a:p>
          <a:p>
            <a:r>
              <a:rPr lang="ar-IQ" dirty="0"/>
              <a:t>2-	معرفة متى عليك انهاء الحديث</a:t>
            </a:r>
          </a:p>
          <a:p>
            <a:r>
              <a:rPr lang="ar-IQ" dirty="0"/>
              <a:t>3-	 معرفة مدى استيعاب من نتحدث الية</a:t>
            </a:r>
          </a:p>
          <a:p>
            <a:r>
              <a:rPr lang="ar-IQ" dirty="0"/>
              <a:t>4-	معرفة تفكير الشخص المقابل</a:t>
            </a:r>
          </a:p>
          <a:p>
            <a:r>
              <a:rPr lang="ar-IQ" dirty="0"/>
              <a:t>5-	التنبؤ بردود افعال الاخرين</a:t>
            </a:r>
          </a:p>
          <a:p>
            <a:r>
              <a:rPr lang="ar-IQ" dirty="0"/>
              <a:t>6-	تحديد الاسلوب المثالي للتعامل مع الاخرين</a:t>
            </a:r>
          </a:p>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89040"/>
            <a:ext cx="763284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6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1368</TotalTime>
  <Words>850</Words>
  <Application>Microsoft Office PowerPoint</Application>
  <PresentationFormat>عرض على الشاشة (3:4)‏</PresentationFormat>
  <Paragraphs>64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ja</cp:lastModifiedBy>
  <cp:revision>15</cp:revision>
  <dcterms:created xsi:type="dcterms:W3CDTF">2020-05-28T16:03:27Z</dcterms:created>
  <dcterms:modified xsi:type="dcterms:W3CDTF">2021-09-26T10:52:21Z</dcterms:modified>
</cp:coreProperties>
</file>