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3E3018F2-E93C-4D81-B8BE-056F9ED10E90}" type="datetimeFigureOut">
              <a:rPr lang="en-US" smtClean="0"/>
              <a:t>9/26/2021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17044CF-67BC-4670-A03B-E362450348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E3018F2-E93C-4D81-B8BE-056F9ED10E90}"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E3018F2-E93C-4D81-B8BE-056F9ED10E90}"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E3018F2-E93C-4D81-B8BE-056F9ED10E90}"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3E3018F2-E93C-4D81-B8BE-056F9ED10E90}" type="datetimeFigureOut">
              <a:rPr lang="en-US" smtClean="0"/>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7044CF-67BC-4670-A03B-E362450348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3E3018F2-E93C-4D81-B8BE-056F9ED10E90}" type="datetimeFigureOut">
              <a:rPr lang="en-US" smtClean="0"/>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3E3018F2-E93C-4D81-B8BE-056F9ED10E90}" type="datetimeFigureOut">
              <a:rPr lang="en-US" smtClean="0"/>
              <a:t>9/26/2021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3E3018F2-E93C-4D81-B8BE-056F9ED10E90}" type="datetimeFigureOut">
              <a:rPr lang="en-US" smtClean="0"/>
              <a:t>9/26/2021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018F2-E93C-4D81-B8BE-056F9ED10E90}" type="datetimeFigureOut">
              <a:rPr lang="en-US" smtClean="0"/>
              <a:t>9/26/2021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3E3018F2-E93C-4D81-B8BE-056F9ED10E90}" type="datetimeFigureOut">
              <a:rPr lang="en-US" smtClean="0"/>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7044CF-67BC-4670-A03B-E362450348F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3E3018F2-E93C-4D81-B8BE-056F9ED10E90}" type="datetimeFigureOut">
              <a:rPr lang="en-US" smtClean="0"/>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917044CF-67BC-4670-A03B-E362450348F3}"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3018F2-E93C-4D81-B8BE-056F9ED10E90}" type="datetimeFigureOut">
              <a:rPr lang="en-US" smtClean="0"/>
              <a:t>9/26/2021</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7044CF-67BC-4670-A03B-E362450348F3}"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0"/>
            <a:ext cx="7888549" cy="1043836"/>
          </a:xfrm>
        </p:spPr>
        <p:txBody>
          <a:bodyPr>
            <a:noAutofit/>
          </a:bodyPr>
          <a:lstStyle/>
          <a:p>
            <a:pPr algn="ctr"/>
            <a:r>
              <a:rPr lang="ar-IQ" sz="4000" dirty="0" smtClean="0">
                <a:solidFill>
                  <a:srgbClr val="C00000"/>
                </a:solidFill>
              </a:rPr>
              <a:t>كلية المستقبل الجامعة</a:t>
            </a:r>
            <a:br>
              <a:rPr lang="ar-IQ" sz="4000" dirty="0" smtClean="0">
                <a:solidFill>
                  <a:srgbClr val="C00000"/>
                </a:solidFill>
              </a:rPr>
            </a:br>
            <a:r>
              <a:rPr lang="ar-IQ" sz="4000" dirty="0" smtClean="0">
                <a:solidFill>
                  <a:srgbClr val="C00000"/>
                </a:solidFill>
              </a:rPr>
              <a:t>قسم التربية البدنية وعلوم الرياضة</a:t>
            </a:r>
            <a:endParaRPr lang="en-US" sz="4000" dirty="0">
              <a:solidFill>
                <a:srgbClr val="C00000"/>
              </a:solidFill>
            </a:endParaRPr>
          </a:p>
        </p:txBody>
      </p:sp>
      <p:sp>
        <p:nvSpPr>
          <p:cNvPr id="3" name="Subtitle 2"/>
          <p:cNvSpPr>
            <a:spLocks noGrp="1"/>
          </p:cNvSpPr>
          <p:nvPr>
            <p:ph type="subTitle" idx="1"/>
          </p:nvPr>
        </p:nvSpPr>
        <p:spPr>
          <a:xfrm>
            <a:off x="1479357" y="4050833"/>
            <a:ext cx="7766936" cy="1096899"/>
          </a:xfrm>
        </p:spPr>
        <p:txBody>
          <a:bodyPr>
            <a:noAutofit/>
          </a:bodyPr>
          <a:lstStyle/>
          <a:p>
            <a:r>
              <a:rPr lang="ar-IQ" sz="3200" dirty="0" smtClean="0"/>
              <a:t>                     </a:t>
            </a:r>
            <a:endParaRPr lang="en-US" sz="3200" dirty="0">
              <a:solidFill>
                <a:srgbClr val="00B050"/>
              </a:solidFill>
            </a:endParaRPr>
          </a:p>
        </p:txBody>
      </p:sp>
      <p:sp>
        <p:nvSpPr>
          <p:cNvPr id="4" name="Rectangle 3"/>
          <p:cNvSpPr/>
          <p:nvPr/>
        </p:nvSpPr>
        <p:spPr>
          <a:xfrm>
            <a:off x="1878904" y="3007231"/>
            <a:ext cx="5962389" cy="2862322"/>
          </a:xfrm>
          <a:prstGeom prst="rect">
            <a:avLst/>
          </a:prstGeom>
        </p:spPr>
        <p:txBody>
          <a:bodyPr wrap="square">
            <a:spAutoFit/>
          </a:bodyPr>
          <a:lstStyle/>
          <a:p>
            <a:pPr algn="ctr"/>
            <a:r>
              <a:rPr lang="ar-IQ" sz="3600" dirty="0"/>
              <a:t>علم النفس الرياضي </a:t>
            </a:r>
            <a:endParaRPr lang="ar-IQ" sz="3600" dirty="0" smtClean="0"/>
          </a:p>
          <a:p>
            <a:pPr algn="ctr"/>
            <a:r>
              <a:rPr lang="ar-AE" sz="3600" dirty="0" smtClean="0"/>
              <a:t>م/ التعزير</a:t>
            </a:r>
          </a:p>
          <a:p>
            <a:pPr algn="ctr"/>
            <a:r>
              <a:rPr lang="ar-AE" sz="3600" smtClean="0"/>
              <a:t>المرحلة الثالثة</a:t>
            </a:r>
            <a:endParaRPr lang="ar-IQ" sz="3600" dirty="0"/>
          </a:p>
          <a:p>
            <a:pPr algn="ctr"/>
            <a:endParaRPr lang="ar-IQ" sz="3600" dirty="0" smtClean="0"/>
          </a:p>
          <a:p>
            <a:pPr algn="ctr"/>
            <a:r>
              <a:rPr lang="ar-IQ" sz="3600" dirty="0" smtClean="0"/>
              <a:t>د حارث عبد الالة </a:t>
            </a:r>
            <a:r>
              <a:rPr lang="ar-IQ" sz="3600" dirty="0" err="1" smtClean="0"/>
              <a:t>الشكري</a:t>
            </a:r>
            <a:endParaRPr lang="en-US" sz="3600" dirty="0"/>
          </a:p>
        </p:txBody>
      </p:sp>
    </p:spTree>
    <p:extLst>
      <p:ext uri="{BB962C8B-B14F-4D97-AF65-F5344CB8AC3E}">
        <p14:creationId xmlns:p14="http://schemas.microsoft.com/office/powerpoint/2010/main" val="4005674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8871" y="-69275"/>
            <a:ext cx="8465127" cy="7131889"/>
          </a:xfrm>
          <a:prstGeom prst="rect">
            <a:avLst/>
          </a:prstGeom>
        </p:spPr>
        <p:txBody>
          <a:bodyPr wrap="square">
            <a:spAutoFit/>
          </a:bodyPr>
          <a:lstStyle/>
          <a:p>
            <a:pPr algn="r" rtl="1">
              <a:lnSpc>
                <a:spcPct val="107000"/>
              </a:lnSpc>
              <a:spcAft>
                <a:spcPts val="800"/>
              </a:spcAft>
            </a:pPr>
            <a:r>
              <a:rPr lang="ar-SA" sz="2800" b="1" u="heavy" dirty="0">
                <a:solidFill>
                  <a:srgbClr val="C00000"/>
                </a:solidFill>
                <a:latin typeface="Gill Sans MT" panose="020B0502020104020203" pitchFamily="34" charset="0"/>
                <a:ea typeface="Gill Sans MT" panose="020B0502020104020203" pitchFamily="34" charset="0"/>
                <a:cs typeface="Majalla UI"/>
              </a:rPr>
              <a:t>خامسا:</a:t>
            </a:r>
            <a:endParaRPr lang="en-US" sz="2800" b="1"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en-US" sz="2800" b="1" u="heavy" dirty="0">
                <a:solidFill>
                  <a:srgbClr val="C00000"/>
                </a:solidFill>
                <a:latin typeface="Gill Sans MT" panose="020B0502020104020203" pitchFamily="34" charset="0"/>
                <a:ea typeface="Gill Sans MT" panose="020B0502020104020203" pitchFamily="34" charset="0"/>
                <a:cs typeface="Majalla UI"/>
              </a:rPr>
              <a:t> </a:t>
            </a:r>
            <a:r>
              <a:rPr lang="ar-SA" sz="2800" b="1" u="heavy" dirty="0">
                <a:solidFill>
                  <a:srgbClr val="C00000"/>
                </a:solidFill>
                <a:latin typeface="Gill Sans MT" panose="020B0502020104020203" pitchFamily="34" charset="0"/>
                <a:ea typeface="Gill Sans MT" panose="020B0502020104020203" pitchFamily="34" charset="0"/>
                <a:cs typeface="Majalla UI"/>
              </a:rPr>
              <a:t>‌أ- التعزيز اللفظي</a:t>
            </a:r>
            <a:endParaRPr lang="en-US" sz="28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2800" dirty="0">
                <a:solidFill>
                  <a:srgbClr val="C00000"/>
                </a:solidFill>
                <a:latin typeface="Gill Sans MT" panose="020B0502020104020203" pitchFamily="34" charset="0"/>
                <a:ea typeface="Gill Sans MT" panose="020B0502020104020203" pitchFamily="34" charset="0"/>
                <a:cs typeface="Majalla UI"/>
              </a:rPr>
              <a:t>يتمثل في استخدام الألفاظ مثل جميل ، أحسنت ، نعم ،مضبوط ، ممكن ، مقبول ، معقول ، عظيم ، جيد، ممتاز، مدهش، رائع</a:t>
            </a:r>
            <a:r>
              <a:rPr lang="en-US" sz="2800" dirty="0">
                <a:solidFill>
                  <a:srgbClr val="C00000"/>
                </a:solidFill>
                <a:latin typeface="Gill Sans MT" panose="020B0502020104020203" pitchFamily="34" charset="0"/>
                <a:ea typeface="Gill Sans MT" panose="020B0502020104020203" pitchFamily="34" charset="0"/>
                <a:cs typeface="Majalla UI"/>
              </a:rPr>
              <a:t> ..</a:t>
            </a:r>
            <a:endParaRPr lang="en-US" sz="28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2800" b="1" u="sng" dirty="0">
                <a:solidFill>
                  <a:srgbClr val="C00000"/>
                </a:solidFill>
                <a:latin typeface="Gill Sans MT" panose="020B0502020104020203" pitchFamily="34" charset="0"/>
                <a:ea typeface="Gill Sans MT" panose="020B0502020104020203" pitchFamily="34" charset="0"/>
                <a:cs typeface="Majalla UI"/>
              </a:rPr>
              <a:t>ب- التعزيز غير اللفظي</a:t>
            </a:r>
            <a:endParaRPr lang="en-US" sz="28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2800" dirty="0">
                <a:solidFill>
                  <a:srgbClr val="C00000"/>
                </a:solidFill>
                <a:latin typeface="Gill Sans MT" panose="020B0502020104020203" pitchFamily="34" charset="0"/>
                <a:ea typeface="Gill Sans MT" panose="020B0502020104020203" pitchFamily="34" charset="0"/>
                <a:cs typeface="Majalla UI"/>
              </a:rPr>
              <a:t>يتمثل في الحركات والإشارات التي تحمل معاني مختلفة باختلاف الموقف التعليمي </a:t>
            </a:r>
            <a:r>
              <a:rPr lang="ar-SA" sz="2800" dirty="0" smtClean="0">
                <a:solidFill>
                  <a:srgbClr val="C00000"/>
                </a:solidFill>
                <a:latin typeface="Gill Sans MT" panose="020B0502020104020203" pitchFamily="34" charset="0"/>
                <a:ea typeface="Gill Sans MT" panose="020B0502020104020203" pitchFamily="34" charset="0"/>
                <a:cs typeface="Majalla UI"/>
              </a:rPr>
              <a:t>مثل</a:t>
            </a:r>
            <a:r>
              <a:rPr lang="ar-IQ" sz="2800" dirty="0">
                <a:latin typeface="Gill Sans MT" panose="020B0502020104020203" pitchFamily="34" charset="0"/>
                <a:ea typeface="Gill Sans MT" panose="020B0502020104020203" pitchFamily="34" charset="0"/>
                <a:cs typeface="Majalla UI"/>
              </a:rPr>
              <a:t> </a:t>
            </a:r>
            <a:r>
              <a:rPr lang="ar-SA" sz="2800" dirty="0" smtClean="0">
                <a:solidFill>
                  <a:srgbClr val="C00000"/>
                </a:solidFill>
                <a:latin typeface="Gill Sans MT" panose="020B0502020104020203" pitchFamily="34" charset="0"/>
                <a:ea typeface="Gill Sans MT" panose="020B0502020104020203" pitchFamily="34" charset="0"/>
                <a:cs typeface="Majalla UI"/>
              </a:rPr>
              <a:t>تعبيرات </a:t>
            </a:r>
            <a:r>
              <a:rPr lang="ar-SA" sz="2800" dirty="0">
                <a:solidFill>
                  <a:srgbClr val="C00000"/>
                </a:solidFill>
                <a:latin typeface="Gill Sans MT" panose="020B0502020104020203" pitchFamily="34" charset="0"/>
                <a:ea typeface="Gill Sans MT" panose="020B0502020104020203" pitchFamily="34" charset="0"/>
                <a:cs typeface="Majalla UI"/>
              </a:rPr>
              <a:t>الوجه : تعتبر أسهل المعززات غير اللفظية فهما وأقواها تأثيرا سواء بالابتسامة أو تقطيب الجبين وحركة الرأس : سواء بالإيماءات التي تعبر عن الموافقة أو الرفض عن السرور أو الغضب وهكذا</a:t>
            </a:r>
            <a:endParaRPr lang="en-US" sz="28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2800" dirty="0">
                <a:solidFill>
                  <a:srgbClr val="C00000"/>
                </a:solidFill>
                <a:latin typeface="Gill Sans MT" panose="020B0502020104020203" pitchFamily="34" charset="0"/>
                <a:ea typeface="Gill Sans MT" panose="020B0502020104020203" pitchFamily="34" charset="0"/>
                <a:cs typeface="Majalla UI"/>
              </a:rPr>
              <a:t>حركة الجسم : عندما يتحرك المدرب لكي يقترب من اللاعب أثناء اداء المهارة، فإنه يعطي اللاعب  إيماء بأنه يرى  ما يقوم به.اللاعب عن قرب </a:t>
            </a:r>
            <a:r>
              <a:rPr lang="ar-IQ" sz="2800" dirty="0">
                <a:solidFill>
                  <a:srgbClr val="C00000"/>
                </a:solidFill>
                <a:latin typeface="Gill Sans MT" panose="020B0502020104020203" pitchFamily="34" charset="0"/>
                <a:ea typeface="Gill Sans MT" panose="020B0502020104020203" pitchFamily="34" charset="0"/>
                <a:cs typeface="Majalla UI"/>
              </a:rPr>
              <a:t>.</a:t>
            </a:r>
            <a:r>
              <a:rPr lang="ar-SA" sz="2800" dirty="0">
                <a:solidFill>
                  <a:srgbClr val="C00000"/>
                </a:solidFill>
                <a:latin typeface="Gill Sans MT" panose="020B0502020104020203" pitchFamily="34" charset="0"/>
                <a:ea typeface="Gill Sans MT" panose="020B0502020104020203" pitchFamily="34" charset="0"/>
                <a:cs typeface="Majalla UI"/>
              </a:rPr>
              <a:t> وينبغي أن يستخدم التعزيز اللفظي وغير اللفظي بدون فصل بينهما، أي لا بد أن يكون هناك مزج بين النوعين</a:t>
            </a:r>
            <a:endParaRPr lang="en-US" sz="28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40192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1" y="1156889"/>
            <a:ext cx="11182707" cy="4615623"/>
          </a:xfrm>
          <a:prstGeom prst="rect">
            <a:avLst/>
          </a:prstGeom>
        </p:spPr>
        <p:txBody>
          <a:bodyPr wrap="square">
            <a:spAutoFit/>
          </a:bodyPr>
          <a:lstStyle/>
          <a:p>
            <a:pPr algn="r" rtl="1">
              <a:lnSpc>
                <a:spcPct val="107000"/>
              </a:lnSpc>
              <a:spcAft>
                <a:spcPts val="800"/>
              </a:spcAft>
            </a:pPr>
            <a:r>
              <a:rPr lang="ar-SA" sz="3200" b="1" u="dash" dirty="0" smtClean="0">
                <a:solidFill>
                  <a:srgbClr val="C00000"/>
                </a:solidFill>
                <a:latin typeface="Gill Sans MT" panose="020B0502020104020203" pitchFamily="34" charset="0"/>
                <a:ea typeface="Gill Sans MT" panose="020B0502020104020203" pitchFamily="34" charset="0"/>
                <a:cs typeface="Majalla UI"/>
              </a:rPr>
              <a:t>التعزيز </a:t>
            </a:r>
            <a:r>
              <a:rPr lang="ar-SA" sz="3200" b="1" u="dash" dirty="0">
                <a:solidFill>
                  <a:srgbClr val="C00000"/>
                </a:solidFill>
                <a:latin typeface="Gill Sans MT" panose="020B0502020104020203" pitchFamily="34" charset="0"/>
                <a:ea typeface="Gill Sans MT" panose="020B0502020104020203" pitchFamily="34" charset="0"/>
                <a:cs typeface="Majalla UI"/>
              </a:rPr>
              <a:t>:</a:t>
            </a:r>
            <a:endParaRPr lang="en-US" sz="3200" b="1" dirty="0" smtClean="0">
              <a:solidFill>
                <a:srgbClr val="C00000"/>
              </a:solidFill>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     تسمى احيانا عملية التثبيت: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وهي تلك العملية التي اذا تلت استجابة معينة ستزيد من احتمال وقوع الاستجابة  في المستقبل ،  وتستعمل هذه العملية لتقوية او تثبيت الفعاليات او المهارات المرغوب فيها في الرياضة.</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     وتستعمل كلمة التعزيز او التثبيت كبديل لعمليات المكافأة "الثواب " والعقاب ، وهذا قد يكون صحيحا احيانا، لكن المكأفاة سوف لا تؤدي الى تعزيز الاستجابات المرغوب فيها الا اذا كانت المكأفاة على الاستجابة المرغوب </a:t>
            </a:r>
            <a:r>
              <a:rPr lang="ar-IQ" sz="3200" dirty="0" smtClean="0">
                <a:latin typeface="Gill Sans MT" panose="020B0502020104020203" pitchFamily="34" charset="0"/>
                <a:ea typeface="Gill Sans MT" panose="020B0502020104020203" pitchFamily="34" charset="0"/>
                <a:cs typeface="Majalla UI"/>
              </a:rPr>
              <a:t>فيها بالذات .</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116922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1" y="1156889"/>
            <a:ext cx="11182707" cy="4615623"/>
          </a:xfrm>
          <a:prstGeom prst="rect">
            <a:avLst/>
          </a:prstGeom>
        </p:spPr>
        <p:txBody>
          <a:bodyPr wrap="square">
            <a:spAutoFit/>
          </a:bodyPr>
          <a:lstStyle/>
          <a:p>
            <a:pPr algn="r" rtl="1">
              <a:lnSpc>
                <a:spcPct val="107000"/>
              </a:lnSpc>
              <a:spcAft>
                <a:spcPts val="800"/>
              </a:spcAft>
            </a:pPr>
            <a:r>
              <a:rPr lang="ar-SA" sz="3200" b="1" u="dash" dirty="0" smtClean="0">
                <a:solidFill>
                  <a:srgbClr val="C00000"/>
                </a:solidFill>
                <a:latin typeface="Gill Sans MT" panose="020B0502020104020203" pitchFamily="34" charset="0"/>
                <a:ea typeface="Gill Sans MT" panose="020B0502020104020203" pitchFamily="34" charset="0"/>
                <a:cs typeface="Majalla UI"/>
              </a:rPr>
              <a:t>التعزيز </a:t>
            </a:r>
            <a:r>
              <a:rPr lang="ar-SA" sz="3200" b="1" u="dash" dirty="0">
                <a:solidFill>
                  <a:srgbClr val="C00000"/>
                </a:solidFill>
                <a:latin typeface="Gill Sans MT" panose="020B0502020104020203" pitchFamily="34" charset="0"/>
                <a:ea typeface="Gill Sans MT" panose="020B0502020104020203" pitchFamily="34" charset="0"/>
                <a:cs typeface="Majalla UI"/>
              </a:rPr>
              <a:t>:</a:t>
            </a:r>
            <a:endParaRPr lang="en-US" sz="3200" b="1" dirty="0" smtClean="0">
              <a:solidFill>
                <a:srgbClr val="C00000"/>
              </a:solidFill>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     تسمى احيانا عملية التثبيت: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وهي تلك العملية التي اذا تلت استجابة معينة ستزيد من احتمال وقوع الاستجابة  في المستقبل ،  وتستعمل هذه العملية لتقوية او تثبيت الفعاليات او المهارات المرغوب فيها في الرياضة.</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     وتستعمل كلمة التعزيز او التثبيت كبديل لعمليات المكافأة "الثواب " والعقاب ، وهذا قد يكون صحيحا احيانا، لكن المكأفاة سوف لا تؤدي الى تعزيز الاستجابات المرغوب فيها الا اذا كانت المكأفاة على الاستجابة المرغوب </a:t>
            </a:r>
            <a:r>
              <a:rPr lang="ar-IQ" sz="3200" dirty="0" smtClean="0">
                <a:latin typeface="Gill Sans MT" panose="020B0502020104020203" pitchFamily="34" charset="0"/>
                <a:ea typeface="Gill Sans MT" panose="020B0502020104020203" pitchFamily="34" charset="0"/>
                <a:cs typeface="Majalla UI"/>
              </a:rPr>
              <a:t>فيها بالذات .</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1713274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10" y="651353"/>
            <a:ext cx="11087052" cy="2932213"/>
          </a:xfrm>
          <a:prstGeom prst="rect">
            <a:avLst/>
          </a:prstGeom>
        </p:spPr>
        <p:txBody>
          <a:bodyPr wrap="square">
            <a:spAutoFit/>
          </a:bodyPr>
          <a:lstStyle/>
          <a:p>
            <a:pPr algn="r" rtl="1">
              <a:lnSpc>
                <a:spcPct val="107000"/>
              </a:lnSpc>
              <a:spcAft>
                <a:spcPts val="800"/>
              </a:spcAft>
            </a:pPr>
            <a:r>
              <a:rPr lang="ar-IQ" sz="3200" dirty="0" smtClean="0">
                <a:latin typeface="Gill Sans MT" panose="020B0502020104020203" pitchFamily="34" charset="0"/>
                <a:ea typeface="Gill Sans MT" panose="020B0502020104020203" pitchFamily="34" charset="0"/>
                <a:cs typeface="Majalla UI"/>
              </a:rPr>
              <a:t>فمثلا </a:t>
            </a:r>
            <a:r>
              <a:rPr lang="ar-IQ" sz="3200" dirty="0">
                <a:latin typeface="Gill Sans MT" panose="020B0502020104020203" pitchFamily="34" charset="0"/>
                <a:ea typeface="Gill Sans MT" panose="020B0502020104020203" pitchFamily="34" charset="0"/>
                <a:cs typeface="Majalla UI"/>
              </a:rPr>
              <a:t>مدح المدرب للاعب يعد مكأفاة ولكنها  لا تعزز السلوك المطلوب لان اللاعب  لا يعرف اي استجابة قام بها ادت الى مكافأته.</a:t>
            </a:r>
            <a:endParaRPr lang="en-US" sz="3200" dirty="0">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smtClean="0">
                <a:latin typeface="Gill Sans MT" panose="020B0502020104020203" pitchFamily="34" charset="0"/>
                <a:ea typeface="Gill Sans MT" panose="020B0502020104020203" pitchFamily="34" charset="0"/>
                <a:cs typeface="Majalla UI"/>
              </a:rPr>
              <a:t>كما </a:t>
            </a:r>
            <a:r>
              <a:rPr lang="ar-IQ" sz="3200" dirty="0">
                <a:latin typeface="Gill Sans MT" panose="020B0502020104020203" pitchFamily="34" charset="0"/>
                <a:ea typeface="Gill Sans MT" panose="020B0502020104020203" pitchFamily="34" charset="0"/>
                <a:cs typeface="Majalla UI"/>
              </a:rPr>
              <a:t>هو الحال في حالة العقاب ، فاللاعب الذي يعاقب بمجرد اهماله من غير ان  يعلم سبب العقاب بالضبط سوف لايفيد هذا العقاب في تحسين المهارة.</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dirty="0">
                <a:latin typeface="Gill Sans MT" panose="020B0502020104020203" pitchFamily="34" charset="0"/>
                <a:ea typeface="Gill Sans MT" panose="020B0502020104020203" pitchFamily="34" charset="0"/>
                <a:cs typeface="Majalla UI"/>
              </a:rPr>
              <a:t>    لذا يجب ان يكون التعزيز او العقاب في وقت مقارب للاستجابة .</a:t>
            </a:r>
            <a:endParaRPr lang="en-US" sz="3200" dirty="0"/>
          </a:p>
        </p:txBody>
      </p:sp>
    </p:spTree>
    <p:extLst>
      <p:ext uri="{BB962C8B-B14F-4D97-AF65-F5344CB8AC3E}">
        <p14:creationId xmlns:p14="http://schemas.microsoft.com/office/powerpoint/2010/main" val="4254317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7307" y="585141"/>
            <a:ext cx="10936742" cy="4513030"/>
          </a:xfrm>
          <a:prstGeom prst="rect">
            <a:avLst/>
          </a:prstGeom>
        </p:spPr>
        <p:txBody>
          <a:bodyPr wrap="square">
            <a:spAutoFit/>
          </a:bodyPr>
          <a:lstStyle/>
          <a:p>
            <a:pPr algn="r" rtl="1">
              <a:lnSpc>
                <a:spcPct val="107000"/>
              </a:lnSpc>
              <a:spcAft>
                <a:spcPts val="800"/>
              </a:spcAft>
            </a:pPr>
            <a:r>
              <a:rPr lang="ar-IQ" sz="3200" u="dash" dirty="0" smtClean="0">
                <a:effectLst/>
                <a:latin typeface="Gill Sans MT" panose="020B0502020104020203" pitchFamily="34" charset="0"/>
                <a:ea typeface="Gill Sans MT" panose="020B0502020104020203" pitchFamily="34" charset="0"/>
                <a:cs typeface="Majalla UI"/>
              </a:rPr>
              <a:t>اشكال التعزيز:</a:t>
            </a:r>
            <a:r>
              <a:rPr lang="ar-IQ" sz="3200" dirty="0">
                <a:latin typeface="Gill Sans MT" panose="020B0502020104020203" pitchFamily="34" charset="0"/>
                <a:ea typeface="Gill Sans MT" panose="020B0502020104020203" pitchFamily="34" charset="0"/>
                <a:cs typeface="Majalla UI"/>
              </a:rPr>
              <a:t> </a:t>
            </a:r>
            <a:r>
              <a:rPr lang="ar-IQ" sz="3200" dirty="0" smtClean="0">
                <a:latin typeface="Gill Sans MT" panose="020B0502020104020203" pitchFamily="34" charset="0"/>
                <a:ea typeface="Gill Sans MT" panose="020B0502020104020203" pitchFamily="34" charset="0"/>
                <a:cs typeface="Majalla UI"/>
              </a:rPr>
              <a:t>    </a:t>
            </a:r>
            <a:r>
              <a:rPr lang="ar-SA" sz="3200" dirty="0" smtClean="0">
                <a:latin typeface="Gill Sans MT" panose="020B0502020104020203" pitchFamily="34" charset="0"/>
                <a:ea typeface="Gill Sans MT" panose="020B0502020104020203" pitchFamily="34" charset="0"/>
                <a:cs typeface="Majalla UI"/>
              </a:rPr>
              <a:t>يأخذ </a:t>
            </a:r>
            <a:r>
              <a:rPr lang="ar-SA" sz="3200" dirty="0">
                <a:latin typeface="Gill Sans MT" panose="020B0502020104020203" pitchFamily="34" charset="0"/>
                <a:ea typeface="Gill Sans MT" panose="020B0502020104020203" pitchFamily="34" charset="0"/>
                <a:cs typeface="Majalla UI"/>
              </a:rPr>
              <a:t>التعزيز أشكالا عديدة ، فقد يكون:</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IQ" sz="3200" u="dash" dirty="0">
                <a:latin typeface="Gill Sans MT" panose="020B0502020104020203" pitchFamily="34" charset="0"/>
                <a:ea typeface="Gill Sans MT" panose="020B0502020104020203" pitchFamily="34" charset="0"/>
                <a:cs typeface="Majalla UI"/>
              </a:rPr>
              <a:t>أولا:</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b="1" u="sng" dirty="0" smtClean="0">
                <a:solidFill>
                  <a:srgbClr val="C00000"/>
                </a:solidFill>
                <a:latin typeface="Gill Sans MT" panose="020B0502020104020203" pitchFamily="34" charset="0"/>
                <a:ea typeface="Gill Sans MT" panose="020B0502020104020203" pitchFamily="34" charset="0"/>
                <a:cs typeface="Majalla UI"/>
              </a:rPr>
              <a:t>التعزيز </a:t>
            </a:r>
            <a:r>
              <a:rPr lang="ar-SA" sz="3200" b="1" u="sng" dirty="0">
                <a:solidFill>
                  <a:srgbClr val="C00000"/>
                </a:solidFill>
                <a:latin typeface="Gill Sans MT" panose="020B0502020104020203" pitchFamily="34" charset="0"/>
                <a:ea typeface="Gill Sans MT" panose="020B0502020104020203" pitchFamily="34" charset="0"/>
                <a:cs typeface="Majalla UI"/>
              </a:rPr>
              <a:t>الإيجابي</a:t>
            </a:r>
            <a:r>
              <a:rPr lang="en-US" sz="3200" b="1" dirty="0">
                <a:solidFill>
                  <a:srgbClr val="C00000"/>
                </a:solidFill>
                <a:latin typeface="Gill Sans MT" panose="020B0502020104020203" pitchFamily="34" charset="0"/>
                <a:ea typeface="Gill Sans MT" panose="020B0502020104020203" pitchFamily="34" charset="0"/>
                <a:cs typeface="Majalla UI"/>
              </a:rPr>
              <a:t> </a:t>
            </a:r>
            <a:r>
              <a:rPr lang="en-US" sz="3200" b="1" dirty="0">
                <a:latin typeface="Gill Sans MT" panose="020B0502020104020203" pitchFamily="34" charset="0"/>
                <a:ea typeface="Gill Sans MT" panose="020B0502020104020203" pitchFamily="34" charset="0"/>
                <a:cs typeface="Majalla UI"/>
              </a:rPr>
              <a:t> </a:t>
            </a:r>
            <a:br>
              <a:rPr lang="en-US" sz="3200" b="1" dirty="0">
                <a:latin typeface="Gill Sans MT" panose="020B0502020104020203" pitchFamily="34" charset="0"/>
                <a:ea typeface="Gill Sans MT" panose="020B0502020104020203" pitchFamily="34" charset="0"/>
                <a:cs typeface="Majalla UI"/>
              </a:rPr>
            </a:br>
            <a:r>
              <a:rPr lang="ar-SA" sz="3200" dirty="0">
                <a:latin typeface="Gill Sans MT" panose="020B0502020104020203" pitchFamily="34" charset="0"/>
                <a:ea typeface="Gill Sans MT" panose="020B0502020104020203" pitchFamily="34" charset="0"/>
                <a:cs typeface="Majalla UI"/>
              </a:rPr>
              <a:t>     يتضمن التعزيز الإيجابي زيادة احتمالات تكرار السلوك في المستقبل وذلك بتقديم معزز إيجابي للشخص عندما يقوم بذلك السلوك</a:t>
            </a:r>
            <a:r>
              <a:rPr lang="en-US" sz="3200" dirty="0">
                <a:latin typeface="Gill Sans MT" panose="020B0502020104020203" pitchFamily="34" charset="0"/>
                <a:ea typeface="Gill Sans MT" panose="020B0502020104020203" pitchFamily="34" charset="0"/>
                <a:cs typeface="Majalla UI"/>
              </a:rPr>
              <a:t>. ,</a:t>
            </a:r>
            <a:r>
              <a:rPr lang="ar-IQ" sz="3200" dirty="0">
                <a:latin typeface="Gill Sans MT" panose="020B0502020104020203" pitchFamily="34" charset="0"/>
                <a:ea typeface="Gill Sans MT" panose="020B0502020104020203" pitchFamily="34" charset="0"/>
                <a:cs typeface="Majalla UI"/>
              </a:rPr>
              <a:t> فالامثلة على التعزيز الايجابي كثيرة جدا في حياتنا اليومية ، فالثناء على اللاعب عند تأديته لمهارة جيدة،   والثناء على الطالب عند تأديته لواجبه المدرسي على نحو جيد ،وتقبيل الوالد لطفله والابتسامه له بعد تأديته لسلوك مرغوب فيه كلها أمثلة على التعزيز الايجابي.</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3272665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581" y="570884"/>
            <a:ext cx="10616948" cy="4307846"/>
          </a:xfrm>
          <a:prstGeom prst="rect">
            <a:avLst/>
          </a:prstGeom>
        </p:spPr>
        <p:txBody>
          <a:bodyPr wrap="square">
            <a:spAutoFit/>
          </a:bodyPr>
          <a:lstStyle/>
          <a:p>
            <a:pPr algn="r" rtl="1">
              <a:lnSpc>
                <a:spcPct val="107000"/>
              </a:lnSpc>
              <a:spcAft>
                <a:spcPts val="800"/>
              </a:spcAft>
            </a:pPr>
            <a:r>
              <a:rPr lang="ar-IQ" sz="3200" b="1" u="dash" dirty="0" smtClean="0">
                <a:solidFill>
                  <a:srgbClr val="C00000"/>
                </a:solidFill>
                <a:latin typeface="Gill Sans MT" panose="020B0502020104020203" pitchFamily="34" charset="0"/>
                <a:ea typeface="Gill Sans MT" panose="020B0502020104020203" pitchFamily="34" charset="0"/>
                <a:cs typeface="Majalla UI"/>
              </a:rPr>
              <a:t>ثانيا:</a:t>
            </a:r>
            <a:r>
              <a:rPr lang="ar-IQ" sz="3200" b="1" dirty="0">
                <a:solidFill>
                  <a:srgbClr val="C00000"/>
                </a:solidFill>
                <a:latin typeface="Gill Sans MT" panose="020B0502020104020203" pitchFamily="34" charset="0"/>
                <a:ea typeface="Gill Sans MT" panose="020B0502020104020203" pitchFamily="34" charset="0"/>
                <a:cs typeface="Majalla UI"/>
              </a:rPr>
              <a:t> </a:t>
            </a:r>
            <a:r>
              <a:rPr lang="ar-SA" sz="3200" b="1" u="sng" dirty="0" smtClean="0">
                <a:solidFill>
                  <a:srgbClr val="C00000"/>
                </a:solidFill>
                <a:latin typeface="Gill Sans MT" panose="020B0502020104020203" pitchFamily="34" charset="0"/>
                <a:ea typeface="Gill Sans MT" panose="020B0502020104020203" pitchFamily="34" charset="0"/>
                <a:cs typeface="Majalla UI"/>
              </a:rPr>
              <a:t>التعزيز السلبي</a:t>
            </a:r>
            <a:r>
              <a:rPr lang="en-US" sz="3200" dirty="0" smtClean="0">
                <a:solidFill>
                  <a:srgbClr val="C00000"/>
                </a:solidFill>
                <a:latin typeface="Gill Sans MT" panose="020B0502020104020203" pitchFamily="34" charset="0"/>
                <a:ea typeface="Gill Sans MT" panose="020B0502020104020203" pitchFamily="34" charset="0"/>
                <a:cs typeface="Majalla UI"/>
              </a:rPr>
              <a:t> </a:t>
            </a:r>
            <a:r>
              <a:rPr lang="en-US" sz="3200" dirty="0" smtClean="0">
                <a:latin typeface="Gill Sans MT" panose="020B0502020104020203" pitchFamily="34" charset="0"/>
                <a:ea typeface="Gill Sans MT" panose="020B0502020104020203" pitchFamily="34" charset="0"/>
                <a:cs typeface="Majalla UI"/>
              </a:rPr>
              <a:t> </a:t>
            </a:r>
            <a:br>
              <a:rPr lang="en-US" sz="3200" dirty="0" smtClean="0">
                <a:latin typeface="Gill Sans MT" panose="020B0502020104020203" pitchFamily="34" charset="0"/>
                <a:ea typeface="Gill Sans MT" panose="020B0502020104020203" pitchFamily="34" charset="0"/>
                <a:cs typeface="Majalla UI"/>
              </a:rPr>
            </a:br>
            <a:r>
              <a:rPr lang="ar-SA" sz="3200" dirty="0" smtClean="0">
                <a:latin typeface="Gill Sans MT" panose="020B0502020104020203" pitchFamily="34" charset="0"/>
                <a:ea typeface="Gill Sans MT" panose="020B0502020104020203" pitchFamily="34" charset="0"/>
                <a:cs typeface="Majalla UI"/>
              </a:rPr>
              <a:t>التعزيز السلبي هو زيادة احتمالات تكرار السلوك في المستقبل وذلك بإزالة مثيرات منفرة عندما يقوم الشخص بتأدية ذلك السلوك. والتعزيز السلبي ليس عقابا، بل هو تعزيز، فالتعزيز يقوي السلوك بينما يضعف العقاب السلوك </a:t>
            </a:r>
            <a:r>
              <a:rPr lang="ar-IQ" sz="3200" dirty="0" smtClean="0">
                <a:latin typeface="Gill Sans MT" panose="020B0502020104020203" pitchFamily="34" charset="0"/>
                <a:ea typeface="Gill Sans MT" panose="020B0502020104020203" pitchFamily="34" charset="0"/>
                <a:cs typeface="Majalla UI"/>
              </a:rPr>
              <a:t>وهناك امثلة متعددة على العزيز السلبي  منها </a:t>
            </a:r>
            <a:r>
              <a:rPr lang="en-US" sz="3200" dirty="0" smtClean="0">
                <a:latin typeface="Gill Sans MT" panose="020B0502020104020203" pitchFamily="34" charset="0"/>
                <a:ea typeface="Gill Sans MT" panose="020B0502020104020203" pitchFamily="34" charset="0"/>
                <a:cs typeface="Majalla UI"/>
              </a:rPr>
              <a:t>.  </a:t>
            </a:r>
            <a:r>
              <a:rPr lang="ar-IQ" sz="3200" dirty="0" smtClean="0">
                <a:latin typeface="Gill Sans MT" panose="020B0502020104020203" pitchFamily="34" charset="0"/>
                <a:ea typeface="Gill Sans MT" panose="020B0502020104020203" pitchFamily="34" charset="0"/>
                <a:cs typeface="Majalla UI"/>
              </a:rPr>
              <a:t>أداء اللاعب للمهارة القديمة لتجنب ما قد يفعله المدرب المعروف بعقابه الشديد  ،  تناول حبة الاسبرين في حال </a:t>
            </a:r>
            <a:r>
              <a:rPr lang="ar-IQ" sz="3200" dirty="0" err="1" smtClean="0">
                <a:latin typeface="Gill Sans MT" panose="020B0502020104020203" pitchFamily="34" charset="0"/>
                <a:ea typeface="Gill Sans MT" panose="020B0502020104020203" pitchFamily="34" charset="0"/>
                <a:cs typeface="Majalla UI"/>
              </a:rPr>
              <a:t>الصدا</a:t>
            </a:r>
            <a:r>
              <a:rPr lang="ar-IQ" sz="3200" dirty="0" smtClean="0">
                <a:latin typeface="Gill Sans MT" panose="020B0502020104020203" pitchFamily="34" charset="0"/>
                <a:ea typeface="Gill Sans MT" panose="020B0502020104020203" pitchFamily="34" charset="0"/>
                <a:cs typeface="Majalla UI"/>
              </a:rPr>
              <a:t> ع  ، وتخفيف السائق للسرعة عند معرفته بوجود رادار في الشارع ، كلها أمثلة على التعزيز السلبي  فجميعها تشمل تجنب  المثيرات  البغيضة.</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482996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618" y="1145635"/>
            <a:ext cx="8645236" cy="3746154"/>
          </a:xfrm>
          <a:prstGeom prst="rect">
            <a:avLst/>
          </a:prstGeom>
        </p:spPr>
        <p:txBody>
          <a:bodyPr wrap="square">
            <a:spAutoFit/>
          </a:bodyPr>
          <a:lstStyle/>
          <a:p>
            <a:pPr algn="r" rtl="1">
              <a:lnSpc>
                <a:spcPct val="107000"/>
              </a:lnSpc>
              <a:spcAft>
                <a:spcPts val="800"/>
              </a:spcAft>
            </a:pPr>
            <a:r>
              <a:rPr lang="en-US" sz="3200" dirty="0">
                <a:latin typeface="Gill Sans MT" panose="020B0502020104020203" pitchFamily="34" charset="0"/>
                <a:ea typeface="Gill Sans MT" panose="020B0502020104020203" pitchFamily="34" charset="0"/>
                <a:cs typeface="Majalla UI"/>
              </a:rPr>
              <a:t> </a:t>
            </a:r>
            <a:r>
              <a:rPr lang="ar-SA" sz="3200" dirty="0">
                <a:latin typeface="Gill Sans MT" panose="020B0502020104020203" pitchFamily="34" charset="0"/>
                <a:ea typeface="Gill Sans MT" panose="020B0502020104020203" pitchFamily="34" charset="0"/>
                <a:cs typeface="Majalla UI"/>
              </a:rPr>
              <a:t>أن الكثيرين يخلطون بين التعزيز السلبي والعقاب لأن الإجرائين يشتملان على استخدام المثيرات التجنبية ( المكروهة). إلا أنهما بالحقيقة إجراءان مختلفان تماما، فالتعزيز السلبي يقوي السلوك    ( من خلال إزالة المثيرات التي لا يرغب فيها الفرد) بينما يؤدي العقاب إلى تقليل أو إيقاف السلوك ( من خلال تعريض الفرد لمثيرات غير مرغوب فيها أو إزالة مثيرات مرغوب فيها بعد حدوث السلوك</a:t>
            </a:r>
            <a:r>
              <a:rPr lang="en-US" sz="3200" dirty="0">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678612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297" y="1181690"/>
            <a:ext cx="10642568" cy="2727029"/>
          </a:xfrm>
          <a:prstGeom prst="rect">
            <a:avLst/>
          </a:prstGeom>
        </p:spPr>
        <p:txBody>
          <a:bodyPr wrap="square">
            <a:spAutoFit/>
          </a:bodyPr>
          <a:lstStyle/>
          <a:p>
            <a:pPr algn="r" rtl="1">
              <a:lnSpc>
                <a:spcPct val="107000"/>
              </a:lnSpc>
              <a:spcAft>
                <a:spcPts val="800"/>
              </a:spcAft>
            </a:pPr>
            <a:r>
              <a:rPr lang="ar-SA" sz="3200" u="heavy" dirty="0" err="1" smtClean="0">
                <a:solidFill>
                  <a:srgbClr val="C00000"/>
                </a:solidFill>
                <a:latin typeface="Gill Sans MT" panose="020B0502020104020203" pitchFamily="34" charset="0"/>
                <a:ea typeface="Gill Sans MT" panose="020B0502020104020203" pitchFamily="34" charset="0"/>
                <a:cs typeface="Majalla UI"/>
              </a:rPr>
              <a:t>ثالثا:</a:t>
            </a:r>
            <a:r>
              <a:rPr lang="ar-SA" sz="3200" b="1" u="heavy" dirty="0" err="1" smtClean="0">
                <a:solidFill>
                  <a:srgbClr val="C00000"/>
                </a:solidFill>
                <a:latin typeface="Gill Sans MT" panose="020B0502020104020203" pitchFamily="34" charset="0"/>
                <a:ea typeface="Gill Sans MT" panose="020B0502020104020203" pitchFamily="34" charset="0"/>
                <a:cs typeface="Majalla UI"/>
              </a:rPr>
              <a:t>التعزيز</a:t>
            </a:r>
            <a:r>
              <a:rPr lang="ar-SA" sz="3200" b="1" u="heavy" dirty="0" smtClean="0">
                <a:solidFill>
                  <a:srgbClr val="C00000"/>
                </a:solidFill>
                <a:latin typeface="Gill Sans MT" panose="020B0502020104020203" pitchFamily="34" charset="0"/>
                <a:ea typeface="Gill Sans MT" panose="020B0502020104020203" pitchFamily="34" charset="0"/>
                <a:cs typeface="Majalla UI"/>
              </a:rPr>
              <a:t> </a:t>
            </a:r>
            <a:r>
              <a:rPr lang="ar-SA" sz="3200" b="1" u="heavy" dirty="0">
                <a:solidFill>
                  <a:srgbClr val="C00000"/>
                </a:solidFill>
                <a:latin typeface="Gill Sans MT" panose="020B0502020104020203" pitchFamily="34" charset="0"/>
                <a:ea typeface="Gill Sans MT" panose="020B0502020104020203" pitchFamily="34" charset="0"/>
                <a:cs typeface="Majalla UI"/>
              </a:rPr>
              <a:t>التفاضلي</a:t>
            </a:r>
            <a:r>
              <a:rPr lang="en-US" sz="3200" dirty="0">
                <a:solidFill>
                  <a:srgbClr val="C00000"/>
                </a:solidFill>
                <a:latin typeface="Gill Sans MT" panose="020B0502020104020203" pitchFamily="34" charset="0"/>
                <a:ea typeface="Gill Sans MT" panose="020B0502020104020203" pitchFamily="34" charset="0"/>
                <a:cs typeface="Majalla UI"/>
              </a:rPr>
              <a:t> </a:t>
            </a:r>
            <a:r>
              <a:rPr lang="en-US" sz="3200" dirty="0">
                <a:latin typeface="Gill Sans MT" panose="020B0502020104020203" pitchFamily="34" charset="0"/>
                <a:ea typeface="Gill Sans MT" panose="020B0502020104020203" pitchFamily="34" charset="0"/>
                <a:cs typeface="Majalla UI"/>
              </a:rPr>
              <a:t/>
            </a:r>
            <a:br>
              <a:rPr lang="en-US" sz="3200" dirty="0">
                <a:latin typeface="Gill Sans MT" panose="020B0502020104020203" pitchFamily="34" charset="0"/>
                <a:ea typeface="Gill Sans MT" panose="020B0502020104020203" pitchFamily="34" charset="0"/>
                <a:cs typeface="Majalla UI"/>
              </a:rPr>
            </a:br>
            <a:r>
              <a:rPr lang="ar-SA" sz="3200" dirty="0">
                <a:latin typeface="Gill Sans MT" panose="020B0502020104020203" pitchFamily="34" charset="0"/>
                <a:ea typeface="Gill Sans MT" panose="020B0502020104020203" pitchFamily="34" charset="0"/>
                <a:cs typeface="Majalla UI"/>
              </a:rPr>
              <a:t>هو تعزيز الاستجابات المناسبة، وتجاهل الاستجابات غير المناسبة. ومن الأمثلة على ذلك تعزيز اللاعب عندما يلعب بطريقة مناسبة، أو يطلب شيئا بأسلوب مقبول، أو ينتظر دوره، أو يساعد غيره، ويتجاهله عندما يتصرف بطريقة غير ناضجة أو بأسلوب فوضوي أو عدواني . . . إلخ</a:t>
            </a:r>
            <a:r>
              <a:rPr lang="en-US" sz="3200" dirty="0">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26903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927" y="376867"/>
            <a:ext cx="10033728" cy="3917098"/>
          </a:xfrm>
          <a:prstGeom prst="rect">
            <a:avLst/>
          </a:prstGeom>
        </p:spPr>
        <p:txBody>
          <a:bodyPr wrap="square">
            <a:spAutoFit/>
          </a:bodyPr>
          <a:lstStyle/>
          <a:p>
            <a:pPr algn="r" rtl="1">
              <a:lnSpc>
                <a:spcPct val="107000"/>
              </a:lnSpc>
              <a:spcAft>
                <a:spcPts val="800"/>
              </a:spcAft>
            </a:pPr>
            <a:r>
              <a:rPr lang="ar-IQ" sz="3200" b="1" dirty="0" smtClean="0">
                <a:solidFill>
                  <a:srgbClr val="C00000"/>
                </a:solidFill>
                <a:latin typeface="Gill Sans MT" panose="020B0502020104020203" pitchFamily="34" charset="0"/>
                <a:ea typeface="Gill Sans MT" panose="020B0502020104020203" pitchFamily="34" charset="0"/>
                <a:cs typeface="Majalla UI"/>
              </a:rPr>
              <a:t>رابعا:</a:t>
            </a:r>
            <a:r>
              <a:rPr lang="ar-SA" sz="3200" b="1" u="sng" dirty="0" smtClean="0">
                <a:solidFill>
                  <a:srgbClr val="C00000"/>
                </a:solidFill>
                <a:latin typeface="Gill Sans MT" panose="020B0502020104020203" pitchFamily="34" charset="0"/>
                <a:ea typeface="Gill Sans MT" panose="020B0502020104020203" pitchFamily="34" charset="0"/>
                <a:cs typeface="Majalla UI"/>
              </a:rPr>
              <a:t>جداول </a:t>
            </a:r>
            <a:r>
              <a:rPr lang="ar-SA" sz="3200" b="1" u="sng" dirty="0">
                <a:solidFill>
                  <a:srgbClr val="C00000"/>
                </a:solidFill>
                <a:latin typeface="Gill Sans MT" panose="020B0502020104020203" pitchFamily="34" charset="0"/>
                <a:ea typeface="Gill Sans MT" panose="020B0502020104020203" pitchFamily="34" charset="0"/>
                <a:cs typeface="Majalla UI"/>
              </a:rPr>
              <a:t>التعزيز</a:t>
            </a:r>
            <a:r>
              <a:rPr lang="en-US" sz="3200" dirty="0">
                <a:latin typeface="Gill Sans MT" panose="020B0502020104020203" pitchFamily="34" charset="0"/>
                <a:ea typeface="Gill Sans MT" panose="020B0502020104020203" pitchFamily="34" charset="0"/>
                <a:cs typeface="Majalla UI"/>
              </a:rPr>
              <a:t/>
            </a:r>
            <a:br>
              <a:rPr lang="en-US" sz="3200" dirty="0">
                <a:latin typeface="Gill Sans MT" panose="020B0502020104020203" pitchFamily="34" charset="0"/>
                <a:ea typeface="Gill Sans MT" panose="020B0502020104020203" pitchFamily="34" charset="0"/>
                <a:cs typeface="Majalla UI"/>
              </a:rPr>
            </a:br>
            <a:r>
              <a:rPr lang="ar-SA" sz="3200" dirty="0">
                <a:latin typeface="Gill Sans MT" panose="020B0502020104020203" pitchFamily="34" charset="0"/>
                <a:ea typeface="Gill Sans MT" panose="020B0502020104020203" pitchFamily="34" charset="0"/>
                <a:cs typeface="Majalla UI"/>
              </a:rPr>
              <a:t>تنظم جداول التعزيز مواعيد تقديم التعزيز وتحدد أي الاستجابات سيتم تعزيزها. فالتعزيز إما أن يكون متواصلا وإما أن يكون متقطعا.</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latin typeface="Gill Sans MT" panose="020B0502020104020203" pitchFamily="34" charset="0"/>
                <a:ea typeface="Gill Sans MT" panose="020B0502020104020203" pitchFamily="34" charset="0"/>
                <a:cs typeface="Majalla UI"/>
              </a:rPr>
              <a:t> وفي التعزيز </a:t>
            </a:r>
            <a:r>
              <a:rPr lang="ar-SA" sz="3200" dirty="0" smtClean="0">
                <a:latin typeface="Gill Sans MT" panose="020B0502020104020203" pitchFamily="34" charset="0"/>
                <a:ea typeface="Gill Sans MT" panose="020B0502020104020203" pitchFamily="34" charset="0"/>
                <a:cs typeface="Majalla UI"/>
              </a:rPr>
              <a:t>المتواصل</a:t>
            </a:r>
            <a:r>
              <a:rPr lang="en-US" sz="3200" dirty="0" smtClean="0">
                <a:latin typeface="Gill Sans MT" panose="020B0502020104020203" pitchFamily="34" charset="0"/>
                <a:ea typeface="Gill Sans MT" panose="020B0502020104020203" pitchFamily="34" charset="0"/>
                <a:cs typeface="Majalla UI"/>
              </a:rPr>
              <a:t> </a:t>
            </a:r>
            <a:r>
              <a:rPr lang="ar-IQ" sz="3200" dirty="0" smtClean="0">
                <a:latin typeface="Gill Sans MT" panose="020B0502020104020203" pitchFamily="34" charset="0"/>
                <a:ea typeface="Gill Sans MT" panose="020B0502020104020203" pitchFamily="34" charset="0"/>
                <a:cs typeface="Majalla UI"/>
              </a:rPr>
              <a:t>الكلي </a:t>
            </a:r>
            <a:r>
              <a:rPr lang="ar-IQ" sz="3200" dirty="0">
                <a:latin typeface="Gill Sans MT" panose="020B0502020104020203" pitchFamily="34" charset="0"/>
                <a:ea typeface="Gill Sans MT" panose="020B0502020104020203" pitchFamily="34" charset="0"/>
                <a:cs typeface="Majalla UI"/>
              </a:rPr>
              <a:t>" </a:t>
            </a:r>
            <a:r>
              <a:rPr lang="ar-SA" sz="3200" dirty="0">
                <a:latin typeface="Gill Sans MT" panose="020B0502020104020203" pitchFamily="34" charset="0"/>
                <a:ea typeface="Gill Sans MT" panose="020B0502020104020203" pitchFamily="34" charset="0"/>
                <a:cs typeface="Majalla UI"/>
              </a:rPr>
              <a:t>يتم تعزيز السلوك في كل مرة يحدث فيها. وهذا التعزيز يستخدم عند تعليم سلوك جديد للشخص</a:t>
            </a:r>
            <a:r>
              <a:rPr lang="en-US" sz="3200" dirty="0">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a:r>
              <a:rPr lang="ar-SA" sz="3200" dirty="0">
                <a:latin typeface="Gill Sans MT" panose="020B0502020104020203" pitchFamily="34" charset="0"/>
                <a:ea typeface="Gill Sans MT" panose="020B0502020104020203" pitchFamily="34" charset="0"/>
                <a:cs typeface="Majalla UI"/>
              </a:rPr>
              <a:t>والبديل للتعزيز المتواصل هو التعزيز المتقطع ""</a:t>
            </a:r>
            <a:r>
              <a:rPr lang="ar-IQ" sz="3200" dirty="0" smtClean="0">
                <a:latin typeface="Gill Sans MT" panose="020B0502020104020203" pitchFamily="34" charset="0"/>
                <a:ea typeface="Gill Sans MT" panose="020B0502020104020203" pitchFamily="34" charset="0"/>
                <a:cs typeface="Majalla UI"/>
              </a:rPr>
              <a:t>الجزئي</a:t>
            </a:r>
            <a:r>
              <a:rPr lang="en-US" sz="3200" dirty="0" smtClean="0">
                <a:latin typeface="Gill Sans MT" panose="020B0502020104020203" pitchFamily="34" charset="0"/>
                <a:ea typeface="Gill Sans MT" panose="020B0502020104020203" pitchFamily="34" charset="0"/>
                <a:cs typeface="Majalla UI"/>
              </a:rPr>
              <a:t>") </a:t>
            </a:r>
            <a:r>
              <a:rPr lang="ar-SA" sz="3200" dirty="0">
                <a:latin typeface="Gill Sans MT" panose="020B0502020104020203" pitchFamily="34" charset="0"/>
                <a:ea typeface="Gill Sans MT" panose="020B0502020104020203" pitchFamily="34" charset="0"/>
                <a:cs typeface="Majalla UI"/>
              </a:rPr>
              <a:t>الذي يشمل تعزيز بعض الاستجابات التي تصدر عن الفرد وليس كل استجابة</a:t>
            </a:r>
            <a:endParaRPr lang="en-US" sz="3200" dirty="0"/>
          </a:p>
        </p:txBody>
      </p:sp>
    </p:spTree>
    <p:extLst>
      <p:ext uri="{BB962C8B-B14F-4D97-AF65-F5344CB8AC3E}">
        <p14:creationId xmlns:p14="http://schemas.microsoft.com/office/powerpoint/2010/main" val="112564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316</TotalTime>
  <Words>262</Words>
  <Application>Microsoft Office PowerPoint</Application>
  <PresentationFormat>مخصص</PresentationFormat>
  <Paragraphs>33</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تدفق</vt:lpstr>
      <vt:lpstr>كلية المستقبل الجامعة قسم التربية البدنية وعلوم الرياضة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/علم النفس الرياضي</dc:title>
  <dc:creator>Dr</dc:creator>
  <cp:lastModifiedBy>ja</cp:lastModifiedBy>
  <cp:revision>40</cp:revision>
  <dcterms:created xsi:type="dcterms:W3CDTF">2018-10-03T18:54:17Z</dcterms:created>
  <dcterms:modified xsi:type="dcterms:W3CDTF">2021-09-26T10:41:38Z</dcterms:modified>
</cp:coreProperties>
</file>