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20" r:id="rId1"/>
  </p:sldMasterIdLst>
  <p:notesMasterIdLst>
    <p:notesMasterId r:id="rId51"/>
  </p:notesMasterIdLst>
  <p:handoutMasterIdLst>
    <p:handoutMasterId r:id="rId52"/>
  </p:handoutMasterIdLst>
  <p:sldIdLst>
    <p:sldId id="256" r:id="rId2"/>
    <p:sldId id="277" r:id="rId3"/>
    <p:sldId id="288" r:id="rId4"/>
    <p:sldId id="292" r:id="rId5"/>
    <p:sldId id="293" r:id="rId6"/>
    <p:sldId id="291" r:id="rId7"/>
    <p:sldId id="276" r:id="rId8"/>
    <p:sldId id="278" r:id="rId9"/>
    <p:sldId id="282" r:id="rId10"/>
    <p:sldId id="300" r:id="rId11"/>
    <p:sldId id="296" r:id="rId12"/>
    <p:sldId id="299" r:id="rId13"/>
    <p:sldId id="297" r:id="rId14"/>
    <p:sldId id="298" r:id="rId15"/>
    <p:sldId id="305" r:id="rId16"/>
    <p:sldId id="260" r:id="rId17"/>
    <p:sldId id="301" r:id="rId18"/>
    <p:sldId id="302" r:id="rId19"/>
    <p:sldId id="303" r:id="rId20"/>
    <p:sldId id="304" r:id="rId21"/>
    <p:sldId id="320" r:id="rId22"/>
    <p:sldId id="261" r:id="rId23"/>
    <p:sldId id="263" r:id="rId24"/>
    <p:sldId id="265" r:id="rId25"/>
    <p:sldId id="266" r:id="rId26"/>
    <p:sldId id="306" r:id="rId27"/>
    <p:sldId id="322" r:id="rId28"/>
    <p:sldId id="317" r:id="rId29"/>
    <p:sldId id="321" r:id="rId30"/>
    <p:sldId id="319" r:id="rId31"/>
    <p:sldId id="308" r:id="rId32"/>
    <p:sldId id="336" r:id="rId33"/>
    <p:sldId id="338" r:id="rId34"/>
    <p:sldId id="334" r:id="rId35"/>
    <p:sldId id="341" r:id="rId36"/>
    <p:sldId id="335" r:id="rId37"/>
    <p:sldId id="337" r:id="rId38"/>
    <p:sldId id="346" r:id="rId39"/>
    <p:sldId id="342" r:id="rId40"/>
    <p:sldId id="343" r:id="rId41"/>
    <p:sldId id="348" r:id="rId42"/>
    <p:sldId id="349" r:id="rId43"/>
    <p:sldId id="345" r:id="rId44"/>
    <p:sldId id="347" r:id="rId45"/>
    <p:sldId id="350" r:id="rId46"/>
    <p:sldId id="352" r:id="rId47"/>
    <p:sldId id="353" r:id="rId48"/>
    <p:sldId id="351" r:id="rId49"/>
    <p:sldId id="344" r:id="rId50"/>
  </p:sldIdLst>
  <p:sldSz cx="9144000" cy="6858000" type="screen4x3"/>
  <p:notesSz cx="6735763" cy="986948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39" autoAdjust="0"/>
    <p:restoredTop sz="89242" autoAdjust="0"/>
  </p:normalViewPr>
  <p:slideViewPr>
    <p:cSldViewPr>
      <p:cViewPr varScale="1">
        <p:scale>
          <a:sx n="46" d="100"/>
          <a:sy n="46" d="100"/>
        </p:scale>
        <p:origin x="600"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350" y="0"/>
            <a:ext cx="2919413" cy="493713"/>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19412" cy="493713"/>
          </a:xfrm>
          <a:prstGeom prst="rect">
            <a:avLst/>
          </a:prstGeom>
        </p:spPr>
        <p:txBody>
          <a:bodyPr vert="horz" lIns="91440" tIns="45720" rIns="91440" bIns="45720" rtlCol="1"/>
          <a:lstStyle>
            <a:lvl1pPr algn="l">
              <a:defRPr sz="1200"/>
            </a:lvl1pPr>
          </a:lstStyle>
          <a:p>
            <a:fld id="{9D2A3B0A-EFF7-4DFD-8398-1E1921CC3DE5}" type="datetime1">
              <a:rPr lang="en-US" smtClean="0"/>
              <a:pPr/>
              <a:t>2/28/2019</a:t>
            </a:fld>
            <a:endParaRPr lang="ar-IQ"/>
          </a:p>
        </p:txBody>
      </p:sp>
      <p:sp>
        <p:nvSpPr>
          <p:cNvPr id="4" name="Footer Placeholder 3"/>
          <p:cNvSpPr>
            <a:spLocks noGrp="1"/>
          </p:cNvSpPr>
          <p:nvPr>
            <p:ph type="ftr" sz="quarter" idx="2"/>
          </p:nvPr>
        </p:nvSpPr>
        <p:spPr>
          <a:xfrm>
            <a:off x="3816350" y="9374188"/>
            <a:ext cx="2919413" cy="493712"/>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9374188"/>
            <a:ext cx="2919412" cy="493712"/>
          </a:xfrm>
          <a:prstGeom prst="rect">
            <a:avLst/>
          </a:prstGeom>
        </p:spPr>
        <p:txBody>
          <a:bodyPr vert="horz" lIns="91440" tIns="45720" rIns="91440" bIns="45720" rtlCol="1" anchor="b"/>
          <a:lstStyle>
            <a:lvl1pPr algn="l">
              <a:defRPr sz="1200"/>
            </a:lvl1pPr>
          </a:lstStyle>
          <a:p>
            <a:fld id="{80DE9025-E418-42F4-8EE5-5B8DEC9B8F24}" type="slidenum">
              <a:rPr lang="ar-IQ" smtClean="0"/>
              <a:pPr/>
              <a:t>‹#›</a:t>
            </a:fld>
            <a:endParaRPr lang="ar-IQ"/>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60" y="0"/>
            <a:ext cx="2918831" cy="493474"/>
          </a:xfrm>
          <a:prstGeom prst="rect">
            <a:avLst/>
          </a:prstGeom>
        </p:spPr>
        <p:txBody>
          <a:bodyPr vert="horz" lIns="91440" tIns="45720" rIns="91440" bIns="45720" rtlCol="1"/>
          <a:lstStyle>
            <a:lvl1pPr algn="l">
              <a:defRPr sz="1200"/>
            </a:lvl1pPr>
          </a:lstStyle>
          <a:p>
            <a:fld id="{69BDD5F4-6798-4E23-80DF-6B703E394CFA}" type="datetime1">
              <a:rPr lang="en-US" smtClean="0"/>
              <a:pPr/>
              <a:t>2/28/2019</a:t>
            </a:fld>
            <a:endParaRPr lang="ar-IQ"/>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60" y="9374301"/>
            <a:ext cx="2918831" cy="493474"/>
          </a:xfrm>
          <a:prstGeom prst="rect">
            <a:avLst/>
          </a:prstGeom>
        </p:spPr>
        <p:txBody>
          <a:bodyPr vert="horz" lIns="91440" tIns="45720" rIns="91440" bIns="45720" rtlCol="1" anchor="b"/>
          <a:lstStyle>
            <a:lvl1pPr algn="l">
              <a:defRPr sz="1200"/>
            </a:lvl1pPr>
          </a:lstStyle>
          <a:p>
            <a:fld id="{79FDEC3A-C3C6-4441-84F7-659F7C355612}" type="slidenum">
              <a:rPr lang="ar-IQ" smtClean="0"/>
              <a:pPr/>
              <a:t>‹#›</a:t>
            </a:fld>
            <a:endParaRPr lang="ar-IQ"/>
          </a:p>
        </p:txBody>
      </p:sp>
    </p:spTree>
  </p:cSld>
  <p:clrMap bg1="lt1" tx1="dk1" bg2="lt2" tx2="dk2" accent1="accent1" accent2="accent2" accent3="accent3" accent4="accent4" accent5="accent5" accent6="accent6" hlink="hlink" folHlink="folHlink"/>
  <p:hf hd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n.wikipedia.org/wiki/Redox"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1</a:t>
            </a:fld>
            <a:endParaRPr lang="ar-IQ"/>
          </a:p>
        </p:txBody>
      </p:sp>
      <p:sp>
        <p:nvSpPr>
          <p:cNvPr id="5" name="Date Placeholder 4"/>
          <p:cNvSpPr>
            <a:spLocks noGrp="1"/>
          </p:cNvSpPr>
          <p:nvPr>
            <p:ph type="dt" idx="11"/>
          </p:nvPr>
        </p:nvSpPr>
        <p:spPr/>
        <p:txBody>
          <a:bodyPr/>
          <a:lstStyle/>
          <a:p>
            <a:fld id="{99ABABF2-9729-4AD7-B7AE-3F0ECBC5A2D8}"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10</a:t>
            </a:fld>
            <a:endParaRPr lang="ar-IQ"/>
          </a:p>
        </p:txBody>
      </p:sp>
      <p:sp>
        <p:nvSpPr>
          <p:cNvPr id="5" name="Date Placeholder 4"/>
          <p:cNvSpPr>
            <a:spLocks noGrp="1"/>
          </p:cNvSpPr>
          <p:nvPr>
            <p:ph type="dt" idx="11"/>
          </p:nvPr>
        </p:nvSpPr>
        <p:spPr/>
        <p:txBody>
          <a:bodyPr/>
          <a:lstStyle/>
          <a:p>
            <a:fld id="{0A00AC71-5392-4744-AD49-AE30487E1473}"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justLow" rtl="0"/>
            <a:r>
              <a:rPr lang="en-US" dirty="0" smtClean="0">
                <a:solidFill>
                  <a:srgbClr val="4A829D"/>
                </a:solidFill>
                <a:effectLst>
                  <a:outerShdw blurRad="38100" dist="38100" dir="2700000" algn="tl">
                    <a:srgbClr val="000000"/>
                  </a:outerShdw>
                </a:effectLst>
              </a:rPr>
              <a:t>Pathway:</a:t>
            </a:r>
            <a:r>
              <a:rPr lang="en-US" dirty="0" smtClean="0"/>
              <a:t> a series of biochemical reactions.</a:t>
            </a:r>
            <a:endParaRPr lang="en-US" dirty="0"/>
          </a:p>
        </p:txBody>
      </p:sp>
      <p:sp>
        <p:nvSpPr>
          <p:cNvPr id="4" name="Slide Number Placeholder 3"/>
          <p:cNvSpPr>
            <a:spLocks noGrp="1"/>
          </p:cNvSpPr>
          <p:nvPr>
            <p:ph type="sldNum" sz="quarter" idx="10"/>
          </p:nvPr>
        </p:nvSpPr>
        <p:spPr/>
        <p:txBody>
          <a:bodyPr/>
          <a:lstStyle/>
          <a:p>
            <a:fld id="{CECBEAAC-3404-F443-A447-F02EA9A1B49D}" type="slidenum">
              <a:rPr lang="en-US" smtClean="0"/>
              <a:pPr/>
              <a:t>11</a:t>
            </a:fld>
            <a:endParaRPr lang="en-US"/>
          </a:p>
        </p:txBody>
      </p:sp>
      <p:sp>
        <p:nvSpPr>
          <p:cNvPr id="5" name="Date Placeholder 4"/>
          <p:cNvSpPr>
            <a:spLocks noGrp="1"/>
          </p:cNvSpPr>
          <p:nvPr>
            <p:ph type="dt" idx="11"/>
          </p:nvPr>
        </p:nvSpPr>
        <p:spPr/>
        <p:txBody>
          <a:bodyPr/>
          <a:lstStyle/>
          <a:p>
            <a:fld id="{4405C419-8E1F-4C54-B750-682F9082A731}"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ar-IQ" smtClean="0"/>
          </a:p>
        </p:txBody>
      </p:sp>
      <p:sp>
        <p:nvSpPr>
          <p:cNvPr id="59396" name="Slide Number Placeholder 3"/>
          <p:cNvSpPr>
            <a:spLocks noGrp="1"/>
          </p:cNvSpPr>
          <p:nvPr>
            <p:ph type="sldNum" sz="quarter" idx="5"/>
          </p:nvPr>
        </p:nvSpPr>
        <p:spPr>
          <a:noFill/>
        </p:spPr>
        <p:txBody>
          <a:bodyPr/>
          <a:lstStyle/>
          <a:p>
            <a:fld id="{CF7F16D3-3532-4885-8A9F-476C95FAB2FA}" type="slidenum">
              <a:rPr lang="ar-SA"/>
              <a:pPr/>
              <a:t>12</a:t>
            </a:fld>
            <a:endParaRPr lang="en-US"/>
          </a:p>
        </p:txBody>
      </p:sp>
      <p:sp>
        <p:nvSpPr>
          <p:cNvPr id="5" name="Date Placeholder 4"/>
          <p:cNvSpPr>
            <a:spLocks noGrp="1"/>
          </p:cNvSpPr>
          <p:nvPr>
            <p:ph type="dt" idx="10"/>
          </p:nvPr>
        </p:nvSpPr>
        <p:spPr/>
        <p:txBody>
          <a:bodyPr/>
          <a:lstStyle/>
          <a:p>
            <a:fld id="{D96EFE3F-6D6A-46D1-AAC5-370F025E6D75}"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13</a:t>
            </a:fld>
            <a:endParaRPr lang="ar-IQ"/>
          </a:p>
        </p:txBody>
      </p:sp>
      <p:sp>
        <p:nvSpPr>
          <p:cNvPr id="5" name="Date Placeholder 4"/>
          <p:cNvSpPr>
            <a:spLocks noGrp="1"/>
          </p:cNvSpPr>
          <p:nvPr>
            <p:ph type="dt" idx="11"/>
          </p:nvPr>
        </p:nvSpPr>
        <p:spPr/>
        <p:txBody>
          <a:bodyPr/>
          <a:lstStyle/>
          <a:p>
            <a:fld id="{1D5D81A5-0165-4C57-9DAB-6EE7AABD82A9}"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14</a:t>
            </a:fld>
            <a:endParaRPr lang="ar-IQ"/>
          </a:p>
        </p:txBody>
      </p:sp>
      <p:sp>
        <p:nvSpPr>
          <p:cNvPr id="5" name="Date Placeholder 4"/>
          <p:cNvSpPr>
            <a:spLocks noGrp="1"/>
          </p:cNvSpPr>
          <p:nvPr>
            <p:ph type="dt" idx="11"/>
          </p:nvPr>
        </p:nvSpPr>
        <p:spPr/>
        <p:txBody>
          <a:bodyPr/>
          <a:lstStyle/>
          <a:p>
            <a:fld id="{D91B1278-3D96-431A-B0E6-C94D4A116D33}"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BE0B54C-C8A6-4DF0-9DF5-99F75D1A04CB}" type="slidenum">
              <a:rPr lang="en-US" smtClean="0">
                <a:latin typeface="Arial" pitchFamily="34" charset="0"/>
              </a:rPr>
              <a:pPr/>
              <a:t>15</a:t>
            </a:fld>
            <a:endParaRPr lang="en-US"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ar-IQ" smtClean="0">
              <a:latin typeface="Arial" pitchFamily="34" charset="0"/>
            </a:endParaRPr>
          </a:p>
        </p:txBody>
      </p:sp>
      <p:sp>
        <p:nvSpPr>
          <p:cNvPr id="5" name="Date Placeholder 4"/>
          <p:cNvSpPr>
            <a:spLocks noGrp="1"/>
          </p:cNvSpPr>
          <p:nvPr>
            <p:ph type="dt" idx="10"/>
          </p:nvPr>
        </p:nvSpPr>
        <p:spPr/>
        <p:txBody>
          <a:bodyPr/>
          <a:lstStyle/>
          <a:p>
            <a:fld id="{1EED2711-5CD7-45A8-A06D-15719A8C6E98}"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actual rate of the reactions does, of course, depend on the lowering of activation energies by the enzymes that catalyze the reactions</a:t>
            </a:r>
            <a:endParaRPr lang="ar-IQ" dirty="0"/>
          </a:p>
        </p:txBody>
      </p:sp>
      <p:sp>
        <p:nvSpPr>
          <p:cNvPr id="4" name="Slide Number Placeholder 3"/>
          <p:cNvSpPr>
            <a:spLocks noGrp="1"/>
          </p:cNvSpPr>
          <p:nvPr>
            <p:ph type="sldNum" sz="quarter" idx="10"/>
          </p:nvPr>
        </p:nvSpPr>
        <p:spPr/>
        <p:txBody>
          <a:bodyPr/>
          <a:lstStyle/>
          <a:p>
            <a:fld id="{79FDEC3A-C3C6-4441-84F7-659F7C355612}" type="slidenum">
              <a:rPr lang="ar-IQ" smtClean="0"/>
              <a:pPr/>
              <a:t>16</a:t>
            </a:fld>
            <a:endParaRPr lang="ar-IQ"/>
          </a:p>
        </p:txBody>
      </p:sp>
      <p:sp>
        <p:nvSpPr>
          <p:cNvPr id="5" name="Date Placeholder 4"/>
          <p:cNvSpPr>
            <a:spLocks noGrp="1"/>
          </p:cNvSpPr>
          <p:nvPr>
            <p:ph type="dt" idx="11"/>
          </p:nvPr>
        </p:nvSpPr>
        <p:spPr/>
        <p:txBody>
          <a:bodyPr/>
          <a:lstStyle/>
          <a:p>
            <a:fld id="{2B5CB46D-409A-4769-9094-ED76F3CA2514}"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A0CE379-C2EF-46D1-AA4D-3B202EEFBC55}" type="slidenum">
              <a:rPr lang="en-US" smtClean="0">
                <a:latin typeface="Arial" pitchFamily="34" charset="0"/>
              </a:rPr>
              <a:pPr/>
              <a:t>17</a:t>
            </a:fld>
            <a:endParaRPr lang="en-US" smtClean="0">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ar-IQ" smtClean="0">
              <a:latin typeface="Arial" pitchFamily="34" charset="0"/>
            </a:endParaRPr>
          </a:p>
        </p:txBody>
      </p:sp>
      <p:sp>
        <p:nvSpPr>
          <p:cNvPr id="5" name="Date Placeholder 4"/>
          <p:cNvSpPr>
            <a:spLocks noGrp="1"/>
          </p:cNvSpPr>
          <p:nvPr>
            <p:ph type="dt" idx="10"/>
          </p:nvPr>
        </p:nvSpPr>
        <p:spPr/>
        <p:txBody>
          <a:bodyPr/>
          <a:lstStyle/>
          <a:p>
            <a:fld id="{70F4DA98-2E42-491D-830B-16EA9C51FFBA}"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2A87902-7128-4294-A80D-B13DC3159ED6}" type="slidenum">
              <a:rPr lang="en-US" smtClean="0">
                <a:latin typeface="Arial" pitchFamily="34" charset="0"/>
              </a:rPr>
              <a:pPr/>
              <a:t>18</a:t>
            </a:fld>
            <a:endParaRPr lang="en-US"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ar-IQ" smtClean="0">
              <a:latin typeface="Arial" pitchFamily="34" charset="0"/>
            </a:endParaRPr>
          </a:p>
        </p:txBody>
      </p:sp>
      <p:sp>
        <p:nvSpPr>
          <p:cNvPr id="5" name="Date Placeholder 4"/>
          <p:cNvSpPr>
            <a:spLocks noGrp="1"/>
          </p:cNvSpPr>
          <p:nvPr>
            <p:ph type="dt" idx="10"/>
          </p:nvPr>
        </p:nvSpPr>
        <p:spPr/>
        <p:txBody>
          <a:bodyPr/>
          <a:lstStyle/>
          <a:p>
            <a:fld id="{8CB64FF1-6995-4C3E-A4A3-092CE0BF444A}"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46D3D9E-4EB0-4A4D-9BF8-D693AA00B97D}" type="slidenum">
              <a:rPr lang="en-US" smtClean="0">
                <a:latin typeface="Arial" pitchFamily="34" charset="0"/>
              </a:rPr>
              <a:pPr/>
              <a:t>19</a:t>
            </a:fld>
            <a:endParaRPr lang="en-US" smtClean="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ar-IQ" smtClean="0">
              <a:latin typeface="Arial" pitchFamily="34" charset="0"/>
            </a:endParaRPr>
          </a:p>
        </p:txBody>
      </p:sp>
      <p:sp>
        <p:nvSpPr>
          <p:cNvPr id="5" name="Date Placeholder 4"/>
          <p:cNvSpPr>
            <a:spLocks noGrp="1"/>
          </p:cNvSpPr>
          <p:nvPr>
            <p:ph type="dt" idx="10"/>
          </p:nvPr>
        </p:nvSpPr>
        <p:spPr/>
        <p:txBody>
          <a:bodyPr/>
          <a:lstStyle/>
          <a:p>
            <a:fld id="{4A11A938-E7A5-4703-BE4E-D1B83C7D582A}"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ar-IQ" smtClean="0"/>
          </a:p>
        </p:txBody>
      </p:sp>
      <p:sp>
        <p:nvSpPr>
          <p:cNvPr id="50180" name="Slide Number Placeholder 3"/>
          <p:cNvSpPr>
            <a:spLocks noGrp="1"/>
          </p:cNvSpPr>
          <p:nvPr>
            <p:ph type="sldNum" sz="quarter" idx="5"/>
          </p:nvPr>
        </p:nvSpPr>
        <p:spPr>
          <a:noFill/>
        </p:spPr>
        <p:txBody>
          <a:bodyPr/>
          <a:lstStyle/>
          <a:p>
            <a:fld id="{51807C77-97EC-405D-8518-17169DCAB120}" type="slidenum">
              <a:rPr lang="ar-SA"/>
              <a:pPr/>
              <a:t>2</a:t>
            </a:fld>
            <a:endParaRPr lang="en-US"/>
          </a:p>
        </p:txBody>
      </p:sp>
      <p:sp>
        <p:nvSpPr>
          <p:cNvPr id="5" name="Date Placeholder 4"/>
          <p:cNvSpPr>
            <a:spLocks noGrp="1"/>
          </p:cNvSpPr>
          <p:nvPr>
            <p:ph type="dt" idx="10"/>
          </p:nvPr>
        </p:nvSpPr>
        <p:spPr/>
        <p:txBody>
          <a:bodyPr/>
          <a:lstStyle/>
          <a:p>
            <a:fld id="{31D5C2A1-43BA-4C85-B023-66DAABEC7FA8}"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B828CF9-25AC-44D4-A313-9BB8C87AFD56}" type="slidenum">
              <a:rPr lang="en-US" smtClean="0">
                <a:latin typeface="Arial" pitchFamily="34" charset="0"/>
              </a:rPr>
              <a:pPr/>
              <a:t>20</a:t>
            </a:fld>
            <a:endParaRPr lang="en-US"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ar-IQ" smtClean="0">
              <a:latin typeface="Arial" pitchFamily="34" charset="0"/>
            </a:endParaRPr>
          </a:p>
        </p:txBody>
      </p:sp>
      <p:sp>
        <p:nvSpPr>
          <p:cNvPr id="5" name="Date Placeholder 4"/>
          <p:cNvSpPr>
            <a:spLocks noGrp="1"/>
          </p:cNvSpPr>
          <p:nvPr>
            <p:ph type="dt" idx="10"/>
          </p:nvPr>
        </p:nvSpPr>
        <p:spPr/>
        <p:txBody>
          <a:bodyPr/>
          <a:lstStyle/>
          <a:p>
            <a:fld id="{F4012F9F-2BFB-495C-818E-C370B0F6A748}"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ar-IQ" smtClean="0"/>
          </a:p>
        </p:txBody>
      </p:sp>
      <p:sp>
        <p:nvSpPr>
          <p:cNvPr id="67588" name="Slide Number Placeholder 3"/>
          <p:cNvSpPr>
            <a:spLocks noGrp="1"/>
          </p:cNvSpPr>
          <p:nvPr>
            <p:ph type="sldNum" sz="quarter" idx="5"/>
          </p:nvPr>
        </p:nvSpPr>
        <p:spPr>
          <a:noFill/>
        </p:spPr>
        <p:txBody>
          <a:bodyPr/>
          <a:lstStyle/>
          <a:p>
            <a:fld id="{8D5110F6-B7BE-44D8-978B-A9B2625AA7D9}" type="slidenum">
              <a:rPr lang="ar-SA"/>
              <a:pPr/>
              <a:t>21</a:t>
            </a:fld>
            <a:endParaRPr lang="en-US"/>
          </a:p>
        </p:txBody>
      </p:sp>
      <p:sp>
        <p:nvSpPr>
          <p:cNvPr id="5" name="Date Placeholder 4"/>
          <p:cNvSpPr>
            <a:spLocks noGrp="1"/>
          </p:cNvSpPr>
          <p:nvPr>
            <p:ph type="dt" idx="10"/>
          </p:nvPr>
        </p:nvSpPr>
        <p:spPr/>
        <p:txBody>
          <a:bodyPr/>
          <a:lstStyle/>
          <a:p>
            <a:fld id="{DF73B993-4481-4418-BB69-C5D02ABACCCA}"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D300513-3A58-4230-BF32-79BADF671CC8}" type="slidenum">
              <a:rPr lang="en-US" smtClean="0">
                <a:latin typeface="Arial" pitchFamily="34" charset="0"/>
              </a:rPr>
              <a:pPr/>
              <a:t>22</a:t>
            </a:fld>
            <a:endParaRPr lang="en-US"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ar-IQ" smtClean="0">
              <a:latin typeface="Arial" pitchFamily="34" charset="0"/>
            </a:endParaRPr>
          </a:p>
        </p:txBody>
      </p:sp>
      <p:sp>
        <p:nvSpPr>
          <p:cNvPr id="5" name="Date Placeholder 4"/>
          <p:cNvSpPr>
            <a:spLocks noGrp="1"/>
          </p:cNvSpPr>
          <p:nvPr>
            <p:ph type="dt" idx="10"/>
          </p:nvPr>
        </p:nvSpPr>
        <p:spPr/>
        <p:txBody>
          <a:bodyPr/>
          <a:lstStyle/>
          <a:p>
            <a:fld id="{1901E35A-ED4C-4676-9DB5-B95549A994B5}"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F3DB84A-336C-4A33-972A-6B9A6AB64677}" type="slidenum">
              <a:rPr lang="en-US" smtClean="0">
                <a:latin typeface="Arial" pitchFamily="34" charset="0"/>
              </a:rPr>
              <a:pPr/>
              <a:t>23</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algn="l" rtl="0" eaLnBrk="1" hangingPunct="1"/>
            <a:endParaRPr lang="ar-IQ" dirty="0" smtClean="0">
              <a:latin typeface="Arial" pitchFamily="34" charset="0"/>
            </a:endParaRPr>
          </a:p>
        </p:txBody>
      </p:sp>
      <p:sp>
        <p:nvSpPr>
          <p:cNvPr id="5" name="Date Placeholder 4"/>
          <p:cNvSpPr>
            <a:spLocks noGrp="1"/>
          </p:cNvSpPr>
          <p:nvPr>
            <p:ph type="dt" idx="10"/>
          </p:nvPr>
        </p:nvSpPr>
        <p:spPr/>
        <p:txBody>
          <a:bodyPr/>
          <a:lstStyle/>
          <a:p>
            <a:fld id="{AE7B142E-B39B-4621-AF89-92F46AB72932}"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0FB530E-AFC0-4F14-9468-C0A0B08D7981}" type="slidenum">
              <a:rPr lang="en-US" smtClean="0">
                <a:latin typeface="Arial" pitchFamily="34" charset="0"/>
              </a:rPr>
              <a:pPr/>
              <a:t>24</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ar-IQ" smtClean="0">
              <a:latin typeface="Arial" pitchFamily="34" charset="0"/>
            </a:endParaRPr>
          </a:p>
        </p:txBody>
      </p:sp>
      <p:sp>
        <p:nvSpPr>
          <p:cNvPr id="5" name="Date Placeholder 4"/>
          <p:cNvSpPr>
            <a:spLocks noGrp="1"/>
          </p:cNvSpPr>
          <p:nvPr>
            <p:ph type="dt" idx="10"/>
          </p:nvPr>
        </p:nvSpPr>
        <p:spPr/>
        <p:txBody>
          <a:bodyPr/>
          <a:lstStyle/>
          <a:p>
            <a:fld id="{0055621A-3497-436D-AAFA-6A346B5C289A}"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42DA216-411F-467A-93F6-10B57CF57525}" type="slidenum">
              <a:rPr lang="en-US" smtClean="0">
                <a:latin typeface="Arial" pitchFamily="34" charset="0"/>
              </a:rPr>
              <a:pPr/>
              <a:t>25</a:t>
            </a:fld>
            <a:endParaRPr lang="en-US"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ar-IQ" dirty="0" smtClean="0">
              <a:latin typeface="Arial" pitchFamily="34" charset="0"/>
            </a:endParaRPr>
          </a:p>
        </p:txBody>
      </p:sp>
      <p:sp>
        <p:nvSpPr>
          <p:cNvPr id="5" name="Date Placeholder 4"/>
          <p:cNvSpPr>
            <a:spLocks noGrp="1"/>
          </p:cNvSpPr>
          <p:nvPr>
            <p:ph type="dt" idx="10"/>
          </p:nvPr>
        </p:nvSpPr>
        <p:spPr/>
        <p:txBody>
          <a:bodyPr/>
          <a:lstStyle/>
          <a:p>
            <a:fld id="{ADA9CF1E-B9B4-4D6B-8B27-C75430577259}"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lnSpc>
                <a:spcPct val="90000"/>
              </a:lnSpc>
              <a:buFont typeface="Wingdings" pitchFamily="2" charset="2"/>
              <a:buNone/>
            </a:pPr>
            <a:r>
              <a:rPr lang="en-US" sz="1200" dirty="0" smtClean="0"/>
              <a:t>When you </a:t>
            </a:r>
            <a:r>
              <a:rPr lang="en-US" sz="1200" i="1" dirty="0" smtClean="0"/>
              <a:t>take hydrogen ions or electrons</a:t>
            </a:r>
          </a:p>
          <a:p>
            <a:pPr algn="l" rtl="0">
              <a:lnSpc>
                <a:spcPct val="90000"/>
              </a:lnSpc>
              <a:buFont typeface="Wingdings" pitchFamily="2" charset="2"/>
              <a:buNone/>
            </a:pPr>
            <a:r>
              <a:rPr lang="en-US" sz="1200" i="1" dirty="0" smtClean="0"/>
              <a:t>away from a molecule</a:t>
            </a:r>
            <a:r>
              <a:rPr lang="en-US" sz="1200" dirty="0" smtClean="0"/>
              <a:t>, you </a:t>
            </a:r>
            <a:r>
              <a:rPr lang="en-US" sz="1200" b="1" dirty="0" smtClean="0"/>
              <a:t>“oxidize”</a:t>
            </a:r>
            <a:r>
              <a:rPr lang="en-US" sz="1200" dirty="0" smtClean="0"/>
              <a:t> that</a:t>
            </a:r>
          </a:p>
          <a:p>
            <a:pPr algn="l" rtl="0">
              <a:lnSpc>
                <a:spcPct val="90000"/>
              </a:lnSpc>
              <a:buFont typeface="Wingdings" pitchFamily="2" charset="2"/>
              <a:buNone/>
            </a:pPr>
            <a:r>
              <a:rPr lang="en-US" sz="1200" dirty="0" smtClean="0"/>
              <a:t>molecule. </a:t>
            </a:r>
          </a:p>
          <a:p>
            <a:pPr>
              <a:lnSpc>
                <a:spcPct val="90000"/>
              </a:lnSpc>
              <a:buFont typeface="Wingdings" pitchFamily="2" charset="2"/>
              <a:buNone/>
            </a:pPr>
            <a:endParaRPr lang="en-US" sz="1200" dirty="0" smtClean="0"/>
          </a:p>
          <a:p>
            <a:pPr algn="l" rtl="0">
              <a:lnSpc>
                <a:spcPct val="90000"/>
              </a:lnSpc>
              <a:buFont typeface="Wingdings" pitchFamily="2" charset="2"/>
              <a:buNone/>
            </a:pPr>
            <a:r>
              <a:rPr lang="en-US" sz="1200" dirty="0" smtClean="0"/>
              <a:t>When you </a:t>
            </a:r>
            <a:r>
              <a:rPr lang="en-US" sz="1200" i="1" dirty="0" smtClean="0"/>
              <a:t>give hydrogen ions or electrons to a</a:t>
            </a:r>
          </a:p>
          <a:p>
            <a:pPr algn="l" rtl="0">
              <a:lnSpc>
                <a:spcPct val="90000"/>
              </a:lnSpc>
              <a:buFont typeface="Wingdings" pitchFamily="2" charset="2"/>
              <a:buNone/>
            </a:pPr>
            <a:r>
              <a:rPr lang="en-US" sz="1200" i="1" dirty="0" smtClean="0"/>
              <a:t>molecule</a:t>
            </a:r>
            <a:r>
              <a:rPr lang="en-US" sz="1200" dirty="0" smtClean="0"/>
              <a:t>, you </a:t>
            </a:r>
            <a:r>
              <a:rPr lang="en-US" sz="1200" b="1" dirty="0" smtClean="0"/>
              <a:t>“reduce” </a:t>
            </a:r>
            <a:r>
              <a:rPr lang="en-US" sz="1200" dirty="0" smtClean="0"/>
              <a:t>that molecule.</a:t>
            </a:r>
          </a:p>
          <a:p>
            <a:pPr algn="l" rtl="0">
              <a:lnSpc>
                <a:spcPct val="90000"/>
              </a:lnSpc>
              <a:buFont typeface="Wingdings" pitchFamily="2" charset="2"/>
              <a:buNone/>
            </a:pPr>
            <a:r>
              <a:rPr lang="en-US" sz="1200" dirty="0" smtClean="0"/>
              <a:t>   </a:t>
            </a:r>
          </a:p>
          <a:p>
            <a:pPr algn="l" rtl="0">
              <a:lnSpc>
                <a:spcPct val="90000"/>
              </a:lnSpc>
              <a:buFont typeface="Wingdings" pitchFamily="2" charset="2"/>
              <a:buNone/>
            </a:pPr>
            <a:r>
              <a:rPr lang="en-US" sz="1200" dirty="0" smtClean="0"/>
              <a:t>When you </a:t>
            </a:r>
            <a:r>
              <a:rPr lang="en-US" sz="1200" i="1" dirty="0" smtClean="0"/>
              <a:t>give phosphate molecules to a</a:t>
            </a:r>
          </a:p>
          <a:p>
            <a:pPr algn="l" rtl="0">
              <a:lnSpc>
                <a:spcPct val="90000"/>
              </a:lnSpc>
              <a:buFont typeface="Wingdings" pitchFamily="2" charset="2"/>
              <a:buNone/>
            </a:pPr>
            <a:r>
              <a:rPr lang="en-US" sz="1200" i="1" dirty="0" smtClean="0"/>
              <a:t>molecule</a:t>
            </a:r>
            <a:r>
              <a:rPr lang="en-US" sz="1200" dirty="0" smtClean="0"/>
              <a:t>, you </a:t>
            </a:r>
            <a:r>
              <a:rPr lang="en-US" sz="1200" b="1" dirty="0" smtClean="0"/>
              <a:t>“</a:t>
            </a:r>
            <a:r>
              <a:rPr lang="en-US" sz="1200" b="1" dirty="0" err="1" smtClean="0"/>
              <a:t>phosphorylate</a:t>
            </a:r>
            <a:r>
              <a:rPr lang="en-US" sz="1200" b="1" dirty="0" smtClean="0"/>
              <a:t>”</a:t>
            </a:r>
            <a:r>
              <a:rPr lang="en-US" sz="1200" dirty="0" smtClean="0"/>
              <a:t> that</a:t>
            </a:r>
          </a:p>
          <a:p>
            <a:pPr algn="l" rtl="0">
              <a:lnSpc>
                <a:spcPct val="90000"/>
              </a:lnSpc>
              <a:buFont typeface="Wingdings" pitchFamily="2" charset="2"/>
              <a:buNone/>
            </a:pPr>
            <a:r>
              <a:rPr lang="en-US" sz="1200" dirty="0" smtClean="0"/>
              <a:t>molecule</a:t>
            </a:r>
            <a:endParaRPr lang="ar-IQ" dirty="0"/>
          </a:p>
        </p:txBody>
      </p:sp>
      <p:sp>
        <p:nvSpPr>
          <p:cNvPr id="4" name="Slide Number Placeholder 3"/>
          <p:cNvSpPr>
            <a:spLocks noGrp="1"/>
          </p:cNvSpPr>
          <p:nvPr>
            <p:ph type="sldNum" sz="quarter" idx="10"/>
          </p:nvPr>
        </p:nvSpPr>
        <p:spPr/>
        <p:txBody>
          <a:bodyPr/>
          <a:lstStyle/>
          <a:p>
            <a:fld id="{79FDEC3A-C3C6-4441-84F7-659F7C355612}" type="slidenum">
              <a:rPr lang="ar-IQ" smtClean="0"/>
              <a:pPr/>
              <a:t>26</a:t>
            </a:fld>
            <a:endParaRPr lang="ar-IQ"/>
          </a:p>
        </p:txBody>
      </p:sp>
      <p:sp>
        <p:nvSpPr>
          <p:cNvPr id="5" name="Date Placeholder 4"/>
          <p:cNvSpPr>
            <a:spLocks noGrp="1"/>
          </p:cNvSpPr>
          <p:nvPr>
            <p:ph type="dt" idx="11"/>
          </p:nvPr>
        </p:nvSpPr>
        <p:spPr/>
        <p:txBody>
          <a:bodyPr/>
          <a:lstStyle/>
          <a:p>
            <a:fld id="{B0A3A11E-20D4-4396-A7A2-BF1DEBCC7AF4}"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ar-IQ" smtClean="0"/>
          </a:p>
        </p:txBody>
      </p:sp>
      <p:sp>
        <p:nvSpPr>
          <p:cNvPr id="93188" name="Slide Number Placeholder 3"/>
          <p:cNvSpPr>
            <a:spLocks noGrp="1"/>
          </p:cNvSpPr>
          <p:nvPr>
            <p:ph type="sldNum" sz="quarter" idx="5"/>
          </p:nvPr>
        </p:nvSpPr>
        <p:spPr>
          <a:noFill/>
        </p:spPr>
        <p:txBody>
          <a:bodyPr/>
          <a:lstStyle/>
          <a:p>
            <a:fld id="{A0A261F8-BAE0-44B2-81CC-83F3DF462A56}" type="slidenum">
              <a:rPr lang="en-US" altLang="zh-CN"/>
              <a:pPr/>
              <a:t>27</a:t>
            </a:fld>
            <a:endParaRPr lang="en-US" altLang="zh-CN"/>
          </a:p>
        </p:txBody>
      </p:sp>
      <p:sp>
        <p:nvSpPr>
          <p:cNvPr id="5" name="Date Placeholder 4"/>
          <p:cNvSpPr>
            <a:spLocks noGrp="1"/>
          </p:cNvSpPr>
          <p:nvPr>
            <p:ph type="dt" idx="10"/>
          </p:nvPr>
        </p:nvSpPr>
        <p:spPr/>
        <p:txBody>
          <a:bodyPr/>
          <a:lstStyle/>
          <a:p>
            <a:fld id="{59467438-C493-4EAC-B4E7-3B497418D43B}"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28</a:t>
            </a:fld>
            <a:endParaRPr lang="ar-IQ"/>
          </a:p>
        </p:txBody>
      </p:sp>
      <p:sp>
        <p:nvSpPr>
          <p:cNvPr id="5" name="Date Placeholder 4"/>
          <p:cNvSpPr>
            <a:spLocks noGrp="1"/>
          </p:cNvSpPr>
          <p:nvPr>
            <p:ph type="dt" idx="11"/>
          </p:nvPr>
        </p:nvSpPr>
        <p:spPr/>
        <p:txBody>
          <a:bodyPr/>
          <a:lstStyle/>
          <a:p>
            <a:fld id="{CCF12191-AF8A-4D75-93EA-643E66637132}"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ar-IQ" sz="1200" dirty="0" smtClean="0"/>
              <a:t>(also called </a:t>
            </a:r>
            <a:r>
              <a:rPr lang="ar-IQ" sz="1200" b="1" dirty="0" smtClean="0"/>
              <a:t>electron transfer pathways- ETP</a:t>
            </a:r>
          </a:p>
          <a:p>
            <a:pPr algn="l" rtl="0">
              <a:lnSpc>
                <a:spcPct val="80000"/>
              </a:lnSpc>
            </a:pPr>
            <a:endParaRPr lang="ar-IQ" sz="1200" dirty="0" smtClean="0"/>
          </a:p>
          <a:p>
            <a:pPr algn="l" rtl="0">
              <a:lnSpc>
                <a:spcPct val="80000"/>
              </a:lnSpc>
            </a:pPr>
            <a:r>
              <a:rPr lang="ar-IQ" sz="1200" dirty="0" smtClean="0">
                <a:hlinkClick r:id="rId3" tooltip="Redox"/>
              </a:rPr>
              <a:t>Redox</a:t>
            </a:r>
            <a:r>
              <a:rPr lang="ar-IQ" sz="1200" dirty="0" smtClean="0"/>
              <a:t> reactions are chemical reactions in which electrons are transferred from a </a:t>
            </a:r>
            <a:r>
              <a:rPr lang="ar-IQ" sz="1200" b="1" i="1" dirty="0" smtClean="0"/>
              <a:t>oxidised donor</a:t>
            </a:r>
            <a:r>
              <a:rPr lang="ar-IQ" sz="1200" dirty="0" smtClean="0"/>
              <a:t> molecule (reducing agent) e.g. CH3 COOH (acetic acid) to an </a:t>
            </a:r>
            <a:r>
              <a:rPr lang="ar-IQ" sz="1200" b="1" i="1" dirty="0" smtClean="0"/>
              <a:t>electron-deficient acceptor</a:t>
            </a:r>
            <a:r>
              <a:rPr lang="ar-IQ" sz="1200" dirty="0" smtClean="0"/>
              <a:t> molecule (oxidising agent) e.g. CH3 CH2OH (ethyl alcohol). </a:t>
            </a:r>
          </a:p>
          <a:p>
            <a:pPr algn="l" rtl="0">
              <a:lnSpc>
                <a:spcPct val="80000"/>
              </a:lnSpc>
            </a:pPr>
            <a:endParaRPr lang="ar-IQ" sz="1200" dirty="0" smtClean="0"/>
          </a:p>
          <a:p>
            <a:pPr algn="l" rtl="0">
              <a:lnSpc>
                <a:spcPct val="80000"/>
              </a:lnSpc>
            </a:pPr>
            <a:r>
              <a:rPr lang="ar-IQ" sz="1200" dirty="0" smtClean="0"/>
              <a:t>The two processes always occur simultaneously. </a:t>
            </a:r>
          </a:p>
          <a:p>
            <a:pPr algn="l" rtl="0">
              <a:lnSpc>
                <a:spcPct val="80000"/>
              </a:lnSpc>
              <a:buFont typeface="Wingdings" pitchFamily="2" charset="2"/>
              <a:buNone/>
            </a:pPr>
            <a:endParaRPr lang="ar-IQ" sz="1200" dirty="0" smtClean="0"/>
          </a:p>
          <a:p>
            <a:pPr>
              <a:lnSpc>
                <a:spcPct val="80000"/>
              </a:lnSpc>
            </a:pPr>
            <a:r>
              <a:rPr lang="ar-IQ" sz="1200" dirty="0" smtClean="0"/>
              <a:t>The reducing agent that donates their electrons becomes oxidised and the oxidising agent that that accept electrons become reduced.</a:t>
            </a:r>
          </a:p>
          <a:p>
            <a:pPr algn="l" rtl="0"/>
            <a:endParaRPr lang="ar-IQ" dirty="0"/>
          </a:p>
        </p:txBody>
      </p:sp>
      <p:sp>
        <p:nvSpPr>
          <p:cNvPr id="4" name="Slide Number Placeholder 3"/>
          <p:cNvSpPr>
            <a:spLocks noGrp="1"/>
          </p:cNvSpPr>
          <p:nvPr>
            <p:ph type="sldNum" sz="quarter" idx="10"/>
          </p:nvPr>
        </p:nvSpPr>
        <p:spPr/>
        <p:txBody>
          <a:bodyPr/>
          <a:lstStyle/>
          <a:p>
            <a:fld id="{E702FD4E-8AE8-4BFF-A838-9538AACF5BEC}" type="slidenum">
              <a:rPr lang="ar-IQ" smtClean="0"/>
              <a:pPr/>
              <a:t>29</a:t>
            </a:fld>
            <a:endParaRPr lang="ar-IQ"/>
          </a:p>
        </p:txBody>
      </p:sp>
      <p:sp>
        <p:nvSpPr>
          <p:cNvPr id="5" name="Date Placeholder 4"/>
          <p:cNvSpPr>
            <a:spLocks noGrp="1"/>
          </p:cNvSpPr>
          <p:nvPr>
            <p:ph type="dt" idx="11"/>
          </p:nvPr>
        </p:nvSpPr>
        <p:spPr/>
        <p:txBody>
          <a:bodyPr/>
          <a:lstStyle/>
          <a:p>
            <a:fld id="{64EB5395-83C7-4D79-B088-1FCC1B104BE9}"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Living organisms carry out energy transductions, conversions of one form of energy to another form</a:t>
            </a:r>
            <a:endParaRPr lang="en-US" dirty="0" smtClean="0"/>
          </a:p>
          <a:p>
            <a:endParaRPr lang="ar-IQ" dirty="0"/>
          </a:p>
        </p:txBody>
      </p:sp>
      <p:sp>
        <p:nvSpPr>
          <p:cNvPr id="4" name="Slide Number Placeholder 3"/>
          <p:cNvSpPr>
            <a:spLocks noGrp="1"/>
          </p:cNvSpPr>
          <p:nvPr>
            <p:ph type="sldNum" sz="quarter" idx="10"/>
          </p:nvPr>
        </p:nvSpPr>
        <p:spPr/>
        <p:txBody>
          <a:bodyPr/>
          <a:lstStyle/>
          <a:p>
            <a:pPr>
              <a:defRPr/>
            </a:pPr>
            <a:fld id="{72109E41-CC81-44D6-9DC9-E4DDC16CF7E7}" type="slidenum">
              <a:rPr lang="tr-TR" smtClean="0"/>
              <a:pPr>
                <a:defRPr/>
              </a:pPr>
              <a:t>3</a:t>
            </a:fld>
            <a:endParaRPr lang="tr-TR"/>
          </a:p>
        </p:txBody>
      </p:sp>
      <p:sp>
        <p:nvSpPr>
          <p:cNvPr id="5" name="Date Placeholder 4"/>
          <p:cNvSpPr>
            <a:spLocks noGrp="1"/>
          </p:cNvSpPr>
          <p:nvPr>
            <p:ph type="dt" idx="11"/>
          </p:nvPr>
        </p:nvSpPr>
        <p:spPr/>
        <p:txBody>
          <a:bodyPr/>
          <a:lstStyle/>
          <a:p>
            <a:fld id="{364FA4E1-28B0-4607-B71E-9D5FC2C01EBC}"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C7259E8-FEDF-4CB8-AB2D-11D9B809BB7F}" type="slidenum">
              <a:rPr lang="en-US"/>
              <a:pPr/>
              <a:t>30</a:t>
            </a:fld>
            <a:endParaRPr 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ar-IQ"/>
          </a:p>
        </p:txBody>
      </p:sp>
      <p:sp>
        <p:nvSpPr>
          <p:cNvPr id="5" name="Date Placeholder 4"/>
          <p:cNvSpPr>
            <a:spLocks noGrp="1"/>
          </p:cNvSpPr>
          <p:nvPr>
            <p:ph type="dt" idx="10"/>
          </p:nvPr>
        </p:nvSpPr>
        <p:spPr/>
        <p:txBody>
          <a:bodyPr/>
          <a:lstStyle/>
          <a:p>
            <a:fld id="{BE58E14D-62CA-4FC2-A565-A25961F4F041}" type="datetime1">
              <a:rPr lang="en-US" smtClean="0"/>
              <a:pPr/>
              <a:t>2/28/2019</a:t>
            </a:fld>
            <a:endParaRPr lang="ar-IQ"/>
          </a:p>
        </p:txBody>
      </p:sp>
      <p:sp>
        <p:nvSpPr>
          <p:cNvPr id="7" name="Footer Placeholder 6"/>
          <p:cNvSpPr>
            <a:spLocks noGrp="1"/>
          </p:cNvSpPr>
          <p:nvPr>
            <p:ph type="ftr" sz="quarter" idx="11"/>
          </p:nvPr>
        </p:nvSpPr>
        <p:spPr/>
        <p:txBody>
          <a:bodyPr/>
          <a:lstStyle/>
          <a:p>
            <a:endParaRPr lang="ar-IQ"/>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31</a:t>
            </a:fld>
            <a:endParaRPr lang="ar-IQ"/>
          </a:p>
        </p:txBody>
      </p:sp>
      <p:sp>
        <p:nvSpPr>
          <p:cNvPr id="5" name="Date Placeholder 4"/>
          <p:cNvSpPr>
            <a:spLocks noGrp="1"/>
          </p:cNvSpPr>
          <p:nvPr>
            <p:ph type="dt" idx="11"/>
          </p:nvPr>
        </p:nvSpPr>
        <p:spPr/>
        <p:txBody>
          <a:bodyPr/>
          <a:lstStyle/>
          <a:p>
            <a:fld id="{3B6ADD5B-D71A-4219-811F-29829CFF4C9F}"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32</a:t>
            </a:fld>
            <a:endParaRPr lang="ar-IQ"/>
          </a:p>
        </p:txBody>
      </p:sp>
      <p:sp>
        <p:nvSpPr>
          <p:cNvPr id="5" name="Date Placeholder 4"/>
          <p:cNvSpPr>
            <a:spLocks noGrp="1"/>
          </p:cNvSpPr>
          <p:nvPr>
            <p:ph type="dt" idx="11"/>
          </p:nvPr>
        </p:nvSpPr>
        <p:spPr/>
        <p:txBody>
          <a:bodyPr/>
          <a:lstStyle/>
          <a:p>
            <a:fld id="{CCE46897-99BC-4412-B580-588E9F65AADE}"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33</a:t>
            </a:fld>
            <a:endParaRPr lang="ar-IQ"/>
          </a:p>
        </p:txBody>
      </p:sp>
      <p:sp>
        <p:nvSpPr>
          <p:cNvPr id="5" name="Date Placeholder 4"/>
          <p:cNvSpPr>
            <a:spLocks noGrp="1"/>
          </p:cNvSpPr>
          <p:nvPr>
            <p:ph type="dt" idx="11"/>
          </p:nvPr>
        </p:nvSpPr>
        <p:spPr/>
        <p:txBody>
          <a:bodyPr/>
          <a:lstStyle/>
          <a:p>
            <a:fld id="{A3647EE1-4BBA-4599-B562-84453BC9E4B3}"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34</a:t>
            </a:fld>
            <a:endParaRPr lang="ar-IQ"/>
          </a:p>
        </p:txBody>
      </p:sp>
      <p:sp>
        <p:nvSpPr>
          <p:cNvPr id="5" name="Date Placeholder 4"/>
          <p:cNvSpPr>
            <a:spLocks noGrp="1"/>
          </p:cNvSpPr>
          <p:nvPr>
            <p:ph type="dt" idx="11"/>
          </p:nvPr>
        </p:nvSpPr>
        <p:spPr/>
        <p:txBody>
          <a:bodyPr/>
          <a:lstStyle/>
          <a:p>
            <a:fld id="{8E6087F3-113A-49F5-ACDC-05E2B288E98A}"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ECBEAAC-3404-F443-A447-F02EA9A1B49D}" type="slidenum">
              <a:rPr lang="en-US" smtClean="0"/>
              <a:pPr/>
              <a:t>35</a:t>
            </a:fld>
            <a:endParaRPr lang="en-US"/>
          </a:p>
        </p:txBody>
      </p:sp>
      <p:sp>
        <p:nvSpPr>
          <p:cNvPr id="5" name="Date Placeholder 4"/>
          <p:cNvSpPr>
            <a:spLocks noGrp="1"/>
          </p:cNvSpPr>
          <p:nvPr>
            <p:ph type="dt" idx="11"/>
          </p:nvPr>
        </p:nvSpPr>
        <p:spPr/>
        <p:txBody>
          <a:bodyPr/>
          <a:lstStyle/>
          <a:p>
            <a:fld id="{7EB55C81-0A79-4E25-A037-AFF72C8A2513}"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36</a:t>
            </a:fld>
            <a:endParaRPr lang="ar-IQ"/>
          </a:p>
        </p:txBody>
      </p:sp>
      <p:sp>
        <p:nvSpPr>
          <p:cNvPr id="5" name="Date Placeholder 4"/>
          <p:cNvSpPr>
            <a:spLocks noGrp="1"/>
          </p:cNvSpPr>
          <p:nvPr>
            <p:ph type="dt" idx="11"/>
          </p:nvPr>
        </p:nvSpPr>
        <p:spPr/>
        <p:txBody>
          <a:bodyPr/>
          <a:lstStyle/>
          <a:p>
            <a:fld id="{F50D7864-CE01-4B14-B55A-4610D0F9CF14}"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37</a:t>
            </a:fld>
            <a:endParaRPr lang="ar-IQ"/>
          </a:p>
        </p:txBody>
      </p:sp>
      <p:sp>
        <p:nvSpPr>
          <p:cNvPr id="5" name="Date Placeholder 4"/>
          <p:cNvSpPr>
            <a:spLocks noGrp="1"/>
          </p:cNvSpPr>
          <p:nvPr>
            <p:ph type="dt" idx="11"/>
          </p:nvPr>
        </p:nvSpPr>
        <p:spPr/>
        <p:txBody>
          <a:bodyPr/>
          <a:lstStyle/>
          <a:p>
            <a:fld id="{32F0808F-3609-4767-93B5-C5FFE9EA8B5F}"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47608370-9403-424A-84AF-145D3A45DD04}" type="slidenum">
              <a:rPr lang="en-US" smtClean="0"/>
              <a:pPr>
                <a:defRPr/>
              </a:pPr>
              <a:t>38</a:t>
            </a:fld>
            <a:endParaRPr lang="en-US"/>
          </a:p>
        </p:txBody>
      </p:sp>
      <p:sp>
        <p:nvSpPr>
          <p:cNvPr id="5" name="Date Placeholder 4"/>
          <p:cNvSpPr>
            <a:spLocks noGrp="1"/>
          </p:cNvSpPr>
          <p:nvPr>
            <p:ph type="dt" idx="11"/>
          </p:nvPr>
        </p:nvSpPr>
        <p:spPr/>
        <p:txBody>
          <a:bodyPr/>
          <a:lstStyle/>
          <a:p>
            <a:fld id="{AC4B3591-983F-46F1-AF60-959BF942B104}"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39</a:t>
            </a:fld>
            <a:endParaRPr lang="ar-IQ"/>
          </a:p>
        </p:txBody>
      </p:sp>
      <p:sp>
        <p:nvSpPr>
          <p:cNvPr id="5" name="Date Placeholder 4"/>
          <p:cNvSpPr>
            <a:spLocks noGrp="1"/>
          </p:cNvSpPr>
          <p:nvPr>
            <p:ph type="dt" idx="11"/>
          </p:nvPr>
        </p:nvSpPr>
        <p:spPr/>
        <p:txBody>
          <a:bodyPr/>
          <a:lstStyle/>
          <a:p>
            <a:fld id="{D3A5CD89-D6A5-411B-97C6-BD038859D09C}"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4</a:t>
            </a:fld>
            <a:endParaRPr lang="ar-IQ"/>
          </a:p>
        </p:txBody>
      </p:sp>
      <p:sp>
        <p:nvSpPr>
          <p:cNvPr id="5" name="Date Placeholder 4"/>
          <p:cNvSpPr>
            <a:spLocks noGrp="1"/>
          </p:cNvSpPr>
          <p:nvPr>
            <p:ph type="dt" idx="11"/>
          </p:nvPr>
        </p:nvSpPr>
        <p:spPr/>
        <p:txBody>
          <a:bodyPr/>
          <a:lstStyle/>
          <a:p>
            <a:fld id="{D201A74E-9804-4510-B946-27FF8E34E307}"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rtl="0"/>
            <a:r>
              <a:rPr lang="en-US" dirty="0" smtClean="0"/>
              <a:t>[Note: It is also called F1/</a:t>
            </a:r>
            <a:r>
              <a:rPr lang="en-US" dirty="0" err="1" smtClean="0"/>
              <a:t>Fo</a:t>
            </a:r>
            <a:r>
              <a:rPr lang="en-US" dirty="0" smtClean="0"/>
              <a:t> </a:t>
            </a:r>
            <a:r>
              <a:rPr lang="en-US" dirty="0" err="1" smtClean="0"/>
              <a:t>ATPase</a:t>
            </a:r>
            <a:r>
              <a:rPr lang="en-US" dirty="0" smtClean="0"/>
              <a:t> because the isolated enzyme can catalyze the hydrolysis of ATP to ADP and Pi.] </a:t>
            </a:r>
          </a:p>
          <a:p>
            <a:pPr algn="justLow" rtl="0">
              <a:buNone/>
            </a:pPr>
            <a:endParaRPr lang="en-US" dirty="0" smtClean="0"/>
          </a:p>
          <a:p>
            <a:pPr algn="justLow" rtl="0"/>
            <a:r>
              <a:rPr lang="en-US" dirty="0" smtClean="0"/>
              <a:t>The </a:t>
            </a:r>
            <a:r>
              <a:rPr lang="en-US" dirty="0" err="1" smtClean="0"/>
              <a:t>chemiosmotic</a:t>
            </a:r>
            <a:r>
              <a:rPr lang="en-US" dirty="0" smtClean="0"/>
              <a:t> hypothesis proposes that after protons have been pumped to the </a:t>
            </a:r>
            <a:r>
              <a:rPr lang="en-US" dirty="0" err="1" smtClean="0"/>
              <a:t>cytosolic</a:t>
            </a:r>
            <a:r>
              <a:rPr lang="en-US" dirty="0" smtClean="0"/>
              <a:t> side of the inner mitochondrial membrane, they reenter the matrix by passing through a channel in the membrane-spanning domain (</a:t>
            </a:r>
            <a:r>
              <a:rPr lang="en-US" dirty="0" err="1" smtClean="0"/>
              <a:t>Fo</a:t>
            </a:r>
            <a:r>
              <a:rPr lang="en-US" dirty="0" smtClean="0"/>
              <a:t> ) of Complex V, driving rotation of </a:t>
            </a:r>
            <a:r>
              <a:rPr lang="en-US" dirty="0" err="1" smtClean="0"/>
              <a:t>Fo</a:t>
            </a:r>
            <a:r>
              <a:rPr lang="en-US" dirty="0" smtClean="0"/>
              <a:t> and, at the same time, dissipating the pH and electrical gradients. </a:t>
            </a:r>
            <a:r>
              <a:rPr lang="en-US" dirty="0" err="1" smtClean="0"/>
              <a:t>Fo</a:t>
            </a:r>
            <a:r>
              <a:rPr lang="en-US" dirty="0" smtClean="0"/>
              <a:t> rotation causes conformational changes in the extra-membranous F1 domain that allow it to bind ADP + Pi, </a:t>
            </a:r>
            <a:r>
              <a:rPr lang="en-US" dirty="0" err="1" smtClean="0"/>
              <a:t>phosphorylate</a:t>
            </a:r>
            <a:r>
              <a:rPr lang="en-US" dirty="0" smtClean="0"/>
              <a:t> ADP to ATP, and release ATP.</a:t>
            </a:r>
            <a:endParaRPr lang="ar-IQ" dirty="0" smtClean="0"/>
          </a:p>
          <a:p>
            <a:endParaRPr lang="ar-IQ" dirty="0"/>
          </a:p>
        </p:txBody>
      </p:sp>
      <p:sp>
        <p:nvSpPr>
          <p:cNvPr id="4" name="Slide Number Placeholder 3"/>
          <p:cNvSpPr>
            <a:spLocks noGrp="1"/>
          </p:cNvSpPr>
          <p:nvPr>
            <p:ph type="sldNum" sz="quarter" idx="10"/>
          </p:nvPr>
        </p:nvSpPr>
        <p:spPr/>
        <p:txBody>
          <a:bodyPr/>
          <a:lstStyle/>
          <a:p>
            <a:fld id="{79FDEC3A-C3C6-4441-84F7-659F7C355612}" type="slidenum">
              <a:rPr lang="ar-IQ" smtClean="0"/>
              <a:pPr/>
              <a:t>40</a:t>
            </a:fld>
            <a:endParaRPr lang="ar-IQ"/>
          </a:p>
        </p:txBody>
      </p:sp>
      <p:sp>
        <p:nvSpPr>
          <p:cNvPr id="5" name="Date Placeholder 4"/>
          <p:cNvSpPr>
            <a:spLocks noGrp="1"/>
          </p:cNvSpPr>
          <p:nvPr>
            <p:ph type="dt" idx="11"/>
          </p:nvPr>
        </p:nvSpPr>
        <p:spPr/>
        <p:txBody>
          <a:bodyPr/>
          <a:lstStyle/>
          <a:p>
            <a:fld id="{1286F15A-F7E6-4257-878C-1016565B702E}"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41</a:t>
            </a:fld>
            <a:endParaRPr lang="ar-IQ"/>
          </a:p>
        </p:txBody>
      </p:sp>
      <p:sp>
        <p:nvSpPr>
          <p:cNvPr id="5" name="Date Placeholder 4"/>
          <p:cNvSpPr>
            <a:spLocks noGrp="1"/>
          </p:cNvSpPr>
          <p:nvPr>
            <p:ph type="dt" idx="11"/>
          </p:nvPr>
        </p:nvSpPr>
        <p:spPr/>
        <p:txBody>
          <a:bodyPr/>
          <a:lstStyle/>
          <a:p>
            <a:fld id="{C37C51EF-ABCE-4030-A243-8348CD0D43D9}"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ECBEAAC-3404-F443-A447-F02EA9A1B49D}" type="slidenum">
              <a:rPr lang="en-US" smtClean="0"/>
              <a:pPr/>
              <a:t>42</a:t>
            </a:fld>
            <a:endParaRPr lang="en-US"/>
          </a:p>
        </p:txBody>
      </p:sp>
      <p:sp>
        <p:nvSpPr>
          <p:cNvPr id="5" name="Date Placeholder 4"/>
          <p:cNvSpPr>
            <a:spLocks noGrp="1"/>
          </p:cNvSpPr>
          <p:nvPr>
            <p:ph type="dt" idx="11"/>
          </p:nvPr>
        </p:nvSpPr>
        <p:spPr/>
        <p:txBody>
          <a:bodyPr/>
          <a:lstStyle/>
          <a:p>
            <a:fld id="{5DFBDF16-31EA-4B21-B2BE-355E6A701B70}"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ECBEAAC-3404-F443-A447-F02EA9A1B49D}" type="slidenum">
              <a:rPr lang="en-US" smtClean="0"/>
              <a:pPr/>
              <a:t>43</a:t>
            </a:fld>
            <a:endParaRPr lang="en-US"/>
          </a:p>
        </p:txBody>
      </p:sp>
      <p:sp>
        <p:nvSpPr>
          <p:cNvPr id="5" name="Date Placeholder 4"/>
          <p:cNvSpPr>
            <a:spLocks noGrp="1"/>
          </p:cNvSpPr>
          <p:nvPr>
            <p:ph type="dt" idx="11"/>
          </p:nvPr>
        </p:nvSpPr>
        <p:spPr/>
        <p:txBody>
          <a:bodyPr/>
          <a:lstStyle/>
          <a:p>
            <a:fld id="{A8F93C94-3DFD-48F7-955E-B1C10414B990}"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47608370-9403-424A-84AF-145D3A45DD04}" type="slidenum">
              <a:rPr lang="en-US" smtClean="0"/>
              <a:pPr>
                <a:defRPr/>
              </a:pPr>
              <a:t>44</a:t>
            </a:fld>
            <a:endParaRPr lang="en-US"/>
          </a:p>
        </p:txBody>
      </p:sp>
      <p:sp>
        <p:nvSpPr>
          <p:cNvPr id="5" name="Date Placeholder 4"/>
          <p:cNvSpPr>
            <a:spLocks noGrp="1"/>
          </p:cNvSpPr>
          <p:nvPr>
            <p:ph type="dt" idx="11"/>
          </p:nvPr>
        </p:nvSpPr>
        <p:spPr/>
        <p:txBody>
          <a:bodyPr/>
          <a:lstStyle/>
          <a:p>
            <a:fld id="{DEEA8256-97BC-404F-8A3A-FC3429823DAF}"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45</a:t>
            </a:fld>
            <a:endParaRPr lang="ar-IQ"/>
          </a:p>
        </p:txBody>
      </p:sp>
      <p:sp>
        <p:nvSpPr>
          <p:cNvPr id="5" name="Date Placeholder 4"/>
          <p:cNvSpPr>
            <a:spLocks noGrp="1"/>
          </p:cNvSpPr>
          <p:nvPr>
            <p:ph type="dt" idx="11"/>
          </p:nvPr>
        </p:nvSpPr>
        <p:spPr/>
        <p:txBody>
          <a:bodyPr/>
          <a:lstStyle/>
          <a:p>
            <a:fld id="{A5510A12-9F51-45F2-8E89-5293FB474F67}"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46</a:t>
            </a:fld>
            <a:endParaRPr lang="ar-IQ"/>
          </a:p>
        </p:txBody>
      </p:sp>
      <p:sp>
        <p:nvSpPr>
          <p:cNvPr id="5" name="Date Placeholder 4"/>
          <p:cNvSpPr>
            <a:spLocks noGrp="1"/>
          </p:cNvSpPr>
          <p:nvPr>
            <p:ph type="dt" idx="11"/>
          </p:nvPr>
        </p:nvSpPr>
        <p:spPr/>
        <p:txBody>
          <a:bodyPr/>
          <a:lstStyle/>
          <a:p>
            <a:fld id="{6844C81F-71DB-48EF-9E5D-C09E875830FC}"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47</a:t>
            </a:fld>
            <a:endParaRPr lang="ar-IQ"/>
          </a:p>
        </p:txBody>
      </p:sp>
      <p:sp>
        <p:nvSpPr>
          <p:cNvPr id="5" name="Date Placeholder 4"/>
          <p:cNvSpPr>
            <a:spLocks noGrp="1"/>
          </p:cNvSpPr>
          <p:nvPr>
            <p:ph type="dt" idx="11"/>
          </p:nvPr>
        </p:nvSpPr>
        <p:spPr/>
        <p:txBody>
          <a:bodyPr/>
          <a:lstStyle/>
          <a:p>
            <a:fld id="{1EEEDB72-AEB9-49FE-8C37-801C0CE90F04}"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48</a:t>
            </a:fld>
            <a:endParaRPr lang="ar-IQ"/>
          </a:p>
        </p:txBody>
      </p:sp>
      <p:sp>
        <p:nvSpPr>
          <p:cNvPr id="5" name="Date Placeholder 4"/>
          <p:cNvSpPr>
            <a:spLocks noGrp="1"/>
          </p:cNvSpPr>
          <p:nvPr>
            <p:ph type="dt" idx="11"/>
          </p:nvPr>
        </p:nvSpPr>
        <p:spPr/>
        <p:txBody>
          <a:bodyPr/>
          <a:lstStyle/>
          <a:p>
            <a:fld id="{B615FEE7-5C1D-4897-B2E3-AFC4071594D0}"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49</a:t>
            </a:fld>
            <a:endParaRPr lang="ar-IQ"/>
          </a:p>
        </p:txBody>
      </p:sp>
      <p:sp>
        <p:nvSpPr>
          <p:cNvPr id="5" name="Date Placeholder 4"/>
          <p:cNvSpPr>
            <a:spLocks noGrp="1"/>
          </p:cNvSpPr>
          <p:nvPr>
            <p:ph type="dt" idx="11"/>
          </p:nvPr>
        </p:nvSpPr>
        <p:spPr/>
        <p:txBody>
          <a:bodyPr/>
          <a:lstStyle/>
          <a:p>
            <a:fld id="{BF135040-6FF5-4701-A62C-2D7C4DBC3EEB}"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9FDEC3A-C3C6-4441-84F7-659F7C355612}" type="slidenum">
              <a:rPr lang="ar-IQ" smtClean="0"/>
              <a:pPr/>
              <a:t>5</a:t>
            </a:fld>
            <a:endParaRPr lang="ar-IQ"/>
          </a:p>
        </p:txBody>
      </p:sp>
      <p:sp>
        <p:nvSpPr>
          <p:cNvPr id="5" name="Date Placeholder 4"/>
          <p:cNvSpPr>
            <a:spLocks noGrp="1"/>
          </p:cNvSpPr>
          <p:nvPr>
            <p:ph type="dt" idx="11"/>
          </p:nvPr>
        </p:nvSpPr>
        <p:spPr/>
        <p:txBody>
          <a:bodyPr/>
          <a:lstStyle/>
          <a:p>
            <a:fld id="{514EE029-534B-4DB1-B518-8280650E3FA1}"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ar-IQ" smtClean="0"/>
          </a:p>
        </p:txBody>
      </p:sp>
      <p:sp>
        <p:nvSpPr>
          <p:cNvPr id="94212" name="Slide Number Placeholder 3"/>
          <p:cNvSpPr>
            <a:spLocks noGrp="1"/>
          </p:cNvSpPr>
          <p:nvPr>
            <p:ph type="sldNum" sz="quarter" idx="5"/>
          </p:nvPr>
        </p:nvSpPr>
        <p:spPr>
          <a:noFill/>
        </p:spPr>
        <p:txBody>
          <a:bodyPr/>
          <a:lstStyle/>
          <a:p>
            <a:fld id="{AACC6A18-0439-4647-8050-360C0289854D}" type="slidenum">
              <a:rPr lang="en-US" altLang="zh-CN"/>
              <a:pPr/>
              <a:t>6</a:t>
            </a:fld>
            <a:endParaRPr lang="en-US" altLang="zh-CN"/>
          </a:p>
        </p:txBody>
      </p:sp>
      <p:sp>
        <p:nvSpPr>
          <p:cNvPr id="5" name="Date Placeholder 4"/>
          <p:cNvSpPr>
            <a:spLocks noGrp="1"/>
          </p:cNvSpPr>
          <p:nvPr>
            <p:ph type="dt" idx="10"/>
          </p:nvPr>
        </p:nvSpPr>
        <p:spPr/>
        <p:txBody>
          <a:bodyPr/>
          <a:lstStyle/>
          <a:p>
            <a:fld id="{867A533E-3FDD-4C53-A295-C1F3F61DF87E}"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Bioenergetics: </a:t>
            </a:r>
            <a:r>
              <a:rPr lang="en-US" sz="1200" dirty="0" smtClean="0"/>
              <a:t>How the body converts food to energy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makes use of a few basic ideas from the field of thermodynamics, particularly the concept of free energy.</a:t>
            </a:r>
          </a:p>
          <a:p>
            <a:pPr algn="l" rtl="0"/>
            <a:endParaRPr lang="ar-IQ" dirty="0"/>
          </a:p>
        </p:txBody>
      </p:sp>
      <p:sp>
        <p:nvSpPr>
          <p:cNvPr id="4" name="Slide Number Placeholder 3"/>
          <p:cNvSpPr>
            <a:spLocks noGrp="1"/>
          </p:cNvSpPr>
          <p:nvPr>
            <p:ph type="sldNum" sz="quarter" idx="10"/>
          </p:nvPr>
        </p:nvSpPr>
        <p:spPr/>
        <p:txBody>
          <a:bodyPr/>
          <a:lstStyle/>
          <a:p>
            <a:fld id="{79FDEC3A-C3C6-4441-84F7-659F7C355612}" type="slidenum">
              <a:rPr lang="ar-IQ" smtClean="0"/>
              <a:pPr/>
              <a:t>7</a:t>
            </a:fld>
            <a:endParaRPr lang="ar-IQ"/>
          </a:p>
        </p:txBody>
      </p:sp>
      <p:sp>
        <p:nvSpPr>
          <p:cNvPr id="5" name="Date Placeholder 4"/>
          <p:cNvSpPr>
            <a:spLocks noGrp="1"/>
          </p:cNvSpPr>
          <p:nvPr>
            <p:ph type="dt" idx="11"/>
          </p:nvPr>
        </p:nvSpPr>
        <p:spPr/>
        <p:txBody>
          <a:bodyPr/>
          <a:lstStyle/>
          <a:p>
            <a:fld id="{C30D8C84-B5DF-410F-A573-A13494F145D3}" type="datetime1">
              <a:rPr lang="en-US" smtClean="0"/>
              <a:pPr/>
              <a:t>2/28/2019</a:t>
            </a:fld>
            <a:endParaRPr lang="ar-IQ"/>
          </a:p>
        </p:txBody>
      </p:sp>
      <p:sp>
        <p:nvSpPr>
          <p:cNvPr id="6" name="Footer Placeholder 5"/>
          <p:cNvSpPr>
            <a:spLocks noGrp="1"/>
          </p:cNvSpPr>
          <p:nvPr>
            <p:ph type="ftr" sz="quarter" idx="12"/>
          </p:nvPr>
        </p:nvSpPr>
        <p:spPr/>
        <p:txBody>
          <a:bodyPr/>
          <a:lstStyle/>
          <a:p>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ar-IQ" smtClean="0"/>
          </a:p>
        </p:txBody>
      </p:sp>
      <p:sp>
        <p:nvSpPr>
          <p:cNvPr id="53252" name="Slide Number Placeholder 3"/>
          <p:cNvSpPr>
            <a:spLocks noGrp="1"/>
          </p:cNvSpPr>
          <p:nvPr>
            <p:ph type="sldNum" sz="quarter" idx="5"/>
          </p:nvPr>
        </p:nvSpPr>
        <p:spPr>
          <a:noFill/>
        </p:spPr>
        <p:txBody>
          <a:bodyPr/>
          <a:lstStyle/>
          <a:p>
            <a:fld id="{46B28208-9F90-465E-AD03-7FDE049764EF}" type="slidenum">
              <a:rPr lang="ar-SA"/>
              <a:pPr/>
              <a:t>8</a:t>
            </a:fld>
            <a:endParaRPr lang="en-US"/>
          </a:p>
        </p:txBody>
      </p:sp>
      <p:sp>
        <p:nvSpPr>
          <p:cNvPr id="5" name="Date Placeholder 4"/>
          <p:cNvSpPr>
            <a:spLocks noGrp="1"/>
          </p:cNvSpPr>
          <p:nvPr>
            <p:ph type="dt" idx="10"/>
          </p:nvPr>
        </p:nvSpPr>
        <p:spPr/>
        <p:txBody>
          <a:bodyPr/>
          <a:lstStyle/>
          <a:p>
            <a:fld id="{6DD04192-B3F0-4BE5-892E-FDC0448EFBC2}"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normAutofit fontScale="92500" lnSpcReduction="20000"/>
          </a:bodyPr>
          <a:lstStyle/>
          <a:p>
            <a:pPr algn="l" rtl="0"/>
            <a:r>
              <a:rPr lang="en-US" sz="1200" b="1" kern="1200" baseline="0" dirty="0" smtClean="0">
                <a:solidFill>
                  <a:schemeClr val="tx1"/>
                </a:solidFill>
                <a:latin typeface="+mn-lt"/>
                <a:ea typeface="+mn-ea"/>
                <a:cs typeface="+mn-cs"/>
              </a:rPr>
              <a:t>FREE ENERGY</a:t>
            </a:r>
          </a:p>
          <a:p>
            <a:pPr algn="l" rtl="0"/>
            <a:r>
              <a:rPr lang="en-US" sz="1200" kern="1200" baseline="0" dirty="0" smtClean="0">
                <a:solidFill>
                  <a:schemeClr val="tx1"/>
                </a:solidFill>
                <a:latin typeface="+mn-lt"/>
                <a:ea typeface="+mn-ea"/>
                <a:cs typeface="+mn-cs"/>
              </a:rPr>
              <a:t>The direction and extent to which a chemical reaction proceeds is</a:t>
            </a:r>
          </a:p>
          <a:p>
            <a:pPr algn="l" rtl="0"/>
            <a:r>
              <a:rPr lang="en-US" sz="1200" kern="1200" baseline="0" dirty="0" smtClean="0">
                <a:solidFill>
                  <a:schemeClr val="tx1"/>
                </a:solidFill>
                <a:latin typeface="+mn-lt"/>
                <a:ea typeface="+mn-ea"/>
                <a:cs typeface="+mn-cs"/>
              </a:rPr>
              <a:t>determined by the degree to which two factors change during the</a:t>
            </a:r>
          </a:p>
          <a:p>
            <a:pPr algn="l" rtl="0"/>
            <a:r>
              <a:rPr lang="en-US" sz="1200" kern="1200" baseline="0" dirty="0" smtClean="0">
                <a:solidFill>
                  <a:schemeClr val="tx1"/>
                </a:solidFill>
                <a:latin typeface="+mn-lt"/>
                <a:ea typeface="+mn-ea"/>
                <a:cs typeface="+mn-cs"/>
              </a:rPr>
              <a:t>reaction. These are enthalpy (ΔH, a measure of the change in heat content</a:t>
            </a:r>
          </a:p>
          <a:p>
            <a:pPr algn="l" rtl="0"/>
            <a:r>
              <a:rPr lang="en-US" sz="1200" kern="1200" baseline="0" dirty="0" smtClean="0">
                <a:solidFill>
                  <a:schemeClr val="tx1"/>
                </a:solidFill>
                <a:latin typeface="+mn-lt"/>
                <a:ea typeface="+mn-ea"/>
                <a:cs typeface="+mn-cs"/>
              </a:rPr>
              <a:t>of the reactants and products) and entropy (ΔS, a measure of the</a:t>
            </a:r>
          </a:p>
          <a:p>
            <a:pPr algn="l" rtl="0"/>
            <a:r>
              <a:rPr lang="en-US" sz="1200" kern="1200" baseline="0" dirty="0" smtClean="0">
                <a:solidFill>
                  <a:schemeClr val="tx1"/>
                </a:solidFill>
                <a:latin typeface="+mn-lt"/>
                <a:ea typeface="+mn-ea"/>
                <a:cs typeface="+mn-cs"/>
              </a:rPr>
              <a:t>change in randomness or disorder of reactants and products, Figure</a:t>
            </a:r>
          </a:p>
          <a:p>
            <a:pPr algn="l" rtl="0"/>
            <a:r>
              <a:rPr lang="en-US" sz="1200" kern="1200" baseline="0" dirty="0" smtClean="0">
                <a:solidFill>
                  <a:schemeClr val="tx1"/>
                </a:solidFill>
                <a:latin typeface="+mn-lt"/>
                <a:ea typeface="+mn-ea"/>
                <a:cs typeface="+mn-cs"/>
              </a:rPr>
              <a:t>6.1). Neither of these thermodynamic quantities by itself is sufficient to</a:t>
            </a:r>
          </a:p>
          <a:p>
            <a:pPr algn="l" rtl="0"/>
            <a:r>
              <a:rPr lang="en-US" sz="1200" kern="1200" baseline="0" dirty="0" smtClean="0">
                <a:solidFill>
                  <a:schemeClr val="tx1"/>
                </a:solidFill>
                <a:latin typeface="+mn-lt"/>
                <a:ea typeface="+mn-ea"/>
                <a:cs typeface="+mn-cs"/>
              </a:rPr>
              <a:t>determine whether a chemical reaction will proceed spontaneously in</a:t>
            </a:r>
          </a:p>
          <a:p>
            <a:pPr algn="l" rtl="0"/>
            <a:r>
              <a:rPr lang="en-US" sz="1200" kern="1200" baseline="0" dirty="0" smtClean="0">
                <a:solidFill>
                  <a:schemeClr val="tx1"/>
                </a:solidFill>
                <a:latin typeface="+mn-lt"/>
                <a:ea typeface="+mn-ea"/>
                <a:cs typeface="+mn-cs"/>
              </a:rPr>
              <a:t>the direction it is written. However, when combined mathematically (see</a:t>
            </a:r>
          </a:p>
          <a:p>
            <a:pPr algn="l" rtl="0"/>
            <a:r>
              <a:rPr lang="en-US" sz="1200" kern="1200" baseline="0" dirty="0" smtClean="0">
                <a:solidFill>
                  <a:schemeClr val="tx1"/>
                </a:solidFill>
                <a:latin typeface="+mn-lt"/>
                <a:ea typeface="+mn-ea"/>
                <a:cs typeface="+mn-cs"/>
              </a:rPr>
              <a:t>Figure 6.1), enthalpy and entropy can be used to define a third quantity,</a:t>
            </a:r>
          </a:p>
          <a:p>
            <a:pPr algn="l" rtl="0"/>
            <a:r>
              <a:rPr lang="en-US" sz="1200" kern="1200" baseline="0" dirty="0" smtClean="0">
                <a:solidFill>
                  <a:schemeClr val="tx1"/>
                </a:solidFill>
                <a:latin typeface="+mn-lt"/>
                <a:ea typeface="+mn-ea"/>
                <a:cs typeface="+mn-cs"/>
              </a:rPr>
              <a:t>free energy (G), which predicts the direction in which a reaction will</a:t>
            </a:r>
          </a:p>
          <a:p>
            <a:pPr algn="l" rtl="0"/>
            <a:r>
              <a:rPr lang="en-US" sz="1200" kern="1200" baseline="0" dirty="0" smtClean="0">
                <a:solidFill>
                  <a:schemeClr val="tx1"/>
                </a:solidFill>
                <a:latin typeface="+mn-lt"/>
                <a:ea typeface="+mn-ea"/>
                <a:cs typeface="+mn-cs"/>
              </a:rPr>
              <a:t>spontaneously proceed.</a:t>
            </a:r>
          </a:p>
          <a:p>
            <a:pPr algn="l" rtl="0"/>
            <a:endParaRPr lang="en-US" sz="1200" kern="1200" baseline="0" dirty="0" smtClean="0">
              <a:solidFill>
                <a:schemeClr val="tx1"/>
              </a:solidFill>
              <a:latin typeface="+mn-lt"/>
              <a:ea typeface="+mn-ea"/>
              <a:cs typeface="+mn-cs"/>
            </a:endParaRPr>
          </a:p>
          <a:p>
            <a:pPr algn="l" rtl="0" eaLnBrk="1" hangingPunct="1">
              <a:lnSpc>
                <a:spcPct val="90000"/>
              </a:lnSpc>
              <a:defRPr/>
            </a:pPr>
            <a:r>
              <a:rPr lang="en-US" sz="1200" b="1" dirty="0" smtClean="0">
                <a:solidFill>
                  <a:srgbClr val="CC0000"/>
                </a:solidFill>
              </a:rPr>
              <a:t>First Law:</a:t>
            </a:r>
            <a:r>
              <a:rPr lang="en-US" sz="1200" dirty="0" smtClean="0"/>
              <a:t> Energy cannot be </a:t>
            </a:r>
            <a:r>
              <a:rPr lang="en-US" sz="1200" b="1" dirty="0" smtClean="0">
                <a:solidFill>
                  <a:srgbClr val="000099"/>
                </a:solidFill>
                <a:effectLst>
                  <a:outerShdw blurRad="38100" dist="38100" dir="2700000" algn="tl">
                    <a:srgbClr val="C0C0C0"/>
                  </a:outerShdw>
                </a:effectLst>
              </a:rPr>
              <a:t>created</a:t>
            </a:r>
            <a:r>
              <a:rPr lang="en-US" sz="1200" dirty="0" smtClean="0">
                <a:effectLst>
                  <a:outerShdw blurRad="38100" dist="38100" dir="2700000" algn="tl">
                    <a:srgbClr val="C0C0C0"/>
                  </a:outerShdw>
                </a:effectLst>
              </a:rPr>
              <a:t> or </a:t>
            </a:r>
            <a:r>
              <a:rPr lang="en-US" sz="1200" b="1" dirty="0" smtClean="0">
                <a:solidFill>
                  <a:srgbClr val="000099"/>
                </a:solidFill>
                <a:effectLst>
                  <a:outerShdw blurRad="38100" dist="38100" dir="2700000" algn="tl">
                    <a:srgbClr val="C0C0C0"/>
                  </a:outerShdw>
                </a:effectLst>
              </a:rPr>
              <a:t>destroyed</a:t>
            </a:r>
            <a:r>
              <a:rPr lang="en-US" sz="1200" dirty="0" smtClean="0"/>
              <a:t>, but only </a:t>
            </a:r>
            <a:r>
              <a:rPr lang="en-US" sz="1200" b="1" dirty="0" smtClean="0">
                <a:solidFill>
                  <a:srgbClr val="000099"/>
                </a:solidFill>
                <a:effectLst>
                  <a:outerShdw blurRad="38100" dist="38100" dir="2700000" algn="tl">
                    <a:srgbClr val="C0C0C0"/>
                  </a:outerShdw>
                </a:effectLst>
              </a:rPr>
              <a:t>converted</a:t>
            </a:r>
            <a:r>
              <a:rPr lang="en-US" sz="1200" dirty="0" smtClean="0"/>
              <a:t> to other forms.</a:t>
            </a:r>
          </a:p>
          <a:p>
            <a:pPr algn="l" rtl="0" eaLnBrk="1" hangingPunct="1">
              <a:lnSpc>
                <a:spcPct val="90000"/>
              </a:lnSpc>
              <a:buFontTx/>
              <a:buNone/>
              <a:defRPr/>
            </a:pPr>
            <a:r>
              <a:rPr lang="en-US" sz="1200" dirty="0" smtClean="0"/>
              <a:t>This means that the amount of </a:t>
            </a:r>
            <a:r>
              <a:rPr lang="en-US" sz="1200" b="1" dirty="0" smtClean="0">
                <a:solidFill>
                  <a:srgbClr val="CC0000"/>
                </a:solidFill>
              </a:rPr>
              <a:t>energy</a:t>
            </a:r>
            <a:r>
              <a:rPr lang="en-US" sz="1200" dirty="0" smtClean="0"/>
              <a:t> in the </a:t>
            </a:r>
            <a:r>
              <a:rPr lang="en-US" sz="1200" b="1" dirty="0" smtClean="0">
                <a:solidFill>
                  <a:srgbClr val="000099"/>
                </a:solidFill>
                <a:effectLst>
                  <a:outerShdw blurRad="38100" dist="38100" dir="2700000" algn="tl">
                    <a:srgbClr val="C0C0C0"/>
                  </a:outerShdw>
                </a:effectLst>
              </a:rPr>
              <a:t>universe</a:t>
            </a:r>
            <a:r>
              <a:rPr lang="en-US" sz="1200" dirty="0" smtClean="0">
                <a:effectLst>
                  <a:outerShdw blurRad="38100" dist="38100" dir="2700000" algn="tl">
                    <a:srgbClr val="C0C0C0"/>
                  </a:outerShdw>
                </a:effectLst>
              </a:rPr>
              <a:t> is </a:t>
            </a:r>
            <a:r>
              <a:rPr lang="en-US" sz="1200" b="1" dirty="0" smtClean="0">
                <a:solidFill>
                  <a:srgbClr val="000099"/>
                </a:solidFill>
                <a:effectLst>
                  <a:outerShdw blurRad="38100" dist="38100" dir="2700000" algn="tl">
                    <a:srgbClr val="C0C0C0"/>
                  </a:outerShdw>
                </a:effectLst>
              </a:rPr>
              <a:t>constant</a:t>
            </a:r>
          </a:p>
          <a:p>
            <a:pPr algn="l" rtl="0" eaLnBrk="1" hangingPunct="1">
              <a:lnSpc>
                <a:spcPct val="90000"/>
              </a:lnSpc>
              <a:buFontTx/>
              <a:buNone/>
              <a:defRPr/>
            </a:pPr>
            <a:endParaRPr lang="en-US" sz="1200" b="1" dirty="0" smtClean="0">
              <a:solidFill>
                <a:srgbClr val="000099"/>
              </a:solidFill>
              <a:effectLst>
                <a:outerShdw blurRad="38100" dist="38100" dir="2700000" algn="tl">
                  <a:srgbClr val="C0C0C0"/>
                </a:outerShdw>
              </a:effectLst>
            </a:endParaRPr>
          </a:p>
          <a:p>
            <a:pPr marL="342900" indent="-342900" algn="l" rtl="0">
              <a:spcBef>
                <a:spcPct val="20000"/>
              </a:spcBef>
              <a:buFontTx/>
              <a:buChar char="•"/>
              <a:defRPr/>
            </a:pPr>
            <a:r>
              <a:rPr lang="en-US" sz="1200" b="1" dirty="0" smtClean="0">
                <a:solidFill>
                  <a:srgbClr val="CC0000"/>
                </a:solidFill>
              </a:rPr>
              <a:t>Second Law:</a:t>
            </a:r>
            <a:r>
              <a:rPr lang="en-US" sz="1200" b="1" i="1" dirty="0" smtClean="0">
                <a:solidFill>
                  <a:srgbClr val="FF0000"/>
                </a:solidFill>
                <a:effectLst>
                  <a:outerShdw blurRad="38100" dist="38100" dir="2700000" algn="tl">
                    <a:srgbClr val="C0C0C0"/>
                  </a:outerShdw>
                </a:effectLst>
              </a:rPr>
              <a:t> </a:t>
            </a:r>
            <a:r>
              <a:rPr lang="en-US" sz="1200" dirty="0" smtClean="0"/>
              <a:t>All </a:t>
            </a:r>
            <a:r>
              <a:rPr lang="en-US" sz="1200" b="1" dirty="0" smtClean="0">
                <a:solidFill>
                  <a:srgbClr val="CC0000"/>
                </a:solidFill>
              </a:rPr>
              <a:t>energy transformations</a:t>
            </a:r>
            <a:r>
              <a:rPr lang="en-US" sz="1200" dirty="0" smtClean="0">
                <a:effectLst>
                  <a:outerShdw blurRad="38100" dist="38100" dir="2700000" algn="tl">
                    <a:srgbClr val="C0C0C0"/>
                  </a:outerShdw>
                </a:effectLst>
              </a:rPr>
              <a:t> </a:t>
            </a:r>
            <a:r>
              <a:rPr lang="en-US" sz="1200" dirty="0" smtClean="0"/>
              <a:t>are </a:t>
            </a:r>
            <a:r>
              <a:rPr lang="en-US" sz="1200" b="1" dirty="0" smtClean="0">
                <a:solidFill>
                  <a:srgbClr val="CC0000"/>
                </a:solidFill>
              </a:rPr>
              <a:t>inefficient </a:t>
            </a:r>
            <a:r>
              <a:rPr lang="en-US" sz="1200" dirty="0" smtClean="0"/>
              <a:t>because every reaction results in an </a:t>
            </a:r>
            <a:r>
              <a:rPr lang="en-US" sz="1200" b="1" dirty="0" smtClean="0">
                <a:solidFill>
                  <a:srgbClr val="000099"/>
                </a:solidFill>
                <a:effectLst>
                  <a:outerShdw blurRad="38100" dist="38100" dir="2700000" algn="tl">
                    <a:srgbClr val="C0C0C0"/>
                  </a:outerShdw>
                </a:effectLst>
              </a:rPr>
              <a:t>increase</a:t>
            </a:r>
            <a:r>
              <a:rPr lang="en-US" sz="1200" dirty="0" smtClean="0"/>
              <a:t> in </a:t>
            </a:r>
            <a:r>
              <a:rPr lang="en-US" sz="1200" b="1" dirty="0" smtClean="0">
                <a:solidFill>
                  <a:srgbClr val="000099"/>
                </a:solidFill>
                <a:effectLst>
                  <a:outerShdw blurRad="38100" dist="38100" dir="2700000" algn="tl">
                    <a:srgbClr val="C0C0C0"/>
                  </a:outerShdw>
                </a:effectLst>
              </a:rPr>
              <a:t>entropy</a:t>
            </a:r>
            <a:r>
              <a:rPr lang="en-US" sz="1200" dirty="0" smtClean="0"/>
              <a:t> and the </a:t>
            </a:r>
            <a:r>
              <a:rPr lang="en-US" sz="1200" b="1" dirty="0" smtClean="0">
                <a:solidFill>
                  <a:srgbClr val="CC0000"/>
                </a:solidFill>
              </a:rPr>
              <a:t>loss</a:t>
            </a:r>
            <a:r>
              <a:rPr lang="en-US" sz="1200" dirty="0" smtClean="0"/>
              <a:t> of usable </a:t>
            </a:r>
            <a:r>
              <a:rPr lang="en-US" sz="1200" b="1" dirty="0" smtClean="0">
                <a:solidFill>
                  <a:srgbClr val="CC0000"/>
                </a:solidFill>
              </a:rPr>
              <a:t>energy (free energy</a:t>
            </a:r>
            <a:r>
              <a:rPr lang="en-US" sz="1200" b="1" dirty="0" smtClean="0">
                <a:solidFill>
                  <a:srgbClr val="CC0000"/>
                </a:solidFill>
                <a:effectLst>
                  <a:outerShdw blurRad="38100" dist="38100" dir="2700000" algn="tl">
                    <a:srgbClr val="C0C0C0"/>
                  </a:outerShdw>
                </a:effectLst>
              </a:rPr>
              <a:t>)</a:t>
            </a:r>
            <a:r>
              <a:rPr lang="en-US" sz="1200" dirty="0" smtClean="0"/>
              <a:t> as heat.</a:t>
            </a:r>
          </a:p>
          <a:p>
            <a:pPr marL="342900" indent="-342900" algn="l" rtl="0">
              <a:spcBef>
                <a:spcPct val="20000"/>
              </a:spcBef>
              <a:buFontTx/>
              <a:buChar char="•"/>
              <a:defRPr/>
            </a:pPr>
            <a:r>
              <a:rPr lang="tr-TR" sz="1200" dirty="0" smtClean="0"/>
              <a:t>The universe always tends toward increasing disorder: in all natural processes the entropy of the universe increases</a:t>
            </a:r>
            <a:endParaRPr lang="en-US" sz="1200" dirty="0" smtClean="0"/>
          </a:p>
          <a:p>
            <a:pPr algn="l" rtl="0" eaLnBrk="1" hangingPunct="1">
              <a:lnSpc>
                <a:spcPct val="80000"/>
              </a:lnSpc>
              <a:defRPr/>
            </a:pPr>
            <a:r>
              <a:rPr lang="en-US" sz="1200" b="1" dirty="0" smtClean="0">
                <a:solidFill>
                  <a:srgbClr val="000099"/>
                </a:solidFill>
                <a:effectLst>
                  <a:outerShdw blurRad="38100" dist="38100" dir="2700000" algn="tl">
                    <a:srgbClr val="C0C0C0"/>
                  </a:outerShdw>
                </a:effectLst>
              </a:rPr>
              <a:t>H = Enthalpy= </a:t>
            </a:r>
            <a:r>
              <a:rPr lang="en-US" sz="1200" dirty="0" smtClean="0"/>
              <a:t>the </a:t>
            </a:r>
            <a:r>
              <a:rPr lang="en-US" sz="1200" dirty="0" smtClean="0">
                <a:solidFill>
                  <a:srgbClr val="FF0000"/>
                </a:solidFill>
              </a:rPr>
              <a:t>total heat</a:t>
            </a:r>
            <a:r>
              <a:rPr lang="en-US" sz="1200" dirty="0" smtClean="0"/>
              <a:t> of a system</a:t>
            </a:r>
          </a:p>
          <a:p>
            <a:pPr algn="l" rtl="0" eaLnBrk="1" hangingPunct="1">
              <a:lnSpc>
                <a:spcPct val="80000"/>
              </a:lnSpc>
              <a:defRPr/>
            </a:pPr>
            <a:r>
              <a:rPr lang="en-US" sz="1200" b="1" dirty="0" smtClean="0">
                <a:solidFill>
                  <a:srgbClr val="000099"/>
                </a:solidFill>
                <a:effectLst>
                  <a:outerShdw blurRad="38100" dist="38100" dir="2700000" algn="tl">
                    <a:srgbClr val="C0C0C0"/>
                  </a:outerShdw>
                </a:effectLst>
              </a:rPr>
              <a:t>G = Free energy= </a:t>
            </a:r>
            <a:r>
              <a:rPr lang="en-US" sz="1200" dirty="0" smtClean="0"/>
              <a:t>the amount of </a:t>
            </a:r>
            <a:r>
              <a:rPr lang="en-US" sz="1200" dirty="0" smtClean="0">
                <a:solidFill>
                  <a:srgbClr val="FF0000"/>
                </a:solidFill>
              </a:rPr>
              <a:t>usable energy</a:t>
            </a:r>
            <a:r>
              <a:rPr lang="en-US" sz="1200" dirty="0" smtClean="0"/>
              <a:t> in a system that can be used to perform a work.</a:t>
            </a:r>
          </a:p>
          <a:p>
            <a:pPr algn="l" rtl="0" eaLnBrk="1" hangingPunct="1">
              <a:lnSpc>
                <a:spcPct val="80000"/>
              </a:lnSpc>
              <a:defRPr/>
            </a:pPr>
            <a:r>
              <a:rPr lang="en-US" sz="1200" b="1" dirty="0" smtClean="0">
                <a:solidFill>
                  <a:srgbClr val="000099"/>
                </a:solidFill>
                <a:effectLst>
                  <a:outerShdw blurRad="38100" dist="38100" dir="2700000" algn="tl">
                    <a:srgbClr val="C0C0C0"/>
                  </a:outerShdw>
                </a:effectLst>
              </a:rPr>
              <a:t> S =Entropy = </a:t>
            </a:r>
            <a:r>
              <a:rPr lang="en-US" sz="1200" dirty="0" smtClean="0"/>
              <a:t>the amount of </a:t>
            </a:r>
            <a:r>
              <a:rPr lang="en-US" sz="1200" dirty="0" smtClean="0">
                <a:solidFill>
                  <a:srgbClr val="FF0000"/>
                </a:solidFill>
              </a:rPr>
              <a:t>disorder</a:t>
            </a:r>
            <a:r>
              <a:rPr lang="en-US" sz="1200" dirty="0" smtClean="0"/>
              <a:t> in a system. In most but not all cases it is heat.</a:t>
            </a:r>
          </a:p>
          <a:p>
            <a:pPr algn="l" rtl="0" eaLnBrk="1" hangingPunct="1">
              <a:lnSpc>
                <a:spcPct val="80000"/>
              </a:lnSpc>
              <a:defRPr/>
            </a:pPr>
            <a:r>
              <a:rPr lang="en-US" sz="1200" dirty="0" smtClean="0"/>
              <a:t>Then somehow</a:t>
            </a:r>
            <a:r>
              <a:rPr lang="en-US" sz="1100" dirty="0" smtClean="0"/>
              <a:t>: </a:t>
            </a:r>
          </a:p>
          <a:p>
            <a:pPr algn="l" rtl="0" eaLnBrk="1" hangingPunct="1">
              <a:lnSpc>
                <a:spcPct val="80000"/>
              </a:lnSpc>
              <a:buFontTx/>
              <a:buNone/>
              <a:defRPr/>
            </a:pPr>
            <a:r>
              <a:rPr lang="en-US" sz="1100" dirty="0" smtClean="0"/>
              <a:t>                                 </a:t>
            </a:r>
            <a:r>
              <a:rPr lang="en-US" sz="1200" b="1" dirty="0" smtClean="0">
                <a:solidFill>
                  <a:srgbClr val="FF0000"/>
                </a:solidFill>
              </a:rPr>
              <a:t>∆G= G</a:t>
            </a:r>
            <a:r>
              <a:rPr lang="en-US" sz="1200" b="1" baseline="-25000" dirty="0" smtClean="0">
                <a:solidFill>
                  <a:srgbClr val="FF0000"/>
                </a:solidFill>
              </a:rPr>
              <a:t>B</a:t>
            </a:r>
            <a:r>
              <a:rPr lang="en-US" sz="1200" b="1" dirty="0" smtClean="0">
                <a:solidFill>
                  <a:srgbClr val="FF0000"/>
                </a:solidFill>
              </a:rPr>
              <a:t>-G</a:t>
            </a:r>
            <a:r>
              <a:rPr lang="en-US" sz="1200" b="1" baseline="-25000" dirty="0" smtClean="0">
                <a:solidFill>
                  <a:srgbClr val="FF0000"/>
                </a:solidFill>
              </a:rPr>
              <a:t>A</a:t>
            </a:r>
          </a:p>
          <a:p>
            <a:pPr algn="l" rtl="0" eaLnBrk="1" hangingPunct="1">
              <a:lnSpc>
                <a:spcPct val="80000"/>
              </a:lnSpc>
              <a:buFontTx/>
              <a:buNone/>
              <a:defRPr/>
            </a:pPr>
            <a:r>
              <a:rPr lang="en-US" sz="1200" b="1" dirty="0" smtClean="0">
                <a:solidFill>
                  <a:srgbClr val="FF0000"/>
                </a:solidFill>
              </a:rPr>
              <a:t>                            ∆H= H</a:t>
            </a:r>
            <a:r>
              <a:rPr lang="en-US" sz="1200" b="1" baseline="-25000" dirty="0" smtClean="0">
                <a:solidFill>
                  <a:srgbClr val="FF0000"/>
                </a:solidFill>
              </a:rPr>
              <a:t>B</a:t>
            </a:r>
            <a:r>
              <a:rPr lang="en-US" sz="1200" b="1" dirty="0" smtClean="0">
                <a:solidFill>
                  <a:srgbClr val="FF0000"/>
                </a:solidFill>
              </a:rPr>
              <a:t>-H</a:t>
            </a:r>
            <a:r>
              <a:rPr lang="en-US" sz="1200" b="1" baseline="-25000" dirty="0" smtClean="0">
                <a:solidFill>
                  <a:srgbClr val="FF0000"/>
                </a:solidFill>
              </a:rPr>
              <a:t>A</a:t>
            </a:r>
          </a:p>
          <a:p>
            <a:pPr algn="l" rtl="0" eaLnBrk="1" hangingPunct="1">
              <a:lnSpc>
                <a:spcPct val="80000"/>
              </a:lnSpc>
              <a:buFontTx/>
              <a:buNone/>
              <a:defRPr/>
            </a:pPr>
            <a:r>
              <a:rPr lang="en-US" sz="1200" b="1" dirty="0" smtClean="0">
                <a:solidFill>
                  <a:srgbClr val="FF0000"/>
                </a:solidFill>
              </a:rPr>
              <a:t>                            ∆S= S</a:t>
            </a:r>
            <a:r>
              <a:rPr lang="en-US" sz="1200" b="1" baseline="-25000" dirty="0" smtClean="0">
                <a:solidFill>
                  <a:srgbClr val="FF0000"/>
                </a:solidFill>
              </a:rPr>
              <a:t>B</a:t>
            </a:r>
            <a:r>
              <a:rPr lang="en-US" sz="1200" b="1" dirty="0" smtClean="0">
                <a:solidFill>
                  <a:srgbClr val="FF0000"/>
                </a:solidFill>
              </a:rPr>
              <a:t>-S</a:t>
            </a:r>
            <a:r>
              <a:rPr lang="en-US" sz="1200" b="1" baseline="-25000" dirty="0" smtClean="0">
                <a:solidFill>
                  <a:srgbClr val="FF0000"/>
                </a:solidFill>
              </a:rPr>
              <a:t>A</a:t>
            </a:r>
          </a:p>
          <a:p>
            <a:pPr algn="l" rtl="0" eaLnBrk="1" hangingPunct="1">
              <a:lnSpc>
                <a:spcPct val="80000"/>
              </a:lnSpc>
              <a:defRPr/>
            </a:pPr>
            <a:r>
              <a:rPr lang="en-US" dirty="0" smtClean="0">
                <a:solidFill>
                  <a:srgbClr val="FF0000"/>
                </a:solidFill>
              </a:rPr>
              <a:t>∆</a:t>
            </a:r>
            <a:r>
              <a:rPr lang="en-US" sz="1200" b="1" dirty="0" smtClean="0">
                <a:solidFill>
                  <a:srgbClr val="FF0000"/>
                </a:solidFill>
              </a:rPr>
              <a:t>G</a:t>
            </a:r>
            <a:r>
              <a:rPr lang="en-US" sz="1200" dirty="0" smtClean="0"/>
              <a:t> </a:t>
            </a:r>
            <a:r>
              <a:rPr lang="en-US" sz="1200" b="1" dirty="0" smtClean="0">
                <a:solidFill>
                  <a:srgbClr val="000099"/>
                </a:solidFill>
                <a:effectLst>
                  <a:outerShdw blurRad="38100" dist="38100" dir="2700000" algn="tl">
                    <a:srgbClr val="C0C0C0"/>
                  </a:outerShdw>
                </a:effectLst>
              </a:rPr>
              <a:t>= Free energy difference  of a system in </a:t>
            </a:r>
            <a:r>
              <a:rPr lang="en-US" sz="1200" b="1" dirty="0" smtClean="0">
                <a:solidFill>
                  <a:srgbClr val="FF0000"/>
                </a:solidFill>
                <a:effectLst>
                  <a:outerShdw blurRad="38100" dist="38100" dir="2700000" algn="tl">
                    <a:srgbClr val="C0C0C0"/>
                  </a:outerShdw>
                </a:effectLst>
              </a:rPr>
              <a:t>any condition</a:t>
            </a:r>
            <a:r>
              <a:rPr lang="en-US" sz="1200" b="1" dirty="0" smtClean="0">
                <a:solidFill>
                  <a:srgbClr val="000099"/>
                </a:solidFill>
                <a:effectLst>
                  <a:outerShdw blurRad="38100" dist="38100" dir="2700000" algn="tl">
                    <a:srgbClr val="C0C0C0"/>
                  </a:outerShdw>
                </a:effectLst>
              </a:rPr>
              <a:t>.</a:t>
            </a:r>
          </a:p>
          <a:p>
            <a:pPr algn="l" rtl="0" eaLnBrk="1" hangingPunct="1">
              <a:lnSpc>
                <a:spcPct val="80000"/>
              </a:lnSpc>
              <a:defRPr/>
            </a:pPr>
            <a:r>
              <a:rPr lang="en-US" dirty="0" smtClean="0">
                <a:solidFill>
                  <a:srgbClr val="FF0000"/>
                </a:solidFill>
              </a:rPr>
              <a:t>∆</a:t>
            </a:r>
            <a:r>
              <a:rPr lang="en-US" sz="1200" b="1" dirty="0" smtClean="0">
                <a:solidFill>
                  <a:srgbClr val="FF0000"/>
                </a:solidFill>
              </a:rPr>
              <a:t>G</a:t>
            </a:r>
            <a:r>
              <a:rPr lang="en-US" sz="1200" b="1" baseline="30000" dirty="0" smtClean="0">
                <a:solidFill>
                  <a:srgbClr val="FF0000"/>
                </a:solidFill>
              </a:rPr>
              <a:t>o</a:t>
            </a:r>
            <a:r>
              <a:rPr lang="en-US" sz="1200" baseline="30000" dirty="0" smtClean="0">
                <a:solidFill>
                  <a:srgbClr val="FF0000"/>
                </a:solidFill>
              </a:rPr>
              <a:t> </a:t>
            </a:r>
            <a:r>
              <a:rPr lang="en-US" sz="1200" b="1" dirty="0" smtClean="0">
                <a:solidFill>
                  <a:srgbClr val="000099"/>
                </a:solidFill>
                <a:effectLst>
                  <a:outerShdw blurRad="38100" dist="38100" dir="2700000" algn="tl">
                    <a:srgbClr val="C0C0C0"/>
                  </a:outerShdw>
                </a:effectLst>
              </a:rPr>
              <a:t>= Free energy difference of a system in </a:t>
            </a:r>
            <a:r>
              <a:rPr lang="en-US" sz="1200" b="1" dirty="0" smtClean="0">
                <a:solidFill>
                  <a:srgbClr val="FF0000"/>
                </a:solidFill>
                <a:effectLst>
                  <a:outerShdw blurRad="38100" dist="38100" dir="2700000" algn="tl">
                    <a:srgbClr val="C0C0C0"/>
                  </a:outerShdw>
                </a:effectLst>
              </a:rPr>
              <a:t>standard condition</a:t>
            </a:r>
            <a:r>
              <a:rPr lang="en-US" sz="1200" b="1" dirty="0" smtClean="0">
                <a:solidFill>
                  <a:srgbClr val="000099"/>
                </a:solidFill>
                <a:effectLst>
                  <a:outerShdw blurRad="38100" dist="38100" dir="2700000" algn="tl">
                    <a:srgbClr val="C0C0C0"/>
                  </a:outerShdw>
                </a:effectLst>
              </a:rPr>
              <a:t> ( </a:t>
            </a:r>
            <a:r>
              <a:rPr lang="en-US" sz="1200" b="1" dirty="0" smtClean="0">
                <a:solidFill>
                  <a:srgbClr val="FF0000"/>
                </a:solidFill>
                <a:effectLst>
                  <a:outerShdw blurRad="38100" dist="38100" dir="2700000" algn="tl">
                    <a:srgbClr val="C0C0C0"/>
                  </a:outerShdw>
                </a:effectLst>
              </a:rPr>
              <a:t>25C</a:t>
            </a:r>
            <a:r>
              <a:rPr lang="en-US" sz="1200" b="1" baseline="30000" dirty="0" smtClean="0">
                <a:solidFill>
                  <a:srgbClr val="FF0000"/>
                </a:solidFill>
              </a:rPr>
              <a:t>o</a:t>
            </a:r>
            <a:r>
              <a:rPr lang="en-US" sz="1200" b="1" dirty="0" smtClean="0">
                <a:solidFill>
                  <a:srgbClr val="000099"/>
                </a:solidFill>
                <a:effectLst>
                  <a:outerShdw blurRad="38100" dist="38100" dir="2700000" algn="tl">
                    <a:srgbClr val="C0C0C0"/>
                  </a:outerShdw>
                </a:effectLst>
              </a:rPr>
              <a:t> and </a:t>
            </a:r>
            <a:r>
              <a:rPr lang="en-US" sz="1200" b="1" dirty="0" smtClean="0">
                <a:solidFill>
                  <a:srgbClr val="FF0000"/>
                </a:solidFill>
                <a:effectLst>
                  <a:outerShdw blurRad="38100" dist="38100" dir="2700000" algn="tl">
                    <a:srgbClr val="C0C0C0"/>
                  </a:outerShdw>
                </a:effectLst>
              </a:rPr>
              <a:t>one atmosphere</a:t>
            </a:r>
            <a:r>
              <a:rPr lang="en-US" sz="1200" b="1" dirty="0" smtClean="0">
                <a:solidFill>
                  <a:srgbClr val="000099"/>
                </a:solidFill>
                <a:effectLst>
                  <a:outerShdw blurRad="38100" dist="38100" dir="2700000" algn="tl">
                    <a:srgbClr val="C0C0C0"/>
                  </a:outerShdw>
                </a:effectLst>
              </a:rPr>
              <a:t> pressure.</a:t>
            </a:r>
          </a:p>
          <a:p>
            <a:pPr algn="l" rtl="0" eaLnBrk="1" hangingPunct="1">
              <a:lnSpc>
                <a:spcPct val="80000"/>
              </a:lnSpc>
              <a:defRPr/>
            </a:pPr>
            <a:r>
              <a:rPr lang="en-US" b="1" dirty="0" smtClean="0">
                <a:solidFill>
                  <a:srgbClr val="FF0000"/>
                </a:solidFill>
              </a:rPr>
              <a:t>∆</a:t>
            </a:r>
            <a:r>
              <a:rPr lang="en-US" sz="1200" b="1" dirty="0" smtClean="0">
                <a:solidFill>
                  <a:srgbClr val="FF0000"/>
                </a:solidFill>
              </a:rPr>
              <a:t>G</a:t>
            </a:r>
            <a:r>
              <a:rPr lang="en-US" sz="1200" b="1" baseline="30000" dirty="0" smtClean="0">
                <a:solidFill>
                  <a:srgbClr val="FF0000"/>
                </a:solidFill>
              </a:rPr>
              <a:t>o</a:t>
            </a:r>
            <a:r>
              <a:rPr lang="en-US" b="1" dirty="0" smtClean="0">
                <a:solidFill>
                  <a:srgbClr val="FF0000"/>
                </a:solidFill>
              </a:rPr>
              <a:t>’</a:t>
            </a:r>
            <a:r>
              <a:rPr lang="en-US" dirty="0" smtClean="0">
                <a:solidFill>
                  <a:srgbClr val="FF0000"/>
                </a:solidFill>
              </a:rPr>
              <a:t> </a:t>
            </a:r>
            <a:r>
              <a:rPr lang="en-US" sz="1200" b="1" dirty="0" smtClean="0">
                <a:solidFill>
                  <a:srgbClr val="000099"/>
                </a:solidFill>
                <a:effectLst>
                  <a:outerShdw blurRad="38100" dist="38100" dir="2700000" algn="tl">
                    <a:srgbClr val="C0C0C0"/>
                  </a:outerShdw>
                </a:effectLst>
              </a:rPr>
              <a:t>= Free energy difference of a system in standard condition at </a:t>
            </a:r>
            <a:r>
              <a:rPr lang="en-US" sz="1200" b="1" dirty="0" smtClean="0">
                <a:solidFill>
                  <a:srgbClr val="FF0000"/>
                </a:solidFill>
                <a:effectLst>
                  <a:outerShdw blurRad="38100" dist="38100" dir="2700000" algn="tl">
                    <a:srgbClr val="C0C0C0"/>
                  </a:outerShdw>
                </a:effectLst>
              </a:rPr>
              <a:t>pH = 7</a:t>
            </a:r>
            <a:r>
              <a:rPr lang="en-US" sz="1200" b="1" dirty="0" smtClean="0">
                <a:solidFill>
                  <a:srgbClr val="000099"/>
                </a:solidFill>
                <a:effectLst>
                  <a:outerShdw blurRad="38100" dist="38100" dir="2700000" algn="tl">
                    <a:srgbClr val="C0C0C0"/>
                  </a:outerShdw>
                </a:effectLst>
              </a:rPr>
              <a:t>.</a:t>
            </a:r>
          </a:p>
          <a:p>
            <a:pPr algn="l" rtl="0" eaLnBrk="1" hangingPunct="1">
              <a:lnSpc>
                <a:spcPct val="80000"/>
              </a:lnSpc>
              <a:defRPr/>
            </a:pPr>
            <a:endParaRPr lang="en-US" sz="1200" b="1" dirty="0" smtClean="0">
              <a:solidFill>
                <a:srgbClr val="000099"/>
              </a:solidFill>
              <a:effectLst>
                <a:outerShdw blurRad="38100" dist="38100" dir="2700000" algn="tl">
                  <a:srgbClr val="C0C0C0"/>
                </a:outerShdw>
              </a:effectLst>
            </a:endParaRPr>
          </a:p>
          <a:p>
            <a:pPr algn="l" rtl="0" eaLnBrk="1" hangingPunct="1">
              <a:lnSpc>
                <a:spcPct val="80000"/>
              </a:lnSpc>
              <a:defRPr/>
            </a:pPr>
            <a:r>
              <a:rPr lang="en-US" sz="1200" b="1" dirty="0" smtClean="0">
                <a:solidFill>
                  <a:srgbClr val="000099"/>
                </a:solidFill>
                <a:effectLst>
                  <a:outerShdw blurRad="38100" dist="38100" dir="2700000" algn="tl">
                    <a:srgbClr val="C0C0C0"/>
                  </a:outerShdw>
                </a:effectLst>
              </a:rPr>
              <a:t>NEVER FORGET THAT :</a:t>
            </a:r>
          </a:p>
          <a:p>
            <a:pPr algn="l" rtl="0" eaLnBrk="1" hangingPunct="1">
              <a:lnSpc>
                <a:spcPct val="80000"/>
              </a:lnSpc>
              <a:defRPr/>
            </a:pPr>
            <a:r>
              <a:rPr lang="en-US" dirty="0" smtClean="0">
                <a:solidFill>
                  <a:srgbClr val="FF0000"/>
                </a:solidFill>
              </a:rPr>
              <a:t>∆</a:t>
            </a:r>
            <a:r>
              <a:rPr lang="en-US" sz="1200" b="1" dirty="0" smtClean="0">
                <a:solidFill>
                  <a:srgbClr val="FF0000"/>
                </a:solidFill>
              </a:rPr>
              <a:t>G determines the feasibility of a reaction not </a:t>
            </a:r>
            <a:r>
              <a:rPr lang="en-US" b="1" dirty="0" smtClean="0">
                <a:solidFill>
                  <a:srgbClr val="FF0000"/>
                </a:solidFill>
              </a:rPr>
              <a:t>∆</a:t>
            </a:r>
            <a:r>
              <a:rPr lang="en-US" sz="1200" b="1" dirty="0" smtClean="0">
                <a:solidFill>
                  <a:srgbClr val="FF0000"/>
                </a:solidFill>
              </a:rPr>
              <a:t>G</a:t>
            </a:r>
            <a:r>
              <a:rPr lang="en-US" sz="1200" b="1" baseline="30000" dirty="0" smtClean="0">
                <a:solidFill>
                  <a:srgbClr val="FF0000"/>
                </a:solidFill>
              </a:rPr>
              <a:t>o</a:t>
            </a:r>
            <a:r>
              <a:rPr lang="en-US" sz="1200" b="1" dirty="0" smtClean="0"/>
              <a:t> or </a:t>
            </a:r>
            <a:r>
              <a:rPr lang="en-US" b="1" dirty="0" smtClean="0">
                <a:solidFill>
                  <a:srgbClr val="FF0000"/>
                </a:solidFill>
              </a:rPr>
              <a:t>∆</a:t>
            </a:r>
            <a:r>
              <a:rPr lang="en-US" sz="1200" b="1" dirty="0" smtClean="0">
                <a:solidFill>
                  <a:srgbClr val="FF0000"/>
                </a:solidFill>
              </a:rPr>
              <a:t>G</a:t>
            </a:r>
            <a:r>
              <a:rPr lang="en-US" sz="1200" b="1" baseline="30000" dirty="0" smtClean="0">
                <a:solidFill>
                  <a:srgbClr val="FF0000"/>
                </a:solidFill>
              </a:rPr>
              <a:t>o</a:t>
            </a:r>
            <a:r>
              <a:rPr lang="en-US" b="1" dirty="0" smtClean="0">
                <a:solidFill>
                  <a:srgbClr val="FF0000"/>
                </a:solidFill>
              </a:rPr>
              <a:t>’</a:t>
            </a:r>
            <a:r>
              <a:rPr lang="en-US" dirty="0" smtClean="0">
                <a:solidFill>
                  <a:srgbClr val="FF0000"/>
                </a:solidFill>
              </a:rPr>
              <a:t> </a:t>
            </a:r>
            <a:endParaRPr lang="en-US" sz="1200" baseline="30000" dirty="0" smtClean="0">
              <a:solidFill>
                <a:srgbClr val="FF0000"/>
              </a:solidFill>
            </a:endParaRPr>
          </a:p>
          <a:p>
            <a:pPr algn="l" rtl="0" eaLnBrk="1" hangingPunct="1">
              <a:lnSpc>
                <a:spcPct val="90000"/>
              </a:lnSpc>
              <a:buFontTx/>
              <a:buNone/>
              <a:defRPr/>
            </a:pPr>
            <a:endParaRPr lang="ar-IQ" dirty="0" smtClean="0"/>
          </a:p>
        </p:txBody>
      </p:sp>
      <p:sp>
        <p:nvSpPr>
          <p:cNvPr id="57348" name="Slide Number Placeholder 3"/>
          <p:cNvSpPr>
            <a:spLocks noGrp="1"/>
          </p:cNvSpPr>
          <p:nvPr>
            <p:ph type="sldNum" sz="quarter" idx="5"/>
          </p:nvPr>
        </p:nvSpPr>
        <p:spPr>
          <a:noFill/>
        </p:spPr>
        <p:txBody>
          <a:bodyPr/>
          <a:lstStyle/>
          <a:p>
            <a:fld id="{B68B48B4-05AA-4608-A0EE-E16813B25103}" type="slidenum">
              <a:rPr lang="ar-SA"/>
              <a:pPr/>
              <a:t>9</a:t>
            </a:fld>
            <a:endParaRPr lang="en-US"/>
          </a:p>
        </p:txBody>
      </p:sp>
      <p:sp>
        <p:nvSpPr>
          <p:cNvPr id="5" name="Date Placeholder 4"/>
          <p:cNvSpPr>
            <a:spLocks noGrp="1"/>
          </p:cNvSpPr>
          <p:nvPr>
            <p:ph type="dt" idx="10"/>
          </p:nvPr>
        </p:nvSpPr>
        <p:spPr/>
        <p:txBody>
          <a:bodyPr/>
          <a:lstStyle/>
          <a:p>
            <a:fld id="{9C2E46BF-4611-4796-B77F-6BB50446F0D1}" type="datetime1">
              <a:rPr lang="en-US" smtClean="0"/>
              <a:pPr/>
              <a:t>2/28/2019</a:t>
            </a:fld>
            <a:endParaRPr lang="ar-IQ"/>
          </a:p>
        </p:txBody>
      </p:sp>
      <p:sp>
        <p:nvSpPr>
          <p:cNvPr id="6" name="Footer Placeholder 5"/>
          <p:cNvSpPr>
            <a:spLocks noGrp="1"/>
          </p:cNvSpPr>
          <p:nvPr>
            <p:ph type="ftr" sz="quarter" idx="11"/>
          </p:nvPr>
        </p:nvSpPr>
        <p:spPr/>
        <p:txBody>
          <a:bodyPr/>
          <a:lstStyle/>
          <a:p>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D77E28-1607-415C-AAC4-DC162523646E}" type="datetimeFigureOut">
              <a:rPr lang="ar-IQ" smtClean="0"/>
              <a:pPr/>
              <a:t>23/06/1440</a:t>
            </a:fld>
            <a:endParaRPr lang="ar-IQ"/>
          </a:p>
        </p:txBody>
      </p:sp>
      <p:sp>
        <p:nvSpPr>
          <p:cNvPr id="2" name="Footer Placeholder 1"/>
          <p:cNvSpPr>
            <a:spLocks noGrp="1"/>
          </p:cNvSpPr>
          <p:nvPr>
            <p:ph type="ftr" sz="quarter" idx="11"/>
          </p:nvPr>
        </p:nvSpPr>
        <p:spPr/>
        <p:txBody>
          <a:bodyPr/>
          <a:lstStyle/>
          <a:p>
            <a:endParaRPr lang="ar-IQ"/>
          </a:p>
        </p:txBody>
      </p:sp>
      <p:sp>
        <p:nvSpPr>
          <p:cNvPr id="15" name="Slide Number Placeholder 14"/>
          <p:cNvSpPr>
            <a:spLocks noGrp="1"/>
          </p:cNvSpPr>
          <p:nvPr>
            <p:ph type="sldNum" sz="quarter" idx="12"/>
          </p:nvPr>
        </p:nvSpPr>
        <p:spPr>
          <a:xfrm>
            <a:off x="8229600" y="6473952"/>
            <a:ext cx="758952" cy="246888"/>
          </a:xfrm>
        </p:spPr>
        <p:txBody>
          <a:bodyPr/>
          <a:lstStyle/>
          <a:p>
            <a:fld id="{B2BB591B-7DA3-497A-9810-555E4169311F}"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D77E28-1607-415C-AAC4-DC162523646E}" type="datetimeFigureOut">
              <a:rPr lang="ar-IQ" smtClean="0"/>
              <a:pPr/>
              <a:t>23/06/1440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BB591B-7DA3-497A-9810-555E4169311F}"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D77E28-1607-415C-AAC4-DC162523646E}" type="datetimeFigureOut">
              <a:rPr lang="ar-IQ" smtClean="0"/>
              <a:pPr/>
              <a:t>23/06/1440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BB591B-7DA3-497A-9810-555E4169311F}"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DF4E58E-73DE-4CEB-A5D7-B8E6E5A5C6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D77E28-1607-415C-AAC4-DC162523646E}" type="datetimeFigureOut">
              <a:rPr lang="ar-IQ" smtClean="0"/>
              <a:pPr/>
              <a:t>23/06/1440</a:t>
            </a:fld>
            <a:endParaRPr lang="ar-IQ"/>
          </a:p>
        </p:txBody>
      </p:sp>
      <p:sp>
        <p:nvSpPr>
          <p:cNvPr id="19" name="Footer Placeholder 18"/>
          <p:cNvSpPr>
            <a:spLocks noGrp="1"/>
          </p:cNvSpPr>
          <p:nvPr>
            <p:ph type="ftr" sz="quarter" idx="11"/>
          </p:nvPr>
        </p:nvSpPr>
        <p:spPr>
          <a:xfrm>
            <a:off x="3581400" y="76200"/>
            <a:ext cx="2895600" cy="288925"/>
          </a:xfrm>
        </p:spPr>
        <p:txBody>
          <a:bodyPr/>
          <a:lstStyle/>
          <a:p>
            <a:endParaRPr lang="ar-IQ"/>
          </a:p>
        </p:txBody>
      </p:sp>
      <p:sp>
        <p:nvSpPr>
          <p:cNvPr id="16" name="Slide Number Placeholder 15"/>
          <p:cNvSpPr>
            <a:spLocks noGrp="1"/>
          </p:cNvSpPr>
          <p:nvPr>
            <p:ph type="sldNum" sz="quarter" idx="12"/>
          </p:nvPr>
        </p:nvSpPr>
        <p:spPr>
          <a:xfrm>
            <a:off x="8229600" y="6473952"/>
            <a:ext cx="758952" cy="246888"/>
          </a:xfrm>
        </p:spPr>
        <p:txBody>
          <a:bodyPr/>
          <a:lstStyle/>
          <a:p>
            <a:fld id="{B2BB591B-7DA3-497A-9810-555E4169311F}"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D77E28-1607-415C-AAC4-DC162523646E}" type="datetimeFigureOut">
              <a:rPr lang="ar-IQ" smtClean="0"/>
              <a:pPr/>
              <a:t>23/06/1440</a:t>
            </a:fld>
            <a:endParaRPr lang="ar-IQ"/>
          </a:p>
        </p:txBody>
      </p:sp>
      <p:sp>
        <p:nvSpPr>
          <p:cNvPr id="11" name="Footer Placeholder 10"/>
          <p:cNvSpPr>
            <a:spLocks noGrp="1"/>
          </p:cNvSpPr>
          <p:nvPr>
            <p:ph type="ftr" sz="quarter" idx="11"/>
          </p:nvPr>
        </p:nvSpPr>
        <p:spPr/>
        <p:txBody>
          <a:bodyPr/>
          <a:lstStyle/>
          <a:p>
            <a:endParaRPr lang="ar-IQ"/>
          </a:p>
        </p:txBody>
      </p:sp>
      <p:sp>
        <p:nvSpPr>
          <p:cNvPr id="16" name="Slide Number Placeholder 15"/>
          <p:cNvSpPr>
            <a:spLocks noGrp="1"/>
          </p:cNvSpPr>
          <p:nvPr>
            <p:ph type="sldNum" sz="quarter" idx="12"/>
          </p:nvPr>
        </p:nvSpPr>
        <p:spPr/>
        <p:txBody>
          <a:bodyPr/>
          <a:lstStyle/>
          <a:p>
            <a:fld id="{B2BB591B-7DA3-497A-9810-555E4169311F}" type="slidenum">
              <a:rPr lang="ar-IQ" smtClean="0"/>
              <a:pPr/>
              <a:t>‹#›</a:t>
            </a:fld>
            <a:endParaRPr lang="ar-IQ"/>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4D77E28-1607-415C-AAC4-DC162523646E}" type="datetimeFigureOut">
              <a:rPr lang="ar-IQ" smtClean="0"/>
              <a:pPr/>
              <a:t>23/06/1440</a:t>
            </a:fld>
            <a:endParaRPr lang="ar-IQ"/>
          </a:p>
        </p:txBody>
      </p:sp>
      <p:sp>
        <p:nvSpPr>
          <p:cNvPr id="10" name="Footer Placeholder 9"/>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B2BB591B-7DA3-497A-9810-555E4169311F}"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4D77E28-1607-415C-AAC4-DC162523646E}" type="datetimeFigureOut">
              <a:rPr lang="ar-IQ" smtClean="0"/>
              <a:pPr/>
              <a:t>23/06/1440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229600" y="6477000"/>
            <a:ext cx="762000" cy="246888"/>
          </a:xfrm>
        </p:spPr>
        <p:txBody>
          <a:bodyPr/>
          <a:lstStyle/>
          <a:p>
            <a:fld id="{B2BB591B-7DA3-497A-9810-555E4169311F}" type="slidenum">
              <a:rPr lang="ar-IQ" smtClean="0"/>
              <a:pPr/>
              <a:t>‹#›</a:t>
            </a:fld>
            <a:endParaRPr lang="ar-IQ"/>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4D77E28-1607-415C-AAC4-DC162523646E}" type="datetimeFigureOut">
              <a:rPr lang="ar-IQ" smtClean="0"/>
              <a:pPr/>
              <a:t>23/06/1440</a:t>
            </a:fld>
            <a:endParaRPr lang="ar-IQ"/>
          </a:p>
        </p:txBody>
      </p:sp>
      <p:sp>
        <p:nvSpPr>
          <p:cNvPr id="21" name="Footer Placeholder 20"/>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BB591B-7DA3-497A-9810-555E4169311F}"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D77E28-1607-415C-AAC4-DC162523646E}" type="datetimeFigureOut">
              <a:rPr lang="ar-IQ" smtClean="0"/>
              <a:pPr/>
              <a:t>23/06/1440</a:t>
            </a:fld>
            <a:endParaRPr lang="ar-IQ"/>
          </a:p>
        </p:txBody>
      </p:sp>
      <p:sp>
        <p:nvSpPr>
          <p:cNvPr id="24" name="Footer Placeholder 23"/>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2BB591B-7DA3-497A-9810-555E4169311F}"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D77E28-1607-415C-AAC4-DC162523646E}" type="datetimeFigureOut">
              <a:rPr lang="ar-IQ" smtClean="0"/>
              <a:pPr/>
              <a:t>23/06/1440</a:t>
            </a:fld>
            <a:endParaRPr lang="ar-IQ"/>
          </a:p>
        </p:txBody>
      </p:sp>
      <p:sp>
        <p:nvSpPr>
          <p:cNvPr id="29" name="Footer Placeholder 28"/>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2BB591B-7DA3-497A-9810-555E4169311F}"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4D77E28-1607-415C-AAC4-DC162523646E}" type="datetimeFigureOut">
              <a:rPr lang="ar-IQ" smtClean="0"/>
              <a:pPr/>
              <a:t>23/06/1440</a:t>
            </a:fld>
            <a:endParaRPr lang="ar-IQ"/>
          </a:p>
        </p:txBody>
      </p:sp>
      <p:sp>
        <p:nvSpPr>
          <p:cNvPr id="5" name="Footer Placeholder 4"/>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B2BB591B-7DA3-497A-9810-555E4169311F}" type="slidenum">
              <a:rPr lang="ar-IQ" smtClean="0"/>
              <a:pPr/>
              <a:t>‹#›</a:t>
            </a:fld>
            <a:endParaRPr lang="ar-IQ"/>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4D77E28-1607-415C-AAC4-DC162523646E}" type="datetimeFigureOut">
              <a:rPr lang="ar-IQ" smtClean="0"/>
              <a:pPr/>
              <a:t>23/06/1440</a:t>
            </a:fld>
            <a:endParaRPr lang="ar-IQ"/>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2BB591B-7DA3-497A-9810-555E4169311F}" type="slidenum">
              <a:rPr lang="ar-IQ" smtClean="0"/>
              <a:pPr/>
              <a:t>‹#›</a:t>
            </a:fld>
            <a:endParaRPr lang="ar-IQ"/>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png"/><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9.png"/><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Adenosine_triphosphate"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857232"/>
            <a:ext cx="8458200" cy="914400"/>
          </a:xfrm>
        </p:spPr>
        <p:style>
          <a:lnRef idx="1">
            <a:schemeClr val="accent2"/>
          </a:lnRef>
          <a:fillRef idx="2">
            <a:schemeClr val="accent2"/>
          </a:fillRef>
          <a:effectRef idx="1">
            <a:schemeClr val="accent2"/>
          </a:effectRef>
          <a:fontRef idx="minor">
            <a:schemeClr val="dk1"/>
          </a:fontRef>
        </p:style>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itchFamily="18" charset="0"/>
              </a:rPr>
              <a:t>Bioenergetics and oxidative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itchFamily="18" charset="0"/>
              </a:rPr>
              <a:t>phosphorylation</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rPr>
              <a:t> </a:t>
            </a:r>
            <a:endParaRPr lang="ar-IQ"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endParaRPr>
          </a:p>
        </p:txBody>
      </p:sp>
      <p:pic>
        <p:nvPicPr>
          <p:cNvPr id="4" name="Picture 3" descr="photoresp1.jpg"/>
          <p:cNvPicPr>
            <a:picLocks noChangeAspect="1"/>
          </p:cNvPicPr>
          <p:nvPr/>
        </p:nvPicPr>
        <p:blipFill>
          <a:blip r:embed="rId3" cstate="print"/>
          <a:stretch>
            <a:fillRect/>
          </a:stretch>
        </p:blipFill>
        <p:spPr>
          <a:xfrm>
            <a:off x="428596" y="2143116"/>
            <a:ext cx="3247162" cy="4000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Subtitle 2"/>
          <p:cNvSpPr>
            <a:spLocks noGrp="1"/>
          </p:cNvSpPr>
          <p:nvPr/>
        </p:nvSpPr>
        <p:spPr>
          <a:xfrm>
            <a:off x="3931840" y="5433020"/>
            <a:ext cx="5212160" cy="116433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1">
            <a:normAutofit lnSpcReduction="1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Lecturer:</a:t>
            </a:r>
          </a:p>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Dr.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Shaimaa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Munther</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a:p>
            <a:pPr algn="l"/>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Grp="1" noChangeAspect="1" noChangeArrowheads="1"/>
          </p:cNvPicPr>
          <p:nvPr>
            <p:ph idx="1"/>
          </p:nvPr>
        </p:nvPicPr>
        <p:blipFill>
          <a:blip r:embed="rId3" cstate="print"/>
          <a:srcRect/>
          <a:stretch>
            <a:fillRect/>
          </a:stretch>
        </p:blipFill>
        <p:spPr bwMode="auto">
          <a:xfrm>
            <a:off x="357158" y="1071546"/>
            <a:ext cx="3929090" cy="52149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6019" name="Picture 3"/>
          <p:cNvPicPr>
            <a:picLocks noChangeAspect="1" noChangeArrowheads="1"/>
          </p:cNvPicPr>
          <p:nvPr/>
        </p:nvPicPr>
        <p:blipFill>
          <a:blip r:embed="rId4" cstate="print"/>
          <a:srcRect/>
          <a:stretch>
            <a:fillRect/>
          </a:stretch>
        </p:blipFill>
        <p:spPr bwMode="auto">
          <a:xfrm>
            <a:off x="4643438" y="1071546"/>
            <a:ext cx="4071966" cy="52149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rtl="0"/>
            <a:r>
              <a:rPr lang="en-US"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Metabolism</a:t>
            </a:r>
            <a:endParaRPr lang="en-US" dirty="0"/>
          </a:p>
        </p:txBody>
      </p:sp>
      <p:sp>
        <p:nvSpPr>
          <p:cNvPr id="35843" name="Rectangle 3"/>
          <p:cNvSpPr>
            <a:spLocks noGrp="1" noChangeArrowheads="1"/>
          </p:cNvSpPr>
          <p:nvPr>
            <p:ph type="body" idx="1"/>
          </p:nvPr>
        </p:nvSpPr>
        <p:spPr/>
        <p:style>
          <a:lnRef idx="2">
            <a:schemeClr val="accent2"/>
          </a:lnRef>
          <a:fillRef idx="1">
            <a:schemeClr val="lt1"/>
          </a:fillRef>
          <a:effectRef idx="0">
            <a:schemeClr val="accent2"/>
          </a:effectRef>
          <a:fontRef idx="minor">
            <a:schemeClr val="dk1"/>
          </a:fontRef>
        </p:style>
        <p:txBody>
          <a:bodyPr>
            <a:normAutofit/>
          </a:bodyPr>
          <a:lstStyle/>
          <a:p>
            <a:pPr algn="justLow" rtl="0"/>
            <a:r>
              <a:rPr lang="en-US" dirty="0">
                <a:solidFill>
                  <a:srgbClr val="4A829D"/>
                </a:solidFill>
                <a:effectLst>
                  <a:outerShdw blurRad="38100" dist="38100" dir="2700000" algn="tl">
                    <a:srgbClr val="000000"/>
                  </a:outerShdw>
                </a:effectLst>
              </a:rPr>
              <a:t>Metabolism:</a:t>
            </a:r>
            <a:r>
              <a:rPr lang="en-US" dirty="0"/>
              <a:t> </a:t>
            </a:r>
            <a:r>
              <a:rPr lang="en-US" dirty="0" smtClean="0"/>
              <a:t>The </a:t>
            </a:r>
            <a:r>
              <a:rPr lang="en-US" dirty="0"/>
              <a:t>sum of all chemical reactions involved in maintaining the dynamic state of a cell or organism.</a:t>
            </a:r>
          </a:p>
          <a:p>
            <a:pPr lvl="1" algn="justLow" rtl="0"/>
            <a:r>
              <a:rPr lang="en-US" dirty="0" smtClean="0">
                <a:solidFill>
                  <a:srgbClr val="4A829D"/>
                </a:solidFill>
                <a:effectLst>
                  <a:outerShdw blurRad="38100" dist="38100" dir="2700000" algn="tl">
                    <a:srgbClr val="000000"/>
                  </a:outerShdw>
                </a:effectLst>
              </a:rPr>
              <a:t>Catabolism:</a:t>
            </a:r>
            <a:r>
              <a:rPr lang="en-US" dirty="0" smtClean="0"/>
              <a:t> the biochemical pathways that are involved in generating energy </a:t>
            </a:r>
            <a:r>
              <a:rPr lang="en-US" dirty="0" smtClean="0">
                <a:solidFill>
                  <a:schemeClr val="accent2"/>
                </a:solidFill>
              </a:rPr>
              <a:t>by breaking down large nutrient molecules</a:t>
            </a:r>
            <a:r>
              <a:rPr lang="en-US" dirty="0" smtClean="0"/>
              <a:t> into smaller molecules with the concurrent production of energy.</a:t>
            </a:r>
          </a:p>
          <a:p>
            <a:pPr lvl="1" algn="justLow" rtl="0"/>
            <a:r>
              <a:rPr lang="en-US" dirty="0" smtClean="0"/>
              <a:t> </a:t>
            </a:r>
            <a:r>
              <a:rPr lang="en-US" dirty="0" smtClean="0">
                <a:solidFill>
                  <a:srgbClr val="4A829D"/>
                </a:solidFill>
                <a:effectLst>
                  <a:outerShdw blurRad="38100" dist="38100" dir="2700000" algn="tl">
                    <a:srgbClr val="000000"/>
                  </a:outerShdw>
                </a:effectLst>
              </a:rPr>
              <a:t>Anabolism:</a:t>
            </a:r>
            <a:r>
              <a:rPr lang="en-US" dirty="0" smtClean="0"/>
              <a:t> the pathways </a:t>
            </a:r>
            <a:r>
              <a:rPr lang="en-US" dirty="0" smtClean="0">
                <a:solidFill>
                  <a:schemeClr val="accent2"/>
                </a:solidFill>
              </a:rPr>
              <a:t>by which </a:t>
            </a:r>
            <a:r>
              <a:rPr lang="en-US" dirty="0" err="1" smtClean="0">
                <a:solidFill>
                  <a:schemeClr val="accent2"/>
                </a:solidFill>
              </a:rPr>
              <a:t>biomolecules</a:t>
            </a:r>
            <a:r>
              <a:rPr lang="en-US" dirty="0" smtClean="0">
                <a:solidFill>
                  <a:schemeClr val="accent2"/>
                </a:solidFill>
              </a:rPr>
              <a:t> are synthesized.</a:t>
            </a:r>
          </a:p>
          <a:p>
            <a:pPr lvl="1"/>
            <a:endParaRPr lang="en-US" dirty="0"/>
          </a:p>
        </p:txBody>
      </p:sp>
    </p:spTree>
    <p:extLst>
      <p:ext uri="{BB962C8B-B14F-4D97-AF65-F5344CB8AC3E}">
        <p14:creationId xmlns:p14="http://schemas.microsoft.com/office/powerpoint/2010/main" val="3555996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p:spPr>
        <p:txBody>
          <a:bodyPr/>
          <a:lstStyle/>
          <a:p>
            <a:fld id="{633E8F4C-66A0-4837-ACF0-65CD52236E78}" type="slidenum">
              <a:rPr lang="ar-SA"/>
              <a:pPr/>
              <a:t>12</a:t>
            </a:fld>
            <a:endParaRPr lang="en-US"/>
          </a:p>
        </p:txBody>
      </p:sp>
      <p:sp>
        <p:nvSpPr>
          <p:cNvPr id="3" name="Rectangle 3"/>
          <p:cNvSpPr>
            <a:spLocks noGrp="1" noChangeArrowheads="1"/>
          </p:cNvSpPr>
          <p:nvPr>
            <p:ph type="body" idx="1"/>
          </p:nvPr>
        </p:nvSpPr>
        <p:spPr>
          <a:xfrm>
            <a:off x="457200" y="692150"/>
            <a:ext cx="8229600" cy="5905500"/>
          </a:xfrm>
        </p:spPr>
        <p:style>
          <a:lnRef idx="2">
            <a:schemeClr val="accent2"/>
          </a:lnRef>
          <a:fillRef idx="1">
            <a:schemeClr val="lt1"/>
          </a:fillRef>
          <a:effectRef idx="0">
            <a:schemeClr val="accent2"/>
          </a:effectRef>
          <a:fontRef idx="minor">
            <a:schemeClr val="dk1"/>
          </a:fontRef>
        </p:style>
        <p:txBody>
          <a:bodyPr lIns="90488" tIns="44450" rIns="90488" bIns="44450"/>
          <a:lstStyle/>
          <a:p>
            <a:pPr algn="l" rtl="0" eaLnBrk="1" hangingPunct="1">
              <a:buFontTx/>
              <a:buNone/>
              <a:defRPr/>
            </a:pPr>
            <a:endParaRPr lang="en-US" sz="2800" dirty="0" smtClean="0"/>
          </a:p>
          <a:p>
            <a:pPr algn="justLow" rtl="0" eaLnBrk="1" hangingPunct="1">
              <a:defRPr/>
            </a:pPr>
            <a:r>
              <a:rPr lang="en-US" sz="2800" b="1" dirty="0" smtClean="0">
                <a:solidFill>
                  <a:srgbClr val="336600"/>
                </a:solidFill>
                <a:effectLst>
                  <a:outerShdw blurRad="38100" dist="38100" dir="2700000" algn="tl">
                    <a:srgbClr val="C0C0C0"/>
                  </a:outerShdw>
                </a:effectLst>
              </a:rPr>
              <a:t>Anabolic Pathways</a:t>
            </a:r>
            <a:r>
              <a:rPr lang="en-US" sz="2800" b="1" dirty="0" smtClean="0">
                <a:solidFill>
                  <a:srgbClr val="660066"/>
                </a:solidFill>
                <a:effectLst>
                  <a:outerShdw blurRad="38100" dist="38100" dir="2700000" algn="tl">
                    <a:srgbClr val="C0C0C0"/>
                  </a:outerShdw>
                </a:effectLst>
              </a:rPr>
              <a:t> (</a:t>
            </a:r>
            <a:r>
              <a:rPr lang="en-US" sz="2800" b="1" dirty="0" err="1" smtClean="0">
                <a:solidFill>
                  <a:srgbClr val="660066"/>
                </a:solidFill>
                <a:effectLst>
                  <a:outerShdw blurRad="38100" dist="38100" dir="2700000" algn="tl">
                    <a:srgbClr val="C0C0C0"/>
                  </a:outerShdw>
                </a:effectLst>
              </a:rPr>
              <a:t>Endergonic</a:t>
            </a:r>
            <a:r>
              <a:rPr lang="en-US" sz="2800" b="1" dirty="0" smtClean="0">
                <a:solidFill>
                  <a:srgbClr val="660066"/>
                </a:solidFill>
                <a:effectLst>
                  <a:outerShdw blurRad="38100" dist="38100" dir="2700000" algn="tl">
                    <a:srgbClr val="C0C0C0"/>
                  </a:outerShdw>
                </a:effectLst>
              </a:rPr>
              <a:t> reactions):</a:t>
            </a:r>
            <a:endParaRPr lang="en-US" sz="2800" dirty="0" smtClean="0"/>
          </a:p>
          <a:p>
            <a:pPr algn="justLow" rtl="0" eaLnBrk="1" hangingPunct="1">
              <a:buFontTx/>
              <a:buNone/>
              <a:defRPr/>
            </a:pPr>
            <a:r>
              <a:rPr lang="en-US" sz="2800" b="1" dirty="0" smtClean="0">
                <a:solidFill>
                  <a:srgbClr val="336600"/>
                </a:solidFill>
                <a:effectLst>
                  <a:outerShdw blurRad="38100" dist="38100" dir="2700000" algn="tl">
                    <a:srgbClr val="C0C0C0"/>
                  </a:outerShdw>
                </a:effectLst>
              </a:rPr>
              <a:t>	</a:t>
            </a:r>
            <a:r>
              <a:rPr lang="en-US" sz="2800" dirty="0" smtClean="0"/>
              <a:t>Those that</a:t>
            </a:r>
            <a:r>
              <a:rPr lang="en-US" sz="2800" b="1" dirty="0" smtClean="0">
                <a:solidFill>
                  <a:srgbClr val="336600"/>
                </a:solidFill>
                <a:effectLst>
                  <a:outerShdw blurRad="38100" dist="38100" dir="2700000" algn="tl">
                    <a:srgbClr val="C0C0C0"/>
                  </a:outerShdw>
                </a:effectLst>
              </a:rPr>
              <a:t> </a:t>
            </a:r>
            <a:r>
              <a:rPr lang="en-US" sz="2800" b="1" dirty="0" smtClean="0">
                <a:solidFill>
                  <a:srgbClr val="CC0000"/>
                </a:solidFill>
                <a:effectLst>
                  <a:outerShdw blurRad="38100" dist="38100" dir="2700000" algn="tl">
                    <a:srgbClr val="C0C0C0"/>
                  </a:outerShdw>
                </a:effectLst>
              </a:rPr>
              <a:t>consume energy</a:t>
            </a:r>
            <a:r>
              <a:rPr lang="en-US" sz="2800" dirty="0" smtClean="0"/>
              <a:t> to </a:t>
            </a:r>
            <a:r>
              <a:rPr lang="en-US" sz="2800" b="1" dirty="0" smtClean="0">
                <a:solidFill>
                  <a:srgbClr val="000099"/>
                </a:solidFill>
                <a:effectLst>
                  <a:outerShdw blurRad="38100" dist="38100" dir="2700000" algn="tl">
                    <a:srgbClr val="C0C0C0"/>
                  </a:outerShdw>
                </a:effectLst>
              </a:rPr>
              <a:t>build</a:t>
            </a:r>
            <a:r>
              <a:rPr lang="en-US" sz="2800" dirty="0" smtClean="0"/>
              <a:t> complicated molecules from simpler compounds such as:</a:t>
            </a:r>
            <a:r>
              <a:rPr lang="en-US" sz="2800" b="1" dirty="0" smtClean="0">
                <a:solidFill>
                  <a:srgbClr val="CC0000"/>
                </a:solidFill>
                <a:effectLst>
                  <a:outerShdw blurRad="38100" dist="38100" dir="2700000" algn="tl">
                    <a:srgbClr val="C0C0C0"/>
                  </a:outerShdw>
                </a:effectLst>
              </a:rPr>
              <a:t> </a:t>
            </a:r>
            <a:r>
              <a:rPr lang="en-US" sz="2800" dirty="0" smtClean="0"/>
              <a:t>Protein, Glycogen &amp; lipid synthesis.</a:t>
            </a:r>
            <a:endParaRPr lang="en-US" sz="2800" b="1" dirty="0" smtClean="0">
              <a:solidFill>
                <a:srgbClr val="336600"/>
              </a:solidFill>
              <a:effectLst>
                <a:outerShdw blurRad="38100" dist="38100" dir="2700000" algn="tl">
                  <a:srgbClr val="C0C0C0"/>
                </a:outerShdw>
              </a:effectLst>
            </a:endParaRPr>
          </a:p>
          <a:p>
            <a:pPr algn="justLow" rtl="0" eaLnBrk="1" hangingPunct="1">
              <a:buFontTx/>
              <a:buNone/>
              <a:defRPr/>
            </a:pPr>
            <a:endParaRPr lang="en-US" sz="2800" b="1" dirty="0" smtClean="0">
              <a:solidFill>
                <a:srgbClr val="336600"/>
              </a:solidFill>
              <a:effectLst>
                <a:outerShdw blurRad="38100" dist="38100" dir="2700000" algn="tl">
                  <a:srgbClr val="C0C0C0"/>
                </a:outerShdw>
              </a:effectLst>
            </a:endParaRPr>
          </a:p>
          <a:p>
            <a:pPr algn="justLow" rtl="0" eaLnBrk="1" hangingPunct="1">
              <a:defRPr/>
            </a:pPr>
            <a:r>
              <a:rPr lang="en-US" sz="2800" b="1" dirty="0" smtClean="0">
                <a:solidFill>
                  <a:srgbClr val="336600"/>
                </a:solidFill>
                <a:effectLst>
                  <a:outerShdw blurRad="38100" dist="38100" dir="2700000" algn="tl">
                    <a:srgbClr val="C0C0C0"/>
                  </a:outerShdw>
                </a:effectLst>
              </a:rPr>
              <a:t>Catabolic Pathways </a:t>
            </a:r>
            <a:r>
              <a:rPr lang="en-US" sz="2800" b="1" dirty="0" smtClean="0">
                <a:solidFill>
                  <a:srgbClr val="660066"/>
                </a:solidFill>
                <a:effectLst>
                  <a:outerShdw blurRad="38100" dist="38100" dir="2700000" algn="tl">
                    <a:srgbClr val="C0C0C0"/>
                  </a:outerShdw>
                </a:effectLst>
              </a:rPr>
              <a:t>(</a:t>
            </a:r>
            <a:r>
              <a:rPr lang="en-US" sz="2800" b="1" dirty="0" err="1" smtClean="0">
                <a:solidFill>
                  <a:srgbClr val="660066"/>
                </a:solidFill>
                <a:effectLst>
                  <a:outerShdw blurRad="38100" dist="38100" dir="2700000" algn="tl">
                    <a:srgbClr val="C0C0C0"/>
                  </a:outerShdw>
                </a:effectLst>
              </a:rPr>
              <a:t>Exergonic</a:t>
            </a:r>
            <a:r>
              <a:rPr lang="en-US" sz="2800" b="1" dirty="0" smtClean="0">
                <a:solidFill>
                  <a:srgbClr val="660066"/>
                </a:solidFill>
                <a:effectLst>
                  <a:outerShdw blurRad="38100" dist="38100" dir="2700000" algn="tl">
                    <a:srgbClr val="C0C0C0"/>
                  </a:outerShdw>
                </a:effectLst>
              </a:rPr>
              <a:t> reactions):</a:t>
            </a:r>
          </a:p>
          <a:p>
            <a:pPr algn="justLow" rtl="0" eaLnBrk="1" hangingPunct="1">
              <a:buFontTx/>
              <a:buNone/>
              <a:defRPr/>
            </a:pPr>
            <a:r>
              <a:rPr lang="en-US" sz="2800" dirty="0" smtClean="0"/>
              <a:t>     Those that </a:t>
            </a:r>
            <a:r>
              <a:rPr lang="en-US" sz="2800" b="1" dirty="0" smtClean="0">
                <a:solidFill>
                  <a:srgbClr val="CC0000"/>
                </a:solidFill>
                <a:effectLst>
                  <a:outerShdw blurRad="38100" dist="38100" dir="2700000" algn="tl">
                    <a:srgbClr val="C0C0C0"/>
                  </a:outerShdw>
                </a:effectLst>
              </a:rPr>
              <a:t>release energy</a:t>
            </a:r>
            <a:r>
              <a:rPr lang="en-US" sz="2800" dirty="0" smtClean="0">
                <a:effectLst>
                  <a:outerShdw blurRad="38100" dist="38100" dir="2700000" algn="tl">
                    <a:srgbClr val="C0C0C0"/>
                  </a:outerShdw>
                </a:effectLst>
              </a:rPr>
              <a:t> </a:t>
            </a:r>
            <a:r>
              <a:rPr lang="en-US" sz="2800" dirty="0" smtClean="0"/>
              <a:t>by </a:t>
            </a:r>
            <a:r>
              <a:rPr lang="en-US" sz="2800" b="1" dirty="0" smtClean="0">
                <a:solidFill>
                  <a:srgbClr val="000099"/>
                </a:solidFill>
                <a:effectLst>
                  <a:outerShdw blurRad="38100" dist="38100" dir="2700000" algn="tl">
                    <a:srgbClr val="C0C0C0"/>
                  </a:outerShdw>
                </a:effectLst>
              </a:rPr>
              <a:t>breaking down</a:t>
            </a:r>
            <a:r>
              <a:rPr lang="en-US" sz="2800" dirty="0" smtClean="0">
                <a:effectLst>
                  <a:outerShdw blurRad="38100" dist="38100" dir="2700000" algn="tl">
                    <a:srgbClr val="C0C0C0"/>
                  </a:outerShdw>
                </a:effectLst>
              </a:rPr>
              <a:t> </a:t>
            </a:r>
            <a:r>
              <a:rPr lang="en-US" sz="2800" dirty="0" smtClean="0"/>
              <a:t>complex molecules into simpler compounds such as </a:t>
            </a:r>
            <a:r>
              <a:rPr lang="en-US" sz="2800" dirty="0" err="1" smtClean="0"/>
              <a:t>glycolysis</a:t>
            </a:r>
            <a:r>
              <a:rPr lang="en-US" sz="2800" dirty="0" smtClean="0"/>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6059-004-40ACDC27.jpg"/>
          <p:cNvPicPr>
            <a:picLocks noGrp="1" noChangeAspect="1"/>
          </p:cNvPicPr>
          <p:nvPr>
            <p:ph idx="1"/>
          </p:nvPr>
        </p:nvPicPr>
        <p:blipFill>
          <a:blip r:embed="rId3" cstate="print"/>
          <a:stretch>
            <a:fillRect/>
          </a:stretch>
        </p:blipFill>
        <p:spPr>
          <a:xfrm>
            <a:off x="714348" y="285728"/>
            <a:ext cx="7858180" cy="6143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tabolism.jpg"/>
          <p:cNvPicPr>
            <a:picLocks noChangeAspect="1"/>
          </p:cNvPicPr>
          <p:nvPr/>
        </p:nvPicPr>
        <p:blipFill>
          <a:blip r:embed="rId3" cstate="print"/>
          <a:stretch>
            <a:fillRect/>
          </a:stretch>
        </p:blipFill>
        <p:spPr>
          <a:xfrm>
            <a:off x="714348" y="428604"/>
            <a:ext cx="7929618" cy="6143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fld id="{BD7C06DC-57E9-4FEB-8E92-FDC9283A0709}" type="slidenum">
              <a:rPr lang="en-US" smtClean="0">
                <a:latin typeface="Arial" pitchFamily="34" charset="0"/>
              </a:rPr>
              <a:pPr/>
              <a:t>15</a:t>
            </a:fld>
            <a:endParaRPr lang="en-US" smtClean="0">
              <a:latin typeface="Arial" pitchFamily="34" charset="0"/>
            </a:endParaRPr>
          </a:p>
        </p:txBody>
      </p:sp>
      <p:sp>
        <p:nvSpPr>
          <p:cNvPr id="1030" name="Rectangle 2"/>
          <p:cNvSpPr>
            <a:spLocks noGrp="1" noChangeArrowheads="1"/>
          </p:cNvSpPr>
          <p:nvPr>
            <p:ph type="title"/>
          </p:nvPr>
        </p:nvSpPr>
        <p:spPr>
          <a:xfrm>
            <a:off x="838200" y="152400"/>
            <a:ext cx="7772400" cy="865188"/>
          </a:xfrm>
        </p:spPr>
        <p:style>
          <a:lnRef idx="1">
            <a:schemeClr val="accent1"/>
          </a:lnRef>
          <a:fillRef idx="2">
            <a:schemeClr val="accent1"/>
          </a:fillRef>
          <a:effectRef idx="1">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Stages of Metabolism</a:t>
            </a:r>
          </a:p>
        </p:txBody>
      </p:sp>
      <p:graphicFrame>
        <p:nvGraphicFramePr>
          <p:cNvPr id="1026" name="Object 5"/>
          <p:cNvGraphicFramePr>
            <a:graphicFrameLocks noChangeAspect="1"/>
          </p:cNvGraphicFramePr>
          <p:nvPr/>
        </p:nvGraphicFramePr>
        <p:xfrm>
          <a:off x="571472" y="1285860"/>
          <a:ext cx="8072922" cy="5214974"/>
        </p:xfrm>
        <a:graphic>
          <a:graphicData uri="http://schemas.openxmlformats.org/presentationml/2006/ole">
            <mc:AlternateContent xmlns:mc="http://schemas.openxmlformats.org/markup-compatibility/2006">
              <mc:Choice xmlns:v="urn:schemas-microsoft-com:vml" Requires="v">
                <p:oleObj spid="_x0000_s89098" name="Bitmap Image" r:id="rId4" imgW="5238095" imgH="3990476" progId="PBrush">
                  <p:embed/>
                </p:oleObj>
              </mc:Choice>
              <mc:Fallback>
                <p:oleObj name="Bitmap Image" r:id="rId4" imgW="5238095" imgH="3990476"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72" y="1285860"/>
                        <a:ext cx="8072922" cy="521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6"/>
          <p:cNvSpPr txBox="1">
            <a:spLocks noChangeArrowheads="1"/>
          </p:cNvSpPr>
          <p:nvPr/>
        </p:nvSpPr>
        <p:spPr bwMode="auto">
          <a:xfrm>
            <a:off x="762000" y="6477000"/>
            <a:ext cx="2971800" cy="366713"/>
          </a:xfrm>
          <a:prstGeom prst="rect">
            <a:avLst/>
          </a:prstGeom>
          <a:noFill/>
          <a:ln w="9525">
            <a:noFill/>
            <a:miter lim="800000"/>
            <a:headEnd/>
            <a:tailEnd/>
          </a:ln>
        </p:spPr>
        <p:txBody>
          <a:bodyPr>
            <a:spAutoFit/>
          </a:bodyPr>
          <a:lstStyle/>
          <a:p>
            <a:pPr>
              <a:spcBef>
                <a:spcPct val="50000"/>
              </a:spcBef>
            </a:pPr>
            <a:endParaRPr lang="ar-IQ"/>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a:blip r:embed="rId3" cstate="print"/>
          <a:srcRect/>
          <a:stretch>
            <a:fillRect/>
          </a:stretch>
        </p:blipFill>
        <p:spPr bwMode="auto">
          <a:xfrm>
            <a:off x="6000760" y="1428736"/>
            <a:ext cx="2928926" cy="4823730"/>
          </a:xfrm>
          <a:prstGeom prst="rect">
            <a:avLst/>
          </a:prstGeom>
          <a:noFill/>
          <a:ln w="9525">
            <a:noFill/>
            <a:miter lim="800000"/>
            <a:headEnd/>
            <a:tailEnd/>
          </a:ln>
          <a:effectLst/>
        </p:spPr>
      </p:pic>
      <p:sp>
        <p:nvSpPr>
          <p:cNvPr id="3" name="Rectangle 2"/>
          <p:cNvSpPr/>
          <p:nvPr/>
        </p:nvSpPr>
        <p:spPr>
          <a:xfrm>
            <a:off x="428596" y="1285860"/>
            <a:ext cx="5429288" cy="50783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0"/>
            <a:r>
              <a:rPr lang="en-US" dirty="0" smtClean="0"/>
              <a:t>  </a:t>
            </a:r>
          </a:p>
          <a:p>
            <a:pPr algn="justLow" rtl="0">
              <a:buFont typeface="Wingdings" pitchFamily="2" charset="2"/>
              <a:buChar char="v"/>
            </a:pPr>
            <a:r>
              <a:rPr lang="en-US" dirty="0" smtClean="0"/>
              <a:t> Δ</a:t>
            </a:r>
            <a:r>
              <a:rPr lang="en-US" b="1" dirty="0" smtClean="0"/>
              <a:t>Gs of a pathway are additive: This additive property </a:t>
            </a:r>
            <a:r>
              <a:rPr lang="en-US" dirty="0" smtClean="0"/>
              <a:t>is very important in biochemical pathways through which </a:t>
            </a:r>
            <a:r>
              <a:rPr lang="en-US" b="1" dirty="0" smtClean="0"/>
              <a:t>substrates must pass in a particular direction </a:t>
            </a:r>
            <a:r>
              <a:rPr lang="en-US" dirty="0" smtClean="0"/>
              <a:t>: (for example, </a:t>
            </a:r>
            <a:r>
              <a:rPr lang="en-US" b="1" dirty="0" smtClean="0">
                <a:solidFill>
                  <a:schemeClr val="accent2"/>
                </a:solidFill>
              </a:rPr>
              <a:t>A → B → C → D → ...).</a:t>
            </a:r>
          </a:p>
          <a:p>
            <a:pPr algn="justLow" rtl="0">
              <a:buFont typeface="Wingdings" pitchFamily="2" charset="2"/>
              <a:buChar char="v"/>
            </a:pPr>
            <a:endParaRPr lang="en-US" dirty="0" smtClean="0"/>
          </a:p>
          <a:p>
            <a:pPr algn="justLow" rtl="0">
              <a:buFont typeface="Wingdings" pitchFamily="2" charset="2"/>
              <a:buChar char="v"/>
            </a:pPr>
            <a:r>
              <a:rPr lang="en-US" dirty="0" smtClean="0"/>
              <a:t> As long as the sum of the ΔGs of the individual reactions is negative, the pathway can potentially proceed as written, even if some of the individual reactions of the pathway have a positive ΔG. </a:t>
            </a:r>
          </a:p>
          <a:p>
            <a:pPr algn="justLow" rtl="0"/>
            <a:endParaRPr lang="en-US" dirty="0" smtClean="0"/>
          </a:p>
          <a:p>
            <a:pPr algn="justLow" rtl="0">
              <a:buFont typeface="Wingdings" pitchFamily="2" charset="2"/>
              <a:buChar char="v"/>
            </a:pPr>
            <a:r>
              <a:rPr lang="en-US" dirty="0" smtClean="0"/>
              <a:t> Consider the 2 reactions :</a:t>
            </a:r>
          </a:p>
          <a:p>
            <a:pPr algn="justLow" rtl="0"/>
            <a:r>
              <a:rPr lang="en-US" dirty="0" smtClean="0"/>
              <a:t>Glucose + ATP → glucose 6-P + ADP</a:t>
            </a:r>
          </a:p>
          <a:p>
            <a:pPr algn="justLow" rtl="0"/>
            <a:r>
              <a:rPr lang="en-US" dirty="0" smtClean="0"/>
              <a:t>                                                </a:t>
            </a:r>
            <a:r>
              <a:rPr lang="el-GR" b="1" dirty="0" smtClean="0"/>
              <a:t>Δ</a:t>
            </a:r>
            <a:r>
              <a:rPr lang="en-US" b="1" dirty="0" smtClean="0"/>
              <a:t>Go = –4,000 cal/mol</a:t>
            </a:r>
          </a:p>
          <a:p>
            <a:pPr algn="justLow" rtl="0"/>
            <a:r>
              <a:rPr lang="en-US" dirty="0" smtClean="0"/>
              <a:t>Glucose 6-P → fructose 6-P </a:t>
            </a:r>
          </a:p>
          <a:p>
            <a:pPr algn="justLow" rtl="0"/>
            <a:r>
              <a:rPr lang="en-US" b="1" u="sng" dirty="0" smtClean="0"/>
              <a:t>                                      </a:t>
            </a:r>
            <a:r>
              <a:rPr lang="el-GR" b="1" u="sng" dirty="0" smtClean="0"/>
              <a:t>Δ</a:t>
            </a:r>
            <a:r>
              <a:rPr lang="en-US" b="1" u="sng" dirty="0" smtClean="0"/>
              <a:t>Go = +400 cal/mol</a:t>
            </a:r>
          </a:p>
          <a:p>
            <a:pPr algn="justLow" rtl="0"/>
            <a:r>
              <a:rPr lang="en-US" dirty="0" smtClean="0"/>
              <a:t>Glucose + ATP → fructose 6-P + ADP </a:t>
            </a:r>
          </a:p>
          <a:p>
            <a:pPr algn="justLow" rtl="0"/>
            <a:r>
              <a:rPr lang="en-US" dirty="0" smtClean="0"/>
              <a:t>                                                </a:t>
            </a:r>
            <a:r>
              <a:rPr lang="el-GR" b="1" dirty="0" smtClean="0"/>
              <a:t>Δ</a:t>
            </a:r>
            <a:r>
              <a:rPr lang="en-US" b="1" dirty="0" smtClean="0"/>
              <a:t>Go = –3,600 cal/mol</a:t>
            </a:r>
            <a:endParaRPr lang="ar-IQ" b="1" dirty="0"/>
          </a:p>
        </p:txBody>
      </p:sp>
      <p:sp>
        <p:nvSpPr>
          <p:cNvPr id="4" name="Title 3"/>
          <p:cNvSpPr>
            <a:spLocks noGrp="1"/>
          </p:cNvSpPr>
          <p:nvPr>
            <p:ph type="title"/>
          </p:nvPr>
        </p:nvSpPr>
        <p:spPr>
          <a:xfrm>
            <a:off x="457200" y="285728"/>
            <a:ext cx="8686800" cy="841248"/>
          </a:xfrm>
        </p:spPr>
        <p:style>
          <a:lnRef idx="1">
            <a:schemeClr val="accent2"/>
          </a:lnRef>
          <a:fillRef idx="2">
            <a:schemeClr val="accent2"/>
          </a:fillRef>
          <a:effectRef idx="1">
            <a:schemeClr val="accent2"/>
          </a:effectRef>
          <a:fontRef idx="minor">
            <a:schemeClr val="dk1"/>
          </a:fontRef>
        </p:style>
        <p:txBody>
          <a:bodyPr/>
          <a:lstStyle/>
          <a:p>
            <a:pPr algn="ctr" rtl="0"/>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Important property of free energy </a:t>
            </a:r>
            <a:endParaRPr lang="ar-IQ"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838200" y="304800"/>
            <a:ext cx="7772400" cy="1143000"/>
          </a:xfrm>
        </p:spPr>
        <p:style>
          <a:lnRef idx="1">
            <a:schemeClr val="accent2"/>
          </a:lnRef>
          <a:fillRef idx="2">
            <a:schemeClr val="accent2"/>
          </a:fillRef>
          <a:effectRef idx="1">
            <a:schemeClr val="accent2"/>
          </a:effectRef>
          <a:fontRef idx="minor">
            <a:schemeClr val="dk1"/>
          </a:fontRef>
        </p:style>
        <p:txBody>
          <a:bodyPr/>
          <a:lstStyle/>
          <a:p>
            <a:pPr algn="ctr" rtl="0" eaLnBrk="1" hangingPunct="1"/>
            <a:r>
              <a:rPr lang="ar-IQ" b="1" dirty="0" smtClean="0"/>
              <a:t> </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ATP as Energy Carrier</a:t>
            </a:r>
            <a:endParaRPr lang="en-US" b="1" dirty="0" smtClean="0"/>
          </a:p>
        </p:txBody>
      </p:sp>
      <p:sp>
        <p:nvSpPr>
          <p:cNvPr id="38916" name="Rectangle 3"/>
          <p:cNvSpPr>
            <a:spLocks noGrp="1" noChangeArrowheads="1"/>
          </p:cNvSpPr>
          <p:nvPr>
            <p:ph idx="1"/>
          </p:nvPr>
        </p:nvSpPr>
        <p:spPr>
          <a:xfrm>
            <a:off x="357158" y="1752600"/>
            <a:ext cx="8358246" cy="4319606"/>
          </a:xfrm>
        </p:spPr>
        <p:style>
          <a:lnRef idx="2">
            <a:schemeClr val="accent2"/>
          </a:lnRef>
          <a:fillRef idx="1">
            <a:schemeClr val="lt1"/>
          </a:fillRef>
          <a:effectRef idx="0">
            <a:schemeClr val="accent2"/>
          </a:effectRef>
          <a:fontRef idx="minor">
            <a:schemeClr val="dk1"/>
          </a:fontRef>
        </p:style>
        <p:txBody>
          <a:bodyPr>
            <a:normAutofit/>
          </a:bodyPr>
          <a:lstStyle/>
          <a:p>
            <a:pPr algn="l" rtl="0" eaLnBrk="1" hangingPunct="1">
              <a:spcBef>
                <a:spcPct val="10000"/>
              </a:spcBef>
              <a:spcAft>
                <a:spcPct val="10000"/>
              </a:spcAft>
              <a:buFont typeface="Wingdings" pitchFamily="2" charset="2"/>
              <a:buNone/>
            </a:pPr>
            <a:r>
              <a:rPr lang="en-US" dirty="0" smtClean="0">
                <a:solidFill>
                  <a:schemeClr val="hlink"/>
                </a:solidFill>
              </a:rPr>
              <a:t>              Adenosine </a:t>
            </a:r>
            <a:r>
              <a:rPr lang="en-US" dirty="0" err="1" smtClean="0">
                <a:solidFill>
                  <a:schemeClr val="hlink"/>
                </a:solidFill>
              </a:rPr>
              <a:t>triphosphate</a:t>
            </a:r>
            <a:r>
              <a:rPr lang="en-US" dirty="0" smtClean="0">
                <a:solidFill>
                  <a:schemeClr val="hlink"/>
                </a:solidFill>
              </a:rPr>
              <a:t> (ATP)</a:t>
            </a:r>
          </a:p>
          <a:p>
            <a:pPr algn="justLow" rtl="0" eaLnBrk="1" hangingPunct="1">
              <a:spcBef>
                <a:spcPct val="10000"/>
              </a:spcBef>
              <a:spcAft>
                <a:spcPct val="10000"/>
              </a:spcAft>
            </a:pPr>
            <a:r>
              <a:rPr lang="en-US" dirty="0" smtClean="0"/>
              <a:t>Is the </a:t>
            </a:r>
            <a:r>
              <a:rPr lang="en-US" b="1" dirty="0" smtClean="0">
                <a:solidFill>
                  <a:schemeClr val="accent2"/>
                </a:solidFill>
              </a:rPr>
              <a:t>energy form stored in cells</a:t>
            </a:r>
            <a:r>
              <a:rPr lang="en-US" dirty="0" smtClean="0"/>
              <a:t>. </a:t>
            </a:r>
          </a:p>
          <a:p>
            <a:pPr algn="justLow" rtl="0" eaLnBrk="1" hangingPunct="1">
              <a:spcBef>
                <a:spcPct val="10000"/>
              </a:spcBef>
              <a:spcAft>
                <a:spcPct val="10000"/>
              </a:spcAft>
            </a:pPr>
            <a:r>
              <a:rPr lang="en-US" dirty="0" smtClean="0"/>
              <a:t>Is </a:t>
            </a:r>
            <a:r>
              <a:rPr lang="en-US" b="1" dirty="0" smtClean="0"/>
              <a:t>obtained</a:t>
            </a:r>
            <a:r>
              <a:rPr lang="en-US" dirty="0" smtClean="0"/>
              <a:t> from the oxidation of food.</a:t>
            </a:r>
          </a:p>
          <a:p>
            <a:pPr algn="justLow" rtl="0" eaLnBrk="1" hangingPunct="1">
              <a:spcBef>
                <a:spcPct val="10000"/>
              </a:spcBef>
              <a:spcAft>
                <a:spcPct val="10000"/>
              </a:spcAft>
            </a:pPr>
            <a:r>
              <a:rPr lang="en-US" b="1" dirty="0" smtClean="0"/>
              <a:t>Consists</a:t>
            </a:r>
            <a:r>
              <a:rPr lang="en-US" dirty="0" smtClean="0"/>
              <a:t> of adenine (nitrogen base), a ribose sugar, and three phosphate groups.</a:t>
            </a:r>
          </a:p>
          <a:p>
            <a:pPr algn="justLow" rtl="0" eaLnBrk="1" hangingPunct="1">
              <a:spcBef>
                <a:spcPct val="10000"/>
              </a:spcBef>
              <a:spcAft>
                <a:spcPct val="10000"/>
              </a:spcAft>
            </a:pPr>
            <a:r>
              <a:rPr lang="en-US" b="1" dirty="0" smtClean="0"/>
              <a:t>Requires </a:t>
            </a:r>
            <a:r>
              <a:rPr lang="en-US" dirty="0" smtClean="0"/>
              <a:t>7.3 (31 kJ) kcal per mole to convert ADP + P</a:t>
            </a:r>
            <a:r>
              <a:rPr lang="en-US" baseline="-25000" dirty="0" smtClean="0"/>
              <a:t>i</a:t>
            </a:r>
            <a:r>
              <a:rPr lang="en-US" dirty="0" smtClean="0"/>
              <a:t> to ATP.</a:t>
            </a:r>
          </a:p>
          <a:p>
            <a:pPr eaLnBrk="1" hangingPunct="1">
              <a:spcBef>
                <a:spcPct val="10000"/>
              </a:spcBef>
              <a:spcAft>
                <a:spcPct val="10000"/>
              </a:spcAft>
            </a:pPr>
            <a:endParaRPr lang="en-US" dirty="0" smtClean="0"/>
          </a:p>
          <a:p>
            <a:pPr eaLnBrk="1" hangingPunct="1">
              <a:lnSpc>
                <a:spcPct val="90000"/>
              </a:lnSpc>
              <a:spcBef>
                <a:spcPct val="5000"/>
              </a:spcBef>
            </a:pPr>
            <a:endParaRPr lang="en-US" dirty="0" smtClean="0"/>
          </a:p>
          <a:p>
            <a:pPr eaLnBrk="1" hangingPunct="1">
              <a:lnSpc>
                <a:spcPct val="90000"/>
              </a:lnSpc>
              <a:spcBef>
                <a:spcPct val="5000"/>
              </a:spcBef>
              <a:buFont typeface="Wingdings" pitchFamily="2" charset="2"/>
              <a:buNone/>
            </a:pPr>
            <a:endParaRPr lang="en-US" sz="2000" b="1" dirty="0" smtClean="0"/>
          </a:p>
        </p:txBody>
      </p:sp>
      <p:sp>
        <p:nvSpPr>
          <p:cNvPr id="38914" name="Slide Number Placeholder 5"/>
          <p:cNvSpPr>
            <a:spLocks noGrp="1"/>
          </p:cNvSpPr>
          <p:nvPr>
            <p:ph type="sldNum" sz="quarter" idx="12"/>
          </p:nvPr>
        </p:nvSpPr>
        <p:spPr>
          <a:noFill/>
        </p:spPr>
        <p:txBody>
          <a:bodyPr>
            <a:normAutofit fontScale="92500" lnSpcReduction="10000"/>
          </a:bodyPr>
          <a:lstStyle/>
          <a:p>
            <a:fld id="{52811F24-D06B-4240-9988-BA64E2EF0CB4}" type="slidenum">
              <a:rPr lang="en-US" smtClean="0">
                <a:latin typeface="Arial" pitchFamily="34" charset="0"/>
              </a:rPr>
              <a:pPr/>
              <a:t>17</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noFill/>
        </p:spPr>
        <p:txBody>
          <a:bodyPr>
            <a:normAutofit fontScale="92500" lnSpcReduction="10000"/>
          </a:bodyPr>
          <a:lstStyle/>
          <a:p>
            <a:fld id="{1A7FC1D4-258B-4074-B8A9-501FF1293BB8}" type="slidenum">
              <a:rPr lang="en-US" smtClean="0">
                <a:latin typeface="Arial" pitchFamily="34" charset="0"/>
              </a:rPr>
              <a:pPr/>
              <a:t>18</a:t>
            </a:fld>
            <a:endParaRPr lang="en-US" smtClean="0">
              <a:latin typeface="Arial" pitchFamily="34" charset="0"/>
            </a:endParaRPr>
          </a:p>
        </p:txBody>
      </p:sp>
      <p:graphicFrame>
        <p:nvGraphicFramePr>
          <p:cNvPr id="4098" name="Object 4"/>
          <p:cNvGraphicFramePr>
            <a:graphicFrameLocks noChangeAspect="1"/>
          </p:cNvGraphicFramePr>
          <p:nvPr/>
        </p:nvGraphicFramePr>
        <p:xfrm>
          <a:off x="714348" y="1857364"/>
          <a:ext cx="7896252" cy="4071966"/>
        </p:xfrm>
        <a:graphic>
          <a:graphicData uri="http://schemas.openxmlformats.org/presentationml/2006/ole">
            <mc:AlternateContent xmlns:mc="http://schemas.openxmlformats.org/markup-compatibility/2006">
              <mc:Choice xmlns:v="urn:schemas-microsoft-com:vml" Requires="v">
                <p:oleObj spid="_x0000_s87050" name="Bitmap Image" r:id="rId4" imgW="4086795" imgH="1743318" progId="PBrush">
                  <p:embed/>
                </p:oleObj>
              </mc:Choice>
              <mc:Fallback>
                <p:oleObj name="Bitmap Image" r:id="rId4" imgW="4086795" imgH="1743318"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48" y="1857364"/>
                        <a:ext cx="7896252" cy="407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
          <p:cNvSpPr txBox="1">
            <a:spLocks noChangeArrowheads="1"/>
          </p:cNvSpPr>
          <p:nvPr/>
        </p:nvSpPr>
        <p:spPr>
          <a:xfrm>
            <a:off x="838200" y="304800"/>
            <a:ext cx="7772400" cy="1143000"/>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IQ" sz="3600" b="1" i="0" u="none" strike="noStrike" kern="1200" cap="all" spc="0" normalizeH="0" baseline="0" noProof="0" dirty="0" smtClean="0">
                <a:ln>
                  <a:noFill/>
                </a:ln>
                <a:solidFill>
                  <a:schemeClr val="dk1"/>
                </a:solidFill>
                <a:effectLst>
                  <a:reflection blurRad="12700" stA="48000" endA="300" endPos="55000" dir="5400000" sy="-90000" algn="bl" rotWithShape="0"/>
                </a:effectLst>
                <a:uLnTx/>
                <a:uFillTx/>
                <a:latin typeface="+mn-lt"/>
                <a:ea typeface="+mn-ea"/>
                <a:cs typeface="+mn-cs"/>
              </a:rPr>
              <a:t> </a:t>
            </a:r>
            <a:r>
              <a:rPr kumimoji="0" lang="en-US" sz="36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ATP as Energy Carrier</a:t>
            </a:r>
            <a:endParaRPr kumimoji="0" lang="en-US" sz="3600" b="1" i="0" u="none" strike="noStrike" kern="1200" cap="all" spc="0" normalizeH="0" baseline="0" noProof="0" dirty="0" smtClean="0">
              <a:ln>
                <a:noFill/>
              </a:ln>
              <a:solidFill>
                <a:schemeClr val="dk1"/>
              </a:solidFill>
              <a:effectLst>
                <a:reflection blurRad="12700" stA="48000" endA="300" endPos="55000" dir="5400000" sy="-9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26"/>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rtl="0" eaLnBrk="1" hangingPunct="1"/>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Hydrolysis of ATP</a:t>
            </a:r>
          </a:p>
        </p:txBody>
      </p:sp>
      <p:sp>
        <p:nvSpPr>
          <p:cNvPr id="39940" name="Rectangle 1027"/>
          <p:cNvSpPr>
            <a:spLocks noGrp="1" noChangeArrowheads="1"/>
          </p:cNvSpPr>
          <p:nvPr>
            <p:ph idx="1"/>
          </p:nvPr>
        </p:nvSpPr>
        <p:spPr>
          <a:xfrm>
            <a:off x="500034" y="1571612"/>
            <a:ext cx="8286808" cy="4857784"/>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Low" rtl="0" eaLnBrk="1" hangingPunct="1">
              <a:spcBef>
                <a:spcPct val="10000"/>
              </a:spcBef>
              <a:spcAft>
                <a:spcPct val="10000"/>
              </a:spcAft>
            </a:pPr>
            <a:r>
              <a:rPr lang="en-US" dirty="0" smtClean="0"/>
              <a:t>The hydrolysis of ATP to ADP releases 7.3 kcal (31 kJ/mole).  </a:t>
            </a:r>
          </a:p>
          <a:p>
            <a:pPr algn="justLow" rtl="0" eaLnBrk="1" hangingPunct="1">
              <a:spcBef>
                <a:spcPct val="10000"/>
              </a:spcBef>
              <a:spcAft>
                <a:spcPct val="10000"/>
              </a:spcAft>
              <a:buFont typeface="Wingdings" pitchFamily="2" charset="2"/>
              <a:buNone/>
            </a:pPr>
            <a:r>
              <a:rPr lang="en-US" dirty="0" smtClean="0">
                <a:solidFill>
                  <a:schemeClr val="accent1"/>
                </a:solidFill>
              </a:rPr>
              <a:t>	</a:t>
            </a:r>
          </a:p>
          <a:p>
            <a:pPr algn="justLow" rtl="0" eaLnBrk="1" hangingPunct="1">
              <a:spcBef>
                <a:spcPct val="10000"/>
              </a:spcBef>
              <a:spcAft>
                <a:spcPct val="10000"/>
              </a:spcAft>
              <a:buFont typeface="Wingdings" pitchFamily="2" charset="2"/>
              <a:buNone/>
            </a:pPr>
            <a:r>
              <a:rPr lang="en-US" dirty="0" smtClean="0">
                <a:solidFill>
                  <a:schemeClr val="accent1"/>
                </a:solidFill>
              </a:rPr>
              <a:t>	</a:t>
            </a:r>
            <a:r>
              <a:rPr lang="en-US" dirty="0" smtClean="0">
                <a:solidFill>
                  <a:schemeClr val="hlink"/>
                </a:solidFill>
              </a:rPr>
              <a:t>ATP         ADP + P</a:t>
            </a:r>
            <a:r>
              <a:rPr lang="en-US" baseline="-25000" dirty="0" smtClean="0">
                <a:solidFill>
                  <a:schemeClr val="hlink"/>
                </a:solidFill>
              </a:rPr>
              <a:t>i</a:t>
            </a:r>
            <a:r>
              <a:rPr lang="en-US" dirty="0" smtClean="0">
                <a:solidFill>
                  <a:schemeClr val="hlink"/>
                </a:solidFill>
              </a:rPr>
              <a:t> + 7.3 kcal (31 kJ/mole)</a:t>
            </a:r>
          </a:p>
          <a:p>
            <a:pPr algn="justLow" rtl="0" eaLnBrk="1" hangingPunct="1">
              <a:spcBef>
                <a:spcPct val="10000"/>
              </a:spcBef>
              <a:spcAft>
                <a:spcPct val="10000"/>
              </a:spcAft>
            </a:pPr>
            <a:endParaRPr lang="en-US" dirty="0" smtClean="0">
              <a:solidFill>
                <a:schemeClr val="hlink"/>
              </a:solidFill>
            </a:endParaRPr>
          </a:p>
          <a:p>
            <a:pPr algn="justLow" rtl="0" eaLnBrk="1" hangingPunct="1">
              <a:spcBef>
                <a:spcPct val="10000"/>
              </a:spcBef>
              <a:spcAft>
                <a:spcPct val="10000"/>
              </a:spcAft>
            </a:pPr>
            <a:r>
              <a:rPr lang="en-US" dirty="0" smtClean="0"/>
              <a:t>The hydrolysis of ADP to AMP releases 7.3 kcal (31 kJ/mole).  	</a:t>
            </a:r>
          </a:p>
          <a:p>
            <a:pPr algn="justLow" rtl="0" eaLnBrk="1" hangingPunct="1">
              <a:spcBef>
                <a:spcPct val="10000"/>
              </a:spcBef>
              <a:spcAft>
                <a:spcPct val="10000"/>
              </a:spcAft>
              <a:buFont typeface="Wingdings" pitchFamily="2" charset="2"/>
              <a:buNone/>
            </a:pPr>
            <a:r>
              <a:rPr lang="en-US" dirty="0" smtClean="0">
                <a:solidFill>
                  <a:schemeClr val="accent1"/>
                </a:solidFill>
              </a:rPr>
              <a:t>	</a:t>
            </a:r>
          </a:p>
          <a:p>
            <a:pPr algn="justLow" rtl="0" eaLnBrk="1" hangingPunct="1">
              <a:spcBef>
                <a:spcPct val="10000"/>
              </a:spcBef>
              <a:spcAft>
                <a:spcPct val="10000"/>
              </a:spcAft>
              <a:buFont typeface="Wingdings" pitchFamily="2" charset="2"/>
              <a:buNone/>
            </a:pPr>
            <a:r>
              <a:rPr lang="en-US" dirty="0" smtClean="0">
                <a:solidFill>
                  <a:schemeClr val="accent1"/>
                </a:solidFill>
              </a:rPr>
              <a:t>	</a:t>
            </a:r>
            <a:r>
              <a:rPr lang="en-US" dirty="0" smtClean="0">
                <a:solidFill>
                  <a:schemeClr val="hlink"/>
                </a:solidFill>
              </a:rPr>
              <a:t>ADP         AMP + P</a:t>
            </a:r>
            <a:r>
              <a:rPr lang="en-US" baseline="-25000" dirty="0" smtClean="0">
                <a:solidFill>
                  <a:schemeClr val="hlink"/>
                </a:solidFill>
              </a:rPr>
              <a:t>i</a:t>
            </a:r>
            <a:r>
              <a:rPr lang="en-US" dirty="0" smtClean="0">
                <a:solidFill>
                  <a:schemeClr val="hlink"/>
                </a:solidFill>
              </a:rPr>
              <a:t> + 7.3 kcal (31 kJ/mole)</a:t>
            </a:r>
          </a:p>
          <a:p>
            <a:pPr eaLnBrk="1" hangingPunct="1">
              <a:spcBef>
                <a:spcPct val="10000"/>
              </a:spcBef>
              <a:spcAft>
                <a:spcPct val="10000"/>
              </a:spcAft>
              <a:buFont typeface="Wingdings" pitchFamily="2" charset="2"/>
              <a:buNone/>
            </a:pPr>
            <a:endParaRPr lang="en-US" dirty="0" smtClean="0">
              <a:solidFill>
                <a:schemeClr val="hlink"/>
              </a:solidFill>
            </a:endParaRPr>
          </a:p>
        </p:txBody>
      </p:sp>
      <p:sp>
        <p:nvSpPr>
          <p:cNvPr id="39938" name="Slide Number Placeholder 5"/>
          <p:cNvSpPr>
            <a:spLocks noGrp="1"/>
          </p:cNvSpPr>
          <p:nvPr>
            <p:ph type="sldNum" sz="quarter" idx="12"/>
          </p:nvPr>
        </p:nvSpPr>
        <p:spPr>
          <a:noFill/>
        </p:spPr>
        <p:txBody>
          <a:bodyPr/>
          <a:lstStyle/>
          <a:p>
            <a:fld id="{C56D7653-A039-4AD9-967B-E3260B3F4544}" type="slidenum">
              <a:rPr lang="en-US" smtClean="0">
                <a:latin typeface="Arial" pitchFamily="34" charset="0"/>
              </a:rPr>
              <a:pPr/>
              <a:t>19</a:t>
            </a:fld>
            <a:endParaRPr lang="en-US" smtClean="0">
              <a:latin typeface="Arial" pitchFamily="34" charset="0"/>
            </a:endParaRPr>
          </a:p>
        </p:txBody>
      </p:sp>
      <p:sp>
        <p:nvSpPr>
          <p:cNvPr id="39941" name="Line 1028"/>
          <p:cNvSpPr>
            <a:spLocks noChangeShapeType="1"/>
          </p:cNvSpPr>
          <p:nvPr/>
        </p:nvSpPr>
        <p:spPr bwMode="auto">
          <a:xfrm>
            <a:off x="1643042" y="3357562"/>
            <a:ext cx="609600" cy="0"/>
          </a:xfrm>
          <a:prstGeom prst="line">
            <a:avLst/>
          </a:prstGeom>
          <a:noFill/>
          <a:ln w="28575">
            <a:solidFill>
              <a:schemeClr val="tx1"/>
            </a:solidFill>
            <a:miter lim="800000"/>
            <a:headEnd/>
            <a:tailEnd type="triangle" w="med" len="med"/>
          </a:ln>
        </p:spPr>
        <p:txBody>
          <a:bodyPr wrap="none"/>
          <a:lstStyle/>
          <a:p>
            <a:endParaRPr lang="ar-IQ"/>
          </a:p>
        </p:txBody>
      </p:sp>
      <p:sp>
        <p:nvSpPr>
          <p:cNvPr id="39942" name="Line 1029"/>
          <p:cNvSpPr>
            <a:spLocks noChangeShapeType="1"/>
          </p:cNvSpPr>
          <p:nvPr/>
        </p:nvSpPr>
        <p:spPr bwMode="auto">
          <a:xfrm>
            <a:off x="1785918" y="6000768"/>
            <a:ext cx="609600" cy="0"/>
          </a:xfrm>
          <a:prstGeom prst="line">
            <a:avLst/>
          </a:prstGeom>
          <a:noFill/>
          <a:ln w="28575">
            <a:solidFill>
              <a:schemeClr val="tx1"/>
            </a:solidFill>
            <a:miter lim="800000"/>
            <a:headEnd/>
            <a:tailEnd type="triangle" w="med" len="med"/>
          </a:ln>
        </p:spPr>
        <p:txBody>
          <a:bodyPr wrap="none"/>
          <a:lstStyle/>
          <a:p>
            <a:endParaRPr lang="ar-IQ"/>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noFill/>
        </p:spPr>
        <p:txBody>
          <a:bodyPr/>
          <a:lstStyle/>
          <a:p>
            <a:fld id="{A837F010-224E-49F4-9AD0-7BD28BDEFC13}" type="slidenum">
              <a:rPr lang="ar-SA"/>
              <a:pPr/>
              <a:t>2</a:t>
            </a:fld>
            <a:endParaRPr lang="en-US"/>
          </a:p>
        </p:txBody>
      </p:sp>
      <p:sp>
        <p:nvSpPr>
          <p:cNvPr id="2" name="Rectangle 2"/>
          <p:cNvSpPr>
            <a:spLocks noGrp="1" noChangeArrowheads="1"/>
          </p:cNvSpPr>
          <p:nvPr>
            <p:ph type="body" idx="1"/>
          </p:nvPr>
        </p:nvSpPr>
        <p:spPr>
          <a:xfrm>
            <a:off x="250825" y="1214422"/>
            <a:ext cx="8713788" cy="5454666"/>
          </a:xfrm>
        </p:spPr>
        <p:style>
          <a:lnRef idx="2">
            <a:schemeClr val="accent2"/>
          </a:lnRef>
          <a:fillRef idx="1">
            <a:schemeClr val="lt1"/>
          </a:fillRef>
          <a:effectRef idx="0">
            <a:schemeClr val="accent2"/>
          </a:effectRef>
          <a:fontRef idx="minor">
            <a:schemeClr val="dk1"/>
          </a:fontRef>
        </p:style>
        <p:txBody>
          <a:bodyPr>
            <a:normAutofit/>
          </a:bodyPr>
          <a:lstStyle/>
          <a:p>
            <a:pPr algn="justLow" rtl="0" eaLnBrk="1" hangingPunct="1">
              <a:lnSpc>
                <a:spcPct val="80000"/>
              </a:lnSpc>
            </a:pPr>
            <a:endParaRPr lang="en-US" sz="2400" b="1" dirty="0" smtClean="0">
              <a:solidFill>
                <a:schemeClr val="tx1"/>
              </a:solidFill>
            </a:endParaRPr>
          </a:p>
          <a:p>
            <a:pPr algn="justLow" rtl="0" eaLnBrk="1" hangingPunct="1">
              <a:lnSpc>
                <a:spcPct val="80000"/>
              </a:lnSpc>
              <a:buFont typeface="Wingdings" pitchFamily="2" charset="2"/>
              <a:buChar char="v"/>
            </a:pPr>
            <a:r>
              <a:rPr lang="en-US" sz="2400" dirty="0" smtClean="0">
                <a:solidFill>
                  <a:schemeClr val="tx1"/>
                </a:solidFill>
              </a:rPr>
              <a:t>To understand the differences between Thermodynamics and Bioenergetics</a:t>
            </a:r>
          </a:p>
          <a:p>
            <a:pPr algn="justLow" rtl="0" eaLnBrk="1" hangingPunct="1">
              <a:lnSpc>
                <a:spcPct val="80000"/>
              </a:lnSpc>
            </a:pPr>
            <a:endParaRPr lang="en-US" sz="2400" dirty="0" smtClean="0">
              <a:solidFill>
                <a:schemeClr val="tx1"/>
              </a:solidFill>
            </a:endParaRPr>
          </a:p>
          <a:p>
            <a:pPr algn="justLow" rtl="0" eaLnBrk="1" hangingPunct="1">
              <a:lnSpc>
                <a:spcPct val="80000"/>
              </a:lnSpc>
              <a:buFont typeface="Wingdings" pitchFamily="2" charset="2"/>
              <a:buChar char="v"/>
            </a:pPr>
            <a:r>
              <a:rPr lang="en-US" sz="2400" dirty="0" smtClean="0">
                <a:solidFill>
                  <a:schemeClr val="tx1"/>
                </a:solidFill>
              </a:rPr>
              <a:t>To know the two Thermodynamics laws (energy exchange)</a:t>
            </a:r>
          </a:p>
          <a:p>
            <a:pPr lvl="1" algn="justLow" rtl="0">
              <a:lnSpc>
                <a:spcPct val="80000"/>
              </a:lnSpc>
            </a:pPr>
            <a:r>
              <a:rPr lang="en-US" sz="2000" dirty="0" smtClean="0">
                <a:solidFill>
                  <a:schemeClr val="tx1"/>
                </a:solidFill>
              </a:rPr>
              <a:t>(Conservation of energy and entropy always increases)</a:t>
            </a:r>
          </a:p>
          <a:p>
            <a:pPr lvl="1" algn="justLow" rtl="0">
              <a:lnSpc>
                <a:spcPct val="80000"/>
              </a:lnSpc>
              <a:buNone/>
            </a:pPr>
            <a:endParaRPr lang="en-US" sz="2000" dirty="0" smtClean="0">
              <a:solidFill>
                <a:schemeClr val="tx1"/>
              </a:solidFill>
            </a:endParaRPr>
          </a:p>
          <a:p>
            <a:pPr algn="justLow" rtl="0" eaLnBrk="1" hangingPunct="1">
              <a:lnSpc>
                <a:spcPct val="80000"/>
              </a:lnSpc>
              <a:buFont typeface="Wingdings" pitchFamily="2" charset="2"/>
              <a:buChar char="v"/>
            </a:pPr>
            <a:r>
              <a:rPr lang="en-US" sz="2400" dirty="0" smtClean="0">
                <a:solidFill>
                  <a:schemeClr val="tx1"/>
                </a:solidFill>
              </a:rPr>
              <a:t>To understand how the energy of food stuffs are released</a:t>
            </a:r>
          </a:p>
          <a:p>
            <a:pPr algn="justLow" rtl="0" eaLnBrk="1" hangingPunct="1">
              <a:lnSpc>
                <a:spcPct val="80000"/>
              </a:lnSpc>
              <a:buNone/>
            </a:pPr>
            <a:r>
              <a:rPr lang="en-US" sz="2400" dirty="0" smtClean="0">
                <a:solidFill>
                  <a:schemeClr val="tx1"/>
                </a:solidFill>
              </a:rPr>
              <a:t> </a:t>
            </a:r>
          </a:p>
          <a:p>
            <a:pPr algn="justLow" rtl="0" eaLnBrk="1" hangingPunct="1">
              <a:lnSpc>
                <a:spcPct val="80000"/>
              </a:lnSpc>
              <a:buFont typeface="Wingdings" pitchFamily="2" charset="2"/>
              <a:buChar char="v"/>
            </a:pPr>
            <a:r>
              <a:rPr lang="en-US" sz="2400" dirty="0" smtClean="0">
                <a:solidFill>
                  <a:schemeClr val="tx1"/>
                </a:solidFill>
              </a:rPr>
              <a:t>To understand how the energy of food stuffs are converted into the ATP; Substrate level &amp; Oxidative ATP synthesis</a:t>
            </a:r>
          </a:p>
          <a:p>
            <a:pPr algn="justLow" rtl="0" eaLnBrk="1" hangingPunct="1">
              <a:lnSpc>
                <a:spcPct val="80000"/>
              </a:lnSpc>
              <a:buNone/>
            </a:pPr>
            <a:endParaRPr lang="en-US" sz="2400" dirty="0" smtClean="0">
              <a:solidFill>
                <a:schemeClr val="tx1"/>
              </a:solidFill>
            </a:endParaRPr>
          </a:p>
          <a:p>
            <a:pPr algn="justLow" rtl="0" eaLnBrk="1" hangingPunct="1">
              <a:lnSpc>
                <a:spcPct val="80000"/>
              </a:lnSpc>
              <a:buFont typeface="Wingdings" pitchFamily="2" charset="2"/>
              <a:buChar char="v"/>
            </a:pPr>
            <a:r>
              <a:rPr lang="en-US" sz="2400" dirty="0" smtClean="0">
                <a:solidFill>
                  <a:schemeClr val="tx1"/>
                </a:solidFill>
              </a:rPr>
              <a:t>To describe </a:t>
            </a:r>
            <a:r>
              <a:rPr lang="en-US" sz="2400" dirty="0" err="1" smtClean="0">
                <a:solidFill>
                  <a:schemeClr val="tx1"/>
                </a:solidFill>
              </a:rPr>
              <a:t>Chemiosmotic</a:t>
            </a:r>
            <a:r>
              <a:rPr lang="en-US" sz="2400" dirty="0" smtClean="0">
                <a:solidFill>
                  <a:schemeClr val="tx1"/>
                </a:solidFill>
              </a:rPr>
              <a:t> theory of ATP synthesis</a:t>
            </a:r>
          </a:p>
          <a:p>
            <a:pPr algn="justLow" rtl="0" eaLnBrk="1" hangingPunct="1">
              <a:lnSpc>
                <a:spcPct val="80000"/>
              </a:lnSpc>
              <a:buNone/>
            </a:pPr>
            <a:endParaRPr lang="en-US" sz="2400" dirty="0" smtClean="0">
              <a:solidFill>
                <a:schemeClr val="tx1"/>
              </a:solidFill>
            </a:endParaRPr>
          </a:p>
        </p:txBody>
      </p:sp>
      <p:sp>
        <p:nvSpPr>
          <p:cNvPr id="3" name="Text Box 3"/>
          <p:cNvSpPr txBox="1">
            <a:spLocks noChangeArrowheads="1"/>
          </p:cNvSpPr>
          <p:nvPr/>
        </p:nvSpPr>
        <p:spPr bwMode="auto">
          <a:xfrm>
            <a:off x="857224" y="214290"/>
            <a:ext cx="6594501"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l" rtl="0" eaLnBrk="0" hangingPunct="0">
              <a:spcBef>
                <a:spcPct val="50000"/>
              </a:spcBef>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Objectives: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rtl="0" eaLnBrk="1" hangingPunct="1"/>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Hydrolysis of ATP to ADP and ADP to AMP</a:t>
            </a:r>
          </a:p>
        </p:txBody>
      </p:sp>
      <p:sp>
        <p:nvSpPr>
          <p:cNvPr id="5123" name="Slide Number Placeholder 5"/>
          <p:cNvSpPr>
            <a:spLocks noGrp="1"/>
          </p:cNvSpPr>
          <p:nvPr>
            <p:ph type="sldNum" sz="quarter" idx="12"/>
          </p:nvPr>
        </p:nvSpPr>
        <p:spPr>
          <a:noFill/>
        </p:spPr>
        <p:txBody>
          <a:bodyPr/>
          <a:lstStyle/>
          <a:p>
            <a:fld id="{A9BFA7BB-CB52-48EB-8A87-D03211562EB0}" type="slidenum">
              <a:rPr lang="en-US" smtClean="0">
                <a:latin typeface="Arial" pitchFamily="34" charset="0"/>
              </a:rPr>
              <a:pPr/>
              <a:t>20</a:t>
            </a:fld>
            <a:endParaRPr lang="en-US" smtClean="0">
              <a:latin typeface="Arial" pitchFamily="34" charset="0"/>
            </a:endParaRPr>
          </a:p>
        </p:txBody>
      </p:sp>
      <p:graphicFrame>
        <p:nvGraphicFramePr>
          <p:cNvPr id="5122" name="Object 5"/>
          <p:cNvGraphicFramePr>
            <a:graphicFrameLocks noChangeAspect="1"/>
          </p:cNvGraphicFramePr>
          <p:nvPr/>
        </p:nvGraphicFramePr>
        <p:xfrm>
          <a:off x="1000100" y="1428736"/>
          <a:ext cx="7358114" cy="5187964"/>
        </p:xfrm>
        <a:graphic>
          <a:graphicData uri="http://schemas.openxmlformats.org/presentationml/2006/ole">
            <mc:AlternateContent xmlns:mc="http://schemas.openxmlformats.org/markup-compatibility/2006">
              <mc:Choice xmlns:v="urn:schemas-microsoft-com:vml" Requires="v">
                <p:oleObj spid="_x0000_s88074" name="Bitmap Image" r:id="rId4" imgW="4352381" imgH="3715269" progId="PBrush">
                  <p:embed/>
                </p:oleObj>
              </mc:Choice>
              <mc:Fallback>
                <p:oleObj name="Bitmap Image" r:id="rId4" imgW="4352381" imgH="3715269"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00" y="1428736"/>
                        <a:ext cx="7358114" cy="5187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p:spPr>
        <p:txBody>
          <a:bodyPr/>
          <a:lstStyle/>
          <a:p>
            <a:fld id="{C89CEDE1-EC0D-463C-A11D-FDD7DD1F1EB5}" type="slidenum">
              <a:rPr lang="ar-SA"/>
              <a:pPr/>
              <a:t>21</a:t>
            </a:fld>
            <a:endParaRPr lang="en-US"/>
          </a:p>
        </p:txBody>
      </p:sp>
      <p:sp>
        <p:nvSpPr>
          <p:cNvPr id="2" name="Rectangle 2"/>
          <p:cNvSpPr>
            <a:spLocks noGrp="1" noChangeArrowheads="1"/>
          </p:cNvSpPr>
          <p:nvPr>
            <p:ph type="title"/>
          </p:nvPr>
        </p:nvSpPr>
        <p:spPr>
          <a:xfrm>
            <a:off x="468313" y="214290"/>
            <a:ext cx="8229600" cy="865210"/>
          </a:xfrm>
        </p:spPr>
        <p:style>
          <a:lnRef idx="1">
            <a:schemeClr val="accent2"/>
          </a:lnRef>
          <a:fillRef idx="2">
            <a:schemeClr val="accent2"/>
          </a:fillRef>
          <a:effectRef idx="1">
            <a:schemeClr val="accent2"/>
          </a:effectRef>
          <a:fontRef idx="minor">
            <a:schemeClr val="dk1"/>
          </a:fontRef>
        </p:style>
        <p:txBody>
          <a:bodyPr>
            <a:normAutofit/>
          </a:bodyPr>
          <a:lstStyle/>
          <a:p>
            <a:pPr algn="ctr" rtl="0" eaLnBrk="1" hangingPunct="1"/>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Different ways to make ATP</a:t>
            </a:r>
          </a:p>
        </p:txBody>
      </p:sp>
      <p:sp>
        <p:nvSpPr>
          <p:cNvPr id="3" name="Rectangle 3"/>
          <p:cNvSpPr>
            <a:spLocks noGrp="1" noChangeArrowheads="1"/>
          </p:cNvSpPr>
          <p:nvPr>
            <p:ph type="body" idx="1"/>
          </p:nvPr>
        </p:nvSpPr>
        <p:spPr>
          <a:xfrm>
            <a:off x="428596" y="1357299"/>
            <a:ext cx="8429684" cy="5240352"/>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l" rtl="0" eaLnBrk="1" hangingPunct="1">
              <a:lnSpc>
                <a:spcPct val="80000"/>
              </a:lnSpc>
            </a:pPr>
            <a:endParaRPr lang="en-US" sz="2800" b="1" dirty="0" smtClean="0"/>
          </a:p>
          <a:p>
            <a:pPr algn="l" rtl="0" eaLnBrk="1" hangingPunct="1">
              <a:lnSpc>
                <a:spcPct val="80000"/>
              </a:lnSpc>
            </a:pPr>
            <a:r>
              <a:rPr lang="en-US" sz="2800" b="1" dirty="0" smtClean="0"/>
              <a:t>Phosphorylation means : </a:t>
            </a:r>
          </a:p>
          <a:p>
            <a:pPr algn="l" rtl="0" eaLnBrk="1" hangingPunct="1">
              <a:lnSpc>
                <a:spcPct val="80000"/>
              </a:lnSpc>
              <a:buNone/>
            </a:pPr>
            <a:endParaRPr lang="en-US" sz="2800" b="1" dirty="0" smtClean="0"/>
          </a:p>
          <a:p>
            <a:pPr algn="l" rtl="0" eaLnBrk="1" hangingPunct="1">
              <a:lnSpc>
                <a:spcPct val="80000"/>
              </a:lnSpc>
              <a:buNone/>
            </a:pPr>
            <a:r>
              <a:rPr lang="en-US" sz="2800" b="1" dirty="0" smtClean="0"/>
              <a:t>                                      ADP + P = ATP</a:t>
            </a:r>
            <a:endParaRPr lang="en-US" sz="1600" dirty="0" smtClean="0"/>
          </a:p>
          <a:p>
            <a:pPr algn="l" rtl="0" eaLnBrk="1" hangingPunct="1">
              <a:lnSpc>
                <a:spcPct val="80000"/>
              </a:lnSpc>
              <a:buFontTx/>
              <a:buNone/>
            </a:pPr>
            <a:endParaRPr lang="en-US" sz="2800" b="1" dirty="0" smtClean="0"/>
          </a:p>
          <a:p>
            <a:pPr algn="l" rtl="0" eaLnBrk="1" hangingPunct="1">
              <a:lnSpc>
                <a:spcPct val="80000"/>
              </a:lnSpc>
              <a:buFontTx/>
              <a:buNone/>
            </a:pPr>
            <a:r>
              <a:rPr lang="en-US" sz="2800" b="1" dirty="0" smtClean="0"/>
              <a:t>Mechanisms of</a:t>
            </a:r>
            <a:r>
              <a:rPr lang="en-US" sz="2000" dirty="0" smtClean="0"/>
              <a:t> </a:t>
            </a:r>
            <a:r>
              <a:rPr lang="en-US" sz="2800" b="1" dirty="0" err="1" smtClean="0">
                <a:solidFill>
                  <a:srgbClr val="FF0000"/>
                </a:solidFill>
              </a:rPr>
              <a:t>phosphorylation</a:t>
            </a:r>
            <a:r>
              <a:rPr lang="en-US" sz="2800" b="1" dirty="0" smtClean="0">
                <a:solidFill>
                  <a:srgbClr val="FF0000"/>
                </a:solidFill>
              </a:rPr>
              <a:t>:</a:t>
            </a:r>
          </a:p>
          <a:p>
            <a:pPr algn="l" rtl="0" eaLnBrk="1" hangingPunct="1">
              <a:lnSpc>
                <a:spcPct val="80000"/>
              </a:lnSpc>
              <a:buFontTx/>
              <a:buNone/>
            </a:pPr>
            <a:endParaRPr lang="en-US" sz="2800" b="1" dirty="0" smtClean="0">
              <a:solidFill>
                <a:srgbClr val="FF0000"/>
              </a:solidFill>
            </a:endParaRPr>
          </a:p>
          <a:p>
            <a:pPr algn="justLow" rtl="0" eaLnBrk="1" hangingPunct="1">
              <a:lnSpc>
                <a:spcPct val="120000"/>
              </a:lnSpc>
              <a:buFontTx/>
              <a:buNone/>
            </a:pPr>
            <a:r>
              <a:rPr lang="en-US" sz="2000" dirty="0" smtClean="0"/>
              <a:t> </a:t>
            </a:r>
            <a:r>
              <a:rPr lang="en-US" sz="2800" b="1" dirty="0" smtClean="0">
                <a:solidFill>
                  <a:srgbClr val="FF0000"/>
                </a:solidFill>
              </a:rPr>
              <a:t>1-</a:t>
            </a:r>
            <a:r>
              <a:rPr lang="en-US" sz="2800" dirty="0" smtClean="0"/>
              <a:t> </a:t>
            </a:r>
            <a:r>
              <a:rPr lang="en-US" sz="2800" b="1" dirty="0" err="1" smtClean="0">
                <a:solidFill>
                  <a:srgbClr val="FF0000"/>
                </a:solidFill>
              </a:rPr>
              <a:t>Photophosphorylation</a:t>
            </a:r>
            <a:r>
              <a:rPr lang="en-US" sz="2800" b="1" dirty="0" smtClean="0">
                <a:solidFill>
                  <a:srgbClr val="FF0000"/>
                </a:solidFill>
              </a:rPr>
              <a:t> </a:t>
            </a:r>
            <a:r>
              <a:rPr lang="en-US" sz="2800" b="1" dirty="0" smtClean="0"/>
              <a:t>(chlorophyll / light-absorbing pigments)</a:t>
            </a:r>
          </a:p>
          <a:p>
            <a:pPr algn="justLow" rtl="0" eaLnBrk="1" hangingPunct="1">
              <a:lnSpc>
                <a:spcPct val="120000"/>
              </a:lnSpc>
              <a:buFontTx/>
              <a:buNone/>
            </a:pPr>
            <a:endParaRPr lang="en-US" sz="2000" dirty="0" smtClean="0"/>
          </a:p>
          <a:p>
            <a:pPr algn="l" rtl="0" eaLnBrk="1" hangingPunct="1">
              <a:lnSpc>
                <a:spcPct val="120000"/>
              </a:lnSpc>
              <a:buFontTx/>
              <a:buNone/>
            </a:pPr>
            <a:r>
              <a:rPr lang="en-US" sz="2000" b="1" dirty="0" smtClean="0"/>
              <a:t>                  6 CO</a:t>
            </a:r>
            <a:r>
              <a:rPr lang="en-US" sz="2000" b="1" baseline="-25000" dirty="0" smtClean="0"/>
              <a:t>2</a:t>
            </a:r>
            <a:r>
              <a:rPr lang="en-US" sz="2000" b="1" dirty="0" smtClean="0"/>
              <a:t>+  6 H</a:t>
            </a:r>
            <a:r>
              <a:rPr lang="en-US" sz="2000" b="1" baseline="-25000" dirty="0" smtClean="0"/>
              <a:t>2</a:t>
            </a:r>
            <a:r>
              <a:rPr lang="en-US" sz="2000" b="1" dirty="0" smtClean="0"/>
              <a:t>O	         C</a:t>
            </a:r>
            <a:r>
              <a:rPr lang="en-US" sz="2000" b="1" baseline="-25000" dirty="0" smtClean="0"/>
              <a:t>6</a:t>
            </a:r>
            <a:r>
              <a:rPr lang="en-US" sz="2000" b="1" dirty="0" smtClean="0"/>
              <a:t>H</a:t>
            </a:r>
            <a:r>
              <a:rPr lang="en-US" sz="2000" b="1" baseline="-25000" dirty="0" smtClean="0"/>
              <a:t>12</a:t>
            </a:r>
            <a:r>
              <a:rPr lang="en-US" sz="2000" b="1" dirty="0" smtClean="0"/>
              <a:t>O</a:t>
            </a:r>
            <a:r>
              <a:rPr lang="en-US" sz="2000" b="1" baseline="-25000" dirty="0" smtClean="0"/>
              <a:t>6   </a:t>
            </a:r>
            <a:r>
              <a:rPr lang="en-US" sz="2000" b="1" dirty="0" smtClean="0"/>
              <a:t>+   6 O</a:t>
            </a:r>
            <a:r>
              <a:rPr lang="en-US" sz="2000" b="1" baseline="-25000" dirty="0" smtClean="0"/>
              <a:t>2 </a:t>
            </a:r>
            <a:r>
              <a:rPr lang="en-US" sz="2000" b="1" dirty="0" smtClean="0"/>
              <a:t>+ ATP</a:t>
            </a:r>
          </a:p>
          <a:p>
            <a:pPr algn="justLow" rtl="0" eaLnBrk="1" hangingPunct="1">
              <a:lnSpc>
                <a:spcPct val="120000"/>
              </a:lnSpc>
              <a:buFontTx/>
              <a:buNone/>
            </a:pPr>
            <a:endParaRPr lang="en-US" sz="2000" b="1" dirty="0" smtClean="0"/>
          </a:p>
          <a:p>
            <a:pPr algn="justLow" rtl="0" eaLnBrk="1" hangingPunct="1">
              <a:lnSpc>
                <a:spcPct val="120000"/>
              </a:lnSpc>
              <a:buFontTx/>
              <a:buNone/>
            </a:pPr>
            <a:r>
              <a:rPr lang="en-US" sz="2800" b="1" dirty="0" smtClean="0">
                <a:solidFill>
                  <a:srgbClr val="FF0000"/>
                </a:solidFill>
              </a:rPr>
              <a:t>2- Substrate-level </a:t>
            </a:r>
            <a:r>
              <a:rPr lang="en-US" sz="2800" b="1" dirty="0" err="1" smtClean="0">
                <a:solidFill>
                  <a:srgbClr val="FF0000"/>
                </a:solidFill>
              </a:rPr>
              <a:t>phosphorylation</a:t>
            </a:r>
            <a:r>
              <a:rPr lang="en-US" sz="2000" dirty="0" smtClean="0"/>
              <a:t> </a:t>
            </a:r>
            <a:r>
              <a:rPr lang="en-US" sz="2800" b="1" dirty="0" smtClean="0"/>
              <a:t>(in </a:t>
            </a:r>
            <a:r>
              <a:rPr lang="en-US" sz="2800" b="1" dirty="0" err="1" smtClean="0"/>
              <a:t>cytosol</a:t>
            </a:r>
            <a:r>
              <a:rPr lang="en-US" sz="2800" b="1" dirty="0" smtClean="0"/>
              <a:t>):</a:t>
            </a:r>
          </a:p>
          <a:p>
            <a:pPr algn="justLow" rtl="0" eaLnBrk="1" hangingPunct="1">
              <a:lnSpc>
                <a:spcPct val="120000"/>
              </a:lnSpc>
              <a:buFontTx/>
              <a:buNone/>
            </a:pPr>
            <a:endParaRPr lang="en-US" sz="2800" b="1" dirty="0" smtClean="0"/>
          </a:p>
          <a:p>
            <a:pPr algn="justLow" rtl="0" eaLnBrk="1" hangingPunct="1">
              <a:lnSpc>
                <a:spcPct val="120000"/>
              </a:lnSpc>
              <a:buFontTx/>
              <a:buNone/>
            </a:pPr>
            <a:r>
              <a:rPr lang="en-US" sz="2000" dirty="0" smtClean="0"/>
              <a:t>                       </a:t>
            </a:r>
            <a:r>
              <a:rPr lang="en-US" sz="2400" b="1" dirty="0" smtClean="0"/>
              <a:t>D~ P + ADP            D + ATP</a:t>
            </a:r>
          </a:p>
          <a:p>
            <a:pPr algn="justLow" rtl="0" eaLnBrk="1" hangingPunct="1">
              <a:lnSpc>
                <a:spcPct val="120000"/>
              </a:lnSpc>
              <a:buFontTx/>
              <a:buNone/>
            </a:pPr>
            <a:endParaRPr lang="en-US" sz="2400" b="1" dirty="0" smtClean="0"/>
          </a:p>
          <a:p>
            <a:pPr algn="justLow" rtl="0" eaLnBrk="1" hangingPunct="1">
              <a:lnSpc>
                <a:spcPct val="120000"/>
              </a:lnSpc>
              <a:buFontTx/>
              <a:buNone/>
            </a:pPr>
            <a:r>
              <a:rPr lang="en-US" sz="2800" b="1" dirty="0" smtClean="0">
                <a:solidFill>
                  <a:srgbClr val="FF0000"/>
                </a:solidFill>
              </a:rPr>
              <a:t>3-Oxidative </a:t>
            </a:r>
            <a:r>
              <a:rPr lang="en-US" sz="2800" b="1" dirty="0" err="1" smtClean="0">
                <a:solidFill>
                  <a:srgbClr val="FF0000"/>
                </a:solidFill>
              </a:rPr>
              <a:t>phosphorylation</a:t>
            </a:r>
            <a:r>
              <a:rPr lang="en-US" sz="2400" dirty="0" smtClean="0"/>
              <a:t> </a:t>
            </a:r>
            <a:r>
              <a:rPr lang="en-US" sz="2400" b="1" dirty="0" smtClean="0"/>
              <a:t>(</a:t>
            </a:r>
            <a:r>
              <a:rPr lang="en-US" sz="2800" b="1" dirty="0" smtClean="0"/>
              <a:t>across inner mitochondrial membrane) </a:t>
            </a:r>
          </a:p>
          <a:p>
            <a:pPr algn="justLow" rtl="0" eaLnBrk="1" hangingPunct="1">
              <a:lnSpc>
                <a:spcPct val="120000"/>
              </a:lnSpc>
              <a:buFontTx/>
              <a:buNone/>
            </a:pPr>
            <a:endParaRPr lang="en-US" sz="2400" b="1" dirty="0" smtClean="0"/>
          </a:p>
          <a:p>
            <a:pPr lvl="1" algn="l" rtl="0" eaLnBrk="1" hangingPunct="1">
              <a:lnSpc>
                <a:spcPct val="80000"/>
              </a:lnSpc>
            </a:pPr>
            <a:endParaRPr lang="en-US" sz="1800" dirty="0" smtClean="0"/>
          </a:p>
        </p:txBody>
      </p:sp>
      <p:sp>
        <p:nvSpPr>
          <p:cNvPr id="22535" name="Line 6"/>
          <p:cNvSpPr>
            <a:spLocks noChangeShapeType="1"/>
          </p:cNvSpPr>
          <p:nvPr/>
        </p:nvSpPr>
        <p:spPr bwMode="auto">
          <a:xfrm>
            <a:off x="3000364" y="4071942"/>
            <a:ext cx="576263" cy="0"/>
          </a:xfrm>
          <a:prstGeom prst="line">
            <a:avLst/>
          </a:prstGeom>
          <a:noFill/>
          <a:ln w="38100">
            <a:solidFill>
              <a:schemeClr val="tx1"/>
            </a:solidFill>
            <a:round/>
            <a:headEnd/>
            <a:tailEnd type="triangle" w="med" len="med"/>
          </a:ln>
        </p:spPr>
        <p:txBody>
          <a:bodyPr/>
          <a:lstStyle/>
          <a:p>
            <a:endParaRPr lang="ar-IQ"/>
          </a:p>
        </p:txBody>
      </p:sp>
      <p:sp>
        <p:nvSpPr>
          <p:cNvPr id="22537" name="Line 8"/>
          <p:cNvSpPr>
            <a:spLocks noChangeShapeType="1"/>
          </p:cNvSpPr>
          <p:nvPr/>
        </p:nvSpPr>
        <p:spPr bwMode="auto">
          <a:xfrm>
            <a:off x="3286116" y="5500702"/>
            <a:ext cx="576262" cy="0"/>
          </a:xfrm>
          <a:prstGeom prst="line">
            <a:avLst/>
          </a:prstGeom>
          <a:noFill/>
          <a:ln w="38100">
            <a:solidFill>
              <a:schemeClr val="tx1"/>
            </a:solidFill>
            <a:round/>
            <a:headEnd/>
            <a:tailEnd type="triangle" w="med" len="med"/>
          </a:ln>
        </p:spPr>
        <p:txBody>
          <a:bodyPr/>
          <a:lstStyle/>
          <a:p>
            <a:endParaRPr lang="ar-IQ"/>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algn="ctr" rtl="0"/>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Important Coenzymes in Metabolic Pathways</a:t>
            </a:r>
          </a:p>
        </p:txBody>
      </p:sp>
      <p:sp>
        <p:nvSpPr>
          <p:cNvPr id="7173" name="Rectangle 3"/>
          <p:cNvSpPr>
            <a:spLocks noGrp="1" noChangeArrowheads="1"/>
          </p:cNvSpPr>
          <p:nvPr>
            <p:ph type="body" sz="half" idx="1"/>
          </p:nvPr>
        </p:nvSpPr>
        <p:spPr>
          <a:xfrm>
            <a:off x="914400" y="1870075"/>
            <a:ext cx="7467600" cy="4530725"/>
          </a:xfrm>
        </p:spPr>
        <p:txBody>
          <a:bodyPr/>
          <a:lstStyle/>
          <a:p>
            <a:pPr algn="ctr" eaLnBrk="1" hangingPunct="1">
              <a:buFont typeface="Wingdings" pitchFamily="2" charset="2"/>
              <a:buNone/>
            </a:pPr>
            <a:r>
              <a:rPr lang="en-US" sz="2800" b="1" dirty="0" smtClean="0"/>
              <a:t> </a:t>
            </a:r>
            <a:endParaRPr lang="en-US" sz="2800" dirty="0" smtClean="0"/>
          </a:p>
          <a:p>
            <a:pPr eaLnBrk="1" hangingPunct="1"/>
            <a:endParaRPr lang="en-US" sz="2000" dirty="0" smtClean="0"/>
          </a:p>
        </p:txBody>
      </p:sp>
      <p:sp>
        <p:nvSpPr>
          <p:cNvPr id="7171" name="Slide Number Placeholder 6"/>
          <p:cNvSpPr>
            <a:spLocks noGrp="1"/>
          </p:cNvSpPr>
          <p:nvPr>
            <p:ph type="sldNum" sz="quarter" idx="12"/>
          </p:nvPr>
        </p:nvSpPr>
        <p:spPr>
          <a:noFill/>
        </p:spPr>
        <p:txBody>
          <a:bodyPr>
            <a:normAutofit fontScale="92500" lnSpcReduction="10000"/>
          </a:bodyPr>
          <a:lstStyle/>
          <a:p>
            <a:fld id="{0A8210F1-E142-41D2-85B7-BD7613EC2E34}" type="slidenum">
              <a:rPr lang="en-US" smtClean="0">
                <a:latin typeface="Arial" pitchFamily="34" charset="0"/>
              </a:rPr>
              <a:pPr/>
              <a:t>22</a:t>
            </a:fld>
            <a:endParaRPr lang="en-US" smtClean="0">
              <a:latin typeface="Arial" pitchFamily="34" charset="0"/>
            </a:endParaRPr>
          </a:p>
        </p:txBody>
      </p:sp>
      <p:sp>
        <p:nvSpPr>
          <p:cNvPr id="7" name="Content Placeholder 6"/>
          <p:cNvSpPr>
            <a:spLocks noGrp="1"/>
          </p:cNvSpPr>
          <p:nvPr>
            <p:ph sz="half" idx="2"/>
          </p:nvPr>
        </p:nvSpPr>
        <p:spPr>
          <a:xfrm>
            <a:off x="1214414" y="1714489"/>
            <a:ext cx="6429420" cy="2786082"/>
          </a:xfrm>
        </p:spPr>
        <p:style>
          <a:lnRef idx="2">
            <a:schemeClr val="accent2"/>
          </a:lnRef>
          <a:fillRef idx="1">
            <a:schemeClr val="lt1"/>
          </a:fillRef>
          <a:effectRef idx="0">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rtl="0">
              <a:buNone/>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1" algn="l" rtl="0">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Coenzyme NAD</a:t>
            </a:r>
            <a:r>
              <a:rPr lang="en-US"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electron carrier</a:t>
            </a: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1" algn="l" rtl="0">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Coenzyme FAD</a:t>
            </a:r>
          </a:p>
          <a:p>
            <a:pPr lvl="1" algn="l" rtl="0">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Coenzyme A              </a:t>
            </a:r>
            <a:r>
              <a:rPr lang="en-US"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acetyl group carrier</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ight Brace 7"/>
          <p:cNvSpPr/>
          <p:nvPr/>
        </p:nvSpPr>
        <p:spPr>
          <a:xfrm>
            <a:off x="4714876" y="2428868"/>
            <a:ext cx="285752" cy="857256"/>
          </a:xfrm>
          <a:prstGeom prst="rightBrace">
            <a:avLst/>
          </a:prstGeom>
        </p:spPr>
        <p:style>
          <a:lnRef idx="2">
            <a:schemeClr val="accent2"/>
          </a:lnRef>
          <a:fillRef idx="0">
            <a:schemeClr val="accent2"/>
          </a:fillRef>
          <a:effectRef idx="1">
            <a:schemeClr val="accent2"/>
          </a:effectRef>
          <a:fontRef idx="minor">
            <a:schemeClr val="tx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noChangeAspect="1"/>
          </p:cNvGraphicFramePr>
          <p:nvPr/>
        </p:nvGraphicFramePr>
        <p:xfrm>
          <a:off x="1357290" y="3357562"/>
          <a:ext cx="6500858" cy="3184544"/>
        </p:xfrm>
        <a:graphic>
          <a:graphicData uri="http://schemas.openxmlformats.org/presentationml/2006/ole">
            <mc:AlternateContent xmlns:mc="http://schemas.openxmlformats.org/markup-compatibility/2006">
              <mc:Choice xmlns:v="urn:schemas-microsoft-com:vml" Requires="v">
                <p:oleObj spid="_x0000_s2058" name="Bitmap Image" r:id="rId4" imgW="5477640" imgH="3990476" progId="PBrush">
                  <p:embed/>
                </p:oleObj>
              </mc:Choice>
              <mc:Fallback>
                <p:oleObj name="Bitmap Image" r:id="rId4" imgW="5477640" imgH="3990476"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290" y="3357562"/>
                        <a:ext cx="6500858" cy="318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Rectangle 3"/>
          <p:cNvSpPr>
            <a:spLocks noGrp="1" noChangeArrowheads="1"/>
          </p:cNvSpPr>
          <p:nvPr>
            <p:ph idx="1"/>
          </p:nvPr>
        </p:nvSpPr>
        <p:spPr>
          <a:xfrm>
            <a:off x="714348" y="1214422"/>
            <a:ext cx="8105804" cy="2071702"/>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lgn="l" rtl="0">
              <a:spcBef>
                <a:spcPct val="10000"/>
              </a:spcBef>
              <a:spcAft>
                <a:spcPct val="10000"/>
              </a:spcAft>
            </a:pPr>
            <a:r>
              <a:rPr lang="en-US" dirty="0" smtClean="0">
                <a:solidFill>
                  <a:schemeClr val="accent2"/>
                </a:solidFill>
              </a:rPr>
              <a:t>( NAD</a:t>
            </a:r>
            <a:r>
              <a:rPr lang="en-US" baseline="30000" dirty="0" smtClean="0">
                <a:solidFill>
                  <a:schemeClr val="accent2"/>
                </a:solidFill>
              </a:rPr>
              <a:t>+  </a:t>
            </a:r>
            <a:r>
              <a:rPr lang="en-US" dirty="0" smtClean="0">
                <a:solidFill>
                  <a:schemeClr val="accent2"/>
                </a:solidFill>
              </a:rPr>
              <a:t> ) </a:t>
            </a:r>
            <a:r>
              <a:rPr lang="en-US" dirty="0" smtClean="0"/>
              <a:t>Is </a:t>
            </a:r>
            <a:r>
              <a:rPr lang="en-US" dirty="0" err="1" smtClean="0">
                <a:solidFill>
                  <a:schemeClr val="accent2"/>
                </a:solidFill>
              </a:rPr>
              <a:t>nicotinamide</a:t>
            </a:r>
            <a:r>
              <a:rPr lang="en-US" dirty="0" smtClean="0">
                <a:solidFill>
                  <a:schemeClr val="accent2"/>
                </a:solidFill>
              </a:rPr>
              <a:t> adenine </a:t>
            </a:r>
            <a:r>
              <a:rPr lang="en-US" dirty="0" err="1" smtClean="0">
                <a:solidFill>
                  <a:schemeClr val="accent2"/>
                </a:solidFill>
              </a:rPr>
              <a:t>dinucleotide</a:t>
            </a:r>
            <a:r>
              <a:rPr lang="en-US" dirty="0" smtClean="0">
                <a:solidFill>
                  <a:schemeClr val="accent2"/>
                </a:solidFill>
              </a:rPr>
              <a:t>. </a:t>
            </a:r>
          </a:p>
          <a:p>
            <a:pPr algn="l" rtl="0" eaLnBrk="1" hangingPunct="1">
              <a:spcBef>
                <a:spcPct val="10000"/>
              </a:spcBef>
              <a:spcAft>
                <a:spcPct val="10000"/>
              </a:spcAft>
            </a:pPr>
            <a:r>
              <a:rPr lang="en-US" dirty="0" smtClean="0"/>
              <a:t>Contains ADP, ribose, and </a:t>
            </a:r>
            <a:r>
              <a:rPr lang="en-US" dirty="0" err="1" smtClean="0"/>
              <a:t>nicotinamide</a:t>
            </a:r>
            <a:r>
              <a:rPr lang="en-US" dirty="0" smtClean="0"/>
              <a:t>. </a:t>
            </a:r>
          </a:p>
          <a:p>
            <a:pPr algn="l" rtl="0" eaLnBrk="1" hangingPunct="1">
              <a:spcBef>
                <a:spcPct val="10000"/>
              </a:spcBef>
              <a:spcAft>
                <a:spcPct val="10000"/>
              </a:spcAft>
            </a:pPr>
            <a:r>
              <a:rPr lang="en-US" dirty="0" smtClean="0"/>
              <a:t>Reduces to NADH when the </a:t>
            </a:r>
            <a:r>
              <a:rPr lang="en-US" dirty="0" err="1" smtClean="0"/>
              <a:t>nicotinamide</a:t>
            </a:r>
            <a:r>
              <a:rPr lang="en-US" dirty="0" smtClean="0"/>
              <a:t> group accepts H</a:t>
            </a:r>
            <a:r>
              <a:rPr lang="en-US" baseline="30000" dirty="0" smtClean="0"/>
              <a:t>+</a:t>
            </a:r>
            <a:r>
              <a:rPr lang="en-US" dirty="0" smtClean="0"/>
              <a:t> and 2e</a:t>
            </a:r>
            <a:r>
              <a:rPr lang="en-US" baseline="30000" dirty="0" smtClean="0"/>
              <a:t>-</a:t>
            </a:r>
            <a:r>
              <a:rPr lang="en-US" dirty="0" smtClean="0"/>
              <a:t>.</a:t>
            </a:r>
          </a:p>
          <a:p>
            <a:pPr algn="l" rtl="0">
              <a:spcBef>
                <a:spcPct val="10000"/>
              </a:spcBef>
              <a:spcAft>
                <a:spcPct val="10000"/>
              </a:spcAft>
              <a:buNone/>
            </a:pPr>
            <a:r>
              <a:rPr lang="en-US" dirty="0" smtClean="0">
                <a:solidFill>
                  <a:schemeClr val="tx1"/>
                </a:solidFill>
              </a:rPr>
              <a:t>             </a:t>
            </a:r>
          </a:p>
          <a:p>
            <a:pPr algn="l" rtl="0">
              <a:spcBef>
                <a:spcPct val="10000"/>
              </a:spcBef>
              <a:spcAft>
                <a:spcPct val="10000"/>
              </a:spcAft>
              <a:buNone/>
            </a:pPr>
            <a:r>
              <a:rPr lang="en-US" dirty="0" smtClean="0">
                <a:solidFill>
                  <a:schemeClr val="tx1"/>
                </a:solidFill>
              </a:rPr>
              <a:t>                 NAD</a:t>
            </a:r>
            <a:r>
              <a:rPr lang="en-US" baseline="30000" dirty="0" smtClean="0">
                <a:solidFill>
                  <a:schemeClr val="tx1"/>
                </a:solidFill>
              </a:rPr>
              <a:t>+ </a:t>
            </a:r>
            <a:r>
              <a:rPr lang="en-US" dirty="0" smtClean="0">
                <a:solidFill>
                  <a:schemeClr val="tx1"/>
                </a:solidFill>
                <a:cs typeface="Arial" pitchFamily="34" charset="0"/>
              </a:rPr>
              <a:t>  + </a:t>
            </a:r>
            <a:r>
              <a:rPr lang="en-US" dirty="0" smtClean="0">
                <a:solidFill>
                  <a:schemeClr val="tx1"/>
                </a:solidFill>
                <a:cs typeface="Times New Roman" pitchFamily="18" charset="0"/>
              </a:rPr>
              <a:t>2H</a:t>
            </a:r>
            <a:r>
              <a:rPr lang="en-US" baseline="30000" dirty="0" smtClean="0">
                <a:solidFill>
                  <a:schemeClr val="tx1"/>
                </a:solidFill>
                <a:cs typeface="Times New Roman" pitchFamily="18" charset="0"/>
              </a:rPr>
              <a:t>+</a:t>
            </a:r>
            <a:r>
              <a:rPr lang="en-US" dirty="0" smtClean="0">
                <a:solidFill>
                  <a:schemeClr val="tx1"/>
                </a:solidFill>
                <a:cs typeface="Times New Roman" pitchFamily="18" charset="0"/>
              </a:rPr>
              <a:t> + 2e</a:t>
            </a:r>
            <a:r>
              <a:rPr lang="en-US" baseline="30000" dirty="0" smtClean="0">
                <a:solidFill>
                  <a:schemeClr val="tx1"/>
                </a:solidFill>
                <a:cs typeface="Times New Roman" pitchFamily="18" charset="0"/>
              </a:rPr>
              <a:t>-	</a:t>
            </a:r>
            <a:r>
              <a:rPr lang="en-US" dirty="0" smtClean="0">
                <a:solidFill>
                  <a:schemeClr val="tx1"/>
                </a:solidFill>
                <a:cs typeface="Arial" pitchFamily="34" charset="0"/>
              </a:rPr>
              <a:t> 	      </a:t>
            </a:r>
            <a:r>
              <a:rPr lang="en-US" dirty="0" smtClean="0">
                <a:solidFill>
                  <a:schemeClr val="tx1"/>
                </a:solidFill>
              </a:rPr>
              <a:t>NADH  +   H</a:t>
            </a:r>
            <a:r>
              <a:rPr lang="en-US" baseline="30000" dirty="0" smtClean="0">
                <a:solidFill>
                  <a:schemeClr val="tx1"/>
                </a:solidFill>
                <a:cs typeface="Times New Roman" pitchFamily="18" charset="0"/>
              </a:rPr>
              <a:t> +</a:t>
            </a:r>
            <a:endParaRPr lang="en-US" dirty="0" smtClean="0">
              <a:solidFill>
                <a:schemeClr val="tx1"/>
              </a:solidFill>
            </a:endParaRPr>
          </a:p>
          <a:p>
            <a:pPr algn="l" rtl="0">
              <a:spcBef>
                <a:spcPct val="10000"/>
              </a:spcBef>
              <a:spcAft>
                <a:spcPct val="10000"/>
              </a:spcAft>
              <a:buNone/>
            </a:pPr>
            <a:r>
              <a:rPr lang="en-US" sz="2600" b="1" dirty="0" smtClean="0">
                <a:solidFill>
                  <a:schemeClr val="tx1"/>
                </a:solidFill>
              </a:rPr>
              <a:t>                Oxidized form</a:t>
            </a:r>
            <a:r>
              <a:rPr lang="en-US" dirty="0" smtClean="0">
                <a:solidFill>
                  <a:schemeClr val="tx1"/>
                </a:solidFill>
              </a:rPr>
              <a:t>                                        </a:t>
            </a:r>
            <a:r>
              <a:rPr lang="en-US" sz="2600" b="1" dirty="0" smtClean="0">
                <a:solidFill>
                  <a:schemeClr val="tx1"/>
                </a:solidFill>
              </a:rPr>
              <a:t>Reduced form </a:t>
            </a:r>
          </a:p>
          <a:p>
            <a:pPr algn="l" rtl="0" eaLnBrk="1" hangingPunct="1">
              <a:spcBef>
                <a:spcPct val="10000"/>
              </a:spcBef>
              <a:spcAft>
                <a:spcPct val="10000"/>
              </a:spcAft>
            </a:pPr>
            <a:endParaRPr lang="en-US" dirty="0" smtClean="0"/>
          </a:p>
          <a:p>
            <a:pPr algn="l" rtl="0" eaLnBrk="1" hangingPunct="1">
              <a:spcBef>
                <a:spcPct val="10000"/>
              </a:spcBef>
              <a:spcAft>
                <a:spcPct val="10000"/>
              </a:spcAft>
              <a:buNone/>
            </a:pPr>
            <a:endParaRPr lang="en-US" dirty="0" smtClean="0"/>
          </a:p>
          <a:p>
            <a:pPr algn="l" rtl="0" eaLnBrk="1" hangingPunct="1">
              <a:spcBef>
                <a:spcPct val="10000"/>
              </a:spcBef>
              <a:spcAft>
                <a:spcPct val="10000"/>
              </a:spcAft>
            </a:pPr>
            <a:endParaRPr lang="en-US" baseline="30000" dirty="0" smtClean="0"/>
          </a:p>
        </p:txBody>
      </p:sp>
      <p:sp>
        <p:nvSpPr>
          <p:cNvPr id="8195" name="Slide Number Placeholder 5"/>
          <p:cNvSpPr>
            <a:spLocks noGrp="1"/>
          </p:cNvSpPr>
          <p:nvPr>
            <p:ph type="sldNum" sz="quarter" idx="12"/>
          </p:nvPr>
        </p:nvSpPr>
        <p:spPr>
          <a:noFill/>
        </p:spPr>
        <p:txBody>
          <a:bodyPr>
            <a:normAutofit fontScale="92500" lnSpcReduction="10000"/>
          </a:bodyPr>
          <a:lstStyle/>
          <a:p>
            <a:fld id="{508EDCC1-54AB-4A46-8AFE-AEB0280F748C}" type="slidenum">
              <a:rPr lang="en-US" smtClean="0">
                <a:latin typeface="Arial" pitchFamily="34" charset="0"/>
              </a:rPr>
              <a:pPr/>
              <a:t>23</a:t>
            </a:fld>
            <a:endParaRPr lang="en-US" smtClean="0">
              <a:latin typeface="Arial" pitchFamily="34" charset="0"/>
            </a:endParaRPr>
          </a:p>
        </p:txBody>
      </p:sp>
      <p:sp>
        <p:nvSpPr>
          <p:cNvPr id="7" name="Rectangle 2"/>
          <p:cNvSpPr txBox="1">
            <a:spLocks noChangeArrowheads="1"/>
          </p:cNvSpPr>
          <p:nvPr/>
        </p:nvSpPr>
        <p:spPr>
          <a:xfrm>
            <a:off x="500034" y="214290"/>
            <a:ext cx="8472518" cy="8382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3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1-  Coenzyme NAD</a:t>
            </a:r>
            <a:r>
              <a:rPr kumimoji="0" lang="en-US" sz="3600" i="0" u="none" strike="noStrike" kern="1200" normalizeH="0" baseline="3000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a:t>
            </a:r>
            <a:endParaRPr kumimoji="0" lang="en-US" sz="3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cxnSp>
        <p:nvCxnSpPr>
          <p:cNvPr id="10" name="Straight Arrow Connector 9"/>
          <p:cNvCxnSpPr/>
          <p:nvPr/>
        </p:nvCxnSpPr>
        <p:spPr>
          <a:xfrm>
            <a:off x="4286248" y="2571744"/>
            <a:ext cx="6429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tlc1f2306_a"/>
          <p:cNvPicPr>
            <a:picLocks noChangeAspect="1" noChangeArrowheads="1"/>
          </p:cNvPicPr>
          <p:nvPr/>
        </p:nvPicPr>
        <p:blipFill>
          <a:blip r:embed="rId3" cstate="print"/>
          <a:srcRect/>
          <a:stretch>
            <a:fillRect/>
          </a:stretch>
        </p:blipFill>
        <p:spPr bwMode="auto">
          <a:xfrm>
            <a:off x="928662" y="4071942"/>
            <a:ext cx="7215238" cy="2428892"/>
          </a:xfrm>
          <a:prstGeom prst="rect">
            <a:avLst/>
          </a:prstGeom>
          <a:noFill/>
          <a:ln w="9525">
            <a:noFill/>
            <a:miter lim="800000"/>
            <a:headEnd/>
            <a:tailEnd/>
          </a:ln>
        </p:spPr>
      </p:pic>
      <p:sp>
        <p:nvSpPr>
          <p:cNvPr id="46085" name="Rectangle 3"/>
          <p:cNvSpPr>
            <a:spLocks noGrp="1" noChangeArrowheads="1"/>
          </p:cNvSpPr>
          <p:nvPr>
            <p:ph idx="1"/>
          </p:nvPr>
        </p:nvSpPr>
        <p:spPr>
          <a:xfrm>
            <a:off x="1000100" y="1357298"/>
            <a:ext cx="7110434" cy="2405066"/>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l" rtl="0" eaLnBrk="1" hangingPunct="1">
              <a:buFont typeface="Wingdings" pitchFamily="2" charset="2"/>
              <a:buNone/>
            </a:pPr>
            <a:r>
              <a:rPr lang="en-US" dirty="0" smtClean="0">
                <a:solidFill>
                  <a:schemeClr val="accent2"/>
                </a:solidFill>
              </a:rPr>
              <a:t>FAD</a:t>
            </a:r>
            <a:r>
              <a:rPr lang="en-US" baseline="30000" dirty="0" smtClean="0">
                <a:solidFill>
                  <a:schemeClr val="accent2"/>
                </a:solidFill>
              </a:rPr>
              <a:t> </a:t>
            </a:r>
          </a:p>
          <a:p>
            <a:pPr algn="l" rtl="0" eaLnBrk="1" hangingPunct="1">
              <a:spcAft>
                <a:spcPct val="20000"/>
              </a:spcAft>
            </a:pPr>
            <a:r>
              <a:rPr lang="en-US" dirty="0" smtClean="0"/>
              <a:t>Is </a:t>
            </a:r>
            <a:r>
              <a:rPr lang="en-US" dirty="0" err="1" smtClean="0">
                <a:solidFill>
                  <a:schemeClr val="accent2"/>
                </a:solidFill>
              </a:rPr>
              <a:t>flavin</a:t>
            </a:r>
            <a:r>
              <a:rPr lang="en-US" dirty="0" smtClean="0">
                <a:solidFill>
                  <a:schemeClr val="accent2"/>
                </a:solidFill>
              </a:rPr>
              <a:t> adenine  </a:t>
            </a:r>
            <a:r>
              <a:rPr lang="en-US" dirty="0" err="1" smtClean="0">
                <a:solidFill>
                  <a:schemeClr val="accent2"/>
                </a:solidFill>
              </a:rPr>
              <a:t>dinucleotide</a:t>
            </a:r>
            <a:r>
              <a:rPr lang="en-US" dirty="0" smtClean="0"/>
              <a:t>.</a:t>
            </a:r>
          </a:p>
          <a:p>
            <a:pPr algn="l" rtl="0" eaLnBrk="1" hangingPunct="1">
              <a:spcAft>
                <a:spcPct val="20000"/>
              </a:spcAft>
            </a:pPr>
            <a:r>
              <a:rPr lang="en-US" dirty="0" smtClean="0"/>
              <a:t>Contains ADP and riboflavin (vitamin B</a:t>
            </a:r>
            <a:r>
              <a:rPr lang="en-US" baseline="-25000" dirty="0" smtClean="0"/>
              <a:t>2</a:t>
            </a:r>
            <a:r>
              <a:rPr lang="en-US" dirty="0" smtClean="0"/>
              <a:t>).</a:t>
            </a:r>
          </a:p>
          <a:p>
            <a:pPr algn="l" rtl="0">
              <a:spcAft>
                <a:spcPct val="20000"/>
              </a:spcAft>
              <a:buNone/>
            </a:pPr>
            <a:r>
              <a:rPr lang="en-US" dirty="0" smtClean="0"/>
              <a:t>    </a:t>
            </a:r>
          </a:p>
          <a:p>
            <a:pPr algn="l" rtl="0">
              <a:spcAft>
                <a:spcPct val="20000"/>
              </a:spcAft>
              <a:buNone/>
            </a:pPr>
            <a:r>
              <a:rPr lang="en-US" dirty="0" smtClean="0"/>
              <a:t>                  F</a:t>
            </a:r>
            <a:r>
              <a:rPr lang="en-US" dirty="0" smtClean="0">
                <a:cs typeface="Arial" pitchFamily="34" charset="0"/>
              </a:rPr>
              <a:t>AD   + </a:t>
            </a:r>
            <a:r>
              <a:rPr lang="en-US" dirty="0" smtClean="0">
                <a:solidFill>
                  <a:schemeClr val="tx2"/>
                </a:solidFill>
                <a:cs typeface="Times New Roman" pitchFamily="18" charset="0"/>
              </a:rPr>
              <a:t>2H</a:t>
            </a:r>
            <a:r>
              <a:rPr lang="en-US" baseline="30000" dirty="0" smtClean="0">
                <a:solidFill>
                  <a:schemeClr val="tx2"/>
                </a:solidFill>
                <a:cs typeface="Times New Roman" pitchFamily="18" charset="0"/>
              </a:rPr>
              <a:t>+</a:t>
            </a:r>
            <a:r>
              <a:rPr lang="en-US" dirty="0" smtClean="0">
                <a:cs typeface="Times New Roman" pitchFamily="18" charset="0"/>
              </a:rPr>
              <a:t> + </a:t>
            </a:r>
            <a:r>
              <a:rPr lang="en-US" dirty="0" smtClean="0">
                <a:solidFill>
                  <a:schemeClr val="tx2"/>
                </a:solidFill>
                <a:cs typeface="Times New Roman" pitchFamily="18" charset="0"/>
              </a:rPr>
              <a:t>2e</a:t>
            </a:r>
            <a:r>
              <a:rPr lang="en-US" baseline="30000" dirty="0" smtClean="0">
                <a:solidFill>
                  <a:schemeClr val="tx2"/>
                </a:solidFill>
                <a:cs typeface="Times New Roman" pitchFamily="18" charset="0"/>
              </a:rPr>
              <a:t>-	</a:t>
            </a:r>
            <a:r>
              <a:rPr lang="en-US" dirty="0" smtClean="0">
                <a:cs typeface="Arial" pitchFamily="34" charset="0"/>
              </a:rPr>
              <a:t> 	 FAD</a:t>
            </a:r>
            <a:r>
              <a:rPr lang="en-US" dirty="0" smtClean="0">
                <a:solidFill>
                  <a:schemeClr val="tx2"/>
                </a:solidFill>
                <a:cs typeface="Arial" pitchFamily="34" charset="0"/>
              </a:rPr>
              <a:t>H</a:t>
            </a:r>
            <a:r>
              <a:rPr lang="en-US" baseline="-25000" dirty="0" smtClean="0">
                <a:solidFill>
                  <a:schemeClr val="tx2"/>
                </a:solidFill>
                <a:cs typeface="Arial" pitchFamily="34" charset="0"/>
              </a:rPr>
              <a:t>2</a:t>
            </a:r>
          </a:p>
          <a:p>
            <a:pPr algn="l" rtl="0">
              <a:spcAft>
                <a:spcPct val="20000"/>
              </a:spcAft>
              <a:buNone/>
            </a:pPr>
            <a:r>
              <a:rPr lang="en-US" sz="2600" b="1" baseline="-25000" dirty="0" smtClean="0">
                <a:solidFill>
                  <a:schemeClr val="tx2"/>
                </a:solidFill>
                <a:cs typeface="Arial" pitchFamily="34" charset="0"/>
              </a:rPr>
              <a:t> </a:t>
            </a:r>
            <a:r>
              <a:rPr lang="en-US" sz="2600" b="1" dirty="0" smtClean="0">
                <a:solidFill>
                  <a:schemeClr val="tx2"/>
                </a:solidFill>
                <a:cs typeface="Arial" pitchFamily="34" charset="0"/>
              </a:rPr>
              <a:t>               </a:t>
            </a:r>
            <a:r>
              <a:rPr lang="en-US" sz="2600" b="1" dirty="0" smtClean="0">
                <a:solidFill>
                  <a:schemeClr val="tx1"/>
                </a:solidFill>
              </a:rPr>
              <a:t>Oxidized form</a:t>
            </a:r>
            <a:r>
              <a:rPr lang="en-US" dirty="0" smtClean="0">
                <a:solidFill>
                  <a:schemeClr val="tx1"/>
                </a:solidFill>
              </a:rPr>
              <a:t>                                </a:t>
            </a:r>
            <a:r>
              <a:rPr lang="en-US" sz="2600" b="1" dirty="0" smtClean="0">
                <a:solidFill>
                  <a:schemeClr val="tx1"/>
                </a:solidFill>
              </a:rPr>
              <a:t>Reduced form</a:t>
            </a:r>
            <a:endParaRPr lang="en-US" baseline="-25000" dirty="0" smtClean="0">
              <a:solidFill>
                <a:schemeClr val="tx2"/>
              </a:solidFill>
              <a:cs typeface="Arial" pitchFamily="34" charset="0"/>
            </a:endParaRPr>
          </a:p>
          <a:p>
            <a:pPr algn="l" rtl="0">
              <a:spcAft>
                <a:spcPct val="20000"/>
              </a:spcAft>
            </a:pPr>
            <a:endParaRPr lang="en-US" dirty="0" smtClean="0"/>
          </a:p>
        </p:txBody>
      </p:sp>
      <p:sp>
        <p:nvSpPr>
          <p:cNvPr id="46083" name="Slide Number Placeholder 5"/>
          <p:cNvSpPr>
            <a:spLocks noGrp="1"/>
          </p:cNvSpPr>
          <p:nvPr>
            <p:ph type="sldNum" sz="quarter" idx="12"/>
          </p:nvPr>
        </p:nvSpPr>
        <p:spPr>
          <a:noFill/>
        </p:spPr>
        <p:txBody>
          <a:bodyPr>
            <a:normAutofit fontScale="92500" lnSpcReduction="10000"/>
          </a:bodyPr>
          <a:lstStyle/>
          <a:p>
            <a:fld id="{59C9D134-9E56-44C3-9013-0C77E3BCD314}" type="slidenum">
              <a:rPr lang="en-US" smtClean="0">
                <a:latin typeface="Arial" pitchFamily="34" charset="0"/>
              </a:rPr>
              <a:pPr/>
              <a:t>24</a:t>
            </a:fld>
            <a:endParaRPr lang="en-US" smtClean="0">
              <a:latin typeface="Arial" pitchFamily="34" charset="0"/>
            </a:endParaRPr>
          </a:p>
        </p:txBody>
      </p:sp>
      <p:sp>
        <p:nvSpPr>
          <p:cNvPr id="6" name="Rectangle 2"/>
          <p:cNvSpPr txBox="1">
            <a:spLocks noChangeArrowheads="1"/>
          </p:cNvSpPr>
          <p:nvPr/>
        </p:nvSpPr>
        <p:spPr>
          <a:xfrm>
            <a:off x="1000100" y="357166"/>
            <a:ext cx="7393013" cy="766746"/>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2- Coenzyme FAD</a:t>
            </a:r>
          </a:p>
        </p:txBody>
      </p:sp>
      <p:sp>
        <p:nvSpPr>
          <p:cNvPr id="8" name="Line 5"/>
          <p:cNvSpPr>
            <a:spLocks noChangeShapeType="1"/>
          </p:cNvSpPr>
          <p:nvPr/>
        </p:nvSpPr>
        <p:spPr bwMode="auto">
          <a:xfrm>
            <a:off x="4714876" y="3071810"/>
            <a:ext cx="685800" cy="0"/>
          </a:xfrm>
          <a:prstGeom prst="line">
            <a:avLst/>
          </a:prstGeom>
          <a:noFill/>
          <a:ln w="28575">
            <a:solidFill>
              <a:schemeClr val="tx1"/>
            </a:solidFill>
            <a:miter lim="800000"/>
            <a:headEnd/>
            <a:tailEnd type="triangle" w="med" len="med"/>
          </a:ln>
        </p:spPr>
        <p:txBody>
          <a:bodyPr wrap="none"/>
          <a:lstStyle/>
          <a:p>
            <a:endParaRPr lang="ar-IQ"/>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lstStyle/>
          <a:p>
            <a:pPr rtl="0" eaLnBrk="1" hangingPunct="1"/>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Coenzyme A</a:t>
            </a:r>
          </a:p>
        </p:txBody>
      </p:sp>
      <p:sp>
        <p:nvSpPr>
          <p:cNvPr id="47108" name="Rectangle 3"/>
          <p:cNvSpPr>
            <a:spLocks noGrp="1" noChangeArrowheads="1"/>
          </p:cNvSpPr>
          <p:nvPr>
            <p:ph idx="1"/>
          </p:nvPr>
        </p:nvSpPr>
        <p:spPr>
          <a:xfrm>
            <a:off x="785786" y="1500174"/>
            <a:ext cx="7786742" cy="2214578"/>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l" rtl="0" eaLnBrk="1" hangingPunct="1">
              <a:lnSpc>
                <a:spcPct val="95000"/>
              </a:lnSpc>
              <a:spcBef>
                <a:spcPct val="15000"/>
              </a:spcBef>
              <a:buFont typeface="Wingdings" pitchFamily="2" charset="2"/>
              <a:buNone/>
            </a:pPr>
            <a:r>
              <a:rPr lang="en-US" dirty="0" smtClean="0">
                <a:solidFill>
                  <a:schemeClr val="hlink"/>
                </a:solidFill>
              </a:rPr>
              <a:t>Coenzyme A</a:t>
            </a:r>
          </a:p>
          <a:p>
            <a:pPr algn="l" rtl="0" eaLnBrk="1" hangingPunct="1">
              <a:lnSpc>
                <a:spcPct val="95000"/>
              </a:lnSpc>
              <a:spcBef>
                <a:spcPct val="15000"/>
              </a:spcBef>
              <a:buFont typeface="Wingdings" pitchFamily="2" charset="2"/>
              <a:buNone/>
            </a:pPr>
            <a:endParaRPr lang="en-US" dirty="0" smtClean="0">
              <a:solidFill>
                <a:schemeClr val="hlink"/>
              </a:solidFill>
            </a:endParaRPr>
          </a:p>
          <a:p>
            <a:pPr algn="justLow" rtl="0" eaLnBrk="1" hangingPunct="1">
              <a:lnSpc>
                <a:spcPct val="95000"/>
              </a:lnSpc>
              <a:spcBef>
                <a:spcPct val="15000"/>
              </a:spcBef>
            </a:pPr>
            <a:r>
              <a:rPr lang="en-US" dirty="0" smtClean="0"/>
              <a:t>Consists of vitamins B</a:t>
            </a:r>
            <a:r>
              <a:rPr lang="en-US" baseline="-25000" dirty="0" smtClean="0"/>
              <a:t>5</a:t>
            </a:r>
            <a:r>
              <a:rPr lang="en-US" dirty="0" smtClean="0"/>
              <a:t>: </a:t>
            </a:r>
            <a:r>
              <a:rPr lang="en-US" dirty="0" err="1" smtClean="0"/>
              <a:t>pantothenic</a:t>
            </a:r>
            <a:r>
              <a:rPr lang="en-US" dirty="0" smtClean="0"/>
              <a:t> acid, and ADP.</a:t>
            </a:r>
          </a:p>
          <a:p>
            <a:pPr algn="justLow" rtl="0" eaLnBrk="1" hangingPunct="1">
              <a:lnSpc>
                <a:spcPct val="95000"/>
              </a:lnSpc>
              <a:spcBef>
                <a:spcPct val="15000"/>
              </a:spcBef>
            </a:pPr>
            <a:r>
              <a:rPr lang="en-US" dirty="0" smtClean="0"/>
              <a:t>Activates </a:t>
            </a:r>
            <a:r>
              <a:rPr lang="en-US" dirty="0" err="1" smtClean="0"/>
              <a:t>acyl</a:t>
            </a:r>
            <a:r>
              <a:rPr lang="en-US" dirty="0" smtClean="0"/>
              <a:t> groups such as the two-carbon </a:t>
            </a:r>
            <a:r>
              <a:rPr lang="en-US" b="1" dirty="0" smtClean="0"/>
              <a:t>acetyl</a:t>
            </a:r>
            <a:r>
              <a:rPr lang="en-US" dirty="0" smtClean="0"/>
              <a:t> group for transfer. </a:t>
            </a:r>
          </a:p>
          <a:p>
            <a:pPr eaLnBrk="1" hangingPunct="1">
              <a:lnSpc>
                <a:spcPct val="95000"/>
              </a:lnSpc>
              <a:spcBef>
                <a:spcPct val="15000"/>
              </a:spcBef>
              <a:buFont typeface="Wingdings" pitchFamily="2" charset="2"/>
              <a:buNone/>
            </a:pPr>
            <a:endParaRPr lang="en-US" dirty="0" smtClean="0"/>
          </a:p>
          <a:p>
            <a:pPr eaLnBrk="1" hangingPunct="1">
              <a:lnSpc>
                <a:spcPct val="80000"/>
              </a:lnSpc>
              <a:spcBef>
                <a:spcPct val="10000"/>
              </a:spcBef>
              <a:buFont typeface="Wingdings" pitchFamily="2" charset="2"/>
              <a:buNone/>
            </a:pPr>
            <a:r>
              <a:rPr lang="en-US" dirty="0" smtClean="0"/>
              <a:t>		   				</a:t>
            </a:r>
          </a:p>
        </p:txBody>
      </p:sp>
      <p:sp>
        <p:nvSpPr>
          <p:cNvPr id="47106" name="Slide Number Placeholder 5"/>
          <p:cNvSpPr>
            <a:spLocks noGrp="1"/>
          </p:cNvSpPr>
          <p:nvPr>
            <p:ph type="sldNum" sz="quarter" idx="12"/>
          </p:nvPr>
        </p:nvSpPr>
        <p:spPr>
          <a:noFill/>
        </p:spPr>
        <p:txBody>
          <a:bodyPr>
            <a:normAutofit fontScale="92500" lnSpcReduction="10000"/>
          </a:bodyPr>
          <a:lstStyle/>
          <a:p>
            <a:fld id="{D9897AA4-C0D5-4477-A176-9174D0511EF9}" type="slidenum">
              <a:rPr lang="en-US" smtClean="0">
                <a:latin typeface="Arial" pitchFamily="34" charset="0"/>
              </a:rPr>
              <a:pPr/>
              <a:t>25</a:t>
            </a:fld>
            <a:endParaRPr lang="en-US" smtClean="0">
              <a:latin typeface="Arial" pitchFamily="34" charset="0"/>
            </a:endParaRPr>
          </a:p>
        </p:txBody>
      </p:sp>
      <p:graphicFrame>
        <p:nvGraphicFramePr>
          <p:cNvPr id="64513" name="Object 3"/>
          <p:cNvGraphicFramePr>
            <a:graphicFrameLocks noChangeAspect="1"/>
          </p:cNvGraphicFramePr>
          <p:nvPr/>
        </p:nvGraphicFramePr>
        <p:xfrm>
          <a:off x="785786" y="3857628"/>
          <a:ext cx="7639052" cy="2538413"/>
        </p:xfrm>
        <a:graphic>
          <a:graphicData uri="http://schemas.openxmlformats.org/presentationml/2006/ole">
            <mc:AlternateContent xmlns:mc="http://schemas.openxmlformats.org/markup-compatibility/2006">
              <mc:Choice xmlns:v="urn:schemas-microsoft-com:vml" Requires="v">
                <p:oleObj spid="_x0000_s64521" name="Bitmap Image" r:id="rId4" imgW="6516010" imgH="2228571" progId="PBrush">
                  <p:embed/>
                </p:oleObj>
              </mc:Choice>
              <mc:Fallback>
                <p:oleObj name="Bitmap Image" r:id="rId4" imgW="6516010" imgH="2228571"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86" y="3857628"/>
                        <a:ext cx="7639052"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686800" cy="8382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rtl="0"/>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Electron transport chain and oxidative </a:t>
            </a:r>
            <a:r>
              <a:rPr lang="en-US"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phosphorylation</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ar-IQ"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04800" y="1285860"/>
            <a:ext cx="8686800" cy="5357850"/>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algn="l" rtl="0"/>
            <a:endParaRPr lang="en-US" dirty="0" smtClean="0"/>
          </a:p>
          <a:p>
            <a:pPr algn="justLow" rtl="0"/>
            <a:r>
              <a:rPr lang="en-US" dirty="0" smtClean="0"/>
              <a:t>Energy-rich molecules, such as glucose, are metabolized by a series of oxidation reactions ultimately yielding CO2 and water .</a:t>
            </a:r>
          </a:p>
          <a:p>
            <a:pPr algn="justLow" rtl="0"/>
            <a:endParaRPr lang="en-US" dirty="0" smtClean="0"/>
          </a:p>
          <a:p>
            <a:pPr algn="justLow" rtl="0"/>
            <a:r>
              <a:rPr lang="en-US" dirty="0" smtClean="0"/>
              <a:t> The metabolic intermediates of these reactions donate electrons to specific coenzymes—</a:t>
            </a:r>
            <a:r>
              <a:rPr lang="en-US" dirty="0" err="1" smtClean="0"/>
              <a:t>nicotinamide</a:t>
            </a:r>
            <a:r>
              <a:rPr lang="en-US" dirty="0" smtClean="0"/>
              <a:t> adenine </a:t>
            </a:r>
            <a:r>
              <a:rPr lang="en-US" dirty="0" err="1" smtClean="0"/>
              <a:t>dinucleotide</a:t>
            </a:r>
            <a:r>
              <a:rPr lang="en-US" dirty="0" smtClean="0"/>
              <a:t> (NAD+) and </a:t>
            </a:r>
            <a:r>
              <a:rPr lang="en-US" dirty="0" err="1" smtClean="0"/>
              <a:t>flavin</a:t>
            </a:r>
            <a:r>
              <a:rPr lang="en-US" dirty="0" smtClean="0"/>
              <a:t> adenine </a:t>
            </a:r>
            <a:r>
              <a:rPr lang="en-US" dirty="0" err="1" smtClean="0"/>
              <a:t>dinucleotide</a:t>
            </a:r>
            <a:r>
              <a:rPr lang="en-US" dirty="0" smtClean="0"/>
              <a:t> (FAD)—to form the energy-rich reduced coenzymes, NADH and FADH2. </a:t>
            </a:r>
          </a:p>
          <a:p>
            <a:pPr algn="justLow" rtl="0"/>
            <a:endParaRPr lang="en-US" dirty="0" smtClean="0"/>
          </a:p>
          <a:p>
            <a:pPr algn="justLow" rtl="0"/>
            <a:r>
              <a:rPr lang="en-US" dirty="0" smtClean="0"/>
              <a:t>These reduced coenzymes can, in turn, each donate a pair of electrons to a specialized set of electron carriers, collectively called the electron transport chain.</a:t>
            </a:r>
          </a:p>
          <a:p>
            <a:pPr algn="justLow" rtl="0"/>
            <a:endParaRPr lang="en-US" dirty="0" smtClean="0"/>
          </a:p>
          <a:p>
            <a:pPr algn="justLow" rtl="0"/>
            <a:r>
              <a:rPr lang="en-US" dirty="0" smtClean="0"/>
              <a:t>As electrons are passed down the electron transport chain, they lose much of their free energy. </a:t>
            </a:r>
          </a:p>
          <a:p>
            <a:pPr algn="justLow" rtl="0"/>
            <a:endParaRPr lang="en-US" dirty="0" smtClean="0"/>
          </a:p>
          <a:p>
            <a:pPr algn="justLow" rtl="0"/>
            <a:r>
              <a:rPr lang="en-US" dirty="0" smtClean="0"/>
              <a:t>Part of this energy can be captured and stored by the production of ATP from ADP and inorganic phosphate (Pi). This process is called oxidative </a:t>
            </a:r>
            <a:r>
              <a:rPr lang="en-US" dirty="0" err="1" smtClean="0"/>
              <a:t>phosphorylation</a:t>
            </a:r>
            <a:r>
              <a:rPr lang="en-US" dirty="0" smtClean="0"/>
              <a:t> .</a:t>
            </a:r>
          </a:p>
          <a:p>
            <a:pPr algn="justLow" rtl="0"/>
            <a:endParaRPr lang="en-US" dirty="0" smtClean="0"/>
          </a:p>
          <a:p>
            <a:pPr algn="justLow" rtl="0"/>
            <a:r>
              <a:rPr lang="en-US" dirty="0" smtClean="0"/>
              <a:t> The remainder of the free energy not trapped as ATP is used to drive ancillary reactions such as Ca2+ transport into mitochondria, and to generate heat.</a:t>
            </a:r>
            <a:endParaRPr lang="ar-IQ"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p>
            <a:fld id="{43CC82B3-7800-40FF-BEBC-BC58E163699D}" type="slidenum">
              <a:rPr lang="en-US" altLang="zh-CN"/>
              <a:pPr/>
              <a:t>27</a:t>
            </a:fld>
            <a:endParaRPr lang="en-US" altLang="zh-CN"/>
          </a:p>
        </p:txBody>
      </p:sp>
      <p:pic>
        <p:nvPicPr>
          <p:cNvPr id="11267" name="Picture 5" descr="图片1"/>
          <p:cNvPicPr>
            <a:picLocks noChangeAspect="1" noChangeArrowheads="1"/>
          </p:cNvPicPr>
          <p:nvPr/>
        </p:nvPicPr>
        <p:blipFill>
          <a:blip r:embed="rId3" cstate="print">
            <a:lum bright="-6000" contrast="12000"/>
          </a:blip>
          <a:srcRect/>
          <a:stretch>
            <a:fillRect/>
          </a:stretch>
        </p:blipFill>
        <p:spPr bwMode="auto">
          <a:xfrm>
            <a:off x="714348" y="1000108"/>
            <a:ext cx="7715304" cy="5643602"/>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2285984" y="214290"/>
            <a:ext cx="4857784"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METABOLISM </a:t>
            </a:r>
            <a:endParaRPr lang="ar-IQ"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Grp="1" noChangeAspect="1" noChangeArrowheads="1"/>
          </p:cNvPicPr>
          <p:nvPr>
            <p:ph idx="1"/>
          </p:nvPr>
        </p:nvPicPr>
        <p:blipFill>
          <a:blip r:embed="rId3" cstate="print"/>
          <a:srcRect/>
          <a:stretch>
            <a:fillRect/>
          </a:stretch>
        </p:blipFill>
        <p:spPr bwMode="auto">
          <a:xfrm>
            <a:off x="857224" y="357166"/>
            <a:ext cx="7572428" cy="6143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333375"/>
            <a:ext cx="7988300" cy="738171"/>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rtl="0"/>
            <a:r>
              <a:rPr lang="en-US"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ELECTRON</a:t>
            </a:r>
            <a:r>
              <a:rPr lang="en-US" sz="3600" dirty="0"/>
              <a:t> </a:t>
            </a:r>
            <a:r>
              <a:rPr lang="en-US"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TRANSPORT</a:t>
            </a:r>
            <a:r>
              <a:rPr lang="en-US" sz="3600" dirty="0"/>
              <a:t> </a:t>
            </a:r>
            <a:r>
              <a:rPr lang="en-US"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CHAIN</a:t>
            </a:r>
            <a:r>
              <a:rPr lang="en-US" sz="2800" dirty="0"/>
              <a:t/>
            </a:r>
            <a:br>
              <a:rPr lang="en-US" sz="2800" dirty="0"/>
            </a:br>
            <a:endParaRPr lang="en-US" sz="2800" dirty="0"/>
          </a:p>
        </p:txBody>
      </p:sp>
      <p:sp>
        <p:nvSpPr>
          <p:cNvPr id="2051" name="Rectangle 3"/>
          <p:cNvSpPr>
            <a:spLocks noGrp="1" noChangeArrowheads="1"/>
          </p:cNvSpPr>
          <p:nvPr>
            <p:ph type="subTitle" idx="1"/>
          </p:nvPr>
        </p:nvSpPr>
        <p:spPr>
          <a:xfrm>
            <a:off x="500034" y="1412875"/>
            <a:ext cx="8072494" cy="4945083"/>
          </a:xfrm>
        </p:spPr>
        <p:style>
          <a:lnRef idx="2">
            <a:schemeClr val="accent2"/>
          </a:lnRef>
          <a:fillRef idx="1">
            <a:schemeClr val="lt1"/>
          </a:fillRef>
          <a:effectRef idx="0">
            <a:schemeClr val="accent2"/>
          </a:effectRef>
          <a:fontRef idx="minor">
            <a:schemeClr val="dk1"/>
          </a:fontRef>
        </p:style>
        <p:txBody>
          <a:bodyPr/>
          <a:lstStyle/>
          <a:p>
            <a:pPr marL="457200" indent="-457200" algn="justLow" rtl="0">
              <a:lnSpc>
                <a:spcPct val="80000"/>
              </a:lnSpc>
              <a:buFontTx/>
              <a:buAutoNum type="arabicPeriod"/>
            </a:pPr>
            <a:r>
              <a:rPr lang="ar-IQ" sz="2800" b="1" dirty="0"/>
              <a:t>Electron transport chains</a:t>
            </a:r>
            <a:r>
              <a:rPr lang="ar-IQ" sz="2800" dirty="0"/>
              <a:t> </a:t>
            </a:r>
            <a:r>
              <a:rPr lang="ar-IQ" sz="2800" dirty="0" smtClean="0"/>
              <a:t>are </a:t>
            </a:r>
            <a:r>
              <a:rPr lang="ar-IQ" sz="2800" dirty="0"/>
              <a:t>biochemical reactions that produce </a:t>
            </a:r>
            <a:r>
              <a:rPr lang="ar-IQ" sz="2800" dirty="0">
                <a:hlinkClick r:id="rId3" tooltip="Adenosine triphosphate"/>
              </a:rPr>
              <a:t>ATP</a:t>
            </a:r>
            <a:r>
              <a:rPr lang="ar-IQ" sz="2800" dirty="0"/>
              <a:t>, which is the energy currency of life. </a:t>
            </a:r>
          </a:p>
          <a:p>
            <a:pPr marL="457200" indent="-457200" algn="justLow" rtl="0">
              <a:lnSpc>
                <a:spcPct val="80000"/>
              </a:lnSpc>
              <a:buFontTx/>
              <a:buAutoNum type="arabicPeriod"/>
            </a:pPr>
            <a:endParaRPr lang="ar-IQ" sz="2800" dirty="0"/>
          </a:p>
          <a:p>
            <a:pPr marL="457200" indent="-457200" algn="justLow" rtl="0">
              <a:lnSpc>
                <a:spcPct val="80000"/>
              </a:lnSpc>
              <a:buFontTx/>
              <a:buAutoNum type="arabicPeriod"/>
            </a:pPr>
            <a:r>
              <a:rPr lang="ar-IQ" sz="2800" dirty="0"/>
              <a:t>An </a:t>
            </a:r>
            <a:r>
              <a:rPr lang="ar-IQ" sz="2800" dirty="0" smtClean="0"/>
              <a:t>ET</a:t>
            </a:r>
            <a:r>
              <a:rPr lang="en-US" sz="2800" dirty="0" smtClean="0"/>
              <a:t>C</a:t>
            </a:r>
            <a:r>
              <a:rPr lang="ar-IQ" sz="2800" dirty="0" smtClean="0"/>
              <a:t> </a:t>
            </a:r>
            <a:r>
              <a:rPr lang="ar-IQ" sz="2800" dirty="0"/>
              <a:t>is a series of linked membrane-embedded electron carrier molecules that transfer electrons, during a regulated process of redox reactions, from one electron carrier molecule to another releasing and capturing energy for cellular work</a:t>
            </a:r>
            <a:r>
              <a:rPr lang="ar-IQ" sz="2800" dirty="0" smtClean="0"/>
              <a:t>.</a:t>
            </a:r>
            <a:endParaRPr lang="en-US" sz="2800" dirty="0" smtClean="0"/>
          </a:p>
          <a:p>
            <a:pPr marL="457200" indent="-457200" algn="justLow" rtl="0">
              <a:lnSpc>
                <a:spcPct val="80000"/>
              </a:lnSpc>
              <a:buFontTx/>
              <a:buAutoNum type="arabicPeriod"/>
            </a:pPr>
            <a:r>
              <a:rPr lang="en-US" sz="2800" dirty="0" smtClean="0"/>
              <a:t>ETC occurs in the mitochondria.</a:t>
            </a:r>
            <a:endParaRPr lang="ar-IQ" sz="2800" dirty="0"/>
          </a:p>
          <a:p>
            <a:pPr marL="457200" indent="-457200" rtl="0">
              <a:lnSpc>
                <a:spcPct val="80000"/>
              </a:lnSpc>
              <a:buFontTx/>
              <a:buAutoNum type="arabicPeriod"/>
            </a:pPr>
            <a:endParaRPr lang="ar-IQ"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rtl="0"/>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Introduction </a:t>
            </a:r>
            <a:endParaRPr lang="ar-IQ"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74" name="Rectangle 3"/>
          <p:cNvSpPr>
            <a:spLocks noGrp="1" noChangeArrowheads="1"/>
          </p:cNvSpPr>
          <p:nvPr>
            <p:ph idx="1"/>
          </p:nvPr>
        </p:nvSpPr>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just" rtl="0" eaLnBrk="1" hangingPunct="1"/>
            <a:endParaRPr lang="en-US" dirty="0" smtClean="0"/>
          </a:p>
          <a:p>
            <a:pPr algn="just" rtl="0" eaLnBrk="1" hangingPunct="1"/>
            <a:r>
              <a:rPr lang="tr-TR" sz="3100" dirty="0" smtClean="0"/>
              <a:t>Living organisms must work to stay alive, to grow and to reproduce</a:t>
            </a:r>
            <a:endParaRPr lang="ar-IQ" sz="3100" dirty="0" smtClean="0"/>
          </a:p>
          <a:p>
            <a:pPr algn="just" rtl="0" eaLnBrk="1" hangingPunct="1">
              <a:buNone/>
            </a:pPr>
            <a:endParaRPr lang="tr-TR" sz="3100" dirty="0" smtClean="0"/>
          </a:p>
          <a:p>
            <a:pPr algn="just" rtl="0" eaLnBrk="1" hangingPunct="1"/>
            <a:r>
              <a:rPr lang="tr-TR" sz="3100" dirty="0" smtClean="0"/>
              <a:t>All living organisms  have the ability to produce energy and to channel it into biological work </a:t>
            </a:r>
            <a:endParaRPr lang="en-US" sz="3100" dirty="0" smtClean="0"/>
          </a:p>
          <a:p>
            <a:pPr algn="just" rtl="0" eaLnBrk="1" hangingPunct="1">
              <a:buNone/>
            </a:pPr>
            <a:endParaRPr lang="tr-TR" sz="3100" dirty="0" smtClean="0"/>
          </a:p>
          <a:p>
            <a:pPr algn="just" rtl="0"/>
            <a:r>
              <a:rPr lang="tr-TR" sz="3100" dirty="0" smtClean="0"/>
              <a:t>Modern organisms use the chemical energy in fuels (carbonhydrates, lipids) to bring about the synthesis of complex macromolecules from simple precursors</a:t>
            </a:r>
            <a:endParaRPr lang="en-US" sz="3100" dirty="0" smtClean="0"/>
          </a:p>
          <a:p>
            <a:pPr algn="just" rtl="0">
              <a:buNone/>
            </a:pPr>
            <a:endParaRPr lang="tr-TR" sz="3100" dirty="0" smtClean="0"/>
          </a:p>
          <a:p>
            <a:pPr algn="just" rtl="0"/>
            <a:r>
              <a:rPr lang="tr-TR" sz="3100" dirty="0" smtClean="0"/>
              <a:t>They also convert the chemical energy into concentration gradients and electrical gradients, into motion and heat, and, in a few organisms into light (fireflies, some deep-sea fishes)</a:t>
            </a:r>
          </a:p>
          <a:p>
            <a:pPr algn="just" rtl="0" eaLnBrk="1" hangingPunct="1"/>
            <a:endParaRPr lang="tr-TR" dirty="0" smtClean="0"/>
          </a:p>
          <a:p>
            <a:pPr algn="just" eaLnBrk="1" hangingPunct="1"/>
            <a:endParaRPr lang="tr-T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357158" y="4143379"/>
            <a:ext cx="7929618" cy="2500331"/>
            <a:chOff x="1657" y="2677"/>
            <a:chExt cx="4045" cy="1610"/>
          </a:xfrm>
        </p:grpSpPr>
        <p:pic>
          <p:nvPicPr>
            <p:cNvPr id="431109" name="Picture 5" descr="05_21a"/>
            <p:cNvPicPr>
              <a:picLocks noChangeAspect="1" noChangeArrowheads="1"/>
            </p:cNvPicPr>
            <p:nvPr/>
          </p:nvPicPr>
          <p:blipFill>
            <a:blip r:embed="rId3" cstate="print"/>
            <a:srcRect l="29250" t="14999" b="21001"/>
            <a:stretch>
              <a:fillRect/>
            </a:stretch>
          </p:blipFill>
          <p:spPr bwMode="auto">
            <a:xfrm>
              <a:off x="3328" y="2677"/>
              <a:ext cx="2374" cy="1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31110" name="Rectangle 6"/>
            <p:cNvSpPr>
              <a:spLocks noChangeArrowheads="1"/>
            </p:cNvSpPr>
            <p:nvPr/>
          </p:nvSpPr>
          <p:spPr bwMode="auto">
            <a:xfrm>
              <a:off x="3246" y="2916"/>
              <a:ext cx="809" cy="228"/>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1">
                  <a:solidFill>
                    <a:srgbClr val="000000"/>
                  </a:solidFill>
                </a:rPr>
                <a:t>intermembrane</a:t>
              </a:r>
            </a:p>
            <a:p>
              <a:pPr eaLnBrk="1" hangingPunct="1">
                <a:lnSpc>
                  <a:spcPct val="85000"/>
                </a:lnSpc>
              </a:pPr>
              <a:r>
                <a:rPr lang="en-US" sz="1400" b="1">
                  <a:solidFill>
                    <a:srgbClr val="000000"/>
                  </a:solidFill>
                </a:rPr>
                <a:t>space</a:t>
              </a:r>
              <a:endParaRPr lang="en-US" sz="1400" b="1"/>
            </a:p>
          </p:txBody>
        </p:sp>
        <p:sp>
          <p:nvSpPr>
            <p:cNvPr id="431111" name="Rectangle 7"/>
            <p:cNvSpPr>
              <a:spLocks noChangeArrowheads="1"/>
            </p:cNvSpPr>
            <p:nvPr/>
          </p:nvSpPr>
          <p:spPr bwMode="auto">
            <a:xfrm>
              <a:off x="4475" y="2984"/>
              <a:ext cx="598" cy="228"/>
            </a:xfrm>
            <a:prstGeom prst="rect">
              <a:avLst/>
            </a:prstGeom>
            <a:noFill/>
            <a:ln w="9525">
              <a:noFill/>
              <a:miter lim="800000"/>
              <a:headEnd/>
              <a:tailEnd/>
            </a:ln>
          </p:spPr>
          <p:txBody>
            <a:bodyPr wrap="none" lIns="0" tIns="0" rIns="0" bIns="0">
              <a:spAutoFit/>
            </a:bodyPr>
            <a:lstStyle/>
            <a:p>
              <a:pPr algn="l" eaLnBrk="1" hangingPunct="1">
                <a:lnSpc>
                  <a:spcPct val="85000"/>
                </a:lnSpc>
              </a:pPr>
              <a:r>
                <a:rPr lang="en-US" sz="1400" b="1">
                  <a:solidFill>
                    <a:srgbClr val="000000"/>
                  </a:solidFill>
                </a:rPr>
                <a:t>inner</a:t>
              </a:r>
            </a:p>
            <a:p>
              <a:pPr algn="l" eaLnBrk="1" hangingPunct="1">
                <a:lnSpc>
                  <a:spcPct val="85000"/>
                </a:lnSpc>
              </a:pPr>
              <a:r>
                <a:rPr lang="en-US" sz="1400" b="1">
                  <a:solidFill>
                    <a:srgbClr val="000000"/>
                  </a:solidFill>
                </a:rPr>
                <a:t>membrane </a:t>
              </a:r>
            </a:p>
          </p:txBody>
        </p:sp>
        <p:sp>
          <p:nvSpPr>
            <p:cNvPr id="431112" name="Rectangle 8"/>
            <p:cNvSpPr>
              <a:spLocks noChangeArrowheads="1"/>
            </p:cNvSpPr>
            <p:nvPr/>
          </p:nvSpPr>
          <p:spPr bwMode="auto">
            <a:xfrm>
              <a:off x="5000" y="2828"/>
              <a:ext cx="598" cy="228"/>
            </a:xfrm>
            <a:prstGeom prst="rect">
              <a:avLst/>
            </a:prstGeom>
            <a:noFill/>
            <a:ln w="9525">
              <a:noFill/>
              <a:miter lim="800000"/>
              <a:headEnd/>
              <a:tailEnd/>
            </a:ln>
          </p:spPr>
          <p:txBody>
            <a:bodyPr wrap="none" lIns="0" tIns="0" rIns="0" bIns="0">
              <a:spAutoFit/>
            </a:bodyPr>
            <a:lstStyle/>
            <a:p>
              <a:pPr algn="l" eaLnBrk="1" hangingPunct="1">
                <a:lnSpc>
                  <a:spcPct val="85000"/>
                </a:lnSpc>
              </a:pPr>
              <a:r>
                <a:rPr lang="en-US" sz="1400" b="1">
                  <a:solidFill>
                    <a:srgbClr val="000000"/>
                  </a:solidFill>
                </a:rPr>
                <a:t>outer</a:t>
              </a:r>
            </a:p>
            <a:p>
              <a:pPr algn="l" eaLnBrk="1" hangingPunct="1">
                <a:lnSpc>
                  <a:spcPct val="85000"/>
                </a:lnSpc>
              </a:pPr>
              <a:r>
                <a:rPr lang="en-US" sz="1400" b="1">
                  <a:solidFill>
                    <a:srgbClr val="000000"/>
                  </a:solidFill>
                </a:rPr>
                <a:t>membrane </a:t>
              </a:r>
            </a:p>
          </p:txBody>
        </p:sp>
        <p:sp>
          <p:nvSpPr>
            <p:cNvPr id="431113" name="Rectangle 9"/>
            <p:cNvSpPr>
              <a:spLocks noChangeArrowheads="1"/>
            </p:cNvSpPr>
            <p:nvPr/>
          </p:nvSpPr>
          <p:spPr bwMode="auto">
            <a:xfrm>
              <a:off x="4178" y="3317"/>
              <a:ext cx="336" cy="114"/>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1">
                  <a:solidFill>
                    <a:srgbClr val="000000"/>
                  </a:solidFill>
                </a:rPr>
                <a:t>matrix</a:t>
              </a:r>
              <a:endParaRPr lang="en-US" sz="1400" b="1"/>
            </a:p>
          </p:txBody>
        </p:sp>
        <p:sp>
          <p:nvSpPr>
            <p:cNvPr id="431114" name="Rectangle 10"/>
            <p:cNvSpPr>
              <a:spLocks noChangeArrowheads="1"/>
            </p:cNvSpPr>
            <p:nvPr/>
          </p:nvSpPr>
          <p:spPr bwMode="auto">
            <a:xfrm>
              <a:off x="3846" y="3156"/>
              <a:ext cx="361" cy="114"/>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1">
                  <a:solidFill>
                    <a:srgbClr val="000000"/>
                  </a:solidFill>
                </a:rPr>
                <a:t>cristae</a:t>
              </a:r>
              <a:endParaRPr lang="en-US" sz="1400" b="1"/>
            </a:p>
          </p:txBody>
        </p:sp>
        <p:sp>
          <p:nvSpPr>
            <p:cNvPr id="431115" name="Line 11"/>
            <p:cNvSpPr>
              <a:spLocks noChangeShapeType="1"/>
            </p:cNvSpPr>
            <p:nvPr/>
          </p:nvSpPr>
          <p:spPr bwMode="auto">
            <a:xfrm flipH="1">
              <a:off x="5057" y="3039"/>
              <a:ext cx="80" cy="216"/>
            </a:xfrm>
            <a:prstGeom prst="line">
              <a:avLst/>
            </a:prstGeom>
            <a:noFill/>
            <a:ln w="12700">
              <a:solidFill>
                <a:srgbClr val="000000"/>
              </a:solidFill>
              <a:round/>
              <a:headEnd/>
              <a:tailEnd/>
            </a:ln>
          </p:spPr>
          <p:txBody>
            <a:bodyPr/>
            <a:lstStyle/>
            <a:p>
              <a:endParaRPr lang="ar-IQ"/>
            </a:p>
          </p:txBody>
        </p:sp>
        <p:sp>
          <p:nvSpPr>
            <p:cNvPr id="431116" name="Line 12"/>
            <p:cNvSpPr>
              <a:spLocks noChangeShapeType="1"/>
            </p:cNvSpPr>
            <p:nvPr/>
          </p:nvSpPr>
          <p:spPr bwMode="auto">
            <a:xfrm>
              <a:off x="3595" y="3176"/>
              <a:ext cx="226" cy="450"/>
            </a:xfrm>
            <a:prstGeom prst="line">
              <a:avLst/>
            </a:prstGeom>
            <a:noFill/>
            <a:ln w="12700">
              <a:solidFill>
                <a:srgbClr val="000000"/>
              </a:solidFill>
              <a:round/>
              <a:headEnd/>
              <a:tailEnd/>
            </a:ln>
          </p:spPr>
          <p:txBody>
            <a:bodyPr/>
            <a:lstStyle/>
            <a:p>
              <a:endParaRPr lang="ar-IQ"/>
            </a:p>
          </p:txBody>
        </p:sp>
        <p:sp>
          <p:nvSpPr>
            <p:cNvPr id="431117" name="Line 13"/>
            <p:cNvSpPr>
              <a:spLocks noChangeShapeType="1"/>
            </p:cNvSpPr>
            <p:nvPr/>
          </p:nvSpPr>
          <p:spPr bwMode="auto">
            <a:xfrm flipV="1">
              <a:off x="4754" y="3203"/>
              <a:ext cx="0" cy="332"/>
            </a:xfrm>
            <a:prstGeom prst="line">
              <a:avLst/>
            </a:prstGeom>
            <a:noFill/>
            <a:ln w="12700">
              <a:solidFill>
                <a:srgbClr val="000000"/>
              </a:solidFill>
              <a:round/>
              <a:headEnd/>
              <a:tailEnd/>
            </a:ln>
          </p:spPr>
          <p:txBody>
            <a:bodyPr/>
            <a:lstStyle/>
            <a:p>
              <a:endParaRPr lang="ar-IQ"/>
            </a:p>
          </p:txBody>
        </p:sp>
        <p:sp>
          <p:nvSpPr>
            <p:cNvPr id="431118" name="Line 14"/>
            <p:cNvSpPr>
              <a:spLocks noChangeShapeType="1"/>
            </p:cNvSpPr>
            <p:nvPr/>
          </p:nvSpPr>
          <p:spPr bwMode="auto">
            <a:xfrm>
              <a:off x="4025" y="3270"/>
              <a:ext cx="1" cy="452"/>
            </a:xfrm>
            <a:prstGeom prst="line">
              <a:avLst/>
            </a:prstGeom>
            <a:noFill/>
            <a:ln w="12700">
              <a:solidFill>
                <a:srgbClr val="000000"/>
              </a:solidFill>
              <a:round/>
              <a:headEnd/>
              <a:tailEnd/>
            </a:ln>
          </p:spPr>
          <p:txBody>
            <a:bodyPr/>
            <a:lstStyle/>
            <a:p>
              <a:endParaRPr lang="ar-IQ"/>
            </a:p>
          </p:txBody>
        </p:sp>
        <p:sp>
          <p:nvSpPr>
            <p:cNvPr id="431119" name="Line 15"/>
            <p:cNvSpPr>
              <a:spLocks noChangeShapeType="1"/>
            </p:cNvSpPr>
            <p:nvPr/>
          </p:nvSpPr>
          <p:spPr bwMode="auto">
            <a:xfrm>
              <a:off x="4345" y="3422"/>
              <a:ext cx="0" cy="338"/>
            </a:xfrm>
            <a:prstGeom prst="line">
              <a:avLst/>
            </a:prstGeom>
            <a:noFill/>
            <a:ln w="12700">
              <a:solidFill>
                <a:srgbClr val="000000"/>
              </a:solidFill>
              <a:round/>
              <a:headEnd/>
              <a:tailEnd/>
            </a:ln>
          </p:spPr>
          <p:txBody>
            <a:bodyPr/>
            <a:lstStyle/>
            <a:p>
              <a:endParaRPr lang="ar-IQ"/>
            </a:p>
          </p:txBody>
        </p:sp>
        <p:sp>
          <p:nvSpPr>
            <p:cNvPr id="431120" name="Rectangle 16"/>
            <p:cNvSpPr>
              <a:spLocks noChangeArrowheads="1"/>
            </p:cNvSpPr>
            <p:nvPr/>
          </p:nvSpPr>
          <p:spPr bwMode="auto">
            <a:xfrm>
              <a:off x="2358" y="4006"/>
              <a:ext cx="320" cy="195"/>
            </a:xfrm>
            <a:prstGeom prst="rect">
              <a:avLst/>
            </a:prstGeom>
            <a:solidFill>
              <a:schemeClr val="bg1"/>
            </a:solidFill>
            <a:ln w="9525">
              <a:noFill/>
              <a:miter lim="800000"/>
              <a:headEnd/>
              <a:tailEnd/>
            </a:ln>
            <a:effectLst/>
          </p:spPr>
          <p:txBody>
            <a:bodyPr wrap="none" anchor="ctr"/>
            <a:lstStyle/>
            <a:p>
              <a:endParaRPr lang="ar-IQ"/>
            </a:p>
          </p:txBody>
        </p:sp>
        <p:pic>
          <p:nvPicPr>
            <p:cNvPr id="431167" name="Picture 63" descr="05_02b"/>
            <p:cNvPicPr>
              <a:picLocks noChangeAspect="1" noChangeArrowheads="1"/>
            </p:cNvPicPr>
            <p:nvPr/>
          </p:nvPicPr>
          <p:blipFill>
            <a:blip r:embed="rId4" cstate="print">
              <a:clrChange>
                <a:clrFrom>
                  <a:srgbClr val="FFFFFF"/>
                </a:clrFrom>
                <a:clrTo>
                  <a:srgbClr val="FFFFFF">
                    <a:alpha val="0"/>
                  </a:srgbClr>
                </a:clrTo>
              </a:clrChange>
            </a:blip>
            <a:srcRect r="41624"/>
            <a:stretch>
              <a:fillRect/>
            </a:stretch>
          </p:blipFill>
          <p:spPr bwMode="auto">
            <a:xfrm rot="20336136">
              <a:off x="1657" y="3067"/>
              <a:ext cx="904" cy="1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31168" name="Freeform 64"/>
            <p:cNvSpPr>
              <a:spLocks/>
            </p:cNvSpPr>
            <p:nvPr/>
          </p:nvSpPr>
          <p:spPr bwMode="auto">
            <a:xfrm>
              <a:off x="2335" y="3699"/>
              <a:ext cx="990" cy="211"/>
            </a:xfrm>
            <a:custGeom>
              <a:avLst/>
              <a:gdLst/>
              <a:ahLst/>
              <a:cxnLst>
                <a:cxn ang="0">
                  <a:pos x="0" y="226"/>
                </a:cxn>
                <a:cxn ang="0">
                  <a:pos x="475" y="26"/>
                </a:cxn>
                <a:cxn ang="0">
                  <a:pos x="1015" y="71"/>
                </a:cxn>
              </a:cxnLst>
              <a:rect l="0" t="0" r="r" b="b"/>
              <a:pathLst>
                <a:path w="1015" h="226">
                  <a:moveTo>
                    <a:pt x="0" y="226"/>
                  </a:moveTo>
                  <a:cubicBezTo>
                    <a:pt x="153" y="139"/>
                    <a:pt x="306" y="52"/>
                    <a:pt x="475" y="26"/>
                  </a:cubicBezTo>
                  <a:cubicBezTo>
                    <a:pt x="644" y="0"/>
                    <a:pt x="829" y="35"/>
                    <a:pt x="1015" y="71"/>
                  </a:cubicBezTo>
                </a:path>
              </a:pathLst>
            </a:custGeom>
            <a:noFill/>
            <a:ln w="57150" cap="flat" cmpd="sng">
              <a:solidFill>
                <a:srgbClr val="CC0000"/>
              </a:solidFill>
              <a:prstDash val="solid"/>
              <a:round/>
              <a:headEnd type="none" w="med" len="med"/>
              <a:tailEnd type="stealth" w="med" len="med"/>
            </a:ln>
            <a:effectLst/>
          </p:spPr>
          <p:txBody>
            <a:bodyPr wrap="none" anchor="ctr"/>
            <a:lstStyle/>
            <a:p>
              <a:endParaRPr lang="ar-IQ"/>
            </a:p>
          </p:txBody>
        </p:sp>
      </p:grpSp>
      <p:sp>
        <p:nvSpPr>
          <p:cNvPr id="431106" name="Rectangle 2"/>
          <p:cNvSpPr>
            <a:spLocks noGrp="1" noChangeArrowheads="1"/>
          </p:cNvSpPr>
          <p:nvPr>
            <p:ph type="title"/>
          </p:nvPr>
        </p:nvSpPr>
        <p:spPr>
          <a:xfrm>
            <a:off x="642910" y="274638"/>
            <a:ext cx="8043890" cy="796908"/>
          </a:xfrm>
        </p:spPr>
        <p:style>
          <a:lnRef idx="1">
            <a:schemeClr val="accent2"/>
          </a:lnRef>
          <a:fillRef idx="2">
            <a:schemeClr val="accent2"/>
          </a:fillRef>
          <a:effectRef idx="1">
            <a:schemeClr val="accent2"/>
          </a:effectRef>
          <a:fontRef idx="minor">
            <a:schemeClr val="dk1"/>
          </a:fontRef>
        </p:style>
        <p:txBody>
          <a:bodyPr/>
          <a:lstStyle/>
          <a:p>
            <a:pPr algn="ctr" rtl="0"/>
            <a:r>
              <a:rPr lang="en-US"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Mitochondria</a:t>
            </a:r>
            <a:r>
              <a:rPr lang="en-US" dirty="0"/>
              <a:t> </a:t>
            </a:r>
            <a:r>
              <a:rPr lang="en-US"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dirty="0"/>
              <a:t> </a:t>
            </a:r>
            <a:r>
              <a:rPr lang="en-US"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Structure</a:t>
            </a:r>
            <a:endParaRPr lang="en-US" dirty="0"/>
          </a:p>
        </p:txBody>
      </p:sp>
      <p:grpSp>
        <p:nvGrpSpPr>
          <p:cNvPr id="3" name="Group 38"/>
          <p:cNvGrpSpPr>
            <a:grpSpLocks/>
          </p:cNvGrpSpPr>
          <p:nvPr/>
        </p:nvGrpSpPr>
        <p:grpSpPr bwMode="auto">
          <a:xfrm>
            <a:off x="5529263" y="5629275"/>
            <a:ext cx="2286000" cy="650875"/>
            <a:chOff x="3395" y="3515"/>
            <a:chExt cx="1440" cy="410"/>
          </a:xfrm>
        </p:grpSpPr>
        <p:sp>
          <p:nvSpPr>
            <p:cNvPr id="431124" name="Oval 20"/>
            <p:cNvSpPr>
              <a:spLocks noChangeArrowheads="1"/>
            </p:cNvSpPr>
            <p:nvPr/>
          </p:nvSpPr>
          <p:spPr bwMode="auto">
            <a:xfrm>
              <a:off x="3745" y="3895"/>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25" name="Oval 21"/>
            <p:cNvSpPr>
              <a:spLocks noChangeArrowheads="1"/>
            </p:cNvSpPr>
            <p:nvPr/>
          </p:nvSpPr>
          <p:spPr bwMode="auto">
            <a:xfrm>
              <a:off x="3795" y="3760"/>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26" name="Oval 22"/>
            <p:cNvSpPr>
              <a:spLocks noChangeArrowheads="1"/>
            </p:cNvSpPr>
            <p:nvPr/>
          </p:nvSpPr>
          <p:spPr bwMode="auto">
            <a:xfrm>
              <a:off x="3895" y="3645"/>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27" name="Oval 23"/>
            <p:cNvSpPr>
              <a:spLocks noChangeArrowheads="1"/>
            </p:cNvSpPr>
            <p:nvPr/>
          </p:nvSpPr>
          <p:spPr bwMode="auto">
            <a:xfrm>
              <a:off x="4015" y="3650"/>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28" name="Oval 24"/>
            <p:cNvSpPr>
              <a:spLocks noChangeArrowheads="1"/>
            </p:cNvSpPr>
            <p:nvPr/>
          </p:nvSpPr>
          <p:spPr bwMode="auto">
            <a:xfrm>
              <a:off x="4005" y="3725"/>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29" name="Oval 25"/>
            <p:cNvSpPr>
              <a:spLocks noChangeArrowheads="1"/>
            </p:cNvSpPr>
            <p:nvPr/>
          </p:nvSpPr>
          <p:spPr bwMode="auto">
            <a:xfrm>
              <a:off x="4185" y="3890"/>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30" name="Oval 26"/>
            <p:cNvSpPr>
              <a:spLocks noChangeArrowheads="1"/>
            </p:cNvSpPr>
            <p:nvPr/>
          </p:nvSpPr>
          <p:spPr bwMode="auto">
            <a:xfrm>
              <a:off x="4210" y="3750"/>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31" name="Oval 27"/>
            <p:cNvSpPr>
              <a:spLocks noChangeArrowheads="1"/>
            </p:cNvSpPr>
            <p:nvPr/>
          </p:nvSpPr>
          <p:spPr bwMode="auto">
            <a:xfrm>
              <a:off x="3990" y="3890"/>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32" name="Oval 28"/>
            <p:cNvSpPr>
              <a:spLocks noChangeArrowheads="1"/>
            </p:cNvSpPr>
            <p:nvPr/>
          </p:nvSpPr>
          <p:spPr bwMode="auto">
            <a:xfrm>
              <a:off x="4450" y="3850"/>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33" name="Oval 29"/>
            <p:cNvSpPr>
              <a:spLocks noChangeArrowheads="1"/>
            </p:cNvSpPr>
            <p:nvPr/>
          </p:nvSpPr>
          <p:spPr bwMode="auto">
            <a:xfrm>
              <a:off x="4525" y="3560"/>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35" name="Oval 31"/>
            <p:cNvSpPr>
              <a:spLocks noChangeArrowheads="1"/>
            </p:cNvSpPr>
            <p:nvPr/>
          </p:nvSpPr>
          <p:spPr bwMode="auto">
            <a:xfrm>
              <a:off x="4700" y="3555"/>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36" name="Oval 32"/>
            <p:cNvSpPr>
              <a:spLocks noChangeArrowheads="1"/>
            </p:cNvSpPr>
            <p:nvPr/>
          </p:nvSpPr>
          <p:spPr bwMode="auto">
            <a:xfrm>
              <a:off x="4770" y="3705"/>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37" name="Oval 33"/>
            <p:cNvSpPr>
              <a:spLocks noChangeArrowheads="1"/>
            </p:cNvSpPr>
            <p:nvPr/>
          </p:nvSpPr>
          <p:spPr bwMode="auto">
            <a:xfrm>
              <a:off x="4805" y="3515"/>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38" name="Oval 34"/>
            <p:cNvSpPr>
              <a:spLocks noChangeArrowheads="1"/>
            </p:cNvSpPr>
            <p:nvPr/>
          </p:nvSpPr>
          <p:spPr bwMode="auto">
            <a:xfrm>
              <a:off x="3595" y="3815"/>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39" name="Oval 35"/>
            <p:cNvSpPr>
              <a:spLocks noChangeArrowheads="1"/>
            </p:cNvSpPr>
            <p:nvPr/>
          </p:nvSpPr>
          <p:spPr bwMode="auto">
            <a:xfrm>
              <a:off x="3600" y="3640"/>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40" name="Oval 36"/>
            <p:cNvSpPr>
              <a:spLocks noChangeArrowheads="1"/>
            </p:cNvSpPr>
            <p:nvPr/>
          </p:nvSpPr>
          <p:spPr bwMode="auto">
            <a:xfrm>
              <a:off x="3440" y="3680"/>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sp>
          <p:nvSpPr>
            <p:cNvPr id="431141" name="Oval 37"/>
            <p:cNvSpPr>
              <a:spLocks noChangeArrowheads="1"/>
            </p:cNvSpPr>
            <p:nvPr/>
          </p:nvSpPr>
          <p:spPr bwMode="auto">
            <a:xfrm>
              <a:off x="3395" y="3750"/>
              <a:ext cx="30" cy="30"/>
            </a:xfrm>
            <a:prstGeom prst="ellipse">
              <a:avLst/>
            </a:prstGeom>
            <a:solidFill>
              <a:srgbClr val="000000"/>
            </a:solidFill>
            <a:ln w="9525">
              <a:solidFill>
                <a:schemeClr val="tx1"/>
              </a:solidFill>
              <a:round/>
              <a:headEnd/>
              <a:tailEnd/>
            </a:ln>
            <a:effectLst/>
          </p:spPr>
          <p:txBody>
            <a:bodyPr wrap="none" anchor="ctr"/>
            <a:lstStyle/>
            <a:p>
              <a:endParaRPr lang="ar-IQ"/>
            </a:p>
          </p:txBody>
        </p:sp>
      </p:grpSp>
      <p:sp>
        <p:nvSpPr>
          <p:cNvPr id="431163" name="Rectangle 59" descr="Rectangle: Click to edit Master text styles&#10;Second level&#10;Third level&#10;Fourth level&#10;Fifth level"/>
          <p:cNvSpPr>
            <a:spLocks noGrp="1" noChangeArrowheads="1"/>
          </p:cNvSpPr>
          <p:nvPr>
            <p:ph type="body" idx="1"/>
          </p:nvPr>
        </p:nvSpPr>
        <p:spPr>
          <a:xfrm>
            <a:off x="642910" y="1260475"/>
            <a:ext cx="7643866" cy="2740029"/>
          </a:xfrm>
          <a:ln/>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l" rtl="0">
              <a:lnSpc>
                <a:spcPct val="90000"/>
              </a:lnSpc>
            </a:pPr>
            <a:endParaRPr lang="en-US" sz="2200" dirty="0" smtClean="0">
              <a:latin typeface="Times New Roman" pitchFamily="18" charset="0"/>
              <a:cs typeface="Times New Roman" pitchFamily="18" charset="0"/>
            </a:endParaRPr>
          </a:p>
          <a:p>
            <a:pPr algn="l" rtl="0">
              <a:lnSpc>
                <a:spcPct val="90000"/>
              </a:lnSpc>
            </a:pPr>
            <a:r>
              <a:rPr lang="en-US" sz="2200" dirty="0" smtClean="0">
                <a:latin typeface="Times New Roman" pitchFamily="18" charset="0"/>
                <a:cs typeface="Times New Roman" pitchFamily="18" charset="0"/>
              </a:rPr>
              <a:t>Double </a:t>
            </a:r>
            <a:r>
              <a:rPr lang="en-US" sz="2200" dirty="0">
                <a:latin typeface="Times New Roman" pitchFamily="18" charset="0"/>
                <a:cs typeface="Times New Roman" pitchFamily="18" charset="0"/>
              </a:rPr>
              <a:t>membrane energy harvesting organelle</a:t>
            </a:r>
          </a:p>
          <a:p>
            <a:pPr lvl="1" algn="l" rtl="0"/>
            <a:r>
              <a:rPr lang="en-US" sz="2000" dirty="0">
                <a:latin typeface="Times New Roman" pitchFamily="18" charset="0"/>
                <a:cs typeface="Times New Roman" pitchFamily="18" charset="0"/>
              </a:rPr>
              <a:t>smooth outer membrane</a:t>
            </a:r>
          </a:p>
          <a:p>
            <a:pPr lvl="1" algn="l" rtl="0"/>
            <a:r>
              <a:rPr lang="en-US" sz="2000" dirty="0">
                <a:solidFill>
                  <a:schemeClr val="tx1"/>
                </a:solidFill>
                <a:latin typeface="Times New Roman" pitchFamily="18" charset="0"/>
                <a:cs typeface="Times New Roman" pitchFamily="18" charset="0"/>
              </a:rPr>
              <a:t>highly folded inner membrane</a:t>
            </a:r>
          </a:p>
          <a:p>
            <a:pPr lvl="2" algn="l" rtl="0"/>
            <a:r>
              <a:rPr lang="en-US" sz="1800" u="sng" dirty="0" err="1">
                <a:solidFill>
                  <a:schemeClr val="tx1"/>
                </a:solidFill>
                <a:latin typeface="Times New Roman" pitchFamily="18" charset="0"/>
                <a:cs typeface="Times New Roman" pitchFamily="18" charset="0"/>
              </a:rPr>
              <a:t>cristae</a:t>
            </a:r>
            <a:endParaRPr lang="en-US" sz="1800" dirty="0">
              <a:solidFill>
                <a:schemeClr val="tx1"/>
              </a:solidFill>
              <a:latin typeface="Times New Roman" pitchFamily="18" charset="0"/>
              <a:cs typeface="Times New Roman" pitchFamily="18" charset="0"/>
            </a:endParaRPr>
          </a:p>
          <a:p>
            <a:pPr lvl="1" algn="l" rtl="0">
              <a:lnSpc>
                <a:spcPct val="90000"/>
              </a:lnSpc>
            </a:pPr>
            <a:r>
              <a:rPr lang="en-US" sz="2000" u="sng" dirty="0" err="1">
                <a:solidFill>
                  <a:schemeClr val="tx1"/>
                </a:solidFill>
                <a:latin typeface="Times New Roman" pitchFamily="18" charset="0"/>
                <a:cs typeface="Times New Roman" pitchFamily="18" charset="0"/>
              </a:rPr>
              <a:t>intermembrane</a:t>
            </a:r>
            <a:r>
              <a:rPr lang="en-US" sz="2000" u="sng" dirty="0">
                <a:solidFill>
                  <a:schemeClr val="tx1"/>
                </a:solidFill>
                <a:latin typeface="Times New Roman" pitchFamily="18" charset="0"/>
                <a:cs typeface="Times New Roman" pitchFamily="18" charset="0"/>
              </a:rPr>
              <a:t> space</a:t>
            </a:r>
            <a:endParaRPr lang="en-US" sz="2000" dirty="0">
              <a:solidFill>
                <a:schemeClr val="tx1"/>
              </a:solidFill>
              <a:latin typeface="Times New Roman" pitchFamily="18" charset="0"/>
              <a:cs typeface="Times New Roman" pitchFamily="18" charset="0"/>
            </a:endParaRPr>
          </a:p>
          <a:p>
            <a:pPr lvl="2" algn="l" rtl="0"/>
            <a:r>
              <a:rPr lang="en-US" sz="1800" dirty="0">
                <a:solidFill>
                  <a:schemeClr val="tx1"/>
                </a:solidFill>
                <a:latin typeface="Times New Roman" pitchFamily="18" charset="0"/>
                <a:cs typeface="Times New Roman" pitchFamily="18" charset="0"/>
              </a:rPr>
              <a:t>fluid-filled space between membranes</a:t>
            </a:r>
          </a:p>
          <a:p>
            <a:pPr lvl="1" algn="l" rtl="0">
              <a:lnSpc>
                <a:spcPct val="90000"/>
              </a:lnSpc>
            </a:pPr>
            <a:r>
              <a:rPr lang="en-US" sz="2000" u="sng" dirty="0">
                <a:solidFill>
                  <a:schemeClr val="tx1"/>
                </a:solidFill>
                <a:latin typeface="Times New Roman" pitchFamily="18" charset="0"/>
                <a:cs typeface="Times New Roman" pitchFamily="18" charset="0"/>
              </a:rPr>
              <a:t>matrix</a:t>
            </a:r>
            <a:endParaRPr lang="en-US" sz="2000" dirty="0">
              <a:solidFill>
                <a:schemeClr val="tx1"/>
              </a:solidFill>
              <a:latin typeface="Times New Roman" pitchFamily="18" charset="0"/>
              <a:cs typeface="Times New Roman" pitchFamily="18" charset="0"/>
            </a:endParaRPr>
          </a:p>
          <a:p>
            <a:pPr lvl="2" algn="l" rtl="0">
              <a:lnSpc>
                <a:spcPct val="90000"/>
              </a:lnSpc>
            </a:pPr>
            <a:r>
              <a:rPr lang="en-US" sz="1800" dirty="0">
                <a:solidFill>
                  <a:schemeClr val="tx1"/>
                </a:solidFill>
                <a:latin typeface="Times New Roman" pitchFamily="18" charset="0"/>
                <a:cs typeface="Times New Roman" pitchFamily="18" charset="0"/>
              </a:rPr>
              <a:t>inner fluid-filled space</a:t>
            </a:r>
          </a:p>
          <a:p>
            <a:pPr lvl="1" algn="l" rtl="0">
              <a:lnSpc>
                <a:spcPct val="90000"/>
              </a:lnSpc>
            </a:pPr>
            <a:r>
              <a:rPr lang="en-US" sz="2000" dirty="0">
                <a:solidFill>
                  <a:schemeClr val="tx1"/>
                </a:solidFill>
                <a:latin typeface="Times New Roman" pitchFamily="18" charset="0"/>
                <a:cs typeface="Times New Roman" pitchFamily="18" charset="0"/>
              </a:rPr>
              <a:t>DNA, </a:t>
            </a:r>
            <a:r>
              <a:rPr lang="en-US" sz="2000" dirty="0" err="1">
                <a:solidFill>
                  <a:schemeClr val="tx1"/>
                </a:solidFill>
                <a:latin typeface="Times New Roman" pitchFamily="18" charset="0"/>
                <a:cs typeface="Times New Roman" pitchFamily="18" charset="0"/>
              </a:rPr>
              <a:t>ribosomes</a:t>
            </a:r>
            <a:endParaRPr lang="en-US" sz="2000" dirty="0">
              <a:solidFill>
                <a:schemeClr val="tx1"/>
              </a:solidFill>
              <a:latin typeface="Times New Roman" pitchFamily="18" charset="0"/>
              <a:cs typeface="Times New Roman" pitchFamily="18" charset="0"/>
            </a:endParaRPr>
          </a:p>
          <a:p>
            <a:pPr lvl="1" algn="l" rtl="0"/>
            <a:r>
              <a:rPr lang="en-US" sz="2000" dirty="0">
                <a:solidFill>
                  <a:schemeClr val="tx1"/>
                </a:solidFill>
                <a:latin typeface="Times New Roman" pitchFamily="18" charset="0"/>
                <a:cs typeface="Times New Roman" pitchFamily="18" charset="0"/>
              </a:rPr>
              <a:t>enzymes</a:t>
            </a:r>
          </a:p>
          <a:p>
            <a:pPr lvl="2" algn="l" rtl="0"/>
            <a:r>
              <a:rPr lang="en-US" sz="1800" dirty="0">
                <a:solidFill>
                  <a:schemeClr val="tx1"/>
                </a:solidFill>
                <a:latin typeface="Times New Roman" pitchFamily="18" charset="0"/>
                <a:cs typeface="Times New Roman" pitchFamily="18" charset="0"/>
              </a:rPr>
              <a:t>free in matrix </a:t>
            </a:r>
            <a:r>
              <a:rPr lang="en-US" sz="1800" dirty="0">
                <a:latin typeface="Times New Roman" pitchFamily="18" charset="0"/>
                <a:cs typeface="Times New Roman" pitchFamily="18" charset="0"/>
              </a:rPr>
              <a:t>&amp; membrane-bound </a:t>
            </a:r>
          </a:p>
        </p:txBody>
      </p:sp>
      <p:grpSp>
        <p:nvGrpSpPr>
          <p:cNvPr id="4" name="Group 61"/>
          <p:cNvGrpSpPr>
            <a:grpSpLocks/>
          </p:cNvGrpSpPr>
          <p:nvPr/>
        </p:nvGrpSpPr>
        <p:grpSpPr bwMode="auto">
          <a:xfrm>
            <a:off x="7218363" y="5788025"/>
            <a:ext cx="1925637" cy="1069975"/>
            <a:chOff x="4459" y="3615"/>
            <a:chExt cx="1213" cy="674"/>
          </a:xfrm>
        </p:grpSpPr>
        <p:sp>
          <p:nvSpPr>
            <p:cNvPr id="431121" name="Freeform 17"/>
            <p:cNvSpPr>
              <a:spLocks/>
            </p:cNvSpPr>
            <p:nvPr/>
          </p:nvSpPr>
          <p:spPr bwMode="auto">
            <a:xfrm>
              <a:off x="4459" y="3615"/>
              <a:ext cx="113" cy="250"/>
            </a:xfrm>
            <a:custGeom>
              <a:avLst/>
              <a:gdLst/>
              <a:ahLst/>
              <a:cxnLst>
                <a:cxn ang="0">
                  <a:pos x="31" y="0"/>
                </a:cxn>
                <a:cxn ang="0">
                  <a:pos x="21" y="15"/>
                </a:cxn>
                <a:cxn ang="0">
                  <a:pos x="6" y="25"/>
                </a:cxn>
                <a:cxn ang="0">
                  <a:pos x="31" y="75"/>
                </a:cxn>
                <a:cxn ang="0">
                  <a:pos x="51" y="105"/>
                </a:cxn>
                <a:cxn ang="0">
                  <a:pos x="81" y="115"/>
                </a:cxn>
                <a:cxn ang="0">
                  <a:pos x="81" y="65"/>
                </a:cxn>
                <a:cxn ang="0">
                  <a:pos x="31" y="0"/>
                </a:cxn>
              </a:cxnLst>
              <a:rect l="0" t="0" r="r" b="b"/>
              <a:pathLst>
                <a:path w="113" h="115">
                  <a:moveTo>
                    <a:pt x="31" y="0"/>
                  </a:moveTo>
                  <a:cubicBezTo>
                    <a:pt x="27" y="5"/>
                    <a:pt x="25" y="10"/>
                    <a:pt x="21" y="15"/>
                  </a:cubicBezTo>
                  <a:cubicBezTo>
                    <a:pt x="16" y="19"/>
                    <a:pt x="7" y="19"/>
                    <a:pt x="6" y="25"/>
                  </a:cubicBezTo>
                  <a:cubicBezTo>
                    <a:pt x="0" y="42"/>
                    <a:pt x="31" y="75"/>
                    <a:pt x="31" y="75"/>
                  </a:cubicBezTo>
                  <a:cubicBezTo>
                    <a:pt x="35" y="94"/>
                    <a:pt x="31" y="96"/>
                    <a:pt x="51" y="105"/>
                  </a:cubicBezTo>
                  <a:cubicBezTo>
                    <a:pt x="60" y="109"/>
                    <a:pt x="81" y="115"/>
                    <a:pt x="81" y="115"/>
                  </a:cubicBezTo>
                  <a:cubicBezTo>
                    <a:pt x="113" y="104"/>
                    <a:pt x="94" y="85"/>
                    <a:pt x="81" y="65"/>
                  </a:cubicBezTo>
                  <a:cubicBezTo>
                    <a:pt x="74" y="6"/>
                    <a:pt x="78" y="15"/>
                    <a:pt x="31" y="0"/>
                  </a:cubicBezTo>
                  <a:close/>
                </a:path>
              </a:pathLst>
            </a:custGeom>
            <a:noFill/>
            <a:ln w="25400" cap="flat" cmpd="sng">
              <a:solidFill>
                <a:srgbClr val="000000"/>
              </a:solidFill>
              <a:prstDash val="solid"/>
              <a:round/>
              <a:headEnd/>
              <a:tailEnd/>
            </a:ln>
            <a:effectLst/>
          </p:spPr>
          <p:txBody>
            <a:bodyPr wrap="none" anchor="ctr"/>
            <a:lstStyle/>
            <a:p>
              <a:endParaRPr lang="ar-IQ"/>
            </a:p>
          </p:txBody>
        </p:sp>
        <p:sp>
          <p:nvSpPr>
            <p:cNvPr id="431122" name="Line 18"/>
            <p:cNvSpPr>
              <a:spLocks noChangeShapeType="1"/>
            </p:cNvSpPr>
            <p:nvPr/>
          </p:nvSpPr>
          <p:spPr bwMode="auto">
            <a:xfrm flipH="1" flipV="1">
              <a:off x="4566" y="3877"/>
              <a:ext cx="350" cy="247"/>
            </a:xfrm>
            <a:prstGeom prst="line">
              <a:avLst/>
            </a:prstGeom>
            <a:noFill/>
            <a:ln w="12700">
              <a:solidFill>
                <a:srgbClr val="000000"/>
              </a:solidFill>
              <a:round/>
              <a:headEnd/>
              <a:tailEnd/>
            </a:ln>
          </p:spPr>
          <p:txBody>
            <a:bodyPr/>
            <a:lstStyle/>
            <a:p>
              <a:endParaRPr lang="ar-IQ"/>
            </a:p>
          </p:txBody>
        </p:sp>
        <p:sp>
          <p:nvSpPr>
            <p:cNvPr id="431123" name="Rectangle 19"/>
            <p:cNvSpPr>
              <a:spLocks noChangeArrowheads="1"/>
            </p:cNvSpPr>
            <p:nvPr/>
          </p:nvSpPr>
          <p:spPr bwMode="auto">
            <a:xfrm>
              <a:off x="4932" y="4061"/>
              <a:ext cx="740" cy="228"/>
            </a:xfrm>
            <a:prstGeom prst="rect">
              <a:avLst/>
            </a:prstGeom>
            <a:noFill/>
            <a:ln w="9525">
              <a:noFill/>
              <a:miter lim="800000"/>
              <a:headEnd/>
              <a:tailEnd/>
            </a:ln>
          </p:spPr>
          <p:txBody>
            <a:bodyPr wrap="none" lIns="0" tIns="0" rIns="0" bIns="0">
              <a:spAutoFit/>
            </a:bodyPr>
            <a:lstStyle/>
            <a:p>
              <a:pPr algn="l" eaLnBrk="1" hangingPunct="1">
                <a:lnSpc>
                  <a:spcPct val="85000"/>
                </a:lnSpc>
              </a:pPr>
              <a:r>
                <a:rPr lang="en-US" sz="1400" b="1">
                  <a:solidFill>
                    <a:srgbClr val="000000"/>
                  </a:solidFill>
                </a:rPr>
                <a:t>mitochondrial</a:t>
              </a:r>
              <a:br>
                <a:rPr lang="en-US" sz="1400" b="1">
                  <a:solidFill>
                    <a:srgbClr val="000000"/>
                  </a:solidFill>
                </a:rPr>
              </a:br>
              <a:r>
                <a:rPr lang="en-US" sz="1400" b="1">
                  <a:solidFill>
                    <a:srgbClr val="000000"/>
                  </a:solidFill>
                </a:rPr>
                <a:t>DNA</a:t>
              </a:r>
              <a:endParaRPr lang="en-US" sz="1400" b="1"/>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c\Pictures\Mitochondria\Untitled.jpg"/>
          <p:cNvPicPr>
            <a:picLocks noChangeAspect="1" noChangeArrowheads="1"/>
          </p:cNvPicPr>
          <p:nvPr/>
        </p:nvPicPr>
        <p:blipFill>
          <a:blip r:embed="rId3"/>
          <a:srcRect/>
          <a:stretch>
            <a:fillRect/>
          </a:stretch>
        </p:blipFill>
        <p:spPr>
          <a:xfrm>
            <a:off x="1571604" y="0"/>
            <a:ext cx="607223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86800" cy="838200"/>
          </a:xfrm>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Organization of the electron transport chain</a:t>
            </a:r>
            <a:endParaRPr lang="ar-IQ"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142844" y="1142984"/>
            <a:ext cx="8848756" cy="5500726"/>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algn="justLow" rtl="0"/>
            <a:endParaRPr lang="en-US" dirty="0" smtClean="0"/>
          </a:p>
          <a:p>
            <a:pPr algn="justLow" rtl="0"/>
            <a:r>
              <a:rPr lang="en-US" dirty="0" smtClean="0">
                <a:latin typeface="Times New Roman" pitchFamily="18" charset="0"/>
                <a:cs typeface="Times New Roman" pitchFamily="18" charset="0"/>
              </a:rPr>
              <a:t>The inner mitochondrial membrane can be disrupted into five separate protein complexes, called </a:t>
            </a:r>
            <a:r>
              <a:rPr lang="en-US" b="1" dirty="0" smtClean="0">
                <a:latin typeface="Times New Roman" pitchFamily="18" charset="0"/>
                <a:cs typeface="Times New Roman" pitchFamily="18" charset="0"/>
              </a:rPr>
              <a:t>Complexes I, II, III, IV, and V</a:t>
            </a:r>
            <a:r>
              <a:rPr lang="en-US" dirty="0" smtClean="0">
                <a:latin typeface="Times New Roman" pitchFamily="18" charset="0"/>
                <a:cs typeface="Times New Roman" pitchFamily="18" charset="0"/>
              </a:rPr>
              <a:t>.</a:t>
            </a:r>
          </a:p>
          <a:p>
            <a:pPr algn="justLow" rtl="0">
              <a:buNone/>
            </a:pPr>
            <a:endParaRPr lang="en-US" dirty="0" smtClean="0">
              <a:latin typeface="Times New Roman" pitchFamily="18" charset="0"/>
              <a:cs typeface="Times New Roman" pitchFamily="18" charset="0"/>
            </a:endParaRPr>
          </a:p>
          <a:p>
            <a:pPr algn="justLow" rtl="0"/>
            <a:r>
              <a:rPr lang="en-US" b="1" dirty="0" smtClean="0">
                <a:latin typeface="Times New Roman" pitchFamily="18" charset="0"/>
                <a:cs typeface="Times New Roman" pitchFamily="18" charset="0"/>
              </a:rPr>
              <a:t>Complexes I–IV </a:t>
            </a:r>
            <a:r>
              <a:rPr lang="en-US" dirty="0" smtClean="0">
                <a:latin typeface="Times New Roman" pitchFamily="18" charset="0"/>
                <a:cs typeface="Times New Roman" pitchFamily="18" charset="0"/>
              </a:rPr>
              <a:t>each contain part of the electron transport chain.</a:t>
            </a:r>
          </a:p>
          <a:p>
            <a:pPr lvl="1" algn="justLow" rtl="0"/>
            <a:r>
              <a:rPr lang="en-US" b="1" dirty="0" smtClean="0">
                <a:latin typeface="Times New Roman" pitchFamily="18" charset="0"/>
                <a:cs typeface="Times New Roman" pitchFamily="18" charset="0"/>
              </a:rPr>
              <a:t>Complex I : NADH </a:t>
            </a:r>
            <a:r>
              <a:rPr lang="en-US" b="1" dirty="0" err="1" smtClean="0">
                <a:latin typeface="Times New Roman" pitchFamily="18" charset="0"/>
                <a:cs typeface="Times New Roman" pitchFamily="18" charset="0"/>
              </a:rPr>
              <a:t>dehydrogenase</a:t>
            </a:r>
            <a:endParaRPr lang="en-US" b="1" dirty="0" smtClean="0">
              <a:latin typeface="Times New Roman" pitchFamily="18" charset="0"/>
              <a:cs typeface="Times New Roman" pitchFamily="18" charset="0"/>
            </a:endParaRPr>
          </a:p>
          <a:p>
            <a:pPr lvl="1" algn="justLow" rtl="0"/>
            <a:r>
              <a:rPr lang="en-US" b="1" dirty="0" smtClean="0">
                <a:latin typeface="Times New Roman" pitchFamily="18" charset="0"/>
                <a:cs typeface="Times New Roman" pitchFamily="18" charset="0"/>
              </a:rPr>
              <a:t>Complex II : </a:t>
            </a:r>
            <a:r>
              <a:rPr lang="en-US" b="1" dirty="0" err="1" smtClean="0">
                <a:latin typeface="Times New Roman" pitchFamily="18" charset="0"/>
                <a:cs typeface="Times New Roman" pitchFamily="18" charset="0"/>
              </a:rPr>
              <a:t>Succinate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dehydrogenase</a:t>
            </a:r>
            <a:endParaRPr lang="en-US" b="1" dirty="0" smtClean="0">
              <a:latin typeface="Times New Roman" pitchFamily="18" charset="0"/>
              <a:cs typeface="Times New Roman" pitchFamily="18" charset="0"/>
            </a:endParaRPr>
          </a:p>
          <a:p>
            <a:pPr lvl="1" algn="justLow" rtl="0"/>
            <a:r>
              <a:rPr lang="en-US" b="1" dirty="0" smtClean="0">
                <a:latin typeface="Times New Roman" pitchFamily="18" charset="0"/>
                <a:cs typeface="Times New Roman" pitchFamily="18" charset="0"/>
              </a:rPr>
              <a:t>Complex III : </a:t>
            </a:r>
            <a:r>
              <a:rPr lang="en-US" b="1" dirty="0" err="1" smtClean="0">
                <a:latin typeface="Times New Roman" pitchFamily="18" charset="0"/>
                <a:cs typeface="Times New Roman" pitchFamily="18" charset="0"/>
              </a:rPr>
              <a:t>Cytochrom</a:t>
            </a:r>
            <a:r>
              <a:rPr lang="en-US" b="1" dirty="0" smtClean="0">
                <a:latin typeface="Times New Roman" pitchFamily="18" charset="0"/>
                <a:cs typeface="Times New Roman" pitchFamily="18" charset="0"/>
              </a:rPr>
              <a:t> bc1</a:t>
            </a:r>
          </a:p>
          <a:p>
            <a:pPr lvl="1" algn="justLow" rtl="0"/>
            <a:r>
              <a:rPr lang="en-US" b="1" dirty="0" smtClean="0">
                <a:latin typeface="Times New Roman" pitchFamily="18" charset="0"/>
                <a:cs typeface="Times New Roman" pitchFamily="18" charset="0"/>
              </a:rPr>
              <a:t>Complex IV : </a:t>
            </a:r>
            <a:r>
              <a:rPr lang="en-US" b="1" dirty="0" err="1" smtClean="0">
                <a:latin typeface="Times New Roman" pitchFamily="18" charset="0"/>
                <a:cs typeface="Times New Roman" pitchFamily="18" charset="0"/>
              </a:rPr>
              <a:t>Cytochrom</a:t>
            </a:r>
            <a:r>
              <a:rPr lang="en-US" b="1" dirty="0" smtClean="0">
                <a:latin typeface="Times New Roman" pitchFamily="18" charset="0"/>
                <a:cs typeface="Times New Roman" pitchFamily="18" charset="0"/>
              </a:rPr>
              <a:t> c </a:t>
            </a:r>
            <a:r>
              <a:rPr lang="en-US" b="1" dirty="0" err="1" smtClean="0">
                <a:latin typeface="Times New Roman" pitchFamily="18" charset="0"/>
                <a:cs typeface="Times New Roman" pitchFamily="18" charset="0"/>
              </a:rPr>
              <a:t>oxidase</a:t>
            </a:r>
            <a:endParaRPr lang="en-US" b="1" dirty="0" smtClean="0">
              <a:latin typeface="Times New Roman" pitchFamily="18" charset="0"/>
              <a:cs typeface="Times New Roman" pitchFamily="18" charset="0"/>
            </a:endParaRPr>
          </a:p>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 Each complex accepts or donates electrons to relatively mobile electron carriers, such as </a:t>
            </a:r>
            <a:r>
              <a:rPr lang="en-US" b="1" dirty="0" smtClean="0">
                <a:latin typeface="Times New Roman" pitchFamily="18" charset="0"/>
                <a:cs typeface="Times New Roman" pitchFamily="18" charset="0"/>
              </a:rPr>
              <a:t>coenzyme Q</a:t>
            </a:r>
            <a:r>
              <a:rPr lang="en-US" dirty="0" smtClean="0">
                <a:latin typeface="Times New Roman" pitchFamily="18" charset="0"/>
                <a:cs typeface="Times New Roman" pitchFamily="18" charset="0"/>
              </a:rPr>
              <a:t> and </a:t>
            </a:r>
            <a:r>
              <a:rPr lang="en-US" b="1" dirty="0" err="1" smtClean="0">
                <a:latin typeface="Times New Roman" pitchFamily="18" charset="0"/>
                <a:cs typeface="Times New Roman" pitchFamily="18" charset="0"/>
              </a:rPr>
              <a:t>cytochrome</a:t>
            </a:r>
            <a:r>
              <a:rPr lang="en-US" b="1" dirty="0" smtClean="0">
                <a:latin typeface="Times New Roman" pitchFamily="18" charset="0"/>
                <a:cs typeface="Times New Roman" pitchFamily="18" charset="0"/>
              </a:rPr>
              <a:t> C.</a:t>
            </a:r>
          </a:p>
          <a:p>
            <a:pPr algn="justLow" rtl="0">
              <a:buNone/>
            </a:pPr>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Each carrier in the electron transport chain can receive electrons from an electron donor, and can subsequently donate electrons to the next carrier in the chain. </a:t>
            </a:r>
          </a:p>
          <a:p>
            <a:pPr algn="justLow" rtl="0">
              <a:buNone/>
            </a:pPr>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electrons ultimately combine with oxygen and protons to form water.</a:t>
            </a:r>
          </a:p>
          <a:p>
            <a:pPr algn="justLow" rtl="0">
              <a:buNone/>
            </a:pPr>
            <a:r>
              <a:rPr lang="en-US" dirty="0" smtClean="0">
                <a:latin typeface="Times New Roman" pitchFamily="18" charset="0"/>
                <a:cs typeface="Times New Roman" pitchFamily="18" charset="0"/>
              </a:rPr>
              <a:t> </a:t>
            </a:r>
          </a:p>
          <a:p>
            <a:pPr algn="justLow" rtl="0"/>
            <a:r>
              <a:rPr lang="en-US" dirty="0" smtClean="0">
                <a:latin typeface="Times New Roman" pitchFamily="18" charset="0"/>
                <a:cs typeface="Times New Roman" pitchFamily="18" charset="0"/>
              </a:rPr>
              <a:t>This requirement for oxygen makes the electron transport process the respiratory chain, which accounts for the greatest portion of the body’s use of oxygen.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Organization of the electron transport chain</a:t>
            </a:r>
            <a:endParaRPr lang="ar-IQ"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04800" y="1554162"/>
            <a:ext cx="4981580" cy="4803796"/>
          </a:xfrm>
        </p:spPr>
        <p:style>
          <a:lnRef idx="2">
            <a:schemeClr val="accent2"/>
          </a:lnRef>
          <a:fillRef idx="1">
            <a:schemeClr val="lt1"/>
          </a:fillRef>
          <a:effectRef idx="0">
            <a:schemeClr val="accent2"/>
          </a:effectRef>
          <a:fontRef idx="minor">
            <a:schemeClr val="dk1"/>
          </a:fontRef>
        </p:style>
        <p:txBody>
          <a:bodyPr>
            <a:noAutofit/>
          </a:bodyPr>
          <a:lstStyle/>
          <a:p>
            <a:pPr algn="justLow" rtl="0"/>
            <a:r>
              <a:rPr lang="en-US" sz="2400" dirty="0" smtClean="0"/>
              <a:t>Complex V is a protein complex that contains a domain (</a:t>
            </a:r>
            <a:r>
              <a:rPr lang="en-US" sz="2400" dirty="0" err="1" smtClean="0"/>
              <a:t>Fo</a:t>
            </a:r>
            <a:r>
              <a:rPr lang="en-US" sz="2400" dirty="0" smtClean="0"/>
              <a:t>) that spans the inner mitochondrial membrane, and a domain (F1) that appears as a sphere that protrudes into the mitochondrial matrix.</a:t>
            </a:r>
          </a:p>
          <a:p>
            <a:pPr algn="justLow" rtl="0"/>
            <a:endParaRPr lang="en-US" sz="2400" dirty="0" smtClean="0"/>
          </a:p>
          <a:p>
            <a:pPr algn="justLow" rtl="0"/>
            <a:r>
              <a:rPr lang="en-US" sz="2400" dirty="0" smtClean="0"/>
              <a:t>Complex V catalyzes ATP synthesis and so is referred to as ATP </a:t>
            </a:r>
            <a:r>
              <a:rPr lang="en-US" sz="2400" dirty="0" err="1" smtClean="0"/>
              <a:t>synthase</a:t>
            </a:r>
            <a:r>
              <a:rPr lang="en-US" sz="2400" dirty="0" smtClean="0"/>
              <a:t>.</a:t>
            </a:r>
            <a:endParaRPr lang="ar-IQ" sz="2400" dirty="0"/>
          </a:p>
        </p:txBody>
      </p:sp>
      <p:pic>
        <p:nvPicPr>
          <p:cNvPr id="6" name="Picture 42"/>
          <p:cNvPicPr>
            <a:picLocks noChangeAspect="1" noChangeArrowheads="1"/>
          </p:cNvPicPr>
          <p:nvPr/>
        </p:nvPicPr>
        <p:blipFill>
          <a:blip r:embed="rId3"/>
          <a:srcRect b="4466"/>
          <a:stretch>
            <a:fillRect/>
          </a:stretch>
        </p:blipFill>
        <p:spPr bwMode="auto">
          <a:xfrm>
            <a:off x="5357818" y="1428736"/>
            <a:ext cx="3533772" cy="5072098"/>
          </a:xfrm>
          <a:prstGeom prst="rect">
            <a:avLst/>
          </a:prstGeom>
          <a:noFill/>
          <a:ln w="9525">
            <a:noFill/>
            <a:miter lim="800000"/>
            <a:headEnd/>
            <a:tailEnd/>
          </a:ln>
        </p:spPr>
      </p:pic>
      <p:sp>
        <p:nvSpPr>
          <p:cNvPr id="8" name="TextBox 7"/>
          <p:cNvSpPr txBox="1"/>
          <p:nvPr/>
        </p:nvSpPr>
        <p:spPr>
          <a:xfrm>
            <a:off x="8143900" y="2786058"/>
            <a:ext cx="50003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0"/>
            <a:r>
              <a:rPr lang="en-US" dirty="0" err="1" smtClean="0"/>
              <a:t>Fo</a:t>
            </a:r>
            <a:endParaRPr lang="ar-IQ" dirty="0"/>
          </a:p>
        </p:txBody>
      </p:sp>
      <p:sp>
        <p:nvSpPr>
          <p:cNvPr id="9" name="TextBox 8"/>
          <p:cNvSpPr txBox="1"/>
          <p:nvPr/>
        </p:nvSpPr>
        <p:spPr>
          <a:xfrm>
            <a:off x="8358214" y="5357826"/>
            <a:ext cx="57147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0"/>
            <a:r>
              <a:rPr lang="en-US" dirty="0" smtClean="0"/>
              <a:t>F1</a:t>
            </a:r>
            <a:endParaRPr lang="ar-IQ" dirty="0"/>
          </a:p>
        </p:txBody>
      </p:sp>
      <p:cxnSp>
        <p:nvCxnSpPr>
          <p:cNvPr id="11" name="Straight Arrow Connector 10"/>
          <p:cNvCxnSpPr/>
          <p:nvPr/>
        </p:nvCxnSpPr>
        <p:spPr>
          <a:xfrm rot="10800000" flipV="1">
            <a:off x="7715272" y="3143248"/>
            <a:ext cx="428628" cy="2143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rot="10800000">
            <a:off x="7929586" y="5357826"/>
            <a:ext cx="357190" cy="1428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rtl="0"/>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Electron</a:t>
            </a:r>
            <a:r>
              <a:rPr lang="en-US" dirty="0" smtClean="0"/>
              <a:t> </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carriers</a:t>
            </a:r>
            <a:r>
              <a:rPr lang="en-US" dirty="0" smtClean="0"/>
              <a:t> </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a:t>
            </a:r>
            <a:r>
              <a:rPr lang="en-US" dirty="0" smtClean="0"/>
              <a:t> </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dirty="0" smtClean="0"/>
              <a:t> </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ETC</a:t>
            </a:r>
            <a:endParaRPr lang="ar-IQ"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514350" indent="-514350" algn="justLow" rtl="0">
              <a:buFont typeface="+mj-lt"/>
              <a:buAutoNum type="arabicPeriod"/>
            </a:pPr>
            <a:r>
              <a:rPr lang="en-US" dirty="0" smtClean="0"/>
              <a:t>NADH and FADH2 carry electrons from catabolic pathways to ETC</a:t>
            </a:r>
          </a:p>
          <a:p>
            <a:pPr marL="514350" indent="-514350" algn="justLow" rtl="0">
              <a:buFont typeface="+mj-lt"/>
              <a:buAutoNum type="arabicPeriod"/>
            </a:pPr>
            <a:r>
              <a:rPr lang="en-US" dirty="0" smtClean="0"/>
              <a:t>Within ETC, other electron carriers transport electrons between and within complexes :</a:t>
            </a:r>
          </a:p>
          <a:p>
            <a:pPr marL="914400" lvl="1" indent="-514350" algn="l" rtl="0"/>
            <a:r>
              <a:rPr lang="en-US" dirty="0" err="1" smtClean="0"/>
              <a:t>Ubiquinone</a:t>
            </a:r>
            <a:r>
              <a:rPr lang="en-US" dirty="0" smtClean="0"/>
              <a:t> ( Coenzyme Q, </a:t>
            </a:r>
            <a:r>
              <a:rPr lang="en-US" dirty="0" err="1" smtClean="0"/>
              <a:t>CoQ</a:t>
            </a:r>
            <a:r>
              <a:rPr lang="en-US" dirty="0" smtClean="0"/>
              <a:t>)</a:t>
            </a:r>
          </a:p>
          <a:p>
            <a:pPr marL="914400" lvl="1" indent="-514350" algn="l" rtl="0"/>
            <a:r>
              <a:rPr lang="en-US" dirty="0" smtClean="0"/>
              <a:t>Iron-</a:t>
            </a:r>
            <a:r>
              <a:rPr lang="en-US" dirty="0" err="1" smtClean="0"/>
              <a:t>sulphur</a:t>
            </a:r>
            <a:r>
              <a:rPr lang="en-US" dirty="0" smtClean="0"/>
              <a:t> proteins</a:t>
            </a:r>
          </a:p>
          <a:p>
            <a:pPr marL="914400" lvl="1" indent="-514350" algn="l" rtl="0"/>
            <a:r>
              <a:rPr lang="en-US" dirty="0" err="1" smtClean="0"/>
              <a:t>Cytochromes</a:t>
            </a:r>
            <a:endParaRPr lang="ar-IQ"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ETC</a:t>
            </a:r>
            <a:endParaRPr lang="en-US" dirty="0"/>
          </a:p>
        </p:txBody>
      </p:sp>
      <p:sp>
        <p:nvSpPr>
          <p:cNvPr id="59395" name="Rectangle 3"/>
          <p:cNvSpPr>
            <a:spLocks noGrp="1" noChangeArrowheads="1"/>
          </p:cNvSpPr>
          <p:nvPr>
            <p:ph type="body" idx="1"/>
          </p:nvPr>
        </p:nvSpPr>
        <p:spPr>
          <a:xfrm>
            <a:off x="457200" y="1500174"/>
            <a:ext cx="8229600" cy="5117598"/>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Low" rtl="0"/>
            <a:r>
              <a:rPr lang="en-US" dirty="0"/>
              <a:t>Carried out by four closely related </a:t>
            </a:r>
            <a:r>
              <a:rPr lang="en-US" dirty="0" err="1"/>
              <a:t>multisubunit</a:t>
            </a:r>
            <a:r>
              <a:rPr lang="en-US" dirty="0"/>
              <a:t> membrane-bound complexes and two electron carriers, coenzyme Q and cytochrome c</a:t>
            </a:r>
            <a:r>
              <a:rPr lang="en-US" dirty="0" smtClean="0"/>
              <a:t>.</a:t>
            </a:r>
          </a:p>
          <a:p>
            <a:pPr algn="justLow" rtl="0">
              <a:buNone/>
            </a:pPr>
            <a:endParaRPr lang="en-US" dirty="0"/>
          </a:p>
          <a:p>
            <a:pPr lvl="1" algn="justLow" rtl="0"/>
            <a:r>
              <a:rPr lang="en-US" dirty="0"/>
              <a:t>In a series of oxidation-reduction reactions, electrons from FADH</a:t>
            </a:r>
            <a:r>
              <a:rPr lang="en-US" baseline="-25000" dirty="0"/>
              <a:t>2</a:t>
            </a:r>
            <a:r>
              <a:rPr lang="en-US" dirty="0"/>
              <a:t> and NADH are transferred from one complex to the next until they reach O</a:t>
            </a:r>
            <a:r>
              <a:rPr lang="en-US" baseline="-25000" dirty="0"/>
              <a:t>2</a:t>
            </a:r>
            <a:r>
              <a:rPr lang="en-US" dirty="0"/>
              <a:t>.</a:t>
            </a:r>
          </a:p>
          <a:p>
            <a:pPr lvl="1" algn="justLow" rtl="0"/>
            <a:r>
              <a:rPr lang="en-US" dirty="0"/>
              <a:t>O</a:t>
            </a:r>
            <a:r>
              <a:rPr lang="en-US" baseline="-25000" dirty="0"/>
              <a:t>2</a:t>
            </a:r>
            <a:r>
              <a:rPr lang="en-US" dirty="0"/>
              <a:t> is reduced to H</a:t>
            </a:r>
            <a:r>
              <a:rPr lang="en-US" baseline="-25000" dirty="0"/>
              <a:t>2</a:t>
            </a:r>
            <a:r>
              <a:rPr lang="en-US" dirty="0"/>
              <a:t>O.</a:t>
            </a:r>
          </a:p>
          <a:p>
            <a:pPr lvl="1" algn="justLow" rtl="0">
              <a:buFont typeface="Palatino" charset="0"/>
              <a:buNone/>
            </a:pPr>
            <a:endParaRPr lang="en-US" dirty="0"/>
          </a:p>
          <a:p>
            <a:pPr lvl="1" algn="justLow" rtl="0"/>
            <a:endParaRPr lang="en-US" dirty="0"/>
          </a:p>
          <a:p>
            <a:pPr lvl="1" algn="justLow" rtl="0"/>
            <a:r>
              <a:rPr lang="en-US" b="1" dirty="0"/>
              <a:t>As a result of electron transport, protons are pumped across the inner membrane to the </a:t>
            </a:r>
            <a:r>
              <a:rPr lang="en-US" b="1" dirty="0" err="1"/>
              <a:t>intermembrane</a:t>
            </a:r>
            <a:r>
              <a:rPr lang="en-US" b="1" dirty="0"/>
              <a:t> space.</a:t>
            </a:r>
          </a:p>
        </p:txBody>
      </p:sp>
      <p:pic>
        <p:nvPicPr>
          <p:cNvPr id="594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837408"/>
            <a:ext cx="525780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79307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rtl="0"/>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ETC</a:t>
            </a:r>
            <a:r>
              <a:rPr lang="en-US" dirty="0" smtClean="0"/>
              <a:t> </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ORGANIZATION</a:t>
            </a:r>
            <a:r>
              <a:rPr lang="en-US" dirty="0" smtClean="0"/>
              <a:t> </a:t>
            </a:r>
            <a:endParaRPr lang="ar-IQ" dirty="0"/>
          </a:p>
        </p:txBody>
      </p:sp>
      <p:pic>
        <p:nvPicPr>
          <p:cNvPr id="4" name="Picture 6" descr="27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18329" y="1554162"/>
            <a:ext cx="8459742" cy="4946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329642" cy="838200"/>
          </a:xfrm>
        </p:spPr>
        <p:style>
          <a:lnRef idx="1">
            <a:schemeClr val="accent2"/>
          </a:lnRef>
          <a:fillRef idx="2">
            <a:schemeClr val="accent2"/>
          </a:fillRef>
          <a:effectRef idx="1">
            <a:schemeClr val="accent2"/>
          </a:effectRef>
          <a:fontRef idx="minor">
            <a:schemeClr val="dk1"/>
          </a:fontRef>
        </p:style>
        <p:txBody>
          <a:bodyPr/>
          <a:lstStyle/>
          <a:p>
            <a:pPr algn="ctr" rtl="0"/>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Reactions</a:t>
            </a:r>
            <a:r>
              <a:rPr lang="en-US" dirty="0" smtClean="0"/>
              <a:t> </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a:t>
            </a:r>
            <a:r>
              <a:rPr lang="en-US" dirty="0" smtClean="0"/>
              <a:t> </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dirty="0" smtClean="0"/>
              <a:t> </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ETC</a:t>
            </a:r>
            <a:endParaRPr lang="ar-IQ" dirty="0"/>
          </a:p>
        </p:txBody>
      </p:sp>
      <p:pic>
        <p:nvPicPr>
          <p:cNvPr id="92162" name="Picture 2"/>
          <p:cNvPicPr>
            <a:picLocks noGrp="1" noChangeAspect="1" noChangeArrowheads="1"/>
          </p:cNvPicPr>
          <p:nvPr>
            <p:ph idx="1"/>
          </p:nvPr>
        </p:nvPicPr>
        <p:blipFill>
          <a:blip r:embed="rId3" cstate="print"/>
          <a:srcRect/>
          <a:stretch>
            <a:fillRect/>
          </a:stretch>
        </p:blipFill>
        <p:spPr bwMode="auto">
          <a:xfrm>
            <a:off x="571472" y="1357298"/>
            <a:ext cx="8215370" cy="5000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rtl="0"/>
            <a:r>
              <a:rPr lang="en-US" dirty="0" smtClean="0">
                <a:solidFill>
                  <a:srgbClr val="C00000"/>
                </a:solidFill>
              </a:rPr>
              <a:t>The ETC </a:t>
            </a:r>
            <a:r>
              <a:rPr lang="en-US" sz="2000" dirty="0" smtClean="0">
                <a:solidFill>
                  <a:srgbClr val="C00000"/>
                </a:solidFill>
              </a:rPr>
              <a:t>continued</a:t>
            </a:r>
          </a:p>
        </p:txBody>
      </p:sp>
      <p:pic>
        <p:nvPicPr>
          <p:cNvPr id="28675" name="Picture 4"/>
          <p:cNvPicPr>
            <a:picLocks noChangeAspect="1" noChangeArrowheads="1"/>
          </p:cNvPicPr>
          <p:nvPr/>
        </p:nvPicPr>
        <p:blipFill>
          <a:blip r:embed="rId3" cstate="print"/>
          <a:srcRect/>
          <a:stretch>
            <a:fillRect/>
          </a:stretch>
        </p:blipFill>
        <p:spPr bwMode="auto">
          <a:xfrm>
            <a:off x="323850" y="1500174"/>
            <a:ext cx="8535988" cy="464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OXIDATIVE</a:t>
            </a:r>
            <a:r>
              <a:rPr lang="en-US" b="1" dirty="0" smtClean="0"/>
              <a:t> </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PHOSPHORYLATION</a:t>
            </a:r>
            <a:endParaRPr lang="ar-IQ"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Low" rtl="0"/>
            <a:endParaRPr lang="en-US" dirty="0" smtClean="0"/>
          </a:p>
          <a:p>
            <a:pPr algn="justLow" rtl="0"/>
            <a:r>
              <a:rPr lang="en-US" dirty="0" smtClean="0"/>
              <a:t>The transfer of electrons down the electron transport chain is energetically favored because NADH is a strong electron donor and molecular oxygen is an avid electron acceptor. </a:t>
            </a:r>
          </a:p>
          <a:p>
            <a:pPr algn="justLow" rtl="0"/>
            <a:endParaRPr lang="en-US" dirty="0" smtClean="0"/>
          </a:p>
          <a:p>
            <a:pPr algn="justLow" rtl="0"/>
            <a:r>
              <a:rPr lang="en-US" dirty="0" smtClean="0"/>
              <a:t>However, the flow of electrons from NADH to oxygen does not directly result in ATP synthesis</a:t>
            </a:r>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sz="24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Photosynthesis versus Cellular Respiration </a:t>
            </a:r>
            <a:endParaRPr lang="ar-IQ" sz="240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4" descr="1137644_orig.gif"/>
          <p:cNvPicPr>
            <a:picLocks noChangeAspect="1"/>
          </p:cNvPicPr>
          <p:nvPr/>
        </p:nvPicPr>
        <p:blipFill>
          <a:blip r:embed="rId3" cstate="print"/>
          <a:stretch>
            <a:fillRect/>
          </a:stretch>
        </p:blipFill>
        <p:spPr>
          <a:xfrm>
            <a:off x="642910" y="3357562"/>
            <a:ext cx="4000528" cy="288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ages.jpg"/>
          <p:cNvPicPr>
            <a:picLocks noChangeAspect="1"/>
          </p:cNvPicPr>
          <p:nvPr/>
        </p:nvPicPr>
        <p:blipFill>
          <a:blip r:embed="rId4" cstate="print"/>
          <a:stretch>
            <a:fillRect/>
          </a:stretch>
        </p:blipFill>
        <p:spPr>
          <a:xfrm>
            <a:off x="5000628" y="3357562"/>
            <a:ext cx="3643338" cy="2928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Box 18"/>
          <p:cNvSpPr txBox="1">
            <a:spLocks noChangeArrowheads="1"/>
          </p:cNvSpPr>
          <p:nvPr/>
        </p:nvSpPr>
        <p:spPr bwMode="auto">
          <a:xfrm>
            <a:off x="285720" y="1714488"/>
            <a:ext cx="4156077" cy="457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2400" dirty="0"/>
              <a:t>6 CO2 + 6 H20 + energy (sun)</a:t>
            </a:r>
          </a:p>
        </p:txBody>
      </p:sp>
      <p:sp>
        <p:nvSpPr>
          <p:cNvPr id="9" name="Text Box 20"/>
          <p:cNvSpPr txBox="1">
            <a:spLocks noChangeArrowheads="1"/>
          </p:cNvSpPr>
          <p:nvPr/>
        </p:nvSpPr>
        <p:spPr bwMode="auto">
          <a:xfrm>
            <a:off x="5643570" y="1714488"/>
            <a:ext cx="3246338"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l" rtl="0"/>
            <a:r>
              <a:rPr lang="en-US" sz="2400" dirty="0"/>
              <a:t>C6H12O6 + 6 </a:t>
            </a:r>
            <a:r>
              <a:rPr lang="en-US" sz="2400" dirty="0" smtClean="0"/>
              <a:t>O2 + ATP</a:t>
            </a:r>
            <a:endParaRPr lang="en-US" sz="2400" dirty="0"/>
          </a:p>
        </p:txBody>
      </p:sp>
      <p:cxnSp>
        <p:nvCxnSpPr>
          <p:cNvPr id="11" name="Straight Arrow Connector 10"/>
          <p:cNvCxnSpPr/>
          <p:nvPr/>
        </p:nvCxnSpPr>
        <p:spPr>
          <a:xfrm>
            <a:off x="4643438" y="2000240"/>
            <a:ext cx="785818"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1000100" y="2428868"/>
            <a:ext cx="250033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Photosynthesis</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TextBox 13"/>
          <p:cNvSpPr txBox="1"/>
          <p:nvPr/>
        </p:nvSpPr>
        <p:spPr>
          <a:xfrm>
            <a:off x="6000760" y="2428868"/>
            <a:ext cx="250033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Cellular Respiration</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rtl="0"/>
            <a:r>
              <a:rPr lang="en-US"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Chemiosmotic</a:t>
            </a:r>
            <a:r>
              <a:rPr lang="en-US" b="1" dirty="0" smtClean="0"/>
              <a:t> </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Hypothesis</a:t>
            </a:r>
            <a:endParaRPr lang="ar-IQ" dirty="0"/>
          </a:p>
        </p:txBody>
      </p:sp>
      <p:sp>
        <p:nvSpPr>
          <p:cNvPr id="3" name="Content Placeholder 2"/>
          <p:cNvSpPr>
            <a:spLocks noGrp="1"/>
          </p:cNvSpPr>
          <p:nvPr>
            <p:ph idx="1"/>
          </p:nvPr>
        </p:nvSpPr>
        <p:spPr>
          <a:xfrm>
            <a:off x="304800" y="1554162"/>
            <a:ext cx="8686800" cy="5089548"/>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algn="justLow" rtl="0"/>
            <a:r>
              <a:rPr lang="en-US" dirty="0" smtClean="0"/>
              <a:t>The </a:t>
            </a:r>
            <a:r>
              <a:rPr lang="en-US" dirty="0" err="1" smtClean="0"/>
              <a:t>chemiosmotic</a:t>
            </a:r>
            <a:r>
              <a:rPr lang="en-US" dirty="0" smtClean="0"/>
              <a:t> hypothesis explains how the free energy generated by the transport of electrons by the electron transport chain is used to  produce ATP from ADP + Pi.</a:t>
            </a:r>
          </a:p>
          <a:p>
            <a:pPr algn="justLow" rtl="0"/>
            <a:endParaRPr lang="en-US" dirty="0" smtClean="0"/>
          </a:p>
          <a:p>
            <a:pPr algn="justLow" rtl="0">
              <a:buNone/>
            </a:pPr>
            <a:r>
              <a:rPr lang="en-US" b="1" dirty="0" smtClean="0"/>
              <a:t>1. Proton pump: </a:t>
            </a:r>
          </a:p>
          <a:p>
            <a:pPr algn="justLow" rtl="0"/>
            <a:r>
              <a:rPr lang="en-US" b="1" dirty="0" smtClean="0"/>
              <a:t>Electron transport is coupled to the </a:t>
            </a:r>
            <a:r>
              <a:rPr lang="en-US" b="1" dirty="0" err="1" smtClean="0"/>
              <a:t>phosphorylation</a:t>
            </a:r>
            <a:r>
              <a:rPr lang="en-US" b="1" dirty="0" smtClean="0"/>
              <a:t> of ADP by </a:t>
            </a:r>
            <a:r>
              <a:rPr lang="en-US" dirty="0" smtClean="0"/>
              <a:t>the transport (“pumping”) of protons (H+) across the inner mitochondrial membrane from the matrix to the </a:t>
            </a:r>
            <a:r>
              <a:rPr lang="en-US" dirty="0" err="1" smtClean="0"/>
              <a:t>intermembrane</a:t>
            </a:r>
            <a:r>
              <a:rPr lang="en-US" dirty="0" smtClean="0"/>
              <a:t> space at Complexes I, III, and IV. This process creates an electrical gradient (with more positive charges on the outside of the membrane than on the inside) and a pH gradient (the outside of the membrane is at a lower pH than the inside). </a:t>
            </a:r>
          </a:p>
          <a:p>
            <a:pPr algn="justLow" rtl="0">
              <a:buNone/>
            </a:pPr>
            <a:endParaRPr lang="en-US" dirty="0" smtClean="0"/>
          </a:p>
          <a:p>
            <a:pPr algn="justLow" rtl="0"/>
            <a:r>
              <a:rPr lang="en-US" dirty="0" smtClean="0"/>
              <a:t>The energy generated by this proton gradient is sufficient to drive ATP synthesis. Thus, the proton gradient serves as the common intermediate that couples oxidation to </a:t>
            </a:r>
            <a:r>
              <a:rPr lang="en-US" dirty="0" err="1" smtClean="0"/>
              <a:t>phosphorylation</a:t>
            </a:r>
            <a:r>
              <a:rPr lang="en-US" dirty="0" smtClean="0"/>
              <a:t>.</a:t>
            </a:r>
          </a:p>
          <a:p>
            <a:pPr algn="justLow" rtl="0"/>
            <a:endParaRPr lang="en-US" dirty="0" smtClean="0"/>
          </a:p>
          <a:p>
            <a:pPr algn="justLow" rtl="0">
              <a:buNone/>
            </a:pPr>
            <a:r>
              <a:rPr lang="en-US" b="1" dirty="0" smtClean="0"/>
              <a:t>2. ATP </a:t>
            </a:r>
            <a:r>
              <a:rPr lang="en-US" b="1" dirty="0" err="1" smtClean="0"/>
              <a:t>synthase</a:t>
            </a:r>
            <a:r>
              <a:rPr lang="en-US" b="1" dirty="0" smtClean="0"/>
              <a:t>: The enzyme complex ATP </a:t>
            </a:r>
            <a:r>
              <a:rPr lang="en-US" b="1" dirty="0" err="1" smtClean="0"/>
              <a:t>synthase</a:t>
            </a:r>
            <a:r>
              <a:rPr lang="en-US" b="1" dirty="0" smtClean="0"/>
              <a:t> (Complex V)</a:t>
            </a:r>
            <a:r>
              <a:rPr lang="en-US" dirty="0" smtClean="0"/>
              <a:t> synthesizes ATP using the energy of the proton gradient generated by the electron transport chain.</a:t>
            </a:r>
          </a:p>
          <a:p>
            <a:pPr algn="justLow" rtl="0">
              <a:buNone/>
            </a:pPr>
            <a:r>
              <a:rPr lang="en-US" dirty="0" smtClean="0"/>
              <a:t>     [Note: It is also called F1/</a:t>
            </a:r>
            <a:r>
              <a:rPr lang="en-US" dirty="0" err="1" smtClean="0"/>
              <a:t>Fo</a:t>
            </a:r>
            <a:r>
              <a:rPr lang="en-US" dirty="0" smtClean="0"/>
              <a:t> </a:t>
            </a:r>
            <a:r>
              <a:rPr lang="en-US" dirty="0" err="1" smtClean="0"/>
              <a:t>ATPase</a:t>
            </a:r>
            <a:r>
              <a:rPr lang="en-US" dirty="0" smtClean="0"/>
              <a:t> because the isolated enzyme can catalyze the hydrolysis of ATP to ADP and Pi.] </a:t>
            </a:r>
          </a:p>
          <a:p>
            <a:pPr algn="justLow" rtl="0">
              <a:buNone/>
            </a:pPr>
            <a:endParaRPr lang="en-US" dirty="0" smtClean="0"/>
          </a:p>
          <a:p>
            <a:pPr algn="justLow" rtl="0"/>
            <a:endParaRPr lang="ar-IQ"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86800" cy="83820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ATP Synthesis</a:t>
            </a:r>
            <a:endParaRPr lang="ar-IQ"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4"/>
          <p:cNvPicPr>
            <a:picLocks noGrp="1" noChangeAspect="1" noChangeArrowheads="1"/>
          </p:cNvPicPr>
          <p:nvPr>
            <p:ph idx="1"/>
          </p:nvPr>
        </p:nvPicPr>
        <p:blipFill>
          <a:blip r:embed="rId3"/>
          <a:srcRect/>
          <a:stretch>
            <a:fillRect/>
          </a:stretch>
        </p:blipFill>
        <p:spPr bwMode="auto">
          <a:xfrm>
            <a:off x="357158" y="1142984"/>
            <a:ext cx="8572560" cy="542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rtl="0"/>
            <a:r>
              <a:rPr lang="en-US"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Coupling</a:t>
            </a:r>
            <a:r>
              <a:rPr lang="en-US" dirty="0"/>
              <a:t> </a:t>
            </a:r>
            <a:r>
              <a:rPr lang="en-US"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of</a:t>
            </a:r>
            <a:r>
              <a:rPr lang="en-US" dirty="0"/>
              <a:t> </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Oxidative Phosphorylation</a:t>
            </a:r>
            <a:endParaRPr lang="en-US" dirty="0"/>
          </a:p>
        </p:txBody>
      </p:sp>
      <p:sp>
        <p:nvSpPr>
          <p:cNvPr id="76803" name="Rectangle 3"/>
          <p:cNvSpPr>
            <a:spLocks noGrp="1" noChangeArrowheads="1"/>
          </p:cNvSpPr>
          <p:nvPr>
            <p:ph type="body" idx="1"/>
          </p:nvPr>
        </p:nvSpPr>
        <p:spPr/>
        <p:style>
          <a:lnRef idx="2">
            <a:schemeClr val="accent2"/>
          </a:lnRef>
          <a:fillRef idx="1">
            <a:schemeClr val="lt1"/>
          </a:fillRef>
          <a:effectRef idx="0">
            <a:schemeClr val="accent2"/>
          </a:effectRef>
          <a:fontRef idx="minor">
            <a:schemeClr val="dk1"/>
          </a:fontRef>
        </p:style>
        <p:txBody>
          <a:bodyPr/>
          <a:lstStyle/>
          <a:p>
            <a:pPr algn="justLow" rtl="0"/>
            <a:endParaRPr lang="en-US" sz="2800" dirty="0"/>
          </a:p>
          <a:p>
            <a:pPr algn="justLow" rtl="0"/>
            <a:r>
              <a:rPr lang="en-US" sz="2000" b="1" dirty="0" smtClean="0">
                <a:solidFill>
                  <a:schemeClr val="tx1"/>
                </a:solidFill>
                <a:latin typeface="Times New Roman" pitchFamily="18" charset="0"/>
                <a:cs typeface="Times New Roman" pitchFamily="18" charset="0"/>
              </a:rPr>
              <a:t>Electron transport is coupled to the transport of protons (H+)</a:t>
            </a:r>
            <a:r>
              <a:rPr lang="en-US" sz="2000" b="1" i="1" dirty="0" smtClean="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across the inner mitochondrial membrane from the matrix to the </a:t>
            </a:r>
            <a:r>
              <a:rPr lang="en-US" sz="2000" b="1" dirty="0" err="1" smtClean="0">
                <a:solidFill>
                  <a:schemeClr val="tx1"/>
                </a:solidFill>
                <a:latin typeface="Times New Roman" pitchFamily="18" charset="0"/>
                <a:cs typeface="Times New Roman" pitchFamily="18" charset="0"/>
              </a:rPr>
              <a:t>intermembrane</a:t>
            </a:r>
            <a:r>
              <a:rPr lang="en-US" sz="2000" b="1" dirty="0" smtClean="0">
                <a:solidFill>
                  <a:schemeClr val="tx1"/>
                </a:solidFill>
                <a:latin typeface="Times New Roman" pitchFamily="18" charset="0"/>
                <a:cs typeface="Times New Roman" pitchFamily="18" charset="0"/>
              </a:rPr>
              <a:t> space. </a:t>
            </a:r>
          </a:p>
          <a:p>
            <a:pPr algn="justLow" rtl="0"/>
            <a:r>
              <a:rPr lang="en-US" sz="2000" b="1" dirty="0" smtClean="0">
                <a:solidFill>
                  <a:schemeClr val="tx1"/>
                </a:solidFill>
              </a:rPr>
              <a:t>Electron transport and </a:t>
            </a:r>
            <a:r>
              <a:rPr lang="en-US" sz="2000" b="1" dirty="0" err="1" smtClean="0">
                <a:solidFill>
                  <a:schemeClr val="tx1"/>
                </a:solidFill>
              </a:rPr>
              <a:t>phosphorylation</a:t>
            </a:r>
            <a:r>
              <a:rPr lang="en-US" sz="2000" b="1" dirty="0" smtClean="0">
                <a:solidFill>
                  <a:schemeClr val="tx1"/>
                </a:solidFill>
              </a:rPr>
              <a:t> are thus said to be tightly coupled.</a:t>
            </a:r>
          </a:p>
          <a:p>
            <a:pPr algn="justLow" rtl="0"/>
            <a:endParaRPr lang="en-US" sz="2000" b="1" dirty="0" smtClean="0">
              <a:solidFill>
                <a:schemeClr val="tx1"/>
              </a:solidFill>
              <a:latin typeface="Times New Roman" pitchFamily="18" charset="0"/>
              <a:cs typeface="Times New Roman" pitchFamily="18" charset="0"/>
            </a:endParaRPr>
          </a:p>
          <a:p>
            <a:endParaRPr lang="en-US" dirty="0"/>
          </a:p>
          <a:p>
            <a:endParaRPr lang="en-US" dirty="0"/>
          </a:p>
          <a:p>
            <a:endParaRPr lang="en-US" dirty="0"/>
          </a:p>
          <a:p>
            <a:endParaRPr lang="en-US" dirty="0"/>
          </a:p>
        </p:txBody>
      </p:sp>
      <p:pic>
        <p:nvPicPr>
          <p:cNvPr id="6" name="Picture 3"/>
          <p:cNvPicPr>
            <a:picLocks noChangeAspect="1" noChangeArrowheads="1"/>
          </p:cNvPicPr>
          <p:nvPr/>
        </p:nvPicPr>
        <p:blipFill>
          <a:blip r:embed="rId3"/>
          <a:srcRect/>
          <a:stretch>
            <a:fillRect/>
          </a:stretch>
        </p:blipFill>
        <p:spPr>
          <a:xfrm>
            <a:off x="785786" y="3643314"/>
            <a:ext cx="7358114" cy="2158999"/>
          </a:xfrm>
          <a:prstGeom prst="rect">
            <a:avLst/>
          </a:prstGeom>
        </p:spPr>
      </p:pic>
    </p:spTree>
    <p:extLst>
      <p:ext uri="{BB962C8B-B14F-4D97-AF65-F5344CB8AC3E}">
        <p14:creationId xmlns:p14="http://schemas.microsoft.com/office/powerpoint/2010/main" val="4070336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rtl="0"/>
            <a:r>
              <a:rPr lang="en-US"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Coupling</a:t>
            </a:r>
            <a:r>
              <a:rPr lang="en-US" dirty="0"/>
              <a:t> </a:t>
            </a:r>
            <a:r>
              <a:rPr lang="en-US"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of</a:t>
            </a:r>
            <a:r>
              <a:rPr lang="en-US" dirty="0"/>
              <a:t> </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Oxidative Phosphorylation</a:t>
            </a:r>
            <a:endParaRPr lang="en-US" dirty="0"/>
          </a:p>
        </p:txBody>
      </p:sp>
      <p:sp>
        <p:nvSpPr>
          <p:cNvPr id="76803" name="Rectangle 3"/>
          <p:cNvSpPr>
            <a:spLocks noGrp="1" noChangeArrowheads="1"/>
          </p:cNvSpPr>
          <p:nvPr>
            <p:ph type="body" idx="1"/>
          </p:nvPr>
        </p:nvSpPr>
        <p:spPr/>
        <p:style>
          <a:lnRef idx="2">
            <a:schemeClr val="accent2"/>
          </a:lnRef>
          <a:fillRef idx="1">
            <a:schemeClr val="lt1"/>
          </a:fillRef>
          <a:effectRef idx="0">
            <a:schemeClr val="accent2"/>
          </a:effectRef>
          <a:fontRef idx="minor">
            <a:schemeClr val="dk1"/>
          </a:fontRef>
        </p:style>
        <p:txBody>
          <a:bodyPr/>
          <a:lstStyle/>
          <a:p>
            <a:pPr algn="justLow" rtl="0"/>
            <a:r>
              <a:rPr lang="en-US" sz="2800" dirty="0"/>
              <a:t>The overall reactions of oxidative </a:t>
            </a:r>
            <a:r>
              <a:rPr lang="en-US" sz="2800" dirty="0" err="1"/>
              <a:t>phosphorylation</a:t>
            </a:r>
            <a:r>
              <a:rPr lang="en-US" sz="2800" dirty="0"/>
              <a:t> are:</a:t>
            </a:r>
          </a:p>
          <a:p>
            <a:pPr algn="justLow" rtl="0"/>
            <a:endParaRPr lang="en-US" sz="2800" dirty="0"/>
          </a:p>
          <a:p>
            <a:pPr algn="justLow" rtl="0"/>
            <a:endParaRPr lang="en-US" sz="2800" dirty="0"/>
          </a:p>
          <a:p>
            <a:pPr algn="justLow" rtl="0"/>
            <a:endParaRPr lang="en-US" sz="2800" dirty="0"/>
          </a:p>
          <a:p>
            <a:pPr algn="justLow" rtl="0"/>
            <a:endParaRPr lang="en-US" sz="2800" dirty="0" smtClean="0"/>
          </a:p>
          <a:p>
            <a:pPr algn="justLow" rtl="0">
              <a:buNone/>
            </a:pPr>
            <a:endParaRPr lang="en-US" sz="2800" dirty="0" smtClean="0"/>
          </a:p>
          <a:p>
            <a:pPr algn="justLow" rtl="0"/>
            <a:r>
              <a:rPr lang="en-US" sz="2800" dirty="0" smtClean="0"/>
              <a:t>Oxidation </a:t>
            </a:r>
            <a:r>
              <a:rPr lang="en-US" sz="2800" dirty="0"/>
              <a:t>of each NADH gives 3ATP.</a:t>
            </a:r>
          </a:p>
          <a:p>
            <a:pPr algn="justLow" rtl="0"/>
            <a:r>
              <a:rPr lang="en-US" sz="2800" dirty="0"/>
              <a:t>Oxidation of each FADH</a:t>
            </a:r>
            <a:r>
              <a:rPr lang="en-US" sz="2800" baseline="-25000" dirty="0"/>
              <a:t>2</a:t>
            </a:r>
            <a:r>
              <a:rPr lang="en-US" sz="2800" dirty="0"/>
              <a:t> gives 2 ATP.</a:t>
            </a:r>
          </a:p>
          <a:p>
            <a:pPr algn="justLow" rtl="0"/>
            <a:endParaRPr lang="en-US" sz="2800" dirty="0"/>
          </a:p>
          <a:p>
            <a:endParaRPr lang="en-US" dirty="0"/>
          </a:p>
          <a:p>
            <a:endParaRPr lang="en-US" dirty="0"/>
          </a:p>
          <a:p>
            <a:endParaRPr lang="en-US" dirty="0"/>
          </a:p>
          <a:p>
            <a:endParaRPr lang="en-US" dirty="0"/>
          </a:p>
        </p:txBody>
      </p:sp>
      <p:pic>
        <p:nvPicPr>
          <p:cNvPr id="7680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48" y="2643182"/>
            <a:ext cx="7678738" cy="43815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680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48" y="3571876"/>
            <a:ext cx="7643866" cy="43815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70336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304800" y="1071546"/>
            <a:ext cx="8686800" cy="5357850"/>
          </a:xfrm>
        </p:spPr>
        <p:style>
          <a:lnRef idx="2">
            <a:schemeClr val="accent2"/>
          </a:lnRef>
          <a:fillRef idx="1">
            <a:schemeClr val="lt1"/>
          </a:fillRef>
          <a:effectRef idx="0">
            <a:schemeClr val="accent2"/>
          </a:effectRef>
          <a:fontRef idx="minor">
            <a:schemeClr val="dk1"/>
          </a:fontRef>
        </p:style>
        <p:txBody>
          <a:bodyPr>
            <a:normAutofit/>
          </a:bodyPr>
          <a:lstStyle/>
          <a:p>
            <a:pPr algn="just" rtl="0" eaLnBrk="1" hangingPunct="1"/>
            <a:endParaRPr lang="en-US" sz="2800" b="1" dirty="0" smtClean="0">
              <a:solidFill>
                <a:sysClr val="windowText" lastClr="000000"/>
              </a:solidFill>
            </a:endParaRPr>
          </a:p>
          <a:p>
            <a:pPr algn="just" rtl="0" eaLnBrk="1" hangingPunct="1"/>
            <a:r>
              <a:rPr lang="en-US" sz="2800" dirty="0" smtClean="0">
                <a:solidFill>
                  <a:sysClr val="windowText" lastClr="000000"/>
                </a:solidFill>
                <a:latin typeface="Times New Roman" pitchFamily="18" charset="0"/>
                <a:cs typeface="Times New Roman" pitchFamily="18" charset="0"/>
              </a:rPr>
              <a:t>Coupling of electron transport and ATP synthesis can be uncoupled by </a:t>
            </a:r>
            <a:r>
              <a:rPr lang="en-US" sz="2800" b="1" dirty="0" smtClean="0">
                <a:solidFill>
                  <a:srgbClr val="FF0000"/>
                </a:solidFill>
                <a:latin typeface="Times New Roman" pitchFamily="18" charset="0"/>
                <a:cs typeface="Times New Roman" pitchFamily="18" charset="0"/>
              </a:rPr>
              <a:t>uncoupling proteins </a:t>
            </a:r>
            <a:r>
              <a:rPr lang="en-US" sz="2800" dirty="0" smtClean="0">
                <a:solidFill>
                  <a:sysClr val="windowText" lastClr="000000"/>
                </a:solidFill>
                <a:latin typeface="Times New Roman" pitchFamily="18" charset="0"/>
                <a:cs typeface="Times New Roman" pitchFamily="18" charset="0"/>
              </a:rPr>
              <a:t>found in the inner mitochondrial membrane, and by synthetic compounds such as 2,4-dinitrophenol and aspirin.</a:t>
            </a:r>
          </a:p>
          <a:p>
            <a:pPr algn="just" rtl="0" eaLnBrk="1" hangingPunct="1"/>
            <a:endParaRPr lang="en-US" sz="2800" dirty="0" smtClean="0">
              <a:solidFill>
                <a:sysClr val="windowText" lastClr="000000"/>
              </a:solidFill>
              <a:latin typeface="Times New Roman" pitchFamily="18" charset="0"/>
              <a:cs typeface="Times New Roman" pitchFamily="18" charset="0"/>
            </a:endParaRPr>
          </a:p>
          <a:p>
            <a:pPr algn="just" rtl="0" eaLnBrk="1" hangingPunct="1"/>
            <a:r>
              <a:rPr lang="en-US" sz="2800" dirty="0" smtClean="0">
                <a:solidFill>
                  <a:sysClr val="windowText" lastClr="000000"/>
                </a:solidFill>
                <a:latin typeface="Times New Roman" pitchFamily="18" charset="0"/>
                <a:cs typeface="Times New Roman" pitchFamily="18" charset="0"/>
              </a:rPr>
              <a:t>All of which increase the permeability of the inner mitochondrial membrane to protons. </a:t>
            </a:r>
          </a:p>
          <a:p>
            <a:pPr algn="just" rtl="0" eaLnBrk="1" hangingPunct="1"/>
            <a:endParaRPr lang="en-US" sz="2800" dirty="0" smtClean="0">
              <a:solidFill>
                <a:sysClr val="windowText" lastClr="000000"/>
              </a:solidFill>
              <a:latin typeface="Times New Roman" pitchFamily="18" charset="0"/>
              <a:cs typeface="Times New Roman" pitchFamily="18" charset="0"/>
            </a:endParaRPr>
          </a:p>
          <a:p>
            <a:pPr algn="just" rtl="0" eaLnBrk="1" hangingPunct="1"/>
            <a:r>
              <a:rPr lang="en-US" sz="2800" dirty="0" smtClean="0">
                <a:solidFill>
                  <a:sysClr val="windowText" lastClr="000000"/>
                </a:solidFill>
                <a:latin typeface="Times New Roman" pitchFamily="18" charset="0"/>
                <a:cs typeface="Times New Roman" pitchFamily="18" charset="0"/>
              </a:rPr>
              <a:t>The energy produced by the transport of electrons is released as heat rather than being used to synthesize ATP. </a:t>
            </a:r>
          </a:p>
        </p:txBody>
      </p:sp>
      <p:sp>
        <p:nvSpPr>
          <p:cNvPr id="4" name="Title 1"/>
          <p:cNvSpPr>
            <a:spLocks noGrp="1"/>
          </p:cNvSpPr>
          <p:nvPr>
            <p:ph type="title"/>
          </p:nvPr>
        </p:nvSpPr>
        <p:spPr>
          <a:xfrm>
            <a:off x="285720" y="214290"/>
            <a:ext cx="8686800" cy="838200"/>
          </a:xfrm>
        </p:spPr>
        <p:style>
          <a:lnRef idx="3">
            <a:schemeClr val="lt1"/>
          </a:lnRef>
          <a:fillRef idx="1">
            <a:schemeClr val="accent2"/>
          </a:fillRef>
          <a:effectRef idx="1">
            <a:schemeClr val="accent2"/>
          </a:effectRef>
          <a:fontRef idx="minor">
            <a:schemeClr val="lt1"/>
          </a:fontRef>
        </p:style>
        <p:txBody>
          <a:bodyPr>
            <a:noAutofit/>
          </a:bodyPr>
          <a:lstStyle/>
          <a:p>
            <a:pPr algn="ctr" rt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Uncoupling of oxidative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phosphorylation</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endParaRPr lang="ar-IQ" sz="28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686800" cy="838200"/>
          </a:xfrm>
        </p:spPr>
        <p:style>
          <a:lnRef idx="3">
            <a:schemeClr val="lt1"/>
          </a:lnRef>
          <a:fillRef idx="1">
            <a:schemeClr val="accent2"/>
          </a:fillRef>
          <a:effectRef idx="1">
            <a:schemeClr val="accent2"/>
          </a:effectRef>
          <a:fontRef idx="minor">
            <a:schemeClr val="lt1"/>
          </a:fontRef>
        </p:style>
        <p:txBody>
          <a:bodyPr>
            <a:noAutofit/>
          </a:bodyPr>
          <a:lstStyle/>
          <a:p>
            <a:pPr algn="ctr" rt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Uncoupling of oxidative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phosphorylation</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endParaRPr lang="ar-IQ" sz="2800" dirty="0"/>
          </a:p>
        </p:txBody>
      </p:sp>
      <p:sp>
        <p:nvSpPr>
          <p:cNvPr id="3" name="Content Placeholder 2"/>
          <p:cNvSpPr>
            <a:spLocks noGrp="1"/>
          </p:cNvSpPr>
          <p:nvPr>
            <p:ph idx="1"/>
          </p:nvPr>
        </p:nvSpPr>
        <p:spPr>
          <a:xfrm>
            <a:off x="304800" y="1357298"/>
            <a:ext cx="8686800" cy="5143536"/>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justLow" rtl="0"/>
            <a:r>
              <a:rPr lang="en-US" sz="2400" b="1" dirty="0" smtClean="0">
                <a:latin typeface="Times New Roman" pitchFamily="18" charset="0"/>
                <a:cs typeface="Times New Roman" pitchFamily="18" charset="0"/>
              </a:rPr>
              <a:t>Uncoupling proteins (UCP): </a:t>
            </a:r>
          </a:p>
          <a:p>
            <a:pPr algn="justLow" rtl="0"/>
            <a:r>
              <a:rPr lang="en-US" sz="2400" dirty="0" smtClean="0">
                <a:latin typeface="Times New Roman" pitchFamily="18" charset="0"/>
                <a:cs typeface="Times New Roman" pitchFamily="18" charset="0"/>
              </a:rPr>
              <a:t>occur in the inner mitochondrial membrane of mammals, including humans. These proteins create a "proton leak," that is, they allow protons to reenter the mitochondrial matrix without energy being captured as ATP [Note: Energy is released in the form of heat.] </a:t>
            </a:r>
          </a:p>
          <a:p>
            <a:pPr algn="justLow" rtl="0">
              <a:buNone/>
            </a:pPr>
            <a:endParaRPr lang="en-US" sz="2400" dirty="0" smtClean="0">
              <a:latin typeface="Times New Roman" pitchFamily="18" charset="0"/>
              <a:cs typeface="Times New Roman" pitchFamily="18" charset="0"/>
            </a:endParaRPr>
          </a:p>
          <a:p>
            <a:pPr algn="justLow" rtl="0"/>
            <a:r>
              <a:rPr lang="en-US" sz="2400" b="1" dirty="0" smtClean="0">
                <a:latin typeface="Times New Roman" pitchFamily="18" charset="0"/>
                <a:cs typeface="Times New Roman" pitchFamily="18" charset="0"/>
              </a:rPr>
              <a:t>UCP1, also called  </a:t>
            </a:r>
            <a:r>
              <a:rPr lang="en-US" sz="2400" b="1" dirty="0" err="1" smtClean="0">
                <a:latin typeface="Times New Roman" pitchFamily="18" charset="0"/>
                <a:cs typeface="Times New Roman" pitchFamily="18" charset="0"/>
              </a:rPr>
              <a:t>Thermogenin</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is responsible for the activation of fatty acid oxidation and heat production in the </a:t>
            </a:r>
            <a:r>
              <a:rPr lang="en-US" sz="2400" b="1" dirty="0" smtClean="0">
                <a:latin typeface="Times New Roman" pitchFamily="18" charset="0"/>
                <a:cs typeface="Times New Roman" pitchFamily="18" charset="0"/>
              </a:rPr>
              <a:t>brown </a:t>
            </a:r>
            <a:r>
              <a:rPr lang="en-US" sz="2400" b="1" dirty="0" err="1" smtClean="0">
                <a:latin typeface="Times New Roman" pitchFamily="18" charset="0"/>
                <a:cs typeface="Times New Roman" pitchFamily="18" charset="0"/>
              </a:rPr>
              <a:t>adipocytes</a:t>
            </a:r>
            <a:r>
              <a:rPr lang="en-US" sz="2400" b="1" dirty="0" smtClean="0">
                <a:latin typeface="Times New Roman" pitchFamily="18" charset="0"/>
                <a:cs typeface="Times New Roman" pitchFamily="18" charset="0"/>
              </a:rPr>
              <a:t> of mammals. </a:t>
            </a:r>
          </a:p>
          <a:p>
            <a:pPr algn="justLow" rtl="0"/>
            <a:endParaRPr lang="en-US" sz="2400" b="1" dirty="0" smtClean="0">
              <a:latin typeface="Times New Roman" pitchFamily="18" charset="0"/>
              <a:cs typeface="Times New Roman" pitchFamily="18" charset="0"/>
            </a:endParaRPr>
          </a:p>
          <a:p>
            <a:pPr algn="justLow" rtl="0"/>
            <a:r>
              <a:rPr lang="en-US" sz="2400" dirty="0" smtClean="0">
                <a:latin typeface="Times New Roman" pitchFamily="18" charset="0"/>
                <a:cs typeface="Times New Roman" pitchFamily="18" charset="0"/>
              </a:rPr>
              <a:t>Brown fat, unlike the more abundant white fat, wastes almost ninety percent of its respiratory energy for </a:t>
            </a:r>
            <a:r>
              <a:rPr lang="en-US" sz="2400" dirty="0" err="1" smtClean="0">
                <a:latin typeface="Times New Roman" pitchFamily="18" charset="0"/>
                <a:cs typeface="Times New Roman" pitchFamily="18" charset="0"/>
              </a:rPr>
              <a:t>thermogenesis</a:t>
            </a:r>
            <a:r>
              <a:rPr lang="en-US" sz="2400" dirty="0" smtClean="0">
                <a:latin typeface="Times New Roman" pitchFamily="18" charset="0"/>
                <a:cs typeface="Times New Roman" pitchFamily="18" charset="0"/>
              </a:rPr>
              <a:t> in response to cold, at birth, and during arousal in hibernating animals. However humans have little brown fat (except in the newborn), and UCP1 does not appear to play a major role in energy balance. </a:t>
            </a:r>
          </a:p>
          <a:p>
            <a:pPr algn="justLow" rtl="0"/>
            <a:endParaRPr lang="en-US" sz="2400" dirty="0" smtClean="0">
              <a:latin typeface="Times New Roman" pitchFamily="18" charset="0"/>
              <a:cs typeface="Times New Roman" pitchFamily="18" charset="0"/>
            </a:endParaRPr>
          </a:p>
          <a:p>
            <a:pPr algn="justLow" rtl="0"/>
            <a:r>
              <a:rPr lang="en-US" sz="2400" dirty="0" smtClean="0">
                <a:latin typeface="Times New Roman" pitchFamily="18" charset="0"/>
                <a:cs typeface="Times New Roman" pitchFamily="18" charset="0"/>
              </a:rPr>
              <a:t>Other uncoupling proteins  (UCP2,UCP3) have been found in humans, but their significance remains controversial.</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86800" cy="838200"/>
          </a:xfrm>
        </p:spPr>
        <p:style>
          <a:lnRef idx="3">
            <a:schemeClr val="lt1"/>
          </a:lnRef>
          <a:fillRef idx="1">
            <a:schemeClr val="accent2"/>
          </a:fillRef>
          <a:effectRef idx="1">
            <a:schemeClr val="accent2"/>
          </a:effectRef>
          <a:fontRef idx="minor">
            <a:schemeClr val="lt1"/>
          </a:fontRef>
        </p:style>
        <p:txBody>
          <a:bodyPr/>
          <a:lstStyle/>
          <a:p>
            <a:pPr algn="ctr" rtl="0"/>
            <a:r>
              <a:rPr lang="en-US" dirty="0" smtClean="0">
                <a:latin typeface="Times New Roman" pitchFamily="18" charset="0"/>
                <a:cs typeface="Times New Roman" pitchFamily="18" charset="0"/>
              </a:rPr>
              <a:t>S</a:t>
            </a:r>
            <a:r>
              <a:rPr lang="en-US" cap="none" dirty="0" smtClean="0">
                <a:latin typeface="Times New Roman" pitchFamily="18" charset="0"/>
                <a:cs typeface="Times New Roman" pitchFamily="18" charset="0"/>
              </a:rPr>
              <a:t>ynthetic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a:t>
            </a:r>
            <a:r>
              <a:rPr lang="en-US" cap="none" dirty="0" err="1" smtClean="0">
                <a:latin typeface="Times New Roman" pitchFamily="18" charset="0"/>
                <a:cs typeface="Times New Roman" pitchFamily="18" charset="0"/>
              </a:rPr>
              <a:t>ncouplers</a:t>
            </a:r>
            <a:endParaRPr lang="ar-IQ" dirty="0"/>
          </a:p>
        </p:txBody>
      </p:sp>
      <p:sp>
        <p:nvSpPr>
          <p:cNvPr id="3" name="Content Placeholder 2"/>
          <p:cNvSpPr>
            <a:spLocks noGrp="1"/>
          </p:cNvSpPr>
          <p:nvPr>
            <p:ph idx="1"/>
          </p:nvPr>
        </p:nvSpPr>
        <p:spPr>
          <a:xfrm>
            <a:off x="304800" y="1357298"/>
            <a:ext cx="8686800" cy="5143536"/>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Electron transport and </a:t>
            </a:r>
            <a:r>
              <a:rPr lang="en-US" dirty="0" err="1" smtClean="0">
                <a:latin typeface="Times New Roman" pitchFamily="18" charset="0"/>
                <a:cs typeface="Times New Roman" pitchFamily="18" charset="0"/>
              </a:rPr>
              <a:t>phosphorylation</a:t>
            </a:r>
            <a:r>
              <a:rPr lang="en-US" dirty="0" smtClean="0">
                <a:latin typeface="Times New Roman" pitchFamily="18" charset="0"/>
                <a:cs typeface="Times New Roman" pitchFamily="18" charset="0"/>
              </a:rPr>
              <a:t> can be uncoupled by compounds that increase the permeability of the inner mitochondrial membrane to protons. </a:t>
            </a:r>
          </a:p>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classic example is 2,4 </a:t>
            </a:r>
            <a:r>
              <a:rPr lang="en-US" dirty="0" err="1" smtClean="0">
                <a:latin typeface="Times New Roman" pitchFamily="18" charset="0"/>
                <a:cs typeface="Times New Roman" pitchFamily="18" charset="0"/>
              </a:rPr>
              <a:t>dinitrophenol</a:t>
            </a: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lipophilic</a:t>
            </a:r>
            <a:r>
              <a:rPr lang="en-US" dirty="0" smtClean="0">
                <a:latin typeface="Times New Roman" pitchFamily="18" charset="0"/>
                <a:cs typeface="Times New Roman" pitchFamily="18" charset="0"/>
              </a:rPr>
              <a:t> proton carrier that readily diffuses through the mitochondrial membrane. </a:t>
            </a:r>
          </a:p>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This </a:t>
            </a:r>
            <a:r>
              <a:rPr lang="en-US" dirty="0" err="1" smtClean="0">
                <a:latin typeface="Times New Roman" pitchFamily="18" charset="0"/>
                <a:cs typeface="Times New Roman" pitchFamily="18" charset="0"/>
              </a:rPr>
              <a:t>uncoupler</a:t>
            </a:r>
            <a:r>
              <a:rPr lang="en-US" dirty="0" smtClean="0">
                <a:latin typeface="Times New Roman" pitchFamily="18" charset="0"/>
                <a:cs typeface="Times New Roman" pitchFamily="18" charset="0"/>
              </a:rPr>
              <a:t> causes electron transport to proceed at a rapid rate without establishing a proton gradient, much as do the UCP .</a:t>
            </a:r>
          </a:p>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 The energy produced by the transport of electrons is released as heat rather than being used to synthesize ATP. </a:t>
            </a:r>
          </a:p>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In high doses, the drug aspirin (as well as other </a:t>
            </a:r>
            <a:r>
              <a:rPr lang="en-US" dirty="0" err="1" smtClean="0">
                <a:latin typeface="Times New Roman" pitchFamily="18" charset="0"/>
                <a:cs typeface="Times New Roman" pitchFamily="18" charset="0"/>
              </a:rPr>
              <a:t>salicylates</a:t>
            </a:r>
            <a:r>
              <a:rPr lang="en-US" dirty="0" smtClean="0">
                <a:latin typeface="Times New Roman" pitchFamily="18" charset="0"/>
                <a:cs typeface="Times New Roman" pitchFamily="18" charset="0"/>
              </a:rPr>
              <a:t>) uncouples oxidative </a:t>
            </a:r>
            <a:r>
              <a:rPr lang="en-US" dirty="0" err="1" smtClean="0">
                <a:latin typeface="Times New Roman" pitchFamily="18" charset="0"/>
                <a:cs typeface="Times New Roman" pitchFamily="18" charset="0"/>
              </a:rPr>
              <a:t>phosphorylation</a:t>
            </a:r>
            <a:r>
              <a:rPr lang="en-US" dirty="0" smtClean="0">
                <a:latin typeface="Times New Roman" pitchFamily="18" charset="0"/>
                <a:cs typeface="Times New Roman" pitchFamily="18" charset="0"/>
              </a:rPr>
              <a:t>. This explains the fever that accompanies toxic overdoses of these drugs.</a:t>
            </a:r>
          </a:p>
          <a:p>
            <a:pPr algn="l" rtl="0"/>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 (1).jpg"/>
          <p:cNvPicPr>
            <a:picLocks noChangeAspect="1"/>
          </p:cNvPicPr>
          <p:nvPr/>
        </p:nvPicPr>
        <p:blipFill>
          <a:blip r:embed="rId3"/>
          <a:stretch>
            <a:fillRect/>
          </a:stretch>
        </p:blipFill>
        <p:spPr>
          <a:xfrm>
            <a:off x="357158" y="714356"/>
            <a:ext cx="8429684" cy="5429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928694"/>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rtl="0"/>
            <a:r>
              <a:rPr lang="en-US" b="1" dirty="0" smtClean="0">
                <a:latin typeface="Times New Roman" pitchFamily="18" charset="0"/>
                <a:cs typeface="Times New Roman" pitchFamily="18" charset="0"/>
              </a:rPr>
              <a:t>M</a:t>
            </a:r>
            <a:r>
              <a:rPr lang="en-US" b="1" cap="none" dirty="0" smtClean="0">
                <a:latin typeface="Times New Roman" pitchFamily="18" charset="0"/>
                <a:cs typeface="Times New Roman" pitchFamily="18" charset="0"/>
              </a:rPr>
              <a:t>any</a:t>
            </a:r>
            <a:r>
              <a:rPr lang="en-US" b="1" dirty="0" smtClean="0">
                <a:latin typeface="Times New Roman" pitchFamily="18" charset="0"/>
                <a:cs typeface="Times New Roman" pitchFamily="18" charset="0"/>
              </a:rPr>
              <a:t> P</a:t>
            </a:r>
            <a:r>
              <a:rPr lang="en-US" b="1" cap="none" dirty="0" smtClean="0">
                <a:latin typeface="Times New Roman" pitchFamily="18" charset="0"/>
                <a:cs typeface="Times New Roman" pitchFamily="18" charset="0"/>
              </a:rPr>
              <a:t>oisons</a:t>
            </a:r>
            <a:r>
              <a:rPr lang="en-US" b="1" dirty="0" smtClean="0">
                <a:latin typeface="Times New Roman" pitchFamily="18" charset="0"/>
                <a:cs typeface="Times New Roman" pitchFamily="18" charset="0"/>
              </a:rPr>
              <a:t> I</a:t>
            </a:r>
            <a:r>
              <a:rPr lang="en-US" b="1" cap="none" dirty="0" smtClean="0">
                <a:latin typeface="Times New Roman" pitchFamily="18" charset="0"/>
                <a:cs typeface="Times New Roman" pitchFamily="18" charset="0"/>
              </a:rPr>
              <a:t>nhibit</a:t>
            </a:r>
            <a:r>
              <a:rPr lang="en-US" b="1" dirty="0" smtClean="0">
                <a:latin typeface="Times New Roman" pitchFamily="18" charset="0"/>
                <a:cs typeface="Times New Roman" pitchFamily="18" charset="0"/>
              </a:rPr>
              <a:t> </a:t>
            </a:r>
            <a:r>
              <a:rPr lang="en-US" b="1" cap="none" dirty="0" smtClean="0">
                <a:latin typeface="Times New Roman" pitchFamily="18" charset="0"/>
                <a:cs typeface="Times New Roman" pitchFamily="18" charset="0"/>
              </a:rPr>
              <a:t>the Respiratory Chain</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85860"/>
            <a:ext cx="8686800" cy="5357850"/>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Barbiturates such as </a:t>
            </a:r>
            <a:r>
              <a:rPr lang="en-US" dirty="0" err="1" smtClean="0">
                <a:latin typeface="Times New Roman" pitchFamily="18" charset="0"/>
                <a:cs typeface="Times New Roman" pitchFamily="18" charset="0"/>
              </a:rPr>
              <a:t>amobarbital</a:t>
            </a:r>
            <a:r>
              <a:rPr lang="en-US" dirty="0" smtClean="0">
                <a:latin typeface="Times New Roman" pitchFamily="18" charset="0"/>
                <a:cs typeface="Times New Roman" pitchFamily="18" charset="0"/>
              </a:rPr>
              <a:t> inhibit electron transport via Complex I by blocking the transfer from Fe–S to Q. At sufficient dosage, they are fatal in vivo. </a:t>
            </a:r>
          </a:p>
          <a:p>
            <a:pPr algn="justLow" rtl="0">
              <a:buNone/>
            </a:pPr>
            <a:endParaRPr lang="en-US" dirty="0" smtClean="0">
              <a:latin typeface="Times New Roman" pitchFamily="18" charset="0"/>
              <a:cs typeface="Times New Roman" pitchFamily="18" charset="0"/>
            </a:endParaRPr>
          </a:p>
          <a:p>
            <a:pPr algn="justLow" rtl="0"/>
            <a:r>
              <a:rPr lang="en-US" dirty="0" err="1" smtClean="0">
                <a:latin typeface="Times New Roman" pitchFamily="18" charset="0"/>
                <a:cs typeface="Times New Roman" pitchFamily="18" charset="0"/>
              </a:rPr>
              <a:t>Antimycin</a:t>
            </a:r>
            <a:r>
              <a:rPr lang="en-US" dirty="0" smtClean="0">
                <a:latin typeface="Times New Roman" pitchFamily="18" charset="0"/>
                <a:cs typeface="Times New Roman" pitchFamily="18" charset="0"/>
              </a:rPr>
              <a:t> A and </a:t>
            </a:r>
            <a:r>
              <a:rPr lang="en-US" dirty="0" err="1" smtClean="0">
                <a:latin typeface="Times New Roman" pitchFamily="18" charset="0"/>
                <a:cs typeface="Times New Roman" pitchFamily="18" charset="0"/>
              </a:rPr>
              <a:t>dimercaprol</a:t>
            </a:r>
            <a:r>
              <a:rPr lang="en-US" dirty="0" smtClean="0">
                <a:latin typeface="Times New Roman" pitchFamily="18" charset="0"/>
                <a:cs typeface="Times New Roman" pitchFamily="18" charset="0"/>
              </a:rPr>
              <a:t> inhibit the respiratory chain at Complex III.</a:t>
            </a:r>
          </a:p>
          <a:p>
            <a:pPr algn="justLow" rtl="0">
              <a:buNone/>
            </a:pPr>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classic poisons H</a:t>
            </a:r>
            <a:r>
              <a:rPr lang="en-US" sz="23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S, carbon monoxide, and cyanide inhibit Complex IV and can therefore totally arrest respiration.</a:t>
            </a:r>
          </a:p>
          <a:p>
            <a:pPr algn="justLow" rtl="0">
              <a:buNone/>
            </a:pPr>
            <a:endParaRPr lang="en-US" dirty="0" smtClean="0">
              <a:latin typeface="Times New Roman" pitchFamily="18" charset="0"/>
              <a:cs typeface="Times New Roman" pitchFamily="18" charset="0"/>
            </a:endParaRPr>
          </a:p>
          <a:p>
            <a:pPr algn="justLow" rtl="0"/>
            <a:r>
              <a:rPr lang="en-US" dirty="0" err="1" smtClean="0">
                <a:latin typeface="Times New Roman" pitchFamily="18" charset="0"/>
                <a:cs typeface="Times New Roman" pitchFamily="18" charset="0"/>
              </a:rPr>
              <a:t>Malonate</a:t>
            </a:r>
            <a:r>
              <a:rPr lang="en-US" dirty="0" smtClean="0">
                <a:latin typeface="Times New Roman" pitchFamily="18" charset="0"/>
                <a:cs typeface="Times New Roman" pitchFamily="18" charset="0"/>
              </a:rPr>
              <a:t> is a competitive inhibitor of Complex II.</a:t>
            </a:r>
          </a:p>
          <a:p>
            <a:pPr algn="justLow" rtl="0">
              <a:buNone/>
            </a:pPr>
            <a:endParaRPr lang="en-US" dirty="0" smtClean="0">
              <a:latin typeface="Times New Roman" pitchFamily="18" charset="0"/>
              <a:cs typeface="Times New Roman" pitchFamily="18" charset="0"/>
            </a:endParaRPr>
          </a:p>
          <a:p>
            <a:pPr algn="justLow" rtl="0"/>
            <a:r>
              <a:rPr lang="en-US" dirty="0" err="1" smtClean="0">
                <a:latin typeface="Times New Roman" pitchFamily="18" charset="0"/>
                <a:cs typeface="Times New Roman" pitchFamily="18" charset="0"/>
              </a:rPr>
              <a:t>Atractyloside</a:t>
            </a:r>
            <a:r>
              <a:rPr lang="en-US" dirty="0" smtClean="0">
                <a:latin typeface="Times New Roman" pitchFamily="18" charset="0"/>
                <a:cs typeface="Times New Roman" pitchFamily="18" charset="0"/>
              </a:rPr>
              <a:t> inhibits oxidative </a:t>
            </a:r>
            <a:r>
              <a:rPr lang="en-US" dirty="0" err="1" smtClean="0">
                <a:latin typeface="Times New Roman" pitchFamily="18" charset="0"/>
                <a:cs typeface="Times New Roman" pitchFamily="18" charset="0"/>
              </a:rPr>
              <a:t>phosphorylation</a:t>
            </a:r>
            <a:r>
              <a:rPr lang="en-US" dirty="0" smtClean="0">
                <a:latin typeface="Times New Roman" pitchFamily="18" charset="0"/>
                <a:cs typeface="Times New Roman" pitchFamily="18" charset="0"/>
              </a:rPr>
              <a:t> by inhibiting the transporter of ADP into and ATP out of the mitochondrion .</a:t>
            </a:r>
          </a:p>
          <a:p>
            <a:pPr algn="justLow" rtl="0">
              <a:buNone/>
            </a:pPr>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antibiotic </a:t>
            </a:r>
            <a:r>
              <a:rPr lang="en-US" dirty="0" err="1" smtClean="0">
                <a:latin typeface="Times New Roman" pitchFamily="18" charset="0"/>
                <a:cs typeface="Times New Roman" pitchFamily="18" charset="0"/>
              </a:rPr>
              <a:t>oligomycin</a:t>
            </a:r>
            <a:r>
              <a:rPr lang="en-US" dirty="0" smtClean="0">
                <a:latin typeface="Times New Roman" pitchFamily="18" charset="0"/>
                <a:cs typeface="Times New Roman" pitchFamily="18" charset="0"/>
              </a:rPr>
              <a:t> completely blocks oxidation and </a:t>
            </a:r>
            <a:r>
              <a:rPr lang="en-US" dirty="0" err="1" smtClean="0">
                <a:latin typeface="Times New Roman" pitchFamily="18" charset="0"/>
                <a:cs typeface="Times New Roman" pitchFamily="18" charset="0"/>
              </a:rPr>
              <a:t>phosphorylation</a:t>
            </a:r>
            <a:r>
              <a:rPr lang="en-US" dirty="0" smtClean="0">
                <a:latin typeface="Times New Roman" pitchFamily="18" charset="0"/>
                <a:cs typeface="Times New Roman" pitchFamily="18" charset="0"/>
              </a:rPr>
              <a:t> by blocking the flow of protons through ATP </a:t>
            </a:r>
            <a:r>
              <a:rPr lang="en-US" dirty="0" err="1" smtClean="0">
                <a:latin typeface="Times New Roman" pitchFamily="18" charset="0"/>
                <a:cs typeface="Times New Roman" pitchFamily="18" charset="0"/>
              </a:rPr>
              <a:t>synthase</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wnload.png"/>
          <p:cNvPicPr>
            <a:picLocks noChangeAspect="1"/>
          </p:cNvPicPr>
          <p:nvPr/>
        </p:nvPicPr>
        <p:blipFill>
          <a:blip r:embed="rId3"/>
          <a:stretch>
            <a:fillRect/>
          </a:stretch>
        </p:blipFill>
        <p:spPr>
          <a:xfrm>
            <a:off x="357158" y="285728"/>
            <a:ext cx="8429684" cy="6215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c9dcad28e4e4297d4d5d488f00bd239.jpg"/>
          <p:cNvPicPr>
            <a:picLocks noGrp="1" noChangeAspect="1"/>
          </p:cNvPicPr>
          <p:nvPr>
            <p:ph idx="1"/>
          </p:nvPr>
        </p:nvPicPr>
        <p:blipFill>
          <a:blip r:embed="rId3" cstate="print"/>
          <a:stretch>
            <a:fillRect/>
          </a:stretch>
        </p:blipFill>
        <p:spPr>
          <a:xfrm>
            <a:off x="1285852" y="1500174"/>
            <a:ext cx="6929486" cy="5143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sz="24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Photosynthesis versus Cellular Respiration </a:t>
            </a:r>
            <a:endParaRPr lang="ar-IQ" sz="240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p>
            <a:fld id="{CAF16451-FCD8-4580-9CC2-078D23FA068F}" type="slidenum">
              <a:rPr lang="en-US" altLang="zh-CN"/>
              <a:pPr/>
              <a:t>6</a:t>
            </a:fld>
            <a:endParaRPr lang="en-US" altLang="zh-CN"/>
          </a:p>
        </p:txBody>
      </p:sp>
      <p:sp>
        <p:nvSpPr>
          <p:cNvPr id="12291" name="Text Box 2"/>
          <p:cNvSpPr txBox="1">
            <a:spLocks noChangeArrowheads="1"/>
          </p:cNvSpPr>
          <p:nvPr/>
        </p:nvSpPr>
        <p:spPr bwMode="auto">
          <a:xfrm>
            <a:off x="1828800" y="609600"/>
            <a:ext cx="4419600" cy="457200"/>
          </a:xfrm>
          <a:prstGeom prst="rect">
            <a:avLst/>
          </a:prstGeom>
          <a:noFill/>
          <a:ln w="9525">
            <a:noFill/>
            <a:miter lim="800000"/>
            <a:headEnd/>
            <a:tailEnd/>
          </a:ln>
        </p:spPr>
        <p:txBody>
          <a:bodyPr>
            <a:spAutoFit/>
          </a:bodyPr>
          <a:lstStyle/>
          <a:p>
            <a:pPr>
              <a:spcBef>
                <a:spcPct val="50000"/>
              </a:spcBef>
            </a:pPr>
            <a:endParaRPr lang="ar-IQ" b="0"/>
          </a:p>
        </p:txBody>
      </p:sp>
      <p:sp>
        <p:nvSpPr>
          <p:cNvPr id="12292" name="Text Box 3"/>
          <p:cNvSpPr txBox="1">
            <a:spLocks noChangeArrowheads="1"/>
          </p:cNvSpPr>
          <p:nvPr/>
        </p:nvSpPr>
        <p:spPr bwMode="auto">
          <a:xfrm>
            <a:off x="1524000" y="685800"/>
            <a:ext cx="5943600" cy="6413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spcBef>
                <a:spcPct val="50000"/>
              </a:spcBef>
            </a:pPr>
            <a:r>
              <a:rPr lang="en-US" altLang="zh-C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Nutrient Materials</a:t>
            </a:r>
            <a:endPar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293" name="Text Box 4"/>
          <p:cNvSpPr txBox="1">
            <a:spLocks noChangeArrowheads="1"/>
          </p:cNvSpPr>
          <p:nvPr/>
        </p:nvSpPr>
        <p:spPr bwMode="auto">
          <a:xfrm>
            <a:off x="685800" y="2514600"/>
            <a:ext cx="3581400" cy="457200"/>
          </a:xfrm>
          <a:prstGeom prst="rect">
            <a:avLst/>
          </a:prstGeom>
          <a:noFill/>
          <a:ln w="9525">
            <a:noFill/>
            <a:miter lim="800000"/>
            <a:headEnd/>
            <a:tailEnd/>
          </a:ln>
        </p:spPr>
        <p:txBody>
          <a:bodyPr>
            <a:spAutoFit/>
          </a:bodyPr>
          <a:lstStyle/>
          <a:p>
            <a:pPr>
              <a:spcBef>
                <a:spcPct val="50000"/>
              </a:spcBef>
            </a:pPr>
            <a:endParaRPr lang="ar-IQ" b="0"/>
          </a:p>
        </p:txBody>
      </p:sp>
      <p:sp>
        <p:nvSpPr>
          <p:cNvPr id="12294" name="Text Box 5"/>
          <p:cNvSpPr txBox="1">
            <a:spLocks noChangeArrowheads="1"/>
          </p:cNvSpPr>
          <p:nvPr/>
        </p:nvSpPr>
        <p:spPr bwMode="auto">
          <a:xfrm>
            <a:off x="214282" y="2514600"/>
            <a:ext cx="3929090"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spcBef>
                <a:spcPct val="50000"/>
              </a:spcBef>
            </a:pPr>
            <a:r>
              <a:rPr lang="en-US" altLang="zh-CN"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Biological   Oxidation</a:t>
            </a:r>
            <a:endParaRPr lang="en-US" altLang="zh-C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295" name="Line 6"/>
          <p:cNvSpPr>
            <a:spLocks noChangeShapeType="1"/>
          </p:cNvSpPr>
          <p:nvPr/>
        </p:nvSpPr>
        <p:spPr bwMode="auto">
          <a:xfrm>
            <a:off x="4572000" y="1371600"/>
            <a:ext cx="0" cy="20574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ar-IQ"/>
          </a:p>
        </p:txBody>
      </p:sp>
      <p:sp>
        <p:nvSpPr>
          <p:cNvPr id="12296" name="Line 7"/>
          <p:cNvSpPr>
            <a:spLocks noChangeShapeType="1"/>
          </p:cNvSpPr>
          <p:nvPr/>
        </p:nvSpPr>
        <p:spPr bwMode="auto">
          <a:xfrm>
            <a:off x="1447800" y="3429000"/>
            <a:ext cx="62484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ar-IQ"/>
          </a:p>
        </p:txBody>
      </p:sp>
      <p:sp>
        <p:nvSpPr>
          <p:cNvPr id="12297" name="Line 8"/>
          <p:cNvSpPr>
            <a:spLocks noChangeShapeType="1"/>
          </p:cNvSpPr>
          <p:nvPr/>
        </p:nvSpPr>
        <p:spPr bwMode="auto">
          <a:xfrm>
            <a:off x="1447800" y="3429000"/>
            <a:ext cx="0" cy="3810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ar-IQ"/>
          </a:p>
        </p:txBody>
      </p:sp>
      <p:sp>
        <p:nvSpPr>
          <p:cNvPr id="12298" name="Line 9"/>
          <p:cNvSpPr>
            <a:spLocks noChangeShapeType="1"/>
          </p:cNvSpPr>
          <p:nvPr/>
        </p:nvSpPr>
        <p:spPr bwMode="auto">
          <a:xfrm>
            <a:off x="7696200" y="3429000"/>
            <a:ext cx="0" cy="3810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ar-IQ"/>
          </a:p>
        </p:txBody>
      </p:sp>
      <p:sp>
        <p:nvSpPr>
          <p:cNvPr id="12299" name="Text Box 10"/>
          <p:cNvSpPr txBox="1">
            <a:spLocks noChangeArrowheads="1"/>
          </p:cNvSpPr>
          <p:nvPr/>
        </p:nvSpPr>
        <p:spPr bwMode="auto">
          <a:xfrm>
            <a:off x="714348" y="4000504"/>
            <a:ext cx="1371600" cy="6413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spcBef>
                <a:spcPct val="50000"/>
              </a:spcBef>
            </a:pPr>
            <a:r>
              <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r>
              <a:rPr lang="en-US" altLang="zh-CN" sz="3600" b="1"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a:t>
            </a:r>
          </a:p>
        </p:txBody>
      </p:sp>
      <p:sp>
        <p:nvSpPr>
          <p:cNvPr id="12300" name="Line 11"/>
          <p:cNvSpPr>
            <a:spLocks noChangeShapeType="1"/>
          </p:cNvSpPr>
          <p:nvPr/>
        </p:nvSpPr>
        <p:spPr bwMode="auto">
          <a:xfrm>
            <a:off x="4572000" y="3429000"/>
            <a:ext cx="0" cy="3810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ar-IQ"/>
          </a:p>
        </p:txBody>
      </p:sp>
      <p:sp>
        <p:nvSpPr>
          <p:cNvPr id="12301" name="Text Box 12"/>
          <p:cNvSpPr txBox="1">
            <a:spLocks noChangeArrowheads="1"/>
          </p:cNvSpPr>
          <p:nvPr/>
        </p:nvSpPr>
        <p:spPr bwMode="auto">
          <a:xfrm>
            <a:off x="3886200" y="3962400"/>
            <a:ext cx="2286000" cy="7016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spcBef>
                <a:spcPct val="50000"/>
              </a:spcBef>
            </a:pPr>
            <a:r>
              <a:rPr lang="en-US" altLang="zh-C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Energy</a:t>
            </a:r>
            <a:endParaRPr lang="en-US" altLang="zh-C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302" name="Text Box 13"/>
          <p:cNvSpPr txBox="1">
            <a:spLocks noChangeArrowheads="1"/>
          </p:cNvSpPr>
          <p:nvPr/>
        </p:nvSpPr>
        <p:spPr bwMode="auto">
          <a:xfrm>
            <a:off x="7239000" y="3962400"/>
            <a:ext cx="1295400" cy="6413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spcBef>
                <a:spcPct val="50000"/>
              </a:spcBef>
            </a:pPr>
            <a:r>
              <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CO</a:t>
            </a:r>
            <a:r>
              <a:rPr lang="en-US" altLang="zh-CN" sz="3600" b="1"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2303" name="Line 14"/>
          <p:cNvSpPr>
            <a:spLocks noChangeShapeType="1"/>
          </p:cNvSpPr>
          <p:nvPr/>
        </p:nvSpPr>
        <p:spPr bwMode="auto">
          <a:xfrm>
            <a:off x="4643438" y="4643446"/>
            <a:ext cx="0" cy="4572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ar-IQ"/>
          </a:p>
        </p:txBody>
      </p:sp>
      <p:sp>
        <p:nvSpPr>
          <p:cNvPr id="12304" name="Line 15"/>
          <p:cNvSpPr>
            <a:spLocks noChangeShapeType="1"/>
          </p:cNvSpPr>
          <p:nvPr/>
        </p:nvSpPr>
        <p:spPr bwMode="auto">
          <a:xfrm>
            <a:off x="3200400" y="5105400"/>
            <a:ext cx="32004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ar-IQ"/>
          </a:p>
        </p:txBody>
      </p:sp>
      <p:sp>
        <p:nvSpPr>
          <p:cNvPr id="12305" name="Line 16"/>
          <p:cNvSpPr>
            <a:spLocks noChangeShapeType="1"/>
          </p:cNvSpPr>
          <p:nvPr/>
        </p:nvSpPr>
        <p:spPr bwMode="auto">
          <a:xfrm>
            <a:off x="3200400" y="5105400"/>
            <a:ext cx="0" cy="3048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ar-IQ"/>
          </a:p>
        </p:txBody>
      </p:sp>
      <p:sp>
        <p:nvSpPr>
          <p:cNvPr id="12306" name="Line 17"/>
          <p:cNvSpPr>
            <a:spLocks noChangeShapeType="1"/>
          </p:cNvSpPr>
          <p:nvPr/>
        </p:nvSpPr>
        <p:spPr bwMode="auto">
          <a:xfrm>
            <a:off x="6400800" y="5181600"/>
            <a:ext cx="0" cy="3048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ar-IQ"/>
          </a:p>
        </p:txBody>
      </p:sp>
      <p:sp>
        <p:nvSpPr>
          <p:cNvPr id="12307" name="Text Box 18"/>
          <p:cNvSpPr txBox="1">
            <a:spLocks noChangeArrowheads="1"/>
          </p:cNvSpPr>
          <p:nvPr/>
        </p:nvSpPr>
        <p:spPr bwMode="auto">
          <a:xfrm>
            <a:off x="2133600" y="5638801"/>
            <a:ext cx="2716213" cy="70788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spcBef>
                <a:spcPct val="50000"/>
              </a:spcBef>
            </a:pPr>
            <a:r>
              <a:rPr lang="en-US" altLang="zh-C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zh-C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Cell Usage  </a:t>
            </a:r>
            <a:endParaRPr lang="en-US" altLang="zh-C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308" name="Text Box 19"/>
          <p:cNvSpPr txBox="1">
            <a:spLocks noChangeArrowheads="1"/>
          </p:cNvSpPr>
          <p:nvPr/>
        </p:nvSpPr>
        <p:spPr bwMode="auto">
          <a:xfrm>
            <a:off x="5572132" y="5643578"/>
            <a:ext cx="3200400" cy="7016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spcBef>
                <a:spcPct val="50000"/>
              </a:spcBef>
            </a:pPr>
            <a:r>
              <a:rPr lang="en-US" altLang="zh-C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zh-C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Heat </a:t>
            </a:r>
            <a:r>
              <a:rPr lang="en-US" altLang="zh-C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energy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cap="none"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Bioenergetics</a:t>
            </a:r>
            <a:endParaRPr lang="ar-IQ" b="1" cap="none"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algn="just" rtl="0"/>
            <a:endParaRPr lang="en-US" dirty="0" smtClean="0"/>
          </a:p>
          <a:p>
            <a:pPr algn="just" rtl="0">
              <a:buFont typeface="Wingdings" pitchFamily="2" charset="2"/>
              <a:buChar char="v"/>
            </a:pPr>
            <a:r>
              <a:rPr lang="en-US" b="1" dirty="0" smtClean="0"/>
              <a:t>Bioenergetics </a:t>
            </a:r>
            <a:r>
              <a:rPr lang="en-US" dirty="0" smtClean="0">
                <a:solidFill>
                  <a:schemeClr val="tx1"/>
                </a:solidFill>
              </a:rPr>
              <a:t>describes </a:t>
            </a:r>
            <a:r>
              <a:rPr lang="en-US" dirty="0" smtClean="0"/>
              <a:t>the transfer and utilization of energy in biologic systems. </a:t>
            </a:r>
          </a:p>
          <a:p>
            <a:pPr algn="just" rtl="0">
              <a:buNone/>
            </a:pPr>
            <a:endParaRPr lang="en-US" dirty="0" smtClean="0"/>
          </a:p>
          <a:p>
            <a:pPr algn="just" rtl="0">
              <a:buFont typeface="Wingdings" pitchFamily="2" charset="2"/>
              <a:buChar char="v"/>
            </a:pPr>
            <a:r>
              <a:rPr lang="en-US" dirty="0" smtClean="0"/>
              <a:t>Changes in free energy </a:t>
            </a:r>
            <a:r>
              <a:rPr lang="en-US" b="1" dirty="0" smtClean="0">
                <a:solidFill>
                  <a:schemeClr val="accent2"/>
                </a:solidFill>
              </a:rPr>
              <a:t>(ΔG) </a:t>
            </a:r>
            <a:r>
              <a:rPr lang="en-US" dirty="0" smtClean="0"/>
              <a:t>provide </a:t>
            </a:r>
            <a:r>
              <a:rPr lang="en-US" dirty="0" smtClean="0">
                <a:solidFill>
                  <a:schemeClr val="tx1"/>
                </a:solidFill>
              </a:rPr>
              <a:t>a measure </a:t>
            </a:r>
            <a:r>
              <a:rPr lang="en-US" dirty="0" smtClean="0"/>
              <a:t>of the energetic of a chemical reaction and can, therefore, allow prediction of whether a reaction or process can take place. </a:t>
            </a:r>
          </a:p>
          <a:p>
            <a:pPr algn="just" rtl="0">
              <a:buFont typeface="Wingdings" pitchFamily="2" charset="2"/>
              <a:buChar char="v"/>
            </a:pPr>
            <a:endParaRPr lang="en-US" dirty="0" smtClean="0"/>
          </a:p>
          <a:p>
            <a:pPr algn="just" rtl="0">
              <a:buFont typeface="Wingdings" pitchFamily="2" charset="2"/>
              <a:buChar char="v"/>
            </a:pPr>
            <a:r>
              <a:rPr lang="en-US" b="1" dirty="0" smtClean="0"/>
              <a:t>Bioenergetics</a:t>
            </a:r>
            <a:r>
              <a:rPr lang="en-US" dirty="0" smtClean="0"/>
              <a:t> </a:t>
            </a:r>
            <a:r>
              <a:rPr lang="en-US" dirty="0" smtClean="0">
                <a:solidFill>
                  <a:schemeClr val="tx1"/>
                </a:solidFill>
              </a:rPr>
              <a:t>concerns</a:t>
            </a:r>
            <a:r>
              <a:rPr lang="en-US" dirty="0" smtClean="0"/>
              <a:t> only the </a:t>
            </a:r>
            <a:r>
              <a:rPr lang="en-US" b="1" dirty="0" smtClean="0"/>
              <a:t>initial and final energy states </a:t>
            </a:r>
            <a:r>
              <a:rPr lang="en-US" dirty="0" smtClean="0"/>
              <a:t>of reaction components, not the mechanism or how much time is needed for the chemical change to take place. </a:t>
            </a:r>
          </a:p>
          <a:p>
            <a:pPr algn="just" rtl="0">
              <a:buFont typeface="Wingdings" pitchFamily="2" charset="2"/>
              <a:buChar char="v"/>
            </a:pPr>
            <a:endParaRPr lang="en-US" dirty="0" smtClean="0"/>
          </a:p>
          <a:p>
            <a:pPr algn="just" rtl="0">
              <a:buFont typeface="Wingdings" pitchFamily="2" charset="2"/>
              <a:buChar char="v"/>
            </a:pPr>
            <a:r>
              <a:rPr lang="en-US" dirty="0" smtClean="0"/>
              <a:t>In short, </a:t>
            </a:r>
            <a:r>
              <a:rPr lang="en-US" dirty="0" smtClean="0">
                <a:solidFill>
                  <a:schemeClr val="tx1"/>
                </a:solidFill>
              </a:rPr>
              <a:t>bioenergetics predicts </a:t>
            </a:r>
            <a:r>
              <a:rPr lang="en-US" dirty="0" smtClean="0"/>
              <a:t>if a process is possible, whereas kinetics measures how fast the reaction occurs</a:t>
            </a:r>
          </a:p>
          <a:p>
            <a:pPr algn="just" rtl="0">
              <a:buNone/>
            </a:pPr>
            <a:endParaRPr lang="en-US" dirty="0" smtClean="0"/>
          </a:p>
          <a:p>
            <a:pPr algn="just" rtl="0">
              <a:buFont typeface="Wingdings" pitchFamily="2" charset="2"/>
              <a:buChar char="v"/>
            </a:pPr>
            <a:r>
              <a:rPr lang="en-US" b="1" dirty="0" smtClean="0">
                <a:solidFill>
                  <a:schemeClr val="tx1"/>
                </a:solidFill>
                <a:effectLst>
                  <a:outerShdw blurRad="38100" dist="38100" dir="2700000" algn="tl">
                    <a:srgbClr val="C0C0C0"/>
                  </a:outerShdw>
                </a:effectLst>
              </a:rPr>
              <a:t> Living systems = </a:t>
            </a:r>
            <a:r>
              <a:rPr lang="en-US" b="1" dirty="0" smtClean="0">
                <a:solidFill>
                  <a:schemeClr val="tx1"/>
                </a:solidFill>
              </a:rPr>
              <a:t>Environments + </a:t>
            </a:r>
            <a:r>
              <a:rPr lang="en-US" b="1" dirty="0" smtClean="0">
                <a:solidFill>
                  <a:schemeClr val="tx1"/>
                </a:solidFill>
                <a:effectLst>
                  <a:outerShdw blurRad="38100" dist="38100" dir="2700000" algn="tl">
                    <a:srgbClr val="C0C0C0"/>
                  </a:outerShdw>
                </a:effectLst>
              </a:rPr>
              <a:t>Organisms </a:t>
            </a:r>
          </a:p>
          <a:p>
            <a:pPr algn="just" rtl="0">
              <a:buFont typeface="Wingdings" pitchFamily="2" charset="2"/>
              <a:buChar char="v"/>
            </a:pP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p:spPr>
        <p:txBody>
          <a:bodyPr/>
          <a:lstStyle/>
          <a:p>
            <a:fld id="{5BC70732-6ECA-4414-9F2E-78E805D23042}" type="slidenum">
              <a:rPr lang="ar-SA"/>
              <a:pPr/>
              <a:t>8</a:t>
            </a:fld>
            <a:endParaRPr lang="en-US"/>
          </a:p>
        </p:txBody>
      </p:sp>
      <p:sp>
        <p:nvSpPr>
          <p:cNvPr id="2" name="Rectangle 2"/>
          <p:cNvSpPr>
            <a:spLocks noGrp="1" noChangeArrowheads="1"/>
          </p:cNvSpPr>
          <p:nvPr>
            <p:ph type="title"/>
          </p:nvPr>
        </p:nvSpPr>
        <p:spPr>
          <a:xfrm>
            <a:off x="457200" y="274638"/>
            <a:ext cx="8229600" cy="647700"/>
          </a:xfrm>
        </p:spPr>
        <p:style>
          <a:lnRef idx="1">
            <a:schemeClr val="accent2"/>
          </a:lnRef>
          <a:fillRef idx="2">
            <a:schemeClr val="accent2"/>
          </a:fillRef>
          <a:effectRef idx="1">
            <a:schemeClr val="accent2"/>
          </a:effectRef>
          <a:fontRef idx="minor">
            <a:schemeClr val="dk1"/>
          </a:fontRef>
        </p:style>
        <p:txBody>
          <a:bodyPr lIns="90488" tIns="44450" rIns="90488" bIns="44450"/>
          <a:lstStyle/>
          <a:p>
            <a:pPr algn="ctr" rtl="0" eaLnBrk="1" hangingPunct="1"/>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Energy</a:t>
            </a:r>
            <a:endParaRPr lang="en-US" b="1" dirty="0" smtClean="0"/>
          </a:p>
        </p:txBody>
      </p:sp>
      <p:sp>
        <p:nvSpPr>
          <p:cNvPr id="3" name="Rectangle 3"/>
          <p:cNvSpPr>
            <a:spLocks noGrp="1" noChangeArrowheads="1"/>
          </p:cNvSpPr>
          <p:nvPr>
            <p:ph type="body" idx="1"/>
          </p:nvPr>
        </p:nvSpPr>
        <p:spPr>
          <a:xfrm>
            <a:off x="468313" y="1052513"/>
            <a:ext cx="8362950" cy="2876553"/>
          </a:xfrm>
        </p:spPr>
        <p:style>
          <a:lnRef idx="2">
            <a:schemeClr val="accent2"/>
          </a:lnRef>
          <a:fillRef idx="1">
            <a:schemeClr val="lt1"/>
          </a:fillRef>
          <a:effectRef idx="0">
            <a:schemeClr val="accent2"/>
          </a:effectRef>
          <a:fontRef idx="minor">
            <a:schemeClr val="dk1"/>
          </a:fontRef>
        </p:style>
        <p:txBody>
          <a:bodyPr lIns="90488" tIns="44450" rIns="90488" bIns="44450">
            <a:normAutofit fontScale="85000" lnSpcReduction="20000"/>
          </a:bodyPr>
          <a:lstStyle/>
          <a:p>
            <a:pPr algn="l" rtl="0" eaLnBrk="1" hangingPunct="1">
              <a:lnSpc>
                <a:spcPct val="90000"/>
              </a:lnSpc>
              <a:defRPr/>
            </a:pPr>
            <a:r>
              <a:rPr lang="en-US" sz="2800" b="1" dirty="0" smtClean="0">
                <a:solidFill>
                  <a:schemeClr val="tx1"/>
                </a:solidFill>
                <a:effectLst>
                  <a:outerShdw blurRad="38100" dist="38100" dir="2700000" algn="tl">
                    <a:srgbClr val="C0C0C0"/>
                  </a:outerShdw>
                </a:effectLst>
              </a:rPr>
              <a:t>Definition:</a:t>
            </a:r>
            <a:r>
              <a:rPr lang="en-US" sz="2800" b="1" dirty="0" smtClean="0">
                <a:solidFill>
                  <a:schemeClr val="tx1"/>
                </a:solidFill>
              </a:rPr>
              <a:t>   </a:t>
            </a:r>
            <a:r>
              <a:rPr lang="en-US" sz="2800" b="1" dirty="0" smtClean="0">
                <a:solidFill>
                  <a:schemeClr val="tx1"/>
                </a:solidFill>
                <a:effectLst>
                  <a:outerShdw blurRad="38100" dist="38100" dir="2700000" algn="tl">
                    <a:srgbClr val="C0C0C0"/>
                  </a:outerShdw>
                </a:effectLst>
              </a:rPr>
              <a:t>Capacity</a:t>
            </a:r>
            <a:r>
              <a:rPr lang="en-US" sz="2800" dirty="0" smtClean="0">
                <a:solidFill>
                  <a:schemeClr val="tx1"/>
                </a:solidFill>
              </a:rPr>
              <a:t> to </a:t>
            </a:r>
            <a:r>
              <a:rPr lang="en-US" sz="2800" b="1" dirty="0" smtClean="0">
                <a:solidFill>
                  <a:schemeClr val="tx1"/>
                </a:solidFill>
                <a:effectLst>
                  <a:outerShdw blurRad="38100" dist="38100" dir="2700000" algn="tl">
                    <a:srgbClr val="C0C0C0"/>
                  </a:outerShdw>
                </a:effectLst>
              </a:rPr>
              <a:t>perform</a:t>
            </a:r>
            <a:r>
              <a:rPr lang="en-US" sz="2800" dirty="0" smtClean="0">
                <a:solidFill>
                  <a:schemeClr val="tx1"/>
                </a:solidFill>
              </a:rPr>
              <a:t> </a:t>
            </a:r>
            <a:r>
              <a:rPr lang="en-US" sz="2800" b="1" dirty="0" smtClean="0">
                <a:solidFill>
                  <a:schemeClr val="tx1"/>
                </a:solidFill>
                <a:effectLst>
                  <a:outerShdw blurRad="38100" dist="38100" dir="2700000" algn="tl">
                    <a:srgbClr val="C0C0C0"/>
                  </a:outerShdw>
                </a:effectLst>
              </a:rPr>
              <a:t>work</a:t>
            </a:r>
            <a:r>
              <a:rPr lang="en-US" sz="2000" b="1" dirty="0" smtClean="0">
                <a:solidFill>
                  <a:schemeClr val="tx1"/>
                </a:solidFill>
                <a:effectLst>
                  <a:outerShdw blurRad="38100" dist="38100" dir="2700000" algn="tl">
                    <a:srgbClr val="C0C0C0"/>
                  </a:outerShdw>
                </a:effectLst>
              </a:rPr>
              <a:t>.</a:t>
            </a:r>
            <a:r>
              <a:rPr lang="en-US" sz="3600" b="1" dirty="0" smtClean="0">
                <a:solidFill>
                  <a:schemeClr val="tx1"/>
                </a:solidFill>
              </a:rPr>
              <a:t>  </a:t>
            </a:r>
          </a:p>
          <a:p>
            <a:pPr algn="justLow" rtl="0" eaLnBrk="1" hangingPunct="1">
              <a:lnSpc>
                <a:spcPct val="90000"/>
              </a:lnSpc>
              <a:defRPr/>
            </a:pPr>
            <a:r>
              <a:rPr lang="en-US" sz="2800" b="1" dirty="0" smtClean="0">
                <a:solidFill>
                  <a:schemeClr val="tx1"/>
                </a:solidFill>
                <a:effectLst>
                  <a:outerShdw blurRad="38100" dist="38100" dir="2700000" algn="tl">
                    <a:srgbClr val="C0C0C0"/>
                  </a:outerShdw>
                </a:effectLst>
              </a:rPr>
              <a:t>Types:</a:t>
            </a:r>
            <a:r>
              <a:rPr lang="en-US" sz="3600" b="1" dirty="0" smtClean="0">
                <a:solidFill>
                  <a:schemeClr val="tx1"/>
                </a:solidFill>
                <a:effectLst>
                  <a:outerShdw blurRad="38100" dist="38100" dir="2700000" algn="tl">
                    <a:srgbClr val="C0C0C0"/>
                  </a:outerShdw>
                </a:effectLst>
              </a:rPr>
              <a:t> </a:t>
            </a:r>
          </a:p>
          <a:p>
            <a:pPr algn="justLow" rtl="0" eaLnBrk="1" hangingPunct="1">
              <a:lnSpc>
                <a:spcPct val="90000"/>
              </a:lnSpc>
              <a:buFontTx/>
              <a:buNone/>
              <a:defRPr/>
            </a:pPr>
            <a:r>
              <a:rPr lang="en-US" sz="2800" b="1" dirty="0" smtClean="0">
                <a:solidFill>
                  <a:schemeClr val="tx1"/>
                </a:solidFill>
                <a:effectLst>
                  <a:outerShdw blurRad="38100" dist="38100" dir="2700000" algn="tl">
                    <a:srgbClr val="C0C0C0"/>
                  </a:outerShdw>
                </a:effectLst>
              </a:rPr>
              <a:t>         1- Kinetic: </a:t>
            </a:r>
          </a:p>
          <a:p>
            <a:pPr algn="l" rtl="0">
              <a:lnSpc>
                <a:spcPct val="90000"/>
              </a:lnSpc>
              <a:buNone/>
              <a:defRPr/>
            </a:pPr>
            <a:r>
              <a:rPr lang="en-US" sz="2800" b="1" dirty="0" smtClean="0">
                <a:solidFill>
                  <a:schemeClr val="tx1"/>
                </a:solidFill>
                <a:effectLst>
                  <a:outerShdw blurRad="38100" dist="38100" dir="2700000" algn="tl">
                    <a:srgbClr val="C0C0C0"/>
                  </a:outerShdw>
                </a:effectLst>
              </a:rPr>
              <a:t>             </a:t>
            </a:r>
            <a:r>
              <a:rPr lang="en-US" sz="2000" b="1" dirty="0" smtClean="0">
                <a:solidFill>
                  <a:schemeClr val="tx1"/>
                </a:solidFill>
                <a:effectLst>
                  <a:outerShdw blurRad="38100" dist="38100" dir="2700000" algn="tl">
                    <a:srgbClr val="C0C0C0"/>
                  </a:outerShdw>
                </a:effectLst>
              </a:rPr>
              <a:t>Energy in the process of  doing work or Energy of  motion.</a:t>
            </a:r>
          </a:p>
          <a:p>
            <a:pPr algn="l" rtl="0">
              <a:lnSpc>
                <a:spcPct val="90000"/>
              </a:lnSpc>
              <a:buNone/>
              <a:defRPr/>
            </a:pPr>
            <a:r>
              <a:rPr lang="en-US" sz="2000" b="1" dirty="0" smtClean="0">
                <a:solidFill>
                  <a:schemeClr val="tx1"/>
                </a:solidFill>
                <a:effectLst>
                  <a:outerShdw blurRad="38100" dist="38100" dir="2700000" algn="tl">
                    <a:srgbClr val="C0C0C0"/>
                  </a:outerShdw>
                </a:effectLst>
              </a:rPr>
              <a:t>                  Example: Heat, Light</a:t>
            </a:r>
          </a:p>
          <a:p>
            <a:pPr algn="justLow" rtl="0" eaLnBrk="1" hangingPunct="1">
              <a:lnSpc>
                <a:spcPct val="90000"/>
              </a:lnSpc>
              <a:buFontTx/>
              <a:buNone/>
              <a:defRPr/>
            </a:pPr>
            <a:r>
              <a:rPr lang="en-US" sz="2800" b="1" dirty="0" smtClean="0">
                <a:solidFill>
                  <a:schemeClr val="tx1"/>
                </a:solidFill>
                <a:effectLst>
                  <a:outerShdw blurRad="38100" dist="38100" dir="2700000" algn="tl">
                    <a:srgbClr val="C0C0C0"/>
                  </a:outerShdw>
                </a:effectLst>
              </a:rPr>
              <a:t>        2- Potential: </a:t>
            </a:r>
          </a:p>
          <a:p>
            <a:pPr algn="justLow" rtl="0" eaLnBrk="1" hangingPunct="1">
              <a:lnSpc>
                <a:spcPct val="90000"/>
              </a:lnSpc>
              <a:buFontTx/>
              <a:buNone/>
              <a:defRPr/>
            </a:pPr>
            <a:r>
              <a:rPr lang="en-US" sz="2800" b="1" dirty="0" smtClean="0">
                <a:solidFill>
                  <a:schemeClr val="tx1"/>
                </a:solidFill>
                <a:effectLst>
                  <a:outerShdw blurRad="38100" dist="38100" dir="2700000" algn="tl">
                    <a:srgbClr val="C0C0C0"/>
                  </a:outerShdw>
                </a:effectLst>
              </a:rPr>
              <a:t>          </a:t>
            </a:r>
            <a:r>
              <a:rPr lang="en-US" sz="2000" b="1" dirty="0" smtClean="0">
                <a:solidFill>
                  <a:schemeClr val="tx1"/>
                </a:solidFill>
                <a:effectLst>
                  <a:outerShdw blurRad="38100" dist="38100" dir="2700000" algn="tl">
                    <a:srgbClr val="C0C0C0"/>
                  </a:outerShdw>
                </a:effectLst>
              </a:rPr>
              <a:t>Energy content of  a matter, because of it’s arrangement or position </a:t>
            </a:r>
          </a:p>
          <a:p>
            <a:pPr algn="justLow" rtl="0" eaLnBrk="1" hangingPunct="1">
              <a:lnSpc>
                <a:spcPct val="90000"/>
              </a:lnSpc>
              <a:buFontTx/>
              <a:buNone/>
              <a:defRPr/>
            </a:pPr>
            <a:r>
              <a:rPr lang="en-US" sz="2000" b="1" dirty="0" smtClean="0">
                <a:solidFill>
                  <a:schemeClr val="tx1"/>
                </a:solidFill>
                <a:effectLst>
                  <a:outerShdw blurRad="38100" dist="38100" dir="2700000" algn="tl">
                    <a:srgbClr val="C0C0C0"/>
                  </a:outerShdw>
                </a:effectLst>
              </a:rPr>
              <a:t>              Example:</a:t>
            </a:r>
            <a:r>
              <a:rPr lang="en-US" sz="2800" b="1" dirty="0" smtClean="0">
                <a:solidFill>
                  <a:schemeClr val="tx1"/>
                </a:solidFill>
                <a:effectLst>
                  <a:outerShdw blurRad="38100" dist="38100" dir="2700000" algn="tl">
                    <a:srgbClr val="C0C0C0"/>
                  </a:outerShdw>
                </a:effectLst>
              </a:rPr>
              <a:t> </a:t>
            </a:r>
            <a:r>
              <a:rPr lang="en-US" sz="2000" b="1" dirty="0" smtClean="0">
                <a:solidFill>
                  <a:schemeClr val="tx1"/>
                </a:solidFill>
                <a:effectLst>
                  <a:outerShdw blurRad="38100" dist="38100" dir="2700000" algn="tl">
                    <a:srgbClr val="C0C0C0"/>
                  </a:outerShdw>
                </a:effectLst>
              </a:rPr>
              <a:t>Chemical energy  of a gas or food.</a:t>
            </a:r>
          </a:p>
          <a:p>
            <a:pPr algn="justLow" rtl="0" eaLnBrk="1" hangingPunct="1">
              <a:lnSpc>
                <a:spcPct val="90000"/>
              </a:lnSpc>
              <a:defRPr/>
            </a:pPr>
            <a:endParaRPr lang="en-US" sz="2400" b="1" dirty="0" smtClean="0">
              <a:solidFill>
                <a:srgbClr val="FF0000"/>
              </a:solidFill>
              <a:effectLst>
                <a:outerShdw blurRad="38100" dist="38100" dir="2700000" algn="tl">
                  <a:srgbClr val="C0C0C0"/>
                </a:outerShdw>
              </a:effectLst>
            </a:endParaRPr>
          </a:p>
        </p:txBody>
      </p:sp>
      <p:pic>
        <p:nvPicPr>
          <p:cNvPr id="9" name="Picture 8" descr="images (1).jpg"/>
          <p:cNvPicPr>
            <a:picLocks noChangeAspect="1"/>
          </p:cNvPicPr>
          <p:nvPr/>
        </p:nvPicPr>
        <p:blipFill>
          <a:blip r:embed="rId3" cstate="print"/>
          <a:stretch>
            <a:fillRect/>
          </a:stretch>
        </p:blipFill>
        <p:spPr>
          <a:xfrm>
            <a:off x="5572132" y="4143380"/>
            <a:ext cx="3000396" cy="2500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images (2).jpg"/>
          <p:cNvPicPr>
            <a:picLocks noChangeAspect="1"/>
          </p:cNvPicPr>
          <p:nvPr/>
        </p:nvPicPr>
        <p:blipFill>
          <a:blip r:embed="rId4" cstate="print"/>
          <a:stretch>
            <a:fillRect/>
          </a:stretch>
        </p:blipFill>
        <p:spPr>
          <a:xfrm>
            <a:off x="500034" y="4071942"/>
            <a:ext cx="4714908" cy="257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2"/>
          </p:nvPr>
        </p:nvSpPr>
        <p:spPr>
          <a:noFill/>
        </p:spPr>
        <p:txBody>
          <a:bodyPr/>
          <a:lstStyle/>
          <a:p>
            <a:fld id="{E349D645-0A1E-4B8E-90FF-E9C3F53C87DB}" type="slidenum">
              <a:rPr lang="ar-SA"/>
              <a:pPr/>
              <a:t>9</a:t>
            </a:fld>
            <a:endParaRPr lang="en-US"/>
          </a:p>
        </p:txBody>
      </p:sp>
      <p:sp>
        <p:nvSpPr>
          <p:cNvPr id="2"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rtl="0" eaLnBrk="1" hangingPunct="1">
              <a:defRPr/>
            </a:pPr>
            <a:r>
              <a:rPr lang="en-US" sz="34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FREE ENERGY &amp; GIBBS EQUATION</a:t>
            </a:r>
          </a:p>
        </p:txBody>
      </p:sp>
      <p:sp>
        <p:nvSpPr>
          <p:cNvPr id="3" name="Rectangle 3"/>
          <p:cNvSpPr>
            <a:spLocks noGrp="1" noChangeArrowheads="1"/>
          </p:cNvSpPr>
          <p:nvPr>
            <p:ph type="body" idx="1"/>
          </p:nvPr>
        </p:nvSpPr>
        <p:spPr>
          <a:xfrm>
            <a:off x="304800" y="1554162"/>
            <a:ext cx="8686800" cy="501811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l" rtl="0">
              <a:defRPr/>
            </a:pPr>
            <a:r>
              <a:rPr lang="en-US" sz="3600" b="1" dirty="0" smtClean="0">
                <a:solidFill>
                  <a:srgbClr val="000099"/>
                </a:solidFill>
                <a:effectLst>
                  <a:outerShdw blurRad="38100" dist="38100" dir="2700000" algn="tl">
                    <a:srgbClr val="C0C0C0"/>
                  </a:outerShdw>
                </a:effectLst>
              </a:rPr>
              <a:t>Gibbs equation :</a:t>
            </a:r>
          </a:p>
          <a:p>
            <a:pPr algn="l" rtl="0" eaLnBrk="1" hangingPunct="1">
              <a:defRPr/>
            </a:pPr>
            <a:endParaRPr lang="en-US" sz="3600" b="1" dirty="0" smtClean="0"/>
          </a:p>
          <a:p>
            <a:pPr algn="l" rtl="0" eaLnBrk="1" hangingPunct="1">
              <a:buNone/>
              <a:defRPr/>
            </a:pPr>
            <a:r>
              <a:rPr lang="en-US" sz="3600" b="1" dirty="0" smtClean="0"/>
              <a:t>                       ∆G =</a:t>
            </a:r>
            <a:r>
              <a:rPr lang="fa-IR" sz="3600" b="1" dirty="0" smtClean="0"/>
              <a:t> </a:t>
            </a:r>
            <a:r>
              <a:rPr lang="en-US" sz="3600" b="1" dirty="0" smtClean="0"/>
              <a:t>∆H - T∆S</a:t>
            </a:r>
          </a:p>
          <a:p>
            <a:pPr lvl="2" algn="l" rtl="0">
              <a:defRPr/>
            </a:pPr>
            <a:r>
              <a:rPr lang="en-US" sz="2300" dirty="0" smtClean="0">
                <a:solidFill>
                  <a:schemeClr val="tx1"/>
                </a:solidFill>
              </a:rPr>
              <a:t>∆G: </a:t>
            </a:r>
            <a:r>
              <a:rPr lang="en-US" sz="2300" dirty="0" smtClean="0">
                <a:solidFill>
                  <a:schemeClr val="tx1"/>
                </a:solidFill>
                <a:effectLst>
                  <a:outerShdw blurRad="38100" dist="38100" dir="2700000" algn="tl">
                    <a:srgbClr val="C0C0C0"/>
                  </a:outerShdw>
                </a:effectLst>
              </a:rPr>
              <a:t>reflects the Changes in  Free energy difference  of a system in  any condition.</a:t>
            </a:r>
            <a:r>
              <a:rPr lang="en-US" sz="2300" dirty="0" smtClean="0">
                <a:solidFill>
                  <a:schemeClr val="tx1"/>
                </a:solidFill>
              </a:rPr>
              <a:t> </a:t>
            </a:r>
          </a:p>
          <a:p>
            <a:pPr lvl="2" algn="l" rtl="0">
              <a:defRPr/>
            </a:pPr>
            <a:r>
              <a:rPr lang="en-US" sz="2300" dirty="0" smtClean="0">
                <a:solidFill>
                  <a:schemeClr val="tx1"/>
                </a:solidFill>
              </a:rPr>
              <a:t>∆H: reflects total heat of a system </a:t>
            </a:r>
          </a:p>
          <a:p>
            <a:pPr lvl="2" algn="l" rtl="0">
              <a:defRPr/>
            </a:pPr>
            <a:r>
              <a:rPr lang="en-US" sz="2300" dirty="0" smtClean="0">
                <a:solidFill>
                  <a:schemeClr val="tx1"/>
                </a:solidFill>
              </a:rPr>
              <a:t>∆S: reflects the amount of disorder in a system</a:t>
            </a:r>
            <a:endParaRPr lang="en-US" sz="3600" b="1" dirty="0" smtClean="0"/>
          </a:p>
          <a:p>
            <a:pPr algn="l" rtl="0" eaLnBrk="1" hangingPunct="1">
              <a:defRPr/>
            </a:pPr>
            <a:r>
              <a:rPr lang="en-US" sz="2400" b="1" dirty="0" smtClean="0">
                <a:solidFill>
                  <a:srgbClr val="CC0000"/>
                </a:solidFill>
                <a:effectLst>
                  <a:outerShdw blurRad="38100" dist="38100" dir="2700000" algn="tl">
                    <a:srgbClr val="C0C0C0"/>
                  </a:outerShdw>
                </a:effectLst>
              </a:rPr>
              <a:t>The relationship between the value of ∆G and the spontaneity of a reaction:</a:t>
            </a:r>
          </a:p>
          <a:p>
            <a:pPr algn="l" rtl="0" eaLnBrk="1" hangingPunct="1">
              <a:defRPr/>
            </a:pPr>
            <a:r>
              <a:rPr lang="en-US" sz="2800" b="1" dirty="0" err="1" smtClean="0">
                <a:solidFill>
                  <a:srgbClr val="660066"/>
                </a:solidFill>
                <a:effectLst>
                  <a:outerShdw blurRad="38100" dist="38100" dir="2700000" algn="tl">
                    <a:srgbClr val="C0C0C0"/>
                  </a:outerShdw>
                </a:effectLst>
              </a:rPr>
              <a:t>Endergonic</a:t>
            </a:r>
            <a:r>
              <a:rPr lang="en-US" sz="2800" b="1" dirty="0" smtClean="0">
                <a:solidFill>
                  <a:srgbClr val="660066"/>
                </a:solidFill>
                <a:effectLst>
                  <a:outerShdw blurRad="38100" dist="38100" dir="2700000" algn="tl">
                    <a:srgbClr val="C0C0C0"/>
                  </a:outerShdw>
                </a:effectLst>
              </a:rPr>
              <a:t> Reactions have:           </a:t>
            </a:r>
            <a:r>
              <a:rPr lang="en-US" b="1" dirty="0" smtClean="0">
                <a:solidFill>
                  <a:srgbClr val="CC0000"/>
                </a:solidFill>
                <a:effectLst>
                  <a:outerShdw blurRad="38100" dist="38100" dir="2700000" algn="tl">
                    <a:srgbClr val="C0C0C0"/>
                  </a:outerShdw>
                </a:effectLst>
              </a:rPr>
              <a:t>∆G</a:t>
            </a:r>
            <a:r>
              <a:rPr lang="en-US" dirty="0" smtClean="0"/>
              <a:t> </a:t>
            </a:r>
            <a:r>
              <a:rPr lang="en-US" b="1" dirty="0" smtClean="0">
                <a:solidFill>
                  <a:srgbClr val="CC0000"/>
                </a:solidFill>
                <a:effectLst>
                  <a:outerShdw blurRad="38100" dist="38100" dir="2700000" algn="tl">
                    <a:srgbClr val="C0C0C0"/>
                  </a:outerShdw>
                </a:effectLst>
              </a:rPr>
              <a:t>+</a:t>
            </a:r>
            <a:endParaRPr lang="en-US" dirty="0" smtClean="0"/>
          </a:p>
          <a:p>
            <a:pPr algn="l" rtl="0" eaLnBrk="1" hangingPunct="1">
              <a:defRPr/>
            </a:pPr>
            <a:r>
              <a:rPr lang="en-US" sz="2800" b="1" dirty="0" err="1" smtClean="0">
                <a:solidFill>
                  <a:srgbClr val="660066"/>
                </a:solidFill>
                <a:effectLst>
                  <a:outerShdw blurRad="38100" dist="38100" dir="2700000" algn="tl">
                    <a:srgbClr val="C0C0C0"/>
                  </a:outerShdw>
                </a:effectLst>
              </a:rPr>
              <a:t>Exergonic</a:t>
            </a:r>
            <a:r>
              <a:rPr lang="en-US" sz="2800" b="1" dirty="0" smtClean="0">
                <a:solidFill>
                  <a:srgbClr val="660066"/>
                </a:solidFill>
                <a:effectLst>
                  <a:outerShdw blurRad="38100" dist="38100" dir="2700000" algn="tl">
                    <a:srgbClr val="C0C0C0"/>
                  </a:outerShdw>
                </a:effectLst>
              </a:rPr>
              <a:t> Reactions have </a:t>
            </a:r>
            <a:r>
              <a:rPr lang="fa-IR" sz="2800" b="1" dirty="0" smtClean="0">
                <a:solidFill>
                  <a:srgbClr val="660066"/>
                </a:solidFill>
                <a:effectLst>
                  <a:outerShdw blurRad="38100" dist="38100" dir="2700000" algn="tl">
                    <a:srgbClr val="C0C0C0"/>
                  </a:outerShdw>
                </a:effectLst>
              </a:rPr>
              <a:t>          :</a:t>
            </a:r>
            <a:r>
              <a:rPr lang="en-US" b="1" dirty="0" smtClean="0">
                <a:solidFill>
                  <a:srgbClr val="CC0000"/>
                </a:solidFill>
                <a:effectLst>
                  <a:outerShdw blurRad="38100" dist="38100" dir="2700000" algn="tl">
                    <a:srgbClr val="C0C0C0"/>
                  </a:outerShdw>
                </a:effectLst>
              </a:rPr>
              <a:t>∆G -</a:t>
            </a:r>
          </a:p>
          <a:p>
            <a:pPr algn="l" rtl="0" eaLnBrk="1" hangingPunct="1">
              <a:defRPr/>
            </a:pPr>
            <a:r>
              <a:rPr lang="en-US" sz="2800" b="1" dirty="0" smtClean="0">
                <a:solidFill>
                  <a:srgbClr val="660066"/>
                </a:solidFill>
                <a:effectLst>
                  <a:outerShdw blurRad="38100" dist="38100" dir="2700000" algn="tl">
                    <a:srgbClr val="C0C0C0"/>
                  </a:outerShdw>
                </a:effectLst>
              </a:rPr>
              <a:t>At equilibrium state have:               </a:t>
            </a:r>
            <a:r>
              <a:rPr lang="en-US" b="1" dirty="0" smtClean="0">
                <a:solidFill>
                  <a:srgbClr val="CC0000"/>
                </a:solidFill>
                <a:effectLst>
                  <a:outerShdw blurRad="38100" dist="38100" dir="2700000" algn="tl">
                    <a:srgbClr val="C0C0C0"/>
                  </a:outerShdw>
                </a:effectLst>
              </a:rPr>
              <a:t>∆G</a:t>
            </a:r>
            <a:r>
              <a:rPr lang="en-US" dirty="0" smtClean="0"/>
              <a:t> </a:t>
            </a:r>
            <a:r>
              <a:rPr lang="en-US" b="1" dirty="0" smtClean="0">
                <a:solidFill>
                  <a:srgbClr val="CC0000"/>
                </a:solidFill>
                <a:effectLst>
                  <a:outerShdw blurRad="38100" dist="38100" dir="2700000" algn="tl">
                    <a:srgbClr val="C0C0C0"/>
                  </a:outerShdw>
                </a:effectLst>
              </a:rPr>
              <a:t>= </a:t>
            </a:r>
            <a:r>
              <a:rPr lang="en-US" sz="2400" b="1" dirty="0" smtClean="0">
                <a:solidFill>
                  <a:srgbClr val="CC0000"/>
                </a:solidFill>
                <a:effectLst>
                  <a:outerShdw blurRad="38100" dist="38100" dir="2700000" algn="tl">
                    <a:srgbClr val="C0C0C0"/>
                  </a:outerShdw>
                </a:effectLst>
              </a:rPr>
              <a:t>0</a:t>
            </a:r>
            <a:r>
              <a:rPr lang="en-US" sz="3600" b="1" dirty="0" smtClean="0">
                <a:solidFill>
                  <a:srgbClr val="FF0000"/>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1924</TotalTime>
  <Words>3064</Words>
  <Application>Microsoft Office PowerPoint</Application>
  <PresentationFormat>On-screen Show (4:3)</PresentationFormat>
  <Paragraphs>481</Paragraphs>
  <Slides>49</Slides>
  <Notes>49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2" baseType="lpstr">
      <vt:lpstr>宋体</vt:lpstr>
      <vt:lpstr>Arial</vt:lpstr>
      <vt:lpstr>Calibri</vt:lpstr>
      <vt:lpstr>Franklin Gothic Book</vt:lpstr>
      <vt:lpstr>Franklin Gothic Medium</vt:lpstr>
      <vt:lpstr>Palatino</vt:lpstr>
      <vt:lpstr>华文楷体</vt:lpstr>
      <vt:lpstr>Tahoma</vt:lpstr>
      <vt:lpstr>Times New Roman</vt:lpstr>
      <vt:lpstr>Wingdings</vt:lpstr>
      <vt:lpstr>Wingdings 2</vt:lpstr>
      <vt:lpstr>Trek</vt:lpstr>
      <vt:lpstr>Bitmap Image</vt:lpstr>
      <vt:lpstr>PowerPoint Presentation</vt:lpstr>
      <vt:lpstr>PowerPoint Presentation</vt:lpstr>
      <vt:lpstr>Introduction </vt:lpstr>
      <vt:lpstr>Photosynthesis versus Cellular Respiration </vt:lpstr>
      <vt:lpstr>Photosynthesis versus Cellular Respiration </vt:lpstr>
      <vt:lpstr>PowerPoint Presentation</vt:lpstr>
      <vt:lpstr>Bioenergetics</vt:lpstr>
      <vt:lpstr>Energy</vt:lpstr>
      <vt:lpstr> FREE ENERGY &amp; GIBBS EQUATION</vt:lpstr>
      <vt:lpstr>PowerPoint Presentation</vt:lpstr>
      <vt:lpstr>Metabolism</vt:lpstr>
      <vt:lpstr>PowerPoint Presentation</vt:lpstr>
      <vt:lpstr>PowerPoint Presentation</vt:lpstr>
      <vt:lpstr>PowerPoint Presentation</vt:lpstr>
      <vt:lpstr>Stages of Metabolism</vt:lpstr>
      <vt:lpstr>Important property of free energy </vt:lpstr>
      <vt:lpstr> ATP as Energy Carrier</vt:lpstr>
      <vt:lpstr>PowerPoint Presentation</vt:lpstr>
      <vt:lpstr>Hydrolysis of ATP</vt:lpstr>
      <vt:lpstr>Hydrolysis of ATP to ADP and ADP to AMP</vt:lpstr>
      <vt:lpstr>Different ways to make ATP</vt:lpstr>
      <vt:lpstr>Important Coenzymes in Metabolic Pathways</vt:lpstr>
      <vt:lpstr>PowerPoint Presentation</vt:lpstr>
      <vt:lpstr>PowerPoint Presentation</vt:lpstr>
      <vt:lpstr>3- Coenzyme A</vt:lpstr>
      <vt:lpstr>Electron transport chain and oxidative phosphorylation </vt:lpstr>
      <vt:lpstr>PowerPoint Presentation</vt:lpstr>
      <vt:lpstr>PowerPoint Presentation</vt:lpstr>
      <vt:lpstr>ELECTRON TRANSPORT CHAIN </vt:lpstr>
      <vt:lpstr>Mitochondria — Structure</vt:lpstr>
      <vt:lpstr>PowerPoint Presentation</vt:lpstr>
      <vt:lpstr>Organization of the electron transport chain</vt:lpstr>
      <vt:lpstr>Organization of the electron transport chain</vt:lpstr>
      <vt:lpstr>Electron carriers in the ETC</vt:lpstr>
      <vt:lpstr>ETC</vt:lpstr>
      <vt:lpstr>ETC ORGANIZATION </vt:lpstr>
      <vt:lpstr>Reactions of the ETC</vt:lpstr>
      <vt:lpstr>The ETC continued</vt:lpstr>
      <vt:lpstr>OXIDATIVE PHOSPHORYLATION</vt:lpstr>
      <vt:lpstr>Chemiosmotic Hypothesis</vt:lpstr>
      <vt:lpstr>ATP Synthesis</vt:lpstr>
      <vt:lpstr>Coupling of Oxidative Phosphorylation</vt:lpstr>
      <vt:lpstr>Coupling of Oxidative Phosphorylation</vt:lpstr>
      <vt:lpstr> Uncoupling of oxidative phosphorylation </vt:lpstr>
      <vt:lpstr> Uncoupling of oxidative phosphorylation </vt:lpstr>
      <vt:lpstr>Synthetic Uncouplers</vt:lpstr>
      <vt:lpstr>PowerPoint Presentation</vt:lpstr>
      <vt:lpstr>Many Poisons Inhibit the Respiratory Chain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shosho</dc:creator>
  <cp:lastModifiedBy>HP</cp:lastModifiedBy>
  <cp:revision>123</cp:revision>
  <dcterms:created xsi:type="dcterms:W3CDTF">2016-12-18T19:42:39Z</dcterms:created>
  <dcterms:modified xsi:type="dcterms:W3CDTF">2019-02-28T09:10:34Z</dcterms:modified>
</cp:coreProperties>
</file>