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3"/>
  </p:notesMasterIdLst>
  <p:sldIdLst>
    <p:sldId id="256" r:id="rId2"/>
    <p:sldId id="289" r:id="rId3"/>
    <p:sldId id="295" r:id="rId4"/>
    <p:sldId id="261" r:id="rId5"/>
    <p:sldId id="273" r:id="rId6"/>
    <p:sldId id="274" r:id="rId7"/>
    <p:sldId id="296" r:id="rId8"/>
    <p:sldId id="297" r:id="rId9"/>
    <p:sldId id="299" r:id="rId10"/>
    <p:sldId id="292" r:id="rId11"/>
    <p:sldId id="275" r:id="rId12"/>
    <p:sldId id="300" r:id="rId13"/>
    <p:sldId id="278" r:id="rId14"/>
    <p:sldId id="302" r:id="rId15"/>
    <p:sldId id="281" r:id="rId16"/>
    <p:sldId id="282" r:id="rId17"/>
    <p:sldId id="285" r:id="rId18"/>
    <p:sldId id="304" r:id="rId19"/>
    <p:sldId id="287" r:id="rId20"/>
    <p:sldId id="288" r:id="rId21"/>
    <p:sldId id="294"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343"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180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5B359-26DD-4179-9829-11EB1C0546D2}" type="datetimeFigureOut">
              <a:rPr lang="en-GB" smtClean="0"/>
              <a:t>30/05/2020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48207-BB82-4BD2-8B68-A50E488EC9D1}" type="slidenum">
              <a:rPr lang="en-GB" smtClean="0"/>
              <a:t>‹#›</a:t>
            </a:fld>
            <a:endParaRPr lang="en-GB"/>
          </a:p>
        </p:txBody>
      </p:sp>
    </p:spTree>
    <p:extLst>
      <p:ext uri="{BB962C8B-B14F-4D97-AF65-F5344CB8AC3E}">
        <p14:creationId xmlns:p14="http://schemas.microsoft.com/office/powerpoint/2010/main" val="336946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B3D9AB2C-6122-46F6-B257-29BBE5AD7109}" type="slidenum">
              <a:rPr lang="en-US" smtClean="0"/>
              <a:pPr/>
              <a:t>7</a:t>
            </a:fld>
            <a:endParaRPr lang="en-US"/>
          </a:p>
        </p:txBody>
      </p:sp>
    </p:spTree>
    <p:extLst>
      <p:ext uri="{BB962C8B-B14F-4D97-AF65-F5344CB8AC3E}">
        <p14:creationId xmlns:p14="http://schemas.microsoft.com/office/powerpoint/2010/main" val="265544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B3D9AB2C-6122-46F6-B257-29BBE5AD7109}" type="slidenum">
              <a:rPr lang="en-US" smtClean="0"/>
              <a:pPr/>
              <a:t>8</a:t>
            </a:fld>
            <a:endParaRPr lang="en-US"/>
          </a:p>
        </p:txBody>
      </p:sp>
    </p:spTree>
    <p:extLst>
      <p:ext uri="{BB962C8B-B14F-4D97-AF65-F5344CB8AC3E}">
        <p14:creationId xmlns:p14="http://schemas.microsoft.com/office/powerpoint/2010/main" val="1956374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3581400"/>
            <a:ext cx="8839200" cy="914400"/>
          </a:xfrm>
        </p:spPr>
        <p:txBody>
          <a:bodyPr/>
          <a:lstStyle>
            <a:lvl1pPr>
              <a:defRPr sz="4800"/>
            </a:lvl1pPr>
          </a:lstStyle>
          <a:p>
            <a:r>
              <a:rPr lang="ar-IQ"/>
              <a:t>Click to edit Master title style</a:t>
            </a:r>
          </a:p>
        </p:txBody>
      </p:sp>
      <p:sp>
        <p:nvSpPr>
          <p:cNvPr id="11267" name="Rectangle 3"/>
          <p:cNvSpPr>
            <a:spLocks noGrp="1" noChangeArrowheads="1"/>
          </p:cNvSpPr>
          <p:nvPr>
            <p:ph type="subTitle" idx="1"/>
          </p:nvPr>
        </p:nvSpPr>
        <p:spPr>
          <a:xfrm>
            <a:off x="0" y="4495800"/>
            <a:ext cx="8839200" cy="685800"/>
          </a:xfrm>
        </p:spPr>
        <p:txBody>
          <a:bodyPr/>
          <a:lstStyle>
            <a:lvl1pPr marL="0" indent="0" algn="r">
              <a:buFontTx/>
              <a:buNone/>
              <a:defRPr sz="2800"/>
            </a:lvl1pPr>
          </a:lstStyle>
          <a:p>
            <a:r>
              <a:rPr lang="ar-IQ"/>
              <a:t>Click to edit Master subtitle style</a:t>
            </a:r>
          </a:p>
        </p:txBody>
      </p:sp>
      <p:sp>
        <p:nvSpPr>
          <p:cNvPr id="11268" name="Rectangle 4"/>
          <p:cNvSpPr>
            <a:spLocks noGrp="1" noChangeArrowheads="1"/>
          </p:cNvSpPr>
          <p:nvPr>
            <p:ph type="dt" sz="half" idx="2"/>
          </p:nvPr>
        </p:nvSpPr>
        <p:spPr>
          <a:xfrm>
            <a:off x="0" y="6689725"/>
            <a:ext cx="2133600" cy="168275"/>
          </a:xfrm>
        </p:spPr>
        <p:txBody>
          <a:bodyPr/>
          <a:lstStyle>
            <a:lvl1pPr>
              <a:defRPr b="0">
                <a:latin typeface="Arial Black" pitchFamily="34" charset="0"/>
              </a:defRPr>
            </a:lvl1pPr>
          </a:lstStyle>
          <a:p>
            <a:fld id="{20F194A5-D462-4563-86AE-88D22A95A509}" type="datetimeFigureOut">
              <a:rPr lang="ar-IQ" smtClean="0"/>
              <a:pPr/>
              <a:t>08/10/1441</a:t>
            </a:fld>
            <a:endParaRPr lang="ar-IQ"/>
          </a:p>
        </p:txBody>
      </p:sp>
      <p:sp>
        <p:nvSpPr>
          <p:cNvPr id="11269" name="Rectangle 5"/>
          <p:cNvSpPr>
            <a:spLocks noGrp="1" noChangeArrowheads="1"/>
          </p:cNvSpPr>
          <p:nvPr>
            <p:ph type="ftr" sz="quarter" idx="3"/>
          </p:nvPr>
        </p:nvSpPr>
        <p:spPr/>
        <p:txBody>
          <a:bodyPr/>
          <a:lstStyle>
            <a:lvl1pPr>
              <a:defRPr b="0">
                <a:latin typeface="Arial Black" pitchFamily="34" charset="0"/>
              </a:defRPr>
            </a:lvl1pPr>
          </a:lstStyle>
          <a:p>
            <a:endParaRPr lang="ar-IQ"/>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atin typeface="Arial Black" pitchFamily="34" charset="0"/>
              </a:defRPr>
            </a:lvl1pPr>
          </a:lstStyle>
          <a:p>
            <a:fld id="{6ADF9000-0ADD-448D-9E22-1EA42840E1A5}" type="slidenum">
              <a:rPr lang="ar-IQ" smtClean="0"/>
              <a:pPr/>
              <a:t>‹#›</a:t>
            </a:fld>
            <a:endParaRPr lang="ar-IQ"/>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a:t>Click to edit Master title style</a:t>
            </a:r>
          </a:p>
        </p:txBody>
      </p:sp>
      <p:sp>
        <p:nvSpPr>
          <p:cNvPr id="3" name="Vertical Text Placeholder 2"/>
          <p:cNvSpPr>
            <a:spLocks noGrp="1"/>
          </p:cNvSpPr>
          <p:nvPr>
            <p:ph type="body" orient="vert" idx="1"/>
          </p:nvPr>
        </p:nvSpPr>
        <p:spPr/>
        <p:txBody>
          <a:bodyPr vert="eaVert"/>
          <a:lstStyle/>
          <a:p>
            <a:pPr lvl="0"/>
            <a:r>
              <a:rPr lang="ar-IQ"/>
              <a:t>Click to edit Master text styles</a:t>
            </a:r>
          </a:p>
          <a:p>
            <a:pPr lvl="1"/>
            <a:r>
              <a:rPr lang="ar-IQ"/>
              <a:t>Second level</a:t>
            </a:r>
          </a:p>
          <a:p>
            <a:pPr lvl="2"/>
            <a:r>
              <a:rPr lang="ar-IQ"/>
              <a:t>Third level</a:t>
            </a:r>
          </a:p>
          <a:p>
            <a:pPr lvl="3"/>
            <a:r>
              <a:rPr lang="ar-IQ"/>
              <a:t>Fourth level</a:t>
            </a:r>
          </a:p>
          <a:p>
            <a:pPr lvl="4"/>
            <a:r>
              <a:rPr lang="ar-IQ"/>
              <a:t>Fifth level</a:t>
            </a:r>
          </a:p>
        </p:txBody>
      </p:sp>
      <p:sp>
        <p:nvSpPr>
          <p:cNvPr id="4" name="Date Placeholder 3"/>
          <p:cNvSpPr>
            <a:spLocks noGrp="1"/>
          </p:cNvSpPr>
          <p:nvPr>
            <p:ph type="dt" sz="half" idx="10"/>
          </p:nvPr>
        </p:nvSpPr>
        <p:spPr/>
        <p:txBody>
          <a:bodyPr/>
          <a:lstStyle>
            <a:lvl1pPr>
              <a:defRPr/>
            </a:lvl1pPr>
          </a:lstStyle>
          <a:p>
            <a:fld id="{20F194A5-D462-4563-86AE-88D22A95A509}" type="datetimeFigureOut">
              <a:rPr lang="ar-IQ" smtClean="0"/>
              <a:pPr/>
              <a:t>08/10/1441</a:t>
            </a:fld>
            <a:endParaRPr lang="ar-IQ"/>
          </a:p>
        </p:txBody>
      </p:sp>
      <p:sp>
        <p:nvSpPr>
          <p:cNvPr id="5" name="Footer Placeholder 4"/>
          <p:cNvSpPr>
            <a:spLocks noGrp="1"/>
          </p:cNvSpPr>
          <p:nvPr>
            <p:ph type="ftr" sz="quarter" idx="11"/>
          </p:nvPr>
        </p:nvSpPr>
        <p:spPr/>
        <p:txBody>
          <a:bodyPr/>
          <a:lstStyle>
            <a:lvl1pPr>
              <a:defRPr/>
            </a:lvl1pPr>
          </a:lstStyle>
          <a:p>
            <a:endParaRPr lang="ar-IQ"/>
          </a:p>
        </p:txBody>
      </p:sp>
      <p:sp>
        <p:nvSpPr>
          <p:cNvPr id="6" name="Slide Number Placeholder 5"/>
          <p:cNvSpPr>
            <a:spLocks noGrp="1"/>
          </p:cNvSpPr>
          <p:nvPr>
            <p:ph type="sldNum" sz="quarter" idx="12"/>
          </p:nvPr>
        </p:nvSpPr>
        <p:spPr/>
        <p:txBody>
          <a:bodyPr/>
          <a:lstStyle>
            <a:lvl1pPr>
              <a:defRPr/>
            </a:lvl1pPr>
          </a:lstStyle>
          <a:p>
            <a:fld id="{6ADF9000-0ADD-448D-9E22-1EA42840E1A5}" type="slidenum">
              <a:rPr lang="ar-IQ" smtClean="0"/>
              <a:pPr/>
              <a:t>‹#›</a:t>
            </a:fld>
            <a:endParaRPr lang="ar-IQ"/>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53200"/>
          </a:xfrm>
        </p:spPr>
        <p:txBody>
          <a:bodyPr vert="eaVert"/>
          <a:lstStyle/>
          <a:p>
            <a:r>
              <a:rPr lang="ar-IQ"/>
              <a:t>Click to edit Master title style</a:t>
            </a:r>
          </a:p>
        </p:txBody>
      </p:sp>
      <p:sp>
        <p:nvSpPr>
          <p:cNvPr id="3" name="Vertical Text Placeholder 2"/>
          <p:cNvSpPr>
            <a:spLocks noGrp="1"/>
          </p:cNvSpPr>
          <p:nvPr>
            <p:ph type="body" orient="vert" idx="1"/>
          </p:nvPr>
        </p:nvSpPr>
        <p:spPr>
          <a:xfrm>
            <a:off x="0" y="0"/>
            <a:ext cx="6705600" cy="6553200"/>
          </a:xfrm>
        </p:spPr>
        <p:txBody>
          <a:bodyPr vert="eaVert"/>
          <a:lstStyle/>
          <a:p>
            <a:pPr lvl="0"/>
            <a:r>
              <a:rPr lang="ar-IQ"/>
              <a:t>Click to edit Master text styles</a:t>
            </a:r>
          </a:p>
          <a:p>
            <a:pPr lvl="1"/>
            <a:r>
              <a:rPr lang="ar-IQ"/>
              <a:t>Second level</a:t>
            </a:r>
          </a:p>
          <a:p>
            <a:pPr lvl="2"/>
            <a:r>
              <a:rPr lang="ar-IQ"/>
              <a:t>Third level</a:t>
            </a:r>
          </a:p>
          <a:p>
            <a:pPr lvl="3"/>
            <a:r>
              <a:rPr lang="ar-IQ"/>
              <a:t>Fourth level</a:t>
            </a:r>
          </a:p>
          <a:p>
            <a:pPr lvl="4"/>
            <a:r>
              <a:rPr lang="ar-IQ"/>
              <a:t>Fifth level</a:t>
            </a:r>
          </a:p>
        </p:txBody>
      </p:sp>
      <p:sp>
        <p:nvSpPr>
          <p:cNvPr id="4" name="Date Placeholder 3"/>
          <p:cNvSpPr>
            <a:spLocks noGrp="1"/>
          </p:cNvSpPr>
          <p:nvPr>
            <p:ph type="dt" sz="half" idx="10"/>
          </p:nvPr>
        </p:nvSpPr>
        <p:spPr/>
        <p:txBody>
          <a:bodyPr/>
          <a:lstStyle>
            <a:lvl1pPr>
              <a:defRPr/>
            </a:lvl1pPr>
          </a:lstStyle>
          <a:p>
            <a:fld id="{20F194A5-D462-4563-86AE-88D22A95A509}" type="datetimeFigureOut">
              <a:rPr lang="ar-IQ" smtClean="0"/>
              <a:pPr/>
              <a:t>08/10/1441</a:t>
            </a:fld>
            <a:endParaRPr lang="ar-IQ"/>
          </a:p>
        </p:txBody>
      </p:sp>
      <p:sp>
        <p:nvSpPr>
          <p:cNvPr id="5" name="Footer Placeholder 4"/>
          <p:cNvSpPr>
            <a:spLocks noGrp="1"/>
          </p:cNvSpPr>
          <p:nvPr>
            <p:ph type="ftr" sz="quarter" idx="11"/>
          </p:nvPr>
        </p:nvSpPr>
        <p:spPr/>
        <p:txBody>
          <a:bodyPr/>
          <a:lstStyle>
            <a:lvl1pPr>
              <a:defRPr/>
            </a:lvl1pPr>
          </a:lstStyle>
          <a:p>
            <a:endParaRPr lang="ar-IQ"/>
          </a:p>
        </p:txBody>
      </p:sp>
      <p:sp>
        <p:nvSpPr>
          <p:cNvPr id="6" name="Slide Number Placeholder 5"/>
          <p:cNvSpPr>
            <a:spLocks noGrp="1"/>
          </p:cNvSpPr>
          <p:nvPr>
            <p:ph type="sldNum" sz="quarter" idx="12"/>
          </p:nvPr>
        </p:nvSpPr>
        <p:spPr/>
        <p:txBody>
          <a:bodyPr/>
          <a:lstStyle>
            <a:lvl1pPr>
              <a:defRPr/>
            </a:lvl1pPr>
          </a:lstStyle>
          <a:p>
            <a:fld id="{6ADF9000-0ADD-448D-9E22-1EA42840E1A5}" type="slidenum">
              <a:rPr lang="ar-IQ" smtClean="0"/>
              <a:pPr/>
              <a:t>‹#›</a:t>
            </a:fld>
            <a:endParaRPr lang="ar-IQ"/>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a:t>Click to edit Master title style</a:t>
            </a:r>
          </a:p>
        </p:txBody>
      </p:sp>
      <p:sp>
        <p:nvSpPr>
          <p:cNvPr id="3" name="Content Placeholder 2"/>
          <p:cNvSpPr>
            <a:spLocks noGrp="1"/>
          </p:cNvSpPr>
          <p:nvPr>
            <p:ph idx="1"/>
          </p:nvPr>
        </p:nvSpPr>
        <p:spPr/>
        <p:txBody>
          <a:bodyPr/>
          <a:lstStyle/>
          <a:p>
            <a:pPr lvl="0"/>
            <a:r>
              <a:rPr lang="ar-IQ"/>
              <a:t>Click to edit Master text styles</a:t>
            </a:r>
          </a:p>
          <a:p>
            <a:pPr lvl="1"/>
            <a:r>
              <a:rPr lang="ar-IQ"/>
              <a:t>Second level</a:t>
            </a:r>
          </a:p>
          <a:p>
            <a:pPr lvl="2"/>
            <a:r>
              <a:rPr lang="ar-IQ"/>
              <a:t>Third level</a:t>
            </a:r>
          </a:p>
          <a:p>
            <a:pPr lvl="3"/>
            <a:r>
              <a:rPr lang="ar-IQ"/>
              <a:t>Fourth level</a:t>
            </a:r>
          </a:p>
          <a:p>
            <a:pPr lvl="4"/>
            <a:r>
              <a:rPr lang="ar-IQ"/>
              <a:t>Fifth level</a:t>
            </a:r>
          </a:p>
        </p:txBody>
      </p:sp>
      <p:sp>
        <p:nvSpPr>
          <p:cNvPr id="4" name="Date Placeholder 3"/>
          <p:cNvSpPr>
            <a:spLocks noGrp="1"/>
          </p:cNvSpPr>
          <p:nvPr>
            <p:ph type="dt" sz="half" idx="10"/>
          </p:nvPr>
        </p:nvSpPr>
        <p:spPr/>
        <p:txBody>
          <a:bodyPr/>
          <a:lstStyle>
            <a:lvl1pPr>
              <a:defRPr/>
            </a:lvl1pPr>
          </a:lstStyle>
          <a:p>
            <a:fld id="{20F194A5-D462-4563-86AE-88D22A95A509}" type="datetimeFigureOut">
              <a:rPr lang="ar-IQ" smtClean="0"/>
              <a:pPr/>
              <a:t>08/10/1441</a:t>
            </a:fld>
            <a:endParaRPr lang="ar-IQ"/>
          </a:p>
        </p:txBody>
      </p:sp>
      <p:sp>
        <p:nvSpPr>
          <p:cNvPr id="5" name="Footer Placeholder 4"/>
          <p:cNvSpPr>
            <a:spLocks noGrp="1"/>
          </p:cNvSpPr>
          <p:nvPr>
            <p:ph type="ftr" sz="quarter" idx="11"/>
          </p:nvPr>
        </p:nvSpPr>
        <p:spPr/>
        <p:txBody>
          <a:bodyPr/>
          <a:lstStyle>
            <a:lvl1pPr>
              <a:defRPr/>
            </a:lvl1pPr>
          </a:lstStyle>
          <a:p>
            <a:endParaRPr lang="ar-IQ"/>
          </a:p>
        </p:txBody>
      </p:sp>
      <p:sp>
        <p:nvSpPr>
          <p:cNvPr id="6" name="Slide Number Placeholder 5"/>
          <p:cNvSpPr>
            <a:spLocks noGrp="1"/>
          </p:cNvSpPr>
          <p:nvPr>
            <p:ph type="sldNum" sz="quarter" idx="12"/>
          </p:nvPr>
        </p:nvSpPr>
        <p:spPr/>
        <p:txBody>
          <a:bodyPr/>
          <a:lstStyle>
            <a:lvl1pPr>
              <a:defRPr/>
            </a:lvl1pPr>
          </a:lstStyle>
          <a:p>
            <a:fld id="{6ADF9000-0ADD-448D-9E22-1EA42840E1A5}" type="slidenum">
              <a:rPr lang="ar-IQ" smtClean="0"/>
              <a:pPr/>
              <a:t>‹#›</a:t>
            </a:fld>
            <a:endParaRPr lang="ar-IQ"/>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ar-IQ"/>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IQ"/>
              <a:t>Click to edit Master text styles</a:t>
            </a:r>
          </a:p>
        </p:txBody>
      </p:sp>
      <p:sp>
        <p:nvSpPr>
          <p:cNvPr id="4" name="Date Placeholder 3"/>
          <p:cNvSpPr>
            <a:spLocks noGrp="1"/>
          </p:cNvSpPr>
          <p:nvPr>
            <p:ph type="dt" sz="half" idx="10"/>
          </p:nvPr>
        </p:nvSpPr>
        <p:spPr/>
        <p:txBody>
          <a:bodyPr/>
          <a:lstStyle>
            <a:lvl1pPr>
              <a:defRPr/>
            </a:lvl1pPr>
          </a:lstStyle>
          <a:p>
            <a:fld id="{20F194A5-D462-4563-86AE-88D22A95A509}" type="datetimeFigureOut">
              <a:rPr lang="ar-IQ" smtClean="0"/>
              <a:pPr/>
              <a:t>08/10/1441</a:t>
            </a:fld>
            <a:endParaRPr lang="ar-IQ"/>
          </a:p>
        </p:txBody>
      </p:sp>
      <p:sp>
        <p:nvSpPr>
          <p:cNvPr id="5" name="Footer Placeholder 4"/>
          <p:cNvSpPr>
            <a:spLocks noGrp="1"/>
          </p:cNvSpPr>
          <p:nvPr>
            <p:ph type="ftr" sz="quarter" idx="11"/>
          </p:nvPr>
        </p:nvSpPr>
        <p:spPr/>
        <p:txBody>
          <a:bodyPr/>
          <a:lstStyle>
            <a:lvl1pPr>
              <a:defRPr/>
            </a:lvl1pPr>
          </a:lstStyle>
          <a:p>
            <a:endParaRPr lang="ar-IQ"/>
          </a:p>
        </p:txBody>
      </p:sp>
      <p:sp>
        <p:nvSpPr>
          <p:cNvPr id="6" name="Slide Number Placeholder 5"/>
          <p:cNvSpPr>
            <a:spLocks noGrp="1"/>
          </p:cNvSpPr>
          <p:nvPr>
            <p:ph type="sldNum" sz="quarter" idx="12"/>
          </p:nvPr>
        </p:nvSpPr>
        <p:spPr/>
        <p:txBody>
          <a:bodyPr/>
          <a:lstStyle>
            <a:lvl1pPr>
              <a:defRPr/>
            </a:lvl1pPr>
          </a:lstStyle>
          <a:p>
            <a:fld id="{6ADF9000-0ADD-448D-9E22-1EA42840E1A5}" type="slidenum">
              <a:rPr lang="ar-IQ" smtClean="0"/>
              <a:pPr/>
              <a:t>‹#›</a:t>
            </a:fld>
            <a:endParaRPr lang="ar-IQ"/>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a:t>Click to edit Master title style</a:t>
            </a:r>
          </a:p>
        </p:txBody>
      </p:sp>
      <p:sp>
        <p:nvSpPr>
          <p:cNvPr id="3" name="Content Placeholder 2"/>
          <p:cNvSpPr>
            <a:spLocks noGrp="1"/>
          </p:cNvSpPr>
          <p:nvPr>
            <p:ph sz="half" idx="1"/>
          </p:nvPr>
        </p:nvSpPr>
        <p:spPr>
          <a:xfrm>
            <a:off x="228600" y="1295400"/>
            <a:ext cx="4381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IQ"/>
              <a:t>Click to edit Master text styles</a:t>
            </a:r>
          </a:p>
          <a:p>
            <a:pPr lvl="1"/>
            <a:r>
              <a:rPr lang="ar-IQ"/>
              <a:t>Second level</a:t>
            </a:r>
          </a:p>
          <a:p>
            <a:pPr lvl="2"/>
            <a:r>
              <a:rPr lang="ar-IQ"/>
              <a:t>Third level</a:t>
            </a:r>
          </a:p>
          <a:p>
            <a:pPr lvl="3"/>
            <a:r>
              <a:rPr lang="ar-IQ"/>
              <a:t>Fourth level</a:t>
            </a:r>
          </a:p>
          <a:p>
            <a:pPr lvl="4"/>
            <a:r>
              <a:rPr lang="ar-IQ"/>
              <a:t>Fifth level</a:t>
            </a:r>
          </a:p>
        </p:txBody>
      </p:sp>
      <p:sp>
        <p:nvSpPr>
          <p:cNvPr id="4" name="Content Placeholder 3"/>
          <p:cNvSpPr>
            <a:spLocks noGrp="1"/>
          </p:cNvSpPr>
          <p:nvPr>
            <p:ph sz="half" idx="2"/>
          </p:nvPr>
        </p:nvSpPr>
        <p:spPr>
          <a:xfrm>
            <a:off x="4762500" y="1295400"/>
            <a:ext cx="4381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IQ"/>
              <a:t>Click to edit Master text styles</a:t>
            </a:r>
          </a:p>
          <a:p>
            <a:pPr lvl="1"/>
            <a:r>
              <a:rPr lang="ar-IQ"/>
              <a:t>Second level</a:t>
            </a:r>
          </a:p>
          <a:p>
            <a:pPr lvl="2"/>
            <a:r>
              <a:rPr lang="ar-IQ"/>
              <a:t>Third level</a:t>
            </a:r>
          </a:p>
          <a:p>
            <a:pPr lvl="3"/>
            <a:r>
              <a:rPr lang="ar-IQ"/>
              <a:t>Fourth level</a:t>
            </a:r>
          </a:p>
          <a:p>
            <a:pPr lvl="4"/>
            <a:r>
              <a:rPr lang="ar-IQ"/>
              <a:t>Fifth level</a:t>
            </a:r>
          </a:p>
        </p:txBody>
      </p:sp>
      <p:sp>
        <p:nvSpPr>
          <p:cNvPr id="5" name="Date Placeholder 4"/>
          <p:cNvSpPr>
            <a:spLocks noGrp="1"/>
          </p:cNvSpPr>
          <p:nvPr>
            <p:ph type="dt" sz="half" idx="10"/>
          </p:nvPr>
        </p:nvSpPr>
        <p:spPr/>
        <p:txBody>
          <a:bodyPr/>
          <a:lstStyle>
            <a:lvl1pPr>
              <a:defRPr/>
            </a:lvl1pPr>
          </a:lstStyle>
          <a:p>
            <a:fld id="{20F194A5-D462-4563-86AE-88D22A95A509}" type="datetimeFigureOut">
              <a:rPr lang="ar-IQ" smtClean="0"/>
              <a:pPr/>
              <a:t>08/10/1441</a:t>
            </a:fld>
            <a:endParaRPr lang="ar-IQ"/>
          </a:p>
        </p:txBody>
      </p:sp>
      <p:sp>
        <p:nvSpPr>
          <p:cNvPr id="6" name="Footer Placeholder 5"/>
          <p:cNvSpPr>
            <a:spLocks noGrp="1"/>
          </p:cNvSpPr>
          <p:nvPr>
            <p:ph type="ftr" sz="quarter" idx="11"/>
          </p:nvPr>
        </p:nvSpPr>
        <p:spPr/>
        <p:txBody>
          <a:bodyPr/>
          <a:lstStyle>
            <a:lvl1pPr>
              <a:defRPr/>
            </a:lvl1pPr>
          </a:lstStyle>
          <a:p>
            <a:endParaRPr lang="ar-IQ"/>
          </a:p>
        </p:txBody>
      </p:sp>
      <p:sp>
        <p:nvSpPr>
          <p:cNvPr id="7" name="Slide Number Placeholder 6"/>
          <p:cNvSpPr>
            <a:spLocks noGrp="1"/>
          </p:cNvSpPr>
          <p:nvPr>
            <p:ph type="sldNum" sz="quarter" idx="12"/>
          </p:nvPr>
        </p:nvSpPr>
        <p:spPr/>
        <p:txBody>
          <a:bodyPr/>
          <a:lstStyle>
            <a:lvl1pPr>
              <a:defRPr/>
            </a:lvl1pPr>
          </a:lstStyle>
          <a:p>
            <a:fld id="{6ADF9000-0ADD-448D-9E22-1EA42840E1A5}" type="slidenum">
              <a:rPr lang="ar-IQ" smtClean="0"/>
              <a:pPr/>
              <a:t>‹#›</a:t>
            </a:fld>
            <a:endParaRPr lang="ar-IQ"/>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ar-IQ"/>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IQ"/>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IQ"/>
              <a:t>Click to edit Master text styles</a:t>
            </a:r>
          </a:p>
          <a:p>
            <a:pPr lvl="1"/>
            <a:r>
              <a:rPr lang="ar-IQ"/>
              <a:t>Second level</a:t>
            </a:r>
          </a:p>
          <a:p>
            <a:pPr lvl="2"/>
            <a:r>
              <a:rPr lang="ar-IQ"/>
              <a:t>Third level</a:t>
            </a:r>
          </a:p>
          <a:p>
            <a:pPr lvl="3"/>
            <a:r>
              <a:rPr lang="ar-IQ"/>
              <a:t>Fourth level</a:t>
            </a:r>
          </a:p>
          <a:p>
            <a:pPr lvl="4"/>
            <a:r>
              <a:rPr lang="ar-IQ"/>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IQ"/>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IQ"/>
              <a:t>Click to edit Master text styles</a:t>
            </a:r>
          </a:p>
          <a:p>
            <a:pPr lvl="1"/>
            <a:r>
              <a:rPr lang="ar-IQ"/>
              <a:t>Second level</a:t>
            </a:r>
          </a:p>
          <a:p>
            <a:pPr lvl="2"/>
            <a:r>
              <a:rPr lang="ar-IQ"/>
              <a:t>Third level</a:t>
            </a:r>
          </a:p>
          <a:p>
            <a:pPr lvl="3"/>
            <a:r>
              <a:rPr lang="ar-IQ"/>
              <a:t>Fourth level</a:t>
            </a:r>
          </a:p>
          <a:p>
            <a:pPr lvl="4"/>
            <a:r>
              <a:rPr lang="ar-IQ"/>
              <a:t>Fifth level</a:t>
            </a:r>
          </a:p>
        </p:txBody>
      </p:sp>
      <p:sp>
        <p:nvSpPr>
          <p:cNvPr id="7" name="Date Placeholder 6"/>
          <p:cNvSpPr>
            <a:spLocks noGrp="1"/>
          </p:cNvSpPr>
          <p:nvPr>
            <p:ph type="dt" sz="half" idx="10"/>
          </p:nvPr>
        </p:nvSpPr>
        <p:spPr/>
        <p:txBody>
          <a:bodyPr/>
          <a:lstStyle>
            <a:lvl1pPr>
              <a:defRPr/>
            </a:lvl1pPr>
          </a:lstStyle>
          <a:p>
            <a:fld id="{20F194A5-D462-4563-86AE-88D22A95A509}" type="datetimeFigureOut">
              <a:rPr lang="ar-IQ" smtClean="0"/>
              <a:pPr/>
              <a:t>08/10/1441</a:t>
            </a:fld>
            <a:endParaRPr lang="ar-IQ"/>
          </a:p>
        </p:txBody>
      </p:sp>
      <p:sp>
        <p:nvSpPr>
          <p:cNvPr id="8" name="Footer Placeholder 7"/>
          <p:cNvSpPr>
            <a:spLocks noGrp="1"/>
          </p:cNvSpPr>
          <p:nvPr>
            <p:ph type="ftr" sz="quarter" idx="11"/>
          </p:nvPr>
        </p:nvSpPr>
        <p:spPr/>
        <p:txBody>
          <a:bodyPr/>
          <a:lstStyle>
            <a:lvl1pPr>
              <a:defRPr/>
            </a:lvl1pPr>
          </a:lstStyle>
          <a:p>
            <a:endParaRPr lang="ar-IQ"/>
          </a:p>
        </p:txBody>
      </p:sp>
      <p:sp>
        <p:nvSpPr>
          <p:cNvPr id="9" name="Slide Number Placeholder 8"/>
          <p:cNvSpPr>
            <a:spLocks noGrp="1"/>
          </p:cNvSpPr>
          <p:nvPr>
            <p:ph type="sldNum" sz="quarter" idx="12"/>
          </p:nvPr>
        </p:nvSpPr>
        <p:spPr/>
        <p:txBody>
          <a:bodyPr/>
          <a:lstStyle>
            <a:lvl1pPr>
              <a:defRPr/>
            </a:lvl1pPr>
          </a:lstStyle>
          <a:p>
            <a:fld id="{6ADF9000-0ADD-448D-9E22-1EA42840E1A5}" type="slidenum">
              <a:rPr lang="ar-IQ" smtClean="0"/>
              <a:pPr/>
              <a:t>‹#›</a:t>
            </a:fld>
            <a:endParaRPr lang="ar-IQ"/>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a:t>Click to edit Master title style</a:t>
            </a:r>
          </a:p>
        </p:txBody>
      </p:sp>
      <p:sp>
        <p:nvSpPr>
          <p:cNvPr id="3" name="Date Placeholder 2"/>
          <p:cNvSpPr>
            <a:spLocks noGrp="1"/>
          </p:cNvSpPr>
          <p:nvPr>
            <p:ph type="dt" sz="half" idx="10"/>
          </p:nvPr>
        </p:nvSpPr>
        <p:spPr/>
        <p:txBody>
          <a:bodyPr/>
          <a:lstStyle>
            <a:lvl1pPr>
              <a:defRPr/>
            </a:lvl1pPr>
          </a:lstStyle>
          <a:p>
            <a:fld id="{20F194A5-D462-4563-86AE-88D22A95A509}" type="datetimeFigureOut">
              <a:rPr lang="ar-IQ" smtClean="0"/>
              <a:pPr/>
              <a:t>08/10/1441</a:t>
            </a:fld>
            <a:endParaRPr lang="ar-IQ"/>
          </a:p>
        </p:txBody>
      </p:sp>
      <p:sp>
        <p:nvSpPr>
          <p:cNvPr id="4" name="Footer Placeholder 3"/>
          <p:cNvSpPr>
            <a:spLocks noGrp="1"/>
          </p:cNvSpPr>
          <p:nvPr>
            <p:ph type="ftr" sz="quarter" idx="11"/>
          </p:nvPr>
        </p:nvSpPr>
        <p:spPr/>
        <p:txBody>
          <a:bodyPr/>
          <a:lstStyle>
            <a:lvl1pPr>
              <a:defRPr/>
            </a:lvl1pPr>
          </a:lstStyle>
          <a:p>
            <a:endParaRPr lang="ar-IQ"/>
          </a:p>
        </p:txBody>
      </p:sp>
      <p:sp>
        <p:nvSpPr>
          <p:cNvPr id="5" name="Slide Number Placeholder 4"/>
          <p:cNvSpPr>
            <a:spLocks noGrp="1"/>
          </p:cNvSpPr>
          <p:nvPr>
            <p:ph type="sldNum" sz="quarter" idx="12"/>
          </p:nvPr>
        </p:nvSpPr>
        <p:spPr/>
        <p:txBody>
          <a:bodyPr/>
          <a:lstStyle>
            <a:lvl1pPr>
              <a:defRPr/>
            </a:lvl1pPr>
          </a:lstStyle>
          <a:p>
            <a:fld id="{6ADF9000-0ADD-448D-9E22-1EA42840E1A5}" type="slidenum">
              <a:rPr lang="ar-IQ" smtClean="0"/>
              <a:pPr/>
              <a:t>‹#›</a:t>
            </a:fld>
            <a:endParaRPr lang="ar-IQ"/>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0F194A5-D462-4563-86AE-88D22A95A509}" type="datetimeFigureOut">
              <a:rPr lang="ar-IQ" smtClean="0"/>
              <a:pPr/>
              <a:t>08/10/1441</a:t>
            </a:fld>
            <a:endParaRPr lang="ar-IQ"/>
          </a:p>
        </p:txBody>
      </p:sp>
      <p:sp>
        <p:nvSpPr>
          <p:cNvPr id="3" name="Footer Placeholder 2"/>
          <p:cNvSpPr>
            <a:spLocks noGrp="1"/>
          </p:cNvSpPr>
          <p:nvPr>
            <p:ph type="ftr" sz="quarter" idx="11"/>
          </p:nvPr>
        </p:nvSpPr>
        <p:spPr/>
        <p:txBody>
          <a:bodyPr/>
          <a:lstStyle>
            <a:lvl1pPr>
              <a:defRPr/>
            </a:lvl1pPr>
          </a:lstStyle>
          <a:p>
            <a:endParaRPr lang="ar-IQ"/>
          </a:p>
        </p:txBody>
      </p:sp>
      <p:sp>
        <p:nvSpPr>
          <p:cNvPr id="4" name="Slide Number Placeholder 3"/>
          <p:cNvSpPr>
            <a:spLocks noGrp="1"/>
          </p:cNvSpPr>
          <p:nvPr>
            <p:ph type="sldNum" sz="quarter" idx="12"/>
          </p:nvPr>
        </p:nvSpPr>
        <p:spPr/>
        <p:txBody>
          <a:bodyPr/>
          <a:lstStyle>
            <a:lvl1pPr>
              <a:defRPr/>
            </a:lvl1pPr>
          </a:lstStyle>
          <a:p>
            <a:fld id="{6ADF9000-0ADD-448D-9E22-1EA42840E1A5}" type="slidenum">
              <a:rPr lang="ar-IQ" smtClean="0"/>
              <a:pPr/>
              <a:t>‹#›</a:t>
            </a:fld>
            <a:endParaRPr lang="ar-IQ"/>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ar-IQ"/>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IQ"/>
              <a:t>Click to edit Master text styles</a:t>
            </a:r>
          </a:p>
          <a:p>
            <a:pPr lvl="1"/>
            <a:r>
              <a:rPr lang="ar-IQ"/>
              <a:t>Second level</a:t>
            </a:r>
          </a:p>
          <a:p>
            <a:pPr lvl="2"/>
            <a:r>
              <a:rPr lang="ar-IQ"/>
              <a:t>Third level</a:t>
            </a:r>
          </a:p>
          <a:p>
            <a:pPr lvl="3"/>
            <a:r>
              <a:rPr lang="ar-IQ"/>
              <a:t>Fourth level</a:t>
            </a:r>
          </a:p>
          <a:p>
            <a:pPr lvl="4"/>
            <a:r>
              <a:rPr lang="ar-IQ"/>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IQ"/>
              <a:t>Click to edit Master text styles</a:t>
            </a:r>
          </a:p>
        </p:txBody>
      </p:sp>
      <p:sp>
        <p:nvSpPr>
          <p:cNvPr id="5" name="Date Placeholder 4"/>
          <p:cNvSpPr>
            <a:spLocks noGrp="1"/>
          </p:cNvSpPr>
          <p:nvPr>
            <p:ph type="dt" sz="half" idx="10"/>
          </p:nvPr>
        </p:nvSpPr>
        <p:spPr/>
        <p:txBody>
          <a:bodyPr/>
          <a:lstStyle>
            <a:lvl1pPr>
              <a:defRPr/>
            </a:lvl1pPr>
          </a:lstStyle>
          <a:p>
            <a:fld id="{20F194A5-D462-4563-86AE-88D22A95A509}" type="datetimeFigureOut">
              <a:rPr lang="ar-IQ" smtClean="0"/>
              <a:pPr/>
              <a:t>08/10/1441</a:t>
            </a:fld>
            <a:endParaRPr lang="ar-IQ"/>
          </a:p>
        </p:txBody>
      </p:sp>
      <p:sp>
        <p:nvSpPr>
          <p:cNvPr id="6" name="Footer Placeholder 5"/>
          <p:cNvSpPr>
            <a:spLocks noGrp="1"/>
          </p:cNvSpPr>
          <p:nvPr>
            <p:ph type="ftr" sz="quarter" idx="11"/>
          </p:nvPr>
        </p:nvSpPr>
        <p:spPr/>
        <p:txBody>
          <a:bodyPr/>
          <a:lstStyle>
            <a:lvl1pPr>
              <a:defRPr/>
            </a:lvl1pPr>
          </a:lstStyle>
          <a:p>
            <a:endParaRPr lang="ar-IQ"/>
          </a:p>
        </p:txBody>
      </p:sp>
      <p:sp>
        <p:nvSpPr>
          <p:cNvPr id="7" name="Slide Number Placeholder 6"/>
          <p:cNvSpPr>
            <a:spLocks noGrp="1"/>
          </p:cNvSpPr>
          <p:nvPr>
            <p:ph type="sldNum" sz="quarter" idx="12"/>
          </p:nvPr>
        </p:nvSpPr>
        <p:spPr/>
        <p:txBody>
          <a:bodyPr/>
          <a:lstStyle>
            <a:lvl1pPr>
              <a:defRPr/>
            </a:lvl1pPr>
          </a:lstStyle>
          <a:p>
            <a:fld id="{6ADF9000-0ADD-448D-9E22-1EA42840E1A5}" type="slidenum">
              <a:rPr lang="ar-IQ" smtClean="0"/>
              <a:pPr/>
              <a:t>‹#›</a:t>
            </a:fld>
            <a:endParaRPr lang="ar-IQ"/>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ar-IQ"/>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IQ"/>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IQ"/>
              <a:t>Click to edit Master text styles</a:t>
            </a:r>
          </a:p>
        </p:txBody>
      </p:sp>
      <p:sp>
        <p:nvSpPr>
          <p:cNvPr id="5" name="Date Placeholder 4"/>
          <p:cNvSpPr>
            <a:spLocks noGrp="1"/>
          </p:cNvSpPr>
          <p:nvPr>
            <p:ph type="dt" sz="half" idx="10"/>
          </p:nvPr>
        </p:nvSpPr>
        <p:spPr/>
        <p:txBody>
          <a:bodyPr/>
          <a:lstStyle>
            <a:lvl1pPr>
              <a:defRPr/>
            </a:lvl1pPr>
          </a:lstStyle>
          <a:p>
            <a:fld id="{20F194A5-D462-4563-86AE-88D22A95A509}" type="datetimeFigureOut">
              <a:rPr lang="ar-IQ" smtClean="0"/>
              <a:pPr/>
              <a:t>08/10/1441</a:t>
            </a:fld>
            <a:endParaRPr lang="ar-IQ"/>
          </a:p>
        </p:txBody>
      </p:sp>
      <p:sp>
        <p:nvSpPr>
          <p:cNvPr id="6" name="Footer Placeholder 5"/>
          <p:cNvSpPr>
            <a:spLocks noGrp="1"/>
          </p:cNvSpPr>
          <p:nvPr>
            <p:ph type="ftr" sz="quarter" idx="11"/>
          </p:nvPr>
        </p:nvSpPr>
        <p:spPr/>
        <p:txBody>
          <a:bodyPr/>
          <a:lstStyle>
            <a:lvl1pPr>
              <a:defRPr/>
            </a:lvl1pPr>
          </a:lstStyle>
          <a:p>
            <a:endParaRPr lang="ar-IQ"/>
          </a:p>
        </p:txBody>
      </p:sp>
      <p:sp>
        <p:nvSpPr>
          <p:cNvPr id="7" name="Slide Number Placeholder 6"/>
          <p:cNvSpPr>
            <a:spLocks noGrp="1"/>
          </p:cNvSpPr>
          <p:nvPr>
            <p:ph type="sldNum" sz="quarter" idx="12"/>
          </p:nvPr>
        </p:nvSpPr>
        <p:spPr/>
        <p:txBody>
          <a:bodyPr/>
          <a:lstStyle>
            <a:lvl1pPr>
              <a:defRPr/>
            </a:lvl1pPr>
          </a:lstStyle>
          <a:p>
            <a:fld id="{6ADF9000-0ADD-448D-9E22-1EA42840E1A5}" type="slidenum">
              <a:rPr lang="ar-IQ" smtClean="0"/>
              <a:pPr/>
              <a:t>‹#›</a:t>
            </a:fld>
            <a:endParaRPr lang="ar-IQ"/>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IQ"/>
              <a:t>Click to edit Master title style</a:t>
            </a:r>
          </a:p>
        </p:txBody>
      </p:sp>
      <p:sp>
        <p:nvSpPr>
          <p:cNvPr id="1027" name="Rectangle 3"/>
          <p:cNvSpPr>
            <a:spLocks noGrp="1" noChangeArrowheads="1"/>
          </p:cNvSpPr>
          <p:nvPr>
            <p:ph type="body" idx="1"/>
          </p:nvPr>
        </p:nvSpPr>
        <p:spPr bwMode="auto">
          <a:xfrm>
            <a:off x="228600" y="1295400"/>
            <a:ext cx="89154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IQ"/>
              <a:t>Click to edit Master text styles</a:t>
            </a:r>
          </a:p>
          <a:p>
            <a:pPr lvl="1"/>
            <a:r>
              <a:rPr lang="ar-IQ"/>
              <a:t>Second level</a:t>
            </a:r>
          </a:p>
          <a:p>
            <a:pPr lvl="2"/>
            <a:r>
              <a:rPr lang="ar-IQ"/>
              <a:t>Third level</a:t>
            </a:r>
          </a:p>
          <a:p>
            <a:pPr lvl="3"/>
            <a:r>
              <a:rPr lang="ar-IQ"/>
              <a:t>Fourth level</a:t>
            </a:r>
          </a:p>
          <a:p>
            <a:pPr lvl="4"/>
            <a:r>
              <a:rPr lang="ar-IQ"/>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a:lvl1pPr>
          </a:lstStyle>
          <a:p>
            <a:fld id="{20F194A5-D462-4563-86AE-88D22A95A509}" type="datetimeFigureOut">
              <a:rPr lang="ar-IQ" smtClean="0"/>
              <a:pPr/>
              <a:t>08/10/1441</a:t>
            </a:fld>
            <a:endParaRPr lang="ar-IQ"/>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a:lvl1pPr>
          </a:lstStyle>
          <a:p>
            <a:endParaRPr lang="ar-IQ"/>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lvl1pPr>
          </a:lstStyle>
          <a:p>
            <a:fld id="{6ADF9000-0ADD-448D-9E22-1EA42840E1A5}" type="slidenum">
              <a:rPr lang="ar-IQ" smtClean="0"/>
              <a:pPr/>
              <a:t>‹#›</a:t>
            </a:fld>
            <a:endParaRPr lang="ar-IQ"/>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xStyles>
    <p:titleStyle>
      <a:lvl1pPr algn="r" rtl="1" eaLnBrk="1" fontAlgn="base" hangingPunct="1">
        <a:spcBef>
          <a:spcPct val="0"/>
        </a:spcBef>
        <a:spcAft>
          <a:spcPct val="0"/>
        </a:spcAft>
        <a:defRPr sz="4000">
          <a:solidFill>
            <a:schemeClr val="tx2"/>
          </a:solidFill>
          <a:latin typeface="+mj-lt"/>
          <a:ea typeface="+mj-ea"/>
          <a:cs typeface="+mj-cs"/>
        </a:defRPr>
      </a:lvl1pPr>
      <a:lvl2pPr algn="r" rtl="1" eaLnBrk="1" fontAlgn="base" hangingPunct="1">
        <a:spcBef>
          <a:spcPct val="0"/>
        </a:spcBef>
        <a:spcAft>
          <a:spcPct val="0"/>
        </a:spcAft>
        <a:defRPr sz="4000">
          <a:solidFill>
            <a:schemeClr val="tx2"/>
          </a:solidFill>
          <a:latin typeface="Impact" pitchFamily="34" charset="0"/>
        </a:defRPr>
      </a:lvl2pPr>
      <a:lvl3pPr algn="r" rtl="1" eaLnBrk="1" fontAlgn="base" hangingPunct="1">
        <a:spcBef>
          <a:spcPct val="0"/>
        </a:spcBef>
        <a:spcAft>
          <a:spcPct val="0"/>
        </a:spcAft>
        <a:defRPr sz="4000">
          <a:solidFill>
            <a:schemeClr val="tx2"/>
          </a:solidFill>
          <a:latin typeface="Impact" pitchFamily="34" charset="0"/>
        </a:defRPr>
      </a:lvl3pPr>
      <a:lvl4pPr algn="r" rtl="1" eaLnBrk="1" fontAlgn="base" hangingPunct="1">
        <a:spcBef>
          <a:spcPct val="0"/>
        </a:spcBef>
        <a:spcAft>
          <a:spcPct val="0"/>
        </a:spcAft>
        <a:defRPr sz="4000">
          <a:solidFill>
            <a:schemeClr val="tx2"/>
          </a:solidFill>
          <a:latin typeface="Impact" pitchFamily="34" charset="0"/>
        </a:defRPr>
      </a:lvl4pPr>
      <a:lvl5pPr algn="r" rtl="1" eaLnBrk="1" fontAlgn="base" hangingPunct="1">
        <a:spcBef>
          <a:spcPct val="0"/>
        </a:spcBef>
        <a:spcAft>
          <a:spcPct val="0"/>
        </a:spcAft>
        <a:defRPr sz="4000">
          <a:solidFill>
            <a:schemeClr val="tx2"/>
          </a:solidFill>
          <a:latin typeface="Impact" pitchFamily="34" charset="0"/>
        </a:defRPr>
      </a:lvl5pPr>
      <a:lvl6pPr marL="457200" algn="r" rtl="1" eaLnBrk="1" fontAlgn="base" hangingPunct="1">
        <a:spcBef>
          <a:spcPct val="0"/>
        </a:spcBef>
        <a:spcAft>
          <a:spcPct val="0"/>
        </a:spcAft>
        <a:defRPr sz="4000">
          <a:solidFill>
            <a:schemeClr val="tx2"/>
          </a:solidFill>
          <a:latin typeface="Impact" pitchFamily="34" charset="0"/>
        </a:defRPr>
      </a:lvl6pPr>
      <a:lvl7pPr marL="914400" algn="r" rtl="1" eaLnBrk="1" fontAlgn="base" hangingPunct="1">
        <a:spcBef>
          <a:spcPct val="0"/>
        </a:spcBef>
        <a:spcAft>
          <a:spcPct val="0"/>
        </a:spcAft>
        <a:defRPr sz="4000">
          <a:solidFill>
            <a:schemeClr val="tx2"/>
          </a:solidFill>
          <a:latin typeface="Impact" pitchFamily="34" charset="0"/>
        </a:defRPr>
      </a:lvl7pPr>
      <a:lvl8pPr marL="1371600" algn="r" rtl="1" eaLnBrk="1" fontAlgn="base" hangingPunct="1">
        <a:spcBef>
          <a:spcPct val="0"/>
        </a:spcBef>
        <a:spcAft>
          <a:spcPct val="0"/>
        </a:spcAft>
        <a:defRPr sz="4000">
          <a:solidFill>
            <a:schemeClr val="tx2"/>
          </a:solidFill>
          <a:latin typeface="Impact" pitchFamily="34" charset="0"/>
        </a:defRPr>
      </a:lvl8pPr>
      <a:lvl9pPr marL="1828800" algn="r" rtl="1" eaLnBrk="1" fontAlgn="base" hangingPunct="1">
        <a:spcBef>
          <a:spcPct val="0"/>
        </a:spcBef>
        <a:spcAft>
          <a:spcPct val="0"/>
        </a:spcAft>
        <a:defRPr sz="4000">
          <a:solidFill>
            <a:schemeClr val="tx2"/>
          </a:solidFill>
          <a:latin typeface="Impact" pitchFamily="34" charset="0"/>
        </a:defRPr>
      </a:lvl9pPr>
    </p:titleStyle>
    <p:bodyStyle>
      <a:lvl1pPr marL="342900" indent="-342900" algn="r" rtl="1" eaLnBrk="1" fontAlgn="base" hangingPunct="1">
        <a:spcBef>
          <a:spcPct val="20000"/>
        </a:spcBef>
        <a:spcAft>
          <a:spcPct val="0"/>
        </a:spcAft>
        <a:buChar char="•"/>
        <a:defRPr sz="3200" b="1">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b="1">
          <a:solidFill>
            <a:schemeClr val="tx1"/>
          </a:solidFill>
          <a:latin typeface="+mn-lt"/>
        </a:defRPr>
      </a:lvl2pPr>
      <a:lvl3pPr marL="1143000" indent="-228600" algn="r" rtl="1" eaLnBrk="1" fontAlgn="base" hangingPunct="1">
        <a:spcBef>
          <a:spcPct val="20000"/>
        </a:spcBef>
        <a:spcAft>
          <a:spcPct val="0"/>
        </a:spcAft>
        <a:buChar char="•"/>
        <a:defRPr sz="2000" b="1">
          <a:solidFill>
            <a:schemeClr val="tx1"/>
          </a:solidFill>
          <a:latin typeface="+mn-lt"/>
        </a:defRPr>
      </a:lvl3pPr>
      <a:lvl4pPr marL="1600200" indent="-228600" algn="r" rtl="1" eaLnBrk="1" fontAlgn="base" hangingPunct="1">
        <a:spcBef>
          <a:spcPct val="20000"/>
        </a:spcBef>
        <a:spcAft>
          <a:spcPct val="0"/>
        </a:spcAft>
        <a:buChar char="–"/>
        <a:defRPr sz="2000" b="1">
          <a:solidFill>
            <a:schemeClr val="tx1"/>
          </a:solidFill>
          <a:latin typeface="+mn-lt"/>
        </a:defRPr>
      </a:lvl4pPr>
      <a:lvl5pPr marL="2057400" indent="-228600" algn="r" rtl="1" eaLnBrk="1" fontAlgn="base" hangingPunct="1">
        <a:spcBef>
          <a:spcPct val="20000"/>
        </a:spcBef>
        <a:spcAft>
          <a:spcPct val="0"/>
        </a:spcAft>
        <a:buChar char="»"/>
        <a:defRPr sz="2000" b="1">
          <a:solidFill>
            <a:schemeClr val="tx1"/>
          </a:solidFill>
          <a:latin typeface="+mn-lt"/>
        </a:defRPr>
      </a:lvl5pPr>
      <a:lvl6pPr marL="2514600" indent="-228600" algn="r" rtl="1" eaLnBrk="1" fontAlgn="base" hangingPunct="1">
        <a:spcBef>
          <a:spcPct val="20000"/>
        </a:spcBef>
        <a:spcAft>
          <a:spcPct val="0"/>
        </a:spcAft>
        <a:buChar char="»"/>
        <a:defRPr sz="2000" b="1">
          <a:solidFill>
            <a:schemeClr val="tx1"/>
          </a:solidFill>
          <a:latin typeface="+mn-lt"/>
        </a:defRPr>
      </a:lvl6pPr>
      <a:lvl7pPr marL="2971800" indent="-228600" algn="r" rtl="1" eaLnBrk="1" fontAlgn="base" hangingPunct="1">
        <a:spcBef>
          <a:spcPct val="20000"/>
        </a:spcBef>
        <a:spcAft>
          <a:spcPct val="0"/>
        </a:spcAft>
        <a:buChar char="»"/>
        <a:defRPr sz="2000" b="1">
          <a:solidFill>
            <a:schemeClr val="tx1"/>
          </a:solidFill>
          <a:latin typeface="+mn-lt"/>
        </a:defRPr>
      </a:lvl7pPr>
      <a:lvl8pPr marL="3429000" indent="-228600" algn="r" rtl="1" eaLnBrk="1" fontAlgn="base" hangingPunct="1">
        <a:spcBef>
          <a:spcPct val="20000"/>
        </a:spcBef>
        <a:spcAft>
          <a:spcPct val="0"/>
        </a:spcAft>
        <a:buChar char="»"/>
        <a:defRPr sz="2000" b="1">
          <a:solidFill>
            <a:schemeClr val="tx1"/>
          </a:solidFill>
          <a:latin typeface="+mn-lt"/>
        </a:defRPr>
      </a:lvl8pPr>
      <a:lvl9pPr marL="3886200" indent="-228600" algn="r" rtl="1" eaLnBrk="1" fontAlgn="base" hangingPunct="1">
        <a:spcBef>
          <a:spcPct val="20000"/>
        </a:spcBef>
        <a:spcAft>
          <a:spcPct val="0"/>
        </a:spcAft>
        <a:buChar char="»"/>
        <a:defRPr sz="2000" b="1">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43050"/>
            <a:ext cx="8839200" cy="914400"/>
          </a:xfrm>
        </p:spPr>
        <p:txBody>
          <a:bodyPr/>
          <a:lstStyle/>
          <a:p>
            <a:pPr algn="ctr" rtl="0"/>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Posterior Pituitary Gland               </a:t>
            </a:r>
            <a:endParaRPr lang="ar-IQ"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04800" y="3933056"/>
            <a:ext cx="8839200" cy="685800"/>
          </a:xfrm>
        </p:spPr>
        <p:txBody>
          <a:bodyPr/>
          <a:lstStyle/>
          <a:p>
            <a:pPr algn="ctr"/>
            <a:r>
              <a:rPr lang="en-US" b="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Lec</a:t>
            </a:r>
            <a:r>
              <a:rPr lang="en-US" b="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b="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Dr</a:t>
            </a:r>
            <a:r>
              <a:rPr lang="en-US" b="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GB" b="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Shaimaa</a:t>
            </a:r>
            <a:r>
              <a:rPr lang="en-GB" b="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b="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Munther</a:t>
            </a:r>
            <a:endParaRPr lang="ar-IQ" b="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H2.jpg"/>
          <p:cNvPicPr>
            <a:picLocks noGrp="1" noChangeAspect="1"/>
          </p:cNvPicPr>
          <p:nvPr>
            <p:ph idx="1"/>
          </p:nvPr>
        </p:nvPicPr>
        <p:blipFill>
          <a:blip r:embed="rId2"/>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762000"/>
          </a:xfrm>
        </p:spPr>
        <p:txBody>
          <a:bodyPr/>
          <a:lstStyle/>
          <a:p>
            <a:pPr algn="ct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Regulation</a:t>
            </a:r>
            <a:r>
              <a:rPr lang="en-US" dirty="0">
                <a:latin typeface="Times New Roman" panose="02020603050405020304" pitchFamily="18" charset="0"/>
                <a:cs typeface="Times New Roman" panose="02020603050405020304" pitchFamily="18" charset="0"/>
              </a:rPr>
              <a:t> </a:t>
            </a: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124744"/>
            <a:ext cx="8807896" cy="5428456"/>
          </a:xfrm>
        </p:spPr>
        <p:style>
          <a:lnRef idx="2">
            <a:schemeClr val="dk1"/>
          </a:lnRef>
          <a:fillRef idx="1">
            <a:schemeClr val="lt1"/>
          </a:fillRef>
          <a:effectRef idx="0">
            <a:schemeClr val="dk1"/>
          </a:effectRef>
          <a:fontRef idx="minor">
            <a:schemeClr val="dk1"/>
          </a:fontRef>
        </p:style>
        <p:txBody>
          <a:bodyPr/>
          <a:lstStyle/>
          <a:p>
            <a:pPr algn="justLow" rtl="0"/>
            <a:endParaRPr lang="en-US" sz="2800" b="0" dirty="0">
              <a:latin typeface="Times New Roman" panose="02020603050405020304" pitchFamily="18" charset="0"/>
              <a:cs typeface="Times New Roman" panose="02020603050405020304" pitchFamily="18" charset="0"/>
            </a:endParaRPr>
          </a:p>
          <a:p>
            <a:pPr algn="justLow" rtl="0"/>
            <a:r>
              <a:rPr lang="en-US" sz="2800" b="0" dirty="0">
                <a:latin typeface="Times New Roman" panose="02020603050405020304" pitchFamily="18" charset="0"/>
                <a:cs typeface="Times New Roman" panose="02020603050405020304" pitchFamily="18" charset="0"/>
              </a:rPr>
              <a:t>Antidiuretic hormone secretion is regulated by several factors:</a:t>
            </a:r>
          </a:p>
          <a:p>
            <a:pPr marL="0" indent="0" algn="justLow" rtl="0">
              <a:buNone/>
            </a:pPr>
            <a:endParaRPr lang="en-US" sz="2800" b="0" dirty="0">
              <a:latin typeface="Times New Roman" panose="02020603050405020304" pitchFamily="18" charset="0"/>
              <a:cs typeface="Times New Roman" panose="02020603050405020304" pitchFamily="18" charset="0"/>
            </a:endParaRPr>
          </a:p>
          <a:p>
            <a:pPr marL="914400" lvl="1" indent="-514350" algn="justLow" rtl="0">
              <a:buFont typeface="+mj-lt"/>
              <a:buAutoNum type="arabicPeriod"/>
            </a:pPr>
            <a:r>
              <a:rPr lang="en-US" sz="2400" b="0" dirty="0">
                <a:latin typeface="Times New Roman" panose="02020603050405020304" pitchFamily="18" charset="0"/>
                <a:cs typeface="Times New Roman" panose="02020603050405020304" pitchFamily="18" charset="0"/>
              </a:rPr>
              <a:t>Plasma osmolality </a:t>
            </a:r>
            <a:r>
              <a:rPr lang="en-US" sz="1800" b="0" dirty="0">
                <a:latin typeface="Times New Roman" panose="02020603050405020304" pitchFamily="18" charset="0"/>
                <a:cs typeface="Times New Roman" panose="02020603050405020304" pitchFamily="18" charset="0"/>
              </a:rPr>
              <a:t>(The primary factor that influences ADH secretion )</a:t>
            </a:r>
          </a:p>
          <a:p>
            <a:pPr marL="914400" lvl="1" indent="-514350" algn="justLow" rtl="0">
              <a:buFont typeface="+mj-lt"/>
              <a:buAutoNum type="arabicPeriod"/>
            </a:pPr>
            <a:r>
              <a:rPr lang="en-US" sz="2400" b="0" dirty="0">
                <a:latin typeface="Times New Roman" panose="02020603050405020304" pitchFamily="18" charset="0"/>
                <a:cs typeface="Times New Roman" panose="02020603050405020304" pitchFamily="18" charset="0"/>
              </a:rPr>
              <a:t>Blood volume</a:t>
            </a:r>
          </a:p>
          <a:p>
            <a:pPr marL="914400" lvl="1" indent="-514350" algn="justLow" rtl="0">
              <a:buFont typeface="+mj-lt"/>
              <a:buAutoNum type="arabicPeriod"/>
            </a:pPr>
            <a:r>
              <a:rPr lang="en-US" sz="2400" b="0" dirty="0">
                <a:latin typeface="Times New Roman" panose="02020603050405020304" pitchFamily="18" charset="0"/>
                <a:cs typeface="Times New Roman" panose="02020603050405020304" pitchFamily="18" charset="0"/>
              </a:rPr>
              <a:t>Blood pressure</a:t>
            </a:r>
          </a:p>
          <a:p>
            <a:pPr marL="914400" lvl="1" indent="-514350" algn="justLow" rtl="0">
              <a:buFont typeface="+mj-lt"/>
              <a:buAutoNum type="arabicPeriod"/>
            </a:pPr>
            <a:r>
              <a:rPr lang="en-US" sz="2400" b="0" dirty="0">
                <a:latin typeface="Times New Roman" panose="02020603050405020304" pitchFamily="18" charset="0"/>
                <a:cs typeface="Times New Roman" panose="02020603050405020304" pitchFamily="18" charset="0"/>
              </a:rPr>
              <a:t>Alcohol </a:t>
            </a:r>
            <a:r>
              <a:rPr lang="en-US" sz="1800" b="0" dirty="0">
                <a:latin typeface="Times New Roman" panose="02020603050405020304" pitchFamily="18" charset="0"/>
                <a:cs typeface="Times New Roman" panose="02020603050405020304" pitchFamily="18" charset="0"/>
              </a:rPr>
              <a:t>( inhibit ADH release from  the pituitary gland)</a:t>
            </a:r>
          </a:p>
          <a:p>
            <a:pPr marL="0" indent="0" algn="justLow" rtl="0">
              <a:buNone/>
            </a:pPr>
            <a:r>
              <a:rPr lang="en-US" dirty="0">
                <a:latin typeface="Times New Roman" panose="02020603050405020304" pitchFamily="18" charset="0"/>
                <a:cs typeface="Times New Roman" panose="02020603050405020304" pitchFamily="18" charset="0"/>
              </a:rPr>
              <a:t> </a:t>
            </a:r>
          </a:p>
          <a:p>
            <a:endParaRPr lang="ar-IQ"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3528" y="260648"/>
            <a:ext cx="8640960" cy="6292552"/>
          </a:xfrm>
          <a:prstGeom prst="rect">
            <a:avLst/>
          </a:prstGeom>
        </p:spPr>
      </p:pic>
    </p:spTree>
    <p:extLst>
      <p:ext uri="{BB962C8B-B14F-4D97-AF65-F5344CB8AC3E}">
        <p14:creationId xmlns:p14="http://schemas.microsoft.com/office/powerpoint/2010/main" val="3440575492"/>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480"/>
            <a:ext cx="9144000" cy="690562"/>
          </a:xfrm>
        </p:spPr>
        <p:txBody>
          <a:bodyPr/>
          <a:lstStyle/>
          <a:p>
            <a:pPr algn="ct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Effects of Vasopressin</a:t>
            </a:r>
            <a:br>
              <a:rPr lang="en-US" dirty="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071546"/>
            <a:ext cx="8915400" cy="5453798"/>
          </a:xfrm>
        </p:spPr>
        <p:style>
          <a:lnRef idx="2">
            <a:schemeClr val="dk1"/>
          </a:lnRef>
          <a:fillRef idx="1">
            <a:schemeClr val="lt1"/>
          </a:fillRef>
          <a:effectRef idx="0">
            <a:schemeClr val="dk1"/>
          </a:effectRef>
          <a:fontRef idx="minor">
            <a:schemeClr val="dk1"/>
          </a:fontRef>
        </p:style>
        <p:txBody>
          <a:bodyPr/>
          <a:lstStyle/>
          <a:p>
            <a:pPr algn="justLow" rtl="0"/>
            <a:r>
              <a:rPr lang="en-US" sz="2400" b="0" dirty="0">
                <a:latin typeface="Times New Roman" panose="02020603050405020304" pitchFamily="18" charset="0"/>
                <a:cs typeface="Times New Roman" panose="02020603050405020304" pitchFamily="18" charset="0"/>
              </a:rPr>
              <a:t>Because one of its principal physiologic effects is the retention of water by the kidney, vasopressin is often called the antidiuretic hormone (ADH). </a:t>
            </a:r>
          </a:p>
          <a:p>
            <a:pPr algn="justLow" rtl="0"/>
            <a:endParaRPr lang="en-US" sz="2400" b="0" dirty="0">
              <a:latin typeface="Times New Roman" panose="02020603050405020304" pitchFamily="18" charset="0"/>
              <a:cs typeface="Times New Roman" panose="02020603050405020304" pitchFamily="18" charset="0"/>
            </a:endParaRPr>
          </a:p>
          <a:p>
            <a:pPr algn="justLow" rtl="0"/>
            <a:r>
              <a:rPr lang="en-US" sz="2400" b="0" dirty="0">
                <a:latin typeface="Times New Roman" panose="02020603050405020304" pitchFamily="18" charset="0"/>
                <a:cs typeface="Times New Roman" panose="02020603050405020304" pitchFamily="18" charset="0"/>
              </a:rPr>
              <a:t>It increases the permeability of the collecting ducts of the kidney by increasing the insertions of aquaporin.</a:t>
            </a:r>
            <a:r>
              <a:rPr lang="ar-IQ" sz="2400" b="0" dirty="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The urine becomes concentrated and its volume decreases.</a:t>
            </a:r>
          </a:p>
          <a:p>
            <a:pPr marL="0" indent="0" algn="justLow" rtl="0">
              <a:buNone/>
            </a:pPr>
            <a:endParaRPr lang="en-US" sz="2400" b="0" dirty="0">
              <a:latin typeface="Times New Roman" panose="02020603050405020304" pitchFamily="18" charset="0"/>
              <a:cs typeface="Times New Roman" panose="02020603050405020304" pitchFamily="18" charset="0"/>
            </a:endParaRPr>
          </a:p>
          <a:p>
            <a:pPr algn="justLow" rtl="0"/>
            <a:r>
              <a:rPr lang="en-US" sz="2400" b="0" dirty="0">
                <a:latin typeface="Times New Roman" panose="02020603050405020304" pitchFamily="18" charset="0"/>
                <a:cs typeface="Times New Roman" panose="02020603050405020304" pitchFamily="18" charset="0"/>
              </a:rPr>
              <a:t> The overall effect is therefore retention of water in excess of solute, In the absence of vasopressin, the urine is hypotonic to plasma, urine volume is increased, and there is a net water loss. Consequently, the osmolality of the body fluid rises.</a:t>
            </a:r>
          </a:p>
          <a:p>
            <a:pPr algn="justLow" rtl="0"/>
            <a:r>
              <a:rPr lang="en-US" sz="2400" b="0" dirty="0">
                <a:latin typeface="Times New Roman" panose="02020603050405020304" pitchFamily="18" charset="0"/>
                <a:cs typeface="Times New Roman" panose="02020603050405020304" pitchFamily="18" charset="0"/>
              </a:rPr>
              <a:t>High level of ADH result in blood pressure elevation </a:t>
            </a:r>
          </a:p>
          <a:p>
            <a:pPr algn="justLow" rtl="0"/>
            <a:endParaRPr lang="ar-IQ" sz="2400" b="0"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43608" y="476672"/>
            <a:ext cx="7214076" cy="5904656"/>
          </a:xfrm>
          <a:prstGeom prst="rect">
            <a:avLst/>
          </a:prstGeom>
        </p:spPr>
      </p:pic>
    </p:spTree>
    <p:extLst>
      <p:ext uri="{BB962C8B-B14F-4D97-AF65-F5344CB8AC3E}">
        <p14:creationId xmlns:p14="http://schemas.microsoft.com/office/powerpoint/2010/main" val="2273719917"/>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042"/>
            <a:ext cx="9144000" cy="762000"/>
          </a:xfrm>
        </p:spPr>
        <p:txBody>
          <a:bodyPr/>
          <a:lstStyle/>
          <a:p>
            <a:pPr algn="ct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Oxytocin</a:t>
            </a:r>
            <a:b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endParaRPr lang="ar-IQ"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95400"/>
            <a:ext cx="8735888" cy="5257800"/>
          </a:xfrm>
        </p:spPr>
        <p:style>
          <a:lnRef idx="2">
            <a:schemeClr val="dk1"/>
          </a:lnRef>
          <a:fillRef idx="1">
            <a:schemeClr val="lt1"/>
          </a:fillRef>
          <a:effectRef idx="0">
            <a:schemeClr val="dk1"/>
          </a:effectRef>
          <a:fontRef idx="minor">
            <a:schemeClr val="dk1"/>
          </a:fontRef>
        </p:style>
        <p:txBody>
          <a:bodyPr/>
          <a:lstStyle/>
          <a:p>
            <a:pPr algn="justLow" rtl="0"/>
            <a:r>
              <a:rPr lang="en-US" b="0" dirty="0">
                <a:latin typeface="Times New Roman" panose="02020603050405020304" pitchFamily="18" charset="0"/>
                <a:cs typeface="Times New Roman" panose="02020603050405020304" pitchFamily="18" charset="0"/>
              </a:rPr>
              <a:t>In humans, oxytocin acts primarily on the breasts and uterus, though it appears to be involved in </a:t>
            </a:r>
            <a:r>
              <a:rPr lang="en-US" b="0" dirty="0" err="1">
                <a:latin typeface="Times New Roman" panose="02020603050405020304" pitchFamily="18" charset="0"/>
                <a:cs typeface="Times New Roman" panose="02020603050405020304" pitchFamily="18" charset="0"/>
              </a:rPr>
              <a:t>luteolysis</a:t>
            </a:r>
            <a:r>
              <a:rPr lang="en-US" b="0" dirty="0">
                <a:latin typeface="Times New Roman" panose="02020603050405020304" pitchFamily="18" charset="0"/>
                <a:cs typeface="Times New Roman" panose="02020603050405020304" pitchFamily="18" charset="0"/>
              </a:rPr>
              <a:t> as well .</a:t>
            </a:r>
          </a:p>
          <a:p>
            <a:pPr marL="0" indent="0" algn="justLow" rtl="0">
              <a:buNone/>
            </a:pPr>
            <a:endParaRPr lang="en-US" b="0" dirty="0">
              <a:latin typeface="Times New Roman" panose="02020603050405020304" pitchFamily="18" charset="0"/>
              <a:cs typeface="Times New Roman" panose="02020603050405020304" pitchFamily="18" charset="0"/>
            </a:endParaRPr>
          </a:p>
          <a:p>
            <a:pPr algn="justLow" rtl="0"/>
            <a:r>
              <a:rPr lang="en-US" b="0" dirty="0">
                <a:latin typeface="Times New Roman" panose="02020603050405020304" pitchFamily="18" charset="0"/>
                <a:cs typeface="Times New Roman" panose="02020603050405020304" pitchFamily="18" charset="0"/>
              </a:rPr>
              <a:t>A G protein-coupled serpentine oxytocin receptor has been identified in human myometrium, and a similar or identical receptor is found in mammary tissue and the ovary. It triggers increases in intracellular Ca</a:t>
            </a:r>
            <a:r>
              <a:rPr lang="en-US" b="0" baseline="30000" dirty="0">
                <a:latin typeface="Times New Roman" panose="02020603050405020304" pitchFamily="18" charset="0"/>
                <a:cs typeface="Times New Roman" panose="02020603050405020304" pitchFamily="18" charset="0"/>
              </a:rPr>
              <a:t>2+</a:t>
            </a:r>
            <a:r>
              <a:rPr lang="en-US" b="0" dirty="0">
                <a:latin typeface="Times New Roman" panose="02020603050405020304" pitchFamily="18" charset="0"/>
                <a:cs typeface="Times New Roman" panose="02020603050405020304" pitchFamily="18" charset="0"/>
              </a:rPr>
              <a:t> levels.</a:t>
            </a:r>
            <a:endParaRPr lang="ar-IQ" b="0"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762000"/>
          </a:xfrm>
        </p:spPr>
        <p:txBody>
          <a:bodyPr/>
          <a:lstStyle/>
          <a:p>
            <a:pPr algn="ctr" rtl="0"/>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Physiological Action of Oxytocin </a:t>
            </a:r>
            <a:endParaRPr lang="ar-IQ"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95400"/>
            <a:ext cx="8663880" cy="5257800"/>
          </a:xfrm>
        </p:spPr>
        <p:style>
          <a:lnRef idx="2">
            <a:schemeClr val="dk1"/>
          </a:lnRef>
          <a:fillRef idx="1">
            <a:schemeClr val="lt1"/>
          </a:fillRef>
          <a:effectRef idx="0">
            <a:schemeClr val="dk1"/>
          </a:effectRef>
          <a:fontRef idx="minor">
            <a:schemeClr val="dk1"/>
          </a:fontRef>
        </p:style>
        <p:txBody>
          <a:bodyPr/>
          <a:lstStyle/>
          <a:p>
            <a:pPr algn="justLow" rtl="0"/>
            <a:endParaRPr lang="en-US" sz="2800" b="0" u="sng" dirty="0">
              <a:solidFill>
                <a:schemeClr val="bg2"/>
              </a:solidFill>
              <a:latin typeface="Times New Roman" panose="02020603050405020304" pitchFamily="18" charset="0"/>
              <a:cs typeface="Times New Roman" panose="02020603050405020304" pitchFamily="18" charset="0"/>
            </a:endParaRPr>
          </a:p>
          <a:p>
            <a:pPr algn="justLow" rtl="0"/>
            <a:r>
              <a:rPr lang="en-US" sz="2800" b="0" u="sng" dirty="0">
                <a:solidFill>
                  <a:schemeClr val="bg2"/>
                </a:solidFill>
                <a:latin typeface="Times New Roman" panose="02020603050405020304" pitchFamily="18" charset="0"/>
                <a:cs typeface="Times New Roman" panose="02020603050405020304" pitchFamily="18" charset="0"/>
              </a:rPr>
              <a:t>The Milk Ejection Reflex </a:t>
            </a:r>
          </a:p>
          <a:p>
            <a:pPr algn="justLow" rtl="0"/>
            <a:r>
              <a:rPr lang="en-US" sz="2800" b="0" dirty="0">
                <a:solidFill>
                  <a:schemeClr val="bg2"/>
                </a:solidFill>
                <a:latin typeface="Times New Roman" panose="02020603050405020304" pitchFamily="18" charset="0"/>
                <a:cs typeface="Times New Roman" panose="02020603050405020304" pitchFamily="18" charset="0"/>
              </a:rPr>
              <a:t>Oxytocin  causes contraction of the </a:t>
            </a:r>
            <a:r>
              <a:rPr lang="en-US" sz="2800" b="0" dirty="0" err="1">
                <a:solidFill>
                  <a:schemeClr val="bg2"/>
                </a:solidFill>
                <a:latin typeface="Times New Roman" panose="02020603050405020304" pitchFamily="18" charset="0"/>
                <a:cs typeface="Times New Roman" panose="02020603050405020304" pitchFamily="18" charset="0"/>
              </a:rPr>
              <a:t>myoepithelial</a:t>
            </a:r>
            <a:r>
              <a:rPr lang="en-US" sz="2800" b="0" dirty="0">
                <a:solidFill>
                  <a:schemeClr val="bg2"/>
                </a:solidFill>
                <a:latin typeface="Times New Roman" panose="02020603050405020304" pitchFamily="18" charset="0"/>
                <a:cs typeface="Times New Roman" panose="02020603050405020304" pitchFamily="18" charset="0"/>
              </a:rPr>
              <a:t> cells,     ( smooth muscle like cells)  that line the ducts of the breast.</a:t>
            </a:r>
          </a:p>
          <a:p>
            <a:pPr algn="justLow" rtl="0"/>
            <a:r>
              <a:rPr lang="en-US" sz="2800" b="0" dirty="0">
                <a:solidFill>
                  <a:schemeClr val="bg2"/>
                </a:solidFill>
                <a:latin typeface="Times New Roman" panose="02020603050405020304" pitchFamily="18" charset="0"/>
                <a:cs typeface="Times New Roman" panose="02020603050405020304" pitchFamily="18" charset="0"/>
              </a:rPr>
              <a:t>This squeezes the milk out of the alveoli of the lactating breast into the large ducts (sinuses) and then out of the nipple (milk ejection).</a:t>
            </a:r>
          </a:p>
          <a:p>
            <a:pPr algn="justLow" rtl="0"/>
            <a:r>
              <a:rPr lang="en-US" sz="2800" b="0" dirty="0">
                <a:solidFill>
                  <a:schemeClr val="bg2"/>
                </a:solidFill>
                <a:latin typeface="Times New Roman" panose="02020603050405020304" pitchFamily="18" charset="0"/>
                <a:cs typeface="Times New Roman" panose="02020603050405020304" pitchFamily="18" charset="0"/>
              </a:rPr>
              <a:t>Many hormones acting in concert are responsible for breast growth and for the secretion of milk into the ducts , but milk ejection in most species requires oxytocin .</a:t>
            </a:r>
            <a:endParaRPr lang="ar-IQ" sz="2800" b="0"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4664"/>
            <a:ext cx="9144000" cy="762000"/>
          </a:xfrm>
        </p:spPr>
        <p:txBody>
          <a:bodyPr/>
          <a:lstStyle/>
          <a:p>
            <a:pPr algn="ctr" rtl="0"/>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Other Actions of Oxytocin</a:t>
            </a:r>
            <a:br>
              <a:rPr lang="en-US" dirty="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166664"/>
            <a:ext cx="8735888" cy="5386536"/>
          </a:xfrm>
        </p:spPr>
        <p:style>
          <a:lnRef idx="2">
            <a:schemeClr val="dk1"/>
          </a:lnRef>
          <a:fillRef idx="1">
            <a:schemeClr val="lt1"/>
          </a:fillRef>
          <a:effectRef idx="0">
            <a:schemeClr val="dk1"/>
          </a:effectRef>
          <a:fontRef idx="minor">
            <a:schemeClr val="dk1"/>
          </a:fontRef>
        </p:style>
        <p:txBody>
          <a:bodyPr/>
          <a:lstStyle/>
          <a:p>
            <a:pPr marL="0" indent="0" algn="justLow" rtl="0">
              <a:buNone/>
            </a:pPr>
            <a:endParaRPr lang="en-US" sz="2400" b="0" dirty="0">
              <a:latin typeface="Times New Roman" panose="02020603050405020304" pitchFamily="18" charset="0"/>
              <a:cs typeface="Times New Roman" panose="02020603050405020304" pitchFamily="18" charset="0"/>
            </a:endParaRPr>
          </a:p>
          <a:p>
            <a:pPr algn="justLow" rtl="0"/>
            <a:r>
              <a:rPr lang="en-US" sz="2400" b="0" dirty="0">
                <a:latin typeface="Times New Roman" panose="02020603050405020304" pitchFamily="18" charset="0"/>
                <a:cs typeface="Times New Roman" panose="02020603050405020304" pitchFamily="18" charset="0"/>
              </a:rPr>
              <a:t>Oxytocin causes contraction of the smooth muscle of the uterus. </a:t>
            </a:r>
          </a:p>
          <a:p>
            <a:pPr algn="justLow" rtl="0"/>
            <a:r>
              <a:rPr lang="en-US" sz="2400" b="0" dirty="0">
                <a:latin typeface="Times New Roman" panose="02020603050405020304" pitchFamily="18" charset="0"/>
                <a:cs typeface="Times New Roman" panose="02020603050405020304" pitchFamily="18" charset="0"/>
              </a:rPr>
              <a:t>The sensitivity of the uterine musculature to oxytocin is enhanced by estrogen and inhibited by progesterone. </a:t>
            </a:r>
          </a:p>
          <a:p>
            <a:pPr algn="justLow" rtl="0"/>
            <a:r>
              <a:rPr lang="en-US" sz="2400" b="0" dirty="0">
                <a:latin typeface="Times New Roman" panose="02020603050405020304" pitchFamily="18" charset="0"/>
                <a:cs typeface="Times New Roman" panose="02020603050405020304" pitchFamily="18" charset="0"/>
              </a:rPr>
              <a:t>The inhibitory effect of progesterone is due to a direct action of the steroid on uterine oxytocin receptors. </a:t>
            </a:r>
          </a:p>
          <a:p>
            <a:pPr algn="justLow" rtl="0"/>
            <a:r>
              <a:rPr lang="en-US" sz="2400" b="0" dirty="0">
                <a:latin typeface="Times New Roman" panose="02020603050405020304" pitchFamily="18" charset="0"/>
                <a:cs typeface="Times New Roman" panose="02020603050405020304" pitchFamily="18" charset="0"/>
              </a:rPr>
              <a:t>In late pregnancy, the uterus becomes very sensitive to oxytocin with a marked increase in the number of oxytocin receptors. </a:t>
            </a:r>
          </a:p>
          <a:p>
            <a:pPr algn="justLow" rtl="0"/>
            <a:r>
              <a:rPr lang="en-US" sz="2400" b="0" dirty="0">
                <a:latin typeface="Times New Roman" panose="02020603050405020304" pitchFamily="18" charset="0"/>
                <a:cs typeface="Times New Roman" panose="02020603050405020304" pitchFamily="18" charset="0"/>
              </a:rPr>
              <a:t>Oxytocin secretion is increased during labor. After dilation of the cervix, descent of the fetus down the birth canal causing secretion of sufficient oxytocin to enhance labor .</a:t>
            </a:r>
            <a:endParaRPr lang="ar-IQ" sz="2400" b="0" dirty="0">
              <a:latin typeface="Times New Roman" panose="02020603050405020304" pitchFamily="18" charset="0"/>
              <a:cs typeface="Times New Roman" panose="02020603050405020304" pitchFamily="18" charset="0"/>
            </a:endParaRPr>
          </a:p>
          <a:p>
            <a:pPr algn="justLow" rtl="0"/>
            <a:endParaRPr lang="en-US" sz="2400" b="0"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7544" y="332656"/>
            <a:ext cx="8280920" cy="6220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9246373"/>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 y="188640"/>
            <a:ext cx="9144000" cy="762000"/>
          </a:xfrm>
        </p:spPr>
        <p:txBody>
          <a:bodyPr/>
          <a:lstStyle/>
          <a:p>
            <a:pPr algn="ctr" rtl="0"/>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Reproductive </a:t>
            </a:r>
            <a:r>
              <a:rPr lang="en-US"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oxytocin</a:t>
            </a: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action                 </a:t>
            </a:r>
            <a:endParaRPr lang="ar-IQ"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950640"/>
            <a:ext cx="8663880" cy="5718720"/>
          </a:xfrm>
        </p:spPr>
        <p:style>
          <a:lnRef idx="2">
            <a:schemeClr val="dk1"/>
          </a:lnRef>
          <a:fillRef idx="1">
            <a:schemeClr val="lt1"/>
          </a:fillRef>
          <a:effectRef idx="0">
            <a:schemeClr val="dk1"/>
          </a:effectRef>
          <a:fontRef idx="minor">
            <a:schemeClr val="dk1"/>
          </a:fontRef>
        </p:style>
        <p:txBody>
          <a:bodyPr/>
          <a:lstStyle/>
          <a:p>
            <a:pPr algn="justLow" rtl="0"/>
            <a:r>
              <a:rPr lang="en-US" sz="2800" b="0" dirty="0">
                <a:solidFill>
                  <a:schemeClr val="bg2"/>
                </a:solidFill>
                <a:latin typeface="Times New Roman" panose="02020603050405020304" pitchFamily="18" charset="0"/>
                <a:cs typeface="Times New Roman" panose="02020603050405020304" pitchFamily="18" charset="0"/>
              </a:rPr>
              <a:t>In female : Oxytocin may also act on the non pregnant uterus to facilitate sperm transport.</a:t>
            </a:r>
          </a:p>
          <a:p>
            <a:pPr algn="justLow" rtl="0"/>
            <a:endParaRPr lang="en-US" sz="2800" b="0" dirty="0">
              <a:solidFill>
                <a:schemeClr val="bg2"/>
              </a:solidFill>
              <a:latin typeface="Times New Roman" panose="02020603050405020304" pitchFamily="18" charset="0"/>
              <a:cs typeface="Times New Roman" panose="02020603050405020304" pitchFamily="18" charset="0"/>
            </a:endParaRPr>
          </a:p>
          <a:p>
            <a:pPr algn="justLow" rtl="0"/>
            <a:r>
              <a:rPr lang="en-US" sz="2800" b="0" dirty="0">
                <a:solidFill>
                  <a:schemeClr val="bg2"/>
                </a:solidFill>
                <a:latin typeface="Times New Roman" panose="02020603050405020304" pitchFamily="18" charset="0"/>
                <a:cs typeface="Times New Roman" panose="02020603050405020304" pitchFamily="18" charset="0"/>
              </a:rPr>
              <a:t>Oxytocin initiates a specialized uterine contractions that transport the sperm, facilitating the passage of sperm up the female genital tract to the uterine tubes, where fertilization normally takes place.</a:t>
            </a:r>
          </a:p>
          <a:p>
            <a:pPr marL="0" indent="0" algn="justLow" rtl="0">
              <a:buNone/>
            </a:pPr>
            <a:r>
              <a:rPr lang="en-US" sz="2800" b="0" dirty="0">
                <a:solidFill>
                  <a:schemeClr val="bg2"/>
                </a:solidFill>
                <a:latin typeface="Times New Roman" panose="02020603050405020304" pitchFamily="18" charset="0"/>
                <a:cs typeface="Times New Roman" panose="02020603050405020304" pitchFamily="18" charset="0"/>
              </a:rPr>
              <a:t> </a:t>
            </a:r>
          </a:p>
          <a:p>
            <a:pPr algn="justLow" rtl="0"/>
            <a:r>
              <a:rPr lang="en-US" sz="2800" b="0" dirty="0">
                <a:solidFill>
                  <a:schemeClr val="bg2"/>
                </a:solidFill>
                <a:latin typeface="Times New Roman" panose="02020603050405020304" pitchFamily="18" charset="0"/>
                <a:cs typeface="Times New Roman" panose="02020603050405020304" pitchFamily="18" charset="0"/>
              </a:rPr>
              <a:t>In male : Circulating oxytocin increases at the time of ejaculation in males, and it is possible that this increase causes increased contraction of the smooth muscle of the vas deferens, propelling sperm toward the urethra.</a:t>
            </a:r>
          </a:p>
          <a:p>
            <a:pPr marL="0" indent="0" algn="justLow" rtl="0">
              <a:buNone/>
            </a:pPr>
            <a:r>
              <a:rPr lang="en-US" b="0" dirty="0">
                <a:solidFill>
                  <a:schemeClr val="bg2"/>
                </a:solidFill>
                <a:latin typeface="Times New Roman" panose="02020603050405020304" pitchFamily="18" charset="0"/>
                <a:cs typeface="Times New Roman" panose="02020603050405020304" pitchFamily="18" charset="0"/>
              </a:rPr>
              <a:t> </a:t>
            </a:r>
          </a:p>
          <a:p>
            <a:pPr algn="l" rtl="0"/>
            <a:endParaRPr lang="ar-IQ"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t1.jpg"/>
          <p:cNvPicPr>
            <a:picLocks noGrp="1" noChangeAspect="1"/>
          </p:cNvPicPr>
          <p:nvPr>
            <p:ph idx="1"/>
          </p:nvPr>
        </p:nvPicPr>
        <p:blipFill>
          <a:blip r:embed="rId2"/>
          <a:stretch>
            <a:fillRect/>
          </a:stretch>
        </p:blipFill>
        <p:spPr>
          <a:xfrm>
            <a:off x="4644008" y="692696"/>
            <a:ext cx="3960440" cy="5616624"/>
          </a:xfrm>
        </p:spPr>
      </p:pic>
      <p:pic>
        <p:nvPicPr>
          <p:cNvPr id="3" name="Picture 2"/>
          <p:cNvPicPr>
            <a:picLocks noChangeAspect="1"/>
          </p:cNvPicPr>
          <p:nvPr/>
        </p:nvPicPr>
        <p:blipFill>
          <a:blip r:embed="rId3"/>
          <a:stretch>
            <a:fillRect/>
          </a:stretch>
        </p:blipFill>
        <p:spPr>
          <a:xfrm>
            <a:off x="323528" y="692696"/>
            <a:ext cx="3960441" cy="5616624"/>
          </a:xfrm>
          <a:prstGeom prst="rect">
            <a:avLst/>
          </a:prstGeom>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332656"/>
            <a:ext cx="9144000" cy="762000"/>
          </a:xfrm>
        </p:spPr>
        <p:txBody>
          <a:bodyPr/>
          <a:lstStyle/>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Regulation of oxytocin secretion        </a:t>
            </a:r>
            <a:endParaRPr lang="ar-IQ"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justLow" rtl="0"/>
            <a:endParaRPr lang="en-US" b="0" dirty="0">
              <a:solidFill>
                <a:schemeClr val="bg2"/>
              </a:solidFill>
              <a:latin typeface="Times New Roman" panose="02020603050405020304" pitchFamily="18" charset="0"/>
              <a:cs typeface="Times New Roman" panose="02020603050405020304" pitchFamily="18" charset="0"/>
            </a:endParaRPr>
          </a:p>
          <a:p>
            <a:pPr algn="justLow" rtl="0"/>
            <a:r>
              <a:rPr lang="en-US" b="0" dirty="0">
                <a:solidFill>
                  <a:schemeClr val="bg2"/>
                </a:solidFill>
                <a:latin typeface="Times New Roman" panose="02020603050405020304" pitchFamily="18" charset="0"/>
                <a:cs typeface="Times New Roman" panose="02020603050405020304" pitchFamily="18" charset="0"/>
              </a:rPr>
              <a:t>The secretion of oxytocin is increased by stressful stimuli and, like that of vasopressin, is inhibited by alcohol.</a:t>
            </a:r>
          </a:p>
          <a:p>
            <a:pPr algn="justLow" rtl="0"/>
            <a:endParaRPr lang="ar-IQ" b="0" dirty="0">
              <a:solidFill>
                <a:schemeClr val="bg2"/>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83768" y="3140968"/>
            <a:ext cx="6192688" cy="3168352"/>
          </a:xfrm>
          <a:prstGeom prst="rect">
            <a:avLst/>
          </a:prstGeom>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357430"/>
            <a:ext cx="9144000" cy="762000"/>
          </a:xfrm>
        </p:spPr>
        <p:txBody>
          <a:bodyPr/>
          <a:lstStyle/>
          <a:p>
            <a:pPr algn="ctr"/>
            <a:r>
              <a:rPr lang="en-US" sz="6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END</a:t>
            </a:r>
            <a:endParaRPr lang="ar-IQ" sz="6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332656"/>
            <a:ext cx="8208912" cy="6192688"/>
          </a:xfrm>
          <a:prstGeom prst="rect">
            <a:avLst/>
          </a:prstGeom>
        </p:spPr>
      </p:pic>
    </p:spTree>
    <p:extLst>
      <p:ext uri="{BB962C8B-B14F-4D97-AF65-F5344CB8AC3E}">
        <p14:creationId xmlns:p14="http://schemas.microsoft.com/office/powerpoint/2010/main" val="2880204141"/>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9" y="332656"/>
            <a:ext cx="9144000" cy="429344"/>
          </a:xfrm>
        </p:spPr>
        <p:txBody>
          <a:bodyPr/>
          <a:lstStyle/>
          <a:p>
            <a:pPr algn="ct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posterior pituitary</a:t>
            </a:r>
            <a:endParaRPr lang="ar-IQ"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95400"/>
            <a:ext cx="8591872" cy="5301952"/>
          </a:xfrm>
        </p:spPr>
        <p:style>
          <a:lnRef idx="2">
            <a:schemeClr val="dk1"/>
          </a:lnRef>
          <a:fillRef idx="1">
            <a:schemeClr val="lt1"/>
          </a:fillRef>
          <a:effectRef idx="0">
            <a:schemeClr val="dk1"/>
          </a:effectRef>
          <a:fontRef idx="minor">
            <a:schemeClr val="dk1"/>
          </a:fontRef>
        </p:style>
        <p:txBody>
          <a:bodyPr/>
          <a:lstStyle/>
          <a:p>
            <a:pPr marL="0" indent="0" algn="justLow" rtl="0">
              <a:buNone/>
            </a:pPr>
            <a:endParaRPr lang="en-US" b="0" dirty="0">
              <a:solidFill>
                <a:schemeClr val="bg2"/>
              </a:solidFill>
              <a:latin typeface="Times New Roman" panose="02020603050405020304" pitchFamily="18" charset="0"/>
              <a:cs typeface="Times New Roman" panose="02020603050405020304" pitchFamily="18" charset="0"/>
            </a:endParaRPr>
          </a:p>
          <a:p>
            <a:pPr algn="justLow" rtl="0"/>
            <a:r>
              <a:rPr lang="en-US" sz="2000" b="0" dirty="0">
                <a:solidFill>
                  <a:schemeClr val="bg2"/>
                </a:solidFill>
                <a:latin typeface="Times New Roman" panose="02020603050405020304" pitchFamily="18" charset="0"/>
                <a:cs typeface="Times New Roman" panose="02020603050405020304" pitchFamily="18" charset="0"/>
              </a:rPr>
              <a:t>The posterior pituitary in mammals consists predominantly of nerves that have their cell bodies in the hypothalamus, and stores oxytocin and vasopressin in the termini of these neurons, to be released into the bloodstream. </a:t>
            </a:r>
          </a:p>
          <a:p>
            <a:pPr algn="justLow" rtl="0"/>
            <a:endParaRPr lang="en-US" sz="2000" b="0" dirty="0">
              <a:solidFill>
                <a:schemeClr val="bg2"/>
              </a:solidFill>
              <a:latin typeface="Times New Roman" panose="02020603050405020304" pitchFamily="18" charset="0"/>
              <a:cs typeface="Times New Roman" panose="02020603050405020304" pitchFamily="18" charset="0"/>
            </a:endParaRPr>
          </a:p>
          <a:p>
            <a:pPr algn="justLow" rtl="0"/>
            <a:r>
              <a:rPr lang="en-US" sz="2000" b="0" dirty="0">
                <a:solidFill>
                  <a:schemeClr val="bg2"/>
                </a:solidFill>
                <a:latin typeface="Times New Roman" panose="02020603050405020304" pitchFamily="18" charset="0"/>
                <a:cs typeface="Times New Roman" panose="02020603050405020304" pitchFamily="18" charset="0"/>
              </a:rPr>
              <a:t>These neurons are referred to as neurosecretory  cells  because they generate action potentials as well as synthesize hormones. They produce primarily antidiuretic hormone (ADH) and  oxytocin. </a:t>
            </a:r>
          </a:p>
          <a:p>
            <a:pPr algn="justLow" rtl="0"/>
            <a:endParaRPr lang="en-US" sz="2000" b="0" dirty="0">
              <a:solidFill>
                <a:schemeClr val="bg2"/>
              </a:solidFill>
              <a:latin typeface="Times New Roman" panose="02020603050405020304" pitchFamily="18" charset="0"/>
              <a:cs typeface="Times New Roman" panose="02020603050405020304" pitchFamily="18" charset="0"/>
            </a:endParaRPr>
          </a:p>
          <a:p>
            <a:pPr algn="justLow" rtl="0"/>
            <a:r>
              <a:rPr lang="en-US" sz="2000" b="0" dirty="0">
                <a:solidFill>
                  <a:schemeClr val="bg2"/>
                </a:solidFill>
                <a:latin typeface="Times New Roman" panose="02020603050405020304" pitchFamily="18" charset="0"/>
                <a:cs typeface="Times New Roman" panose="02020603050405020304" pitchFamily="18" charset="0"/>
              </a:rPr>
              <a:t>These hormones are then transported down the axons to the neurohypophysis and stored in membrane-bound vesicles in the neuron terminals. Much like neurotransmitters, the hormones are released in response to the arrival of action potentials at the neuron terminal.</a:t>
            </a:r>
            <a:endParaRPr lang="ar-IQ" sz="2000" b="0" dirty="0">
              <a:solidFill>
                <a:schemeClr val="bg2"/>
              </a:solidFill>
              <a:latin typeface="Times New Roman" panose="02020603050405020304" pitchFamily="18" charset="0"/>
              <a:cs typeface="Times New Roman" panose="02020603050405020304" pitchFamily="18" charset="0"/>
            </a:endParaRPr>
          </a:p>
          <a:p>
            <a:pPr algn="justLow" rtl="0"/>
            <a:endParaRPr lang="en-US" sz="2000" b="0" dirty="0">
              <a:solidFill>
                <a:schemeClr val="bg2"/>
              </a:solidFill>
              <a:latin typeface="Times New Roman" panose="02020603050405020304" pitchFamily="18" charset="0"/>
              <a:cs typeface="Times New Roman" panose="02020603050405020304" pitchFamily="18" charset="0"/>
            </a:endParaRPr>
          </a:p>
          <a:p>
            <a:pPr algn="justLow" rtl="0">
              <a:buNone/>
            </a:pPr>
            <a:r>
              <a:rPr lang="en-US" b="0" i="1" dirty="0">
                <a:solidFill>
                  <a:schemeClr val="bg2"/>
                </a:solidFill>
                <a:latin typeface="Times New Roman" panose="02020603050405020304" pitchFamily="18" charset="0"/>
                <a:cs typeface="Times New Roman" panose="02020603050405020304" pitchFamily="18" charset="0"/>
              </a:rPr>
              <a:t> </a:t>
            </a:r>
            <a:endParaRPr lang="en-US" b="0" dirty="0">
              <a:solidFill>
                <a:schemeClr val="bg2"/>
              </a:solidFill>
              <a:latin typeface="Times New Roman" panose="02020603050405020304" pitchFamily="18" charset="0"/>
              <a:cs typeface="Times New Roman" panose="02020603050405020304" pitchFamily="18" charset="0"/>
            </a:endParaRPr>
          </a:p>
          <a:p>
            <a:pPr marL="0" indent="0" algn="justLow" rtl="0">
              <a:buNone/>
            </a:pPr>
            <a:r>
              <a:rPr lang="en-US"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Low" rtl="0">
              <a:buNone/>
            </a:pPr>
            <a:r>
              <a:rPr lang="en-US"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Low" rtl="0">
              <a:buNone/>
            </a:pPr>
            <a:r>
              <a:rPr lang="en-US"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ar-IQ"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042"/>
            <a:ext cx="9144000" cy="762000"/>
          </a:xfrm>
        </p:spPr>
        <p:txBody>
          <a:bodyPr/>
          <a:lstStyle/>
          <a:p>
            <a:pPr algn="ct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Hormones of the Neurohypophysis</a:t>
            </a:r>
            <a:b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(Antidiuretic hormone (ADH))</a:t>
            </a:r>
            <a:endParaRPr lang="ar-IQ"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700808"/>
            <a:ext cx="8663880" cy="4852392"/>
          </a:xfrm>
        </p:spPr>
        <p:style>
          <a:lnRef idx="2">
            <a:schemeClr val="dk1"/>
          </a:lnRef>
          <a:fillRef idx="1">
            <a:schemeClr val="lt1"/>
          </a:fillRef>
          <a:effectRef idx="0">
            <a:schemeClr val="dk1"/>
          </a:effectRef>
          <a:fontRef idx="minor">
            <a:schemeClr val="dk1"/>
          </a:fontRef>
        </p:style>
        <p:txBody>
          <a:bodyPr/>
          <a:lstStyle/>
          <a:p>
            <a:pPr algn="justLow" rtl="0"/>
            <a:endParaRPr lang="en-US" sz="2800" b="0" dirty="0">
              <a:latin typeface="Times New Roman" panose="02020603050405020304" pitchFamily="18" charset="0"/>
              <a:cs typeface="Times New Roman" panose="02020603050405020304" pitchFamily="18" charset="0"/>
            </a:endParaRPr>
          </a:p>
          <a:p>
            <a:pPr algn="justLow" rtl="0"/>
            <a:r>
              <a:rPr lang="en-US" sz="2800" b="0" dirty="0">
                <a:latin typeface="Times New Roman" panose="02020603050405020304" pitchFamily="18" charset="0"/>
                <a:cs typeface="Times New Roman" panose="02020603050405020304" pitchFamily="18" charset="0"/>
              </a:rPr>
              <a:t>Antidiuretic hormone (ADH) also referred to as vasopressin or arginine vasopressin.</a:t>
            </a:r>
          </a:p>
          <a:p>
            <a:pPr algn="justLow" rtl="0"/>
            <a:r>
              <a:rPr lang="en-US" sz="2800" b="0" dirty="0">
                <a:latin typeface="Times New Roman" panose="02020603050405020304" pitchFamily="18" charset="0"/>
                <a:cs typeface="Times New Roman" panose="02020603050405020304" pitchFamily="18" charset="0"/>
              </a:rPr>
              <a:t>It has two major effects, both of which are reflected by its names: </a:t>
            </a:r>
          </a:p>
          <a:p>
            <a:pPr algn="justLow" rtl="0"/>
            <a:r>
              <a:rPr lang="en-US" sz="2800" b="0" dirty="0">
                <a:latin typeface="Times New Roman" panose="02020603050405020304" pitchFamily="18" charset="0"/>
                <a:cs typeface="Times New Roman" panose="02020603050405020304" pitchFamily="18" charset="0"/>
              </a:rPr>
              <a:t>Antidiuresis (decrease in urine formation by the kidney); and vasoconstriction of arterioles.</a:t>
            </a: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 y="188640"/>
            <a:ext cx="9144000" cy="762000"/>
          </a:xfrm>
        </p:spPr>
        <p:txBody>
          <a:bodyPr/>
          <a:lstStyle/>
          <a:p>
            <a:pPr algn="ct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Antidiuretic Hormone</a:t>
            </a:r>
            <a:endParaRPr lang="ar-IQ"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774" y="975226"/>
            <a:ext cx="8915400" cy="5766142"/>
          </a:xfrm>
        </p:spPr>
        <p:style>
          <a:lnRef idx="2">
            <a:schemeClr val="dk1"/>
          </a:lnRef>
          <a:fillRef idx="1">
            <a:schemeClr val="lt1"/>
          </a:fillRef>
          <a:effectRef idx="0">
            <a:schemeClr val="dk1"/>
          </a:effectRef>
          <a:fontRef idx="minor">
            <a:schemeClr val="dk1"/>
          </a:fontRef>
        </p:style>
        <p:txBody>
          <a:bodyPr/>
          <a:lstStyle/>
          <a:p>
            <a:pPr algn="justLow" rtl="0"/>
            <a:r>
              <a:rPr lang="en-US" sz="2400" b="0" dirty="0">
                <a:latin typeface="Times New Roman" panose="02020603050405020304" pitchFamily="18" charset="0"/>
                <a:cs typeface="Times New Roman" panose="02020603050405020304" pitchFamily="18" charset="0"/>
              </a:rPr>
              <a:t>Antidiuretic hormone promotes the reabsorption of water from the tubules of the kidney  .</a:t>
            </a:r>
          </a:p>
          <a:p>
            <a:pPr marL="0" indent="0" algn="justLow" rtl="0">
              <a:buNone/>
            </a:pPr>
            <a:endParaRPr lang="en-US" sz="2400" b="0" dirty="0">
              <a:latin typeface="Times New Roman" panose="02020603050405020304" pitchFamily="18" charset="0"/>
              <a:cs typeface="Times New Roman" panose="02020603050405020304" pitchFamily="18" charset="0"/>
            </a:endParaRPr>
          </a:p>
          <a:p>
            <a:pPr algn="justLow" rtl="0"/>
            <a:r>
              <a:rPr lang="en-US" sz="2400" b="0" dirty="0">
                <a:latin typeface="Times New Roman" panose="02020603050405020304" pitchFamily="18" charset="0"/>
                <a:cs typeface="Times New Roman" panose="02020603050405020304" pitchFamily="18" charset="0"/>
              </a:rPr>
              <a:t>Specifically, it acts on the collecting ducts and increases the number of water channels, which increases the diffusion coefficient for water. This results in the body’s conservation of water and the production of a low volume of concentrated urine. </a:t>
            </a:r>
          </a:p>
          <a:p>
            <a:pPr marL="0" indent="0" algn="justLow" rtl="0">
              <a:buNone/>
            </a:pPr>
            <a:endParaRPr lang="en-US" sz="2400" b="0" dirty="0">
              <a:latin typeface="Times New Roman" panose="02020603050405020304" pitchFamily="18" charset="0"/>
              <a:cs typeface="Times New Roman" panose="02020603050405020304" pitchFamily="18" charset="0"/>
            </a:endParaRPr>
          </a:p>
          <a:p>
            <a:pPr algn="justLow" rtl="0"/>
            <a:r>
              <a:rPr lang="en-US" sz="2400" b="0" dirty="0">
                <a:latin typeface="Times New Roman" panose="02020603050405020304" pitchFamily="18" charset="0"/>
                <a:cs typeface="Times New Roman" panose="02020603050405020304" pitchFamily="18" charset="0"/>
              </a:rPr>
              <a:t>The reabsorbed water affects plasma osmolarity and blood volume. This effect of ADH on the kidney occurs at relatively low concentrations of ADH.</a:t>
            </a:r>
          </a:p>
          <a:p>
            <a:pPr algn="justLow" rtl="0"/>
            <a:endParaRPr lang="en-US" sz="2400" b="0" dirty="0">
              <a:latin typeface="Times New Roman" panose="02020603050405020304" pitchFamily="18" charset="0"/>
              <a:cs typeface="Times New Roman" panose="02020603050405020304" pitchFamily="18" charset="0"/>
            </a:endParaRPr>
          </a:p>
          <a:p>
            <a:pPr algn="justLow" rtl="0"/>
            <a:r>
              <a:rPr lang="en-US" sz="2400" b="0" dirty="0">
                <a:latin typeface="Times New Roman" panose="02020603050405020304" pitchFamily="18" charset="0"/>
                <a:cs typeface="Times New Roman" panose="02020603050405020304" pitchFamily="18" charset="0"/>
              </a:rPr>
              <a:t> At higher concentrations, ADH causes constriction of arterioles  , which serves to increase blood pressure. </a:t>
            </a:r>
            <a:endParaRPr lang="ar-IQ" sz="2400" b="0" dirty="0">
              <a:latin typeface="Times New Roman" panose="02020603050405020304" pitchFamily="18" charset="0"/>
              <a:cs typeface="Times New Roman" panose="02020603050405020304" pitchFamily="18" charset="0"/>
            </a:endParaRPr>
          </a:p>
          <a:p>
            <a:pPr algn="l" rtl="0"/>
            <a:endParaRPr lang="ar-IQ" sz="2400"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188640"/>
            <a:ext cx="8229600" cy="939784"/>
          </a:xfrm>
          <a:noFill/>
          <a:ln>
            <a:noFill/>
          </a:ln>
        </p:spPr>
        <p:style>
          <a:lnRef idx="0">
            <a:scrgbClr r="0" g="0" b="0"/>
          </a:lnRef>
          <a:fillRef idx="0">
            <a:scrgbClr r="0" g="0" b="0"/>
          </a:fillRef>
          <a:effectRef idx="0">
            <a:scrgbClr r="0" g="0" b="0"/>
          </a:effectRef>
          <a:fontRef idx="minor">
            <a:schemeClr val="accent4"/>
          </a:fontRef>
        </p:style>
        <p:txBody>
          <a:bodyPr>
            <a:normAutofit/>
          </a:bodyPr>
          <a:lstStyle/>
          <a:p>
            <a:pPr algn="ct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Regulation of Osmolality</a:t>
            </a:r>
            <a:endParaRPr lang="ar-IQ"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28736"/>
            <a:ext cx="8229600" cy="4697427"/>
          </a:xfrm>
        </p:spPr>
        <p:style>
          <a:lnRef idx="2">
            <a:schemeClr val="dk1"/>
          </a:lnRef>
          <a:fillRef idx="1">
            <a:schemeClr val="lt1"/>
          </a:fillRef>
          <a:effectRef idx="0">
            <a:schemeClr val="dk1"/>
          </a:effectRef>
          <a:fontRef idx="minor">
            <a:schemeClr val="dk1"/>
          </a:fontRef>
        </p:style>
        <p:txBody>
          <a:bodyPr>
            <a:normAutofit/>
          </a:bodyPr>
          <a:lstStyle/>
          <a:p>
            <a:endParaRPr lang="en-US" dirty="0"/>
          </a:p>
          <a:p>
            <a:pPr algn="justLow" rtl="0"/>
            <a:r>
              <a:rPr lang="en-US" sz="2400" b="0" dirty="0">
                <a:latin typeface="Times New Roman" panose="02020603050405020304" pitchFamily="18" charset="0"/>
                <a:cs typeface="Times New Roman" panose="02020603050405020304" pitchFamily="18" charset="0"/>
              </a:rPr>
              <a:t>Osmolality of ECF is controlled by :</a:t>
            </a:r>
          </a:p>
          <a:p>
            <a:pPr marL="457200" lvl="1" indent="-457200" algn="justLow" rtl="0">
              <a:buFont typeface="+mj-lt"/>
              <a:buAutoNum type="arabicPeriod"/>
            </a:pPr>
            <a:r>
              <a:rPr lang="en-US" sz="2400" b="0" dirty="0">
                <a:latin typeface="Times New Roman" panose="02020603050405020304" pitchFamily="18" charset="0"/>
                <a:cs typeface="Times New Roman" panose="02020603050405020304" pitchFamily="18" charset="0"/>
              </a:rPr>
              <a:t>Hypothalamus by osmoreceptor via :</a:t>
            </a:r>
          </a:p>
          <a:p>
            <a:pPr marL="857250" lvl="2" indent="-457200" algn="justLow" rtl="0"/>
            <a:r>
              <a:rPr lang="en-US" sz="2400" b="0" dirty="0">
                <a:latin typeface="Times New Roman" panose="02020603050405020304" pitchFamily="18" charset="0"/>
                <a:cs typeface="Times New Roman" panose="02020603050405020304" pitchFamily="18" charset="0"/>
              </a:rPr>
              <a:t>Thirst Mechanism</a:t>
            </a:r>
          </a:p>
          <a:p>
            <a:pPr marL="857250" lvl="2" indent="-457200" algn="justLow" rtl="0"/>
            <a:r>
              <a:rPr lang="en-US" sz="2400" b="0" dirty="0">
                <a:latin typeface="Times New Roman" panose="02020603050405020304" pitchFamily="18" charset="0"/>
                <a:cs typeface="Times New Roman" panose="02020603050405020304" pitchFamily="18" charset="0"/>
              </a:rPr>
              <a:t>Regulation of vasopressin ( antidiuretic hormone ADH)        </a:t>
            </a:r>
          </a:p>
          <a:p>
            <a:pPr marL="857250" lvl="2" indent="-457200" algn="justLow" rtl="0">
              <a:buNone/>
            </a:pPr>
            <a:r>
              <a:rPr lang="en-US" sz="2400" b="0" dirty="0">
                <a:latin typeface="Times New Roman" panose="02020603050405020304" pitchFamily="18" charset="0"/>
                <a:cs typeface="Times New Roman" panose="02020603050405020304" pitchFamily="18" charset="0"/>
              </a:rPr>
              <a:t>                   </a:t>
            </a:r>
          </a:p>
          <a:p>
            <a:pPr marL="457200" lvl="1" indent="-457200" algn="justLow" rtl="0">
              <a:buFont typeface="+mj-lt"/>
              <a:buAutoNum type="arabicPeriod"/>
            </a:pPr>
            <a:r>
              <a:rPr lang="en-US" sz="2400" b="0" dirty="0">
                <a:latin typeface="Times New Roman" panose="02020603050405020304" pitchFamily="18" charset="0"/>
                <a:cs typeface="Times New Roman" panose="02020603050405020304" pitchFamily="18" charset="0"/>
              </a:rPr>
              <a:t>The  Kidney via the control of  Na concentration &amp; regulation of blood volume (Renin-angiotensin-aldosterone system)</a:t>
            </a:r>
          </a:p>
        </p:txBody>
      </p:sp>
    </p:spTree>
    <p:extLst>
      <p:ext uri="{BB962C8B-B14F-4D97-AF65-F5344CB8AC3E}">
        <p14:creationId xmlns:p14="http://schemas.microsoft.com/office/powerpoint/2010/main" val="4259980115"/>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style>
          <a:lnRef idx="2">
            <a:schemeClr val="accent1"/>
          </a:lnRef>
          <a:fillRef idx="1">
            <a:schemeClr val="lt1"/>
          </a:fillRef>
          <a:effectRef idx="0">
            <a:schemeClr val="accent1"/>
          </a:effectRef>
          <a:fontRef idx="minor">
            <a:schemeClr val="dk1"/>
          </a:fontRef>
        </p:style>
        <p:txBody>
          <a:bodyPr>
            <a:noAutofit/>
          </a:bodyPr>
          <a:lstStyle/>
          <a:p>
            <a:pPr lvl="0" algn="justLow"/>
            <a:endParaRPr lang="en-US" sz="2400" dirty="0"/>
          </a:p>
          <a:p>
            <a:pPr lvl="0" algn="justLow" rtl="0"/>
            <a:r>
              <a:rPr lang="en-US" sz="2400" b="0" dirty="0">
                <a:latin typeface="Times New Roman" panose="02020603050405020304" pitchFamily="18" charset="0"/>
                <a:cs typeface="Times New Roman" panose="02020603050405020304" pitchFamily="18" charset="0"/>
              </a:rPr>
              <a:t>To maintain a normal plasma </a:t>
            </a:r>
            <a:r>
              <a:rPr lang="en-US" sz="2400" b="0" dirty="0" err="1">
                <a:latin typeface="Times New Roman" panose="02020603050405020304" pitchFamily="18" charset="0"/>
                <a:cs typeface="Times New Roman" panose="02020603050405020304" pitchFamily="18" charset="0"/>
              </a:rPr>
              <a:t>osmolality</a:t>
            </a:r>
            <a:r>
              <a:rPr lang="en-US" sz="2400" b="0" dirty="0">
                <a:latin typeface="Times New Roman" panose="02020603050405020304" pitchFamily="18" charset="0"/>
                <a:cs typeface="Times New Roman" panose="02020603050405020304" pitchFamily="18" charset="0"/>
              </a:rPr>
              <a:t> ( 275– 295 </a:t>
            </a:r>
            <a:r>
              <a:rPr lang="en-US" sz="2400" b="0" dirty="0" err="1">
                <a:latin typeface="Times New Roman" panose="02020603050405020304" pitchFamily="18" charset="0"/>
                <a:cs typeface="Times New Roman" panose="02020603050405020304" pitchFamily="18" charset="0"/>
              </a:rPr>
              <a:t>mOsm</a:t>
            </a:r>
            <a:r>
              <a:rPr lang="en-US" sz="2400" b="0" dirty="0">
                <a:latin typeface="Times New Roman" panose="02020603050405020304" pitchFamily="18" charset="0"/>
                <a:cs typeface="Times New Roman" panose="02020603050405020304" pitchFamily="18" charset="0"/>
              </a:rPr>
              <a:t>/kg of plasma H2O), </a:t>
            </a:r>
            <a:r>
              <a:rPr lang="en-US" sz="2400" b="0" dirty="0" err="1">
                <a:latin typeface="Times New Roman" panose="02020603050405020304" pitchFamily="18" charset="0"/>
                <a:cs typeface="Times New Roman" panose="02020603050405020304" pitchFamily="18" charset="0"/>
              </a:rPr>
              <a:t>osmoreceptors</a:t>
            </a:r>
            <a:r>
              <a:rPr lang="en-US" sz="2400" b="0" dirty="0">
                <a:latin typeface="Times New Roman" panose="02020603050405020304" pitchFamily="18" charset="0"/>
                <a:cs typeface="Times New Roman" panose="02020603050405020304" pitchFamily="18" charset="0"/>
              </a:rPr>
              <a:t> in the hypothalamus respond quickly to small changes in </a:t>
            </a:r>
            <a:r>
              <a:rPr lang="en-US" sz="2400" b="0" dirty="0" err="1">
                <a:latin typeface="Times New Roman" panose="02020603050405020304" pitchFamily="18" charset="0"/>
                <a:cs typeface="Times New Roman" panose="02020603050405020304" pitchFamily="18" charset="0"/>
              </a:rPr>
              <a:t>osmolality</a:t>
            </a:r>
            <a:r>
              <a:rPr lang="en-US" sz="2400" b="0" dirty="0">
                <a:latin typeface="Times New Roman" panose="02020603050405020304" pitchFamily="18" charset="0"/>
                <a:cs typeface="Times New Roman" panose="02020603050405020304" pitchFamily="18" charset="0"/>
              </a:rPr>
              <a:t>. A 1%–2% increase in </a:t>
            </a:r>
            <a:r>
              <a:rPr lang="en-US" sz="2400" b="0" dirty="0" err="1">
                <a:latin typeface="Times New Roman" panose="02020603050405020304" pitchFamily="18" charset="0"/>
                <a:cs typeface="Times New Roman" panose="02020603050405020304" pitchFamily="18" charset="0"/>
              </a:rPr>
              <a:t>osmolality</a:t>
            </a:r>
            <a:r>
              <a:rPr lang="en-US" sz="2400" b="0" dirty="0">
                <a:latin typeface="Times New Roman" panose="02020603050405020304" pitchFamily="18" charset="0"/>
                <a:cs typeface="Times New Roman" panose="02020603050405020304" pitchFamily="18" charset="0"/>
              </a:rPr>
              <a:t> causes a fourfold increase in the circulating concentration of ADH, and a 1%–2% decrease in </a:t>
            </a:r>
            <a:r>
              <a:rPr lang="en-US" sz="2400" b="0" dirty="0" err="1">
                <a:latin typeface="Times New Roman" panose="02020603050405020304" pitchFamily="18" charset="0"/>
                <a:cs typeface="Times New Roman" panose="02020603050405020304" pitchFamily="18" charset="0"/>
              </a:rPr>
              <a:t>osmolality</a:t>
            </a:r>
            <a:r>
              <a:rPr lang="en-US" sz="2400" b="0" dirty="0">
                <a:latin typeface="Times New Roman" panose="02020603050405020304" pitchFamily="18" charset="0"/>
                <a:cs typeface="Times New Roman" panose="02020603050405020304" pitchFamily="18" charset="0"/>
              </a:rPr>
              <a:t> shuts off ADH production. ADH acts by increasing the </a:t>
            </a:r>
            <a:r>
              <a:rPr lang="en-US" sz="2400" b="0" dirty="0" err="1">
                <a:latin typeface="Times New Roman" panose="02020603050405020304" pitchFamily="18" charset="0"/>
                <a:cs typeface="Times New Roman" panose="02020603050405020304" pitchFamily="18" charset="0"/>
              </a:rPr>
              <a:t>reabsorption</a:t>
            </a:r>
            <a:r>
              <a:rPr lang="en-US" sz="2400" b="0" dirty="0">
                <a:latin typeface="Times New Roman" panose="02020603050405020304" pitchFamily="18" charset="0"/>
                <a:cs typeface="Times New Roman" panose="02020603050405020304" pitchFamily="18" charset="0"/>
              </a:rPr>
              <a:t> of water in the collecting tubules. </a:t>
            </a:r>
          </a:p>
          <a:p>
            <a:pPr lvl="0" algn="justLow" rtl="0">
              <a:buNone/>
            </a:pPr>
            <a:endParaRPr lang="en-US" sz="2400" b="0" dirty="0">
              <a:latin typeface="Times New Roman" panose="02020603050405020304" pitchFamily="18" charset="0"/>
              <a:cs typeface="Times New Roman" panose="02020603050405020304" pitchFamily="18" charset="0"/>
            </a:endParaRPr>
          </a:p>
          <a:p>
            <a:pPr algn="justLow" rtl="0">
              <a:buNone/>
            </a:pPr>
            <a:r>
              <a:rPr lang="en-US" sz="2400" b="0" dirty="0">
                <a:latin typeface="Times New Roman" panose="02020603050405020304" pitchFamily="18" charset="0"/>
                <a:cs typeface="Times New Roman" panose="02020603050405020304" pitchFamily="18" charset="0"/>
              </a:rPr>
              <a:t>                                       glucose (mg/dl)        BUN (mg/ dl)</a:t>
            </a:r>
          </a:p>
          <a:p>
            <a:pPr lvl="0" algn="justLow" rtl="0"/>
            <a:r>
              <a:rPr lang="en-US" sz="2400" b="0" dirty="0" err="1">
                <a:latin typeface="Times New Roman" panose="02020603050405020304" pitchFamily="18" charset="0"/>
                <a:cs typeface="Times New Roman" panose="02020603050405020304" pitchFamily="18" charset="0"/>
              </a:rPr>
              <a:t>Osmolality</a:t>
            </a:r>
            <a:r>
              <a:rPr lang="en-US" sz="2400" b="0" dirty="0">
                <a:latin typeface="Times New Roman" panose="02020603050405020304" pitchFamily="18" charset="0"/>
                <a:cs typeface="Times New Roman" panose="02020603050405020304" pitchFamily="18" charset="0"/>
              </a:rPr>
              <a:t>  = 2Na +                          + </a:t>
            </a:r>
          </a:p>
          <a:p>
            <a:pPr algn="justLow" rtl="0">
              <a:buNone/>
            </a:pPr>
            <a:r>
              <a:rPr lang="en-US" sz="2400" b="0" dirty="0">
                <a:latin typeface="Times New Roman" panose="02020603050405020304" pitchFamily="18" charset="0"/>
                <a:cs typeface="Times New Roman" panose="02020603050405020304" pitchFamily="18" charset="0"/>
              </a:rPr>
              <a:t>                                               18                         </a:t>
            </a:r>
            <a:r>
              <a:rPr lang="en-US" sz="2400" dirty="0"/>
              <a:t>2.8</a:t>
            </a:r>
          </a:p>
        </p:txBody>
      </p:sp>
      <p:cxnSp>
        <p:nvCxnSpPr>
          <p:cNvPr id="5" name="Straight Connector 4"/>
          <p:cNvCxnSpPr/>
          <p:nvPr/>
        </p:nvCxnSpPr>
        <p:spPr>
          <a:xfrm>
            <a:off x="3563888" y="4725144"/>
            <a:ext cx="1656184"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652120" y="4725144"/>
            <a:ext cx="230425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8767718"/>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justLow" rtl="0"/>
            <a:endParaRPr lang="en-US" sz="2400" b="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Low" rtl="0"/>
            <a:r>
              <a:rPr lang="en-US" sz="2400" b="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Osmoreceptors</a:t>
            </a:r>
            <a:r>
              <a:rPr lang="en-US" sz="2400" b="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in the hypothalamus are located in close proximity to the ADH-producing neurosecretory cells. </a:t>
            </a:r>
          </a:p>
          <a:p>
            <a:pPr algn="justLow" rtl="0"/>
            <a:endParaRPr lang="en-US" sz="2400" b="0" dirty="0">
              <a:latin typeface="Times New Roman" panose="02020603050405020304" pitchFamily="18" charset="0"/>
              <a:cs typeface="Times New Roman" panose="02020603050405020304" pitchFamily="18" charset="0"/>
            </a:endParaRPr>
          </a:p>
          <a:p>
            <a:pPr algn="justLow" rtl="0"/>
            <a:r>
              <a:rPr lang="en-US" sz="2400" b="0" dirty="0">
                <a:latin typeface="Times New Roman" panose="02020603050405020304" pitchFamily="18" charset="0"/>
                <a:cs typeface="Times New Roman" panose="02020603050405020304" pitchFamily="18" charset="0"/>
              </a:rPr>
              <a:t>Stimulation of these </a:t>
            </a:r>
            <a:r>
              <a:rPr lang="en-US" sz="2400" b="0" dirty="0" err="1">
                <a:latin typeface="Times New Roman" panose="02020603050405020304" pitchFamily="18" charset="0"/>
                <a:cs typeface="Times New Roman" panose="02020603050405020304" pitchFamily="18" charset="0"/>
              </a:rPr>
              <a:t>osmoreceptors</a:t>
            </a:r>
            <a:r>
              <a:rPr lang="en-US" sz="2400" b="0" dirty="0">
                <a:latin typeface="Times New Roman" panose="02020603050405020304" pitchFamily="18" charset="0"/>
                <a:cs typeface="Times New Roman" panose="02020603050405020304" pitchFamily="18" charset="0"/>
              </a:rPr>
              <a:t> by an increase in plasma </a:t>
            </a:r>
            <a:r>
              <a:rPr lang="en-US" sz="2400" b="0" dirty="0" err="1">
                <a:latin typeface="Times New Roman" panose="02020603050405020304" pitchFamily="18" charset="0"/>
                <a:cs typeface="Times New Roman" panose="02020603050405020304" pitchFamily="18" charset="0"/>
              </a:rPr>
              <a:t>osmolarity</a:t>
            </a:r>
            <a:r>
              <a:rPr lang="en-US" sz="2400" b="0" dirty="0">
                <a:latin typeface="Times New Roman" panose="02020603050405020304" pitchFamily="18" charset="0"/>
                <a:cs typeface="Times New Roman" panose="02020603050405020304" pitchFamily="18" charset="0"/>
              </a:rPr>
              <a:t> results in stimulation of the neurosecretory cells; an increase in the frequency of action potentials in these cells; and the release of ADH from their axon terminals in the neurohypophysis .</a:t>
            </a:r>
          </a:p>
          <a:p>
            <a:pPr marL="0" indent="0">
              <a:buNone/>
            </a:pPr>
            <a:endParaRPr lang="ar-IQ" dirty="0">
              <a:latin typeface="Times New Roman" panose="02020603050405020304" pitchFamily="18" charset="0"/>
              <a:cs typeface="Times New Roman" panose="02020603050405020304" pitchFamily="18" charset="0"/>
            </a:endParaRPr>
          </a:p>
        </p:txBody>
      </p:sp>
      <p:sp>
        <p:nvSpPr>
          <p:cNvPr id="4" name="Rectangle 3"/>
          <p:cNvSpPr/>
          <p:nvPr/>
        </p:nvSpPr>
        <p:spPr>
          <a:xfrm>
            <a:off x="2987824" y="332656"/>
            <a:ext cx="2980303" cy="646331"/>
          </a:xfrm>
          <a:prstGeom prst="rect">
            <a:avLst/>
          </a:prstGeom>
        </p:spPr>
        <p:txBody>
          <a:bodyPr wrap="none">
            <a:spAutoFit/>
          </a:bodyPr>
          <a:lstStyle/>
          <a:p>
            <a:pPr algn="ctr" rtl="0"/>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Osmoreceptors</a:t>
            </a:r>
          </a:p>
        </p:txBody>
      </p:sp>
    </p:spTree>
    <p:extLst>
      <p:ext uri="{BB962C8B-B14F-4D97-AF65-F5344CB8AC3E}">
        <p14:creationId xmlns:p14="http://schemas.microsoft.com/office/powerpoint/2010/main" val="2316945903"/>
      </p:ext>
    </p:extLst>
  </p:cSld>
  <p:clrMapOvr>
    <a:masterClrMapping/>
  </p:clrMapOvr>
  <p:transition spd="med">
    <p:fade thruBlk="1"/>
  </p:transition>
</p:sld>
</file>

<file path=ppt/theme/theme1.xml><?xml version="1.0" encoding="utf-8"?>
<a:theme xmlns:a="http://schemas.openxmlformats.org/drawingml/2006/main" name="Crimson landscape design template">
  <a:themeElements>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Office Them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Crimson landscape design template</Template>
  <TotalTime>656</TotalTime>
  <Words>1010</Words>
  <Application>Microsoft Office PowerPoint</Application>
  <PresentationFormat>On-screen Show (4:3)</PresentationFormat>
  <Paragraphs>92</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Black</vt:lpstr>
      <vt:lpstr>Calibri</vt:lpstr>
      <vt:lpstr>Impact</vt:lpstr>
      <vt:lpstr>Tahoma</vt:lpstr>
      <vt:lpstr>Times New Roman</vt:lpstr>
      <vt:lpstr>Crimson landscape design template</vt:lpstr>
      <vt:lpstr>The  Posterior Pituitary Gland               </vt:lpstr>
      <vt:lpstr>PowerPoint Presentation</vt:lpstr>
      <vt:lpstr>PowerPoint Presentation</vt:lpstr>
      <vt:lpstr>The posterior pituitary</vt:lpstr>
      <vt:lpstr>Hormones of the Neurohypophysis (Antidiuretic hormone (ADH))</vt:lpstr>
      <vt:lpstr>Antidiuretic Hormone</vt:lpstr>
      <vt:lpstr>Regulation of Osmolality</vt:lpstr>
      <vt:lpstr>PowerPoint Presentation</vt:lpstr>
      <vt:lpstr>PowerPoint Presentation</vt:lpstr>
      <vt:lpstr>PowerPoint Presentation</vt:lpstr>
      <vt:lpstr>Regulation </vt:lpstr>
      <vt:lpstr>PowerPoint Presentation</vt:lpstr>
      <vt:lpstr>Effects of Vasopressin </vt:lpstr>
      <vt:lpstr>PowerPoint Presentation</vt:lpstr>
      <vt:lpstr>Oxytocin </vt:lpstr>
      <vt:lpstr>Physiological Action of Oxytocin </vt:lpstr>
      <vt:lpstr>Other Actions of Oxytocin </vt:lpstr>
      <vt:lpstr>PowerPoint Presentation</vt:lpstr>
      <vt:lpstr>Reproductive oxytocin action                 </vt:lpstr>
      <vt:lpstr>Regulation of oxytocin secretion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irdeto</dc:creator>
  <cp:lastModifiedBy>Maher</cp:lastModifiedBy>
  <cp:revision>56</cp:revision>
  <dcterms:created xsi:type="dcterms:W3CDTF">2013-03-24T21:20:09Z</dcterms:created>
  <dcterms:modified xsi:type="dcterms:W3CDTF">2020-05-30T12:42:43Z</dcterms:modified>
</cp:coreProperties>
</file>