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20"/>
  </p:notesMasterIdLst>
  <p:sldIdLst>
    <p:sldId id="261" r:id="rId2"/>
    <p:sldId id="461" r:id="rId3"/>
    <p:sldId id="462" r:id="rId4"/>
    <p:sldId id="410" r:id="rId5"/>
    <p:sldId id="464" r:id="rId6"/>
    <p:sldId id="428" r:id="rId7"/>
    <p:sldId id="466" r:id="rId8"/>
    <p:sldId id="467" r:id="rId9"/>
    <p:sldId id="474" r:id="rId10"/>
    <p:sldId id="371" r:id="rId11"/>
    <p:sldId id="468" r:id="rId12"/>
    <p:sldId id="415" r:id="rId13"/>
    <p:sldId id="373" r:id="rId14"/>
    <p:sldId id="375" r:id="rId15"/>
    <p:sldId id="376" r:id="rId16"/>
    <p:sldId id="379" r:id="rId17"/>
    <p:sldId id="380" r:id="rId18"/>
    <p:sldId id="473" r:id="rId1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9520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16176A-97C3-4801-A45F-404BEBB99443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C54BD6-37C5-42C3-A5B5-8508E18F4E5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239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2670-5DD6-4E2A-9F06-9327CFBC2060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3DFF-22F6-4211-99FD-57F4632419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sv-SE" dirty="0"/>
              <a:t>Total bilirubin: 0.2 – 1.0 mg/dl</a:t>
            </a:r>
          </a:p>
          <a:p>
            <a:pPr algn="l" rtl="0">
              <a:buNone/>
            </a:pPr>
            <a:r>
              <a:rPr lang="en-US" dirty="0"/>
              <a:t>• Conjugated </a:t>
            </a:r>
            <a:r>
              <a:rPr lang="en-US" dirty="0" err="1"/>
              <a:t>bilirubin</a:t>
            </a:r>
            <a:r>
              <a:rPr lang="en-US" dirty="0"/>
              <a:t>: 0.0 - 0.2 mg/dl</a:t>
            </a:r>
          </a:p>
          <a:p>
            <a:pPr algn="l" rtl="0">
              <a:buNone/>
            </a:pPr>
            <a:r>
              <a:rPr lang="en-US" dirty="0"/>
              <a:t>• </a:t>
            </a:r>
            <a:r>
              <a:rPr lang="en-US" dirty="0" err="1"/>
              <a:t>Unconjugated</a:t>
            </a:r>
            <a:r>
              <a:rPr lang="en-US" dirty="0"/>
              <a:t> </a:t>
            </a:r>
            <a:r>
              <a:rPr lang="en-US" dirty="0" err="1"/>
              <a:t>bilirubin</a:t>
            </a:r>
            <a:r>
              <a:rPr lang="en-US" dirty="0"/>
              <a:t>: 0.2 – 0.8 mg/dl</a:t>
            </a:r>
          </a:p>
          <a:p>
            <a:pPr algn="l" rtl="0">
              <a:buNone/>
            </a:pPr>
            <a:r>
              <a:rPr lang="en-US" dirty="0"/>
              <a:t>• Critical: &gt;15.0 mg/dl</a:t>
            </a:r>
          </a:p>
          <a:p>
            <a:pPr algn="l" rtl="0">
              <a:buNone/>
            </a:pPr>
            <a:r>
              <a:rPr lang="en-US" dirty="0"/>
              <a:t>• Urine </a:t>
            </a:r>
            <a:r>
              <a:rPr lang="en-US" dirty="0" err="1"/>
              <a:t>bilirubin</a:t>
            </a:r>
            <a:r>
              <a:rPr lang="en-US" dirty="0"/>
              <a:t>: negative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17</a:t>
            </a:fld>
            <a:endParaRPr lang="ar-IQ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18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 algn="justLow" rtl="0"/>
            <a:r>
              <a:rPr lang="en-GB" sz="1200" dirty="0"/>
              <a:t>Liver is largest and most complex internal organ</a:t>
            </a:r>
          </a:p>
          <a:p>
            <a:pPr marL="609600" indent="-609600" algn="justLow" rtl="0"/>
            <a:r>
              <a:rPr lang="en-GB" sz="1200" dirty="0"/>
              <a:t>All blood flow from intestine and pancreas reaches liver via portal venous system</a:t>
            </a:r>
          </a:p>
          <a:p>
            <a:pPr marL="609600" indent="-609600" algn="justLow" rtl="0"/>
            <a:r>
              <a:rPr lang="en-US" sz="1200" dirty="0"/>
              <a:t>Liver is a multifunctional organ that is involved in diverse body functions.</a:t>
            </a:r>
          </a:p>
          <a:p>
            <a:pPr marL="609600" indent="-609600" algn="justLow" rtl="0">
              <a:buFontTx/>
              <a:buNone/>
            </a:pPr>
            <a:endParaRPr lang="en-US" sz="1200" dirty="0"/>
          </a:p>
          <a:p>
            <a:pPr marL="609600" indent="-609600" algn="justLow" rtl="0">
              <a:buFontTx/>
              <a:buAutoNum type="arabicPeriod"/>
            </a:pPr>
            <a:r>
              <a:rPr lang="en-US" sz="1200" b="1" u="sng" dirty="0"/>
              <a:t>Metabolic Functions</a:t>
            </a:r>
          </a:p>
          <a:p>
            <a:pPr marL="609600" indent="-609600" algn="justLow" rtl="0">
              <a:buFontTx/>
              <a:buNone/>
            </a:pPr>
            <a:r>
              <a:rPr lang="en-US" sz="1200" dirty="0"/>
              <a:t>       Liver  actively participates in carbohydrate metabolism, lipid, protein, mineral and vitamin metabolisms.</a:t>
            </a:r>
          </a:p>
          <a:p>
            <a:pPr marL="609600" indent="-609600" algn="justLow" rtl="0">
              <a:buFontTx/>
              <a:buAutoNum type="arabicPeriod" startAt="2"/>
            </a:pPr>
            <a:r>
              <a:rPr lang="en-US" sz="1200" b="1" u="sng" dirty="0"/>
              <a:t>Excretory Functions</a:t>
            </a:r>
          </a:p>
          <a:p>
            <a:pPr marL="609600" indent="-609600" algn="justLow" rtl="0">
              <a:buFontTx/>
              <a:buAutoNum type="arabicPeriod" startAt="3"/>
            </a:pPr>
            <a:r>
              <a:rPr lang="en-US" sz="1200" dirty="0"/>
              <a:t>       Bile pigments, bile salts and cholesterol are excreted in bile into intestine. </a:t>
            </a:r>
            <a:r>
              <a:rPr lang="en-US" sz="1200" b="1" u="sng" dirty="0"/>
              <a:t>Protective functions &amp; detoxification</a:t>
            </a:r>
          </a:p>
          <a:p>
            <a:pPr marL="609600" indent="-609600" algn="justLow" rtl="0">
              <a:buFontTx/>
              <a:buNone/>
            </a:pPr>
            <a:r>
              <a:rPr lang="en-US" sz="1200" dirty="0"/>
              <a:t>       </a:t>
            </a:r>
            <a:r>
              <a:rPr lang="en-US" sz="1200" dirty="0" err="1"/>
              <a:t>Kupffer</a:t>
            </a:r>
            <a:r>
              <a:rPr lang="en-US" sz="1200" dirty="0"/>
              <a:t> cells of liver perform </a:t>
            </a:r>
            <a:r>
              <a:rPr lang="en-US" sz="1200" dirty="0" err="1"/>
              <a:t>phagocytosis</a:t>
            </a:r>
            <a:r>
              <a:rPr lang="en-US" sz="1200" dirty="0"/>
              <a:t> to eliminate foreign compounds. For example ammonia is detoxified to urea and metabolism of </a:t>
            </a:r>
            <a:r>
              <a:rPr lang="en-US" sz="1200" dirty="0" err="1"/>
              <a:t>xenobiotics</a:t>
            </a:r>
            <a:r>
              <a:rPr lang="en-US" sz="1200" dirty="0"/>
              <a:t> (detoxification).</a:t>
            </a:r>
          </a:p>
          <a:p>
            <a:pPr marL="609600" indent="-609600" algn="justLow" rtl="0">
              <a:buFontTx/>
              <a:buNone/>
            </a:pPr>
            <a:r>
              <a:rPr lang="en-US" sz="1200" dirty="0"/>
              <a:t>       Clearance of hormones such as </a:t>
            </a:r>
            <a:r>
              <a:rPr lang="en-US" sz="1200" dirty="0" err="1"/>
              <a:t>i</a:t>
            </a:r>
            <a:r>
              <a:rPr lang="en-GB" sz="1200" dirty="0" err="1"/>
              <a:t>nsulin</a:t>
            </a:r>
            <a:r>
              <a:rPr lang="en-GB" sz="1200" dirty="0"/>
              <a:t>, parathyroid hormone, oestrogen, </a:t>
            </a:r>
            <a:r>
              <a:rPr lang="en-GB" sz="1200" dirty="0" err="1"/>
              <a:t>cortisol</a:t>
            </a:r>
            <a:endParaRPr lang="en-US" sz="1200" dirty="0"/>
          </a:p>
          <a:p>
            <a:pPr marL="609600" indent="-609600" algn="justLow" rtl="0">
              <a:buFontTx/>
              <a:buNone/>
            </a:pPr>
            <a:endParaRPr lang="en-US" sz="1200" dirty="0"/>
          </a:p>
          <a:p>
            <a:pPr marL="609600" indent="-609600" algn="justLow" rtl="0">
              <a:buFontTx/>
              <a:buAutoNum type="arabicPeriod" startAt="4"/>
            </a:pPr>
            <a:r>
              <a:rPr lang="en-US" sz="1200" b="1" u="sng" dirty="0"/>
              <a:t>Hematological and synthetic functions</a:t>
            </a:r>
          </a:p>
          <a:p>
            <a:pPr marL="609600" indent="-609600" algn="justLow" rtl="0">
              <a:buFontTx/>
              <a:buNone/>
            </a:pPr>
            <a:r>
              <a:rPr lang="en-US" sz="1200" dirty="0"/>
              <a:t>       Liver participates in formation of blood (particularly in embryo)</a:t>
            </a:r>
          </a:p>
          <a:p>
            <a:pPr marL="609600" indent="-609600" algn="justLow" rtl="0"/>
            <a:r>
              <a:rPr lang="en-US" sz="1200" dirty="0"/>
              <a:t>Synthesis of plasma proteins (albumin and </a:t>
            </a:r>
            <a:r>
              <a:rPr lang="en-US" sz="1200" dirty="0" err="1"/>
              <a:t>prothrombin</a:t>
            </a:r>
            <a:r>
              <a:rPr lang="en-US" sz="1200" dirty="0"/>
              <a:t>), hormones </a:t>
            </a:r>
            <a:r>
              <a:rPr lang="en-US" sz="1200" dirty="0" err="1"/>
              <a:t>e.g</a:t>
            </a:r>
            <a:r>
              <a:rPr lang="en-US" sz="1200" dirty="0"/>
              <a:t> a</a:t>
            </a:r>
            <a:r>
              <a:rPr lang="en-GB" sz="1200" dirty="0" err="1"/>
              <a:t>ngiotensinogen</a:t>
            </a:r>
            <a:r>
              <a:rPr lang="en-GB" sz="1200" dirty="0"/>
              <a:t>, insulin-like growth factor and </a:t>
            </a:r>
            <a:r>
              <a:rPr lang="en-GB" sz="1200" dirty="0" err="1"/>
              <a:t>triiodothyronine</a:t>
            </a:r>
            <a:r>
              <a:rPr lang="en-GB" sz="1200" dirty="0"/>
              <a:t>.</a:t>
            </a:r>
            <a:r>
              <a:rPr lang="en-GB" dirty="0"/>
              <a:t> </a:t>
            </a:r>
            <a:endParaRPr lang="en-US" sz="1200" dirty="0"/>
          </a:p>
          <a:p>
            <a:pPr algn="l" rtl="0">
              <a:buFontTx/>
              <a:buNone/>
            </a:pPr>
            <a:r>
              <a:rPr lang="en-US" sz="1200" dirty="0"/>
              <a:t>Destruction of erythrocytes (</a:t>
            </a:r>
            <a:r>
              <a:rPr lang="en-US" sz="1200" dirty="0" err="1"/>
              <a:t>Bilirubin</a:t>
            </a:r>
            <a:r>
              <a:rPr lang="en-US" sz="1200" dirty="0"/>
              <a:t>) 	</a:t>
            </a:r>
          </a:p>
          <a:p>
            <a:pPr algn="l" rtl="0">
              <a:buFontTx/>
              <a:buNone/>
            </a:pPr>
            <a:r>
              <a:rPr lang="en-US" sz="1200" b="1" u="sng" dirty="0"/>
              <a:t>5. Storage functions</a:t>
            </a:r>
          </a:p>
          <a:p>
            <a:pPr algn="l" rtl="0">
              <a:buFontTx/>
              <a:buNone/>
            </a:pPr>
            <a:r>
              <a:rPr lang="en-US" sz="1200" dirty="0"/>
              <a:t>          Glycogen, vitamins A, D and B</a:t>
            </a:r>
            <a:r>
              <a:rPr lang="en-US" sz="1200" baseline="-25000" dirty="0"/>
              <a:t>12</a:t>
            </a:r>
          </a:p>
          <a:p>
            <a:pPr algn="l" rtl="0">
              <a:buFontTx/>
              <a:buNone/>
            </a:pPr>
            <a:endParaRPr lang="en-US" sz="1200" baseline="-25000" dirty="0"/>
          </a:p>
          <a:p>
            <a:pPr algn="l" rtl="0">
              <a:buFontTx/>
              <a:buNone/>
            </a:pPr>
            <a:endParaRPr lang="en-US" sz="1200" baseline="-25000" dirty="0"/>
          </a:p>
          <a:p>
            <a:pPr algn="l" rtl="0">
              <a:buFontTx/>
              <a:buNone/>
            </a:pPr>
            <a:r>
              <a:rPr lang="en-US" sz="1200" b="1" dirty="0"/>
              <a:t>6.		</a:t>
            </a:r>
            <a:r>
              <a:rPr lang="en-US" sz="1200" b="1" u="sng" dirty="0"/>
              <a:t>Serum enzymes</a:t>
            </a:r>
            <a:r>
              <a:rPr lang="en-US" sz="1200" dirty="0"/>
              <a:t> </a:t>
            </a:r>
          </a:p>
          <a:p>
            <a:pPr algn="l" rtl="0">
              <a:buFontTx/>
              <a:buNone/>
            </a:pPr>
            <a:r>
              <a:rPr lang="en-US" sz="1200" dirty="0"/>
              <a:t>           Acting as markers of liver damage</a:t>
            </a:r>
          </a:p>
          <a:p>
            <a:pPr marL="609600" indent="-609600" algn="justLow" rtl="0"/>
            <a:endParaRPr lang="en-US" sz="1200" dirty="0"/>
          </a:p>
          <a:p>
            <a:pPr marL="609600" indent="-609600" algn="justLow" rtl="0">
              <a:buFontTx/>
              <a:buNone/>
            </a:pP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4BD6-37C5-42C3-A5B5-8508E18F4E55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094B87-9A1E-42E6-9882-65DDF9E1AC27}" type="datetimeFigureOut">
              <a:rPr lang="ar-IQ" smtClean="0"/>
              <a:pPr/>
              <a:t>06/11/1441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8D8F353-2BE0-4CF6-A5FE-B31F50B747A1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8604"/>
            <a:ext cx="8129590" cy="928694"/>
          </a:xfrm>
        </p:spPr>
        <p:txBody>
          <a:bodyPr/>
          <a:lstStyle/>
          <a:p>
            <a:r>
              <a:rPr lang="en-US" b="1" dirty="0" err="1"/>
              <a:t>Biliribbin</a:t>
            </a:r>
            <a:r>
              <a:rPr lang="en-US" b="1" dirty="0"/>
              <a:t> Metabolism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9992" y="5157192"/>
            <a:ext cx="4392488" cy="9150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   </a:t>
            </a:r>
          </a:p>
          <a:p>
            <a:pPr algn="l" rtl="0"/>
            <a:r>
              <a:rPr lang="en-US" dirty="0"/>
              <a:t>   </a:t>
            </a:r>
          </a:p>
          <a:p>
            <a:pPr algn="l" rtl="0"/>
            <a:r>
              <a:rPr lang="en-US" dirty="0"/>
              <a:t>   Dr. </a:t>
            </a:r>
            <a:r>
              <a:rPr lang="en-US" dirty="0" err="1"/>
              <a:t>Shaimaa</a:t>
            </a:r>
            <a:r>
              <a:rPr lang="en-US" dirty="0"/>
              <a:t> </a:t>
            </a:r>
            <a:r>
              <a:rPr lang="en-US" dirty="0" err="1"/>
              <a:t>Munther</a:t>
            </a:r>
            <a:r>
              <a:rPr lang="en-US" dirty="0"/>
              <a:t> </a:t>
            </a:r>
          </a:p>
        </p:txBody>
      </p:sp>
      <p:pic>
        <p:nvPicPr>
          <p:cNvPr id="4" name="Picture 3" descr="imagesCAJF3QZ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0584" y="1625332"/>
            <a:ext cx="4910168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>
              <a:buNone/>
            </a:pPr>
            <a:r>
              <a:rPr lang="en-US" dirty="0"/>
              <a:t>Hemoglobin</a:t>
            </a:r>
          </a:p>
          <a:p>
            <a:pPr algn="ctr" rtl="0">
              <a:buNone/>
            </a:pPr>
            <a:endParaRPr lang="en-US" dirty="0"/>
          </a:p>
          <a:p>
            <a:pPr algn="ctr" rtl="0">
              <a:buNone/>
            </a:pPr>
            <a:r>
              <a:rPr lang="en-US" dirty="0" err="1"/>
              <a:t>Heme</a:t>
            </a:r>
            <a:r>
              <a:rPr lang="en-US" dirty="0"/>
              <a:t> + </a:t>
            </a:r>
            <a:r>
              <a:rPr lang="en-US" dirty="0" err="1"/>
              <a:t>Globin</a:t>
            </a:r>
            <a:endParaRPr lang="en-US" dirty="0"/>
          </a:p>
          <a:p>
            <a:pPr algn="ctr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                       </a:t>
            </a:r>
            <a:r>
              <a:rPr lang="en-US" dirty="0" err="1"/>
              <a:t>Bilirubin</a:t>
            </a:r>
            <a:r>
              <a:rPr lang="en-US" dirty="0"/>
              <a:t>+ Iron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/>
              <a:t>• Iron reused</a:t>
            </a:r>
          </a:p>
          <a:p>
            <a:pPr algn="l" rtl="0">
              <a:buNone/>
            </a:pPr>
            <a:r>
              <a:rPr lang="en-US" dirty="0"/>
              <a:t>• </a:t>
            </a:r>
            <a:r>
              <a:rPr lang="en-US" dirty="0" err="1"/>
              <a:t>Globin</a:t>
            </a:r>
            <a:r>
              <a:rPr lang="en-US" dirty="0"/>
              <a:t> reused</a:t>
            </a:r>
            <a:endParaRPr lang="ar-IQ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Bilirubin</a:t>
            </a:r>
            <a:r>
              <a:rPr lang="en-US" dirty="0"/>
              <a:t> Metabolism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394199" y="2178041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715538" y="314245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D:\Pictures\Liver function images\kupffer[1]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332656"/>
            <a:ext cx="7351713" cy="61231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65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21_009"/>
          <p:cNvPicPr>
            <a:picLocks noChangeAspect="1" noChangeArrowheads="1"/>
          </p:cNvPicPr>
          <p:nvPr/>
        </p:nvPicPr>
        <p:blipFill>
          <a:blip r:embed="rId3" cstate="print"/>
          <a:srcRect l="3651" t="2751" r="3233" b="33588"/>
          <a:stretch>
            <a:fillRect/>
          </a:stretch>
        </p:blipFill>
        <p:spPr bwMode="auto">
          <a:xfrm>
            <a:off x="214282" y="228600"/>
            <a:ext cx="8643998" cy="639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3050"/>
            <a:ext cx="6286544" cy="9413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b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Bilirubin</a:t>
            </a: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Metabolism</a:t>
            </a:r>
            <a:b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ar-IQ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5720" y="1500174"/>
            <a:ext cx="4500594" cy="4857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None/>
            </a:pPr>
            <a:endParaRPr lang="ar-IQ" dirty="0"/>
          </a:p>
          <a:p>
            <a:pPr algn="l" rtl="0">
              <a:buNone/>
            </a:pPr>
            <a:r>
              <a:rPr lang="en-US" dirty="0"/>
              <a:t> 1- </a:t>
            </a:r>
            <a:r>
              <a:rPr lang="en-US" dirty="0" err="1"/>
              <a:t>Unconjugated</a:t>
            </a:r>
            <a:r>
              <a:rPr lang="en-US" dirty="0"/>
              <a:t> </a:t>
            </a:r>
            <a:r>
              <a:rPr lang="en-US" dirty="0" err="1"/>
              <a:t>bilirubin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lvl="1" algn="l" rtl="0">
              <a:buNone/>
            </a:pPr>
            <a:r>
              <a:rPr lang="en-US" dirty="0"/>
              <a:t>– Not water soluble</a:t>
            </a:r>
          </a:p>
          <a:p>
            <a:pPr lvl="1" algn="l" rtl="0">
              <a:buNone/>
            </a:pPr>
            <a:r>
              <a:rPr lang="en-US" dirty="0"/>
              <a:t>– Toxic to cells</a:t>
            </a:r>
          </a:p>
          <a:p>
            <a:pPr lvl="1" algn="l" rtl="0">
              <a:buNone/>
            </a:pPr>
            <a:r>
              <a:rPr lang="en-US" dirty="0"/>
              <a:t>– Bound to albumin making it soluble in plasma</a:t>
            </a:r>
          </a:p>
          <a:p>
            <a:pPr lvl="1" algn="l" rtl="0">
              <a:buNone/>
            </a:pPr>
            <a:r>
              <a:rPr lang="en-US" dirty="0"/>
              <a:t>– Transported through plasma to liver </a:t>
            </a:r>
            <a:r>
              <a:rPr lang="ar-IQ" dirty="0"/>
              <a:t> </a:t>
            </a:r>
            <a:r>
              <a:rPr lang="en-US" dirty="0"/>
              <a:t>for conjugation</a:t>
            </a:r>
          </a:p>
          <a:p>
            <a:pPr lvl="1" algn="l" rtl="0">
              <a:buNone/>
            </a:pPr>
            <a:r>
              <a:rPr lang="en-US" dirty="0"/>
              <a:t>– </a:t>
            </a:r>
            <a:r>
              <a:rPr lang="en-US" dirty="0" err="1"/>
              <a:t>Bilirubin</a:t>
            </a:r>
            <a:r>
              <a:rPr lang="en-US" dirty="0"/>
              <a:t>-albumin complex too large to pass </a:t>
            </a:r>
            <a:r>
              <a:rPr lang="en-US" dirty="0" err="1"/>
              <a:t>glomerular</a:t>
            </a:r>
            <a:r>
              <a:rPr lang="en-US" dirty="0"/>
              <a:t> filtering membrane</a:t>
            </a:r>
            <a:endParaRPr lang="ar-IQ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857652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 err="1"/>
              <a:t>Bilirubin</a:t>
            </a:r>
            <a:r>
              <a:rPr lang="en-US" dirty="0"/>
              <a:t> Metabolism</a:t>
            </a:r>
            <a:br>
              <a:rPr lang="en-US" dirty="0"/>
            </a:br>
            <a:endParaRPr lang="ar-IQ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43050"/>
            <a:ext cx="4614866" cy="43577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2- Albumin dissociates from </a:t>
            </a:r>
            <a:r>
              <a:rPr lang="ar-IQ" dirty="0"/>
              <a:t> </a:t>
            </a:r>
            <a:r>
              <a:rPr lang="en-US" dirty="0" err="1"/>
              <a:t>unconjugated</a:t>
            </a:r>
            <a:r>
              <a:rPr lang="en-US" dirty="0"/>
              <a:t> </a:t>
            </a:r>
            <a:r>
              <a:rPr lang="en-US" dirty="0" err="1"/>
              <a:t>bilirubin</a:t>
            </a:r>
            <a:endParaRPr lang="en-US" dirty="0"/>
          </a:p>
          <a:p>
            <a:pPr algn="l" rtl="0">
              <a:buNone/>
            </a:pPr>
            <a:r>
              <a:rPr lang="en-US" dirty="0"/>
              <a:t>•  Then the enzyme: </a:t>
            </a:r>
            <a:r>
              <a:rPr lang="en-US" b="1" dirty="0" err="1">
                <a:solidFill>
                  <a:srgbClr val="C00000"/>
                </a:solidFill>
              </a:rPr>
              <a:t>glucuronyl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ar-IQ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transferase</a:t>
            </a:r>
            <a:r>
              <a:rPr lang="en-US" dirty="0"/>
              <a:t> form conjugated </a:t>
            </a:r>
            <a:r>
              <a:rPr lang="en-US" dirty="0" err="1"/>
              <a:t>bilirubin</a:t>
            </a:r>
            <a:r>
              <a:rPr lang="en-US" dirty="0"/>
              <a:t> in the liver </a:t>
            </a:r>
          </a:p>
          <a:p>
            <a:pPr algn="l" rtl="0">
              <a:buNone/>
            </a:pPr>
            <a:r>
              <a:rPr lang="en-US" dirty="0"/>
              <a:t>• Conjugated </a:t>
            </a:r>
            <a:r>
              <a:rPr lang="en-US" dirty="0" err="1"/>
              <a:t>bilirubin</a:t>
            </a:r>
            <a:endParaRPr lang="en-US" dirty="0"/>
          </a:p>
          <a:p>
            <a:pPr lvl="1" algn="l" rtl="0">
              <a:buNone/>
            </a:pPr>
            <a:r>
              <a:rPr lang="en-US" dirty="0"/>
              <a:t>– Water soluble</a:t>
            </a:r>
          </a:p>
          <a:p>
            <a:pPr lvl="1" algn="l" rtl="0">
              <a:buNone/>
            </a:pPr>
            <a:r>
              <a:rPr lang="en-US" dirty="0"/>
              <a:t>– Less toxic to cells</a:t>
            </a:r>
          </a:p>
          <a:p>
            <a:pPr lvl="1" algn="l" rtl="0">
              <a:buNone/>
            </a:pPr>
            <a:r>
              <a:rPr lang="en-US" dirty="0"/>
              <a:t>– Can pass </a:t>
            </a:r>
            <a:r>
              <a:rPr lang="en-US" dirty="0" err="1"/>
              <a:t>glomerular</a:t>
            </a:r>
            <a:r>
              <a:rPr lang="en-US" dirty="0"/>
              <a:t> filtering </a:t>
            </a:r>
            <a:r>
              <a:rPr lang="en-US" dirty="0" err="1"/>
              <a:t>membran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643050"/>
            <a:ext cx="3571900" cy="4286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/>
              <a:t>Bilirubin</a:t>
            </a:r>
            <a:r>
              <a:rPr lang="en-US" dirty="0"/>
              <a:t> Metabolism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71612"/>
            <a:ext cx="4114800" cy="46434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3- Conjugated </a:t>
            </a:r>
            <a:r>
              <a:rPr lang="en-US" dirty="0" err="1"/>
              <a:t>bilirubin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lvl="1" algn="l" rtl="0">
              <a:buNone/>
            </a:pPr>
            <a:r>
              <a:rPr lang="en-US" dirty="0"/>
              <a:t>– Excreted into bile</a:t>
            </a:r>
          </a:p>
          <a:p>
            <a:pPr lvl="1" algn="l" rtl="0">
              <a:buNone/>
            </a:pPr>
            <a:r>
              <a:rPr lang="en-US" dirty="0"/>
              <a:t>– Not found in plasma unless</a:t>
            </a:r>
          </a:p>
          <a:p>
            <a:pPr lvl="2" algn="l" rtl="0">
              <a:buNone/>
            </a:pPr>
            <a:r>
              <a:rPr lang="en-US" dirty="0"/>
              <a:t>• Liver cell injury</a:t>
            </a:r>
          </a:p>
          <a:p>
            <a:pPr lvl="2" algn="l" rtl="0">
              <a:buNone/>
            </a:pPr>
            <a:r>
              <a:rPr lang="en-US" dirty="0"/>
              <a:t>• Obstruction</a:t>
            </a:r>
          </a:p>
          <a:p>
            <a:pPr lvl="1" algn="l" rtl="0">
              <a:buNone/>
            </a:pPr>
            <a:r>
              <a:rPr lang="en-US" dirty="0"/>
              <a:t>Then will be found in urine</a:t>
            </a:r>
          </a:p>
          <a:p>
            <a:pPr lvl="1" algn="l" rtl="0">
              <a:buNone/>
            </a:pPr>
            <a:endParaRPr lang="en-US" dirty="0"/>
          </a:p>
          <a:p>
            <a:pPr lvl="1" algn="l" rtl="0">
              <a:buNone/>
            </a:pPr>
            <a:r>
              <a:rPr lang="en-US" dirty="0"/>
              <a:t>Note:</a:t>
            </a:r>
          </a:p>
          <a:p>
            <a:pPr lvl="1" algn="l" rtl="0">
              <a:buNone/>
            </a:pPr>
            <a:r>
              <a:rPr lang="en-US" dirty="0"/>
              <a:t>– Only this form of </a:t>
            </a:r>
            <a:r>
              <a:rPr lang="en-US" dirty="0" err="1"/>
              <a:t>bilirubin</a:t>
            </a:r>
            <a:r>
              <a:rPr lang="en-US" dirty="0"/>
              <a:t> will be found in urine</a:t>
            </a:r>
            <a:endParaRPr lang="ar-IQ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6434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4- Conjugated </a:t>
            </a:r>
            <a:r>
              <a:rPr lang="en-US" dirty="0" err="1"/>
              <a:t>bilirubin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lvl="1" algn="l" rtl="0">
              <a:buNone/>
            </a:pPr>
            <a:r>
              <a:rPr lang="en-US" dirty="0"/>
              <a:t>– Excreted into bile</a:t>
            </a:r>
          </a:p>
          <a:p>
            <a:pPr lvl="1" algn="l" rtl="0">
              <a:buNone/>
            </a:pPr>
            <a:r>
              <a:rPr lang="en-US" dirty="0"/>
              <a:t>– In intestine, bacteria convert</a:t>
            </a:r>
          </a:p>
          <a:p>
            <a:pPr lvl="1" algn="l" rtl="0">
              <a:buNone/>
            </a:pPr>
            <a:r>
              <a:rPr lang="en-US" dirty="0" err="1"/>
              <a:t>bilirubin</a:t>
            </a:r>
            <a:r>
              <a:rPr lang="en-US" dirty="0"/>
              <a:t> to </a:t>
            </a:r>
            <a:r>
              <a:rPr lang="en-US" dirty="0" err="1"/>
              <a:t>urobilinogen</a:t>
            </a:r>
            <a:r>
              <a:rPr lang="en-US" dirty="0"/>
              <a:t> </a:t>
            </a:r>
          </a:p>
          <a:p>
            <a:pPr lvl="1" algn="l" rtl="0">
              <a:buNone/>
            </a:pPr>
            <a:r>
              <a:rPr lang="en-US" dirty="0"/>
              <a:t>– Majority of </a:t>
            </a:r>
            <a:r>
              <a:rPr lang="en-US" dirty="0" err="1"/>
              <a:t>urobilinogen</a:t>
            </a:r>
            <a:r>
              <a:rPr lang="en-US" dirty="0"/>
              <a:t> remains in intestine and further reduced to </a:t>
            </a:r>
            <a:r>
              <a:rPr lang="en-US" dirty="0" err="1"/>
              <a:t>sterocobilin</a:t>
            </a:r>
            <a:r>
              <a:rPr lang="en-US" dirty="0"/>
              <a:t> giving feces characteristic color</a:t>
            </a:r>
          </a:p>
          <a:p>
            <a:pPr lvl="1" algn="l" rtl="0">
              <a:buNone/>
            </a:pPr>
            <a:r>
              <a:rPr lang="en-US" dirty="0"/>
              <a:t>– Approx 20% UBG reabsorbed via portal vein and small  amount found </a:t>
            </a:r>
            <a:r>
              <a:rPr lang="en-US" dirty="0" err="1"/>
              <a:t>inurine</a:t>
            </a:r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9087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24078" indent="-514350" algn="l" rtl="0">
              <a:buNone/>
            </a:pPr>
            <a:endParaRPr lang="en-US" dirty="0"/>
          </a:p>
          <a:p>
            <a:pPr marL="624078" indent="-514350" algn="l" rtl="0">
              <a:buNone/>
            </a:pPr>
            <a:r>
              <a:rPr lang="en-US" dirty="0"/>
              <a:t>1-  Total </a:t>
            </a:r>
            <a:r>
              <a:rPr lang="en-US" dirty="0" err="1"/>
              <a:t>Bilirubin</a:t>
            </a:r>
            <a:r>
              <a:rPr lang="en-US" dirty="0"/>
              <a:t>: measures both forms of </a:t>
            </a:r>
            <a:r>
              <a:rPr lang="en-US" dirty="0" err="1"/>
              <a:t>bilirubin</a:t>
            </a:r>
            <a:endParaRPr lang="en-US" dirty="0"/>
          </a:p>
          <a:p>
            <a:pPr algn="l" rtl="0">
              <a:buNone/>
            </a:pPr>
            <a:r>
              <a:rPr lang="en-US" dirty="0"/>
              <a:t>                               (</a:t>
            </a:r>
            <a:r>
              <a:rPr lang="en-US" dirty="0" err="1"/>
              <a:t>unconjugated</a:t>
            </a:r>
            <a:r>
              <a:rPr lang="en-US" dirty="0"/>
              <a:t> and conjugated)</a:t>
            </a:r>
          </a:p>
          <a:p>
            <a:pPr algn="l" rtl="0">
              <a:buNone/>
            </a:pPr>
            <a:endParaRPr lang="en-US" dirty="0"/>
          </a:p>
          <a:p>
            <a:pPr marL="624078" indent="-514350" algn="l" rtl="0">
              <a:buNone/>
            </a:pPr>
            <a:r>
              <a:rPr lang="en-US" dirty="0"/>
              <a:t>2-  Direct </a:t>
            </a:r>
            <a:r>
              <a:rPr lang="en-US" dirty="0" err="1"/>
              <a:t>Bilirubin</a:t>
            </a:r>
            <a:r>
              <a:rPr lang="en-US" dirty="0"/>
              <a:t>: measures only conjugated form</a:t>
            </a:r>
          </a:p>
          <a:p>
            <a:pPr algn="l" rtl="0">
              <a:buNone/>
            </a:pPr>
            <a:r>
              <a:rPr lang="en-US" dirty="0"/>
              <a:t> </a:t>
            </a:r>
          </a:p>
          <a:p>
            <a:pPr algn="l" rtl="0">
              <a:buNone/>
            </a:pPr>
            <a:r>
              <a:rPr lang="en-US" dirty="0"/>
              <a:t>3-  Indirect </a:t>
            </a:r>
            <a:r>
              <a:rPr lang="en-US" dirty="0" err="1"/>
              <a:t>bilirubin</a:t>
            </a:r>
            <a:r>
              <a:rPr lang="en-US" dirty="0"/>
              <a:t> Calculated  by :</a:t>
            </a:r>
          </a:p>
          <a:p>
            <a:pPr algn="l" rtl="0">
              <a:buNone/>
            </a:pPr>
            <a:r>
              <a:rPr lang="en-US" dirty="0"/>
              <a:t> </a:t>
            </a:r>
          </a:p>
          <a:p>
            <a:pPr algn="l" rtl="0">
              <a:buNone/>
            </a:pPr>
            <a:r>
              <a:rPr lang="en-US" dirty="0"/>
              <a:t>          Total – direct = (indirect)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None/>
            </a:pPr>
            <a:r>
              <a:rPr lang="en-US" dirty="0" err="1"/>
              <a:t>Unconjugated</a:t>
            </a:r>
            <a:r>
              <a:rPr lang="en-US" dirty="0"/>
              <a:t>  represent  indirect </a:t>
            </a:r>
            <a:r>
              <a:rPr lang="en-US" dirty="0" err="1"/>
              <a:t>bilirubin</a:t>
            </a:r>
            <a:endParaRPr lang="en-US" dirty="0"/>
          </a:p>
          <a:p>
            <a:pPr algn="l" rtl="0">
              <a:buNone/>
            </a:pPr>
            <a:r>
              <a:rPr lang="en-US" dirty="0"/>
              <a:t>Conjugated represent  direct </a:t>
            </a:r>
            <a:r>
              <a:rPr lang="en-US" dirty="0" err="1"/>
              <a:t>bilirubin</a:t>
            </a:r>
            <a:endParaRPr lang="ar-IQ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br>
              <a:rPr lang="en-US" dirty="0"/>
            </a:br>
            <a:r>
              <a:rPr lang="en-US" dirty="0"/>
              <a:t>Laboratory Analysis of </a:t>
            </a:r>
            <a:r>
              <a:rPr lang="en-US" dirty="0" err="1"/>
              <a:t>Bilirubin</a:t>
            </a:r>
            <a:br>
              <a:rPr lang="en-US" dirty="0"/>
            </a:b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80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endParaRPr lang="sv-SE" dirty="0"/>
          </a:p>
          <a:p>
            <a:pPr algn="l" rtl="0">
              <a:buNone/>
            </a:pPr>
            <a:r>
              <a:rPr lang="sv-SE" dirty="0"/>
              <a:t>• Total bilirubin: 0.2 – 1.0 mg/dl</a:t>
            </a:r>
          </a:p>
          <a:p>
            <a:pPr algn="l" rtl="0">
              <a:buNone/>
            </a:pPr>
            <a:r>
              <a:rPr lang="en-US" dirty="0"/>
              <a:t>• Conjugated </a:t>
            </a:r>
            <a:r>
              <a:rPr lang="en-US" dirty="0" err="1"/>
              <a:t>bilirubin</a:t>
            </a:r>
            <a:r>
              <a:rPr lang="en-US" dirty="0"/>
              <a:t>: 0.0 - 0.2 mg/dl</a:t>
            </a:r>
          </a:p>
          <a:p>
            <a:pPr algn="l" rtl="0">
              <a:buNone/>
            </a:pPr>
            <a:r>
              <a:rPr lang="en-US" dirty="0"/>
              <a:t>• </a:t>
            </a:r>
            <a:r>
              <a:rPr lang="en-US" dirty="0" err="1"/>
              <a:t>Unconjugated</a:t>
            </a:r>
            <a:r>
              <a:rPr lang="en-US" dirty="0"/>
              <a:t> </a:t>
            </a:r>
            <a:r>
              <a:rPr lang="en-US" dirty="0" err="1"/>
              <a:t>bilirubin</a:t>
            </a:r>
            <a:r>
              <a:rPr lang="en-US" dirty="0"/>
              <a:t>: 0.2 – 0.8 mg/dl</a:t>
            </a:r>
          </a:p>
          <a:p>
            <a:pPr algn="l" rtl="0">
              <a:buNone/>
            </a:pPr>
            <a:r>
              <a:rPr lang="en-US" dirty="0"/>
              <a:t>• Critical: &gt;15.0 mg/dl</a:t>
            </a:r>
          </a:p>
          <a:p>
            <a:pPr algn="l" rtl="0">
              <a:buNone/>
            </a:pPr>
            <a:r>
              <a:rPr lang="en-US" dirty="0"/>
              <a:t>• Urine </a:t>
            </a:r>
            <a:r>
              <a:rPr lang="en-US" dirty="0" err="1"/>
              <a:t>bilirubin</a:t>
            </a:r>
            <a:r>
              <a:rPr lang="en-US" dirty="0"/>
              <a:t>: negative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Expected Values: Adults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629D71D-57BA-41DD-B2D4-96C3F476D250}" type="slidenum">
              <a:rPr lang="ar-SA"/>
              <a:pPr/>
              <a:t>18</a:t>
            </a:fld>
            <a:endParaRPr lang="en-US"/>
          </a:p>
        </p:txBody>
      </p:sp>
      <p:pic>
        <p:nvPicPr>
          <p:cNvPr id="808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6875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Basic Anatomy</a:t>
            </a:r>
            <a:br>
              <a:rPr lang="en-US" dirty="0"/>
            </a:br>
            <a:endParaRPr lang="ar-IQ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500034" y="1214422"/>
            <a:ext cx="4040188" cy="4643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buNone/>
            </a:pPr>
            <a:r>
              <a:rPr lang="en-US" dirty="0"/>
              <a:t>• liver  unequally divided</a:t>
            </a:r>
          </a:p>
          <a:p>
            <a:pPr algn="justLow" rtl="0">
              <a:buNone/>
            </a:pPr>
            <a:r>
              <a:rPr lang="en-US" dirty="0"/>
              <a:t>into 2 lobes</a:t>
            </a:r>
          </a:p>
          <a:p>
            <a:pPr algn="justLow" rtl="0">
              <a:buNone/>
            </a:pPr>
            <a:endParaRPr lang="en-US" dirty="0"/>
          </a:p>
          <a:p>
            <a:pPr algn="justLow" rtl="0">
              <a:buNone/>
            </a:pPr>
            <a:r>
              <a:rPr lang="en-US" dirty="0"/>
              <a:t>• it has a dual blood supply</a:t>
            </a:r>
          </a:p>
          <a:p>
            <a:pPr lvl="1" algn="justLow" rtl="0">
              <a:buNone/>
            </a:pPr>
            <a:r>
              <a:rPr lang="en-US" dirty="0"/>
              <a:t>– Portal vein</a:t>
            </a:r>
          </a:p>
          <a:p>
            <a:pPr lvl="1" algn="justLow" rtl="0">
              <a:buNone/>
            </a:pPr>
            <a:r>
              <a:rPr lang="en-US" dirty="0"/>
              <a:t>– Hepatic artery</a:t>
            </a:r>
          </a:p>
          <a:p>
            <a:pPr lvl="1" algn="justLow" rtl="0"/>
            <a:r>
              <a:rPr lang="en-US" dirty="0"/>
              <a:t>It has an excretory system for bile excretion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5" y="1214422"/>
            <a:ext cx="3857653" cy="45720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89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rtl="0"/>
            <a:r>
              <a:rPr lang="en-US" sz="3600" b="1" dirty="0">
                <a:solidFill>
                  <a:srgbClr val="C00000"/>
                </a:solidFill>
              </a:rPr>
              <a:t>Gross anatomy of the liver</a:t>
            </a:r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450" y="1190625"/>
            <a:ext cx="7016750" cy="5133975"/>
          </a:xfrm>
          <a:noFill/>
        </p:spPr>
      </p:pic>
      <p:pic>
        <p:nvPicPr>
          <p:cNvPr id="5125" name="Content Placeholder 3" descr="Human Anatomy: Antererior View of the Liver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8896"/>
            <a:ext cx="2376264" cy="186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93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bu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4214818"/>
            <a:ext cx="2286016" cy="1943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285728"/>
            <a:ext cx="4714908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ortaltri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84370" y="4071942"/>
            <a:ext cx="2721448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4D57AB-BE23-49C4-973A-9FC0E907B755}" type="slidenum">
              <a:rPr lang="ar-SA" sz="1400"/>
              <a:pPr/>
              <a:t>5</a:t>
            </a:fld>
            <a:endParaRPr lang="en-US" sz="1400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sz="3600" b="1" dirty="0">
                <a:solidFill>
                  <a:srgbClr val="C00000"/>
                </a:solidFill>
              </a:rPr>
              <a:t>Blood supply to the liver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8534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 rtl="0"/>
            <a:r>
              <a:rPr lang="en-US" sz="2400" b="1" dirty="0">
                <a:solidFill>
                  <a:schemeClr val="tx1"/>
                </a:solidFill>
              </a:rPr>
              <a:t>There are two main blood vessels supplying the liver.</a:t>
            </a:r>
          </a:p>
          <a:p>
            <a:pPr algn="justLow" rtl="0"/>
            <a:endParaRPr lang="en-US" sz="2400" b="1" dirty="0">
              <a:solidFill>
                <a:schemeClr val="tx1"/>
              </a:solidFill>
            </a:endParaRPr>
          </a:p>
          <a:p>
            <a:pPr marL="109728" indent="0" algn="justLow" rtl="0">
              <a:buNone/>
            </a:pPr>
            <a:r>
              <a:rPr lang="en-US" sz="2400" b="1" dirty="0">
                <a:solidFill>
                  <a:schemeClr val="tx1"/>
                </a:solidFill>
              </a:rPr>
              <a:t>a) Hepatic artery a branch of the aorta   : </a:t>
            </a:r>
          </a:p>
          <a:p>
            <a:pPr lvl="1" algn="justLow" rtl="0"/>
            <a:r>
              <a:rPr lang="en-US" sz="2000" b="1" dirty="0">
                <a:solidFill>
                  <a:schemeClr val="tx1"/>
                </a:solidFill>
              </a:rPr>
              <a:t>Carrying oxygenated blood that contribute  to about 20% of the blood supply </a:t>
            </a:r>
          </a:p>
          <a:p>
            <a:pPr lvl="1" algn="justLow" rtl="0"/>
            <a:r>
              <a:rPr lang="en-US" sz="2000" b="1" dirty="0">
                <a:solidFill>
                  <a:schemeClr val="tx1"/>
                </a:solidFill>
              </a:rPr>
              <a:t>Provides most of the O</a:t>
            </a:r>
            <a:r>
              <a:rPr lang="en-US" sz="2000" b="1" baseline="-25000" dirty="0">
                <a:solidFill>
                  <a:schemeClr val="tx1"/>
                </a:solidFill>
              </a:rPr>
              <a:t>2 </a:t>
            </a:r>
            <a:r>
              <a:rPr lang="en-US" sz="2000" b="1" dirty="0" err="1">
                <a:solidFill>
                  <a:schemeClr val="tx1"/>
                </a:solidFill>
              </a:rPr>
              <a:t>requierments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lvl="1" algn="justLow" rtl="0"/>
            <a:endParaRPr lang="en-US" sz="2000" dirty="0">
              <a:solidFill>
                <a:schemeClr val="tx1"/>
              </a:solidFill>
            </a:endParaRPr>
          </a:p>
          <a:p>
            <a:pPr marL="109728" indent="0" algn="justLow" rtl="0">
              <a:buNone/>
            </a:pPr>
            <a:r>
              <a:rPr lang="en-US" sz="2400" b="1" dirty="0">
                <a:solidFill>
                  <a:schemeClr val="tx1"/>
                </a:solidFill>
              </a:rPr>
              <a:t>b) Hepatic portal vein carrying blood(deoxygenated) from the gut that:</a:t>
            </a:r>
          </a:p>
          <a:p>
            <a:pPr lvl="1" algn="justLow" rtl="0"/>
            <a:r>
              <a:rPr lang="en-US" sz="2000" b="1" dirty="0">
                <a:solidFill>
                  <a:schemeClr val="tx1"/>
                </a:solidFill>
              </a:rPr>
              <a:t>Drains the GI tract. </a:t>
            </a:r>
          </a:p>
          <a:p>
            <a:pPr lvl="1" algn="justLow" rtl="0"/>
            <a:r>
              <a:rPr lang="en-US" sz="2000" b="1" dirty="0">
                <a:solidFill>
                  <a:schemeClr val="tx1"/>
                </a:solidFill>
              </a:rPr>
              <a:t>Transports  the most recently absorbed material from the  intestine to the liver .</a:t>
            </a:r>
          </a:p>
          <a:p>
            <a:pPr lvl="1" algn="just" rtl="0"/>
            <a:endParaRPr lang="en-US" b="1" dirty="0"/>
          </a:p>
          <a:p>
            <a:pPr algn="just" rtl="0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81919" y="5508886"/>
            <a:ext cx="5760640" cy="723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Low" rtl="0"/>
            <a:r>
              <a:rPr lang="en-US" sz="2200" b="1" u="sng" dirty="0">
                <a:solidFill>
                  <a:schemeClr val="tx1"/>
                </a:solidFill>
              </a:rPr>
              <a:t>Note :</a:t>
            </a:r>
          </a:p>
          <a:p>
            <a:pPr algn="justLow" rtl="0"/>
            <a:r>
              <a:rPr lang="en-US" sz="1900" b="1" dirty="0">
                <a:solidFill>
                  <a:schemeClr val="tx1"/>
                </a:solidFill>
              </a:rPr>
              <a:t>    Blood leave the liver through hepatic vein </a:t>
            </a:r>
          </a:p>
        </p:txBody>
      </p:sp>
    </p:spTree>
    <p:extLst>
      <p:ext uri="{BB962C8B-B14F-4D97-AF65-F5344CB8AC3E}">
        <p14:creationId xmlns:p14="http://schemas.microsoft.com/office/powerpoint/2010/main" val="52270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logy_of_the_liver1307067589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429000"/>
            <a:ext cx="4000528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hepatocyt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14290"/>
            <a:ext cx="5929354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sinuso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3" y="3429000"/>
            <a:ext cx="4429156" cy="3286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4F45991-96AA-4BCD-B8EC-4C1C029B9511}" type="slidenum">
              <a:rPr lang="ar-SA" sz="1400"/>
              <a:pPr/>
              <a:t>7</a:t>
            </a:fld>
            <a:endParaRPr lang="en-US" sz="1400"/>
          </a:p>
        </p:txBody>
      </p:sp>
      <p:pic>
        <p:nvPicPr>
          <p:cNvPr id="10243" name="Picture 2" descr="D:\Pictures\Liver function images\Microscopic structure of the liv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650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0EE6B2A-7E17-46C8-A317-914886BC5391}" type="slidenum">
              <a:rPr lang="ar-SA" sz="1400"/>
              <a:pPr/>
              <a:t>8</a:t>
            </a:fld>
            <a:endParaRPr lang="en-US" sz="1400"/>
          </a:p>
        </p:txBody>
      </p:sp>
      <p:pic>
        <p:nvPicPr>
          <p:cNvPr id="6147" name="Picture 2" descr="D:\Pictures\Liver function images\functions[1]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338" y="263525"/>
            <a:ext cx="8302625" cy="6365875"/>
          </a:xfrm>
          <a:noFill/>
        </p:spPr>
      </p:pic>
    </p:spTree>
    <p:extLst>
      <p:ext uri="{BB962C8B-B14F-4D97-AF65-F5344CB8AC3E}">
        <p14:creationId xmlns:p14="http://schemas.microsoft.com/office/powerpoint/2010/main" val="320592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785794"/>
            <a:ext cx="8658228" cy="58579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Low" rtl="0"/>
            <a:endParaRPr lang="en-US" sz="1600" dirty="0"/>
          </a:p>
          <a:p>
            <a:pPr algn="justLow" rtl="0"/>
            <a:r>
              <a:rPr lang="en-US" sz="2000" dirty="0"/>
              <a:t>Under physiologic conditions in the human adult, 1–2 × 108 erythrocytes are destroyed per hour. Thus, in 1 day, a 70-kg human turns over approximately 6 g of hemoglobin.</a:t>
            </a:r>
          </a:p>
          <a:p>
            <a:pPr algn="justLow" rtl="0">
              <a:buNone/>
            </a:pPr>
            <a:endParaRPr lang="en-US" sz="2000" dirty="0"/>
          </a:p>
          <a:p>
            <a:pPr algn="justLow" rtl="0"/>
            <a:r>
              <a:rPr lang="en-US" sz="2000" dirty="0"/>
              <a:t>When hemoglobin is destroyed in the body, </a:t>
            </a:r>
            <a:r>
              <a:rPr lang="en-US" sz="2000" b="1" dirty="0" err="1"/>
              <a:t>globin</a:t>
            </a:r>
            <a:r>
              <a:rPr lang="en-US" sz="2000" b="1" dirty="0"/>
              <a:t> is degraded to its constituent amino acids, </a:t>
            </a:r>
            <a:r>
              <a:rPr lang="en-US" sz="2000" dirty="0"/>
              <a:t>which are reused, and the </a:t>
            </a:r>
            <a:r>
              <a:rPr lang="en-US" sz="2000" b="1" dirty="0"/>
              <a:t>iron of </a:t>
            </a:r>
            <a:r>
              <a:rPr lang="en-US" sz="2000" b="1" dirty="0" err="1"/>
              <a:t>heme</a:t>
            </a:r>
            <a:r>
              <a:rPr lang="en-US" sz="2000" b="1" dirty="0"/>
              <a:t> enters the iron </a:t>
            </a:r>
            <a:r>
              <a:rPr lang="en-US" sz="2000" dirty="0"/>
              <a:t>pool, also for reuse. The iron-free </a:t>
            </a:r>
            <a:r>
              <a:rPr lang="en-US" sz="2000" b="1" dirty="0" err="1"/>
              <a:t>porphyrin</a:t>
            </a:r>
            <a:r>
              <a:rPr lang="en-US" sz="2000" b="1" dirty="0"/>
              <a:t> portion of </a:t>
            </a:r>
            <a:r>
              <a:rPr lang="en-US" sz="2000" dirty="0" err="1"/>
              <a:t>heme</a:t>
            </a:r>
            <a:r>
              <a:rPr lang="en-US" sz="2000" dirty="0"/>
              <a:t> is also degraded, mainly in the </a:t>
            </a:r>
            <a:r>
              <a:rPr lang="en-US" sz="2000" dirty="0" err="1"/>
              <a:t>reticuloendothelial</a:t>
            </a:r>
            <a:r>
              <a:rPr lang="en-US" sz="2000" dirty="0"/>
              <a:t> cells of the liver, spleen, and bone marrow. The catabolism of </a:t>
            </a:r>
            <a:r>
              <a:rPr lang="en-US" sz="2000" dirty="0" err="1"/>
              <a:t>heme</a:t>
            </a:r>
            <a:r>
              <a:rPr lang="en-US" sz="2000" dirty="0"/>
              <a:t> from all of the </a:t>
            </a:r>
            <a:r>
              <a:rPr lang="en-US" sz="2000" dirty="0" err="1"/>
              <a:t>heme</a:t>
            </a:r>
            <a:r>
              <a:rPr lang="en-US" sz="2000" dirty="0"/>
              <a:t> proteins appears to be carried out in the </a:t>
            </a:r>
            <a:r>
              <a:rPr lang="en-US" sz="2000" dirty="0" err="1"/>
              <a:t>microsomal</a:t>
            </a:r>
            <a:r>
              <a:rPr lang="en-US" sz="2000" dirty="0"/>
              <a:t> fractions of cells by a complex enzyme system called </a:t>
            </a:r>
            <a:r>
              <a:rPr lang="en-US" sz="2000" b="1" dirty="0" err="1"/>
              <a:t>heme</a:t>
            </a:r>
            <a:r>
              <a:rPr lang="en-US" sz="2000" b="1" dirty="0"/>
              <a:t> </a:t>
            </a:r>
            <a:r>
              <a:rPr lang="en-US" sz="2000" b="1" dirty="0" err="1"/>
              <a:t>oxygenase</a:t>
            </a:r>
            <a:r>
              <a:rPr lang="en-US" sz="2000" b="1" dirty="0"/>
              <a:t>. </a:t>
            </a:r>
          </a:p>
          <a:p>
            <a:pPr algn="justLow" rtl="0"/>
            <a:r>
              <a:rPr lang="en-US" sz="2000" dirty="0" err="1"/>
              <a:t>bilirubin</a:t>
            </a:r>
            <a:r>
              <a:rPr lang="en-US" sz="2000" dirty="0"/>
              <a:t> formation in human adults is approximately 250–350 mg, deriving mainly from hemoglobin but also from ineffective </a:t>
            </a:r>
            <a:r>
              <a:rPr lang="en-US" sz="2000" dirty="0" err="1"/>
              <a:t>erythropoiesis</a:t>
            </a:r>
            <a:r>
              <a:rPr lang="en-US" sz="2000" dirty="0"/>
              <a:t> and from various other </a:t>
            </a:r>
            <a:r>
              <a:rPr lang="en-US" sz="2000" dirty="0" err="1"/>
              <a:t>heme</a:t>
            </a:r>
            <a:r>
              <a:rPr lang="en-US" sz="2000" dirty="0"/>
              <a:t> proteins such as </a:t>
            </a:r>
            <a:r>
              <a:rPr lang="en-US" sz="2000" dirty="0" err="1"/>
              <a:t>cytochrome</a:t>
            </a:r>
            <a:r>
              <a:rPr lang="en-US" sz="2000" dirty="0"/>
              <a:t> P450.</a:t>
            </a:r>
          </a:p>
          <a:p>
            <a:pPr algn="justLow" rtl="0"/>
            <a:r>
              <a:rPr lang="en-US" sz="2000" dirty="0"/>
              <a:t>The chemical conversion of </a:t>
            </a:r>
            <a:r>
              <a:rPr lang="en-US" sz="2000" dirty="0" err="1"/>
              <a:t>heme</a:t>
            </a:r>
            <a:r>
              <a:rPr lang="en-US" sz="2000" dirty="0"/>
              <a:t> to </a:t>
            </a:r>
            <a:r>
              <a:rPr lang="en-US" sz="2000" dirty="0" err="1"/>
              <a:t>bilirubin</a:t>
            </a:r>
            <a:r>
              <a:rPr lang="en-US" sz="2000" dirty="0"/>
              <a:t> by </a:t>
            </a:r>
            <a:r>
              <a:rPr lang="en-US" sz="2000" dirty="0" err="1"/>
              <a:t>reticuloendothelial</a:t>
            </a:r>
            <a:r>
              <a:rPr lang="en-US" sz="2000" dirty="0"/>
              <a:t> cells can be observed in vivo as the purple color of the </a:t>
            </a:r>
            <a:r>
              <a:rPr lang="en-US" sz="2000" dirty="0" err="1"/>
              <a:t>heme</a:t>
            </a:r>
            <a:r>
              <a:rPr lang="en-US" sz="2000" dirty="0"/>
              <a:t> in a hematoma is slowly converted to the yellow pigment of </a:t>
            </a:r>
            <a:r>
              <a:rPr lang="en-US" sz="2000" dirty="0" err="1"/>
              <a:t>bilirubin</a:t>
            </a:r>
            <a:r>
              <a:rPr lang="en-US" sz="2000" dirty="0"/>
              <a:t>.</a:t>
            </a:r>
            <a:endParaRPr lang="ar-IQ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/>
          <a:lstStyle/>
          <a:p>
            <a:pPr algn="ctr"/>
            <a:r>
              <a:rPr lang="en-US" dirty="0" err="1"/>
              <a:t>Bilirubin</a:t>
            </a:r>
            <a:r>
              <a:rPr lang="en-US" dirty="0"/>
              <a:t> Metabolism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1094</TotalTime>
  <Words>859</Words>
  <Application>Microsoft Office PowerPoint</Application>
  <PresentationFormat>On-screen Show (4:3)</PresentationFormat>
  <Paragraphs>144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 2</vt:lpstr>
      <vt:lpstr>Wingdings 3</vt:lpstr>
      <vt:lpstr>Concourse</vt:lpstr>
      <vt:lpstr>Biliribbin Metabolism </vt:lpstr>
      <vt:lpstr>Basic Anatomy </vt:lpstr>
      <vt:lpstr>Gross anatomy of the liver</vt:lpstr>
      <vt:lpstr>PowerPoint Presentation</vt:lpstr>
      <vt:lpstr>Blood supply to the liver</vt:lpstr>
      <vt:lpstr>PowerPoint Presentation</vt:lpstr>
      <vt:lpstr>PowerPoint Presentation</vt:lpstr>
      <vt:lpstr>PowerPoint Presentation</vt:lpstr>
      <vt:lpstr>Bilirubin Metabolism</vt:lpstr>
      <vt:lpstr>Bilirubin Metabolism</vt:lpstr>
      <vt:lpstr>PowerPoint Presentation</vt:lpstr>
      <vt:lpstr>PowerPoint Presentation</vt:lpstr>
      <vt:lpstr> Bilirubin Metabolism </vt:lpstr>
      <vt:lpstr> Bilirubin Metabolism </vt:lpstr>
      <vt:lpstr>Bilirubin Metabolism</vt:lpstr>
      <vt:lpstr> Laboratory Analysis of Bilirubin </vt:lpstr>
      <vt:lpstr>Expected Values: Adults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Function Test</dc:title>
  <dc:creator>shosho</dc:creator>
  <cp:lastModifiedBy>Maher</cp:lastModifiedBy>
  <cp:revision>107</cp:revision>
  <dcterms:created xsi:type="dcterms:W3CDTF">2016-01-03T21:21:33Z</dcterms:created>
  <dcterms:modified xsi:type="dcterms:W3CDTF">2020-06-26T22:00:04Z</dcterms:modified>
</cp:coreProperties>
</file>