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6"/>
  </p:notesMasterIdLst>
  <p:handoutMasterIdLst>
    <p:handoutMasterId r:id="rId57"/>
  </p:handoutMasterIdLst>
  <p:sldIdLst>
    <p:sldId id="322" r:id="rId2"/>
    <p:sldId id="278" r:id="rId3"/>
    <p:sldId id="257" r:id="rId4"/>
    <p:sldId id="303" r:id="rId5"/>
    <p:sldId id="305" r:id="rId6"/>
    <p:sldId id="283" r:id="rId7"/>
    <p:sldId id="285" r:id="rId8"/>
    <p:sldId id="258" r:id="rId9"/>
    <p:sldId id="281" r:id="rId10"/>
    <p:sldId id="287" r:id="rId11"/>
    <p:sldId id="286" r:id="rId12"/>
    <p:sldId id="260" r:id="rId13"/>
    <p:sldId id="282" r:id="rId14"/>
    <p:sldId id="306" r:id="rId15"/>
    <p:sldId id="307" r:id="rId16"/>
    <p:sldId id="308" r:id="rId17"/>
    <p:sldId id="309" r:id="rId18"/>
    <p:sldId id="310" r:id="rId19"/>
    <p:sldId id="312" r:id="rId20"/>
    <p:sldId id="311" r:id="rId21"/>
    <p:sldId id="323" r:id="rId22"/>
    <p:sldId id="291" r:id="rId23"/>
    <p:sldId id="300" r:id="rId24"/>
    <p:sldId id="315" r:id="rId25"/>
    <p:sldId id="317" r:id="rId26"/>
    <p:sldId id="318" r:id="rId27"/>
    <p:sldId id="293" r:id="rId28"/>
    <p:sldId id="294" r:id="rId29"/>
    <p:sldId id="320" r:id="rId30"/>
    <p:sldId id="321" r:id="rId31"/>
    <p:sldId id="319" r:id="rId32"/>
    <p:sldId id="267" r:id="rId33"/>
    <p:sldId id="268" r:id="rId34"/>
    <p:sldId id="269" r:id="rId35"/>
    <p:sldId id="270" r:id="rId36"/>
    <p:sldId id="271" r:id="rId37"/>
    <p:sldId id="352" r:id="rId38"/>
    <p:sldId id="357" r:id="rId39"/>
    <p:sldId id="353" r:id="rId40"/>
    <p:sldId id="363" r:id="rId41"/>
    <p:sldId id="364" r:id="rId42"/>
    <p:sldId id="365" r:id="rId43"/>
    <p:sldId id="326" r:id="rId44"/>
    <p:sldId id="368" r:id="rId45"/>
    <p:sldId id="370" r:id="rId46"/>
    <p:sldId id="371" r:id="rId47"/>
    <p:sldId id="355" r:id="rId48"/>
    <p:sldId id="361" r:id="rId49"/>
    <p:sldId id="337" r:id="rId50"/>
    <p:sldId id="362" r:id="rId51"/>
    <p:sldId id="367" r:id="rId52"/>
    <p:sldId id="339" r:id="rId53"/>
    <p:sldId id="369" r:id="rId54"/>
    <p:sldId id="277" r:id="rId55"/>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180"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54" y="440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9C7E48E1-EF5F-47CC-8066-DC6BAAB3BBF0}" type="datetime1">
              <a:rPr lang="en-US" smtClean="0"/>
              <a:pPr/>
              <a:t>1/26/2018</a:t>
            </a:fld>
            <a:endParaRPr lang="ar-IQ"/>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0AECE5AA-F6C0-4C65-90ED-CB437E88478F}" type="slidenum">
              <a:rPr lang="ar-IQ" smtClean="0"/>
              <a:pPr/>
              <a:t>‹#›</a:t>
            </a:fld>
            <a:endParaRPr lang="ar-IQ"/>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69DB630C-BED2-4049-A8EF-684179FEC5DF}" type="datetime1">
              <a:rPr lang="en-US" smtClean="0"/>
              <a:pPr/>
              <a:t>1/26/2018</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4AC953A6-37BE-480C-BB78-C468D3CA440E}" type="slidenum">
              <a:rPr lang="en-US" smtClean="0"/>
              <a:pPr/>
              <a:t>‹#›</a:t>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1FB4902-6EDD-4C23-961F-F123B74169D2}" type="datetime1">
              <a:rPr lang="en-US" smtClean="0"/>
              <a:pPr/>
              <a:t>1/26/2018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83FD0-CFAB-4987-9C82-B27843D453E6}" type="datetime1">
              <a:rPr lang="en-US" smtClean="0"/>
              <a:pPr/>
              <a:t>1/26/2018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2215230-D929-4845-B5B5-C245FD96A794}" type="datetime1">
              <a:rPr lang="en-US" smtClean="0"/>
              <a:pPr/>
              <a:t>1/26/2018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3B0E1884-C96F-4261-AEBE-DD0C2A26F55C}" type="datetime1">
              <a:rPr lang="en-US" smtClean="0"/>
              <a:pPr/>
              <a:t>1/26/2018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4EECFDE-5BCF-431B-8A82-4F16A9B8B685}" type="datetime1">
              <a:rPr lang="en-US" smtClean="0"/>
              <a:pPr/>
              <a:t>1/26/2018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Date Placeholder 4"/>
          <p:cNvSpPr>
            <a:spLocks noGrp="1"/>
          </p:cNvSpPr>
          <p:nvPr>
            <p:ph type="dt" idx="10"/>
          </p:nvPr>
        </p:nvSpPr>
        <p:spPr/>
        <p:txBody>
          <a:bodyPr/>
          <a:lstStyle/>
          <a:p>
            <a:fld id="{CC601863-8B9E-44A5-AEA2-34F1BA275148}" type="datetime1">
              <a:rPr lang="en-US" smtClean="0"/>
              <a:pPr/>
              <a:t>1/26/2018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40D8BBB9-4FBB-42D7-9076-BA842D7AD950}" type="datetime1">
              <a:rPr lang="en-US" smtClean="0"/>
              <a:pPr/>
              <a:t>1/26/2018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49B446F-8CFA-4EC0-AFC3-3AC9074AFC8C}" type="datetime1">
              <a:rPr lang="en-US" smtClean="0"/>
              <a:pPr/>
              <a:t>1/26/2018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955E71F-1627-4004-97B1-CA4864FD540D}" type="datetime1">
              <a:rPr lang="en-US" smtClean="0"/>
              <a:pPr/>
              <a:t>1/26/2018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0C6AEF4-AB55-4B11-B85D-2A95CD20D71B}" type="datetime1">
              <a:rPr lang="en-US" smtClean="0"/>
              <a:pPr/>
              <a:t>1/26/2018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C1F9FE9-FF9C-4DD6-8C00-DB358B92BBB3}" type="datetime1">
              <a:rPr lang="en-US" smtClean="0"/>
              <a:pPr/>
              <a:t>1/26/2018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718FEE0-4710-4F45-A594-7A34157D155F}" type="datetime1">
              <a:rPr lang="en-US" smtClean="0"/>
              <a:pPr/>
              <a:t>1/26/2018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06147A0D-9684-4DB0-8771-E98539E8C866}" type="datetime1">
              <a:rPr lang="en-US" smtClean="0"/>
              <a:pPr/>
              <a:t>1/26/2018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BC97FB8-F403-4913-859B-DC7C69E71FAC}" type="datetime1">
              <a:rPr lang="en-US" smtClean="0"/>
              <a:pPr/>
              <a:t>1/26/2018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E138EBF-947F-44BA-81D5-441E055ECDAE}" type="datetime1">
              <a:rPr lang="en-US" smtClean="0"/>
              <a:pPr/>
              <a:t>1/26/2018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Date Placeholder 4"/>
          <p:cNvSpPr>
            <a:spLocks noGrp="1"/>
          </p:cNvSpPr>
          <p:nvPr>
            <p:ph type="dt" idx="10"/>
          </p:nvPr>
        </p:nvSpPr>
        <p:spPr/>
        <p:txBody>
          <a:bodyPr/>
          <a:lstStyle/>
          <a:p>
            <a:fld id="{3E3C9916-3102-4707-BA1E-C40F1EB40BD2}" type="datetime1">
              <a:rPr lang="en-US" smtClean="0"/>
              <a:pPr/>
              <a:t>1/26/2018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AE2D519-A996-4712-AFAC-9516F46CB8C7}" type="datetime1">
              <a:rPr lang="en-US" smtClean="0"/>
              <a:pPr/>
              <a:t>1/26/2018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58C9C3EA-56D6-4D58-8E64-830C7EA3A587}" type="datetime1">
              <a:rPr lang="en-US" smtClean="0"/>
              <a:pPr/>
              <a:t>1/26/2018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CD80586-1D72-4766-A28D-97FFDDE98236}" type="datetime1">
              <a:rPr lang="en-US" smtClean="0"/>
              <a:pPr/>
              <a:t>1/26/2018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E236736-562C-481F-9717-828DE45D1A54}" type="datetime1">
              <a:rPr lang="en-US" smtClean="0"/>
              <a:pPr/>
              <a:t>1/26/2018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903EFE2-A726-49C6-9AA7-2902032FC82C}" type="datetime1">
              <a:rPr lang="en-US" smtClean="0"/>
              <a:pPr/>
              <a:t>1/26/2018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1DABECA-578E-4EE4-ACA2-63F1491CDD92}" type="datetime1">
              <a:rPr lang="en-US" smtClean="0"/>
              <a:pPr/>
              <a:t>1/26/2018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83029961-07DC-4D88-9AF7-333BEE67F3B5}" type="datetime1">
              <a:rPr lang="en-US" smtClean="0"/>
              <a:pPr/>
              <a:t>1/26/2018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5DFD5D9-5D43-48C8-94B4-4792DE72AEFF}" type="datetime1">
              <a:rPr lang="en-US" smtClean="0"/>
              <a:pPr/>
              <a:t>1/26/2018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B6A52DD5-F9C6-4D38-BBD7-D99CB65D9576}" type="datetime1">
              <a:rPr lang="en-US" smtClean="0"/>
              <a:pPr/>
              <a:t>1/26/2018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25944100-B3F3-4DA3-A400-49DF328A3289}" type="datetime1">
              <a:rPr lang="en-US" smtClean="0"/>
              <a:pPr/>
              <a:t>1/26/2018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For molecules to react, they must come within bond-forming distance of one another. The higher their concentration, the more frequently they will encounter one another, and the greater will be the rate of their reaction. </a:t>
            </a:r>
          </a:p>
          <a:p>
            <a:pPr algn="just"/>
            <a:r>
              <a:rPr lang="en-US" dirty="0" smtClean="0"/>
              <a:t>When an enzyme binds substrate molecules at its active site, it creates a region of high local substrate concentration. </a:t>
            </a:r>
          </a:p>
          <a:p>
            <a:pPr algn="just"/>
            <a:r>
              <a:rPr lang="en-US" dirty="0" smtClean="0"/>
              <a:t>This environment also orients the substrate molecules spatially in a position ideal for them to interact, resulting in rate enhancements of at least thousand fold.</a:t>
            </a:r>
          </a:p>
          <a:p>
            <a:endParaRPr lang="en-US" dirty="0"/>
          </a:p>
        </p:txBody>
      </p:sp>
      <p:sp>
        <p:nvSpPr>
          <p:cNvPr id="5" name="Date Placeholder 4"/>
          <p:cNvSpPr>
            <a:spLocks noGrp="1"/>
          </p:cNvSpPr>
          <p:nvPr>
            <p:ph type="dt" idx="11"/>
          </p:nvPr>
        </p:nvSpPr>
        <p:spPr/>
        <p:txBody>
          <a:bodyPr/>
          <a:lstStyle/>
          <a:p>
            <a:fld id="{04A71CA2-5EF4-42C1-AEBA-0D110F0FBA5E}" type="datetime1">
              <a:rPr lang="en-US" smtClean="0"/>
              <a:pPr/>
              <a:t>1/26/2018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ionizable</a:t>
            </a:r>
            <a:r>
              <a:rPr lang="en-US" dirty="0" smtClean="0"/>
              <a:t> functional groups of </a:t>
            </a:r>
            <a:r>
              <a:rPr lang="en-US" dirty="0" err="1" smtClean="0"/>
              <a:t>aminoacyl</a:t>
            </a:r>
            <a:r>
              <a:rPr lang="en-US" dirty="0" smtClean="0"/>
              <a:t> side chains and (where present) of prosthetic groups contribute to catalysis by acting as acids or bases.</a:t>
            </a:r>
          </a:p>
          <a:p>
            <a:r>
              <a:rPr lang="en-US" dirty="0" smtClean="0"/>
              <a:t> Acid-base catalysis can be either specific or general:</a:t>
            </a:r>
          </a:p>
          <a:p>
            <a:r>
              <a:rPr lang="en-US" dirty="0" smtClean="0"/>
              <a:t> By "specific" we mean only protons (H3O+) or OH– ions. In specific acid catalysis or specific base catalysis, the rate of reaction is sensitive to changes in the concentration of protons of but independent of the concentrations </a:t>
            </a:r>
            <a:r>
              <a:rPr lang="en-US" i="1" dirty="0" smtClean="0"/>
              <a:t>of other acids (proton donors) or bases (proton acceptors) present in the solution or at the active site. </a:t>
            </a:r>
          </a:p>
          <a:p>
            <a:r>
              <a:rPr lang="en-US" i="1" dirty="0" smtClean="0"/>
              <a:t>Reactions whose </a:t>
            </a:r>
            <a:r>
              <a:rPr lang="en-US" dirty="0" smtClean="0"/>
              <a:t>rates are responsive to </a:t>
            </a:r>
            <a:r>
              <a:rPr lang="en-US" i="1" dirty="0" smtClean="0"/>
              <a:t>all the acids or bases present are said to be subject to </a:t>
            </a:r>
            <a:r>
              <a:rPr lang="en-US" b="1" i="1" dirty="0" smtClean="0"/>
              <a:t>general acid catalysis or general base catalysis.</a:t>
            </a:r>
            <a:endParaRPr lang="en-US" dirty="0" smtClean="0"/>
          </a:p>
          <a:p>
            <a:endParaRPr lang="en-US" dirty="0"/>
          </a:p>
        </p:txBody>
      </p:sp>
      <p:sp>
        <p:nvSpPr>
          <p:cNvPr id="5" name="Date Placeholder 4"/>
          <p:cNvSpPr>
            <a:spLocks noGrp="1"/>
          </p:cNvSpPr>
          <p:nvPr>
            <p:ph type="dt" idx="11"/>
          </p:nvPr>
        </p:nvSpPr>
        <p:spPr/>
        <p:txBody>
          <a:bodyPr/>
          <a:lstStyle/>
          <a:p>
            <a:fld id="{3E3C171A-FBDC-4BB8-8BCD-393162681C0D}" type="datetime1">
              <a:rPr lang="en-US" smtClean="0"/>
              <a:pPr/>
              <a:t>1/26/2018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a:r>
              <a:rPr lang="en-US" dirty="0" smtClean="0"/>
              <a:t>Enzymes that catalyze </a:t>
            </a:r>
            <a:r>
              <a:rPr lang="en-US" dirty="0" err="1" smtClean="0"/>
              <a:t>lytic</a:t>
            </a:r>
            <a:r>
              <a:rPr lang="en-US" dirty="0" smtClean="0"/>
              <a:t> reactions that involve breaking a covalent bond typically bind their substrates in a conformation that is somewhat unfavorable for the bond that will undergo cleavage. </a:t>
            </a:r>
          </a:p>
          <a:p>
            <a:pPr algn="justLow">
              <a:buNone/>
            </a:pPr>
            <a:endParaRPr lang="en-US" dirty="0" smtClean="0"/>
          </a:p>
          <a:p>
            <a:pPr algn="justLow"/>
            <a:r>
              <a:rPr lang="en-US" dirty="0" smtClean="0"/>
              <a:t>This conformation mimics that of the </a:t>
            </a:r>
            <a:r>
              <a:rPr lang="en-US" b="1" dirty="0" smtClean="0"/>
              <a:t>transition state intermediate, </a:t>
            </a:r>
            <a:r>
              <a:rPr lang="en-US" dirty="0" smtClean="0"/>
              <a:t>a transient species that represents the transition state, or half-way point, in the transformation of substrates to products. The resulting strain stretches or distorts the targeted bond, weakening it and making it more vulnerable to cleavage. </a:t>
            </a:r>
          </a:p>
          <a:p>
            <a:endParaRPr lang="en-US" dirty="0"/>
          </a:p>
        </p:txBody>
      </p:sp>
      <p:sp>
        <p:nvSpPr>
          <p:cNvPr id="5" name="Date Placeholder 4"/>
          <p:cNvSpPr>
            <a:spLocks noGrp="1"/>
          </p:cNvSpPr>
          <p:nvPr>
            <p:ph type="dt" idx="11"/>
          </p:nvPr>
        </p:nvSpPr>
        <p:spPr/>
        <p:txBody>
          <a:bodyPr/>
          <a:lstStyle/>
          <a:p>
            <a:fld id="{3C349604-83E3-4530-942F-B96D7BB9D841}" type="datetime1">
              <a:rPr lang="en-US" smtClean="0"/>
              <a:pPr/>
              <a:t>1/26/2018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a:r>
              <a:rPr lang="en-US" dirty="0" smtClean="0">
                <a:latin typeface="Times New Roman" pitchFamily="18" charset="0"/>
                <a:cs typeface="Times New Roman" pitchFamily="18" charset="0"/>
              </a:rPr>
              <a:t>The process of covalent catalysis involves the formation of a covalent bond between the enzyme and one or more substrates. The modified enzyme then becomes a reactant.</a:t>
            </a:r>
          </a:p>
          <a:p>
            <a:pPr algn="justLow"/>
            <a:r>
              <a:rPr lang="en-US" dirty="0" smtClean="0">
                <a:latin typeface="Times New Roman" pitchFamily="18" charset="0"/>
                <a:cs typeface="Times New Roman" pitchFamily="18" charset="0"/>
              </a:rPr>
              <a:t> Covalent catalysis introduces a new reaction pathway whose activation energy is lower—and the reaction therefore is faster—than the reaction pathway in homogeneous solution. </a:t>
            </a:r>
          </a:p>
          <a:p>
            <a:pPr algn="justLow"/>
            <a:r>
              <a:rPr lang="en-US" dirty="0" smtClean="0">
                <a:latin typeface="Times New Roman" pitchFamily="18" charset="0"/>
                <a:cs typeface="Times New Roman" pitchFamily="18" charset="0"/>
              </a:rPr>
              <a:t>Chemical modification of the enzyme is, however, transient. </a:t>
            </a:r>
          </a:p>
          <a:p>
            <a:pPr algn="justLow"/>
            <a:r>
              <a:rPr lang="en-US" dirty="0" smtClean="0">
                <a:latin typeface="Times New Roman" pitchFamily="18" charset="0"/>
                <a:cs typeface="Times New Roman" pitchFamily="18" charset="0"/>
              </a:rPr>
              <a:t>Completion of the reaction returns the enzyme to its original unmodified state. Its role thus remains catalytic. </a:t>
            </a:r>
          </a:p>
          <a:p>
            <a:pPr algn="justLow"/>
            <a:r>
              <a:rPr lang="en-US" dirty="0" smtClean="0">
                <a:latin typeface="Times New Roman" pitchFamily="18" charset="0"/>
                <a:cs typeface="Times New Roman" pitchFamily="18" charset="0"/>
              </a:rPr>
              <a:t>Covalent catalysis is particularly common among enzymes that catalyze group transfer reactions. Residues on the enzyme that participate in covalent catalysis generally are </a:t>
            </a:r>
            <a:r>
              <a:rPr lang="en-US" dirty="0" err="1" smtClean="0">
                <a:latin typeface="Times New Roman" pitchFamily="18" charset="0"/>
                <a:cs typeface="Times New Roman" pitchFamily="18" charset="0"/>
              </a:rPr>
              <a:t>cysteine</a:t>
            </a:r>
            <a:r>
              <a:rPr lang="en-US" dirty="0" smtClean="0">
                <a:latin typeface="Times New Roman" pitchFamily="18" charset="0"/>
                <a:cs typeface="Times New Roman" pitchFamily="18" charset="0"/>
              </a:rPr>
              <a:t> or serine and occasionally </a:t>
            </a:r>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a:t>
            </a:r>
          </a:p>
          <a:p>
            <a:pPr algn="justLow"/>
            <a:r>
              <a:rPr lang="en-US" dirty="0" smtClean="0">
                <a:latin typeface="Times New Roman" pitchFamily="18" charset="0"/>
                <a:cs typeface="Times New Roman" pitchFamily="18" charset="0"/>
              </a:rPr>
              <a:t>Covalent catalysis often follows a "ping-pong" mechanism—one in which the first substrate is bound and its product released prior to the binding of the second substrate</a:t>
            </a:r>
            <a:endParaRPr lang="en-US" dirty="0">
              <a:latin typeface="Times New Roman" pitchFamily="18" charset="0"/>
              <a:cs typeface="Times New Roman" pitchFamily="18" charset="0"/>
            </a:endParaRPr>
          </a:p>
        </p:txBody>
      </p:sp>
      <p:sp>
        <p:nvSpPr>
          <p:cNvPr id="5" name="Date Placeholder 4"/>
          <p:cNvSpPr>
            <a:spLocks noGrp="1"/>
          </p:cNvSpPr>
          <p:nvPr>
            <p:ph type="dt" idx="11"/>
          </p:nvPr>
        </p:nvSpPr>
        <p:spPr/>
        <p:txBody>
          <a:bodyPr/>
          <a:lstStyle/>
          <a:p>
            <a:fld id="{45E17B8B-8300-4942-AB95-823F7BBE83CC}" type="datetime1">
              <a:rPr lang="en-US" smtClean="0"/>
              <a:pPr/>
              <a:t>1/26/2018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a:r>
              <a:rPr lang="en-US" sz="2400" dirty="0" err="1" smtClean="0">
                <a:latin typeface="Times New Roman" pitchFamily="18" charset="0"/>
                <a:cs typeface="Times New Roman" pitchFamily="18" charset="0"/>
              </a:rPr>
              <a:t>Isoenzymes</a:t>
            </a:r>
            <a:r>
              <a:rPr lang="en-US" sz="2400" dirty="0" smtClean="0">
                <a:latin typeface="Times New Roman" pitchFamily="18" charset="0"/>
                <a:cs typeface="Times New Roman" pitchFamily="18" charset="0"/>
              </a:rPr>
              <a:t> thought to arise through gene duplication  thus it may exhibit subtle differences in properties such as :</a:t>
            </a:r>
          </a:p>
          <a:p>
            <a:pPr lvl="1" algn="justLow"/>
            <a:r>
              <a:rPr lang="en-US" dirty="0" smtClean="0">
                <a:latin typeface="Times New Roman" pitchFamily="18" charset="0"/>
                <a:cs typeface="Times New Roman" pitchFamily="18" charset="0"/>
              </a:rPr>
              <a:t>sensitivity to particular regulatory factors </a:t>
            </a:r>
          </a:p>
          <a:p>
            <a:pPr lvl="1" algn="justLow"/>
            <a:r>
              <a:rPr lang="en-US" sz="2200" dirty="0" smtClean="0">
                <a:latin typeface="Times New Roman" pitchFamily="18" charset="0"/>
                <a:cs typeface="Times New Roman" pitchFamily="18" charset="0"/>
              </a:rPr>
              <a:t>substrate affinity (</a:t>
            </a:r>
            <a:r>
              <a:rPr lang="en-US" sz="2200" dirty="0" err="1" smtClean="0">
                <a:latin typeface="Times New Roman" pitchFamily="18" charset="0"/>
                <a:cs typeface="Times New Roman" pitchFamily="18" charset="0"/>
              </a:rPr>
              <a:t>eg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hexokinase</a:t>
            </a:r>
            <a:r>
              <a:rPr lang="en-US" sz="2200" dirty="0" smtClean="0">
                <a:latin typeface="Times New Roman" pitchFamily="18" charset="0"/>
                <a:cs typeface="Times New Roman" pitchFamily="18" charset="0"/>
              </a:rPr>
              <a:t> and </a:t>
            </a:r>
            <a:r>
              <a:rPr lang="en-US" sz="2200" dirty="0" err="1" smtClean="0">
                <a:latin typeface="Times New Roman" pitchFamily="18" charset="0"/>
                <a:cs typeface="Times New Roman" pitchFamily="18" charset="0"/>
              </a:rPr>
              <a:t>glucokinase</a:t>
            </a:r>
            <a:r>
              <a:rPr lang="en-US" sz="2200" dirty="0" smtClean="0">
                <a:latin typeface="Times New Roman" pitchFamily="18" charset="0"/>
                <a:cs typeface="Times New Roman" pitchFamily="18" charset="0"/>
              </a:rPr>
              <a:t>). </a:t>
            </a:r>
          </a:p>
          <a:p>
            <a:pPr lvl="1" algn="justLow"/>
            <a:r>
              <a:rPr lang="en-US" sz="2200" dirty="0" smtClean="0">
                <a:latin typeface="Times New Roman" pitchFamily="18" charset="0"/>
                <a:cs typeface="Times New Roman" pitchFamily="18" charset="0"/>
              </a:rPr>
              <a:t>Site of action</a:t>
            </a:r>
          </a:p>
          <a:p>
            <a:endParaRPr lang="en-US" dirty="0"/>
          </a:p>
        </p:txBody>
      </p:sp>
      <p:sp>
        <p:nvSpPr>
          <p:cNvPr id="5" name="Date Placeholder 4"/>
          <p:cNvSpPr>
            <a:spLocks noGrp="1"/>
          </p:cNvSpPr>
          <p:nvPr>
            <p:ph type="dt" idx="11"/>
          </p:nvPr>
        </p:nvSpPr>
        <p:spPr/>
        <p:txBody>
          <a:bodyPr/>
          <a:lstStyle/>
          <a:p>
            <a:fld id="{11FC5FA1-8AEE-4F8B-87D4-F2A3A3468603}" type="datetime1">
              <a:rPr lang="en-US" smtClean="0"/>
              <a:pPr/>
              <a:t>1/26/2018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3F8C0467-6022-4B7A-AA59-B584CF2C17B1}" type="datetime1">
              <a:rPr lang="en-US" smtClean="0"/>
              <a:pPr/>
              <a:t>1/26/2018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E989892-757E-49D6-9C87-49809CCDD811}" type="datetime1">
              <a:rPr lang="en-US" smtClean="0"/>
              <a:pPr/>
              <a:t>1/26/2018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3DADAC93-C4DB-4BFC-8140-0BFC3FCDD425}" type="datetime1">
              <a:rPr lang="en-US" smtClean="0"/>
              <a:pPr/>
              <a:t>1/26/2018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7506C2D-2110-4E55-BFD1-F79B66BB90C4}" type="datetime1">
              <a:rPr lang="en-US" smtClean="0"/>
              <a:pPr/>
              <a:t>1/26/2018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5E80528C-3179-4759-8EFA-6B7B023F0CE0}" type="datetime1">
              <a:rPr lang="en-US" smtClean="0"/>
              <a:pPr/>
              <a:t>1/26/2018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D5EF9215-A8B3-4199-92EB-15175B3F576F}" type="datetime1">
              <a:rPr lang="en-US" smtClean="0"/>
              <a:pPr/>
              <a:t>1/26/2018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Enzymes are biologic polymers that catalyze the chemical reactions that make life, thus, the presence and maintenance of a complete and balanced set of enzymes is essential for the breakdown of nutrients to supply energy and chemical building blocks &amp; to  the assembly of those building blocks into proteins, DNA, membranes, cells, and tissues; and for supplying energy to power cell motility, neural function, and muscle contraction.</a:t>
            </a:r>
          </a:p>
          <a:p>
            <a:endParaRPr lang="en-US" dirty="0"/>
          </a:p>
        </p:txBody>
      </p:sp>
      <p:sp>
        <p:nvSpPr>
          <p:cNvPr id="5" name="Date Placeholder 4"/>
          <p:cNvSpPr>
            <a:spLocks noGrp="1"/>
          </p:cNvSpPr>
          <p:nvPr>
            <p:ph type="dt" idx="11"/>
          </p:nvPr>
        </p:nvSpPr>
        <p:spPr/>
        <p:txBody>
          <a:bodyPr/>
          <a:lstStyle/>
          <a:p>
            <a:fld id="{8544175D-167D-40BF-BD3F-B23EDB778706}" type="datetime1">
              <a:rPr lang="en-US" smtClean="0"/>
              <a:pPr/>
              <a:t>1/26/2018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1EFBC07B-D8A3-4341-993D-D3EE9FC411C1}" type="datetime1">
              <a:rPr lang="en-US" smtClean="0"/>
              <a:pPr/>
              <a:t>1/26/2018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5" name="Date Placeholder 4"/>
          <p:cNvSpPr>
            <a:spLocks noGrp="1"/>
          </p:cNvSpPr>
          <p:nvPr>
            <p:ph type="dt" idx="11"/>
          </p:nvPr>
        </p:nvSpPr>
        <p:spPr/>
        <p:txBody>
          <a:bodyPr/>
          <a:lstStyle/>
          <a:p>
            <a:fld id="{208E9552-6E70-40BD-B935-A7B53F19DD49}" type="datetime1">
              <a:rPr lang="en-US" smtClean="0"/>
              <a:pPr/>
              <a:t>1/26/2018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5" name="Date Placeholder 4"/>
          <p:cNvSpPr>
            <a:spLocks noGrp="1"/>
          </p:cNvSpPr>
          <p:nvPr>
            <p:ph type="dt" idx="11"/>
          </p:nvPr>
        </p:nvSpPr>
        <p:spPr/>
        <p:txBody>
          <a:bodyPr/>
          <a:lstStyle/>
          <a:p>
            <a:fld id="{A8CA2EA8-1418-4547-A20A-AA3DC8B34BF4}" type="datetime1">
              <a:rPr lang="en-US" smtClean="0"/>
              <a:pPr/>
              <a:t>1/26/2018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861CA5B6-F989-4FA6-9C9F-AA2415B80EA1}" type="datetime1">
              <a:rPr lang="en-US" smtClean="0"/>
              <a:pPr/>
              <a:t>1/26/2018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analysis of enzymes in blood plasma has played a central role in the diagnosis of several disease processes.</a:t>
            </a:r>
          </a:p>
          <a:p>
            <a:r>
              <a:rPr lang="en-US" dirty="0" smtClean="0"/>
              <a:t> Many enzymes are functional constituents of blood. Examples include </a:t>
            </a:r>
            <a:r>
              <a:rPr lang="en-US" dirty="0" err="1" smtClean="0"/>
              <a:t>pseudocholinesterase</a:t>
            </a:r>
            <a:r>
              <a:rPr lang="en-US" dirty="0" smtClean="0"/>
              <a:t>, lipoprotein lipase, and components of the cascade that trigger blood clotting and clot dissolution. </a:t>
            </a:r>
          </a:p>
          <a:p>
            <a:r>
              <a:rPr lang="en-US" dirty="0" smtClean="0"/>
              <a:t>Other enzymes are released into plasma following cell death or injury. While these latter enzymes perform no physiologic function in plasma, their appearance or levels can assist in the diagnosis and prognosis of diseases and injuries affecting specific tissues. </a:t>
            </a:r>
          </a:p>
          <a:p>
            <a:r>
              <a:rPr lang="en-US" dirty="0" smtClean="0"/>
              <a:t>Following injury, the plasma concentration of a released enzyme may rise early or late, and may decline rapidly or slowly. </a:t>
            </a:r>
          </a:p>
          <a:p>
            <a:endParaRPr lang="en-US" dirty="0" smtClean="0"/>
          </a:p>
          <a:p>
            <a:pPr algn="just"/>
            <a:r>
              <a:rPr lang="en-US" dirty="0" smtClean="0"/>
              <a:t>Quantitative analysis of the activity of released enzymes or other proteins, typically in plasma or serum ,provides information concerning diagnosis, prognosis, and response to treatment.</a:t>
            </a:r>
          </a:p>
          <a:p>
            <a:pPr algn="just">
              <a:buNone/>
            </a:pPr>
            <a:r>
              <a:rPr lang="en-US" dirty="0" smtClean="0"/>
              <a:t> </a:t>
            </a:r>
          </a:p>
          <a:p>
            <a:pPr algn="just"/>
            <a:r>
              <a:rPr lang="en-US" dirty="0" smtClean="0"/>
              <a:t>These enzymes are, however, not absolutely specific for the indicated disease. For example, elevated blood levels of prostatic acid </a:t>
            </a:r>
            <a:r>
              <a:rPr lang="en-US" dirty="0" err="1" smtClean="0"/>
              <a:t>phosphatase</a:t>
            </a:r>
            <a:r>
              <a:rPr lang="en-US" dirty="0" smtClean="0"/>
              <a:t> are associated typically with prostate cancer, but also with certain other cancers and noncancerous conditions. Consequently, enzyme assay data must be considered together with other factors elicited through a comprehensive clinical examination.</a:t>
            </a:r>
          </a:p>
          <a:p>
            <a:pPr algn="just">
              <a:buNone/>
            </a:pPr>
            <a:endParaRPr lang="en-US" dirty="0" smtClean="0"/>
          </a:p>
          <a:p>
            <a:pPr algn="just"/>
            <a:r>
              <a:rPr lang="en-US" dirty="0" smtClean="0"/>
              <a:t> Factors to be considered in interpreting enzyme data include patient age, sex, prior history, possible drug use, and the sensitivity and the diagnostic specificity of the enzyme test</a:t>
            </a:r>
          </a:p>
          <a:p>
            <a:endParaRPr lang="en-US" dirty="0"/>
          </a:p>
        </p:txBody>
      </p:sp>
      <p:sp>
        <p:nvSpPr>
          <p:cNvPr id="5" name="Date Placeholder 4"/>
          <p:cNvSpPr>
            <a:spLocks noGrp="1"/>
          </p:cNvSpPr>
          <p:nvPr>
            <p:ph type="dt" idx="11"/>
          </p:nvPr>
        </p:nvSpPr>
        <p:spPr/>
        <p:txBody>
          <a:bodyPr/>
          <a:lstStyle/>
          <a:p>
            <a:fld id="{0662C9DB-3B81-4E15-BFC8-E3891F8E5501}" type="datetime1">
              <a:rPr lang="en-US" smtClean="0"/>
              <a:pPr/>
              <a:t>1/26/2018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AE411A9-1B60-49BC-A399-714D98EC01E5}" type="datetime1">
              <a:rPr lang="en-US" smtClean="0"/>
              <a:pPr/>
              <a:t>1/26/2018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6DFAFB8C-8BAE-45F5-9B91-3979EC5FAC6E}" type="datetime1">
              <a:rPr lang="en-US" smtClean="0"/>
              <a:pPr/>
              <a:t>1/26/2018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D023EF69-5AB8-49F6-9128-A7103864CE5E}" type="datetime1">
              <a:rPr lang="en-US" smtClean="0"/>
              <a:pPr/>
              <a:t>1/26/2018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B5D7610F-83DA-4669-BD79-C1BE6E0FDDA2}" type="datetime1">
              <a:rPr lang="en-US" smtClean="0"/>
              <a:pPr/>
              <a:t>1/26/2018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25142C1-F3CC-4E20-991A-F0325BADD9A2}" type="datetime1">
              <a:rPr lang="en-US" smtClean="0"/>
              <a:pPr/>
              <a:t>1/26/2018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B145C293-4E97-4712-8D74-08604FC36773}" type="datetime1">
              <a:rPr lang="en-US" smtClean="0"/>
              <a:pPr/>
              <a:t>1/26/2018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A65100C2-50F8-4CD3-9D1B-95FF7271E202}" type="datetime1">
              <a:rPr lang="en-US" smtClean="0"/>
              <a:pPr/>
              <a:t>1/26/2018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4E5D31F4-666A-40D9-8EC3-D31D71F9217E}" type="datetime1">
              <a:rPr lang="en-US" smtClean="0"/>
              <a:pPr/>
              <a:t>1/26/2018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D58A694-1D29-4A05-BA21-68F83B4107A3}" type="datetime1">
              <a:rPr lang="en-US" smtClean="0"/>
              <a:pPr/>
              <a:t>1/26/2018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E7E2156-B699-4AD5-B415-2466847215BC}" type="datetime1">
              <a:rPr lang="en-US" smtClean="0"/>
              <a:pPr/>
              <a:t>1/26/2018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53CB741-6DEC-4997-986E-038AF9922B04}" type="datetime1">
              <a:rPr lang="en-US" smtClean="0"/>
              <a:pPr/>
              <a:t>1/26/2018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CE3F035-FD40-45B2-9C51-4D176B4DEAC0}" type="datetimeFigureOut">
              <a:rPr lang="en-US" smtClean="0"/>
              <a:pPr/>
              <a:t>1/26/2018</a:t>
            </a:fld>
            <a:endParaRPr lang="en-US"/>
          </a:p>
        </p:txBody>
      </p:sp>
      <p:sp>
        <p:nvSpPr>
          <p:cNvPr id="16" name="Slide Number Placeholder 15"/>
          <p:cNvSpPr>
            <a:spLocks noGrp="1"/>
          </p:cNvSpPr>
          <p:nvPr>
            <p:ph type="sldNum" sz="quarter" idx="11"/>
          </p:nvPr>
        </p:nvSpPr>
        <p:spPr/>
        <p:txBody>
          <a:bodyPr/>
          <a:lstStyle/>
          <a:p>
            <a:fld id="{C12FF0B5-9BC2-4086-BFF2-F582EF9CB9A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3F035-FD40-45B2-9C51-4D176B4DEAC0}"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FF0B5-9BC2-4086-BFF2-F582EF9CB9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3F035-FD40-45B2-9C51-4D176B4DEAC0}"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FF0B5-9BC2-4086-BFF2-F582EF9CB9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82BB42-BDB3-4BE9-8DE0-7B1CB798E7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CE3F035-FD40-45B2-9C51-4D176B4DEAC0}" type="datetimeFigureOut">
              <a:rPr lang="en-US" smtClean="0"/>
              <a:pPr/>
              <a:t>1/26/2018</a:t>
            </a:fld>
            <a:endParaRPr lang="en-US"/>
          </a:p>
        </p:txBody>
      </p:sp>
      <p:sp>
        <p:nvSpPr>
          <p:cNvPr id="15" name="Slide Number Placeholder 14"/>
          <p:cNvSpPr>
            <a:spLocks noGrp="1"/>
          </p:cNvSpPr>
          <p:nvPr>
            <p:ph type="sldNum" sz="quarter" idx="15"/>
          </p:nvPr>
        </p:nvSpPr>
        <p:spPr/>
        <p:txBody>
          <a:bodyPr/>
          <a:lstStyle>
            <a:lvl1pPr algn="ctr">
              <a:defRPr/>
            </a:lvl1pPr>
          </a:lstStyle>
          <a:p>
            <a:fld id="{C12FF0B5-9BC2-4086-BFF2-F582EF9CB9A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E3F035-FD40-45B2-9C51-4D176B4DEAC0}"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FF0B5-9BC2-4086-BFF2-F582EF9CB9A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E3F035-FD40-45B2-9C51-4D176B4DEAC0}"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FF0B5-9BC2-4086-BFF2-F582EF9CB9A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12FF0B5-9BC2-4086-BFF2-F582EF9CB9A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CE3F035-FD40-45B2-9C51-4D176B4DEAC0}" type="datetimeFigureOut">
              <a:rPr lang="en-US" smtClean="0"/>
              <a:pPr/>
              <a:t>1/26/2018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E3F035-FD40-45B2-9C51-4D176B4DEAC0}"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FF0B5-9BC2-4086-BFF2-F582EF9CB9A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3F035-FD40-45B2-9C51-4D176B4DEAC0}"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FF0B5-9BC2-4086-BFF2-F582EF9CB9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CE3F035-FD40-45B2-9C51-4D176B4DEAC0}" type="datetimeFigureOut">
              <a:rPr lang="en-US" smtClean="0"/>
              <a:pPr/>
              <a:t>1/26/2018</a:t>
            </a:fld>
            <a:endParaRPr lang="en-US"/>
          </a:p>
        </p:txBody>
      </p:sp>
      <p:sp>
        <p:nvSpPr>
          <p:cNvPr id="9" name="Slide Number Placeholder 8"/>
          <p:cNvSpPr>
            <a:spLocks noGrp="1"/>
          </p:cNvSpPr>
          <p:nvPr>
            <p:ph type="sldNum" sz="quarter" idx="15"/>
          </p:nvPr>
        </p:nvSpPr>
        <p:spPr/>
        <p:txBody>
          <a:bodyPr/>
          <a:lstStyle/>
          <a:p>
            <a:fld id="{C12FF0B5-9BC2-4086-BFF2-F582EF9CB9A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CE3F035-FD40-45B2-9C51-4D176B4DEAC0}" type="datetimeFigureOut">
              <a:rPr lang="en-US" smtClean="0"/>
              <a:pPr/>
              <a:t>1/26/2018</a:t>
            </a:fld>
            <a:endParaRPr lang="en-US"/>
          </a:p>
        </p:txBody>
      </p:sp>
      <p:sp>
        <p:nvSpPr>
          <p:cNvPr id="9" name="Slide Number Placeholder 8"/>
          <p:cNvSpPr>
            <a:spLocks noGrp="1"/>
          </p:cNvSpPr>
          <p:nvPr>
            <p:ph type="sldNum" sz="quarter" idx="11"/>
          </p:nvPr>
        </p:nvSpPr>
        <p:spPr/>
        <p:txBody>
          <a:bodyPr/>
          <a:lstStyle/>
          <a:p>
            <a:fld id="{C12FF0B5-9BC2-4086-BFF2-F582EF9CB9A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E3F035-FD40-45B2-9C51-4D176B4DEAC0}" type="datetimeFigureOut">
              <a:rPr lang="en-US" smtClean="0"/>
              <a:pPr/>
              <a:t>1/26/2018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12FF0B5-9BC2-4086-BFF2-F582EF9CB9A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1"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0034" y="785794"/>
            <a:ext cx="3714776" cy="785818"/>
          </a:xfrm>
        </p:spPr>
        <p:style>
          <a:lnRef idx="1">
            <a:schemeClr val="dk1"/>
          </a:lnRef>
          <a:fillRef idx="2">
            <a:schemeClr val="dk1"/>
          </a:fillRef>
          <a:effectRef idx="1">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b="1" spc="0" smtClean="0">
                <a:ln w="50800"/>
                <a:solidFill>
                  <a:schemeClr val="bg1">
                    <a:shade val="50000"/>
                  </a:schemeClr>
                </a:solidFill>
                <a:effectLst/>
              </a:rPr>
              <a:t>ENZYMES</a:t>
            </a:r>
            <a:endParaRPr lang="en-US" b="1" spc="0" dirty="0">
              <a:ln w="50800"/>
              <a:solidFill>
                <a:schemeClr val="bg1">
                  <a:shade val="50000"/>
                </a:schemeClr>
              </a:solidFill>
              <a:effectLst/>
            </a:endParaRPr>
          </a:p>
        </p:txBody>
      </p:sp>
      <p:pic>
        <p:nvPicPr>
          <p:cNvPr id="6" name="Picture 5" descr="imagesCALH36X8.jpg"/>
          <p:cNvPicPr>
            <a:picLocks noChangeAspect="1"/>
          </p:cNvPicPr>
          <p:nvPr/>
        </p:nvPicPr>
        <p:blipFill>
          <a:blip r:embed="rId3" cstate="print"/>
          <a:stretch>
            <a:fillRect/>
          </a:stretch>
        </p:blipFill>
        <p:spPr>
          <a:xfrm>
            <a:off x="1357290" y="1643050"/>
            <a:ext cx="6858048" cy="40719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8" name="Subtitle 2"/>
          <p:cNvSpPr>
            <a:spLocks noGrp="1"/>
          </p:cNvSpPr>
          <p:nvPr/>
        </p:nvSpPr>
        <p:spPr>
          <a:xfrm>
            <a:off x="3707904" y="5420816"/>
            <a:ext cx="4496544" cy="11045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1">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r>
              <a:rPr lang="ar-IQ" sz="2800" b="1" dirty="0" smtClean="0">
                <a:ln w="50800"/>
                <a:solidFill>
                  <a:schemeClr val="bg1">
                    <a:shade val="50000"/>
                  </a:schemeClr>
                </a:solidFill>
                <a:latin typeface="Times New Roman" pitchFamily="18" charset="0"/>
                <a:cs typeface="Times New Roman" pitchFamily="18" charset="0"/>
              </a:rPr>
              <a:t>     </a:t>
            </a:r>
            <a:r>
              <a:rPr lang="en-US" sz="2800" b="1" smtClean="0">
                <a:ln w="50800"/>
                <a:solidFill>
                  <a:schemeClr val="bg1">
                    <a:shade val="50000"/>
                  </a:schemeClr>
                </a:solidFill>
                <a:latin typeface="Times New Roman" pitchFamily="18" charset="0"/>
                <a:cs typeface="Times New Roman" pitchFamily="18" charset="0"/>
              </a:rPr>
              <a:t>Lecturer:  5</a:t>
            </a:r>
            <a:endParaRPr lang="en-US" sz="2800" b="1" dirty="0" smtClean="0">
              <a:ln w="50800"/>
              <a:solidFill>
                <a:schemeClr val="bg1">
                  <a:shade val="50000"/>
                </a:schemeClr>
              </a:solidFill>
              <a:latin typeface="Times New Roman" pitchFamily="18" charset="0"/>
              <a:cs typeface="Times New Roman" pitchFamily="18" charset="0"/>
            </a:endParaRPr>
          </a:p>
          <a:p>
            <a:pPr algn="l"/>
            <a:r>
              <a:rPr lang="en-US" sz="2800" b="1" dirty="0" smtClean="0">
                <a:ln w="50800"/>
                <a:solidFill>
                  <a:schemeClr val="bg1">
                    <a:shade val="50000"/>
                  </a:schemeClr>
                </a:solidFill>
                <a:latin typeface="Times New Roman" pitchFamily="18" charset="0"/>
                <a:cs typeface="Times New Roman" pitchFamily="18" charset="0"/>
              </a:rPr>
              <a:t>Dr. </a:t>
            </a:r>
            <a:r>
              <a:rPr lang="en-US" sz="2800" b="1" dirty="0" err="1" smtClean="0">
                <a:ln w="50800"/>
                <a:solidFill>
                  <a:schemeClr val="bg1">
                    <a:shade val="50000"/>
                  </a:schemeClr>
                </a:solidFill>
                <a:latin typeface="Times New Roman" pitchFamily="18" charset="0"/>
                <a:cs typeface="Times New Roman" pitchFamily="18" charset="0"/>
              </a:rPr>
              <a:t>Shaimaa</a:t>
            </a:r>
            <a:r>
              <a:rPr lang="en-US" sz="2800" b="1" dirty="0" smtClean="0">
                <a:ln w="50800"/>
                <a:solidFill>
                  <a:schemeClr val="bg1">
                    <a:shade val="50000"/>
                  </a:schemeClr>
                </a:solidFill>
                <a:latin typeface="Times New Roman" pitchFamily="18" charset="0"/>
                <a:cs typeface="Times New Roman" pitchFamily="18" charset="0"/>
              </a:rPr>
              <a:t> </a:t>
            </a:r>
            <a:r>
              <a:rPr lang="en-US" sz="2800" b="1" dirty="0" err="1" smtClean="0">
                <a:ln w="50800"/>
                <a:solidFill>
                  <a:schemeClr val="bg1">
                    <a:shade val="50000"/>
                  </a:schemeClr>
                </a:solidFill>
                <a:latin typeface="Times New Roman" pitchFamily="18" charset="0"/>
                <a:cs typeface="Times New Roman" pitchFamily="18" charset="0"/>
              </a:rPr>
              <a:t>Munther</a:t>
            </a:r>
            <a:r>
              <a:rPr lang="en-US" sz="2800" b="1" dirty="0" smtClean="0">
                <a:ln w="50800"/>
                <a:solidFill>
                  <a:schemeClr val="bg1">
                    <a:shade val="50000"/>
                  </a:schemeClr>
                </a:solidFill>
                <a:latin typeface="Times New Roman" pitchFamily="18" charset="0"/>
                <a:cs typeface="Times New Roman" pitchFamily="18" charset="0"/>
              </a:rPr>
              <a:t> </a:t>
            </a:r>
          </a:p>
          <a:p>
            <a:pPr algn="l"/>
            <a:endParaRPr lang="en-US"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buNone/>
            </a:pPr>
            <a:r>
              <a:rPr lang="en-US" dirty="0" smtClean="0"/>
              <a:t>1. </a:t>
            </a:r>
            <a:r>
              <a:rPr lang="en-US" b="1" dirty="0" err="1" smtClean="0">
                <a:solidFill>
                  <a:srgbClr val="FF0000"/>
                </a:solidFill>
              </a:rPr>
              <a:t>Oxidoreductases</a:t>
            </a:r>
            <a:r>
              <a:rPr lang="en-US" b="1" dirty="0" smtClean="0">
                <a:solidFill>
                  <a:srgbClr val="FF0000"/>
                </a:solidFill>
              </a:rPr>
              <a:t>:</a:t>
            </a:r>
          </a:p>
          <a:p>
            <a:pPr lvl="3">
              <a:buNone/>
            </a:pPr>
            <a:r>
              <a:rPr lang="en-US" b="1" dirty="0" smtClean="0"/>
              <a:t>     Enzymes that catalyze oxidations    and   reductions.</a:t>
            </a:r>
          </a:p>
          <a:p>
            <a:pPr>
              <a:buNone/>
            </a:pPr>
            <a:r>
              <a:rPr lang="en-US" dirty="0" smtClean="0"/>
              <a:t>2. </a:t>
            </a:r>
            <a:r>
              <a:rPr lang="en-US" b="1" dirty="0" err="1" smtClean="0">
                <a:solidFill>
                  <a:srgbClr val="FF0000"/>
                </a:solidFill>
              </a:rPr>
              <a:t>Transferase</a:t>
            </a:r>
            <a:r>
              <a:rPr lang="en-US" b="1" dirty="0" smtClean="0">
                <a:solidFill>
                  <a:srgbClr val="FF0000"/>
                </a:solidFill>
              </a:rPr>
              <a:t>:</a:t>
            </a:r>
            <a:r>
              <a:rPr lang="en-US" b="1" dirty="0" smtClean="0"/>
              <a:t> </a:t>
            </a:r>
          </a:p>
          <a:p>
            <a:pPr lvl="3">
              <a:buNone/>
            </a:pPr>
            <a:r>
              <a:rPr lang="en-US" b="1" dirty="0" smtClean="0"/>
              <a:t>    Enzymes that catalyze transfer of moieties such as </a:t>
            </a:r>
            <a:r>
              <a:rPr lang="en-US" b="1" dirty="0" err="1" smtClean="0"/>
              <a:t>glycosyl</a:t>
            </a:r>
            <a:r>
              <a:rPr lang="en-US" b="1" dirty="0" smtClean="0"/>
              <a:t>, methyl, or  </a:t>
            </a:r>
            <a:r>
              <a:rPr lang="en-US" b="1" dirty="0" err="1" smtClean="0"/>
              <a:t>phosphoryl</a:t>
            </a:r>
            <a:r>
              <a:rPr lang="en-US" b="1" dirty="0" smtClean="0"/>
              <a:t> groups.</a:t>
            </a:r>
          </a:p>
          <a:p>
            <a:pPr>
              <a:buNone/>
            </a:pPr>
            <a:r>
              <a:rPr lang="en-US" dirty="0" smtClean="0"/>
              <a:t>3. </a:t>
            </a:r>
            <a:r>
              <a:rPr lang="en-US" b="1" dirty="0" err="1" smtClean="0">
                <a:solidFill>
                  <a:srgbClr val="FF0000"/>
                </a:solidFill>
              </a:rPr>
              <a:t>Hydrolases</a:t>
            </a:r>
            <a:r>
              <a:rPr lang="en-US" b="1" dirty="0" smtClean="0">
                <a:solidFill>
                  <a:srgbClr val="FF0000"/>
                </a:solidFill>
              </a:rPr>
              <a:t>:</a:t>
            </a:r>
          </a:p>
          <a:p>
            <a:pPr lvl="3">
              <a:buNone/>
            </a:pPr>
            <a:r>
              <a:rPr lang="en-US" b="1" dirty="0" smtClean="0"/>
              <a:t>    Enzymes that catalyze </a:t>
            </a:r>
            <a:r>
              <a:rPr lang="en-US" b="1" i="1" dirty="0" smtClean="0"/>
              <a:t>hydrolytic cleavage of C—C, C—O, C—N and other covalent bonds.</a:t>
            </a:r>
          </a:p>
          <a:p>
            <a:pPr>
              <a:buNone/>
            </a:pPr>
            <a:r>
              <a:rPr lang="en-US" dirty="0" smtClean="0"/>
              <a:t>4. </a:t>
            </a:r>
            <a:r>
              <a:rPr lang="en-US" b="1" dirty="0" err="1" smtClean="0">
                <a:solidFill>
                  <a:srgbClr val="FF0000"/>
                </a:solidFill>
              </a:rPr>
              <a:t>Lyases</a:t>
            </a:r>
            <a:r>
              <a:rPr lang="en-US" b="1" dirty="0" smtClean="0">
                <a:solidFill>
                  <a:srgbClr val="FF0000"/>
                </a:solidFill>
              </a:rPr>
              <a:t>:</a:t>
            </a:r>
          </a:p>
          <a:p>
            <a:pPr lvl="3">
              <a:buNone/>
            </a:pPr>
            <a:r>
              <a:rPr lang="en-US" b="1" dirty="0" smtClean="0"/>
              <a:t>    Enzymes that catalyze cleavage of C—C, C—O, C—N and other covalent bonds by </a:t>
            </a:r>
            <a:r>
              <a:rPr lang="en-US" b="1" i="1" dirty="0" smtClean="0"/>
              <a:t>atom elimination, generating double bonds.</a:t>
            </a:r>
          </a:p>
          <a:p>
            <a:pPr>
              <a:buNone/>
            </a:pPr>
            <a:r>
              <a:rPr lang="en-US" dirty="0" smtClean="0"/>
              <a:t>5. </a:t>
            </a:r>
            <a:r>
              <a:rPr lang="en-US" b="1" dirty="0" err="1" smtClean="0">
                <a:solidFill>
                  <a:srgbClr val="FF0000"/>
                </a:solidFill>
              </a:rPr>
              <a:t>Isomerases</a:t>
            </a:r>
            <a:r>
              <a:rPr lang="en-US" b="1" dirty="0" smtClean="0">
                <a:solidFill>
                  <a:srgbClr val="FF0000"/>
                </a:solidFill>
              </a:rPr>
              <a:t>:</a:t>
            </a:r>
          </a:p>
          <a:p>
            <a:pPr lvl="3">
              <a:buNone/>
            </a:pPr>
            <a:r>
              <a:rPr lang="en-US" b="1" dirty="0" smtClean="0"/>
              <a:t>    Enzymes that catalyze geometric or structural changes </a:t>
            </a:r>
            <a:r>
              <a:rPr lang="en-US" b="1" i="1" dirty="0" smtClean="0"/>
              <a:t>within a molecule.</a:t>
            </a:r>
          </a:p>
          <a:p>
            <a:pPr>
              <a:buNone/>
            </a:pPr>
            <a:r>
              <a:rPr lang="en-US" dirty="0" smtClean="0"/>
              <a:t>6. </a:t>
            </a:r>
            <a:r>
              <a:rPr lang="en-US" b="1" dirty="0" err="1" smtClean="0">
                <a:solidFill>
                  <a:srgbClr val="FF0000"/>
                </a:solidFill>
              </a:rPr>
              <a:t>Ligases</a:t>
            </a:r>
            <a:r>
              <a:rPr lang="en-US" b="1" dirty="0" smtClean="0">
                <a:solidFill>
                  <a:srgbClr val="FF0000"/>
                </a:solidFill>
              </a:rPr>
              <a:t>:</a:t>
            </a:r>
          </a:p>
          <a:p>
            <a:pPr lvl="3">
              <a:buNone/>
            </a:pPr>
            <a:r>
              <a:rPr lang="en-US" b="1" dirty="0" smtClean="0"/>
              <a:t>    Enzymes that catalyze the joining together (ligation) of two molecules in reactions coupled to the hydrolysis of ATP.</a:t>
            </a:r>
            <a:endParaRPr lang="en-US" dirty="0"/>
          </a:p>
        </p:txBody>
      </p:sp>
      <p:sp>
        <p:nvSpPr>
          <p:cNvPr id="2" name="Title 1"/>
          <p:cNvSpPr>
            <a:spLocks noGrp="1"/>
          </p:cNvSpPr>
          <p:nvPr>
            <p:ph type="title"/>
          </p:nvPr>
        </p:nvSpPr>
        <p:spPr>
          <a:xfrm>
            <a:off x="357158" y="285728"/>
            <a:ext cx="8229600" cy="642942"/>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spc="0" dirty="0" smtClean="0">
                <a:ln w="50800"/>
                <a:solidFill>
                  <a:schemeClr val="bg1">
                    <a:shade val="50000"/>
                  </a:schemeClr>
                </a:solidFill>
                <a:effectLst/>
              </a:rPr>
              <a:t/>
            </a:r>
            <a:br>
              <a:rPr lang="en-US" sz="2000" b="1" spc="0" dirty="0" smtClean="0">
                <a:ln w="50800"/>
                <a:solidFill>
                  <a:schemeClr val="bg1">
                    <a:shade val="50000"/>
                  </a:schemeClr>
                </a:solidFill>
                <a:effectLst/>
              </a:rPr>
            </a:br>
            <a:r>
              <a:rPr lang="en-US" sz="2800" b="1" spc="0" dirty="0" smtClean="0">
                <a:ln w="50800"/>
                <a:solidFill>
                  <a:schemeClr val="bg1">
                    <a:shade val="50000"/>
                  </a:schemeClr>
                </a:solidFill>
                <a:effectLst/>
              </a:rPr>
              <a:t/>
            </a:r>
            <a:br>
              <a:rPr lang="en-US" sz="2800" b="1" spc="0" dirty="0" smtClean="0">
                <a:ln w="50800"/>
                <a:solidFill>
                  <a:schemeClr val="bg1">
                    <a:shade val="50000"/>
                  </a:schemeClr>
                </a:solidFill>
                <a:effectLst/>
              </a:rPr>
            </a:br>
            <a:r>
              <a:rPr sz="3600" b="1" spc="0" smtClean="0">
                <a:ln w="50800"/>
                <a:solidFill>
                  <a:schemeClr val="bg1">
                    <a:shade val="50000"/>
                  </a:schemeClr>
                </a:solidFill>
                <a:effectLst/>
                <a:latin typeface="Times New Roman" pitchFamily="18" charset="0"/>
                <a:cs typeface="Times New Roman" pitchFamily="18" charset="0"/>
              </a:rPr>
              <a:t>Enzymes Classes</a:t>
            </a:r>
            <a:endParaRPr sz="36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print"/>
          <a:srcRect/>
          <a:stretch>
            <a:fillRect/>
          </a:stretch>
        </p:blipFill>
        <p:spPr bwMode="auto">
          <a:xfrm>
            <a:off x="214283" y="428604"/>
            <a:ext cx="8715436" cy="592935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229600" cy="523876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endParaRPr lang="en-US" dirty="0" smtClean="0"/>
          </a:p>
          <a:p>
            <a:pPr algn="justLow"/>
            <a:r>
              <a:rPr lang="en-US" dirty="0" smtClean="0"/>
              <a:t>The IUB name for </a:t>
            </a:r>
            <a:r>
              <a:rPr lang="en-US" dirty="0" err="1" smtClean="0"/>
              <a:t>hexokinase</a:t>
            </a:r>
            <a:r>
              <a:rPr lang="en-US" dirty="0" smtClean="0"/>
              <a:t> illustrates both the clarity of the IUB system and its complexities. </a:t>
            </a:r>
          </a:p>
          <a:p>
            <a:pPr algn="justLow"/>
            <a:r>
              <a:rPr lang="en-US" dirty="0" smtClean="0"/>
              <a:t>The IUB name of </a:t>
            </a:r>
            <a:r>
              <a:rPr lang="en-US" dirty="0" err="1" smtClean="0"/>
              <a:t>hexokinase</a:t>
            </a:r>
            <a:r>
              <a:rPr lang="en-US" dirty="0" smtClean="0"/>
              <a:t> is :</a:t>
            </a:r>
          </a:p>
          <a:p>
            <a:pPr>
              <a:buNone/>
            </a:pPr>
            <a:endParaRPr lang="en-US" dirty="0" smtClean="0"/>
          </a:p>
          <a:p>
            <a:pPr>
              <a:buNone/>
            </a:pPr>
            <a:r>
              <a:rPr lang="en-US" dirty="0" smtClean="0"/>
              <a:t>  </a:t>
            </a:r>
            <a:r>
              <a:rPr lang="en-US" sz="2800" b="1" dirty="0" smtClean="0">
                <a:solidFill>
                  <a:srgbClr val="C00000"/>
                </a:solidFill>
              </a:rPr>
              <a:t>ATP:D-</a:t>
            </a:r>
            <a:r>
              <a:rPr lang="en-US" sz="2800" b="1" dirty="0" err="1" smtClean="0">
                <a:solidFill>
                  <a:srgbClr val="C00000"/>
                </a:solidFill>
              </a:rPr>
              <a:t>hexose</a:t>
            </a:r>
            <a:r>
              <a:rPr lang="en-US" sz="2800" b="1" dirty="0" smtClean="0">
                <a:solidFill>
                  <a:srgbClr val="C00000"/>
                </a:solidFill>
              </a:rPr>
              <a:t> 6-phosphotransferase E.C.2.7.1.1.</a:t>
            </a:r>
          </a:p>
          <a:p>
            <a:pPr>
              <a:buNone/>
            </a:pPr>
            <a:r>
              <a:rPr lang="en-US" sz="2800" b="1" dirty="0" smtClean="0">
                <a:solidFill>
                  <a:srgbClr val="C00000"/>
                </a:solidFill>
              </a:rPr>
              <a:t> </a:t>
            </a:r>
          </a:p>
          <a:p>
            <a:pPr lvl="1" algn="justLow"/>
            <a:r>
              <a:rPr lang="en-US" dirty="0" smtClean="0"/>
              <a:t>This name identifies </a:t>
            </a:r>
            <a:r>
              <a:rPr lang="en-US" dirty="0" err="1" smtClean="0"/>
              <a:t>hexokinase</a:t>
            </a:r>
            <a:r>
              <a:rPr lang="en-US" dirty="0" smtClean="0"/>
              <a:t> as a member of class 2 (</a:t>
            </a:r>
            <a:r>
              <a:rPr lang="en-US" dirty="0" err="1" smtClean="0"/>
              <a:t>transferases</a:t>
            </a:r>
            <a:r>
              <a:rPr lang="en-US" dirty="0" smtClean="0"/>
              <a:t>)</a:t>
            </a:r>
          </a:p>
          <a:p>
            <a:pPr lvl="1" algn="justLow"/>
            <a:r>
              <a:rPr lang="en-US" dirty="0" smtClean="0"/>
              <a:t>Subclass 7 (transfer of a </a:t>
            </a:r>
            <a:r>
              <a:rPr lang="en-US" dirty="0" err="1" smtClean="0"/>
              <a:t>phosphoryl</a:t>
            </a:r>
            <a:r>
              <a:rPr lang="en-US" dirty="0" smtClean="0"/>
              <a:t> group)</a:t>
            </a:r>
          </a:p>
          <a:p>
            <a:pPr lvl="1" algn="justLow"/>
            <a:r>
              <a:rPr lang="en-US" dirty="0" err="1" smtClean="0"/>
              <a:t>Subsubclass</a:t>
            </a:r>
            <a:r>
              <a:rPr lang="en-US" dirty="0" smtClean="0"/>
              <a:t> 1 (alcohol is the </a:t>
            </a:r>
            <a:r>
              <a:rPr lang="en-US" dirty="0" err="1" smtClean="0"/>
              <a:t>phosphoryl</a:t>
            </a:r>
            <a:r>
              <a:rPr lang="en-US" dirty="0" smtClean="0"/>
              <a:t> acceptor)</a:t>
            </a:r>
          </a:p>
          <a:p>
            <a:pPr lvl="1" algn="justLow"/>
            <a:r>
              <a:rPr lang="en-US" dirty="0" smtClean="0"/>
              <a:t>"hexose-6" indicates that the alcohol </a:t>
            </a:r>
            <a:r>
              <a:rPr lang="en-US" dirty="0" err="1" smtClean="0"/>
              <a:t>phosphorylated</a:t>
            </a:r>
            <a:r>
              <a:rPr lang="en-US" dirty="0" smtClean="0"/>
              <a:t> is on carbon six of a </a:t>
            </a:r>
            <a:r>
              <a:rPr lang="en-US" dirty="0" err="1" smtClean="0"/>
              <a:t>hexose</a:t>
            </a:r>
            <a:endParaRPr lang="en-US" dirty="0"/>
          </a:p>
        </p:txBody>
      </p:sp>
      <p:sp>
        <p:nvSpPr>
          <p:cNvPr id="7" name="Title 6"/>
          <p:cNvSpPr>
            <a:spLocks noGrp="1"/>
          </p:cNvSpPr>
          <p:nvPr>
            <p:ph type="title"/>
          </p:nvPr>
        </p:nvSpPr>
        <p:spPr>
          <a:xfrm>
            <a:off x="428596" y="428604"/>
            <a:ext cx="2828916" cy="633394"/>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smtClean="0">
                <a:ln w="50800"/>
                <a:solidFill>
                  <a:schemeClr val="bg1">
                    <a:shade val="50000"/>
                  </a:schemeClr>
                </a:solidFill>
                <a:effectLst/>
                <a:latin typeface="Times New Roman" pitchFamily="18" charset="0"/>
                <a:cs typeface="Times New Roman" pitchFamily="18" charset="0"/>
              </a:rPr>
              <a:t>Example:</a:t>
            </a:r>
            <a:endParaRPr sz="3600" b="1" spc="0">
              <a:ln w="50800"/>
              <a:solidFill>
                <a:schemeClr val="bg1">
                  <a:shade val="50000"/>
                </a:schemeClr>
              </a:solidFill>
              <a:effectLst/>
              <a:latin typeface="Times New Roman" pitchFamily="18" charset="0"/>
              <a:cs typeface="Times New Roman" pitchFamily="18" charset="0"/>
            </a:endParaRPr>
          </a:p>
        </p:txBody>
      </p:sp>
      <p:cxnSp>
        <p:nvCxnSpPr>
          <p:cNvPr id="5" name="Straight Connector 4"/>
          <p:cNvCxnSpPr/>
          <p:nvPr/>
        </p:nvCxnSpPr>
        <p:spPr>
          <a:xfrm>
            <a:off x="571472" y="2643182"/>
            <a:ext cx="79296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472" y="3429000"/>
            <a:ext cx="79296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9357" y="3035297"/>
            <a:ext cx="7858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8108181" y="3036091"/>
            <a:ext cx="7858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667264"/>
          </a:xfrm>
        </p:spPr>
        <p:style>
          <a:lnRef idx="2">
            <a:schemeClr val="dk1"/>
          </a:lnRef>
          <a:fillRef idx="1">
            <a:schemeClr val="lt1"/>
          </a:fillRef>
          <a:effectRef idx="0">
            <a:schemeClr val="dk1"/>
          </a:effectRef>
          <a:fontRef idx="minor">
            <a:schemeClr val="dk1"/>
          </a:fontRef>
        </p:style>
        <p:txBody>
          <a:bodyPr>
            <a:normAutofit/>
          </a:bodyPr>
          <a:lstStyle/>
          <a:p>
            <a:pPr>
              <a:lnSpc>
                <a:spcPct val="110000"/>
              </a:lnSpc>
              <a:spcBef>
                <a:spcPct val="15000"/>
              </a:spcBef>
            </a:pPr>
            <a:endParaRPr lang="en-US" sz="3200" dirty="0" smtClean="0"/>
          </a:p>
          <a:p>
            <a:pPr algn="justLow">
              <a:lnSpc>
                <a:spcPct val="110000"/>
              </a:lnSpc>
              <a:spcBef>
                <a:spcPct val="15000"/>
              </a:spcBef>
            </a:pPr>
            <a:r>
              <a:rPr lang="en-US" sz="3200" dirty="0" smtClean="0"/>
              <a:t>In addition to the previous nomenclature systems </a:t>
            </a:r>
          </a:p>
          <a:p>
            <a:pPr algn="justLow">
              <a:lnSpc>
                <a:spcPct val="110000"/>
              </a:lnSpc>
              <a:spcBef>
                <a:spcPct val="15000"/>
              </a:spcBef>
            </a:pPr>
            <a:endParaRPr lang="en-US" sz="3200" dirty="0" smtClean="0"/>
          </a:p>
          <a:p>
            <a:pPr algn="justLow">
              <a:lnSpc>
                <a:spcPct val="110000"/>
              </a:lnSpc>
              <a:spcBef>
                <a:spcPct val="15000"/>
              </a:spcBef>
            </a:pPr>
            <a:r>
              <a:rPr lang="en-US" sz="3200" dirty="0" smtClean="0"/>
              <a:t>Some enzymes retain their original trivial names, which give no hint of the associated </a:t>
            </a:r>
            <a:r>
              <a:rPr lang="en-US" sz="3200" dirty="0" err="1" smtClean="0"/>
              <a:t>enzymic</a:t>
            </a:r>
            <a:r>
              <a:rPr lang="en-US" sz="3200" dirty="0" smtClean="0"/>
              <a:t> reaction, for example, </a:t>
            </a:r>
            <a:r>
              <a:rPr lang="en-US" sz="3200" i="1" dirty="0" err="1" smtClean="0"/>
              <a:t>trypsin</a:t>
            </a:r>
            <a:r>
              <a:rPr lang="en-US" sz="3200" i="1" dirty="0" smtClean="0"/>
              <a:t> and pepsin</a:t>
            </a:r>
            <a:endParaRPr lang="en-US" sz="3200" i="1" dirty="0"/>
          </a:p>
        </p:txBody>
      </p:sp>
      <p:sp>
        <p:nvSpPr>
          <p:cNvPr id="4" name="Title 3"/>
          <p:cNvSpPr>
            <a:spLocks noGrp="1"/>
          </p:cNvSpPr>
          <p:nvPr>
            <p:ph type="title"/>
          </p:nvPr>
        </p:nvSpPr>
        <p:spPr>
          <a:xfrm>
            <a:off x="428596" y="500042"/>
            <a:ext cx="2257412" cy="928694"/>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b="1" spc="0" dirty="0" smtClean="0">
                <a:ln w="50800"/>
                <a:solidFill>
                  <a:schemeClr val="bg1">
                    <a:shade val="50000"/>
                  </a:schemeClr>
                </a:solidFill>
                <a:effectLst/>
              </a:rPr>
              <a:t>N</a:t>
            </a:r>
            <a:r>
              <a:rPr b="1" spc="0" smtClean="0">
                <a:ln w="50800"/>
                <a:solidFill>
                  <a:schemeClr val="bg1">
                    <a:shade val="50000"/>
                  </a:schemeClr>
                </a:solidFill>
                <a:effectLst/>
              </a:rPr>
              <a:t>ote:</a:t>
            </a:r>
            <a:endParaRPr lang="en-US"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57158" y="1714488"/>
            <a:ext cx="4786346" cy="464347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a:endParaRPr lang="en-US" b="1" dirty="0" smtClean="0">
              <a:solidFill>
                <a:schemeClr val="folHlink"/>
              </a:solidFill>
            </a:endParaRPr>
          </a:p>
          <a:p>
            <a:pPr algn="justLow"/>
            <a:r>
              <a:rPr lang="en-US" b="1" dirty="0" smtClean="0">
                <a:solidFill>
                  <a:schemeClr val="folHlink"/>
                </a:solidFill>
              </a:rPr>
              <a:t>Some enzymes need molecules other than protein for </a:t>
            </a:r>
            <a:r>
              <a:rPr lang="en-US" b="1" dirty="0" err="1" smtClean="0">
                <a:solidFill>
                  <a:schemeClr val="folHlink"/>
                </a:solidFill>
              </a:rPr>
              <a:t>enzymic</a:t>
            </a:r>
            <a:r>
              <a:rPr lang="en-US" b="1" dirty="0" smtClean="0">
                <a:solidFill>
                  <a:schemeClr val="folHlink"/>
                </a:solidFill>
              </a:rPr>
              <a:t> activity</a:t>
            </a:r>
          </a:p>
          <a:p>
            <a:pPr algn="justLow">
              <a:buNone/>
            </a:pPr>
            <a:endParaRPr lang="en-US" b="1" dirty="0" smtClean="0">
              <a:solidFill>
                <a:schemeClr val="folHlink"/>
              </a:solidFill>
            </a:endParaRPr>
          </a:p>
          <a:p>
            <a:pPr algn="justLow"/>
            <a:r>
              <a:rPr lang="en-US" b="1" dirty="0" err="1" smtClean="0">
                <a:solidFill>
                  <a:schemeClr val="folHlink"/>
                </a:solidFill>
              </a:rPr>
              <a:t>Holoenzyme</a:t>
            </a:r>
            <a:r>
              <a:rPr lang="en-US" dirty="0" smtClean="0"/>
              <a:t> refer to the complete, catalytically active enzyme with its non protein components .</a:t>
            </a:r>
          </a:p>
          <a:p>
            <a:pPr algn="justLow"/>
            <a:endParaRPr lang="en-US" dirty="0" smtClean="0"/>
          </a:p>
          <a:p>
            <a:pPr algn="justLow"/>
            <a:r>
              <a:rPr lang="en-US" b="1" dirty="0" err="1" smtClean="0">
                <a:solidFill>
                  <a:schemeClr val="folHlink"/>
                </a:solidFill>
              </a:rPr>
              <a:t>Apoenzyme</a:t>
            </a:r>
            <a:r>
              <a:rPr lang="en-US" b="1" dirty="0" smtClean="0">
                <a:solidFill>
                  <a:schemeClr val="folHlink"/>
                </a:solidFill>
              </a:rPr>
              <a:t> (</a:t>
            </a:r>
            <a:r>
              <a:rPr lang="en-US" b="1" dirty="0" err="1" smtClean="0">
                <a:solidFill>
                  <a:schemeClr val="folHlink"/>
                </a:solidFill>
              </a:rPr>
              <a:t>zymogen</a:t>
            </a:r>
            <a:r>
              <a:rPr lang="en-US" b="1" dirty="0" smtClean="0">
                <a:solidFill>
                  <a:schemeClr val="folHlink"/>
                </a:solidFill>
              </a:rPr>
              <a:t>)</a:t>
            </a:r>
            <a:r>
              <a:rPr lang="en-US" dirty="0" smtClean="0"/>
              <a:t> is  the  protein portion of a </a:t>
            </a:r>
            <a:r>
              <a:rPr lang="en-US" dirty="0" err="1" smtClean="0"/>
              <a:t>holoenzyme</a:t>
            </a:r>
            <a:r>
              <a:rPr lang="en-US" dirty="0" smtClean="0"/>
              <a:t> (i.e. the enzyme yet in an  inactive form)</a:t>
            </a:r>
          </a:p>
          <a:p>
            <a:endParaRPr lang="en-US" dirty="0"/>
          </a:p>
        </p:txBody>
      </p:sp>
      <p:pic>
        <p:nvPicPr>
          <p:cNvPr id="10" name="Content Placeholder 9" descr="imagesCAYLIBGU.jpg"/>
          <p:cNvPicPr>
            <a:picLocks noGrp="1" noChangeAspect="1"/>
          </p:cNvPicPr>
          <p:nvPr>
            <p:ph sz="half" idx="2"/>
          </p:nvPr>
        </p:nvPicPr>
        <p:blipFill>
          <a:blip r:embed="rId3" cstate="print"/>
          <a:stretch>
            <a:fillRect/>
          </a:stretch>
        </p:blipFill>
        <p:spPr>
          <a:xfrm>
            <a:off x="5357818" y="1857364"/>
            <a:ext cx="3429024" cy="4286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357158" y="285729"/>
            <a:ext cx="835824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0"/>
              </a:spcBef>
            </a:pPr>
            <a:r>
              <a:rPr lang="en-US" sz="2400" b="1" dirty="0" smtClean="0">
                <a:ln w="50800"/>
                <a:solidFill>
                  <a:schemeClr val="bg1">
                    <a:shade val="50000"/>
                  </a:schemeClr>
                </a:solidFill>
                <a:latin typeface="Times New Roman" pitchFamily="18" charset="0"/>
                <a:cs typeface="Times New Roman" pitchFamily="18" charset="0"/>
              </a:rPr>
              <a:t>                        Definitions and Related Terms</a:t>
            </a:r>
          </a:p>
          <a:p>
            <a:pPr lvl="0">
              <a:spcBef>
                <a:spcPct val="0"/>
              </a:spcBef>
            </a:pPr>
            <a:r>
              <a:rPr lang="en-US" sz="2400" b="1" dirty="0" smtClean="0">
                <a:ln w="50800"/>
                <a:solidFill>
                  <a:schemeClr val="bg1">
                    <a:shade val="50000"/>
                  </a:schemeClr>
                </a:solidFill>
                <a:latin typeface="Times New Roman" pitchFamily="18" charset="0"/>
                <a:cs typeface="Times New Roman" pitchFamily="18" charset="0"/>
              </a:rPr>
              <a:t>1- </a:t>
            </a:r>
            <a:r>
              <a:rPr lang="en-US" sz="2400" b="1" dirty="0" err="1" smtClean="0">
                <a:ln w="50800"/>
                <a:solidFill>
                  <a:schemeClr val="bg1">
                    <a:shade val="50000"/>
                  </a:schemeClr>
                </a:solidFill>
                <a:latin typeface="Times New Roman" pitchFamily="18" charset="0"/>
                <a:cs typeface="Times New Roman" pitchFamily="18" charset="0"/>
              </a:rPr>
              <a:t>Holoenzyme</a:t>
            </a:r>
            <a:r>
              <a:rPr lang="en-US" sz="2400" b="1" dirty="0" smtClean="0">
                <a:ln w="50800"/>
                <a:solidFill>
                  <a:schemeClr val="bg1">
                    <a:shade val="50000"/>
                  </a:schemeClr>
                </a:solidFill>
                <a:latin typeface="Times New Roman" pitchFamily="18" charset="0"/>
                <a:cs typeface="Times New Roman" pitchFamily="18" charset="0"/>
              </a:rPr>
              <a:t> &amp; </a:t>
            </a:r>
            <a:r>
              <a:rPr lang="en-US" sz="2400" b="1" dirty="0" err="1" smtClean="0">
                <a:ln w="50800"/>
                <a:solidFill>
                  <a:schemeClr val="bg1">
                    <a:shade val="50000"/>
                  </a:schemeClr>
                </a:solidFill>
                <a:latin typeface="Times New Roman" pitchFamily="18" charset="0"/>
                <a:cs typeface="Times New Roman" pitchFamily="18" charset="0"/>
              </a:rPr>
              <a:t>Apoenzyme</a:t>
            </a:r>
            <a:r>
              <a:rPr lang="en-US" sz="2400" b="1" dirty="0" smtClean="0">
                <a:ln w="50800"/>
                <a:solidFill>
                  <a:schemeClr val="bg1">
                    <a:shade val="50000"/>
                  </a:schemeClr>
                </a:solidFill>
                <a:latin typeface="Times New Roman" pitchFamily="18" charset="0"/>
                <a:cs typeface="Times New Roman" pitchFamily="18" charset="0"/>
              </a:rPr>
              <a:t>:</a:t>
            </a:r>
            <a:br>
              <a:rPr lang="en-US" sz="2400" b="1" dirty="0" smtClean="0">
                <a:ln w="50800"/>
                <a:solidFill>
                  <a:schemeClr val="bg1">
                    <a:shade val="50000"/>
                  </a:schemeClr>
                </a:solidFill>
                <a:latin typeface="Times New Roman" pitchFamily="18" charset="0"/>
                <a:cs typeface="Times New Roman" pitchFamily="18" charset="0"/>
              </a:rPr>
            </a:br>
            <a:endParaRPr lang="en-US" sz="2400" b="1" dirty="0" smtClean="0">
              <a:ln w="50800"/>
              <a:solidFill>
                <a:schemeClr val="bg1">
                  <a:shade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
              <a:buNone/>
            </a:pPr>
            <a:r>
              <a:rPr lang="en-US" dirty="0" smtClean="0"/>
              <a:t>   </a:t>
            </a:r>
          </a:p>
          <a:p>
            <a:pPr algn="justLow"/>
            <a:r>
              <a:rPr lang="en-US" dirty="0" smtClean="0">
                <a:latin typeface="Times New Roman" pitchFamily="18" charset="0"/>
                <a:cs typeface="Times New Roman" pitchFamily="18" charset="0"/>
              </a:rPr>
              <a:t>Many enzymes contain small </a:t>
            </a:r>
            <a:r>
              <a:rPr lang="en-US" b="1" dirty="0" smtClean="0">
                <a:latin typeface="Times New Roman" pitchFamily="18" charset="0"/>
                <a:cs typeface="Times New Roman" pitchFamily="18" charset="0"/>
              </a:rPr>
              <a:t>non protein molecules &amp; metal ions</a:t>
            </a:r>
            <a:r>
              <a:rPr lang="en-US" dirty="0" smtClean="0">
                <a:latin typeface="Times New Roman" pitchFamily="18" charset="0"/>
                <a:cs typeface="Times New Roman" pitchFamily="18" charset="0"/>
              </a:rPr>
              <a:t> that participate directly in substrate binding or in catalysis. </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These termed </a:t>
            </a:r>
            <a:r>
              <a:rPr lang="en-US" b="1" dirty="0" smtClean="0">
                <a:latin typeface="Times New Roman" pitchFamily="18" charset="0"/>
                <a:cs typeface="Times New Roman" pitchFamily="18" charset="0"/>
              </a:rPr>
              <a:t>prosthetic groups, cofactors, and coenzymes, </a:t>
            </a:r>
            <a:r>
              <a:rPr lang="en-US" dirty="0" smtClean="0">
                <a:latin typeface="Times New Roman" pitchFamily="18" charset="0"/>
                <a:cs typeface="Times New Roman" pitchFamily="18" charset="0"/>
              </a:rPr>
              <a:t>these extend the catalytic capabilities of the enzymes</a:t>
            </a:r>
            <a:r>
              <a:rPr lang="en-US" dirty="0" smtClean="0"/>
              <a:t>.</a:t>
            </a:r>
            <a:endParaRPr lang="en-US" dirty="0"/>
          </a:p>
        </p:txBody>
      </p:sp>
      <p:sp>
        <p:nvSpPr>
          <p:cNvPr id="2" name="Title 1"/>
          <p:cNvSpPr>
            <a:spLocks noGrp="1"/>
          </p:cNvSpPr>
          <p:nvPr>
            <p:ph type="title"/>
          </p:nvPr>
        </p:nvSpPr>
        <p:spPr>
          <a:xfrm>
            <a:off x="457200" y="428604"/>
            <a:ext cx="8229600" cy="1000132"/>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sz="2400" b="1" spc="0" smtClean="0">
                <a:ln w="50800"/>
                <a:solidFill>
                  <a:schemeClr val="bg1">
                    <a:shade val="50000"/>
                  </a:schemeClr>
                </a:solidFill>
                <a:effectLst/>
                <a:latin typeface="Times New Roman" pitchFamily="18" charset="0"/>
                <a:cs typeface="Times New Roman" pitchFamily="18" charset="0"/>
              </a:rPr>
              <a:t>2. Prosthetic Groups, Cofactors &amp; Coenzymes Play Important Roles In Catlysis</a:t>
            </a:r>
            <a:endParaRPr sz="24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5214974"/>
          </a:xfrm>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Low"/>
            <a:endParaRPr lang="en-US" dirty="0" smtClean="0"/>
          </a:p>
          <a:p>
            <a:pPr algn="justLow"/>
            <a:r>
              <a:rPr lang="en-US" dirty="0" smtClean="0"/>
              <a:t>Prosthetic groups are tightly and stably incorporated into a protein's structure by covalent or non covalent forces.</a:t>
            </a:r>
          </a:p>
          <a:p>
            <a:pPr algn="justLow">
              <a:buNone/>
            </a:pPr>
            <a:endParaRPr lang="en-US" dirty="0" smtClean="0"/>
          </a:p>
          <a:p>
            <a:pPr algn="justLow"/>
            <a:r>
              <a:rPr lang="en-US" dirty="0" smtClean="0"/>
              <a:t> Examples include :</a:t>
            </a:r>
          </a:p>
          <a:p>
            <a:pPr lvl="1" algn="justLow"/>
            <a:r>
              <a:rPr lang="en-US" dirty="0" err="1" smtClean="0">
                <a:solidFill>
                  <a:srgbClr val="C00000"/>
                </a:solidFill>
              </a:rPr>
              <a:t>Pyridoxal</a:t>
            </a:r>
            <a:r>
              <a:rPr lang="en-US" dirty="0" smtClean="0">
                <a:solidFill>
                  <a:srgbClr val="C00000"/>
                </a:solidFill>
              </a:rPr>
              <a:t> phosphate,</a:t>
            </a:r>
          </a:p>
          <a:p>
            <a:pPr lvl="1" algn="justLow"/>
            <a:r>
              <a:rPr lang="en-US" dirty="0" err="1" smtClean="0">
                <a:solidFill>
                  <a:srgbClr val="C00000"/>
                </a:solidFill>
              </a:rPr>
              <a:t>Flavin</a:t>
            </a:r>
            <a:r>
              <a:rPr lang="en-US" dirty="0" smtClean="0">
                <a:solidFill>
                  <a:srgbClr val="C00000"/>
                </a:solidFill>
              </a:rPr>
              <a:t> mononucleotide (FMN) &amp; </a:t>
            </a:r>
            <a:r>
              <a:rPr lang="en-US" dirty="0" err="1" smtClean="0">
                <a:solidFill>
                  <a:srgbClr val="C00000"/>
                </a:solidFill>
              </a:rPr>
              <a:t>flavin</a:t>
            </a:r>
            <a:r>
              <a:rPr lang="en-US" dirty="0" smtClean="0">
                <a:solidFill>
                  <a:srgbClr val="C00000"/>
                </a:solidFill>
              </a:rPr>
              <a:t> adenine </a:t>
            </a:r>
            <a:r>
              <a:rPr lang="en-US" dirty="0" err="1" smtClean="0">
                <a:solidFill>
                  <a:srgbClr val="C00000"/>
                </a:solidFill>
              </a:rPr>
              <a:t>dinucleotide</a:t>
            </a:r>
            <a:r>
              <a:rPr lang="en-US" dirty="0" smtClean="0">
                <a:solidFill>
                  <a:srgbClr val="C00000"/>
                </a:solidFill>
              </a:rPr>
              <a:t> (FAD), </a:t>
            </a:r>
          </a:p>
          <a:p>
            <a:pPr lvl="1" algn="justLow"/>
            <a:r>
              <a:rPr lang="en-US" dirty="0" smtClean="0">
                <a:solidFill>
                  <a:srgbClr val="C00000"/>
                </a:solidFill>
              </a:rPr>
              <a:t>Thiamin pyrophosphate, &amp; biotin.</a:t>
            </a:r>
          </a:p>
          <a:p>
            <a:pPr lvl="1" algn="justLow"/>
            <a:r>
              <a:rPr lang="en-US" dirty="0" smtClean="0">
                <a:solidFill>
                  <a:srgbClr val="C00000"/>
                </a:solidFill>
              </a:rPr>
              <a:t>Metal ions of (Co, Cu, Mg, </a:t>
            </a:r>
            <a:r>
              <a:rPr lang="en-US" dirty="0" err="1" smtClean="0">
                <a:solidFill>
                  <a:srgbClr val="C00000"/>
                </a:solidFill>
              </a:rPr>
              <a:t>Mn</a:t>
            </a:r>
            <a:r>
              <a:rPr lang="en-US" dirty="0" smtClean="0">
                <a:solidFill>
                  <a:srgbClr val="C00000"/>
                </a:solidFill>
              </a:rPr>
              <a:t>, and Zn.)</a:t>
            </a:r>
          </a:p>
          <a:p>
            <a:pPr lvl="1" algn="justLow">
              <a:buNone/>
            </a:pPr>
            <a:endParaRPr lang="en-US" dirty="0" smtClean="0">
              <a:solidFill>
                <a:srgbClr val="C00000"/>
              </a:solidFill>
            </a:endParaRPr>
          </a:p>
          <a:p>
            <a:pPr algn="justLow"/>
            <a:r>
              <a:rPr lang="en-US" dirty="0" smtClean="0"/>
              <a:t>Metal ions are the most common prosthetic groups. About one-third of all enzymes that contain tightly bound metal ions are termed </a:t>
            </a:r>
            <a:r>
              <a:rPr lang="en-US" b="1" dirty="0" err="1" smtClean="0"/>
              <a:t>metalloenzymes</a:t>
            </a:r>
            <a:r>
              <a:rPr lang="en-US" b="1" dirty="0" smtClean="0"/>
              <a:t>. </a:t>
            </a:r>
          </a:p>
          <a:p>
            <a:pPr algn="justLow">
              <a:buNone/>
            </a:pPr>
            <a:endParaRPr lang="en-US" b="1" dirty="0" smtClean="0"/>
          </a:p>
          <a:p>
            <a:pPr algn="justLow"/>
            <a:r>
              <a:rPr lang="en-US" dirty="0" smtClean="0"/>
              <a:t>Metals also may facilitate the binding and orientation of substrates &amp; the formation of covalent bonds with reaction intermediates, or by acting as Lewis acids or bases to render substrates more </a:t>
            </a:r>
            <a:r>
              <a:rPr lang="en-US" b="1" dirty="0" err="1" smtClean="0"/>
              <a:t>electrophilic</a:t>
            </a:r>
            <a:r>
              <a:rPr lang="en-US" b="1" dirty="0" smtClean="0"/>
              <a:t> (electron-poor) or </a:t>
            </a:r>
            <a:r>
              <a:rPr lang="en-US" b="1" dirty="0" err="1" smtClean="0"/>
              <a:t>nucleophilic</a:t>
            </a:r>
            <a:r>
              <a:rPr lang="en-US" b="1" dirty="0" smtClean="0"/>
              <a:t> (electron-rich), and hence more reactive.</a:t>
            </a:r>
            <a:endParaRPr lang="en-US" dirty="0"/>
          </a:p>
        </p:txBody>
      </p:sp>
      <p:sp>
        <p:nvSpPr>
          <p:cNvPr id="2" name="Title 1"/>
          <p:cNvSpPr>
            <a:spLocks noGrp="1"/>
          </p:cNvSpPr>
          <p:nvPr>
            <p:ph type="title"/>
          </p:nvPr>
        </p:nvSpPr>
        <p:spPr>
          <a:xfrm>
            <a:off x="457200" y="428604"/>
            <a:ext cx="8229600" cy="714380"/>
          </a:xfrm>
        </p:spPr>
        <p:style>
          <a:lnRef idx="2">
            <a:schemeClr val="dk1"/>
          </a:lnRef>
          <a:fillRef idx="1">
            <a:schemeClr val="lt1"/>
          </a:fillRef>
          <a:effectRef idx="0">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b="1" spc="0" dirty="0" smtClean="0">
                <a:ln w="50800"/>
                <a:solidFill>
                  <a:schemeClr val="bg1">
                    <a:shade val="50000"/>
                  </a:schemeClr>
                </a:solidFill>
                <a:effectLst/>
              </a:rPr>
              <a:t>    </a:t>
            </a:r>
            <a:r>
              <a:rPr sz="3600" b="1" spc="0" smtClean="0">
                <a:ln w="50800"/>
                <a:solidFill>
                  <a:schemeClr val="bg1">
                    <a:shade val="50000"/>
                  </a:schemeClr>
                </a:solidFill>
                <a:effectLst/>
                <a:latin typeface="Times New Roman" pitchFamily="18" charset="0"/>
                <a:cs typeface="Times New Roman" pitchFamily="18" charset="0"/>
              </a:rPr>
              <a:t>A. Prosthetic Groups :</a:t>
            </a:r>
            <a:endParaRPr sz="36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5500702"/>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t>Cofactors serve functions similar to those of prosthetic groups, but bind in a transient, dissociable manner either to the enzyme or to a substrate, e.g. ATP. </a:t>
            </a:r>
          </a:p>
          <a:p>
            <a:pPr algn="just">
              <a:buNone/>
            </a:pPr>
            <a:endParaRPr lang="en-US" dirty="0" smtClean="0"/>
          </a:p>
          <a:p>
            <a:pPr algn="just"/>
            <a:r>
              <a:rPr lang="en-US" dirty="0" smtClean="0"/>
              <a:t>Unlike the stably associated prosthetic groups, cofactors must be present in the medium surrounding the enzyme for catalysis to occur. The most common cofactors also are metal ions. </a:t>
            </a:r>
          </a:p>
          <a:p>
            <a:pPr algn="just"/>
            <a:endParaRPr lang="en-US" dirty="0" smtClean="0"/>
          </a:p>
          <a:p>
            <a:pPr algn="just"/>
            <a:r>
              <a:rPr lang="en-US" dirty="0" smtClean="0"/>
              <a:t>Enzymes that require a metal ion cofactor are termed metal-activated enzymes to distinguish them from the </a:t>
            </a:r>
            <a:r>
              <a:rPr lang="en-US" dirty="0" err="1" smtClean="0"/>
              <a:t>metalloenzymes</a:t>
            </a:r>
            <a:r>
              <a:rPr lang="en-US" dirty="0" smtClean="0"/>
              <a:t> for which metal ions serve as prosthetic groups.</a:t>
            </a:r>
            <a:endParaRPr lang="en-US" dirty="0"/>
          </a:p>
        </p:txBody>
      </p:sp>
      <p:sp>
        <p:nvSpPr>
          <p:cNvPr id="2" name="Title 1"/>
          <p:cNvSpPr>
            <a:spLocks noGrp="1"/>
          </p:cNvSpPr>
          <p:nvPr>
            <p:ph type="title"/>
          </p:nvPr>
        </p:nvSpPr>
        <p:spPr>
          <a:xfrm>
            <a:off x="457200" y="357166"/>
            <a:ext cx="8229600" cy="714380"/>
          </a:xfrm>
        </p:spPr>
        <p:style>
          <a:lnRef idx="2">
            <a:schemeClr val="dk1"/>
          </a:lnRef>
          <a:fillRef idx="1">
            <a:schemeClr val="lt1"/>
          </a:fillRef>
          <a:effectRef idx="0">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800" b="1" spc="0" dirty="0" smtClean="0">
                <a:ln w="50800"/>
                <a:solidFill>
                  <a:schemeClr val="bg1">
                    <a:shade val="50000"/>
                  </a:schemeClr>
                </a:solidFill>
                <a:effectLst/>
              </a:rPr>
              <a:t>    </a:t>
            </a:r>
            <a:r>
              <a:rPr sz="3600" b="1" spc="0" smtClean="0">
                <a:ln w="50800"/>
                <a:solidFill>
                  <a:schemeClr val="bg1">
                    <a:shade val="50000"/>
                  </a:schemeClr>
                </a:solidFill>
                <a:effectLst/>
                <a:latin typeface="Times New Roman" pitchFamily="18" charset="0"/>
                <a:cs typeface="Times New Roman" pitchFamily="18" charset="0"/>
              </a:rPr>
              <a:t>B- Cofactors</a:t>
            </a:r>
            <a:endParaRPr sz="36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21497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a:r>
              <a:rPr lang="en-US" dirty="0" smtClean="0"/>
              <a:t>Coenzymes serve as recyclable shuttles—or group transfer agents—that transport many substrates from one point within the cell to another</a:t>
            </a:r>
            <a:r>
              <a:rPr lang="en-US" b="1" dirty="0" smtClean="0"/>
              <a:t>. </a:t>
            </a:r>
            <a:r>
              <a:rPr lang="en-US" dirty="0" smtClean="0"/>
              <a:t>The function of these shuttles is :</a:t>
            </a:r>
          </a:p>
          <a:p>
            <a:pPr algn="justLow"/>
            <a:endParaRPr lang="en-US" dirty="0" smtClean="0"/>
          </a:p>
          <a:p>
            <a:pPr algn="justLow"/>
            <a:r>
              <a:rPr lang="en-US" sz="3300" b="1" u="sng" dirty="0" smtClean="0"/>
              <a:t>First:</a:t>
            </a:r>
            <a:r>
              <a:rPr lang="en-US" sz="3300" b="1" dirty="0" smtClean="0"/>
              <a:t> </a:t>
            </a:r>
            <a:r>
              <a:rPr lang="en-US" dirty="0" smtClean="0"/>
              <a:t>They stabilize species such as hydrogen atoms (FADH) or hydride ions (NADH) that are too reactive to persist for any significant time period in the presence of the water or organic molecules within cell interior.</a:t>
            </a:r>
          </a:p>
          <a:p>
            <a:pPr algn="justLow">
              <a:buNone/>
            </a:pPr>
            <a:endParaRPr lang="en-US" dirty="0" smtClean="0"/>
          </a:p>
          <a:p>
            <a:pPr algn="justLow"/>
            <a:r>
              <a:rPr lang="en-US" sz="3400" b="1" u="sng" dirty="0" err="1" smtClean="0"/>
              <a:t>Second:</a:t>
            </a:r>
            <a:r>
              <a:rPr lang="en-US" dirty="0" err="1" smtClean="0"/>
              <a:t>They</a:t>
            </a:r>
            <a:r>
              <a:rPr lang="en-US" dirty="0" smtClean="0"/>
              <a:t> also serve as an adaptor or handle that facilitates the binding of small chemical groups, such as acetate (coenzyme A)  by their target enzymes. </a:t>
            </a:r>
          </a:p>
          <a:p>
            <a:pPr algn="justLow"/>
            <a:endParaRPr lang="en-US" dirty="0" smtClean="0"/>
          </a:p>
          <a:p>
            <a:pPr algn="justLow"/>
            <a:r>
              <a:rPr lang="en-US" b="1" dirty="0" smtClean="0"/>
              <a:t>Other</a:t>
            </a:r>
            <a:r>
              <a:rPr lang="en-US" dirty="0" smtClean="0"/>
              <a:t> chemical moieties transported by coenzymes include methyl groups (</a:t>
            </a:r>
            <a:r>
              <a:rPr lang="en-US" dirty="0" err="1" smtClean="0"/>
              <a:t>folates</a:t>
            </a:r>
            <a:r>
              <a:rPr lang="en-US" dirty="0" smtClean="0"/>
              <a:t>) .</a:t>
            </a:r>
            <a:endParaRPr lang="en-US" dirty="0"/>
          </a:p>
        </p:txBody>
      </p:sp>
      <p:sp>
        <p:nvSpPr>
          <p:cNvPr id="2" name="Title 1"/>
          <p:cNvSpPr>
            <a:spLocks noGrp="1"/>
          </p:cNvSpPr>
          <p:nvPr>
            <p:ph type="title"/>
          </p:nvPr>
        </p:nvSpPr>
        <p:spPr>
          <a:xfrm>
            <a:off x="457200" y="285728"/>
            <a:ext cx="8229600" cy="785818"/>
          </a:xfrm>
        </p:spPr>
        <p:style>
          <a:lnRef idx="2">
            <a:schemeClr val="dk1"/>
          </a:lnRef>
          <a:fillRef idx="1">
            <a:schemeClr val="lt1"/>
          </a:fillRef>
          <a:effectRef idx="0">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b="1" spc="0" dirty="0" smtClean="0">
                <a:ln w="50800"/>
                <a:solidFill>
                  <a:schemeClr val="bg1">
                    <a:shade val="50000"/>
                  </a:schemeClr>
                </a:solidFill>
                <a:effectLst/>
              </a:rPr>
              <a:t>  </a:t>
            </a:r>
            <a:r>
              <a:rPr sz="3600" b="1" spc="0" smtClean="0">
                <a:ln w="50800"/>
                <a:solidFill>
                  <a:schemeClr val="bg1">
                    <a:shade val="50000"/>
                  </a:schemeClr>
                </a:solidFill>
                <a:effectLst/>
                <a:latin typeface="Times New Roman" pitchFamily="18" charset="0"/>
                <a:cs typeface="Times New Roman" pitchFamily="18" charset="0"/>
              </a:rPr>
              <a:t>C- Coenzymes:</a:t>
            </a:r>
            <a:endParaRPr sz="36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4294967295"/>
          </p:nvPr>
        </p:nvPicPr>
        <p:blipFill>
          <a:blip r:embed="rId3" cstate="print"/>
          <a:srcRect/>
          <a:stretch>
            <a:fillRect/>
          </a:stretch>
        </p:blipFill>
        <p:spPr bwMode="auto">
          <a:xfrm>
            <a:off x="428596" y="357166"/>
            <a:ext cx="8215370"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714488"/>
            <a:ext cx="7500990" cy="4610112"/>
          </a:xfrm>
        </p:spPr>
        <p:style>
          <a:lnRef idx="2">
            <a:schemeClr val="dk1"/>
          </a:lnRef>
          <a:fillRef idx="1">
            <a:schemeClr val="lt1"/>
          </a:fillRef>
          <a:effectRef idx="0">
            <a:schemeClr val="dk1"/>
          </a:effectRef>
          <a:fontRef idx="minor">
            <a:schemeClr val="dk1"/>
          </a:fontRef>
        </p:style>
        <p:txBody>
          <a:bodyPr>
            <a:normAutofit/>
          </a:bodyPr>
          <a:lstStyle/>
          <a:p>
            <a:endParaRPr lang="en-US" dirty="0" smtClean="0"/>
          </a:p>
          <a:p>
            <a:r>
              <a:rPr lang="en-US" dirty="0" smtClean="0"/>
              <a:t>Introduction to enzymes</a:t>
            </a:r>
            <a:endParaRPr lang="ar-IQ" dirty="0" smtClean="0"/>
          </a:p>
          <a:p>
            <a:r>
              <a:rPr lang="en-US" dirty="0" smtClean="0"/>
              <a:t>General properties of enzymes</a:t>
            </a:r>
            <a:endParaRPr lang="ar-IQ" dirty="0" smtClean="0"/>
          </a:p>
          <a:p>
            <a:r>
              <a:rPr lang="en-US" dirty="0" smtClean="0"/>
              <a:t>Definition of enzyme terms and nomenclature</a:t>
            </a:r>
          </a:p>
          <a:p>
            <a:r>
              <a:rPr lang="en-US" dirty="0" smtClean="0"/>
              <a:t>Description of general properties of enzymes</a:t>
            </a:r>
          </a:p>
          <a:p>
            <a:r>
              <a:rPr lang="en-US" dirty="0" smtClean="0"/>
              <a:t>Enzyme Catalyzed Reactions</a:t>
            </a:r>
          </a:p>
          <a:p>
            <a:r>
              <a:rPr lang="en-US" dirty="0" smtClean="0"/>
              <a:t>Enzyme Specificity Theories</a:t>
            </a:r>
          </a:p>
          <a:p>
            <a:r>
              <a:rPr lang="en-US" dirty="0" smtClean="0"/>
              <a:t>Enzymes catalytic mechanisms</a:t>
            </a:r>
            <a:endParaRPr lang="en-US" dirty="0"/>
          </a:p>
        </p:txBody>
      </p:sp>
      <p:sp>
        <p:nvSpPr>
          <p:cNvPr id="2" name="Title 1"/>
          <p:cNvSpPr>
            <a:spLocks noGrp="1"/>
          </p:cNvSpPr>
          <p:nvPr>
            <p:ph type="title"/>
          </p:nvPr>
        </p:nvSpPr>
        <p:spPr>
          <a:xfrm>
            <a:off x="500034" y="571480"/>
            <a:ext cx="7858180" cy="100013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b="1" spc="0" dirty="0" smtClean="0">
                <a:ln w="50800"/>
                <a:solidFill>
                  <a:schemeClr val="bg1">
                    <a:shade val="50000"/>
                  </a:schemeClr>
                </a:solidFill>
                <a:effectLst/>
              </a:rPr>
              <a:t>  </a:t>
            </a:r>
            <a:r>
              <a:rPr lang="en-US" b="1" spc="0" dirty="0" smtClean="0">
                <a:ln w="50800"/>
                <a:solidFill>
                  <a:schemeClr val="bg1">
                    <a:shade val="50000"/>
                  </a:schemeClr>
                </a:solidFill>
                <a:effectLst/>
                <a:latin typeface="Times New Roman" pitchFamily="18" charset="0"/>
                <a:cs typeface="Times New Roman" pitchFamily="18" charset="0"/>
              </a:rPr>
              <a:t>Lecture outlines : </a:t>
            </a:r>
            <a:endParaRPr lang="en-US"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4294967295"/>
          </p:nvPr>
        </p:nvPicPr>
        <p:blipFill>
          <a:blip r:embed="rId3" cstate="print"/>
          <a:srcRect/>
          <a:stretch>
            <a:fillRect/>
          </a:stretch>
        </p:blipFill>
        <p:spPr bwMode="auto">
          <a:xfrm>
            <a:off x="500034" y="500042"/>
            <a:ext cx="822960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enzyme_cofactor.jpg"/>
          <p:cNvPicPr>
            <a:picLocks noGrp="1" noChangeAspect="1"/>
          </p:cNvPicPr>
          <p:nvPr>
            <p:ph idx="1"/>
          </p:nvPr>
        </p:nvPicPr>
        <p:blipFill>
          <a:blip r:embed="rId3" cstate="print"/>
          <a:stretch>
            <a:fillRect/>
          </a:stretch>
        </p:blipFill>
        <p:spPr>
          <a:xfrm>
            <a:off x="1071538" y="714356"/>
            <a:ext cx="7143800" cy="5000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472" y="285728"/>
            <a:ext cx="7772400" cy="776270"/>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sz="2800" b="1" spc="0" dirty="0" smtClean="0">
                <a:ln w="50800"/>
                <a:solidFill>
                  <a:schemeClr val="bg1">
                    <a:shade val="50000"/>
                  </a:schemeClr>
                </a:solidFill>
                <a:effectLst/>
              </a:rPr>
              <a:t>    </a:t>
            </a:r>
            <a:r>
              <a:rPr sz="3600" b="1" spc="0" smtClean="0">
                <a:ln w="50800"/>
                <a:solidFill>
                  <a:schemeClr val="bg1">
                    <a:shade val="50000"/>
                  </a:schemeClr>
                </a:solidFill>
                <a:effectLst/>
                <a:latin typeface="Times New Roman" pitchFamily="18" charset="0"/>
                <a:cs typeface="Times New Roman" pitchFamily="18" charset="0"/>
              </a:rPr>
              <a:t>4- Active </a:t>
            </a:r>
            <a:r>
              <a:rPr sz="3600" b="1" spc="0">
                <a:ln w="50800"/>
                <a:solidFill>
                  <a:schemeClr val="bg1">
                    <a:shade val="50000"/>
                  </a:schemeClr>
                </a:solidFill>
                <a:effectLst/>
                <a:latin typeface="Times New Roman" pitchFamily="18" charset="0"/>
                <a:cs typeface="Times New Roman" pitchFamily="18" charset="0"/>
              </a:rPr>
              <a:t>Site of an Enzyme</a:t>
            </a:r>
          </a:p>
        </p:txBody>
      </p:sp>
      <p:sp>
        <p:nvSpPr>
          <p:cNvPr id="7171" name="Rectangle 3"/>
          <p:cNvSpPr>
            <a:spLocks noGrp="1" noChangeArrowheads="1"/>
          </p:cNvSpPr>
          <p:nvPr>
            <p:ph type="body" idx="1"/>
          </p:nvPr>
        </p:nvSpPr>
        <p:spPr>
          <a:xfrm>
            <a:off x="228600" y="1214422"/>
            <a:ext cx="4343400" cy="5186378"/>
          </a:xfrm>
        </p:spPr>
        <p:style>
          <a:lnRef idx="2">
            <a:schemeClr val="dk1"/>
          </a:lnRef>
          <a:fillRef idx="1">
            <a:schemeClr val="lt1"/>
          </a:fillRef>
          <a:effectRef idx="0">
            <a:schemeClr val="dk1"/>
          </a:effectRef>
          <a:fontRef idx="minor">
            <a:schemeClr val="dk1"/>
          </a:fontRef>
        </p:style>
        <p:txBody>
          <a:bodyPr>
            <a:normAutofit fontScale="92500"/>
          </a:bodyPr>
          <a:lstStyle/>
          <a:p>
            <a:pPr algn="just">
              <a:lnSpc>
                <a:spcPct val="110000"/>
              </a:lnSpc>
              <a:spcBef>
                <a:spcPct val="5000"/>
              </a:spcBef>
            </a:pPr>
            <a:r>
              <a:rPr lang="en-US" sz="2400" dirty="0"/>
              <a:t>The </a:t>
            </a:r>
            <a:r>
              <a:rPr lang="en-US" sz="2400" b="1" dirty="0"/>
              <a:t>active site</a:t>
            </a:r>
            <a:r>
              <a:rPr lang="en-US" sz="2400" dirty="0"/>
              <a:t> is a region within an enzyme that fits the shape of substrate </a:t>
            </a:r>
            <a:r>
              <a:rPr lang="en-US" sz="2400" dirty="0" smtClean="0"/>
              <a:t>molecules.</a:t>
            </a:r>
          </a:p>
          <a:p>
            <a:pPr algn="just">
              <a:lnSpc>
                <a:spcPct val="110000"/>
              </a:lnSpc>
              <a:spcBef>
                <a:spcPct val="5000"/>
              </a:spcBef>
            </a:pPr>
            <a:endParaRPr lang="en-US" sz="2400" dirty="0"/>
          </a:p>
          <a:p>
            <a:pPr algn="just">
              <a:lnSpc>
                <a:spcPct val="110000"/>
              </a:lnSpc>
              <a:spcBef>
                <a:spcPct val="5000"/>
              </a:spcBef>
            </a:pPr>
            <a:r>
              <a:rPr lang="en-US" sz="2400" dirty="0"/>
              <a:t>Amino acid side-chains align to bind the substrate through H-bonding, </a:t>
            </a:r>
            <a:r>
              <a:rPr lang="en-US" sz="2400" dirty="0" smtClean="0"/>
              <a:t>salt-bridges, and hydrophobic </a:t>
            </a:r>
            <a:r>
              <a:rPr lang="en-US" sz="2400" dirty="0"/>
              <a:t>interactions, etc</a:t>
            </a:r>
            <a:r>
              <a:rPr lang="en-US" sz="2400" dirty="0" smtClean="0"/>
              <a:t>.</a:t>
            </a:r>
          </a:p>
          <a:p>
            <a:pPr algn="just">
              <a:lnSpc>
                <a:spcPct val="110000"/>
              </a:lnSpc>
              <a:spcBef>
                <a:spcPct val="5000"/>
              </a:spcBef>
            </a:pPr>
            <a:r>
              <a:rPr lang="en-US" sz="2400" dirty="0" smtClean="0"/>
              <a:t> </a:t>
            </a:r>
            <a:endParaRPr lang="en-US" sz="2400" dirty="0"/>
          </a:p>
          <a:p>
            <a:pPr algn="just">
              <a:lnSpc>
                <a:spcPct val="110000"/>
              </a:lnSpc>
              <a:spcBef>
                <a:spcPct val="5000"/>
              </a:spcBef>
            </a:pPr>
            <a:r>
              <a:rPr lang="en-US" sz="2400" dirty="0"/>
              <a:t>Products are released when  the reaction is complete (they no longer fit well in the active site)</a:t>
            </a:r>
          </a:p>
        </p:txBody>
      </p:sp>
      <p:pic>
        <p:nvPicPr>
          <p:cNvPr id="7172" name="Picture 4" descr=" 21-02.jpg                                                      00032A25Platinum_IPL                   BA1A60CC:"/>
          <p:cNvPicPr>
            <a:picLocks noChangeAspect="1" noChangeArrowheads="1"/>
          </p:cNvPicPr>
          <p:nvPr/>
        </p:nvPicPr>
        <p:blipFill>
          <a:blip r:embed="rId3" cstate="print"/>
          <a:srcRect/>
          <a:stretch>
            <a:fillRect/>
          </a:stretch>
        </p:blipFill>
        <p:spPr bwMode="auto">
          <a:xfrm>
            <a:off x="4714876" y="1500174"/>
            <a:ext cx="3857652" cy="4572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dissolv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ssolv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dissolve">
                                      <p:cBhvr>
                                        <p:cTn id="2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half" idx="1"/>
          </p:nvPr>
        </p:nvSpPr>
        <p:spPr>
          <a:xfrm>
            <a:off x="457200" y="1785926"/>
            <a:ext cx="4059936" cy="4500594"/>
          </a:xfrm>
        </p:spPr>
        <p:style>
          <a:lnRef idx="2">
            <a:schemeClr val="dk1"/>
          </a:lnRef>
          <a:fillRef idx="1">
            <a:schemeClr val="lt1"/>
          </a:fillRef>
          <a:effectRef idx="0">
            <a:schemeClr val="dk1"/>
          </a:effectRef>
          <a:fontRef idx="minor">
            <a:schemeClr val="dk1"/>
          </a:fontRef>
        </p:style>
        <p:txBody>
          <a:bodyPr/>
          <a:lstStyle/>
          <a:p>
            <a:pPr algn="justLow" eaLnBrk="1" hangingPunct="1"/>
            <a:endParaRPr lang="en-US" dirty="0" smtClean="0"/>
          </a:p>
          <a:p>
            <a:pPr algn="justLow" eaLnBrk="1" hangingPunct="1"/>
            <a:r>
              <a:rPr lang="en-US" dirty="0" err="1" smtClean="0">
                <a:cs typeface="+mj-cs"/>
              </a:rPr>
              <a:t>Allosteric</a:t>
            </a:r>
            <a:r>
              <a:rPr lang="en-US" dirty="0" smtClean="0">
                <a:cs typeface="+mj-cs"/>
              </a:rPr>
              <a:t> Site:</a:t>
            </a:r>
          </a:p>
          <a:p>
            <a:pPr algn="justLow" eaLnBrk="1" hangingPunct="1"/>
            <a:endParaRPr lang="en-US" dirty="0" smtClean="0"/>
          </a:p>
          <a:p>
            <a:pPr lvl="1" algn="justLow" eaLnBrk="1" hangingPunct="1"/>
            <a:r>
              <a:rPr lang="en-US" dirty="0" smtClean="0"/>
              <a:t>Non-active site</a:t>
            </a:r>
          </a:p>
          <a:p>
            <a:pPr lvl="1" algn="justLow" eaLnBrk="1" hangingPunct="1"/>
            <a:r>
              <a:rPr lang="en-US" dirty="0" smtClean="0"/>
              <a:t>May interact with other substances resulting in overall enzyme shape change &amp; inhibition or regulation.</a:t>
            </a:r>
          </a:p>
          <a:p>
            <a:pPr eaLnBrk="1" hangingPunct="1"/>
            <a:endParaRPr lang="en-US" dirty="0" smtClean="0"/>
          </a:p>
        </p:txBody>
      </p:sp>
      <p:pic>
        <p:nvPicPr>
          <p:cNvPr id="8196" name="Picture 2"/>
          <p:cNvPicPr>
            <a:picLocks noGrp="1" noChangeAspect="1" noChangeArrowheads="1"/>
          </p:cNvPicPr>
          <p:nvPr>
            <p:ph sz="half" idx="2"/>
          </p:nvPr>
        </p:nvPicPr>
        <p:blipFill>
          <a:blip r:embed="rId3" cstate="print"/>
          <a:srcRect/>
          <a:stretch>
            <a:fillRect/>
          </a:stretch>
        </p:blipFill>
        <p:spPr>
          <a:xfrm>
            <a:off x="4648200" y="1785926"/>
            <a:ext cx="4114800" cy="4500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itle 4"/>
          <p:cNvSpPr>
            <a:spLocks noGrp="1"/>
          </p:cNvSpPr>
          <p:nvPr>
            <p:ph type="title"/>
          </p:nvPr>
        </p:nvSpPr>
        <p:spPr>
          <a:xfrm>
            <a:off x="457200" y="357166"/>
            <a:ext cx="8229600" cy="1143008"/>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ar-IQ" b="1" spc="0" dirty="0" smtClean="0">
                <a:ln w="50800"/>
                <a:solidFill>
                  <a:schemeClr val="bg1">
                    <a:shade val="50000"/>
                  </a:schemeClr>
                </a:solidFill>
                <a:effectLst/>
                <a:cs typeface="+mj-cs"/>
              </a:rPr>
              <a:t>   </a:t>
            </a:r>
            <a:r>
              <a:rPr sz="3600" b="1" spc="0" smtClean="0">
                <a:ln w="50800"/>
                <a:solidFill>
                  <a:schemeClr val="bg1">
                    <a:shade val="50000"/>
                  </a:schemeClr>
                </a:solidFill>
                <a:effectLst/>
                <a:latin typeface="Times New Roman" pitchFamily="18" charset="0"/>
                <a:cs typeface="Times New Roman" pitchFamily="18" charset="0"/>
              </a:rPr>
              <a:t>5- Allosteric Site</a:t>
            </a:r>
            <a:endParaRPr lang="ar-IQ" sz="36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34" y="428604"/>
            <a:ext cx="7772400" cy="64294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a:ln w="50800"/>
                <a:solidFill>
                  <a:schemeClr val="bg1">
                    <a:shade val="50000"/>
                  </a:schemeClr>
                </a:solidFill>
                <a:effectLst/>
                <a:latin typeface="Times New Roman" pitchFamily="18" charset="0"/>
                <a:cs typeface="Times New Roman" pitchFamily="18" charset="0"/>
              </a:rPr>
              <a:t>Enzyme Catalyzed Reactions</a:t>
            </a:r>
          </a:p>
        </p:txBody>
      </p:sp>
      <p:sp>
        <p:nvSpPr>
          <p:cNvPr id="11267" name="Rectangle 3"/>
          <p:cNvSpPr>
            <a:spLocks noGrp="1" noChangeArrowheads="1"/>
          </p:cNvSpPr>
          <p:nvPr>
            <p:ph type="body" idx="1"/>
          </p:nvPr>
        </p:nvSpPr>
        <p:spPr>
          <a:xfrm>
            <a:off x="428596" y="1142984"/>
            <a:ext cx="8029604" cy="5334016"/>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a:lnSpc>
                <a:spcPct val="105000"/>
              </a:lnSpc>
              <a:spcBef>
                <a:spcPct val="10000"/>
              </a:spcBef>
            </a:pPr>
            <a:r>
              <a:rPr lang="en-US" sz="2400" dirty="0">
                <a:latin typeface="Times New Roman" pitchFamily="18" charset="0"/>
                <a:cs typeface="Times New Roman" pitchFamily="18" charset="0"/>
              </a:rPr>
              <a:t>When a substrate (</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fits properly in an active site, an </a:t>
            </a:r>
            <a:r>
              <a:rPr lang="en-US" sz="2400" b="1" dirty="0">
                <a:latin typeface="Times New Roman" pitchFamily="18" charset="0"/>
                <a:cs typeface="Times New Roman" pitchFamily="18" charset="0"/>
              </a:rPr>
              <a:t>enzyme-substrate (</a:t>
            </a:r>
            <a:r>
              <a:rPr lang="en-US" sz="2400" b="1" dirty="0">
                <a:solidFill>
                  <a:srgbClr val="ED181E"/>
                </a:solidFill>
                <a:latin typeface="Times New Roman" pitchFamily="18" charset="0"/>
                <a:cs typeface="Times New Roman" pitchFamily="18" charset="0"/>
              </a:rPr>
              <a:t>E</a:t>
            </a:r>
            <a:r>
              <a:rPr lang="en-US" sz="2400" b="1" dirty="0">
                <a:solidFill>
                  <a:srgbClr val="1822CD"/>
                </a:solidFill>
                <a:latin typeface="Times New Roman" pitchFamily="18" charset="0"/>
                <a:cs typeface="Times New Roman" pitchFamily="18" charset="0"/>
              </a:rPr>
              <a:t>S</a:t>
            </a:r>
            <a:r>
              <a:rPr lang="en-US" sz="2400" b="1" dirty="0">
                <a:latin typeface="Times New Roman" pitchFamily="18" charset="0"/>
                <a:cs typeface="Times New Roman" pitchFamily="18" charset="0"/>
              </a:rPr>
              <a:t>) complex</a:t>
            </a:r>
            <a:r>
              <a:rPr lang="en-US" sz="2400" dirty="0">
                <a:latin typeface="Times New Roman" pitchFamily="18" charset="0"/>
                <a:cs typeface="Times New Roman" pitchFamily="18" charset="0"/>
              </a:rPr>
              <a:t> is formed:</a:t>
            </a:r>
          </a:p>
          <a:p>
            <a:pPr>
              <a:lnSpc>
                <a:spcPct val="105000"/>
              </a:lnSpc>
              <a:spcBef>
                <a:spcPct val="10000"/>
              </a:spcBef>
              <a:buFontTx/>
              <a:buNone/>
            </a:pP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3" pitchFamily="18" charset="2"/>
              </a:rPr>
              <a:t></a:t>
            </a:r>
            <a:r>
              <a:rPr lang="en-US"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endParaRPr lang="en-US" sz="2400" dirty="0">
              <a:latin typeface="Times New Roman" pitchFamily="18" charset="0"/>
              <a:cs typeface="Times New Roman" pitchFamily="18" charset="0"/>
            </a:endParaRPr>
          </a:p>
          <a:p>
            <a:pPr algn="justLow">
              <a:lnSpc>
                <a:spcPct val="105000"/>
              </a:lnSpc>
              <a:spcBef>
                <a:spcPct val="10000"/>
              </a:spcBef>
            </a:pPr>
            <a:r>
              <a:rPr lang="en-US" sz="2400" dirty="0">
                <a:latin typeface="Times New Roman" pitchFamily="18" charset="0"/>
                <a:cs typeface="Times New Roman" pitchFamily="18" charset="0"/>
              </a:rPr>
              <a:t>Within the active site of the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complex, the reaction occurs to convert substrate to product (</a:t>
            </a:r>
            <a:r>
              <a:rPr lang="en-US" sz="2400" dirty="0">
                <a:solidFill>
                  <a:srgbClr val="6C18B0"/>
                </a:solidFill>
                <a:latin typeface="Times New Roman" pitchFamily="18" charset="0"/>
                <a:cs typeface="Times New Roman" pitchFamily="18" charset="0"/>
              </a:rPr>
              <a:t>P</a:t>
            </a:r>
            <a:r>
              <a:rPr lang="en-US" sz="2400" dirty="0">
                <a:latin typeface="Times New Roman" pitchFamily="18" charset="0"/>
                <a:cs typeface="Times New Roman" pitchFamily="18" charset="0"/>
              </a:rPr>
              <a:t>):</a:t>
            </a:r>
          </a:p>
          <a:p>
            <a:pPr>
              <a:lnSpc>
                <a:spcPct val="105000"/>
              </a:lnSpc>
              <a:spcBef>
                <a:spcPct val="10000"/>
              </a:spcBef>
              <a:buFontTx/>
              <a:buNone/>
            </a:pP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6C18B0"/>
                </a:solidFill>
                <a:latin typeface="Times New Roman" pitchFamily="18" charset="0"/>
                <a:cs typeface="Times New Roman" pitchFamily="18" charset="0"/>
              </a:rPr>
              <a:t>P</a:t>
            </a:r>
            <a:endParaRPr lang="en-US" sz="2400" dirty="0">
              <a:latin typeface="Times New Roman" pitchFamily="18" charset="0"/>
              <a:cs typeface="Times New Roman" pitchFamily="18" charset="0"/>
            </a:endParaRPr>
          </a:p>
          <a:p>
            <a:pPr algn="justLow">
              <a:lnSpc>
                <a:spcPct val="105000"/>
              </a:lnSpc>
              <a:spcBef>
                <a:spcPct val="10000"/>
              </a:spcBef>
            </a:pPr>
            <a:r>
              <a:rPr lang="en-US" sz="2400" dirty="0">
                <a:latin typeface="Times New Roman" pitchFamily="18" charset="0"/>
                <a:cs typeface="Times New Roman" pitchFamily="18" charset="0"/>
              </a:rPr>
              <a:t>The products are then released, allowing another substrate molecule to bind the enzyme</a:t>
            </a:r>
          </a:p>
          <a:p>
            <a:pPr algn="justLow">
              <a:lnSpc>
                <a:spcPct val="105000"/>
              </a:lnSpc>
              <a:spcBef>
                <a:spcPct val="10000"/>
              </a:spcBef>
              <a:buFontTx/>
              <a:buNone/>
            </a:pPr>
            <a:r>
              <a:rPr lang="en-US" sz="2400" dirty="0">
                <a:latin typeface="Times New Roman" pitchFamily="18" charset="0"/>
                <a:cs typeface="Times New Roman" pitchFamily="18" charset="0"/>
              </a:rPr>
              <a:t>	- this cycle can be repeated millions (or even more) times per minute</a:t>
            </a:r>
          </a:p>
          <a:p>
            <a:pPr algn="justLow">
              <a:lnSpc>
                <a:spcPct val="105000"/>
              </a:lnSpc>
              <a:spcBef>
                <a:spcPct val="10000"/>
              </a:spcBef>
            </a:pPr>
            <a:r>
              <a:rPr lang="en-US" sz="2400" dirty="0">
                <a:latin typeface="Times New Roman" pitchFamily="18" charset="0"/>
                <a:cs typeface="Times New Roman" pitchFamily="18" charset="0"/>
              </a:rPr>
              <a:t>The overall  reaction for the conversion of substrate to product can be written as follows:</a:t>
            </a:r>
          </a:p>
          <a:p>
            <a:pPr>
              <a:lnSpc>
                <a:spcPct val="105000"/>
              </a:lnSpc>
              <a:spcBef>
                <a:spcPct val="10000"/>
              </a:spcBef>
              <a:buFontTx/>
              <a:buNone/>
            </a:pP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3" pitchFamily="18" charset="2"/>
              </a:rPr>
              <a:t></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6C18B0"/>
                </a:solidFill>
                <a:latin typeface="Times New Roman" pitchFamily="18" charset="0"/>
                <a:cs typeface="Times New Roman" pitchFamily="18" charset="0"/>
              </a:rPr>
              <a:t>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63339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a:ln w="50800"/>
                <a:solidFill>
                  <a:schemeClr val="bg1">
                    <a:shade val="50000"/>
                  </a:schemeClr>
                </a:solidFill>
                <a:effectLst/>
              </a:rPr>
              <a:t>Example of an Enzyme Catalyzed Reaction</a:t>
            </a:r>
          </a:p>
        </p:txBody>
      </p:sp>
      <p:sp>
        <p:nvSpPr>
          <p:cNvPr id="12291" name="Rectangle 3"/>
          <p:cNvSpPr>
            <a:spLocks noGrp="1" noChangeArrowheads="1"/>
          </p:cNvSpPr>
          <p:nvPr>
            <p:ph type="body" idx="1"/>
          </p:nvPr>
        </p:nvSpPr>
        <p:spPr>
          <a:xfrm>
            <a:off x="571472" y="928670"/>
            <a:ext cx="7858180" cy="150019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US" sz="2400" dirty="0"/>
              <a:t>The reaction for the </a:t>
            </a:r>
            <a:r>
              <a:rPr lang="en-US" sz="2400" b="1" i="1" dirty="0" err="1"/>
              <a:t>sucrase</a:t>
            </a:r>
            <a:r>
              <a:rPr lang="en-US" sz="2400" dirty="0"/>
              <a:t> catalyzed hydrolysis of sucrose to glucose and fructose can be written as follows:</a:t>
            </a:r>
          </a:p>
          <a:p>
            <a:pPr>
              <a:buFontTx/>
              <a:buNone/>
            </a:pPr>
            <a:r>
              <a:rPr lang="en-US" sz="2400" dirty="0"/>
              <a:t>		</a:t>
            </a:r>
            <a:r>
              <a:rPr lang="en-US" sz="2400" dirty="0">
                <a:solidFill>
                  <a:srgbClr val="ED181E"/>
                </a:solidFill>
              </a:rPr>
              <a:t>E</a:t>
            </a:r>
            <a:r>
              <a:rPr lang="en-US" sz="2400" dirty="0"/>
              <a:t>  +  </a:t>
            </a:r>
            <a:r>
              <a:rPr lang="en-US" sz="2400" dirty="0">
                <a:solidFill>
                  <a:srgbClr val="1822CD"/>
                </a:solidFill>
              </a:rPr>
              <a:t>S</a:t>
            </a:r>
            <a:r>
              <a:rPr lang="en-US" sz="2400" dirty="0"/>
              <a:t>  </a:t>
            </a:r>
            <a:r>
              <a:rPr lang="en-US" sz="2400" dirty="0">
                <a:sym typeface="Wingdings 3" pitchFamily="18" charset="2"/>
              </a:rPr>
              <a:t> </a:t>
            </a:r>
            <a:r>
              <a:rPr lang="en-US" sz="2400" dirty="0">
                <a:sym typeface="Symbol" pitchFamily="18" charset="2"/>
              </a:rPr>
              <a:t> </a:t>
            </a:r>
            <a:r>
              <a:rPr lang="en-US" sz="2400" dirty="0">
                <a:solidFill>
                  <a:srgbClr val="ED181E"/>
                </a:solidFill>
                <a:sym typeface="Symbol" pitchFamily="18" charset="2"/>
              </a:rPr>
              <a:t>E</a:t>
            </a:r>
            <a:r>
              <a:rPr lang="en-US" sz="2400" dirty="0">
                <a:solidFill>
                  <a:srgbClr val="1822CD"/>
                </a:solidFill>
                <a:sym typeface="Symbol" pitchFamily="18" charset="2"/>
              </a:rPr>
              <a:t>S</a:t>
            </a:r>
            <a:r>
              <a:rPr lang="en-US" sz="2400" dirty="0">
                <a:sym typeface="Symbol" pitchFamily="18" charset="2"/>
              </a:rPr>
              <a:t>    </a:t>
            </a:r>
            <a:r>
              <a:rPr lang="en-US" sz="2400" dirty="0">
                <a:solidFill>
                  <a:srgbClr val="ED181E"/>
                </a:solidFill>
                <a:sym typeface="Symbol" pitchFamily="18" charset="2"/>
              </a:rPr>
              <a:t>E</a:t>
            </a:r>
            <a:r>
              <a:rPr lang="en-US" sz="2400" dirty="0">
                <a:sym typeface="Symbol" pitchFamily="18" charset="2"/>
              </a:rPr>
              <a:t>  +  </a:t>
            </a:r>
            <a:r>
              <a:rPr lang="en-US" sz="2400" dirty="0">
                <a:solidFill>
                  <a:srgbClr val="6C18B0"/>
                </a:solidFill>
                <a:sym typeface="Symbol" pitchFamily="18" charset="2"/>
              </a:rPr>
              <a:t>P</a:t>
            </a:r>
            <a:r>
              <a:rPr lang="en-US" sz="2400" baseline="-25000" dirty="0">
                <a:solidFill>
                  <a:srgbClr val="6C18B0"/>
                </a:solidFill>
                <a:sym typeface="Symbol" pitchFamily="18" charset="2"/>
              </a:rPr>
              <a:t>1</a:t>
            </a:r>
            <a:r>
              <a:rPr lang="en-US" sz="2400" dirty="0">
                <a:sym typeface="Symbol" pitchFamily="18" charset="2"/>
              </a:rPr>
              <a:t>  +  </a:t>
            </a:r>
            <a:r>
              <a:rPr lang="en-US" sz="2400" dirty="0">
                <a:solidFill>
                  <a:srgbClr val="187534"/>
                </a:solidFill>
                <a:sym typeface="Symbol" pitchFamily="18" charset="2"/>
              </a:rPr>
              <a:t>P</a:t>
            </a:r>
            <a:r>
              <a:rPr lang="en-US" sz="2400" baseline="-25000" dirty="0">
                <a:solidFill>
                  <a:srgbClr val="187534"/>
                </a:solidFill>
                <a:sym typeface="Symbol" pitchFamily="18" charset="2"/>
              </a:rPr>
              <a:t>2</a:t>
            </a:r>
            <a:endParaRPr lang="en-US" sz="2400" dirty="0">
              <a:sym typeface="Symbol" pitchFamily="18" charset="2"/>
            </a:endParaRPr>
          </a:p>
          <a:p>
            <a:pPr>
              <a:buFontTx/>
              <a:buNone/>
            </a:pPr>
            <a:r>
              <a:rPr lang="en-US" sz="2400" dirty="0">
                <a:sym typeface="Symbol" pitchFamily="18" charset="2"/>
              </a:rPr>
              <a:t>	where </a:t>
            </a:r>
            <a:r>
              <a:rPr lang="en-US" sz="2400" dirty="0">
                <a:solidFill>
                  <a:srgbClr val="ED181E"/>
                </a:solidFill>
                <a:sym typeface="Symbol" pitchFamily="18" charset="2"/>
              </a:rPr>
              <a:t>E</a:t>
            </a:r>
            <a:r>
              <a:rPr lang="en-US" sz="2400" dirty="0">
                <a:sym typeface="Symbol" pitchFamily="18" charset="2"/>
              </a:rPr>
              <a:t> = </a:t>
            </a:r>
            <a:r>
              <a:rPr lang="en-US" sz="2400" i="1" dirty="0" err="1">
                <a:sym typeface="Symbol" pitchFamily="18" charset="2"/>
              </a:rPr>
              <a:t>sucrase</a:t>
            </a:r>
            <a:r>
              <a:rPr lang="en-US" sz="2400" dirty="0">
                <a:sym typeface="Symbol" pitchFamily="18" charset="2"/>
              </a:rPr>
              <a:t>, </a:t>
            </a:r>
            <a:r>
              <a:rPr lang="en-US" sz="2400" dirty="0">
                <a:solidFill>
                  <a:srgbClr val="1822CD"/>
                </a:solidFill>
                <a:sym typeface="Symbol" pitchFamily="18" charset="2"/>
              </a:rPr>
              <a:t>S</a:t>
            </a:r>
            <a:r>
              <a:rPr lang="en-US" sz="2400" dirty="0">
                <a:sym typeface="Symbol" pitchFamily="18" charset="2"/>
              </a:rPr>
              <a:t> = sucrose, </a:t>
            </a:r>
            <a:r>
              <a:rPr lang="en-US" sz="2400" dirty="0">
                <a:solidFill>
                  <a:srgbClr val="6C18B0"/>
                </a:solidFill>
                <a:sym typeface="Symbol" pitchFamily="18" charset="2"/>
              </a:rPr>
              <a:t>P</a:t>
            </a:r>
            <a:r>
              <a:rPr lang="en-US" sz="2400" baseline="-25000" dirty="0">
                <a:solidFill>
                  <a:srgbClr val="6C18B0"/>
                </a:solidFill>
                <a:sym typeface="Symbol" pitchFamily="18" charset="2"/>
              </a:rPr>
              <a:t>1</a:t>
            </a:r>
            <a:r>
              <a:rPr lang="en-US" sz="2400" dirty="0">
                <a:sym typeface="Symbol" pitchFamily="18" charset="2"/>
              </a:rPr>
              <a:t> = glucose and </a:t>
            </a:r>
            <a:r>
              <a:rPr lang="en-US" sz="2400" dirty="0">
                <a:solidFill>
                  <a:srgbClr val="187534"/>
                </a:solidFill>
                <a:sym typeface="Symbol" pitchFamily="18" charset="2"/>
              </a:rPr>
              <a:t>P</a:t>
            </a:r>
            <a:r>
              <a:rPr lang="en-US" sz="2400" baseline="-25000" dirty="0">
                <a:solidFill>
                  <a:srgbClr val="187534"/>
                </a:solidFill>
                <a:sym typeface="Symbol" pitchFamily="18" charset="2"/>
              </a:rPr>
              <a:t>2</a:t>
            </a:r>
            <a:r>
              <a:rPr lang="en-US" sz="2400" dirty="0">
                <a:sym typeface="Symbol" pitchFamily="18" charset="2"/>
              </a:rPr>
              <a:t> = fructose</a:t>
            </a:r>
          </a:p>
        </p:txBody>
      </p:sp>
      <p:pic>
        <p:nvPicPr>
          <p:cNvPr id="12292" name="Picture 4" descr=" 21-04.jpg                                                      00032A25Platinum_IPL                   BA1A60CC:"/>
          <p:cNvPicPr>
            <a:picLocks noChangeAspect="1" noChangeArrowheads="1"/>
          </p:cNvPicPr>
          <p:nvPr/>
        </p:nvPicPr>
        <p:blipFill>
          <a:blip r:embed="rId3" cstate="print"/>
          <a:srcRect/>
          <a:stretch>
            <a:fillRect/>
          </a:stretch>
        </p:blipFill>
        <p:spPr bwMode="auto">
          <a:xfrm>
            <a:off x="1071538" y="2514601"/>
            <a:ext cx="6929486" cy="39147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452950"/>
          </a:xfrm>
        </p:spPr>
        <p:style>
          <a:lnRef idx="2">
            <a:schemeClr val="dk1"/>
          </a:lnRef>
          <a:fillRef idx="1">
            <a:schemeClr val="lt1"/>
          </a:fillRef>
          <a:effectRef idx="0">
            <a:schemeClr val="dk1"/>
          </a:effectRef>
          <a:fontRef idx="minor">
            <a:schemeClr val="dk1"/>
          </a:fontRef>
        </p:style>
        <p:txBody>
          <a:bodyPr/>
          <a:lstStyle/>
          <a:p>
            <a:pPr>
              <a:buNone/>
            </a:pPr>
            <a:r>
              <a:rPr lang="en-US" dirty="0" smtClean="0"/>
              <a:t>  </a:t>
            </a:r>
          </a:p>
          <a:p>
            <a:pPr>
              <a:buNone/>
            </a:pPr>
            <a:r>
              <a:rPr lang="en-US" sz="3200" dirty="0" smtClean="0"/>
              <a:t>   </a:t>
            </a:r>
            <a:r>
              <a:rPr lang="en-US" sz="3200" dirty="0" smtClean="0">
                <a:latin typeface="Times New Roman" pitchFamily="18" charset="0"/>
                <a:cs typeface="Times New Roman" pitchFamily="18" charset="0"/>
              </a:rPr>
              <a:t>Two models are proposed :</a:t>
            </a:r>
          </a:p>
          <a:p>
            <a:pPr>
              <a:buNone/>
            </a:pPr>
            <a:endParaRPr lang="en-US" sz="3200" dirty="0" smtClean="0">
              <a:latin typeface="Times New Roman" pitchFamily="18" charset="0"/>
              <a:cs typeface="Times New Roman" pitchFamily="18" charset="0"/>
            </a:endParaRPr>
          </a:p>
          <a:p>
            <a:pPr lvl="1">
              <a:buNone/>
            </a:pPr>
            <a:r>
              <a:rPr lang="en-US" sz="3000" dirty="0" smtClean="0">
                <a:latin typeface="Times New Roman" pitchFamily="18" charset="0"/>
                <a:cs typeface="Times New Roman" pitchFamily="18" charset="0"/>
              </a:rPr>
              <a:t>   1- The Lock-and-Key Mode</a:t>
            </a:r>
          </a:p>
          <a:p>
            <a:pPr lvl="1">
              <a:buNone/>
            </a:pPr>
            <a:r>
              <a:rPr lang="en-US" sz="3000" dirty="0" smtClean="0">
                <a:latin typeface="Times New Roman" pitchFamily="18" charset="0"/>
                <a:cs typeface="Times New Roman" pitchFamily="18" charset="0"/>
              </a:rPr>
              <a:t>   2- The Induced Fit Model</a:t>
            </a:r>
            <a:endParaRPr lang="en-US" sz="3000" dirty="0">
              <a:latin typeface="Times New Roman" pitchFamily="18" charset="0"/>
              <a:cs typeface="Times New Roman" pitchFamily="18" charset="0"/>
            </a:endParaRPr>
          </a:p>
        </p:txBody>
      </p:sp>
      <p:sp>
        <p:nvSpPr>
          <p:cNvPr id="3" name="Title 2"/>
          <p:cNvSpPr>
            <a:spLocks noGrp="1"/>
          </p:cNvSpPr>
          <p:nvPr>
            <p:ph type="title"/>
          </p:nvPr>
        </p:nvSpPr>
        <p:spPr>
          <a:xfrm>
            <a:off x="500034" y="357166"/>
            <a:ext cx="8229600" cy="101443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b="1" spc="0" smtClean="0">
                <a:ln w="50800"/>
                <a:solidFill>
                  <a:schemeClr val="bg1">
                    <a:shade val="50000"/>
                  </a:schemeClr>
                </a:solidFill>
                <a:effectLst/>
              </a:rPr>
              <a:t>Enzyme SpecificIty Theories</a:t>
            </a:r>
            <a:endParaRPr lang="en-US" b="1" spc="0" dirty="0">
              <a:ln w="50800"/>
              <a:solidFill>
                <a:schemeClr val="bg1">
                  <a:shade val="50000"/>
                </a:schemeClr>
              </a:solidFill>
              <a:effectLst/>
            </a:endParaRPr>
          </a:p>
        </p:txBody>
      </p:sp>
      <p:pic>
        <p:nvPicPr>
          <p:cNvPr id="4" name="Picture 5"/>
          <p:cNvPicPr>
            <a:picLocks noChangeAspect="1" noChangeArrowheads="1"/>
          </p:cNvPicPr>
          <p:nvPr/>
        </p:nvPicPr>
        <p:blipFill>
          <a:blip r:embed="rId3" cstate="print"/>
          <a:srcRect/>
          <a:stretch>
            <a:fillRect/>
          </a:stretch>
        </p:blipFill>
        <p:spPr bwMode="auto">
          <a:xfrm>
            <a:off x="5857884" y="2000240"/>
            <a:ext cx="2447948" cy="1576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sCAOGVJ12.jpg"/>
          <p:cNvPicPr>
            <a:picLocks noChangeAspect="1"/>
          </p:cNvPicPr>
          <p:nvPr/>
        </p:nvPicPr>
        <p:blipFill>
          <a:blip r:embed="rId4" cstate="print"/>
          <a:stretch>
            <a:fillRect/>
          </a:stretch>
        </p:blipFill>
        <p:spPr>
          <a:xfrm>
            <a:off x="5857884" y="3857628"/>
            <a:ext cx="2428892"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71538" y="214290"/>
            <a:ext cx="7000924" cy="64294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a:ln w="50800"/>
                <a:solidFill>
                  <a:schemeClr val="bg1">
                    <a:shade val="50000"/>
                  </a:schemeClr>
                </a:solidFill>
                <a:effectLst/>
              </a:rPr>
              <a:t>Lock-and-Key Model</a:t>
            </a:r>
          </a:p>
        </p:txBody>
      </p:sp>
      <p:sp>
        <p:nvSpPr>
          <p:cNvPr id="9219" name="Rectangle 3"/>
          <p:cNvSpPr>
            <a:spLocks noGrp="1" noChangeArrowheads="1"/>
          </p:cNvSpPr>
          <p:nvPr>
            <p:ph type="body" idx="1"/>
          </p:nvPr>
        </p:nvSpPr>
        <p:spPr>
          <a:xfrm>
            <a:off x="357158" y="928670"/>
            <a:ext cx="8286808" cy="2571768"/>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95000"/>
              </a:lnSpc>
              <a:spcBef>
                <a:spcPct val="10000"/>
              </a:spcBef>
            </a:pPr>
            <a:endParaRPr lang="en-US" sz="2400" dirty="0" smtClean="0"/>
          </a:p>
          <a:p>
            <a:pPr>
              <a:lnSpc>
                <a:spcPct val="95000"/>
              </a:lnSpc>
              <a:spcBef>
                <a:spcPct val="10000"/>
              </a:spcBef>
            </a:pPr>
            <a:r>
              <a:rPr lang="en-US" sz="2400" dirty="0" smtClean="0"/>
              <a:t>In </a:t>
            </a:r>
            <a:r>
              <a:rPr lang="en-US" sz="2400" dirty="0"/>
              <a:t>the </a:t>
            </a:r>
            <a:r>
              <a:rPr lang="en-US" sz="2400" b="1" dirty="0"/>
              <a:t>lock-and-key model</a:t>
            </a:r>
            <a:r>
              <a:rPr lang="en-US" sz="2400" dirty="0"/>
              <a:t> of enzyme action: </a:t>
            </a:r>
            <a:endParaRPr lang="en-US" sz="2400" dirty="0" smtClean="0"/>
          </a:p>
          <a:p>
            <a:pPr>
              <a:lnSpc>
                <a:spcPct val="95000"/>
              </a:lnSpc>
              <a:spcBef>
                <a:spcPct val="10000"/>
              </a:spcBef>
            </a:pPr>
            <a:endParaRPr lang="en-US" sz="2400" dirty="0"/>
          </a:p>
          <a:p>
            <a:pPr>
              <a:lnSpc>
                <a:spcPct val="95000"/>
              </a:lnSpc>
              <a:spcBef>
                <a:spcPct val="10000"/>
              </a:spcBef>
              <a:buFontTx/>
              <a:buNone/>
            </a:pPr>
            <a:r>
              <a:rPr lang="en-US" sz="2400" dirty="0"/>
              <a:t>	- </a:t>
            </a:r>
            <a:r>
              <a:rPr lang="en-US" sz="2400" dirty="0" smtClean="0"/>
              <a:t>The </a:t>
            </a:r>
            <a:r>
              <a:rPr lang="en-US" sz="2400" dirty="0"/>
              <a:t>active site has a rigid shape</a:t>
            </a:r>
          </a:p>
          <a:p>
            <a:pPr>
              <a:lnSpc>
                <a:spcPct val="95000"/>
              </a:lnSpc>
              <a:spcBef>
                <a:spcPct val="10000"/>
              </a:spcBef>
              <a:buFontTx/>
              <a:buNone/>
            </a:pPr>
            <a:r>
              <a:rPr lang="en-US" sz="2400" dirty="0"/>
              <a:t>	- </a:t>
            </a:r>
            <a:r>
              <a:rPr lang="en-US" sz="2400" dirty="0" smtClean="0"/>
              <a:t>Only </a:t>
            </a:r>
            <a:r>
              <a:rPr lang="en-US" sz="2400" dirty="0"/>
              <a:t>substrates with the matching shape can fit</a:t>
            </a:r>
          </a:p>
          <a:p>
            <a:pPr>
              <a:lnSpc>
                <a:spcPct val="95000"/>
              </a:lnSpc>
              <a:spcBef>
                <a:spcPct val="10000"/>
              </a:spcBef>
              <a:buFontTx/>
              <a:buNone/>
            </a:pPr>
            <a:r>
              <a:rPr lang="en-US" sz="2400" dirty="0"/>
              <a:t>	- </a:t>
            </a:r>
            <a:r>
              <a:rPr lang="en-US" sz="2400" dirty="0" smtClean="0"/>
              <a:t>The </a:t>
            </a:r>
            <a:r>
              <a:rPr lang="en-US" sz="2400" dirty="0"/>
              <a:t>substrate is a key that fits the lock of the active </a:t>
            </a:r>
            <a:r>
              <a:rPr lang="en-US" sz="2400" dirty="0" smtClean="0"/>
              <a:t>site</a:t>
            </a:r>
          </a:p>
          <a:p>
            <a:pPr>
              <a:lnSpc>
                <a:spcPct val="95000"/>
              </a:lnSpc>
              <a:spcBef>
                <a:spcPct val="10000"/>
              </a:spcBef>
              <a:buFontTx/>
              <a:buNone/>
            </a:pPr>
            <a:endParaRPr lang="en-US" sz="2400" dirty="0"/>
          </a:p>
          <a:p>
            <a:pPr>
              <a:lnSpc>
                <a:spcPct val="95000"/>
              </a:lnSpc>
              <a:spcBef>
                <a:spcPct val="10000"/>
              </a:spcBef>
            </a:pPr>
            <a:r>
              <a:rPr lang="en-US" sz="2400" dirty="0"/>
              <a:t>This is an older model, however, and does not work for all enzymes</a:t>
            </a:r>
          </a:p>
        </p:txBody>
      </p:sp>
      <p:graphicFrame>
        <p:nvGraphicFramePr>
          <p:cNvPr id="9220" name="Object 4"/>
          <p:cNvGraphicFramePr>
            <a:graphicFrameLocks noChangeAspect="1"/>
          </p:cNvGraphicFramePr>
          <p:nvPr/>
        </p:nvGraphicFramePr>
        <p:xfrm>
          <a:off x="357158" y="3571876"/>
          <a:ext cx="8286808" cy="2617787"/>
        </p:xfrm>
        <a:graphic>
          <a:graphicData uri="http://schemas.openxmlformats.org/presentationml/2006/ole">
            <p:oleObj spid="_x0000_s1026" name="Bitmap Image" r:id="rId4" imgW="4191585" imgH="1286055" progId="PBrush">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85728"/>
            <a:ext cx="7772400" cy="714380"/>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a:ln w="50800"/>
                <a:solidFill>
                  <a:schemeClr val="bg1">
                    <a:shade val="50000"/>
                  </a:schemeClr>
                </a:solidFill>
                <a:effectLst/>
              </a:rPr>
              <a:t>Induced Fit Model</a:t>
            </a:r>
          </a:p>
        </p:txBody>
      </p:sp>
      <p:sp>
        <p:nvSpPr>
          <p:cNvPr id="10243" name="Rectangle 3"/>
          <p:cNvSpPr>
            <a:spLocks noGrp="1" noChangeArrowheads="1"/>
          </p:cNvSpPr>
          <p:nvPr>
            <p:ph type="body" idx="1"/>
          </p:nvPr>
        </p:nvSpPr>
        <p:spPr>
          <a:xfrm>
            <a:off x="214282" y="1142984"/>
            <a:ext cx="8472518" cy="250033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nSpc>
                <a:spcPct val="95000"/>
              </a:lnSpc>
              <a:spcBef>
                <a:spcPct val="10000"/>
              </a:spcBef>
            </a:pPr>
            <a:endParaRPr lang="en-US" sz="2400" dirty="0" smtClean="0"/>
          </a:p>
          <a:p>
            <a:pPr>
              <a:lnSpc>
                <a:spcPct val="95000"/>
              </a:lnSpc>
              <a:spcBef>
                <a:spcPct val="10000"/>
              </a:spcBef>
            </a:pPr>
            <a:r>
              <a:rPr lang="en-US" sz="2400" dirty="0" smtClean="0"/>
              <a:t>In </a:t>
            </a:r>
            <a:r>
              <a:rPr lang="en-US" sz="2400" dirty="0"/>
              <a:t>the </a:t>
            </a:r>
            <a:r>
              <a:rPr lang="en-US" sz="2400" b="1" dirty="0"/>
              <a:t>induced-fit model</a:t>
            </a:r>
            <a:r>
              <a:rPr lang="en-US" sz="2400" dirty="0"/>
              <a:t> of enzyme action</a:t>
            </a:r>
            <a:r>
              <a:rPr lang="en-US" sz="2400" dirty="0" smtClean="0"/>
              <a:t>:</a:t>
            </a:r>
          </a:p>
          <a:p>
            <a:pPr>
              <a:lnSpc>
                <a:spcPct val="95000"/>
              </a:lnSpc>
              <a:spcBef>
                <a:spcPct val="10000"/>
              </a:spcBef>
              <a:buNone/>
            </a:pPr>
            <a:endParaRPr lang="en-US" sz="2400" dirty="0"/>
          </a:p>
          <a:p>
            <a:pPr>
              <a:lnSpc>
                <a:spcPct val="95000"/>
              </a:lnSpc>
              <a:spcBef>
                <a:spcPct val="10000"/>
              </a:spcBef>
              <a:buFontTx/>
              <a:buNone/>
            </a:pPr>
            <a:r>
              <a:rPr lang="en-US" sz="2400" dirty="0"/>
              <a:t>	- </a:t>
            </a:r>
            <a:r>
              <a:rPr lang="en-US" sz="2400" dirty="0" smtClean="0"/>
              <a:t>  The </a:t>
            </a:r>
            <a:r>
              <a:rPr lang="en-US" sz="2400" dirty="0"/>
              <a:t>active site is flexible, not rigid</a:t>
            </a:r>
          </a:p>
          <a:p>
            <a:pPr algn="justLow">
              <a:lnSpc>
                <a:spcPct val="95000"/>
              </a:lnSpc>
              <a:spcBef>
                <a:spcPct val="10000"/>
              </a:spcBef>
              <a:buFontTx/>
              <a:buNone/>
            </a:pPr>
            <a:r>
              <a:rPr lang="en-US" sz="2400" dirty="0"/>
              <a:t>	</a:t>
            </a:r>
            <a:r>
              <a:rPr lang="en-US" sz="2400" dirty="0" smtClean="0"/>
              <a:t>- The </a:t>
            </a:r>
            <a:r>
              <a:rPr lang="en-US" sz="2400" dirty="0"/>
              <a:t>shapes of the enzyme, active site, and substrate adjust to </a:t>
            </a:r>
            <a:r>
              <a:rPr lang="en-US" sz="2400" dirty="0" smtClean="0"/>
              <a:t>   </a:t>
            </a:r>
            <a:r>
              <a:rPr lang="en-US" sz="2400" dirty="0" err="1" smtClean="0"/>
              <a:t>maximumize</a:t>
            </a:r>
            <a:r>
              <a:rPr lang="en-US" sz="2400" dirty="0" smtClean="0"/>
              <a:t> </a:t>
            </a:r>
            <a:r>
              <a:rPr lang="en-US" sz="2400" dirty="0"/>
              <a:t>the fit, which improves catalysis</a:t>
            </a:r>
          </a:p>
          <a:p>
            <a:pPr>
              <a:lnSpc>
                <a:spcPct val="95000"/>
              </a:lnSpc>
              <a:spcBef>
                <a:spcPct val="10000"/>
              </a:spcBef>
              <a:buFontTx/>
              <a:buNone/>
            </a:pPr>
            <a:r>
              <a:rPr lang="en-US" sz="2400" dirty="0"/>
              <a:t>	- </a:t>
            </a:r>
            <a:r>
              <a:rPr lang="en-US" sz="2400" dirty="0" smtClean="0"/>
              <a:t>  There </a:t>
            </a:r>
            <a:r>
              <a:rPr lang="en-US" sz="2400" dirty="0"/>
              <a:t>is a greater range of substrate </a:t>
            </a:r>
            <a:r>
              <a:rPr lang="en-US" sz="2400" dirty="0" smtClean="0"/>
              <a:t>specificity</a:t>
            </a:r>
          </a:p>
          <a:p>
            <a:pPr>
              <a:lnSpc>
                <a:spcPct val="95000"/>
              </a:lnSpc>
              <a:spcBef>
                <a:spcPct val="10000"/>
              </a:spcBef>
              <a:buFontTx/>
              <a:buNone/>
            </a:pPr>
            <a:endParaRPr lang="en-US" sz="2400" dirty="0"/>
          </a:p>
          <a:p>
            <a:pPr>
              <a:lnSpc>
                <a:spcPct val="95000"/>
              </a:lnSpc>
              <a:spcBef>
                <a:spcPct val="10000"/>
              </a:spcBef>
            </a:pPr>
            <a:r>
              <a:rPr lang="en-US" sz="2400" dirty="0"/>
              <a:t>This model is more consistent with a wider range of enzymes</a:t>
            </a:r>
          </a:p>
        </p:txBody>
      </p:sp>
      <p:graphicFrame>
        <p:nvGraphicFramePr>
          <p:cNvPr id="10244" name="Object 4"/>
          <p:cNvGraphicFramePr>
            <a:graphicFrameLocks noChangeAspect="1"/>
          </p:cNvGraphicFramePr>
          <p:nvPr/>
        </p:nvGraphicFramePr>
        <p:xfrm>
          <a:off x="304800" y="3714752"/>
          <a:ext cx="8482042" cy="2574923"/>
        </p:xfrm>
        <a:graphic>
          <a:graphicData uri="http://schemas.openxmlformats.org/presentationml/2006/ole">
            <p:oleObj spid="_x0000_s2050" name="Bitmap Image" r:id="rId4" imgW="4086795" imgH="1333333" progId="PBrush">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agesCAI2D7HZ.jpg"/>
          <p:cNvPicPr>
            <a:picLocks noGrp="1" noChangeAspect="1"/>
          </p:cNvPicPr>
          <p:nvPr>
            <p:ph idx="1"/>
          </p:nvPr>
        </p:nvPicPr>
        <p:blipFill>
          <a:blip r:embed="rId3" cstate="print"/>
          <a:stretch>
            <a:fillRect/>
          </a:stretch>
        </p:blipFill>
        <p:spPr>
          <a:xfrm>
            <a:off x="1928794" y="1857364"/>
            <a:ext cx="4786346" cy="43577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itle 8"/>
          <p:cNvSpPr>
            <a:spLocks noGrp="1"/>
          </p:cNvSpPr>
          <p:nvPr>
            <p:ph type="title"/>
          </p:nvPr>
        </p:nvSpPr>
        <p:spPr>
          <a:xfrm>
            <a:off x="428596" y="428604"/>
            <a:ext cx="8229600" cy="121920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b="1" spc="0" smtClean="0">
                <a:ln w="50800"/>
                <a:solidFill>
                  <a:schemeClr val="bg1">
                    <a:shade val="50000"/>
                  </a:schemeClr>
                </a:solidFill>
                <a:effectLst/>
              </a:rPr>
              <a:t>In Life, Do You Follow The Induced-Fit Model?</a:t>
            </a:r>
            <a:endParaRPr lang="en-US"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10178"/>
          </a:xfrm>
        </p:spPr>
        <p:style>
          <a:lnRef idx="2">
            <a:schemeClr val="dk1"/>
          </a:lnRef>
          <a:fillRef idx="1">
            <a:schemeClr val="lt1"/>
          </a:fillRef>
          <a:effectRef idx="0">
            <a:schemeClr val="dk1"/>
          </a:effectRef>
          <a:fontRef idx="minor">
            <a:schemeClr val="dk1"/>
          </a:fontRef>
        </p:style>
        <p:txBody>
          <a:bodyPr>
            <a:normAutofit/>
          </a:bodyPr>
          <a:lstStyle/>
          <a:p>
            <a:pPr algn="just">
              <a:buClr>
                <a:srgbClr val="C00000"/>
              </a:buClr>
              <a:buSzPct val="100000"/>
              <a:buFont typeface="Wingdings" pitchFamily="2" charset="2"/>
              <a:buChar char="v"/>
            </a:pPr>
            <a:endParaRPr lang="en-US" b="1" dirty="0" smtClean="0"/>
          </a:p>
          <a:p>
            <a:pPr algn="just">
              <a:buClr>
                <a:srgbClr val="C00000"/>
              </a:buClr>
              <a:buSzPct val="100000"/>
              <a:buFont typeface="Wingdings" pitchFamily="2" charset="2"/>
              <a:buChar char="v"/>
            </a:pPr>
            <a:r>
              <a:rPr lang="en-US" b="1" dirty="0" smtClean="0">
                <a:latin typeface="Times New Roman" pitchFamily="18" charset="0"/>
                <a:cs typeface="Times New Roman" pitchFamily="18" charset="0"/>
              </a:rPr>
              <a:t>ENZYMES : are effective &amp; high specific biological catalyst </a:t>
            </a:r>
            <a:r>
              <a:rPr lang="en-US" dirty="0" smtClean="0">
                <a:latin typeface="Times New Roman" pitchFamily="18" charset="0"/>
                <a:cs typeface="Times New Roman" pitchFamily="18" charset="0"/>
              </a:rPr>
              <a:t> that catalyze the conversion of one or more compounds </a:t>
            </a:r>
            <a:r>
              <a:rPr lang="en-US" b="1" dirty="0" smtClean="0">
                <a:latin typeface="Times New Roman" pitchFamily="18" charset="0"/>
                <a:cs typeface="Times New Roman" pitchFamily="18" charset="0"/>
              </a:rPr>
              <a:t>(substrates) into one or more different compounds (products)</a:t>
            </a:r>
            <a:r>
              <a:rPr lang="en-US" dirty="0" smtClean="0">
                <a:latin typeface="Times New Roman" pitchFamily="18" charset="0"/>
                <a:cs typeface="Times New Roman" pitchFamily="18" charset="0"/>
              </a:rPr>
              <a:t>.</a:t>
            </a:r>
          </a:p>
          <a:p>
            <a:pPr algn="just">
              <a:buClr>
                <a:srgbClr val="C00000"/>
              </a:buClr>
              <a:buSzPct val="100000"/>
              <a:buFont typeface="Wingdings" pitchFamily="2" charset="2"/>
              <a:buChar char="v"/>
            </a:pPr>
            <a:r>
              <a:rPr lang="en-US" dirty="0" smtClean="0">
                <a:latin typeface="Times New Roman" pitchFamily="18" charset="0"/>
                <a:cs typeface="Times New Roman" pitchFamily="18" charset="0"/>
              </a:rPr>
              <a:t> enzymes are involved in all essential body reactions &amp; found in all body tissues</a:t>
            </a:r>
          </a:p>
          <a:p>
            <a:pPr algn="just">
              <a:buClr>
                <a:srgbClr val="C00000"/>
              </a:buClr>
              <a:buSzPct val="100000"/>
              <a:buNone/>
            </a:pPr>
            <a:endParaRPr lang="en-US" dirty="0" smtClean="0"/>
          </a:p>
          <a:p>
            <a:pPr algn="ctr">
              <a:buClr>
                <a:srgbClr val="C00000"/>
              </a:buClr>
              <a:buSzPct val="100000"/>
              <a:buNone/>
            </a:pPr>
            <a:r>
              <a:rPr lang="en-US" dirty="0" smtClean="0"/>
              <a:t>  </a:t>
            </a:r>
            <a:r>
              <a:rPr lang="en-US" sz="4800" b="1" dirty="0" smtClean="0">
                <a:solidFill>
                  <a:srgbClr val="C00000"/>
                </a:solidFill>
              </a:rPr>
              <a:t>Enzymes = Life</a:t>
            </a:r>
          </a:p>
          <a:p>
            <a:pPr algn="just">
              <a:buClr>
                <a:srgbClr val="C00000"/>
              </a:buClr>
              <a:buSzPct val="100000"/>
              <a:buFont typeface="Wingdings" pitchFamily="2" charset="2"/>
              <a:buChar char="v"/>
            </a:pPr>
            <a:endParaRPr lang="en-US" dirty="0" smtClean="0"/>
          </a:p>
          <a:p>
            <a:pPr algn="just">
              <a:buClr>
                <a:srgbClr val="C00000"/>
              </a:buClr>
              <a:buSzPct val="100000"/>
              <a:buNone/>
            </a:pPr>
            <a:endParaRPr lang="en-US" dirty="0" smtClean="0"/>
          </a:p>
        </p:txBody>
      </p:sp>
      <p:sp>
        <p:nvSpPr>
          <p:cNvPr id="2" name="Title 1"/>
          <p:cNvSpPr>
            <a:spLocks noGrp="1"/>
          </p:cNvSpPr>
          <p:nvPr>
            <p:ph type="title"/>
          </p:nvPr>
        </p:nvSpPr>
        <p:spPr>
          <a:xfrm>
            <a:off x="2000232" y="285728"/>
            <a:ext cx="4357718" cy="785818"/>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spc="0" dirty="0" smtClean="0">
                <a:ln w="50800"/>
                <a:solidFill>
                  <a:schemeClr val="bg1">
                    <a:shade val="50000"/>
                  </a:schemeClr>
                </a:solidFill>
                <a:effectLst/>
                <a:latin typeface="Times New Roman" pitchFamily="18" charset="0"/>
                <a:cs typeface="Times New Roman" pitchFamily="18" charset="0"/>
              </a:rPr>
              <a:t>ENZYMES</a:t>
            </a:r>
            <a:endParaRPr lang="en-US" sz="36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85926"/>
            <a:ext cx="8329642" cy="450059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endParaRPr lang="en-US" dirty="0" smtClean="0"/>
          </a:p>
          <a:p>
            <a:pPr algn="justLow"/>
            <a:r>
              <a:rPr lang="en-US" dirty="0" smtClean="0"/>
              <a:t>While Fischer's "lock and key model" accounted for the grate specificity of enzyme-substrate interactions, the implied rigidity of the enzyme's active site failed to account for the dynamic changes that we now know accompany catalysis. </a:t>
            </a:r>
          </a:p>
          <a:p>
            <a:pPr algn="justLow"/>
            <a:endParaRPr lang="en-US" dirty="0" smtClean="0"/>
          </a:p>
          <a:p>
            <a:pPr algn="justLow"/>
            <a:r>
              <a:rPr lang="en-US" dirty="0" smtClean="0"/>
              <a:t>This was addressed by Daniel </a:t>
            </a:r>
            <a:r>
              <a:rPr lang="en-US" dirty="0" err="1" smtClean="0"/>
              <a:t>Koshland's</a:t>
            </a:r>
            <a:r>
              <a:rPr lang="en-US" dirty="0" smtClean="0"/>
              <a:t> </a:t>
            </a:r>
            <a:r>
              <a:rPr lang="en-US" b="1" dirty="0" smtClean="0"/>
              <a:t>induced fit model, </a:t>
            </a:r>
            <a:r>
              <a:rPr lang="en-US" dirty="0" smtClean="0"/>
              <a:t>which states that:</a:t>
            </a:r>
          </a:p>
          <a:p>
            <a:pPr lvl="1" algn="justLow"/>
            <a:r>
              <a:rPr lang="en-US" dirty="0" smtClean="0"/>
              <a:t> </a:t>
            </a:r>
            <a:r>
              <a:rPr lang="en-US" dirty="0" smtClean="0">
                <a:solidFill>
                  <a:srgbClr val="C00000"/>
                </a:solidFill>
              </a:rPr>
              <a:t>When substrates approach and bind to an enzyme they induce a conformational change analogous to placing a hand (substrate) into a glove (enzyme)</a:t>
            </a:r>
          </a:p>
          <a:p>
            <a:pPr lvl="1" algn="justLow"/>
            <a:endParaRPr lang="en-US" dirty="0" smtClean="0">
              <a:solidFill>
                <a:srgbClr val="C00000"/>
              </a:solidFill>
            </a:endParaRPr>
          </a:p>
          <a:p>
            <a:pPr lvl="1" algn="justLow"/>
            <a:r>
              <a:rPr lang="en-US" dirty="0" smtClean="0">
                <a:solidFill>
                  <a:srgbClr val="C00000"/>
                </a:solidFill>
              </a:rPr>
              <a:t>The enzyme in turn induces reciprocal changes in its substrates, harnessing the energy of binding to facilitate the transformation of substrates into products. </a:t>
            </a:r>
            <a:endParaRPr lang="en-US" dirty="0"/>
          </a:p>
        </p:txBody>
      </p:sp>
      <p:sp>
        <p:nvSpPr>
          <p:cNvPr id="2" name="Title 1"/>
          <p:cNvSpPr>
            <a:spLocks noGrp="1"/>
          </p:cNvSpPr>
          <p:nvPr>
            <p:ph type="title"/>
          </p:nvPr>
        </p:nvSpPr>
        <p:spPr>
          <a:xfrm>
            <a:off x="285720" y="428604"/>
            <a:ext cx="8401080" cy="107157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smtClean="0">
                <a:ln w="50800"/>
                <a:solidFill>
                  <a:schemeClr val="bg1">
                    <a:shade val="50000"/>
                  </a:schemeClr>
                </a:solidFill>
                <a:effectLst/>
              </a:rPr>
              <a:t>SUBSTRATES INDUCE CONFORMATIONAL CHANGES IN ENZYMES</a:t>
            </a:r>
            <a:endParaRPr lang="en-US" sz="3200"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duced%20fit.png"/>
          <p:cNvPicPr>
            <a:picLocks noGrp="1" noChangeAspect="1"/>
          </p:cNvPicPr>
          <p:nvPr>
            <p:ph idx="1"/>
          </p:nvPr>
        </p:nvPicPr>
        <p:blipFill>
          <a:blip r:embed="rId3" cstate="print"/>
          <a:stretch>
            <a:fillRect/>
          </a:stretch>
        </p:blipFill>
        <p:spPr>
          <a:xfrm>
            <a:off x="785786" y="1142984"/>
            <a:ext cx="7572428" cy="42148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Low"/>
            <a:endParaRPr lang="en-US" dirty="0" smtClean="0"/>
          </a:p>
          <a:p>
            <a:pPr algn="justLow"/>
            <a:r>
              <a:rPr lang="en-US" dirty="0" smtClean="0">
                <a:latin typeface="Times New Roman" pitchFamily="18" charset="0"/>
                <a:cs typeface="Times New Roman" pitchFamily="18" charset="0"/>
              </a:rPr>
              <a:t>Enzymes use various combinations of four mechanisms to  </a:t>
            </a:r>
            <a:r>
              <a:rPr lang="en-US" dirty="0" err="1" smtClean="0">
                <a:latin typeface="Times New Roman" pitchFamily="18" charset="0"/>
                <a:cs typeface="Times New Roman" pitchFamily="18" charset="0"/>
              </a:rPr>
              <a:t>catalytize</a:t>
            </a:r>
            <a:r>
              <a:rPr lang="en-US" dirty="0" smtClean="0">
                <a:latin typeface="Times New Roman" pitchFamily="18" charset="0"/>
                <a:cs typeface="Times New Roman" pitchFamily="18" charset="0"/>
              </a:rPr>
              <a:t> a chemical reactions these are:</a:t>
            </a:r>
          </a:p>
          <a:p>
            <a:pPr algn="justLow">
              <a:buNone/>
            </a:pPr>
            <a:endParaRPr lang="en-US" dirty="0" smtClean="0">
              <a:latin typeface="Times New Roman" pitchFamily="18" charset="0"/>
              <a:cs typeface="Times New Roman" pitchFamily="18" charset="0"/>
            </a:endParaRPr>
          </a:p>
          <a:p>
            <a:pPr marL="880110" lvl="1" indent="-514350" algn="justLow">
              <a:buFont typeface="+mj-lt"/>
              <a:buAutoNum type="arabicPeriod"/>
            </a:pPr>
            <a:r>
              <a:rPr lang="en-US" b="1" dirty="0" smtClean="0">
                <a:latin typeface="Times New Roman" pitchFamily="18" charset="0"/>
                <a:cs typeface="Times New Roman" pitchFamily="18" charset="0"/>
              </a:rPr>
              <a:t>Catalysis by Proximity</a:t>
            </a:r>
          </a:p>
          <a:p>
            <a:pPr marL="880110" lvl="1" indent="-514350" algn="justLow">
              <a:buFont typeface="+mj-lt"/>
              <a:buAutoNum type="arabicPeriod"/>
            </a:pPr>
            <a:r>
              <a:rPr lang="en-US" b="1" dirty="0" smtClean="0">
                <a:latin typeface="Times New Roman" pitchFamily="18" charset="0"/>
                <a:cs typeface="Times New Roman" pitchFamily="18" charset="0"/>
              </a:rPr>
              <a:t>Acid–Base Catalysis</a:t>
            </a:r>
          </a:p>
          <a:p>
            <a:pPr marL="880110" lvl="1" indent="-514350" algn="justLow">
              <a:buFont typeface="+mj-lt"/>
              <a:buAutoNum type="arabicPeriod"/>
            </a:pPr>
            <a:r>
              <a:rPr lang="en-US" b="1" dirty="0" smtClean="0">
                <a:latin typeface="Times New Roman" pitchFamily="18" charset="0"/>
                <a:cs typeface="Times New Roman" pitchFamily="18" charset="0"/>
              </a:rPr>
              <a:t>Catalysis by Strain</a:t>
            </a:r>
          </a:p>
          <a:p>
            <a:pPr marL="880110" lvl="1" indent="-514350" algn="justLow">
              <a:buFont typeface="+mj-lt"/>
              <a:buAutoNum type="arabicPeriod"/>
            </a:pPr>
            <a:r>
              <a:rPr lang="en-US" b="1" dirty="0" smtClean="0">
                <a:latin typeface="Times New Roman" pitchFamily="18" charset="0"/>
                <a:cs typeface="Times New Roman" pitchFamily="18" charset="0"/>
              </a:rPr>
              <a:t>Covalent Catalysis</a:t>
            </a:r>
          </a:p>
          <a:p>
            <a:pPr marL="880110" lvl="1" indent="-514350" algn="justLow">
              <a:buFont typeface="+mj-lt"/>
              <a:buAutoNum type="arabicPeriod"/>
            </a:pPr>
            <a:endParaRPr lang="en-US" b="1" dirty="0" smtClean="0"/>
          </a:p>
          <a:p>
            <a:pPr marL="880110" lvl="1" indent="-514350">
              <a:buFont typeface="+mj-lt"/>
              <a:buAutoNum type="arabicPeriod"/>
            </a:pPr>
            <a:endParaRPr lang="en-US" b="1" dirty="0" smtClean="0"/>
          </a:p>
          <a:p>
            <a:pPr marL="514350" indent="-514350">
              <a:buFont typeface="+mj-lt"/>
              <a:buAutoNum type="arabicPeriod"/>
            </a:pPr>
            <a:endParaRPr lang="en-US" b="1" dirty="0" smtClean="0"/>
          </a:p>
          <a:p>
            <a:pPr marL="514350" indent="-514350">
              <a:buFont typeface="+mj-lt"/>
              <a:buAutoNum type="arabicPeriod"/>
            </a:pPr>
            <a:endParaRPr lang="en-US" dirty="0"/>
          </a:p>
        </p:txBody>
      </p:sp>
      <p:sp>
        <p:nvSpPr>
          <p:cNvPr id="2" name="Title 1"/>
          <p:cNvSpPr>
            <a:spLocks noGrp="1"/>
          </p:cNvSpPr>
          <p:nvPr>
            <p:ph type="title"/>
          </p:nvPr>
        </p:nvSpPr>
        <p:spPr>
          <a:xfrm>
            <a:off x="357158" y="214290"/>
            <a:ext cx="8372476" cy="100491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2800" b="1" spc="0" smtClean="0">
                <a:ln w="50800"/>
                <a:solidFill>
                  <a:schemeClr val="bg1">
                    <a:shade val="50000"/>
                  </a:schemeClr>
                </a:solidFill>
                <a:effectLst/>
              </a:rPr>
              <a:t>MECHANISMS OF ENZYMES TO </a:t>
            </a:r>
            <a:r>
              <a:rPr lang="en-US" sz="2800" b="1" spc="0" dirty="0" smtClean="0">
                <a:ln w="50800"/>
                <a:solidFill>
                  <a:schemeClr val="bg1">
                    <a:shade val="50000"/>
                  </a:schemeClr>
                </a:solidFill>
                <a:effectLst/>
              </a:rPr>
              <a:t>FACILITATE CATALYSIS</a:t>
            </a:r>
            <a:endParaRPr lang="en-US" sz="2800"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endParaRPr lang="en-US" dirty="0" smtClean="0"/>
          </a:p>
          <a:p>
            <a:pPr algn="just"/>
            <a:r>
              <a:rPr lang="en-US" dirty="0" smtClean="0"/>
              <a:t>When an enzyme binds substrate molecules at its active site, it creates a region of high local substrate concentration. </a:t>
            </a:r>
          </a:p>
          <a:p>
            <a:pPr algn="just"/>
            <a:endParaRPr lang="en-US" dirty="0" smtClean="0"/>
          </a:p>
          <a:p>
            <a:pPr algn="just"/>
            <a:r>
              <a:rPr lang="en-US" dirty="0" smtClean="0"/>
              <a:t>This environment also orients the substrate molecules spatially in a position ideal for them to interact, (i.e. within bond-forming distance) resulting in rate enhancements of at least thousand fold.</a:t>
            </a:r>
            <a:endParaRPr lang="en-US" dirty="0"/>
          </a:p>
        </p:txBody>
      </p:sp>
      <p:sp>
        <p:nvSpPr>
          <p:cNvPr id="2" name="Title 1"/>
          <p:cNvSpPr>
            <a:spLocks noGrp="1"/>
          </p:cNvSpPr>
          <p:nvPr>
            <p:ph type="title"/>
          </p:nvPr>
        </p:nvSpPr>
        <p:spPr>
          <a:xfrm>
            <a:off x="457200" y="428604"/>
            <a:ext cx="8229600" cy="857256"/>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smtClean="0">
                <a:ln w="50800"/>
                <a:solidFill>
                  <a:schemeClr val="bg1">
                    <a:shade val="50000"/>
                  </a:schemeClr>
                </a:solidFill>
                <a:effectLst/>
              </a:rPr>
              <a:t>   </a:t>
            </a:r>
            <a:r>
              <a:rPr sz="3600" b="1" spc="0" smtClean="0">
                <a:ln w="50800"/>
                <a:solidFill>
                  <a:schemeClr val="bg1">
                    <a:shade val="50000"/>
                  </a:schemeClr>
                </a:solidFill>
                <a:effectLst/>
                <a:latin typeface="Times New Roman" pitchFamily="18" charset="0"/>
                <a:cs typeface="Times New Roman" pitchFamily="18" charset="0"/>
              </a:rPr>
              <a:t>1- Catalysis by Proximity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Low"/>
            <a:endParaRPr lang="en-US" dirty="0" smtClean="0"/>
          </a:p>
          <a:p>
            <a:pPr algn="justLow"/>
            <a:r>
              <a:rPr lang="en-US" dirty="0" smtClean="0"/>
              <a:t>The </a:t>
            </a:r>
            <a:r>
              <a:rPr lang="en-US" dirty="0" err="1" smtClean="0"/>
              <a:t>ionizable</a:t>
            </a:r>
            <a:r>
              <a:rPr lang="en-US" dirty="0" smtClean="0"/>
              <a:t> functional groups of </a:t>
            </a:r>
            <a:r>
              <a:rPr lang="en-US" dirty="0" err="1" smtClean="0"/>
              <a:t>aminoacyl</a:t>
            </a:r>
            <a:r>
              <a:rPr lang="en-US" dirty="0" smtClean="0"/>
              <a:t> side chains and (where present) of prosthetic groups contribute to catalysis by acting as acids or bases.</a:t>
            </a:r>
          </a:p>
          <a:p>
            <a:pPr algn="justLow"/>
            <a:endParaRPr lang="en-US" dirty="0" smtClean="0"/>
          </a:p>
          <a:p>
            <a:pPr algn="justLow"/>
            <a:r>
              <a:rPr lang="en-US" dirty="0" smtClean="0"/>
              <a:t> Acid-base catalysis can be either specific or general</a:t>
            </a:r>
          </a:p>
        </p:txBody>
      </p:sp>
      <p:sp>
        <p:nvSpPr>
          <p:cNvPr id="5" name="Title 1"/>
          <p:cNvSpPr>
            <a:spLocks noGrp="1"/>
          </p:cNvSpPr>
          <p:nvPr>
            <p:ph type="title"/>
          </p:nvPr>
        </p:nvSpPr>
        <p:spPr>
          <a:xfrm>
            <a:off x="428596" y="500042"/>
            <a:ext cx="8229600" cy="78581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514350" indent="-514350" algn="ctr"/>
            <a:r>
              <a:rPr sz="3600" b="1" spc="0" smtClean="0">
                <a:ln w="50800"/>
                <a:solidFill>
                  <a:schemeClr val="bg1">
                    <a:shade val="50000"/>
                  </a:schemeClr>
                </a:solidFill>
                <a:effectLst/>
                <a:latin typeface="Times New Roman" pitchFamily="18" charset="0"/>
                <a:cs typeface="Times New Roman" pitchFamily="18" charset="0"/>
              </a:rPr>
              <a:t>2- Acid–Base Catalysis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endParaRPr lang="en-US" dirty="0" smtClean="0"/>
          </a:p>
          <a:p>
            <a:pPr algn="justLow"/>
            <a:r>
              <a:rPr lang="en-US" dirty="0" smtClean="0"/>
              <a:t>Enzymes that catalyze </a:t>
            </a:r>
            <a:r>
              <a:rPr lang="en-US" dirty="0" err="1" smtClean="0"/>
              <a:t>lytic</a:t>
            </a:r>
            <a:r>
              <a:rPr lang="en-US" dirty="0" smtClean="0"/>
              <a:t> reactions that involve breaking a covalent bond typically bind their substrates in a conformation that is somewhat unfavorable for the bond that will undergo cleavage. </a:t>
            </a:r>
          </a:p>
          <a:p>
            <a:pPr algn="justLow">
              <a:buNone/>
            </a:pPr>
            <a:endParaRPr lang="en-US" dirty="0" smtClean="0"/>
          </a:p>
          <a:p>
            <a:pPr algn="justLow"/>
            <a:r>
              <a:rPr lang="en-US" dirty="0" smtClean="0"/>
              <a:t>This conformation mimics that of the </a:t>
            </a:r>
            <a:r>
              <a:rPr lang="en-US" b="1" dirty="0" smtClean="0"/>
              <a:t>transition state intermediate</a:t>
            </a:r>
            <a:r>
              <a:rPr lang="en-US" dirty="0" smtClean="0"/>
              <a:t>, or half-way point, in the transformation of substrates to products. </a:t>
            </a:r>
          </a:p>
          <a:p>
            <a:pPr algn="justLow">
              <a:buNone/>
            </a:pPr>
            <a:endParaRPr lang="en-US" dirty="0" smtClean="0"/>
          </a:p>
          <a:p>
            <a:pPr algn="justLow"/>
            <a:r>
              <a:rPr lang="en-US" dirty="0" smtClean="0"/>
              <a:t>The resulting strain stretches or distorts the targeted bond, weakening it and making it more vulnerable to cleavage. </a:t>
            </a:r>
          </a:p>
        </p:txBody>
      </p:sp>
      <p:sp>
        <p:nvSpPr>
          <p:cNvPr id="2" name="Title 1"/>
          <p:cNvSpPr>
            <a:spLocks noGrp="1"/>
          </p:cNvSpPr>
          <p:nvPr>
            <p:ph type="title"/>
          </p:nvPr>
        </p:nvSpPr>
        <p:spPr>
          <a:xfrm>
            <a:off x="457200" y="571480"/>
            <a:ext cx="8229600" cy="80012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smtClean="0">
                <a:ln w="50800"/>
                <a:solidFill>
                  <a:schemeClr val="bg1">
                    <a:shade val="50000"/>
                  </a:schemeClr>
                </a:solidFill>
                <a:effectLst/>
                <a:latin typeface="Times New Roman" pitchFamily="18" charset="0"/>
                <a:cs typeface="Times New Roman" pitchFamily="18" charset="0"/>
              </a:rPr>
              <a:t>3- Catalysis by Strain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35785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process of covalent catalysis involves the formation of a covalent bond between the enzyme and one or more substrates. The modified enzyme then becomes a reactant.</a:t>
            </a:r>
          </a:p>
          <a:p>
            <a:pPr algn="justLow"/>
            <a:r>
              <a:rPr lang="en-US" dirty="0" smtClean="0">
                <a:latin typeface="Times New Roman" pitchFamily="18" charset="0"/>
                <a:cs typeface="Times New Roman" pitchFamily="18" charset="0"/>
              </a:rPr>
              <a:t> Covalent catalysis introduces a new reaction pathway whose activation energy is lower—and the reaction therefore is faster—than the reaction pathway in homogeneous solution. </a:t>
            </a:r>
          </a:p>
          <a:p>
            <a:pPr algn="justLow"/>
            <a:r>
              <a:rPr lang="en-US" dirty="0" smtClean="0">
                <a:latin typeface="Times New Roman" pitchFamily="18" charset="0"/>
                <a:cs typeface="Times New Roman" pitchFamily="18" charset="0"/>
              </a:rPr>
              <a:t>Chemical modification of the enzyme is, however, transient. </a:t>
            </a:r>
          </a:p>
          <a:p>
            <a:pPr algn="justLow"/>
            <a:r>
              <a:rPr lang="en-US" dirty="0" smtClean="0">
                <a:latin typeface="Times New Roman" pitchFamily="18" charset="0"/>
                <a:cs typeface="Times New Roman" pitchFamily="18" charset="0"/>
              </a:rPr>
              <a:t>Completion of the reaction returns the enzyme to its original unmodified state. Its role thus remains catalytic. </a:t>
            </a:r>
          </a:p>
          <a:p>
            <a:pPr algn="justLow"/>
            <a:r>
              <a:rPr lang="en-US" dirty="0" smtClean="0">
                <a:latin typeface="Times New Roman" pitchFamily="18" charset="0"/>
                <a:cs typeface="Times New Roman" pitchFamily="18" charset="0"/>
              </a:rPr>
              <a:t>Covalent catalysis is particularly common among enzymes that catalyze group transfer reactions. Residues on the enzyme that participate in covalent catalysis generally are </a:t>
            </a:r>
            <a:r>
              <a:rPr lang="en-US" dirty="0" err="1" smtClean="0">
                <a:latin typeface="Times New Roman" pitchFamily="18" charset="0"/>
                <a:cs typeface="Times New Roman" pitchFamily="18" charset="0"/>
              </a:rPr>
              <a:t>cysteine</a:t>
            </a:r>
            <a:r>
              <a:rPr lang="en-US" dirty="0" smtClean="0">
                <a:latin typeface="Times New Roman" pitchFamily="18" charset="0"/>
                <a:cs typeface="Times New Roman" pitchFamily="18" charset="0"/>
              </a:rPr>
              <a:t> or serine and occasionally </a:t>
            </a:r>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a:t>
            </a:r>
          </a:p>
          <a:p>
            <a:pPr algn="justLow"/>
            <a:r>
              <a:rPr lang="en-US" dirty="0" smtClean="0">
                <a:latin typeface="Times New Roman" pitchFamily="18" charset="0"/>
                <a:cs typeface="Times New Roman" pitchFamily="18" charset="0"/>
              </a:rPr>
              <a:t> Covalent catalysis often follows a "ping-pong" mechanism—one in which the first substrate is bound and its product released prior to the binding of the second substrate</a:t>
            </a:r>
          </a:p>
          <a:p>
            <a:pPr algn="justLow"/>
            <a:endParaRPr lang="en-US" dirty="0" smtClean="0">
              <a:latin typeface="Times New Roman" pitchFamily="18" charset="0"/>
              <a:cs typeface="Times New Roman" pitchFamily="18" charset="0"/>
            </a:endParaRPr>
          </a:p>
        </p:txBody>
      </p:sp>
      <p:sp>
        <p:nvSpPr>
          <p:cNvPr id="4" name="Title 3"/>
          <p:cNvSpPr>
            <a:spLocks noGrp="1"/>
          </p:cNvSpPr>
          <p:nvPr>
            <p:ph type="title"/>
          </p:nvPr>
        </p:nvSpPr>
        <p:spPr>
          <a:xfrm>
            <a:off x="457200" y="857232"/>
            <a:ext cx="8229600" cy="514368"/>
          </a:xfrm>
        </p:spPr>
        <p:txBody>
          <a:bodyPr>
            <a:normAutofit fontScale="90000"/>
          </a:bodyPr>
          <a:lstStyle/>
          <a:p>
            <a:r>
              <a:rPr lang="ar-IQ"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ar-IQ"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ar-IQ"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ar-IQ"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sz="4400" b="1" cap="all" spc="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sz="4400" b="1" cap="all" spc="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ar-IQ" dirty="0"/>
          </a:p>
        </p:txBody>
      </p:sp>
      <p:sp>
        <p:nvSpPr>
          <p:cNvPr id="5" name="Title 1"/>
          <p:cNvSpPr txBox="1">
            <a:spLocks/>
          </p:cNvSpPr>
          <p:nvPr/>
        </p:nvSpPr>
        <p:spPr>
          <a:xfrm>
            <a:off x="428596" y="357166"/>
            <a:ext cx="8229600" cy="80012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b" anchorCtr="0">
            <a:normAutofit/>
            <a:scene3d>
              <a:camera prst="orthographicFront"/>
              <a:lightRig rig="balanced" dir="t">
                <a:rot lat="0" lon="0" rev="2100000"/>
              </a:lightRig>
            </a:scene3d>
            <a:sp3d extrusionH="57150" prstMaterial="metal">
              <a:bevelT w="38100" h="25400"/>
              <a:contourClr>
                <a:schemeClr val="bg2"/>
              </a:contourClr>
            </a:sp3d>
          </a:bodyPr>
          <a:lstStyle/>
          <a:p>
            <a:pPr lvl="0" algn="ctr">
              <a:spcBef>
                <a:spcPct val="0"/>
              </a:spcBef>
            </a:pPr>
            <a:r>
              <a:rPr lang="en-US" sz="3600" b="1" dirty="0" smtClean="0">
                <a:ln w="50800"/>
                <a:solidFill>
                  <a:schemeClr val="bg1">
                    <a:shade val="50000"/>
                  </a:schemeClr>
                </a:solidFill>
                <a:latin typeface="Times New Roman" pitchFamily="18" charset="0"/>
                <a:cs typeface="Times New Roman" pitchFamily="18" charset="0"/>
              </a:rPr>
              <a:t>4- Covalent Catalysis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4414" y="428604"/>
            <a:ext cx="6429420" cy="64294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err="1" smtClean="0">
                <a:ln w="50800"/>
                <a:solidFill>
                  <a:schemeClr val="bg1">
                    <a:shade val="50000"/>
                  </a:schemeClr>
                </a:solidFill>
                <a:effectLst/>
              </a:rPr>
              <a:t>Isoenzymes</a:t>
            </a:r>
            <a:r>
              <a:rPr lang="en-US" sz="2800" b="1" spc="0" dirty="0" smtClean="0">
                <a:ln w="50800"/>
                <a:solidFill>
                  <a:schemeClr val="bg1">
                    <a:shade val="50000"/>
                  </a:schemeClr>
                </a:solidFill>
                <a:effectLst/>
              </a:rPr>
              <a:t> (</a:t>
            </a:r>
            <a:r>
              <a:rPr sz="2800" b="1" spc="0" smtClean="0">
                <a:ln w="50800"/>
                <a:solidFill>
                  <a:schemeClr val="bg1">
                    <a:shade val="50000"/>
                  </a:schemeClr>
                </a:solidFill>
                <a:effectLst/>
              </a:rPr>
              <a:t>Isozymes</a:t>
            </a:r>
            <a:r>
              <a:rPr lang="en-US" sz="2800" b="1" spc="0" dirty="0" smtClean="0">
                <a:ln w="50800"/>
                <a:solidFill>
                  <a:schemeClr val="bg1">
                    <a:shade val="50000"/>
                  </a:schemeClr>
                </a:solidFill>
                <a:effectLst/>
              </a:rPr>
              <a:t>)</a:t>
            </a:r>
            <a:endParaRPr lang="en-US" sz="2800" b="1" spc="0" dirty="0">
              <a:ln w="50800"/>
              <a:solidFill>
                <a:schemeClr val="bg1">
                  <a:shade val="50000"/>
                </a:schemeClr>
              </a:solidFill>
              <a:effectLst/>
            </a:endParaRPr>
          </a:p>
        </p:txBody>
      </p:sp>
      <p:sp>
        <p:nvSpPr>
          <p:cNvPr id="13315" name="Rectangle 3"/>
          <p:cNvSpPr>
            <a:spLocks noGrp="1" noChangeArrowheads="1"/>
          </p:cNvSpPr>
          <p:nvPr>
            <p:ph type="body" idx="1"/>
          </p:nvPr>
        </p:nvSpPr>
        <p:spPr>
          <a:xfrm>
            <a:off x="571472" y="1357298"/>
            <a:ext cx="7772400" cy="5072098"/>
          </a:xfrm>
        </p:spPr>
        <p:style>
          <a:lnRef idx="2">
            <a:schemeClr val="dk1"/>
          </a:lnRef>
          <a:fillRef idx="1">
            <a:schemeClr val="lt1"/>
          </a:fillRef>
          <a:effectRef idx="0">
            <a:schemeClr val="dk1"/>
          </a:effectRef>
          <a:fontRef idx="minor">
            <a:schemeClr val="dk1"/>
          </a:fontRef>
        </p:style>
        <p:txBody>
          <a:bodyPr>
            <a:normAutofit/>
          </a:bodyPr>
          <a:lstStyle/>
          <a:p>
            <a:pPr algn="justLow">
              <a:lnSpc>
                <a:spcPct val="90000"/>
              </a:lnSpc>
              <a:spcBef>
                <a:spcPct val="10000"/>
              </a:spcBef>
            </a:pPr>
            <a:endParaRPr lang="en-US" sz="2400" b="1" dirty="0" smtClean="0">
              <a:latin typeface="Times New Roman" pitchFamily="18" charset="0"/>
              <a:cs typeface="Times New Roman" pitchFamily="18" charset="0"/>
            </a:endParaRPr>
          </a:p>
          <a:p>
            <a:pPr algn="justLow">
              <a:lnSpc>
                <a:spcPct val="90000"/>
              </a:lnSpc>
              <a:spcBef>
                <a:spcPct val="10000"/>
              </a:spcBef>
            </a:pPr>
            <a:r>
              <a:rPr lang="en-US" sz="2400" dirty="0" err="1" smtClean="0">
                <a:latin typeface="Times New Roman" pitchFamily="18" charset="0"/>
                <a:cs typeface="Times New Roman" pitchFamily="18" charset="0"/>
              </a:rPr>
              <a:t>Isoenzymes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different forms of an enzyme that catalyze the same reaction in different tissues in the </a:t>
            </a:r>
            <a:r>
              <a:rPr lang="en-US" sz="2400" dirty="0" smtClean="0">
                <a:latin typeface="Times New Roman" pitchFamily="18" charset="0"/>
                <a:cs typeface="Times New Roman" pitchFamily="18" charset="0"/>
              </a:rPr>
              <a:t>body.</a:t>
            </a:r>
          </a:p>
          <a:p>
            <a:pPr algn="justLow">
              <a:lnSpc>
                <a:spcPct val="90000"/>
              </a:lnSpc>
              <a:spcBef>
                <a:spcPct val="10000"/>
              </a:spcBef>
            </a:pPr>
            <a:endParaRPr lang="en-US" sz="2400" dirty="0" smtClean="0">
              <a:latin typeface="Times New Roman" pitchFamily="18" charset="0"/>
              <a:cs typeface="Times New Roman" pitchFamily="18" charset="0"/>
            </a:endParaRPr>
          </a:p>
          <a:p>
            <a:pPr algn="justLow">
              <a:lnSpc>
                <a:spcPct val="90000"/>
              </a:lnSpc>
              <a:spcBef>
                <a:spcPct val="10000"/>
              </a:spcBef>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have slight variations in the amino acid sequences of the subunits of their quaternary </a:t>
            </a:r>
            <a:r>
              <a:rPr lang="en-US" sz="2400" dirty="0" smtClean="0">
                <a:latin typeface="Times New Roman" pitchFamily="18" charset="0"/>
                <a:cs typeface="Times New Roman" pitchFamily="18" charset="0"/>
              </a:rPr>
              <a:t>structure</a:t>
            </a:r>
          </a:p>
          <a:p>
            <a:pPr algn="justLow">
              <a:lnSpc>
                <a:spcPct val="90000"/>
              </a:lnSpc>
              <a:spcBef>
                <a:spcPct val="10000"/>
              </a:spcBef>
              <a:buNone/>
            </a:pPr>
            <a:endParaRPr lang="en-US" sz="2400" dirty="0" smtClean="0">
              <a:latin typeface="Times New Roman" pitchFamily="18" charset="0"/>
              <a:cs typeface="Times New Roman" pitchFamily="18" charset="0"/>
            </a:endParaRPr>
          </a:p>
          <a:p>
            <a:pPr algn="justLow"/>
            <a:r>
              <a:rPr lang="en-US" sz="2400" dirty="0" smtClean="0">
                <a:latin typeface="Times New Roman" pitchFamily="18" charset="0"/>
                <a:cs typeface="Times New Roman" pitchFamily="18" charset="0"/>
              </a:rPr>
              <a:t>Different </a:t>
            </a:r>
            <a:r>
              <a:rPr lang="en-US" sz="2400" dirty="0" err="1" smtClean="0">
                <a:latin typeface="Times New Roman" pitchFamily="18" charset="0"/>
                <a:cs typeface="Times New Roman" pitchFamily="18" charset="0"/>
              </a:rPr>
              <a:t>isoenzymes</a:t>
            </a:r>
            <a:r>
              <a:rPr lang="en-US" sz="2400" dirty="0" smtClean="0">
                <a:latin typeface="Times New Roman" pitchFamily="18" charset="0"/>
                <a:cs typeface="Times New Roman" pitchFamily="18" charset="0"/>
              </a:rPr>
              <a:t> may arise from different tissues and their specific detection may give clues to the site of pathology.</a:t>
            </a:r>
          </a:p>
          <a:p>
            <a:pPr>
              <a:lnSpc>
                <a:spcPct val="90000"/>
              </a:lnSpc>
              <a:spcBef>
                <a:spcPct val="10000"/>
              </a:spcBef>
            </a:pP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909622"/>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a:ln w="50800"/>
                <a:solidFill>
                  <a:schemeClr val="bg1">
                    <a:shade val="50000"/>
                  </a:schemeClr>
                </a:solidFill>
                <a:effectLst/>
              </a:rPr>
              <a:t>LACTATE DEHYDROGENASE (LDH)</a:t>
            </a:r>
          </a:p>
        </p:txBody>
      </p:sp>
      <p:sp>
        <p:nvSpPr>
          <p:cNvPr id="31747" name="Rectangle 3"/>
          <p:cNvSpPr>
            <a:spLocks noGrp="1" noChangeArrowheads="1"/>
          </p:cNvSpPr>
          <p:nvPr>
            <p:ph type="body" sz="half" idx="1"/>
          </p:nvPr>
        </p:nvSpPr>
        <p:spPr>
          <a:xfrm>
            <a:off x="685800" y="1571612"/>
            <a:ext cx="8153400" cy="478634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90000"/>
              </a:lnSpc>
              <a:buFontTx/>
              <a:buNone/>
            </a:pP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90000"/>
              </a:lnSpc>
              <a:buFontTx/>
              <a:buNone/>
            </a:pPr>
            <a:r>
              <a:rPr lang="en-US" sz="20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Pyruvate</a:t>
            </a:r>
            <a:r>
              <a:rPr lang="en-US" sz="2400" dirty="0" smtClean="0">
                <a:latin typeface="Times New Roman" pitchFamily="18" charset="0"/>
                <a:cs typeface="Times New Roman" pitchFamily="18" charset="0"/>
              </a:rPr>
              <a:t>                       Lactate </a:t>
            </a:r>
            <a:r>
              <a:rPr lang="en-US" sz="2400" dirty="0">
                <a:latin typeface="Times New Roman" pitchFamily="18" charset="0"/>
                <a:cs typeface="Times New Roman" pitchFamily="18" charset="0"/>
              </a:rPr>
              <a:t>(anaerobic </a:t>
            </a:r>
            <a:r>
              <a:rPr lang="en-US" sz="2400" dirty="0" err="1">
                <a:latin typeface="Times New Roman" pitchFamily="18" charset="0"/>
                <a:cs typeface="Times New Roman" pitchFamily="18" charset="0"/>
              </a:rPr>
              <a:t>glycolysis</a:t>
            </a:r>
            <a:r>
              <a:rPr lang="en-US" sz="2400" dirty="0">
                <a:latin typeface="Times New Roman" pitchFamily="18" charset="0"/>
                <a:cs typeface="Times New Roman" pitchFamily="18" charset="0"/>
              </a:rPr>
              <a:t>)  </a:t>
            </a:r>
          </a:p>
          <a:p>
            <a:pPr>
              <a:lnSpc>
                <a:spcPct val="90000"/>
              </a:lnSpc>
              <a:spcBef>
                <a:spcPct val="70000"/>
              </a:spcBef>
              <a:buClr>
                <a:srgbClr val="FF00FF"/>
              </a:buClr>
              <a:buSzPct val="150000"/>
              <a:buFont typeface="Wingdings" pitchFamily="2" charset="2"/>
              <a:buChar char="§"/>
            </a:pPr>
            <a:r>
              <a:rPr lang="en-US" sz="2400" dirty="0" smtClean="0">
                <a:latin typeface="Times New Roman" pitchFamily="18" charset="0"/>
                <a:cs typeface="Times New Roman" pitchFamily="18" charset="0"/>
              </a:rPr>
              <a:t>lactate </a:t>
            </a:r>
            <a:r>
              <a:rPr lang="en-US" sz="2400" dirty="0" err="1" smtClean="0">
                <a:latin typeface="Times New Roman" pitchFamily="18" charset="0"/>
                <a:cs typeface="Times New Roman" pitchFamily="18" charset="0"/>
              </a:rPr>
              <a:t>dehydrogenase</a:t>
            </a:r>
            <a:r>
              <a:rPr lang="en-US" sz="2400" dirty="0" smtClean="0">
                <a:latin typeface="Times New Roman" pitchFamily="18" charset="0"/>
                <a:cs typeface="Times New Roman" pitchFamily="18" charset="0"/>
              </a:rPr>
              <a:t> (LDH), which converts lactate to </a:t>
            </a:r>
            <a:r>
              <a:rPr lang="en-US" sz="2400" dirty="0" err="1" smtClean="0">
                <a:latin typeface="Times New Roman" pitchFamily="18" charset="0"/>
                <a:cs typeface="Times New Roman" pitchFamily="18" charset="0"/>
              </a:rPr>
              <a:t>pyruvate</a:t>
            </a:r>
            <a:r>
              <a:rPr lang="en-US" sz="2400" dirty="0" smtClean="0">
                <a:latin typeface="Times New Roman" pitchFamily="18" charset="0"/>
                <a:cs typeface="Times New Roman" pitchFamily="18" charset="0"/>
              </a:rPr>
              <a:t>, during anaerobic </a:t>
            </a:r>
            <a:r>
              <a:rPr lang="en-US" sz="2400" dirty="0" err="1" smtClean="0">
                <a:latin typeface="Times New Roman" pitchFamily="18" charset="0"/>
                <a:cs typeface="Times New Roman" pitchFamily="18" charset="0"/>
              </a:rPr>
              <a:t>glycolysis</a:t>
            </a:r>
            <a:endParaRPr lang="en-US" sz="2400" dirty="0" smtClean="0">
              <a:latin typeface="Times New Roman" pitchFamily="18" charset="0"/>
              <a:cs typeface="Times New Roman" pitchFamily="18" charset="0"/>
            </a:endParaRPr>
          </a:p>
          <a:p>
            <a:pPr>
              <a:lnSpc>
                <a:spcPct val="90000"/>
              </a:lnSpc>
              <a:spcBef>
                <a:spcPct val="70000"/>
              </a:spcBef>
              <a:buClr>
                <a:srgbClr val="FF00FF"/>
              </a:buClr>
              <a:buSzPct val="150000"/>
              <a:buFont typeface="Wingdings" pitchFamily="2" charset="2"/>
              <a:buChar char="§"/>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 </a:t>
            </a:r>
            <a:r>
              <a:rPr lang="en-US" sz="2400" dirty="0" err="1">
                <a:latin typeface="Times New Roman" pitchFamily="18" charset="0"/>
                <a:cs typeface="Times New Roman" pitchFamily="18" charset="0"/>
              </a:rPr>
              <a:t>tetrameric</a:t>
            </a:r>
            <a:r>
              <a:rPr lang="en-US" sz="2400" dirty="0">
                <a:latin typeface="Times New Roman" pitchFamily="18" charset="0"/>
                <a:cs typeface="Times New Roman" pitchFamily="18" charset="0"/>
              </a:rPr>
              <a:t> protein and  made of </a:t>
            </a:r>
            <a:r>
              <a:rPr lang="en-US" sz="2400" b="1" dirty="0">
                <a:latin typeface="Times New Roman" pitchFamily="18" charset="0"/>
                <a:cs typeface="Times New Roman" pitchFamily="18" charset="0"/>
              </a:rPr>
              <a:t>two types of subunits</a:t>
            </a:r>
            <a:r>
              <a:rPr lang="en-US" sz="2400" dirty="0">
                <a:latin typeface="Times New Roman" pitchFamily="18" charset="0"/>
                <a:cs typeface="Times New Roman" pitchFamily="18" charset="0"/>
              </a:rPr>
              <a:t> namely H = Heart, M = skeletal muscle</a:t>
            </a:r>
          </a:p>
          <a:p>
            <a:pPr>
              <a:lnSpc>
                <a:spcPct val="90000"/>
              </a:lnSpc>
              <a:spcBef>
                <a:spcPct val="70000"/>
              </a:spcBef>
              <a:buClr>
                <a:srgbClr val="FF00FF"/>
              </a:buClr>
              <a:buSzPct val="150000"/>
              <a:buFont typeface="Wingdings" pitchFamily="2" charset="2"/>
              <a:buChar char="§"/>
            </a:pPr>
            <a:r>
              <a:rPr lang="en-US" sz="2400" dirty="0">
                <a:latin typeface="Times New Roman" pitchFamily="18" charset="0"/>
                <a:cs typeface="Times New Roman" pitchFamily="18" charset="0"/>
              </a:rPr>
              <a:t>It exists as </a:t>
            </a:r>
            <a:r>
              <a:rPr lang="en-US" sz="2400" b="1" dirty="0">
                <a:latin typeface="Times New Roman" pitchFamily="18" charset="0"/>
                <a:cs typeface="Times New Roman" pitchFamily="18" charset="0"/>
              </a:rPr>
              <a:t>5 different </a:t>
            </a:r>
            <a:r>
              <a:rPr lang="en-US" sz="2400" b="1" dirty="0" err="1">
                <a:latin typeface="Times New Roman" pitchFamily="18" charset="0"/>
                <a:cs typeface="Times New Roman" pitchFamily="18" charset="0"/>
              </a:rPr>
              <a:t>isoenzymes</a:t>
            </a:r>
            <a:r>
              <a:rPr lang="en-US" sz="2400" dirty="0">
                <a:latin typeface="Times New Roman" pitchFamily="18" charset="0"/>
                <a:cs typeface="Times New Roman" pitchFamily="18" charset="0"/>
              </a:rPr>
              <a:t> with various combinations of H and M </a:t>
            </a:r>
            <a:r>
              <a:rPr lang="en-US" sz="2400" dirty="0" smtClean="0">
                <a:latin typeface="Times New Roman" pitchFamily="18" charset="0"/>
                <a:cs typeface="Times New Roman" pitchFamily="18" charset="0"/>
              </a:rPr>
              <a:t>subunits</a:t>
            </a:r>
          </a:p>
          <a:p>
            <a:pPr>
              <a:lnSpc>
                <a:spcPct val="90000"/>
              </a:lnSpc>
              <a:spcBef>
                <a:spcPct val="70000"/>
              </a:spcBef>
              <a:buClr>
                <a:srgbClr val="FF00FF"/>
              </a:buClr>
              <a:buSzPct val="150000"/>
              <a:buFont typeface="Wingdings" pitchFamily="2" charset="2"/>
              <a:buChar char="§"/>
            </a:pPr>
            <a:r>
              <a:rPr lang="en-US" sz="2400" dirty="0" smtClean="0">
                <a:latin typeface="Times New Roman" pitchFamily="18" charset="0"/>
                <a:cs typeface="Times New Roman" pitchFamily="18" charset="0"/>
              </a:rPr>
              <a:t>LDH is elevated in myocardial infarction, blood&amp; liver disorders</a:t>
            </a:r>
          </a:p>
          <a:p>
            <a:pPr>
              <a:lnSpc>
                <a:spcPct val="90000"/>
              </a:lnSpc>
              <a:spcBef>
                <a:spcPct val="70000"/>
              </a:spcBef>
              <a:buClr>
                <a:srgbClr val="FF00FF"/>
              </a:buClr>
              <a:buSzPct val="150000"/>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90000"/>
              </a:lnSpc>
              <a:spcBef>
                <a:spcPct val="70000"/>
              </a:spcBef>
              <a:buClr>
                <a:srgbClr val="FF00FF"/>
              </a:buClr>
              <a:buSzPct val="150000"/>
              <a:buFont typeface="Wingdings" pitchFamily="2" charset="2"/>
              <a:buNone/>
            </a:pPr>
            <a:r>
              <a:rPr lang="en-US" sz="2400" dirty="0">
                <a:latin typeface="Times New Roman" pitchFamily="18" charset="0"/>
                <a:cs typeface="Times New Roman" pitchFamily="18" charset="0"/>
              </a:rPr>
              <a:t>       </a:t>
            </a:r>
          </a:p>
          <a:p>
            <a:pPr>
              <a:lnSpc>
                <a:spcPct val="90000"/>
              </a:lnSpc>
              <a:spcBef>
                <a:spcPct val="70000"/>
              </a:spcBef>
              <a:buClr>
                <a:srgbClr val="FF00FF"/>
              </a:buClr>
            </a:pPr>
            <a:endParaRPr lang="en-US" sz="2400" dirty="0"/>
          </a:p>
          <a:p>
            <a:pPr>
              <a:lnSpc>
                <a:spcPct val="90000"/>
              </a:lnSpc>
              <a:buFontTx/>
              <a:buNone/>
            </a:pPr>
            <a:endParaRPr lang="en-US" sz="2400" dirty="0"/>
          </a:p>
        </p:txBody>
      </p:sp>
      <p:sp>
        <p:nvSpPr>
          <p:cNvPr id="31748" name="Line 4"/>
          <p:cNvSpPr>
            <a:spLocks noChangeShapeType="1"/>
          </p:cNvSpPr>
          <p:nvPr/>
        </p:nvSpPr>
        <p:spPr bwMode="auto">
          <a:xfrm>
            <a:off x="3000364" y="2000240"/>
            <a:ext cx="10668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31797" name="Line 53"/>
          <p:cNvSpPr>
            <a:spLocks noChangeShapeType="1"/>
          </p:cNvSpPr>
          <p:nvPr/>
        </p:nvSpPr>
        <p:spPr bwMode="auto">
          <a:xfrm flipH="1">
            <a:off x="2857488" y="2143116"/>
            <a:ext cx="12192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ph idx="1"/>
          </p:nvPr>
        </p:nvGraphicFramePr>
        <p:xfrm>
          <a:off x="857224" y="1643050"/>
          <a:ext cx="7358114" cy="4500594"/>
        </p:xfrm>
        <a:graphic>
          <a:graphicData uri="http://schemas.openxmlformats.org/presentationml/2006/ole">
            <p:oleObj spid="_x0000_s95234" name="Bitmap Image" r:id="rId4" imgW="6066667" imgH="3885714" progId="PBrush">
              <p:embed/>
            </p:oleObj>
          </a:graphicData>
        </a:graphic>
      </p:graphicFrame>
      <p:sp>
        <p:nvSpPr>
          <p:cNvPr id="6" name="Title 5"/>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sz="3200" b="1" smtClean="0">
                <a:latin typeface="Times New Roman" pitchFamily="18" charset="0"/>
                <a:cs typeface="Times New Roman" pitchFamily="18" charset="0"/>
              </a:rPr>
              <a:t>LACTATE DEHYDROGENASE ISOENZYMES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Low"/>
            <a:endParaRPr lang="en-US" dirty="0" smtClean="0"/>
          </a:p>
          <a:p>
            <a:pPr algn="justLow"/>
            <a:r>
              <a:rPr lang="en-US" dirty="0" smtClean="0"/>
              <a:t>Catalyst is a substance that causes or accelerate a chemical reaction without itself  being affected .</a:t>
            </a:r>
          </a:p>
          <a:p>
            <a:pPr algn="justLow"/>
            <a:r>
              <a:rPr lang="en-US" dirty="0" smtClean="0"/>
              <a:t>With a catalyst, reactions occur faster and with less energy.</a:t>
            </a:r>
          </a:p>
          <a:p>
            <a:pPr>
              <a:buNone/>
            </a:pPr>
            <a:endParaRPr lang="en-US" dirty="0" smtClean="0"/>
          </a:p>
          <a:p>
            <a:pPr algn="just">
              <a:buClr>
                <a:srgbClr val="C00000"/>
              </a:buClr>
              <a:buSzPct val="100000"/>
              <a:buFont typeface="Wingdings" pitchFamily="2" charset="2"/>
              <a:buChar char="v"/>
            </a:pPr>
            <a:r>
              <a:rPr lang="en-US" dirty="0" smtClean="0"/>
              <a:t>Like all catalysts, enzymes are neither consumed nor permanently altered as a consequence of their participation in a reaction.</a:t>
            </a:r>
          </a:p>
          <a:p>
            <a:endParaRPr lang="en-US" dirty="0"/>
          </a:p>
        </p:txBody>
      </p:sp>
      <p:sp>
        <p:nvSpPr>
          <p:cNvPr id="3" name="Title 2"/>
          <p:cNvSpPr>
            <a:spLocks noGrp="1"/>
          </p:cNvSpPr>
          <p:nvPr>
            <p:ph type="title"/>
          </p:nvPr>
        </p:nvSpPr>
        <p:spPr>
          <a:xfrm>
            <a:off x="428596" y="357166"/>
            <a:ext cx="8229600" cy="990584"/>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b="1" spc="0" dirty="0" smtClean="0">
                <a:ln w="50800"/>
                <a:solidFill>
                  <a:schemeClr val="bg1">
                    <a:shade val="50000"/>
                  </a:schemeClr>
                </a:solidFill>
                <a:effectLst/>
              </a:rPr>
              <a:t>  </a:t>
            </a:r>
            <a:r>
              <a:rPr sz="3600" b="1" spc="0" smtClean="0">
                <a:ln w="50800"/>
                <a:solidFill>
                  <a:schemeClr val="bg1">
                    <a:shade val="50000"/>
                  </a:schemeClr>
                </a:solidFill>
                <a:effectLst/>
                <a:latin typeface="Times New Roman" pitchFamily="18" charset="0"/>
                <a:cs typeface="Times New Roman" pitchFamily="18" charset="0"/>
              </a:rPr>
              <a:t>What is Catalyst :</a:t>
            </a:r>
            <a:endParaRPr sz="3600" b="1" spc="0">
              <a:ln w="50800"/>
              <a:solidFill>
                <a:schemeClr val="bg1">
                  <a:shade val="50000"/>
                </a:schemeClr>
              </a:solidFill>
              <a:effectLst/>
              <a:latin typeface="Times New Roman" pitchFamily="18" charset="0"/>
              <a:cs typeface="Times New Roman" pitchFamily="18" charset="0"/>
            </a:endParaRPr>
          </a:p>
        </p:txBody>
      </p:sp>
      <p:cxnSp>
        <p:nvCxnSpPr>
          <p:cNvPr id="5" name="Straight Connector 4"/>
          <p:cNvCxnSpPr/>
          <p:nvPr/>
        </p:nvCxnSpPr>
        <p:spPr>
          <a:xfrm>
            <a:off x="1357290" y="4000504"/>
            <a:ext cx="607223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57158" y="1428736"/>
            <a:ext cx="8482042" cy="4786346"/>
          </a:xfrm>
        </p:spPr>
        <p:style>
          <a:lnRef idx="2">
            <a:schemeClr val="dk1"/>
          </a:lnRef>
          <a:fillRef idx="1">
            <a:schemeClr val="lt1"/>
          </a:fillRef>
          <a:effectRef idx="0">
            <a:schemeClr val="dk1"/>
          </a:effectRef>
          <a:fontRef idx="minor">
            <a:schemeClr val="dk1"/>
          </a:fontRef>
        </p:style>
        <p:txBody>
          <a:bodyPr/>
          <a:lstStyle/>
          <a:p>
            <a:pPr>
              <a:buFontTx/>
              <a:buNone/>
            </a:pPr>
            <a:endParaRPr lang="en-US" sz="2800" dirty="0" smtClean="0">
              <a:latin typeface="Times New Roman" pitchFamily="18" charset="0"/>
              <a:cs typeface="Times New Roman" pitchFamily="18" charset="0"/>
            </a:endParaRPr>
          </a:p>
          <a:p>
            <a:pPr>
              <a:buFontTx/>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Creatine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ATP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phosphocreatine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ADP</a:t>
            </a:r>
          </a:p>
          <a:p>
            <a:pPr>
              <a:lnSpc>
                <a:spcPct val="105000"/>
              </a:lnSpc>
              <a:buFontTx/>
              <a:buNone/>
            </a:pPr>
            <a:endParaRPr lang="en-US" sz="2000" dirty="0" smtClean="0">
              <a:latin typeface="Times New Roman" pitchFamily="18" charset="0"/>
              <a:cs typeface="Times New Roman" pitchFamily="18" charset="0"/>
            </a:endParaRPr>
          </a:p>
          <a:p>
            <a:pPr>
              <a:lnSpc>
                <a:spcPct val="105000"/>
              </a:lnSpc>
              <a:buFontTx/>
              <a:buNone/>
            </a:pP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Phosphocreatine</a:t>
            </a:r>
            <a:r>
              <a:rPr lang="en-US" sz="2000" dirty="0">
                <a:latin typeface="Times New Roman" pitchFamily="18" charset="0"/>
                <a:cs typeface="Times New Roman" pitchFamily="18" charset="0"/>
              </a:rPr>
              <a:t> –  serves as energy reserve during </a:t>
            </a:r>
            <a:r>
              <a:rPr lang="en-US" sz="2000" dirty="0" smtClean="0">
                <a:latin typeface="Times New Roman" pitchFamily="18" charset="0"/>
                <a:cs typeface="Times New Roman" pitchFamily="18" charset="0"/>
              </a:rPr>
              <a:t>muscle contraction</a:t>
            </a:r>
            <a:r>
              <a:rPr lang="en-US" sz="2000" dirty="0">
                <a:latin typeface="Times New Roman" pitchFamily="18" charset="0"/>
                <a:cs typeface="Times New Roman" pitchFamily="18" charset="0"/>
              </a:rPr>
              <a:t>)</a:t>
            </a:r>
          </a:p>
          <a:p>
            <a:pPr>
              <a:lnSpc>
                <a:spcPct val="105000"/>
              </a:lnSpc>
              <a:buClr>
                <a:srgbClr val="006600"/>
              </a:buClr>
              <a:buSzPct val="150000"/>
              <a:buNone/>
            </a:pPr>
            <a:r>
              <a:rPr lang="en-US" sz="2800" dirty="0" smtClean="0">
                <a:latin typeface="Times New Roman" pitchFamily="18" charset="0"/>
                <a:cs typeface="Times New Roman" pitchFamily="18" charset="0"/>
              </a:rPr>
              <a:t> </a:t>
            </a:r>
          </a:p>
          <a:p>
            <a:pPr algn="justLow">
              <a:lnSpc>
                <a:spcPct val="105000"/>
              </a:lnSpc>
              <a:buClr>
                <a:srgbClr val="006600"/>
              </a:buClr>
              <a:buSzPct val="150000"/>
              <a:buFont typeface="Wingdings" pitchFamily="2" charset="2"/>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Creatine</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kinase</a:t>
            </a:r>
            <a:r>
              <a:rPr lang="en-US" sz="2800" dirty="0">
                <a:latin typeface="Times New Roman" pitchFamily="18" charset="0"/>
                <a:cs typeface="Times New Roman" pitchFamily="18" charset="0"/>
              </a:rPr>
              <a:t> is a dimer </a:t>
            </a:r>
            <a:r>
              <a:rPr lang="en-US" sz="2800" dirty="0" smtClean="0">
                <a:latin typeface="Times New Roman" pitchFamily="18" charset="0"/>
                <a:cs typeface="Times New Roman" pitchFamily="18" charset="0"/>
              </a:rPr>
              <a:t> made </a:t>
            </a:r>
            <a:r>
              <a:rPr lang="en-US" sz="2800" dirty="0">
                <a:latin typeface="Times New Roman" pitchFamily="18" charset="0"/>
                <a:cs typeface="Times New Roman" pitchFamily="18" charset="0"/>
              </a:rPr>
              <a:t>of </a:t>
            </a:r>
            <a:r>
              <a:rPr lang="en-US" sz="32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monomers </a:t>
            </a:r>
            <a:r>
              <a:rPr lang="en-US" sz="2800" b="1" dirty="0" smtClean="0">
                <a:latin typeface="Times New Roman" pitchFamily="18" charset="0"/>
                <a:cs typeface="Times New Roman" pitchFamily="18" charset="0"/>
              </a:rPr>
              <a:t>M  subunit</a:t>
            </a:r>
            <a:r>
              <a:rPr lang="en-US" sz="2800"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&amp; B </a:t>
            </a:r>
            <a:r>
              <a:rPr lang="en-US" sz="2800" b="1" dirty="0">
                <a:latin typeface="Times New Roman" pitchFamily="18" charset="0"/>
                <a:cs typeface="Times New Roman" pitchFamily="18" charset="0"/>
              </a:rPr>
              <a:t>subunits</a:t>
            </a:r>
          </a:p>
          <a:p>
            <a:pPr algn="justLow">
              <a:lnSpc>
                <a:spcPct val="105000"/>
              </a:lnSpc>
              <a:buClr>
                <a:srgbClr val="006600"/>
              </a:buClr>
              <a:buSzPct val="150000"/>
              <a:buFont typeface="Wingdings" pitchFamily="2" charset="2"/>
              <a:buChar char="§"/>
            </a:pPr>
            <a:r>
              <a:rPr lang="en-US" sz="2800" dirty="0" smtClean="0">
                <a:latin typeface="Times New Roman" pitchFamily="18" charset="0"/>
                <a:cs typeface="Times New Roman" pitchFamily="18" charset="0"/>
              </a:rPr>
              <a:t>  Three </a:t>
            </a:r>
            <a:r>
              <a:rPr lang="en-US" sz="2800" dirty="0">
                <a:latin typeface="Times New Roman" pitchFamily="18" charset="0"/>
                <a:cs typeface="Times New Roman" pitchFamily="18" charset="0"/>
              </a:rPr>
              <a:t>different </a:t>
            </a:r>
            <a:r>
              <a:rPr lang="en-US" sz="2800" dirty="0" err="1">
                <a:latin typeface="Times New Roman" pitchFamily="18" charset="0"/>
                <a:cs typeface="Times New Roman" pitchFamily="18" charset="0"/>
              </a:rPr>
              <a:t>isoenzymes</a:t>
            </a:r>
            <a:r>
              <a:rPr lang="en-US" sz="2800" dirty="0">
                <a:latin typeface="Times New Roman" pitchFamily="18" charset="0"/>
                <a:cs typeface="Times New Roman" pitchFamily="18" charset="0"/>
              </a:rPr>
              <a:t> are formed </a:t>
            </a:r>
          </a:p>
          <a:p>
            <a:pPr>
              <a:lnSpc>
                <a:spcPct val="105000"/>
              </a:lnSpc>
              <a:buClr>
                <a:srgbClr val="006600"/>
              </a:buClr>
              <a:buSzPct val="150000"/>
              <a:buFont typeface="Wingdings" pitchFamily="2" charset="2"/>
              <a:buChar char="§"/>
            </a:pPr>
            <a:endParaRPr lang="en-US" sz="2800" dirty="0">
              <a:latin typeface="Times New Roman" pitchFamily="18" charset="0"/>
              <a:cs typeface="Times New Roman" pitchFamily="18" charset="0"/>
            </a:endParaRPr>
          </a:p>
        </p:txBody>
      </p:sp>
      <p:sp>
        <p:nvSpPr>
          <p:cNvPr id="34820" name="Rectangle 4"/>
          <p:cNvSpPr>
            <a:spLocks noGrp="1" noChangeArrowheads="1"/>
          </p:cNvSpPr>
          <p:nvPr>
            <p:ph type="title"/>
          </p:nvPr>
        </p:nvSpPr>
        <p:spPr>
          <a:xfrm>
            <a:off x="685800" y="304800"/>
            <a:ext cx="7772400" cy="909622"/>
          </a:xfrm>
          <a:ln/>
        </p:spPr>
        <p:style>
          <a:lnRef idx="1">
            <a:schemeClr val="accent1"/>
          </a:lnRef>
          <a:fillRef idx="2">
            <a:schemeClr val="accent1"/>
          </a:fillRef>
          <a:effectRef idx="1">
            <a:schemeClr val="accent1"/>
          </a:effectRef>
          <a:fontRef idx="minor">
            <a:schemeClr val="dk1"/>
          </a:fontRef>
        </p:style>
        <p:txBody>
          <a:bodyPr lIns="92075" tIns="46038" rIns="92075" bIns="46038">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a:ln w="50800"/>
                <a:solidFill>
                  <a:schemeClr val="bg1">
                    <a:shade val="50000"/>
                  </a:schemeClr>
                </a:solidFill>
                <a:effectLst/>
                <a:latin typeface="Times New Roman" pitchFamily="18" charset="0"/>
                <a:cs typeface="Times New Roman" pitchFamily="18" charset="0"/>
              </a:rPr>
              <a:t>CREATINE KINASE (CK)</a:t>
            </a:r>
          </a:p>
        </p:txBody>
      </p:sp>
      <p:sp>
        <p:nvSpPr>
          <p:cNvPr id="34821" name="Line 5"/>
          <p:cNvSpPr>
            <a:spLocks noChangeShapeType="1"/>
          </p:cNvSpPr>
          <p:nvPr/>
        </p:nvSpPr>
        <p:spPr bwMode="auto">
          <a:xfrm>
            <a:off x="3500430" y="2214554"/>
            <a:ext cx="10668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34822" name="Line 6"/>
          <p:cNvSpPr>
            <a:spLocks noChangeShapeType="1"/>
          </p:cNvSpPr>
          <p:nvPr/>
        </p:nvSpPr>
        <p:spPr bwMode="auto">
          <a:xfrm flipH="1">
            <a:off x="3500430" y="2357430"/>
            <a:ext cx="9906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74" name="Group 34"/>
          <p:cNvGraphicFramePr>
            <a:graphicFrameLocks noGrp="1"/>
          </p:cNvGraphicFramePr>
          <p:nvPr/>
        </p:nvGraphicFramePr>
        <p:xfrm>
          <a:off x="571473" y="500042"/>
          <a:ext cx="8005761" cy="5786478"/>
        </p:xfrm>
        <a:graphic>
          <a:graphicData uri="http://schemas.openxmlformats.org/drawingml/2006/table">
            <a:tbl>
              <a:tblPr>
                <a:tableStyleId>{3C2FFA5D-87B4-456A-9821-1D502468CF0F}</a:tableStyleId>
              </a:tblPr>
              <a:tblGrid>
                <a:gridCol w="1770142"/>
                <a:gridCol w="2081686"/>
                <a:gridCol w="1888151"/>
                <a:gridCol w="2265782"/>
              </a:tblGrid>
              <a:tr h="13796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Isoenzyme</a:t>
                      </a:r>
                      <a:r>
                        <a:rPr kumimoji="0" lang="en-US" sz="2400" u="none" strike="noStrike" cap="none" normalizeH="0" baseline="0" dirty="0" smtClean="0">
                          <a:ln>
                            <a:noFill/>
                          </a:ln>
                          <a:effectLst/>
                        </a:rPr>
                        <a:t> Name</a:t>
                      </a:r>
                      <a:endParaRPr kumimoji="0" lang="en-US" sz="2400" b="1"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Composition</a:t>
                      </a:r>
                      <a:endParaRPr kumimoji="0" lang="en-US" sz="2400" b="1"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Present in </a:t>
                      </a:r>
                      <a:endParaRPr kumimoji="0" lang="en-US" sz="2400" b="1"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Elevated in</a:t>
                      </a:r>
                      <a:endParaRPr kumimoji="0" lang="en-US" sz="2400" b="1" i="0" u="none" strike="noStrike" cap="none" normalizeH="0" baseline="0" dirty="0" smtClean="0">
                        <a:ln>
                          <a:noFill/>
                        </a:ln>
                        <a:solidFill>
                          <a:srgbClr val="000000"/>
                        </a:solidFill>
                        <a:effectLst/>
                        <a:latin typeface="Arial" charset="0"/>
                      </a:endParaRPr>
                    </a:p>
                  </a:txBody>
                  <a:tcPr anchor="ctr" horzOverflow="overflow"/>
                </a:tc>
              </a:tr>
              <a:tr h="1108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CK-1</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BB</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Brain</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CNS diseases</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r>
              <a:tr h="13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CK-2</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MB</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Myocardium/ Heart</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Acute myocardial infarction</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r>
              <a:tr h="1922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CK-3</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MM</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Skeletal muscle, Myocardium</a:t>
                      </a:r>
                      <a:endParaRPr kumimoji="0" lang="en-US" sz="2400" b="0" i="0" u="none" strike="noStrike" cap="none" normalizeH="0" baseline="0" dirty="0" smtClean="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1714480" y="500042"/>
            <a:ext cx="5357850"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738702"/>
          </a:xfrm>
        </p:spPr>
        <p:style>
          <a:lnRef idx="2">
            <a:schemeClr val="dk1"/>
          </a:lnRef>
          <a:fillRef idx="1">
            <a:schemeClr val="lt1"/>
          </a:fillRef>
          <a:effectRef idx="0">
            <a:schemeClr val="dk1"/>
          </a:effectRef>
          <a:fontRef idx="minor">
            <a:schemeClr val="dk1"/>
          </a:fontRef>
        </p:style>
        <p:txBody>
          <a:bodyPr>
            <a:normAutofit lnSpcReduction="10000"/>
          </a:bodyPr>
          <a:lstStyle/>
          <a:p>
            <a:pPr marL="514350" indent="-514350" algn="justLow">
              <a:buFont typeface="+mj-lt"/>
              <a:buAutoNum type="arabicPeriod"/>
            </a:pPr>
            <a:endParaRPr lang="en-US" dirty="0" smtClean="0">
              <a:latin typeface="Times New Roman" pitchFamily="18" charset="0"/>
              <a:cs typeface="Times New Roman" pitchFamily="18" charset="0"/>
            </a:endParaRPr>
          </a:p>
          <a:p>
            <a:pPr marL="514350" indent="-514350" algn="justLow"/>
            <a:r>
              <a:rPr lang="en-US" dirty="0" smtClean="0">
                <a:latin typeface="Times New Roman" pitchFamily="18" charset="0"/>
                <a:cs typeface="Times New Roman" pitchFamily="18" charset="0"/>
              </a:rPr>
              <a:t>The ability to assay the activity of specific enzymes in blood aids in the diagnosis and prognosis of disease. </a:t>
            </a:r>
          </a:p>
          <a:p>
            <a:pPr marL="514350" indent="-514350" algn="justLow"/>
            <a:endParaRPr lang="en-US" dirty="0" smtClean="0">
              <a:latin typeface="Times New Roman" pitchFamily="18" charset="0"/>
              <a:cs typeface="Times New Roman" pitchFamily="18" charset="0"/>
            </a:endParaRPr>
          </a:p>
          <a:p>
            <a:pPr marL="514350" indent="-514350" algn="justLow"/>
            <a:r>
              <a:rPr lang="en-US" dirty="0" smtClean="0">
                <a:latin typeface="Times New Roman" pitchFamily="18" charset="0"/>
                <a:cs typeface="Times New Roman" pitchFamily="18" charset="0"/>
              </a:rPr>
              <a:t>Deficiencies in the quantity or catalytic activity of key </a:t>
            </a:r>
          </a:p>
          <a:p>
            <a:pPr marL="514350" indent="-514350" algn="justLow">
              <a:buNone/>
            </a:pPr>
            <a:r>
              <a:rPr lang="en-US" dirty="0" smtClean="0">
                <a:latin typeface="Times New Roman" pitchFamily="18" charset="0"/>
                <a:cs typeface="Times New Roman" pitchFamily="18" charset="0"/>
              </a:rPr>
              <a:t>      enzymes can result from genetic defects, nutritional deficits, or toxins.</a:t>
            </a:r>
          </a:p>
          <a:p>
            <a:pPr marL="514350" indent="-514350" algn="justLow">
              <a:buNone/>
            </a:pPr>
            <a:endParaRPr lang="en-US" dirty="0" smtClean="0">
              <a:latin typeface="Times New Roman" pitchFamily="18" charset="0"/>
              <a:cs typeface="Times New Roman" pitchFamily="18" charset="0"/>
            </a:endParaRPr>
          </a:p>
          <a:p>
            <a:pPr marL="514350" indent="-514350" algn="justLow"/>
            <a:r>
              <a:rPr lang="en-US" dirty="0" smtClean="0">
                <a:latin typeface="Times New Roman" pitchFamily="18" charset="0"/>
                <a:cs typeface="Times New Roman" pitchFamily="18" charset="0"/>
              </a:rPr>
              <a:t>The absolute specificity of enzymes is of a particular value for using them as catalysts for specific reactions in the synthesis of a drug or antibiotic.</a:t>
            </a:r>
          </a:p>
          <a:p>
            <a:pPr marL="514350" indent="-514350" algn="justLow"/>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a:xfrm>
            <a:off x="500034" y="357166"/>
            <a:ext cx="8229600" cy="71438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200" b="1" spc="0" smtClean="0">
                <a:ln w="50800"/>
                <a:solidFill>
                  <a:schemeClr val="bg1">
                    <a:shade val="50000"/>
                  </a:schemeClr>
                </a:solidFill>
                <a:effectLst/>
                <a:latin typeface="Times New Roman" pitchFamily="18" charset="0"/>
                <a:cs typeface="Times New Roman" pitchFamily="18" charset="0"/>
              </a:rPr>
              <a:t>Clinical  utility of enzymes</a:t>
            </a:r>
            <a:endParaRPr lang="en-US" sz="32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881578"/>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Enzymes also can be employed in the clinical laboratory as tools for determining the concentration of critical metabolites. For example, glucose </a:t>
            </a:r>
            <a:r>
              <a:rPr lang="en-US" dirty="0" err="1" smtClean="0">
                <a:latin typeface="Times New Roman" pitchFamily="18" charset="0"/>
                <a:cs typeface="Times New Roman" pitchFamily="18" charset="0"/>
              </a:rPr>
              <a:t>oxidase</a:t>
            </a:r>
            <a:r>
              <a:rPr lang="en-US" dirty="0" smtClean="0">
                <a:latin typeface="Times New Roman" pitchFamily="18" charset="0"/>
                <a:cs typeface="Times New Roman" pitchFamily="18" charset="0"/>
              </a:rPr>
              <a:t> is frequently utilized to measure plasma glucose concentration.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Enzymes are also used for the treatment of injury and disease.</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Tissue </a:t>
            </a:r>
            <a:r>
              <a:rPr lang="en-US" dirty="0" err="1" smtClean="0">
                <a:latin typeface="Times New Roman" pitchFamily="18" charset="0"/>
                <a:cs typeface="Times New Roman" pitchFamily="18" charset="0"/>
              </a:rPr>
              <a:t>plasminogen</a:t>
            </a:r>
            <a:r>
              <a:rPr lang="en-US" dirty="0" smtClean="0">
                <a:latin typeface="Times New Roman" pitchFamily="18" charset="0"/>
                <a:cs typeface="Times New Roman" pitchFamily="18" charset="0"/>
              </a:rPr>
              <a:t> activator (</a:t>
            </a:r>
            <a:r>
              <a:rPr lang="en-US" dirty="0" err="1" smtClean="0">
                <a:latin typeface="Times New Roman" pitchFamily="18" charset="0"/>
                <a:cs typeface="Times New Roman" pitchFamily="18" charset="0"/>
              </a:rPr>
              <a:t>tPA</a:t>
            </a:r>
            <a:r>
              <a:rPr lang="en-US" dirty="0" smtClean="0">
                <a:latin typeface="Times New Roman" pitchFamily="18" charset="0"/>
                <a:cs typeface="Times New Roman" pitchFamily="18" charset="0"/>
              </a:rPr>
              <a:t>) or streptokinase is used in the treatment of acute MI, while </a:t>
            </a:r>
            <a:r>
              <a:rPr lang="en-US" dirty="0" err="1" smtClean="0">
                <a:latin typeface="Times New Roman" pitchFamily="18" charset="0"/>
                <a:cs typeface="Times New Roman" pitchFamily="18" charset="0"/>
              </a:rPr>
              <a:t>trypsin</a:t>
            </a:r>
            <a:r>
              <a:rPr lang="en-US" dirty="0" smtClean="0">
                <a:latin typeface="Times New Roman" pitchFamily="18" charset="0"/>
                <a:cs typeface="Times New Roman" pitchFamily="18" charset="0"/>
              </a:rPr>
              <a:t> has been used in the treatment of cystic fibrosis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500034" y="285728"/>
            <a:ext cx="8229600" cy="71438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200" b="1" spc="0" smtClean="0">
                <a:ln w="50800"/>
                <a:solidFill>
                  <a:schemeClr val="bg1">
                    <a:shade val="50000"/>
                  </a:schemeClr>
                </a:solidFill>
                <a:effectLst/>
                <a:latin typeface="Times New Roman" pitchFamily="18" charset="0"/>
                <a:cs typeface="Times New Roman" pitchFamily="18" charset="0"/>
              </a:rPr>
              <a:t>Clinical  utility of enzymes</a:t>
            </a:r>
            <a:endParaRPr sz="32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5"/>
          <p:cNvSpPr>
            <a:spLocks noGrp="1"/>
          </p:cNvSpPr>
          <p:nvPr>
            <p:ph type="sldNum" sz="quarter" idx="4294967295"/>
          </p:nvPr>
        </p:nvSpPr>
        <p:spPr>
          <a:xfrm>
            <a:off x="457200" y="6356350"/>
            <a:ext cx="2133600" cy="365125"/>
          </a:xfrm>
          <a:prstGeom prst="rect">
            <a:avLst/>
          </a:prstGeom>
        </p:spPr>
        <p:txBody>
          <a:bodyPr/>
          <a:lstStyle/>
          <a:p>
            <a:pPr>
              <a:defRPr/>
            </a:pPr>
            <a:fld id="{DEA8DD5E-DBF5-48B0-8FBE-C35921861E9A}" type="slidenum">
              <a:rPr lang="ar-SA"/>
              <a:pPr>
                <a:defRPr/>
              </a:pPr>
              <a:t>45</a:t>
            </a:fld>
            <a:endParaRPr lang="ar-SA"/>
          </a:p>
        </p:txBody>
      </p:sp>
      <p:pic>
        <p:nvPicPr>
          <p:cNvPr id="45059" name="Picture 2" descr="C:\Users\Pc\Pictures\Temporary keeping pictures\B-Enzymes\5-20.jpg"/>
          <p:cNvPicPr>
            <a:picLocks noGrp="1" noChangeAspect="1" noChangeArrowheads="1"/>
          </p:cNvPicPr>
          <p:nvPr>
            <p:ph idx="1"/>
          </p:nvPr>
        </p:nvPicPr>
        <p:blipFill>
          <a:blip r:embed="rId3" cstate="print"/>
          <a:srcRect/>
          <a:stretch>
            <a:fillRect/>
          </a:stretch>
        </p:blipFill>
        <p:spPr>
          <a:xfrm>
            <a:off x="428596" y="285728"/>
            <a:ext cx="8143933" cy="6357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060" name="AutoShape 4"/>
          <p:cNvSpPr>
            <a:spLocks noChangeArrowheads="1"/>
          </p:cNvSpPr>
          <p:nvPr/>
        </p:nvSpPr>
        <p:spPr bwMode="auto">
          <a:xfrm rot="-5400000">
            <a:off x="-546894" y="5666582"/>
            <a:ext cx="1368425" cy="204788"/>
          </a:xfrm>
          <a:prstGeom prst="flowChartAlternateProcess">
            <a:avLst/>
          </a:prstGeom>
          <a:solidFill>
            <a:schemeClr val="bg1"/>
          </a:solidFill>
          <a:ln w="3175">
            <a:solidFill>
              <a:schemeClr val="hlink"/>
            </a:solidFill>
            <a:miter lim="800000"/>
            <a:headEnd/>
            <a:tailEnd/>
          </a:ln>
        </p:spPr>
        <p:txBody>
          <a:bodyPr wrap="none" anchor="ctr"/>
          <a:lstStyle/>
          <a:p>
            <a:pPr algn="ctr"/>
            <a:r>
              <a:rPr lang="en-US" sz="800" b="1">
                <a:solidFill>
                  <a:schemeClr val="hlink"/>
                </a:solidFill>
              </a:rPr>
              <a:t>Prof. Dr. AHMAD NADDAF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457200" y="274638"/>
            <a:ext cx="8229600" cy="796925"/>
          </a:xfrm>
        </p:spPr>
        <p:txBody>
          <a:bodyPr/>
          <a:lstStyle/>
          <a:p>
            <a:pPr rtl="0" eaLnBrk="1" hangingPunct="1"/>
            <a:r>
              <a:rPr lang="en-US" sz="3600" b="1" smtClean="0">
                <a:solidFill>
                  <a:srgbClr val="FF0000"/>
                </a:solidFill>
                <a:cs typeface="Times New Roman" pitchFamily="18" charset="0"/>
              </a:rPr>
              <a:t>Plasma levels of intracellular enzymes</a:t>
            </a:r>
          </a:p>
        </p:txBody>
      </p:sp>
      <p:pic>
        <p:nvPicPr>
          <p:cNvPr id="46084" name="Picture 2" descr="C:\Users\Pc\Desktop\Lectures under maintainance\Images in Nano\Pictures of Clinical chemistry\Page47F-2.jpg"/>
          <p:cNvPicPr>
            <a:picLocks noGrp="1" noChangeAspect="1" noChangeArrowheads="1"/>
          </p:cNvPicPr>
          <p:nvPr>
            <p:ph idx="1"/>
          </p:nvPr>
        </p:nvPicPr>
        <p:blipFill>
          <a:blip r:embed="rId3" cstate="print"/>
          <a:srcRect/>
          <a:stretch>
            <a:fillRect/>
          </a:stretch>
        </p:blipFill>
        <p:spPr>
          <a:xfrm>
            <a:off x="642910" y="1142983"/>
            <a:ext cx="7929618" cy="5402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0034" y="428604"/>
            <a:ext cx="8153400" cy="78581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smtClean="0">
                <a:ln w="50800"/>
                <a:solidFill>
                  <a:schemeClr val="bg1">
                    <a:shade val="50000"/>
                  </a:schemeClr>
                </a:solidFill>
                <a:effectLst/>
                <a:latin typeface="Times New Roman" pitchFamily="18" charset="0"/>
                <a:cs typeface="Times New Roman" pitchFamily="18" charset="0"/>
              </a:rPr>
              <a:t>What can enzymes </a:t>
            </a:r>
            <a:r>
              <a:rPr lang="en-US" sz="3200" b="1" spc="0" dirty="0">
                <a:ln w="50800"/>
                <a:solidFill>
                  <a:schemeClr val="bg1">
                    <a:shade val="50000"/>
                  </a:schemeClr>
                </a:solidFill>
                <a:effectLst/>
                <a:latin typeface="Times New Roman" pitchFamily="18" charset="0"/>
                <a:cs typeface="Times New Roman" pitchFamily="18" charset="0"/>
              </a:rPr>
              <a:t>measurements </a:t>
            </a:r>
            <a:r>
              <a:rPr lang="en-US" sz="3200" b="1" spc="0" dirty="0" smtClean="0">
                <a:ln w="50800"/>
                <a:solidFill>
                  <a:schemeClr val="bg1">
                    <a:shade val="50000"/>
                  </a:schemeClr>
                </a:solidFill>
                <a:effectLst/>
                <a:latin typeface="Times New Roman" pitchFamily="18" charset="0"/>
                <a:cs typeface="Times New Roman" pitchFamily="18" charset="0"/>
              </a:rPr>
              <a:t>tell us ?</a:t>
            </a:r>
            <a:endParaRPr lang="en-US" sz="3200" b="1" spc="0" dirty="0">
              <a:ln w="50800"/>
              <a:solidFill>
                <a:schemeClr val="bg1">
                  <a:shade val="50000"/>
                </a:schemeClr>
              </a:solidFill>
              <a:effectLst/>
              <a:latin typeface="Times New Roman" pitchFamily="18" charset="0"/>
              <a:cs typeface="Times New Roman" pitchFamily="18" charset="0"/>
            </a:endParaRPr>
          </a:p>
        </p:txBody>
      </p:sp>
      <p:sp>
        <p:nvSpPr>
          <p:cNvPr id="25603" name="Rectangle 3"/>
          <p:cNvSpPr>
            <a:spLocks noGrp="1" noChangeArrowheads="1"/>
          </p:cNvSpPr>
          <p:nvPr>
            <p:ph type="body" idx="1"/>
          </p:nvPr>
        </p:nvSpPr>
        <p:spPr>
          <a:xfrm>
            <a:off x="500034" y="1357298"/>
            <a:ext cx="8215370" cy="5119702"/>
          </a:xfrm>
        </p:spPr>
        <p:style>
          <a:lnRef idx="2">
            <a:schemeClr val="dk1"/>
          </a:lnRef>
          <a:fillRef idx="1">
            <a:schemeClr val="lt1"/>
          </a:fillRef>
          <a:effectRef idx="0">
            <a:schemeClr val="dk1"/>
          </a:effectRef>
          <a:fontRef idx="minor">
            <a:schemeClr val="dk1"/>
          </a:fontRef>
        </p:style>
        <p:txBody>
          <a:bodyPr/>
          <a:lstStyle/>
          <a:p>
            <a:pPr>
              <a:lnSpc>
                <a:spcPct val="110000"/>
              </a:lnSpc>
              <a:buClr>
                <a:srgbClr val="002060"/>
              </a:buClr>
              <a:buSzPct val="96000"/>
              <a:buFont typeface="Wingdings" pitchFamily="2" charset="2"/>
              <a:buChar char="v"/>
            </a:pPr>
            <a:endParaRPr lang="en-US" dirty="0" smtClean="0"/>
          </a:p>
          <a:p>
            <a:pPr>
              <a:lnSpc>
                <a:spcPct val="110000"/>
              </a:lnSpc>
              <a:buClr>
                <a:srgbClr val="002060"/>
              </a:buClr>
              <a:buSzPct val="96000"/>
              <a:buFont typeface="Wingdings" pitchFamily="2" charset="2"/>
              <a:buChar char="v"/>
            </a:pPr>
            <a:r>
              <a:rPr lang="en-US" dirty="0" smtClean="0">
                <a:latin typeface="Times New Roman" pitchFamily="18" charset="0"/>
                <a:cs typeface="Times New Roman" pitchFamily="18" charset="0"/>
              </a:rPr>
              <a:t>  Presence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disease</a:t>
            </a:r>
          </a:p>
          <a:p>
            <a:pPr>
              <a:lnSpc>
                <a:spcPct val="110000"/>
              </a:lnSpc>
              <a:buClr>
                <a:srgbClr val="002060"/>
              </a:buClr>
              <a:buSzPct val="96000"/>
              <a:buFont typeface="Wingdings" pitchFamily="2" charset="2"/>
              <a:buChar char="v"/>
            </a:pPr>
            <a:r>
              <a:rPr lang="en-US" dirty="0" smtClean="0">
                <a:latin typeface="Times New Roman" pitchFamily="18" charset="0"/>
                <a:cs typeface="Times New Roman" pitchFamily="18" charset="0"/>
              </a:rPr>
              <a:t>  Organs involved</a:t>
            </a:r>
          </a:p>
          <a:p>
            <a:pPr>
              <a:lnSpc>
                <a:spcPct val="110000"/>
              </a:lnSpc>
              <a:buClr>
                <a:srgbClr val="002060"/>
              </a:buClr>
              <a:buSzPct val="96000"/>
              <a:buFont typeface="Wingdings" pitchFamily="2" charset="2"/>
              <a:buChar char="v"/>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Aetiology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/nature of disease: differential </a:t>
            </a:r>
            <a:r>
              <a:rPr lang="en-US" dirty="0" smtClean="0">
                <a:latin typeface="Times New Roman" pitchFamily="18" charset="0"/>
                <a:cs typeface="Times New Roman" pitchFamily="18" charset="0"/>
              </a:rPr>
              <a:t>diagnosis</a:t>
            </a:r>
          </a:p>
          <a:p>
            <a:pPr>
              <a:lnSpc>
                <a:spcPct val="110000"/>
              </a:lnSpc>
              <a:buClr>
                <a:srgbClr val="002060"/>
              </a:buClr>
              <a:buSzPct val="96000"/>
              <a:buFont typeface="Wingdings" pitchFamily="2" charset="2"/>
              <a:buChar char="v"/>
            </a:pPr>
            <a:r>
              <a:rPr lang="en-US" dirty="0" smtClean="0">
                <a:latin typeface="Times New Roman" pitchFamily="18" charset="0"/>
                <a:cs typeface="Times New Roman" pitchFamily="18" charset="0"/>
              </a:rPr>
              <a:t>  Extent of disease-more damaged cells-more leak     </a:t>
            </a:r>
          </a:p>
          <a:p>
            <a:pPr>
              <a:lnSpc>
                <a:spcPct val="110000"/>
              </a:lnSpc>
              <a:buClr>
                <a:srgbClr val="002060"/>
              </a:buClr>
              <a:buSzPct val="96000"/>
              <a:buNone/>
            </a:pPr>
            <a:r>
              <a:rPr lang="en-US" dirty="0" smtClean="0">
                <a:latin typeface="Times New Roman" pitchFamily="18" charset="0"/>
                <a:cs typeface="Times New Roman" pitchFamily="18" charset="0"/>
              </a:rPr>
              <a:t>      enzymes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blood</a:t>
            </a:r>
          </a:p>
          <a:p>
            <a:pPr>
              <a:lnSpc>
                <a:spcPct val="110000"/>
              </a:lnSpc>
              <a:buClr>
                <a:srgbClr val="002060"/>
              </a:buClr>
              <a:buSzPct val="96000"/>
              <a:buFont typeface="Wingdings" pitchFamily="2" charset="2"/>
              <a:buChar char="v"/>
            </a:pPr>
            <a:r>
              <a:rPr lang="en-US" dirty="0" smtClean="0">
                <a:latin typeface="Times New Roman" pitchFamily="18" charset="0"/>
                <a:cs typeface="Times New Roman" pitchFamily="18" charset="0"/>
              </a:rPr>
              <a:t>  Time </a:t>
            </a:r>
            <a:r>
              <a:rPr lang="en-US" dirty="0">
                <a:latin typeface="Times New Roman" pitchFamily="18" charset="0"/>
                <a:cs typeface="Times New Roman" pitchFamily="18" charset="0"/>
              </a:rPr>
              <a:t>course of disease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Grp="1" noChangeAspect="1" noChangeArrowheads="1"/>
          </p:cNvPicPr>
          <p:nvPr>
            <p:ph idx="1"/>
          </p:nvPr>
        </p:nvPicPr>
        <p:blipFill>
          <a:blip r:embed="rId3" cstate="print"/>
          <a:srcRect/>
          <a:stretch>
            <a:fillRect/>
          </a:stretch>
        </p:blipFill>
        <p:spPr bwMode="auto">
          <a:xfrm>
            <a:off x="571472" y="1357298"/>
            <a:ext cx="8072494" cy="5072098"/>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500034" y="285728"/>
            <a:ext cx="8301038" cy="99058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2800" b="1" spc="0" smtClean="0">
                <a:ln w="50800"/>
                <a:solidFill>
                  <a:schemeClr val="bg1">
                    <a:shade val="50000"/>
                  </a:schemeClr>
                </a:solidFill>
                <a:effectLst/>
                <a:latin typeface="Times New Roman" pitchFamily="18" charset="0"/>
                <a:cs typeface="Times New Roman" pitchFamily="18" charset="0"/>
              </a:rPr>
              <a:t>THE ANALYSIS OF CERTAIN ENZYMES AIDS DIAGNOSIS</a:t>
            </a:r>
            <a:endParaRPr lang="en-US" sz="28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b="1" spc="0" smtClean="0">
                <a:ln w="50800"/>
                <a:solidFill>
                  <a:schemeClr val="bg1">
                    <a:shade val="50000"/>
                  </a:schemeClr>
                </a:solidFill>
                <a:effectLst/>
              </a:rPr>
              <a:t>Enzymes Assist Diagnosis of Myocardial Infarction</a:t>
            </a:r>
            <a:endParaRPr lang="en-US" b="1" spc="0" dirty="0">
              <a:ln w="50800"/>
              <a:solidFill>
                <a:schemeClr val="bg1">
                  <a:shade val="50000"/>
                </a:schemeClr>
              </a:solidFill>
              <a:effectLst/>
            </a:endParaRPr>
          </a:p>
        </p:txBody>
      </p:sp>
      <p:sp>
        <p:nvSpPr>
          <p:cNvPr id="2" name="Content Placeholder 1"/>
          <p:cNvSpPr>
            <a:spLocks noGrp="1"/>
          </p:cNvSpPr>
          <p:nvPr>
            <p:ph sz="half" idx="1"/>
          </p:nvPr>
        </p:nvSpPr>
        <p:spPr>
          <a:xfrm>
            <a:off x="457200" y="1524000"/>
            <a:ext cx="4400552" cy="45720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endParaRPr lang="en-US" dirty="0" smtClean="0"/>
          </a:p>
          <a:p>
            <a:pPr algn="just"/>
            <a:r>
              <a:rPr lang="en-US" dirty="0" smtClean="0"/>
              <a:t>An enzyme useful for diagnostic </a:t>
            </a:r>
            <a:r>
              <a:rPr lang="en-US" dirty="0" err="1" smtClean="0"/>
              <a:t>enzymology</a:t>
            </a:r>
            <a:r>
              <a:rPr lang="en-US" dirty="0" smtClean="0"/>
              <a:t> should be relatively specific for the tissue or organ under study, should appear in the plasma or other fluid at a time useful for diagnosis (the "diagnostic window"), and should be amenable to automated assay. </a:t>
            </a:r>
          </a:p>
          <a:p>
            <a:pPr algn="just">
              <a:buNone/>
            </a:pPr>
            <a:endParaRPr lang="en-US" dirty="0" smtClean="0"/>
          </a:p>
          <a:p>
            <a:pPr algn="just"/>
            <a:r>
              <a:rPr lang="en-US" dirty="0" smtClean="0"/>
              <a:t>The enzymes used to confirm a myocardial infarction (MI) illustrate the concept of a "diagnostic window," and provide a historical perspective on the use of different enzymes for this purpose.</a:t>
            </a:r>
          </a:p>
          <a:p>
            <a:endParaRPr lang="en-US" dirty="0"/>
          </a:p>
        </p:txBody>
      </p:sp>
      <p:pic>
        <p:nvPicPr>
          <p:cNvPr id="5" name="Content Placeholder 4" descr="imagesbbbb.jpg"/>
          <p:cNvPicPr>
            <a:picLocks noGrp="1" noChangeAspect="1"/>
          </p:cNvPicPr>
          <p:nvPr>
            <p:ph sz="half" idx="2"/>
          </p:nvPr>
        </p:nvPicPr>
        <p:blipFill>
          <a:blip r:embed="rId3" cstate="print"/>
          <a:stretch>
            <a:fillRect/>
          </a:stretch>
        </p:blipFill>
        <p:spPr>
          <a:xfrm>
            <a:off x="5072066" y="1500174"/>
            <a:ext cx="3571900" cy="4500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71472" y="285728"/>
            <a:ext cx="7772400" cy="70483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a:ln w="50800"/>
                <a:solidFill>
                  <a:schemeClr val="bg1">
                    <a:shade val="50000"/>
                  </a:schemeClr>
                </a:solidFill>
                <a:effectLst/>
                <a:latin typeface="Times New Roman" pitchFamily="18" charset="0"/>
                <a:cs typeface="Times New Roman" pitchFamily="18" charset="0"/>
              </a:rPr>
              <a:t>Enzymes as Biological Catalysts</a:t>
            </a:r>
          </a:p>
        </p:txBody>
      </p:sp>
      <p:sp>
        <p:nvSpPr>
          <p:cNvPr id="2051" name="Rectangle 3"/>
          <p:cNvSpPr>
            <a:spLocks noGrp="1" noChangeArrowheads="1"/>
          </p:cNvSpPr>
          <p:nvPr>
            <p:ph type="body" idx="1"/>
          </p:nvPr>
        </p:nvSpPr>
        <p:spPr>
          <a:xfrm>
            <a:off x="214282" y="1071546"/>
            <a:ext cx="4000528" cy="5176854"/>
          </a:xfrm>
        </p:spPr>
        <p:style>
          <a:lnRef idx="2">
            <a:schemeClr val="dk1"/>
          </a:lnRef>
          <a:fillRef idx="1">
            <a:schemeClr val="lt1"/>
          </a:fillRef>
          <a:effectRef idx="0">
            <a:schemeClr val="dk1"/>
          </a:effectRef>
          <a:fontRef idx="minor">
            <a:schemeClr val="dk1"/>
          </a:fontRef>
        </p:style>
        <p:txBody>
          <a:bodyPr>
            <a:normAutofit/>
          </a:bodyPr>
          <a:lstStyle/>
          <a:p>
            <a:pPr algn="just">
              <a:lnSpc>
                <a:spcPct val="90000"/>
              </a:lnSpc>
              <a:spcBef>
                <a:spcPct val="10000"/>
              </a:spcBef>
            </a:pPr>
            <a:endParaRPr lang="en-US" sz="2400" b="1" dirty="0" smtClean="0"/>
          </a:p>
          <a:p>
            <a:pPr algn="just">
              <a:lnSpc>
                <a:spcPct val="90000"/>
              </a:lnSpc>
              <a:spcBef>
                <a:spcPct val="10000"/>
              </a:spcBef>
            </a:pPr>
            <a:r>
              <a:rPr lang="en-US" sz="2400" dirty="0" smtClean="0"/>
              <a:t>Enzymes </a:t>
            </a:r>
            <a:r>
              <a:rPr lang="en-US" sz="2400" dirty="0"/>
              <a:t>are proteins that increase the rate of reaction by lowering the energy of </a:t>
            </a:r>
            <a:r>
              <a:rPr lang="en-US" sz="2400" dirty="0" smtClean="0"/>
              <a:t>activation</a:t>
            </a:r>
          </a:p>
          <a:p>
            <a:pPr algn="just">
              <a:lnSpc>
                <a:spcPct val="90000"/>
              </a:lnSpc>
              <a:spcBef>
                <a:spcPct val="10000"/>
              </a:spcBef>
            </a:pPr>
            <a:endParaRPr lang="en-US" sz="2400" dirty="0"/>
          </a:p>
          <a:p>
            <a:pPr algn="just">
              <a:lnSpc>
                <a:spcPct val="90000"/>
              </a:lnSpc>
              <a:spcBef>
                <a:spcPct val="10000"/>
              </a:spcBef>
            </a:pPr>
            <a:r>
              <a:rPr lang="en-US" sz="2400" dirty="0" smtClean="0"/>
              <a:t>Like other catalysts, enzymes lower activation energy by bringing the reactants closer together, aligning reactants, and/or weakening chemical bonds so reactions proceed  faster.</a:t>
            </a:r>
          </a:p>
        </p:txBody>
      </p:sp>
      <p:pic>
        <p:nvPicPr>
          <p:cNvPr id="2052" name="Picture 4" descr=" 21-01.jpg                                                      00032A25Platinum_IPL                   BA1A60CC:"/>
          <p:cNvPicPr>
            <a:picLocks noChangeAspect="1" noChangeArrowheads="1"/>
          </p:cNvPicPr>
          <p:nvPr/>
        </p:nvPicPr>
        <p:blipFill>
          <a:blip r:embed="rId3" cstate="print"/>
          <a:srcRect/>
          <a:stretch>
            <a:fillRect/>
          </a:stretch>
        </p:blipFill>
        <p:spPr bwMode="auto">
          <a:xfrm>
            <a:off x="4429124" y="1214422"/>
            <a:ext cx="4286280" cy="4857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514350" indent="-514350" algn="just">
              <a:buFont typeface="+mj-lt"/>
              <a:buAutoNum type="arabicPeriod"/>
            </a:pPr>
            <a:r>
              <a:rPr lang="en-US" dirty="0" smtClean="0"/>
              <a:t>Detection of an enzyme must be possible within a few hours of an MI to confirm a preliminary diagnosis and permit initiation of appropriate therapy. </a:t>
            </a:r>
          </a:p>
          <a:p>
            <a:pPr marL="514350" indent="-514350" algn="just">
              <a:buFont typeface="+mj-lt"/>
              <a:buAutoNum type="arabicPeriod"/>
            </a:pPr>
            <a:endParaRPr lang="en-US" dirty="0" smtClean="0"/>
          </a:p>
          <a:p>
            <a:pPr marL="514350" indent="-514350" algn="just">
              <a:buFont typeface="+mj-lt"/>
              <a:buAutoNum type="arabicPeriod"/>
            </a:pPr>
            <a:r>
              <a:rPr lang="en-US" dirty="0" smtClean="0"/>
              <a:t>Enzymes that only appear in the plasma </a:t>
            </a:r>
            <a:r>
              <a:rPr lang="en-US" sz="3500" dirty="0" smtClean="0"/>
              <a:t>12</a:t>
            </a:r>
            <a:r>
              <a:rPr lang="en-US" dirty="0" smtClean="0"/>
              <a:t> h or more following injury are thus of limited utility.</a:t>
            </a:r>
          </a:p>
          <a:p>
            <a:pPr marL="514350" indent="-514350" algn="just">
              <a:buFont typeface="+mj-lt"/>
              <a:buAutoNum type="arabicPeriod"/>
            </a:pPr>
            <a:endParaRPr lang="en-US" dirty="0" smtClean="0"/>
          </a:p>
          <a:p>
            <a:pPr marL="514350" indent="-514350" algn="just">
              <a:buFont typeface="+mj-lt"/>
              <a:buAutoNum type="arabicPeriod"/>
            </a:pPr>
            <a:r>
              <a:rPr lang="en-US" dirty="0" smtClean="0"/>
              <a:t>The first enzymes used to diagnose MI were </a:t>
            </a:r>
            <a:r>
              <a:rPr lang="en-US" dirty="0" err="1" smtClean="0"/>
              <a:t>aspartate</a:t>
            </a:r>
            <a:r>
              <a:rPr lang="en-US" dirty="0" smtClean="0"/>
              <a:t> </a:t>
            </a:r>
            <a:r>
              <a:rPr lang="en-US" dirty="0" err="1" smtClean="0"/>
              <a:t>aminotransferase</a:t>
            </a:r>
            <a:r>
              <a:rPr lang="en-US" dirty="0" smtClean="0"/>
              <a:t> (AST), </a:t>
            </a:r>
            <a:r>
              <a:rPr lang="en-US" dirty="0" err="1" smtClean="0"/>
              <a:t>alanine</a:t>
            </a:r>
            <a:r>
              <a:rPr lang="en-US" dirty="0" smtClean="0"/>
              <a:t> </a:t>
            </a:r>
            <a:r>
              <a:rPr lang="en-US" dirty="0" err="1" smtClean="0"/>
              <a:t>aminotransferase</a:t>
            </a:r>
            <a:r>
              <a:rPr lang="en-US" dirty="0" smtClean="0"/>
              <a:t> (ALT), and lactate </a:t>
            </a:r>
            <a:r>
              <a:rPr lang="en-US" dirty="0" err="1" smtClean="0"/>
              <a:t>dehydrogenase</a:t>
            </a:r>
            <a:r>
              <a:rPr lang="en-US" dirty="0" smtClean="0"/>
              <a:t>. </a:t>
            </a:r>
          </a:p>
          <a:p>
            <a:pPr marL="514350" indent="-514350" algn="just">
              <a:buFont typeface="+mj-lt"/>
              <a:buAutoNum type="arabicPeriod"/>
            </a:pPr>
            <a:endParaRPr lang="en-US" dirty="0" smtClean="0"/>
          </a:p>
          <a:p>
            <a:pPr marL="514350" indent="-514350" algn="just">
              <a:buFont typeface="+mj-lt"/>
              <a:buAutoNum type="arabicPeriod"/>
            </a:pPr>
            <a:r>
              <a:rPr lang="en-US" dirty="0" smtClean="0"/>
              <a:t>AST and ALT proved less than ideal, however, as they appear in plasma relatively slowly and are not specific to heart muscle. While LDH also is released relatively slowly into plasma, it offered the advantage of tissue specificity as a consequence of its quaternary structure.</a:t>
            </a:r>
            <a:endParaRPr lang="en-US"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200" b="1" spc="0" smtClean="0">
                <a:ln w="50800"/>
                <a:solidFill>
                  <a:schemeClr val="bg1">
                    <a:shade val="50000"/>
                  </a:schemeClr>
                </a:solidFill>
                <a:effectLst/>
                <a:latin typeface="Times New Roman" pitchFamily="18" charset="0"/>
                <a:cs typeface="Times New Roman" pitchFamily="18" charset="0"/>
              </a:rPr>
              <a:t>Enzymes Assist Diagnosis of Myocardial Infarction</a:t>
            </a:r>
            <a:endParaRPr lang="en-US" sz="32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00132"/>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sz="2800" b="1" spc="0" smtClean="0">
                <a:ln w="50800"/>
                <a:solidFill>
                  <a:schemeClr val="bg1">
                    <a:shade val="50000"/>
                  </a:schemeClr>
                </a:solidFill>
                <a:effectLst/>
              </a:rPr>
              <a:t>Enzymes Assist Diagnosis of Myocardial Infarction</a:t>
            </a:r>
            <a:endParaRPr lang="en-US" sz="2800" b="1" spc="0" dirty="0">
              <a:ln w="50800"/>
              <a:solidFill>
                <a:schemeClr val="bg1">
                  <a:shade val="50000"/>
                </a:schemeClr>
              </a:solidFill>
              <a:effectLst/>
            </a:endParaRPr>
          </a:p>
        </p:txBody>
      </p:sp>
      <p:sp>
        <p:nvSpPr>
          <p:cNvPr id="3" name="Content Placeholder 2"/>
          <p:cNvSpPr>
            <a:spLocks noGrp="1"/>
          </p:cNvSpPr>
          <p:nvPr>
            <p:ph sz="half" idx="1"/>
          </p:nvPr>
        </p:nvSpPr>
        <p:spPr>
          <a:xfrm>
            <a:off x="457200" y="1357298"/>
            <a:ext cx="4757742" cy="528641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endParaRPr lang="en-US" dirty="0" smtClean="0"/>
          </a:p>
          <a:p>
            <a:pPr algn="just"/>
            <a:r>
              <a:rPr lang="en-US" b="1" dirty="0" smtClean="0"/>
              <a:t> </a:t>
            </a:r>
            <a:r>
              <a:rPr lang="en-US" dirty="0" smtClean="0">
                <a:latin typeface="Times New Roman" pitchFamily="18" charset="0"/>
                <a:cs typeface="Times New Roman" pitchFamily="18" charset="0"/>
              </a:rPr>
              <a:t>Myocardial muscle is the only tissue that contains CK2 (MB) </a:t>
            </a:r>
            <a:r>
              <a:rPr lang="en-US" dirty="0" err="1" smtClean="0">
                <a:latin typeface="Times New Roman" pitchFamily="18" charset="0"/>
                <a:cs typeface="Times New Roman" pitchFamily="18" charset="0"/>
              </a:rPr>
              <a:t>isoenzyme</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Appearance of this </a:t>
            </a:r>
            <a:r>
              <a:rPr lang="en-US" dirty="0" err="1" smtClean="0">
                <a:latin typeface="Times New Roman" pitchFamily="18" charset="0"/>
                <a:cs typeface="Times New Roman" pitchFamily="18" charset="0"/>
              </a:rPr>
              <a:t>isoenzyme</a:t>
            </a:r>
            <a:r>
              <a:rPr lang="en-US" dirty="0" smtClean="0">
                <a:latin typeface="Times New Roman" pitchFamily="18" charset="0"/>
                <a:cs typeface="Times New Roman" pitchFamily="18" charset="0"/>
              </a:rPr>
              <a:t> in plasma is virtually specific for infarction of the myocardium</a:t>
            </a:r>
          </a:p>
          <a:p>
            <a:pPr algn="just"/>
            <a:r>
              <a:rPr lang="en-US" dirty="0" smtClean="0">
                <a:latin typeface="Times New Roman" pitchFamily="18" charset="0"/>
                <a:cs typeface="Times New Roman" pitchFamily="18" charset="0"/>
              </a:rPr>
              <a:t>Following an acute myocardial infarction, this </a:t>
            </a:r>
            <a:r>
              <a:rPr lang="en-US" dirty="0" err="1" smtClean="0">
                <a:latin typeface="Times New Roman" pitchFamily="18" charset="0"/>
                <a:cs typeface="Times New Roman" pitchFamily="18" charset="0"/>
              </a:rPr>
              <a:t>isoenzyme</a:t>
            </a:r>
            <a:r>
              <a:rPr lang="en-US" dirty="0" smtClean="0">
                <a:latin typeface="Times New Roman" pitchFamily="18" charset="0"/>
                <a:cs typeface="Times New Roman" pitchFamily="18" charset="0"/>
              </a:rPr>
              <a:t> appears approximately four to eight hours following onset of chest pain, and reaches a peak of activity at approximately 24 hours .</a:t>
            </a:r>
          </a:p>
          <a:p>
            <a:pPr algn="just"/>
            <a:r>
              <a:rPr lang="en-US" dirty="0" smtClean="0">
                <a:latin typeface="Times New Roman" pitchFamily="18" charset="0"/>
                <a:cs typeface="Times New Roman" pitchFamily="18" charset="0"/>
              </a:rPr>
              <a:t>[Note: Lactate </a:t>
            </a:r>
            <a:r>
              <a:rPr lang="en-US" dirty="0" err="1" smtClean="0">
                <a:latin typeface="Times New Roman" pitchFamily="18" charset="0"/>
                <a:cs typeface="Times New Roman" pitchFamily="18" charset="0"/>
              </a:rPr>
              <a:t>dehydrogenase</a:t>
            </a:r>
            <a:r>
              <a:rPr lang="en-US" dirty="0" smtClean="0">
                <a:latin typeface="Times New Roman" pitchFamily="18" charset="0"/>
                <a:cs typeface="Times New Roman" pitchFamily="18" charset="0"/>
              </a:rPr>
              <a:t> activity is also elevated in plasma following an infarction, peaking 36 to 40 hours after the onset of symptoms. LDH activity is, thus, of diagnostic value in patients admitted more than 48 hours after the time when plasma CK2 may provide equivocal results.] </a:t>
            </a:r>
          </a:p>
          <a:p>
            <a:endParaRPr lang="en-US" dirty="0"/>
          </a:p>
        </p:txBody>
      </p:sp>
      <p:pic>
        <p:nvPicPr>
          <p:cNvPr id="71682" name="Picture 2"/>
          <p:cNvPicPr>
            <a:picLocks noGrp="1" noChangeAspect="1" noChangeArrowheads="1"/>
          </p:cNvPicPr>
          <p:nvPr>
            <p:ph sz="half" idx="2"/>
          </p:nvPr>
        </p:nvPicPr>
        <p:blipFill>
          <a:blip r:embed="rId3" cstate="print"/>
          <a:srcRect/>
          <a:stretch>
            <a:fillRect/>
          </a:stretch>
        </p:blipFill>
        <p:spPr bwMode="auto">
          <a:xfrm>
            <a:off x="5429256" y="1357298"/>
            <a:ext cx="3429024"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Low"/>
            <a:endParaRPr lang="en-US" dirty="0" smtClean="0">
              <a:latin typeface="Times New Roman" pitchFamily="18" charset="0"/>
              <a:cs typeface="Times New Roman" pitchFamily="18" charset="0"/>
            </a:endParaRPr>
          </a:p>
          <a:p>
            <a:pPr algn="justLow"/>
            <a:r>
              <a:rPr lang="en-US" dirty="0" err="1" smtClean="0">
                <a:latin typeface="Times New Roman" pitchFamily="18" charset="0"/>
                <a:cs typeface="Times New Roman" pitchFamily="18" charset="0"/>
              </a:rPr>
              <a:t>Troponin</a:t>
            </a:r>
            <a:r>
              <a:rPr lang="en-US" dirty="0" smtClean="0">
                <a:latin typeface="Times New Roman" pitchFamily="18" charset="0"/>
                <a:cs typeface="Times New Roman" pitchFamily="18" charset="0"/>
              </a:rPr>
              <a:t> is a complex of three proteins involved in muscle contraction in skeletal and cardiac muscle but not in smooth muscle .</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Measurement of plasma levels of cardiac </a:t>
            </a:r>
            <a:r>
              <a:rPr lang="en-US" dirty="0" err="1" smtClean="0">
                <a:latin typeface="Times New Roman" pitchFamily="18" charset="0"/>
                <a:cs typeface="Times New Roman" pitchFamily="18" charset="0"/>
              </a:rPr>
              <a:t>troponins</a:t>
            </a:r>
            <a:r>
              <a:rPr lang="en-US" dirty="0" smtClean="0">
                <a:latin typeface="Times New Roman" pitchFamily="18" charset="0"/>
                <a:cs typeface="Times New Roman" pitchFamily="18" charset="0"/>
              </a:rPr>
              <a:t> I and T provide sensitive and specific indicators of damage to heart muscle.</a:t>
            </a:r>
          </a:p>
          <a:p>
            <a:pPr algn="justLow">
              <a:buNone/>
            </a:pPr>
            <a:endParaRPr lang="en-US" dirty="0" smtClean="0">
              <a:latin typeface="Times New Roman" pitchFamily="18" charset="0"/>
              <a:cs typeface="Times New Roman" pitchFamily="18" charset="0"/>
            </a:endParaRPr>
          </a:p>
          <a:p>
            <a:pPr algn="justLow"/>
            <a:r>
              <a:rPr lang="en-US" dirty="0" err="1" smtClean="0">
                <a:latin typeface="Times New Roman" pitchFamily="18" charset="0"/>
                <a:cs typeface="Times New Roman" pitchFamily="18" charset="0"/>
              </a:rPr>
              <a:t>Troponin</a:t>
            </a:r>
            <a:r>
              <a:rPr lang="en-US" dirty="0" smtClean="0">
                <a:latin typeface="Times New Roman" pitchFamily="18" charset="0"/>
                <a:cs typeface="Times New Roman" pitchFamily="18" charset="0"/>
              </a:rPr>
              <a:t> levels rise for 2–6 h after an MI and remain elevated for 4–10 days. </a:t>
            </a:r>
          </a:p>
          <a:p>
            <a:pPr algn="justLow"/>
            <a:r>
              <a:rPr lang="en-US" dirty="0" smtClean="0">
                <a:latin typeface="Times New Roman" pitchFamily="18" charset="0"/>
                <a:cs typeface="Times New Roman" pitchFamily="18" charset="0"/>
              </a:rPr>
              <a:t>In addition to MI, other heart muscle damage also elevates serum </a:t>
            </a:r>
            <a:r>
              <a:rPr lang="en-US" dirty="0" err="1" smtClean="0">
                <a:latin typeface="Times New Roman" pitchFamily="18" charset="0"/>
                <a:cs typeface="Times New Roman" pitchFamily="18" charset="0"/>
              </a:rPr>
              <a:t>troponin</a:t>
            </a:r>
            <a:r>
              <a:rPr lang="en-US" dirty="0" smtClean="0">
                <a:latin typeface="Times New Roman" pitchFamily="18" charset="0"/>
                <a:cs typeface="Times New Roman" pitchFamily="18" charset="0"/>
              </a:rPr>
              <a:t> levels. Cardiac </a:t>
            </a:r>
            <a:r>
              <a:rPr lang="en-US" dirty="0" err="1" smtClean="0">
                <a:latin typeface="Times New Roman" pitchFamily="18" charset="0"/>
                <a:cs typeface="Times New Roman" pitchFamily="18" charset="0"/>
              </a:rPr>
              <a:t>troponins</a:t>
            </a:r>
            <a:r>
              <a:rPr lang="en-US" dirty="0" smtClean="0">
                <a:latin typeface="Times New Roman" pitchFamily="18" charset="0"/>
                <a:cs typeface="Times New Roman" pitchFamily="18" charset="0"/>
              </a:rPr>
              <a:t> thus serve as a marker of all heart muscle damage. </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142976" y="428604"/>
            <a:ext cx="6715172" cy="642942"/>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b="1" spc="0" smtClean="0">
                <a:ln w="50800"/>
                <a:solidFill>
                  <a:schemeClr val="bg1">
                    <a:shade val="50000"/>
                  </a:schemeClr>
                </a:solidFill>
                <a:effectLst/>
              </a:rPr>
              <a:t>Troponins</a:t>
            </a:r>
            <a:endParaRPr lang="en-US"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0100" y="1500174"/>
            <a:ext cx="6858048" cy="357190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spc="0" dirty="0" smtClean="0">
                <a:ln w="50800"/>
                <a:solidFill>
                  <a:schemeClr val="bg1">
                    <a:shade val="50000"/>
                  </a:schemeClr>
                </a:solidFill>
                <a:effectLst/>
              </a:rPr>
              <a:t>T</a:t>
            </a:r>
            <a:r>
              <a:rPr b="1" spc="0" smtClean="0">
                <a:ln w="50800"/>
                <a:solidFill>
                  <a:schemeClr val="bg1">
                    <a:shade val="50000"/>
                  </a:schemeClr>
                </a:solidFill>
                <a:effectLst/>
              </a:rPr>
              <a:t>o be Continued </a:t>
            </a:r>
            <a:br>
              <a:rPr b="1" spc="0" smtClean="0">
                <a:ln w="50800"/>
                <a:solidFill>
                  <a:schemeClr val="bg1">
                    <a:shade val="50000"/>
                  </a:schemeClr>
                </a:solidFill>
                <a:effectLst/>
              </a:rPr>
            </a:br>
            <a:r>
              <a:rPr b="1" spc="0" smtClean="0">
                <a:ln w="50800"/>
                <a:solidFill>
                  <a:schemeClr val="bg1">
                    <a:shade val="50000"/>
                  </a:schemeClr>
                </a:solidFill>
                <a:effectLst/>
              </a:rPr>
              <a:t>With </a:t>
            </a:r>
            <a:br>
              <a:rPr b="1" spc="0" smtClean="0">
                <a:ln w="50800"/>
                <a:solidFill>
                  <a:schemeClr val="bg1">
                    <a:shade val="50000"/>
                  </a:schemeClr>
                </a:solidFill>
                <a:effectLst/>
              </a:rPr>
            </a:br>
            <a:r>
              <a:rPr b="1" spc="0" smtClean="0">
                <a:ln w="50800"/>
                <a:solidFill>
                  <a:schemeClr val="bg1">
                    <a:shade val="50000"/>
                  </a:schemeClr>
                </a:solidFill>
                <a:effectLst/>
              </a:rPr>
              <a:t>Enzyme Kinetics </a:t>
            </a:r>
            <a:br>
              <a:rPr b="1" spc="0" smtClean="0">
                <a:ln w="50800"/>
                <a:solidFill>
                  <a:schemeClr val="bg1">
                    <a:shade val="50000"/>
                  </a:schemeClr>
                </a:solidFill>
                <a:effectLst/>
              </a:rPr>
            </a:br>
            <a:endParaRPr lang="en-US"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imagesCAW77YYR.jpg"/>
          <p:cNvPicPr>
            <a:picLocks noGrp="1" noChangeAspect="1"/>
          </p:cNvPicPr>
          <p:nvPr>
            <p:ph idx="1"/>
          </p:nvPr>
        </p:nvPicPr>
        <p:blipFill>
          <a:blip r:embed="rId3" cstate="print"/>
          <a:stretch>
            <a:fillRect/>
          </a:stretch>
        </p:blipFill>
        <p:spPr>
          <a:xfrm>
            <a:off x="1928794" y="1500174"/>
            <a:ext cx="5286412" cy="3711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800120"/>
          </a:xfrm>
          <a:ln/>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smtClean="0">
                <a:ln w="50800"/>
                <a:solidFill>
                  <a:schemeClr val="bg1">
                    <a:shade val="50000"/>
                  </a:schemeClr>
                </a:solidFill>
                <a:effectLst/>
                <a:latin typeface="Times New Roman" pitchFamily="18" charset="0"/>
                <a:cs typeface="Times New Roman" pitchFamily="18" charset="0"/>
              </a:rPr>
              <a:t>General Properties of Enzyme</a:t>
            </a:r>
            <a:endParaRPr sz="3600" b="1" spc="0">
              <a:ln w="50800"/>
              <a:solidFill>
                <a:schemeClr val="bg1">
                  <a:shade val="50000"/>
                </a:schemeClr>
              </a:solidFill>
              <a:effectLst/>
              <a:latin typeface="Times New Roman" pitchFamily="18" charset="0"/>
              <a:cs typeface="Times New Roman" pitchFamily="18" charset="0"/>
            </a:endParaRPr>
          </a:p>
        </p:txBody>
      </p:sp>
      <p:sp>
        <p:nvSpPr>
          <p:cNvPr id="3" name="Content Placeholder 2"/>
          <p:cNvSpPr>
            <a:spLocks noGrp="1"/>
          </p:cNvSpPr>
          <p:nvPr>
            <p:ph sz="half" idx="1"/>
          </p:nvPr>
        </p:nvSpPr>
        <p:spPr>
          <a:xfrm>
            <a:off x="457200" y="1524000"/>
            <a:ext cx="4543428" cy="4619644"/>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buClr>
                <a:srgbClr val="C00000"/>
              </a:buClr>
              <a:buSzPct val="100000"/>
              <a:buFont typeface="Wingdings" pitchFamily="2" charset="2"/>
              <a:buChar char="v"/>
            </a:pPr>
            <a:endParaRPr lang="en-US" dirty="0" smtClean="0"/>
          </a:p>
          <a:p>
            <a:pPr algn="just">
              <a:buClr>
                <a:srgbClr val="C00000"/>
              </a:buClr>
              <a:buSzPct val="100000"/>
              <a:buFont typeface="Wingdings" pitchFamily="2" charset="2"/>
              <a:buChar char="v"/>
            </a:pPr>
            <a:r>
              <a:rPr lang="en-US" dirty="0" smtClean="0"/>
              <a:t>Unlike most catalysts used in synthetic chemistry, enzymes are specific both for</a:t>
            </a:r>
          </a:p>
          <a:p>
            <a:pPr marL="1154430" lvl="2" indent="-514350" algn="just">
              <a:buClr>
                <a:srgbClr val="C00000"/>
              </a:buClr>
              <a:buSzPct val="100000"/>
              <a:buFont typeface="+mj-lt"/>
              <a:buAutoNum type="arabicPeriod"/>
            </a:pPr>
            <a:endParaRPr lang="en-US" dirty="0" smtClean="0"/>
          </a:p>
          <a:p>
            <a:pPr marL="1154430" lvl="2" indent="-514350" algn="just">
              <a:buClr>
                <a:srgbClr val="C00000"/>
              </a:buClr>
              <a:buSzPct val="100000"/>
              <a:buFont typeface="+mj-lt"/>
              <a:buAutoNum type="arabicPeriod"/>
            </a:pPr>
            <a:r>
              <a:rPr lang="en-US" dirty="0" smtClean="0"/>
              <a:t>The type of reaction catalyzed </a:t>
            </a:r>
          </a:p>
          <a:p>
            <a:pPr marL="1154430" lvl="2" indent="-514350" algn="just">
              <a:buClr>
                <a:srgbClr val="C00000"/>
              </a:buClr>
              <a:buSzPct val="100000"/>
              <a:buFont typeface="+mj-lt"/>
              <a:buAutoNum type="arabicPeriod"/>
            </a:pPr>
            <a:r>
              <a:rPr lang="en-US" dirty="0" smtClean="0"/>
              <a:t>a single substrate or a small set of closely related substrates</a:t>
            </a:r>
          </a:p>
          <a:p>
            <a:pPr marL="514350" indent="-514350" algn="just">
              <a:buClr>
                <a:srgbClr val="C00000"/>
              </a:buClr>
              <a:buSzPct val="100000"/>
              <a:buFont typeface="+mj-lt"/>
              <a:buAutoNum type="arabicPeriod"/>
            </a:pPr>
            <a:endParaRPr lang="en-US" dirty="0" smtClean="0"/>
          </a:p>
          <a:p>
            <a:pPr algn="just">
              <a:buClr>
                <a:srgbClr val="C00000"/>
              </a:buClr>
              <a:buSzPct val="100000"/>
              <a:buFont typeface="Wingdings" pitchFamily="2" charset="2"/>
              <a:buChar char="v"/>
            </a:pPr>
            <a:r>
              <a:rPr lang="en-US" dirty="0" smtClean="0"/>
              <a:t>Enzymes are also </a:t>
            </a:r>
            <a:r>
              <a:rPr lang="en-US" dirty="0" err="1" smtClean="0"/>
              <a:t>stereospecific</a:t>
            </a:r>
            <a:r>
              <a:rPr lang="en-US" dirty="0" smtClean="0"/>
              <a:t> catalysts and typically catalyze reactions of only one stereoisomer of a given compound—for example, D- but not L-sugars, L- but not D-amino acids. Since they bind substrates through at least "three points of attachment.</a:t>
            </a:r>
          </a:p>
        </p:txBody>
      </p:sp>
      <p:pic>
        <p:nvPicPr>
          <p:cNvPr id="54273" name="Picture 1"/>
          <p:cNvPicPr>
            <a:picLocks noGrp="1" noChangeAspect="1" noChangeArrowheads="1"/>
          </p:cNvPicPr>
          <p:nvPr>
            <p:ph sz="half" idx="2"/>
          </p:nvPr>
        </p:nvPicPr>
        <p:blipFill>
          <a:blip r:embed="rId3" cstate="print"/>
          <a:srcRect/>
          <a:stretch>
            <a:fillRect/>
          </a:stretch>
        </p:blipFill>
        <p:spPr bwMode="auto">
          <a:xfrm>
            <a:off x="5286380" y="1571612"/>
            <a:ext cx="3357586" cy="4572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514350" indent="-514350">
              <a:buClrTx/>
              <a:buSzPct val="110000"/>
              <a:buNone/>
            </a:pPr>
            <a:r>
              <a:rPr lang="en-US" sz="4400" dirty="0" smtClean="0"/>
              <a:t> </a:t>
            </a:r>
          </a:p>
          <a:p>
            <a:pPr marL="514350" indent="-514350" algn="just">
              <a:buClrTx/>
              <a:buSzPct val="110000"/>
              <a:buNone/>
            </a:pPr>
            <a:r>
              <a:rPr lang="en-US" sz="4400" dirty="0" smtClean="0"/>
              <a:t>   Each enzyme is assigned two names:</a:t>
            </a:r>
          </a:p>
          <a:p>
            <a:pPr marL="514350" indent="-514350" algn="just">
              <a:buClrTx/>
              <a:buSzPct val="110000"/>
              <a:buNone/>
            </a:pPr>
            <a:endParaRPr lang="en-US" sz="4400" dirty="0" smtClean="0"/>
          </a:p>
          <a:p>
            <a:pPr marL="742950" indent="-742950" algn="just">
              <a:buClrTx/>
              <a:buSzPct val="110000"/>
              <a:buFont typeface="Wingdings 2"/>
              <a:buAutoNum type="arabicPeriod"/>
            </a:pPr>
            <a:r>
              <a:rPr lang="en-US" sz="4400" dirty="0" smtClean="0"/>
              <a:t>The first is its short, </a:t>
            </a:r>
            <a:r>
              <a:rPr lang="en-US" sz="4400" b="1" dirty="0" smtClean="0">
                <a:solidFill>
                  <a:srgbClr val="C00000"/>
                </a:solidFill>
              </a:rPr>
              <a:t>Recommended Name</a:t>
            </a:r>
            <a:r>
              <a:rPr lang="en-US" sz="4400" dirty="0" smtClean="0"/>
              <a:t>, convenient for everyday use.</a:t>
            </a:r>
          </a:p>
          <a:p>
            <a:pPr marL="742950" indent="-742950" algn="just">
              <a:buClrTx/>
              <a:buSzPct val="110000"/>
              <a:buNone/>
            </a:pPr>
            <a:endParaRPr lang="en-US" sz="4400" dirty="0" smtClean="0"/>
          </a:p>
          <a:p>
            <a:pPr marL="742950" indent="-742950" algn="just">
              <a:buClrTx/>
              <a:buSzPct val="110000"/>
              <a:buFont typeface="Wingdings 2"/>
              <a:buAutoNum type="arabicPeriod"/>
            </a:pPr>
            <a:r>
              <a:rPr lang="en-US" sz="4400" dirty="0" smtClean="0"/>
              <a:t> The second is the more complicated </a:t>
            </a:r>
            <a:r>
              <a:rPr lang="en-US" sz="4400" b="1" dirty="0" smtClean="0">
                <a:solidFill>
                  <a:srgbClr val="C00000"/>
                </a:solidFill>
              </a:rPr>
              <a:t>Systematic Name</a:t>
            </a:r>
            <a:r>
              <a:rPr lang="en-US" sz="4400" dirty="0" smtClean="0"/>
              <a:t>, which is used when an enzyme must be identified without ambiguity.</a:t>
            </a:r>
          </a:p>
          <a:p>
            <a:pPr marL="514350" indent="-514350" algn="just">
              <a:buClrTx/>
              <a:buSzPct val="110000"/>
              <a:buNone/>
            </a:pPr>
            <a:endParaRPr lang="en-US" dirty="0" smtClean="0"/>
          </a:p>
          <a:p>
            <a:pPr>
              <a:buNone/>
            </a:pPr>
            <a:endParaRPr lang="en-US" dirty="0"/>
          </a:p>
        </p:txBody>
      </p:sp>
      <p:sp>
        <p:nvSpPr>
          <p:cNvPr id="2" name="Title 1"/>
          <p:cNvSpPr>
            <a:spLocks noGrp="1"/>
          </p:cNvSpPr>
          <p:nvPr>
            <p:ph type="title"/>
          </p:nvPr>
        </p:nvSpPr>
        <p:spPr>
          <a:xfrm>
            <a:off x="928662" y="428604"/>
            <a:ext cx="6872310" cy="857256"/>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b="1" spc="0" dirty="0" smtClean="0">
                <a:ln w="50800"/>
                <a:solidFill>
                  <a:schemeClr val="bg1">
                    <a:shade val="50000"/>
                  </a:schemeClr>
                </a:solidFill>
                <a:effectLst/>
              </a:rPr>
              <a:t>ENZYMES Nomenclature :</a:t>
            </a:r>
            <a:endParaRPr lang="en-US" b="1" spc="0" dirty="0">
              <a:ln w="50800"/>
              <a:solidFill>
                <a:schemeClr val="bg1">
                  <a:shade val="50000"/>
                </a:schemeClr>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buNone/>
            </a:pPr>
            <a:r>
              <a:rPr lang="en-US" b="1" u="sng" dirty="0" smtClean="0"/>
              <a:t>Recommended Name </a:t>
            </a:r>
            <a:r>
              <a:rPr lang="en-US" b="1" dirty="0" smtClean="0"/>
              <a:t>:</a:t>
            </a:r>
          </a:p>
          <a:p>
            <a:r>
              <a:rPr lang="en-US" dirty="0" smtClean="0"/>
              <a:t>The commonly used names for most enzymes describe the type of reaction catalyzed, followed by the suffix </a:t>
            </a:r>
            <a:r>
              <a:rPr lang="en-US" b="1" i="1" dirty="0" smtClean="0"/>
              <a:t>-</a:t>
            </a:r>
            <a:r>
              <a:rPr lang="en-US" b="1" i="1" dirty="0" err="1" smtClean="0"/>
              <a:t>ase</a:t>
            </a:r>
            <a:r>
              <a:rPr lang="en-US" i="1" dirty="0" smtClean="0"/>
              <a:t>. </a:t>
            </a:r>
            <a:r>
              <a:rPr lang="en-US" dirty="0" smtClean="0"/>
              <a:t>For example:</a:t>
            </a:r>
          </a:p>
          <a:p>
            <a:pPr>
              <a:buNone/>
            </a:pPr>
            <a:r>
              <a:rPr lang="en-US" dirty="0" smtClean="0"/>
              <a:t> </a:t>
            </a:r>
          </a:p>
          <a:p>
            <a:pPr lvl="1"/>
            <a:r>
              <a:rPr lang="en-US" i="1" dirty="0" smtClean="0"/>
              <a:t> </a:t>
            </a:r>
            <a:r>
              <a:rPr lang="en-US" i="1" dirty="0" err="1" smtClean="0"/>
              <a:t>dehydrogen</a:t>
            </a:r>
            <a:r>
              <a:rPr lang="en-US" b="1" i="1" dirty="0" err="1" smtClean="0"/>
              <a:t>ase</a:t>
            </a:r>
            <a:r>
              <a:rPr lang="en-US" i="1" dirty="0" err="1" smtClean="0"/>
              <a:t>s</a:t>
            </a:r>
            <a:r>
              <a:rPr lang="en-US" i="1" dirty="0" smtClean="0"/>
              <a:t> remove hydrogen atoms</a:t>
            </a:r>
          </a:p>
          <a:p>
            <a:pPr lvl="1"/>
            <a:r>
              <a:rPr lang="en-US" i="1" dirty="0" smtClean="0"/>
              <a:t>prote</a:t>
            </a:r>
            <a:r>
              <a:rPr lang="en-US" b="1" i="1" dirty="0" smtClean="0"/>
              <a:t>ase</a:t>
            </a:r>
            <a:r>
              <a:rPr lang="en-US" i="1" dirty="0" smtClean="0"/>
              <a:t>s </a:t>
            </a:r>
            <a:r>
              <a:rPr lang="en-US" dirty="0" smtClean="0"/>
              <a:t>hydrolyze proteins</a:t>
            </a:r>
          </a:p>
          <a:p>
            <a:pPr lvl="1"/>
            <a:r>
              <a:rPr lang="en-US" dirty="0" err="1" smtClean="0"/>
              <a:t>isomer</a:t>
            </a:r>
            <a:r>
              <a:rPr lang="en-US" b="1" dirty="0" err="1" smtClean="0"/>
              <a:t>ase</a:t>
            </a:r>
            <a:r>
              <a:rPr lang="en-US" dirty="0" err="1" smtClean="0"/>
              <a:t>s</a:t>
            </a:r>
            <a:r>
              <a:rPr lang="en-US" dirty="0" smtClean="0"/>
              <a:t> catalyze rearrangements in configuration. </a:t>
            </a:r>
          </a:p>
          <a:p>
            <a:pPr lvl="1">
              <a:buNone/>
            </a:pPr>
            <a:endParaRPr lang="en-US" dirty="0" smtClean="0"/>
          </a:p>
          <a:p>
            <a:r>
              <a:rPr lang="en-US" dirty="0" smtClean="0"/>
              <a:t>Modifiers may precede the name to indicate:</a:t>
            </a:r>
          </a:p>
          <a:p>
            <a:pPr lvl="1"/>
            <a:r>
              <a:rPr lang="en-US" dirty="0" smtClean="0"/>
              <a:t> the substrate (</a:t>
            </a:r>
            <a:r>
              <a:rPr lang="en-US" i="1" dirty="0" err="1" smtClean="0"/>
              <a:t>xanthine</a:t>
            </a:r>
            <a:r>
              <a:rPr lang="en-US" i="1" dirty="0" smtClean="0"/>
              <a:t> </a:t>
            </a:r>
            <a:r>
              <a:rPr lang="en-US" i="1" dirty="0" err="1" smtClean="0"/>
              <a:t>oxidase</a:t>
            </a:r>
            <a:r>
              <a:rPr lang="en-US" i="1" dirty="0" smtClean="0"/>
              <a:t>)</a:t>
            </a:r>
          </a:p>
          <a:p>
            <a:pPr lvl="1"/>
            <a:r>
              <a:rPr lang="en-US" i="1" dirty="0" smtClean="0"/>
              <a:t> the source of the enzyme </a:t>
            </a:r>
            <a:r>
              <a:rPr lang="en-US" dirty="0" smtClean="0"/>
              <a:t>(</a:t>
            </a:r>
            <a:r>
              <a:rPr lang="en-US" i="1" dirty="0" smtClean="0"/>
              <a:t>pancreatic </a:t>
            </a:r>
            <a:r>
              <a:rPr lang="en-US" i="1" dirty="0" err="1" smtClean="0"/>
              <a:t>ribonuclease</a:t>
            </a:r>
            <a:r>
              <a:rPr lang="en-US" i="1" dirty="0" smtClean="0"/>
              <a:t>)</a:t>
            </a:r>
          </a:p>
          <a:p>
            <a:pPr lvl="1"/>
            <a:r>
              <a:rPr lang="en-US" i="1" dirty="0" smtClean="0"/>
              <a:t> its regulation (hormone-sensitive lipase) </a:t>
            </a:r>
          </a:p>
          <a:p>
            <a:pPr lvl="1"/>
            <a:endParaRPr lang="en-US" i="1" dirty="0" smtClean="0"/>
          </a:p>
          <a:p>
            <a:r>
              <a:rPr lang="en-US" i="1" dirty="0" smtClean="0"/>
              <a:t> Alphanumeric designators are added to </a:t>
            </a:r>
            <a:r>
              <a:rPr lang="en-US" dirty="0" smtClean="0"/>
              <a:t>identify multiple forms of an enzyme (</a:t>
            </a:r>
            <a:r>
              <a:rPr lang="en-US" dirty="0" err="1" smtClean="0"/>
              <a:t>eg</a:t>
            </a:r>
            <a:r>
              <a:rPr lang="en-US" dirty="0" smtClean="0"/>
              <a:t>, RNA polymerase </a:t>
            </a:r>
            <a:r>
              <a:rPr lang="en-US" i="1" dirty="0" smtClean="0"/>
              <a:t>III; protein </a:t>
            </a:r>
            <a:r>
              <a:rPr lang="en-US" i="1" dirty="0" err="1" smtClean="0"/>
              <a:t>kinase</a:t>
            </a:r>
            <a:r>
              <a:rPr lang="en-US" i="1" dirty="0" smtClean="0"/>
              <a:t> C ).</a:t>
            </a:r>
          </a:p>
        </p:txBody>
      </p:sp>
      <p:sp>
        <p:nvSpPr>
          <p:cNvPr id="2" name="Title 1"/>
          <p:cNvSpPr>
            <a:spLocks noGrp="1"/>
          </p:cNvSpPr>
          <p:nvPr>
            <p:ph type="title"/>
          </p:nvPr>
        </p:nvSpPr>
        <p:spPr>
          <a:xfrm>
            <a:off x="428596" y="357166"/>
            <a:ext cx="8229600" cy="71438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smtClean="0">
                <a:ln w="50800"/>
                <a:solidFill>
                  <a:schemeClr val="bg1">
                    <a:shade val="50000"/>
                  </a:schemeClr>
                </a:solidFill>
                <a:effectLst/>
                <a:latin typeface="Times New Roman" pitchFamily="18" charset="0"/>
                <a:cs typeface="Times New Roman" pitchFamily="18" charset="0"/>
              </a:rPr>
              <a:t>Recommended Name</a:t>
            </a:r>
            <a:endParaRPr sz="3600" b="1" spc="0">
              <a:ln w="50800"/>
              <a:solidFill>
                <a:schemeClr val="bg1">
                  <a:shade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a:bodyPr>
          <a:lstStyle/>
          <a:p>
            <a:pPr algn="justLow"/>
            <a:r>
              <a:rPr lang="en-US" dirty="0" smtClean="0"/>
              <a:t>The </a:t>
            </a:r>
            <a:r>
              <a:rPr lang="en-US" u="sng" dirty="0" smtClean="0"/>
              <a:t>International Union of Biochemists (IUB) </a:t>
            </a:r>
            <a:r>
              <a:rPr lang="en-US" dirty="0" smtClean="0"/>
              <a:t>developed a clear system of enzyme nomenclature in which each enzyme has a unique name and code number that identify the type of reaction catalyzed and the substrates involved.</a:t>
            </a:r>
          </a:p>
          <a:p>
            <a:pPr algn="justLow">
              <a:buNone/>
            </a:pPr>
            <a:endParaRPr lang="en-US" dirty="0" smtClean="0"/>
          </a:p>
          <a:p>
            <a:pPr algn="justLow"/>
            <a:r>
              <a:rPr lang="en-US" dirty="0" smtClean="0"/>
              <a:t>Despite the clarity of the IUB system, the names are  relatively difficult, so we generally continue to refer to enzymes by their traditional names.</a:t>
            </a:r>
          </a:p>
          <a:p>
            <a:pPr algn="justLow">
              <a:buNone/>
            </a:pPr>
            <a:endParaRPr lang="en-US" dirty="0" smtClean="0"/>
          </a:p>
          <a:p>
            <a:pPr algn="justLow"/>
            <a:r>
              <a:rPr lang="en-US" dirty="0" smtClean="0"/>
              <a:t>In this system enzymes are grouped into the following six classes.</a:t>
            </a:r>
          </a:p>
          <a:p>
            <a:endParaRPr lang="en-US" dirty="0"/>
          </a:p>
        </p:txBody>
      </p:sp>
      <p:sp>
        <p:nvSpPr>
          <p:cNvPr id="2" name="Title 1"/>
          <p:cNvSpPr>
            <a:spLocks noGrp="1"/>
          </p:cNvSpPr>
          <p:nvPr>
            <p:ph type="title"/>
          </p:nvPr>
        </p:nvSpPr>
        <p:spPr>
          <a:xfrm>
            <a:off x="500034" y="428604"/>
            <a:ext cx="8229600" cy="84770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514350" indent="-514350" algn="ctr"/>
            <a:r>
              <a:rPr sz="3600" b="1" spc="0" smtClean="0">
                <a:ln w="50800"/>
                <a:solidFill>
                  <a:schemeClr val="bg1">
                    <a:shade val="50000"/>
                  </a:schemeClr>
                </a:solidFill>
                <a:effectLst/>
                <a:latin typeface="Times New Roman" pitchFamily="18" charset="0"/>
                <a:cs typeface="Times New Roman" pitchFamily="18" charset="0"/>
              </a:rPr>
              <a:t>Systematic name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
      <a:dk1>
        <a:srgbClr val="410082"/>
      </a:dk1>
      <a:lt1>
        <a:sysClr val="window" lastClr="FFFFFF"/>
      </a:lt1>
      <a:dk2>
        <a:srgbClr val="69676D"/>
      </a:dk2>
      <a:lt2>
        <a:srgbClr val="C9C2D1"/>
      </a:lt2>
      <a:accent1>
        <a:srgbClr val="CEB966"/>
      </a:accent1>
      <a:accent2>
        <a:srgbClr val="9CB084"/>
      </a:accent2>
      <a:accent3>
        <a:srgbClr val="6BB1C9"/>
      </a:accent3>
      <a:accent4>
        <a:srgbClr val="8D1BF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4218</TotalTime>
  <Words>3519</Words>
  <Application>Microsoft Office PowerPoint</Application>
  <PresentationFormat>On-screen Show (4:3)</PresentationFormat>
  <Paragraphs>407</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Paper</vt:lpstr>
      <vt:lpstr>Bitmap Image</vt:lpstr>
      <vt:lpstr>ENZYMES</vt:lpstr>
      <vt:lpstr>  Lecture outlines : </vt:lpstr>
      <vt:lpstr>ENZYMES</vt:lpstr>
      <vt:lpstr>  What is Catalyst :</vt:lpstr>
      <vt:lpstr>Enzymes as Biological Catalysts</vt:lpstr>
      <vt:lpstr>General Properties of Enzyme</vt:lpstr>
      <vt:lpstr>ENZYMES Nomenclature :</vt:lpstr>
      <vt:lpstr>Recommended Name</vt:lpstr>
      <vt:lpstr>Systematic name </vt:lpstr>
      <vt:lpstr>  Enzymes Classes</vt:lpstr>
      <vt:lpstr>Slide 11</vt:lpstr>
      <vt:lpstr>Example:</vt:lpstr>
      <vt:lpstr>Note:</vt:lpstr>
      <vt:lpstr>Slide 14</vt:lpstr>
      <vt:lpstr>2. Prosthetic Groups, Cofactors &amp; Coenzymes Play Important Roles In Catlysis</vt:lpstr>
      <vt:lpstr>    A. Prosthetic Groups :</vt:lpstr>
      <vt:lpstr>    B- Cofactors</vt:lpstr>
      <vt:lpstr>  C- Coenzymes:</vt:lpstr>
      <vt:lpstr>Slide 19</vt:lpstr>
      <vt:lpstr>Slide 20</vt:lpstr>
      <vt:lpstr>Slide 21</vt:lpstr>
      <vt:lpstr>    4- Active Site of an Enzyme</vt:lpstr>
      <vt:lpstr>   5- Allosteric Site</vt:lpstr>
      <vt:lpstr>Enzyme Catalyzed Reactions</vt:lpstr>
      <vt:lpstr>Example of an Enzyme Catalyzed Reaction</vt:lpstr>
      <vt:lpstr>Enzyme SpecificIty Theories</vt:lpstr>
      <vt:lpstr>Lock-and-Key Model</vt:lpstr>
      <vt:lpstr>Induced Fit Model</vt:lpstr>
      <vt:lpstr>In Life, Do You Follow The Induced-Fit Model?</vt:lpstr>
      <vt:lpstr>SUBSTRATES INDUCE CONFORMATIONAL CHANGES IN ENZYMES</vt:lpstr>
      <vt:lpstr>Slide 31</vt:lpstr>
      <vt:lpstr>MECHANISMS OF ENZYMES TO FACILITATE CATALYSIS</vt:lpstr>
      <vt:lpstr>   1- Catalysis by Proximity</vt:lpstr>
      <vt:lpstr>2- Acid–Base Catalysis</vt:lpstr>
      <vt:lpstr>3- Catalysis by Strain</vt:lpstr>
      <vt:lpstr>   </vt:lpstr>
      <vt:lpstr>Isoenzymes (Isozymes)</vt:lpstr>
      <vt:lpstr>LACTATE DEHYDROGENASE (LDH)</vt:lpstr>
      <vt:lpstr>LACTATE DEHYDROGENASE ISOENZYMES</vt:lpstr>
      <vt:lpstr>CREATINE KINASE (CK)</vt:lpstr>
      <vt:lpstr>Slide 41</vt:lpstr>
      <vt:lpstr>Slide 42</vt:lpstr>
      <vt:lpstr>Clinical  utility of enzymes</vt:lpstr>
      <vt:lpstr>Clinical  utility of enzymes</vt:lpstr>
      <vt:lpstr>Slide 45</vt:lpstr>
      <vt:lpstr>Plasma levels of intracellular enzymes</vt:lpstr>
      <vt:lpstr>What can enzymes measurements tell us ?</vt:lpstr>
      <vt:lpstr>THE ANALYSIS OF CERTAIN ENZYMES AIDS DIAGNOSIS</vt:lpstr>
      <vt:lpstr>Enzymes Assist Diagnosis of Myocardial Infarction</vt:lpstr>
      <vt:lpstr>Enzymes Assist Diagnosis of Myocardial Infarction</vt:lpstr>
      <vt:lpstr>Enzymes Assist Diagnosis of Myocardial Infarction</vt:lpstr>
      <vt:lpstr>Troponins</vt:lpstr>
      <vt:lpstr>To be Continued  With  Enzyme Kinetics  </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shosho</dc:creator>
  <cp:lastModifiedBy>shosho</cp:lastModifiedBy>
  <cp:revision>140</cp:revision>
  <dcterms:created xsi:type="dcterms:W3CDTF">2014-12-09T08:58:02Z</dcterms:created>
  <dcterms:modified xsi:type="dcterms:W3CDTF">2018-01-26T12:55:21Z</dcterms:modified>
</cp:coreProperties>
</file>