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60" r:id="rId3"/>
    <p:sldId id="257" r:id="rId4"/>
    <p:sldId id="265" r:id="rId5"/>
    <p:sldId id="288" r:id="rId6"/>
    <p:sldId id="291" r:id="rId7"/>
    <p:sldId id="292" r:id="rId8"/>
    <p:sldId id="294" r:id="rId9"/>
    <p:sldId id="309" r:id="rId10"/>
    <p:sldId id="298" r:id="rId11"/>
    <p:sldId id="295" r:id="rId12"/>
    <p:sldId id="299" r:id="rId13"/>
    <p:sldId id="300" r:id="rId14"/>
    <p:sldId id="301" r:id="rId15"/>
    <p:sldId id="302" r:id="rId16"/>
    <p:sldId id="303" r:id="rId17"/>
    <p:sldId id="304" r:id="rId18"/>
    <p:sldId id="267" r:id="rId19"/>
    <p:sldId id="268" r:id="rId20"/>
    <p:sldId id="269" r:id="rId21"/>
    <p:sldId id="310" r:id="rId22"/>
    <p:sldId id="305" r:id="rId23"/>
    <p:sldId id="308" r:id="rId24"/>
    <p:sldId id="276" r:id="rId25"/>
    <p:sldId id="277" r:id="rId26"/>
    <p:sldId id="306" r:id="rId27"/>
    <p:sldId id="311" r:id="rId28"/>
    <p:sldId id="315" r:id="rId29"/>
    <p:sldId id="312" r:id="rId30"/>
    <p:sldId id="313" r:id="rId31"/>
    <p:sldId id="328" r:id="rId32"/>
    <p:sldId id="329" r:id="rId33"/>
    <p:sldId id="331" r:id="rId34"/>
    <p:sldId id="317" r:id="rId35"/>
    <p:sldId id="314" r:id="rId36"/>
    <p:sldId id="334" r:id="rId37"/>
    <p:sldId id="335" r:id="rId38"/>
    <p:sldId id="336" r:id="rId39"/>
    <p:sldId id="338" r:id="rId40"/>
    <p:sldId id="337" r:id="rId41"/>
    <p:sldId id="339" r:id="rId42"/>
    <p:sldId id="340" r:id="rId43"/>
    <p:sldId id="342" r:id="rId44"/>
    <p:sldId id="343" r:id="rId45"/>
    <p:sldId id="344" r:id="rId46"/>
    <p:sldId id="345" r:id="rId47"/>
    <p:sldId id="346" r:id="rId48"/>
    <p:sldId id="34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2" autoAdjust="0"/>
    <p:restoredTop sz="94434" autoAdjust="0"/>
  </p:normalViewPr>
  <p:slideViewPr>
    <p:cSldViewPr>
      <p:cViewPr varScale="1">
        <p:scale>
          <a:sx n="65" d="100"/>
          <a:sy n="65" d="100"/>
        </p:scale>
        <p:origin x="-1530" y="-96"/>
      </p:cViewPr>
      <p:guideLst>
        <p:guide orient="horz" pos="2160"/>
        <p:guide pos="2880"/>
      </p:guideLst>
    </p:cSldViewPr>
  </p:slideViewPr>
  <p:outlineViewPr>
    <p:cViewPr>
      <p:scale>
        <a:sx n="33" d="100"/>
        <a:sy n="33" d="100"/>
      </p:scale>
      <p:origin x="48" y="4332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F43692-DEEC-4D4F-B72F-244903958730}" type="datetimeFigureOut">
              <a:rPr lang="en-US" smtClean="0"/>
              <a:pPr/>
              <a:t>11/28/2017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552F27-8569-4C7C-B9F2-6E4ACF3833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Small Km: A numerically small (low) Km reflects a high affinity of</a:t>
            </a:r>
          </a:p>
          <a:p>
            <a:r>
              <a:rPr lang="en-US" sz="1200" kern="1200" baseline="0" dirty="0" smtClean="0">
                <a:solidFill>
                  <a:schemeClr val="tx1"/>
                </a:solidFill>
                <a:latin typeface="+mn-lt"/>
                <a:ea typeface="+mn-ea"/>
                <a:cs typeface="+mn-cs"/>
              </a:rPr>
              <a:t>the enzyme for substrate, because a low concentration of substrate</a:t>
            </a:r>
          </a:p>
          <a:p>
            <a:r>
              <a:rPr lang="en-US" sz="1200" kern="1200" baseline="0" dirty="0" smtClean="0">
                <a:solidFill>
                  <a:schemeClr val="tx1"/>
                </a:solidFill>
                <a:latin typeface="+mn-lt"/>
                <a:ea typeface="+mn-ea"/>
                <a:cs typeface="+mn-cs"/>
              </a:rPr>
              <a:t>is needed to half-saturate the enzyme—that is, to reach a</a:t>
            </a:r>
          </a:p>
          <a:p>
            <a:r>
              <a:rPr lang="en-US" sz="1200" kern="1200" baseline="0" dirty="0" smtClean="0">
                <a:solidFill>
                  <a:schemeClr val="tx1"/>
                </a:solidFill>
                <a:latin typeface="+mn-lt"/>
                <a:ea typeface="+mn-ea"/>
                <a:cs typeface="+mn-cs"/>
              </a:rPr>
              <a:t>velocity that is 1⁄2Vmax (Figure 5.9).</a:t>
            </a:r>
          </a:p>
          <a:p>
            <a:r>
              <a:rPr lang="en-US" sz="1200" b="1" kern="1200" baseline="0" dirty="0" smtClean="0">
                <a:solidFill>
                  <a:schemeClr val="tx1"/>
                </a:solidFill>
                <a:latin typeface="+mn-lt"/>
                <a:ea typeface="+mn-ea"/>
                <a:cs typeface="+mn-cs"/>
              </a:rPr>
              <a:t>b. Large Km: A numerically large (high) Km reflects a low affinity</a:t>
            </a:r>
          </a:p>
          <a:p>
            <a:r>
              <a:rPr lang="en-US" sz="1200" kern="1200" baseline="0" dirty="0" smtClean="0">
                <a:solidFill>
                  <a:schemeClr val="tx1"/>
                </a:solidFill>
                <a:latin typeface="+mn-lt"/>
                <a:ea typeface="+mn-ea"/>
                <a:cs typeface="+mn-cs"/>
              </a:rPr>
              <a:t>of enzyme for substrate because a high concentration of substrate</a:t>
            </a:r>
          </a:p>
          <a:p>
            <a:r>
              <a:rPr lang="en-US" sz="1200" kern="1200" baseline="0" dirty="0" smtClean="0">
                <a:solidFill>
                  <a:schemeClr val="tx1"/>
                </a:solidFill>
                <a:latin typeface="+mn-lt"/>
                <a:ea typeface="+mn-ea"/>
                <a:cs typeface="+mn-cs"/>
              </a:rPr>
              <a:t>is needed to half-saturate the enzyme.</a:t>
            </a:r>
            <a:endParaRPr lang="en-US"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C74AB8-9EFC-41F6-B2CF-844DC14550F4}"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When V0  is plotted against [S], it is not always possible to determine when </a:t>
            </a:r>
            <a:r>
              <a:rPr lang="en-US" sz="1200" dirty="0" err="1" smtClean="0">
                <a:latin typeface="Times New Roman" pitchFamily="18" charset="0"/>
                <a:cs typeface="Times New Roman" pitchFamily="18" charset="0"/>
              </a:rPr>
              <a:t>Vmax</a:t>
            </a:r>
            <a:r>
              <a:rPr lang="en-US" sz="1200" dirty="0" smtClean="0">
                <a:latin typeface="Times New Roman" pitchFamily="18" charset="0"/>
                <a:cs typeface="Times New Roman" pitchFamily="18" charset="0"/>
              </a:rPr>
              <a:t> has been achieved, because of the gradual upward slope of the hyperbolic curve at high substrate concentrations. </a:t>
            </a:r>
          </a:p>
          <a:p>
            <a:pPr eaLnBrk="1" hangingPunct="1"/>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450295-5245-420E-BB4A-CC0626632107}"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Kinetic analysis can reveal the number and order of the individual steps by which enzymes transform substrates into products as well as, the catalytic mechanism of a given enzyme.</a:t>
            </a:r>
          </a:p>
          <a:p>
            <a:endParaRPr lang="en-US"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287C48-7CEB-4841-A161-E244E538733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Applied enzyme kinetics represents the principal tool by which scientists identify and characterize therapeutic agents that selectively inhibit the rates of specific enzyme-catalyzed processes. </a:t>
            </a:r>
          </a:p>
          <a:p>
            <a:endParaRPr lang="en-US"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z="1100" smtClean="0"/>
          </a:p>
          <a:p>
            <a:pPr eaLnBrk="1" hangingPunct="1"/>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62F660-B472-41D5-9238-7A1099EF9F45}"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1B8EC74-6C6B-45BA-A725-876916057405}"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These enzymes are composed of multiple subunits, and the regulatory site that binds the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may be located on a subunit that is not itself catalytic. </a:t>
            </a:r>
            <a:endParaRPr lang="en-US"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Positive and negative effectors of </a:t>
            </a:r>
            <a:r>
              <a:rPr lang="en-US" dirty="0" err="1" smtClean="0">
                <a:latin typeface="Times New Roman" pitchFamily="18" charset="0"/>
                <a:cs typeface="Times New Roman" pitchFamily="18" charset="0"/>
              </a:rPr>
              <a:t>allosteric</a:t>
            </a:r>
            <a:r>
              <a:rPr lang="en-US" dirty="0" smtClean="0">
                <a:latin typeface="Times New Roman" pitchFamily="18" charset="0"/>
                <a:cs typeface="Times New Roman" pitchFamily="18" charset="0"/>
              </a:rPr>
              <a:t> enzymes can affect either the </a:t>
            </a:r>
            <a:r>
              <a:rPr lang="en-US" dirty="0" err="1" smtClean="0">
                <a:latin typeface="Times New Roman" pitchFamily="18" charset="0"/>
                <a:cs typeface="Times New Roman" pitchFamily="18" charset="0"/>
              </a:rPr>
              <a:t>Vmax</a:t>
            </a:r>
            <a:r>
              <a:rPr lang="en-US" dirty="0" smtClean="0">
                <a:latin typeface="Times New Roman" pitchFamily="18" charset="0"/>
                <a:cs typeface="Times New Roman" pitchFamily="18" charset="0"/>
              </a:rPr>
              <a:t> or the Km, or both </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3552F27-8569-4C7C-B9F2-6E4ACF38334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Heterotropic</a:t>
            </a:r>
            <a:r>
              <a:rPr lang="en-US" dirty="0" smtClean="0">
                <a:latin typeface="Times New Roman" pitchFamily="18" charset="0"/>
                <a:cs typeface="Times New Roman" pitchFamily="18" charset="0"/>
              </a:rPr>
              <a:t> effectors are commonly </a:t>
            </a:r>
            <a:r>
              <a:rPr lang="en-US" dirty="0" err="1" smtClean="0">
                <a:latin typeface="Times New Roman" pitchFamily="18" charset="0"/>
                <a:cs typeface="Times New Roman" pitchFamily="18" charset="0"/>
              </a:rPr>
              <a:t>encountered,f</a:t>
            </a:r>
            <a:r>
              <a:rPr lang="en-US" dirty="0" smtClean="0">
                <a:latin typeface="Times New Roman" pitchFamily="18" charset="0"/>
                <a:cs typeface="Times New Roman" pitchFamily="18" charset="0"/>
              </a:rPr>
              <a:t> or example, the </a:t>
            </a:r>
            <a:r>
              <a:rPr lang="en-US" dirty="0" err="1" smtClean="0">
                <a:latin typeface="Times New Roman" pitchFamily="18" charset="0"/>
                <a:cs typeface="Times New Roman" pitchFamily="18" charset="0"/>
              </a:rPr>
              <a:t>glycolytic</a:t>
            </a:r>
            <a:r>
              <a:rPr lang="en-US" dirty="0" smtClean="0">
                <a:latin typeface="Times New Roman" pitchFamily="18" charset="0"/>
                <a:cs typeface="Times New Roman" pitchFamily="18" charset="0"/>
              </a:rPr>
              <a:t> enzyme  </a:t>
            </a:r>
            <a:r>
              <a:rPr lang="en-US" dirty="0" err="1" smtClean="0">
                <a:latin typeface="Times New Roman" pitchFamily="18" charset="0"/>
                <a:cs typeface="Times New Roman" pitchFamily="18" charset="0"/>
              </a:rPr>
              <a:t>phosphofructokinase</a:t>
            </a:r>
            <a:r>
              <a:rPr lang="en-US" dirty="0" smtClean="0">
                <a:latin typeface="Times New Roman" pitchFamily="18" charset="0"/>
                <a:cs typeface="Times New Roman" pitchFamily="18" charset="0"/>
              </a:rPr>
              <a:t> is </a:t>
            </a:r>
            <a:r>
              <a:rPr lang="en-US" dirty="0" err="1" smtClean="0">
                <a:latin typeface="Times New Roman" pitchFamily="18" charset="0"/>
                <a:cs typeface="Times New Roman" pitchFamily="18" charset="0"/>
              </a:rPr>
              <a:t>allosterically</a:t>
            </a:r>
            <a:r>
              <a:rPr lang="en-US" dirty="0" smtClean="0">
                <a:latin typeface="Times New Roman" pitchFamily="18" charset="0"/>
                <a:cs typeface="Times New Roman" pitchFamily="18" charset="0"/>
              </a:rPr>
              <a:t> inhibited by citrate, which is not a substrate for the enzyme.</a:t>
            </a:r>
          </a:p>
          <a:p>
            <a:endParaRPr lang="en-US" dirty="0"/>
          </a:p>
        </p:txBody>
      </p:sp>
      <p:sp>
        <p:nvSpPr>
          <p:cNvPr id="4" name="Slide Number Placeholder 3"/>
          <p:cNvSpPr>
            <a:spLocks noGrp="1"/>
          </p:cNvSpPr>
          <p:nvPr>
            <p:ph type="sldNum" sz="quarter" idx="10"/>
          </p:nvPr>
        </p:nvSpPr>
        <p:spPr/>
        <p:txBody>
          <a:bodyPr/>
          <a:lstStyle/>
          <a:p>
            <a:fld id="{C3552F27-8569-4C7C-B9F2-6E4ACF38334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4EFD057-52B3-4949-851E-41A43B423D5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552F27-8569-4C7C-B9F2-6E4ACF3833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47A17BB-B1B3-4938-83E7-F54CF239FEBD}" type="datetimeFigureOut">
              <a:rPr lang="en-US" smtClean="0"/>
              <a:pPr/>
              <a:t>11/28/2017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C8EE12F-4844-4375-A631-A4096E4675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8EE12F-4844-4375-A631-A4096E4675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8EE12F-4844-4375-A631-A4096E4675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8EE12F-4844-4375-A631-A4096E4675F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C8EE12F-4844-4375-A631-A4096E4675F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8EE12F-4844-4375-A631-A4096E4675F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C8EE12F-4844-4375-A631-A4096E4675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C8EE12F-4844-4375-A631-A4096E4675F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47A17BB-B1B3-4938-83E7-F54CF239FEBD}" type="datetimeFigureOut">
              <a:rPr lang="en-US" smtClean="0"/>
              <a:pPr/>
              <a:t>11/28/2017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C8EE12F-4844-4375-A631-A4096E4675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47A17BB-B1B3-4938-83E7-F54CF239FEBD}" type="datetimeFigureOut">
              <a:rPr lang="en-US" smtClean="0"/>
              <a:pPr/>
              <a:t>11/28/2017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C8EE12F-4844-4375-A631-A4096E4675F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7A17BB-B1B3-4938-83E7-F54CF239FEBD}" type="datetimeFigureOut">
              <a:rPr lang="en-US" smtClean="0"/>
              <a:pPr/>
              <a:t>11/28/2017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C8EE12F-4844-4375-A631-A4096E4675F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47A17BB-B1B3-4938-83E7-F54CF239FEBD}" type="datetimeFigureOut">
              <a:rPr lang="en-US" smtClean="0"/>
              <a:pPr/>
              <a:t>11/28/2017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C8EE12F-4844-4375-A631-A4096E4675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082108.jpg%20%20%20%20%20%20%20%20%20%20%20%20%20%20%20%20%20%20%20%20%20%20%20%20%20%20%20%20%20%20%20%20%20%20%20%20%20%20%20%20%20%20%20%20%20%20%20%20%20%20%20%20%20%20%200001C664%0cMacintosh%20HD%20%20%20%20%20%20%20%20%20%20%20%20%20%20%20%20%20%20%20BA03BFAA:"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jpeg"/><Relationship Id="rId5" Type="http://schemas.openxmlformats.org/officeDocument/2006/relationships/oleObject" Target="../embeddings/oleObject3.bin"/><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00109"/>
            <a:ext cx="7772400" cy="1071569"/>
          </a:xfrm>
        </p:spPr>
        <p:style>
          <a:lnRef idx="1">
            <a:schemeClr val="accent5"/>
          </a:lnRef>
          <a:fillRef idx="3">
            <a:schemeClr val="accent5"/>
          </a:fillRef>
          <a:effectRef idx="2">
            <a:schemeClr val="accent5"/>
          </a:effectRef>
          <a:fontRef idx="minor">
            <a:schemeClr val="lt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Enzymes: Kinetics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ubtitle 2"/>
          <p:cNvSpPr>
            <a:spLocks noGrp="1"/>
          </p:cNvSpPr>
          <p:nvPr/>
        </p:nvSpPr>
        <p:spPr>
          <a:xfrm>
            <a:off x="4429124" y="4143380"/>
            <a:ext cx="4500594" cy="107157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1">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a:t>
            </a: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ecturer</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6</a:t>
            </a:r>
          </a:p>
          <a:p>
            <a:pPr algn="l"/>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a:t>
            </a: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r</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a:t>
            </a:r>
            <a:r>
              <a:rPr lang="en-US" sz="2400" b="1"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haimaa</a:t>
            </a:r>
            <a:r>
              <a:rPr lang="en-US" sz="2400" b="1"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2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a:t>
            </a:r>
            <a:r>
              <a:rPr lang="en-US" sz="2400" b="1"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unther</a:t>
            </a:r>
            <a:r>
              <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endParaRPr lang="en-US"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pPr algn="l"/>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a:endParaRPr lang="en-US" dirty="0" smtClean="0"/>
          </a:p>
          <a:p>
            <a:pPr algn="justLow"/>
            <a:r>
              <a:rPr lang="en-US" dirty="0" err="1" smtClean="0"/>
              <a:t>Michaelis</a:t>
            </a:r>
            <a:r>
              <a:rPr lang="en-US" dirty="0" smtClean="0"/>
              <a:t> and </a:t>
            </a:r>
            <a:r>
              <a:rPr lang="en-US" dirty="0" err="1" smtClean="0"/>
              <a:t>Menten</a:t>
            </a:r>
            <a:r>
              <a:rPr lang="en-US" dirty="0" smtClean="0"/>
              <a:t>  proposed a simple model that accounts for most of the features of enzyme-catalyzed reactions. </a:t>
            </a:r>
          </a:p>
          <a:p>
            <a:pPr algn="justLow">
              <a:buNone/>
            </a:pPr>
            <a:endParaRPr lang="en-US" dirty="0" smtClean="0"/>
          </a:p>
          <a:p>
            <a:pPr algn="justLow"/>
            <a:r>
              <a:rPr lang="en-US" dirty="0" smtClean="0"/>
              <a:t>In this model, the enzyme reversibly combines with its substrate to form an ES complex that subsequently breaks down to product, regenerating the free enzyme</a:t>
            </a:r>
          </a:p>
          <a:p>
            <a:endParaRPr lang="en-US" dirty="0" smtClean="0"/>
          </a:p>
          <a:p>
            <a:pPr>
              <a:buNone/>
            </a:pPr>
            <a:endParaRPr lang="en-US" dirty="0" smtClean="0"/>
          </a:p>
          <a:p>
            <a:pPr>
              <a:buNone/>
            </a:pPr>
            <a:r>
              <a:rPr lang="en-US" dirty="0" smtClean="0"/>
              <a:t>     </a:t>
            </a:r>
            <a:endParaRPr lang="en-US" dirty="0"/>
          </a:p>
        </p:txBody>
      </p:sp>
      <p:sp>
        <p:nvSpPr>
          <p:cNvPr id="3" name="Title 2"/>
          <p:cNvSpPr>
            <a:spLocks noGrp="1"/>
          </p:cNvSpPr>
          <p:nvPr>
            <p:ph type="title"/>
          </p:nvPr>
        </p:nvSpPr>
        <p:spPr>
          <a:xfrm>
            <a:off x="457200" y="274638"/>
            <a:ext cx="8229600" cy="1011222"/>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t>The </a:t>
            </a:r>
            <a:r>
              <a:rPr lang="en-US" dirty="0" err="1" smtClean="0"/>
              <a:t>Michaelis-Menton</a:t>
            </a:r>
            <a:r>
              <a:rPr lang="en-US" dirty="0" smtClean="0"/>
              <a:t> Model</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757362" y="4714884"/>
            <a:ext cx="5629275"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1500174"/>
            <a:ext cx="4357718" cy="4929222"/>
          </a:xfrm>
        </p:spPr>
        <p:style>
          <a:lnRef idx="1">
            <a:schemeClr val="accent1"/>
          </a:lnRef>
          <a:fillRef idx="2">
            <a:schemeClr val="accent1"/>
          </a:fillRef>
          <a:effectRef idx="1">
            <a:schemeClr val="accent1"/>
          </a:effectRef>
          <a:fontRef idx="minor">
            <a:schemeClr val="dk1"/>
          </a:fontRef>
        </p:style>
        <p:txBody>
          <a:bodyPr>
            <a:normAutofit fontScale="92500"/>
          </a:bodyPr>
          <a:lstStyle/>
          <a:p>
            <a:pPr algn="just"/>
            <a:endParaRPr lang="en-US" dirty="0" smtClean="0"/>
          </a:p>
          <a:p>
            <a:pPr algn="just"/>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Michaelis-Menton</a:t>
            </a:r>
            <a:r>
              <a:rPr lang="en-US" dirty="0" smtClean="0">
                <a:latin typeface="Times New Roman" pitchFamily="18" charset="0"/>
                <a:cs typeface="Times New Roman" pitchFamily="18" charset="0"/>
              </a:rPr>
              <a:t> equation describes how reaction velocity varies   with substrate concentration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    Most enzymes show </a:t>
            </a:r>
            <a:r>
              <a:rPr lang="en-US" dirty="0" err="1" smtClean="0">
                <a:latin typeface="Times New Roman" pitchFamily="18" charset="0"/>
                <a:cs typeface="Times New Roman" pitchFamily="18" charset="0"/>
              </a:rPr>
              <a:t>Michaelis-Menten</a:t>
            </a:r>
            <a:r>
              <a:rPr lang="en-US" dirty="0" smtClean="0">
                <a:latin typeface="Times New Roman" pitchFamily="18" charset="0"/>
                <a:cs typeface="Times New Roman" pitchFamily="18" charset="0"/>
              </a:rPr>
              <a:t> kinetics, in which the plot of initial reaction velocity against substrate concentration [S], is hyperbolic</a:t>
            </a:r>
            <a:endParaRPr lang="en-US" dirty="0">
              <a:latin typeface="Times New Roman" pitchFamily="18" charset="0"/>
              <a:cs typeface="Times New Roman" pitchFamily="18" charset="0"/>
            </a:endParaRPr>
          </a:p>
        </p:txBody>
      </p:sp>
      <p:sp>
        <p:nvSpPr>
          <p:cNvPr id="4" name="Title 3"/>
          <p:cNvSpPr>
            <a:spLocks noGrp="1"/>
          </p:cNvSpPr>
          <p:nvPr>
            <p:ph type="title"/>
          </p:nvPr>
        </p:nvSpPr>
        <p:spPr>
          <a:xfrm>
            <a:off x="457200" y="274638"/>
            <a:ext cx="8229600" cy="1011222"/>
          </a:xfrm>
        </p:spPr>
        <p:style>
          <a:lnRef idx="2">
            <a:schemeClr val="accent1"/>
          </a:lnRef>
          <a:fillRef idx="1">
            <a:schemeClr val="lt1"/>
          </a:fillRef>
          <a:effectRef idx="0">
            <a:schemeClr val="accent1"/>
          </a:effectRef>
          <a:fontRef idx="minor">
            <a:schemeClr val="dk1"/>
          </a:fontRef>
        </p:style>
        <p:txBody>
          <a:bodyPr/>
          <a:lstStyle/>
          <a:p>
            <a:r>
              <a:rPr lang="en-US" dirty="0" smtClean="0"/>
              <a:t>The </a:t>
            </a:r>
            <a:r>
              <a:rPr lang="en-US" dirty="0" err="1" smtClean="0"/>
              <a:t>Michaelis-Menton</a:t>
            </a:r>
            <a:r>
              <a:rPr lang="en-US" dirty="0" smtClean="0"/>
              <a:t> equation</a:t>
            </a:r>
            <a:endParaRPr lang="en-US" dirty="0"/>
          </a:p>
        </p:txBody>
      </p:sp>
      <p:pic>
        <p:nvPicPr>
          <p:cNvPr id="6" name="Content Placeholder 5" descr="michaelis_mentencurve.JPG"/>
          <p:cNvPicPr>
            <a:picLocks noGrp="1" noChangeAspect="1"/>
          </p:cNvPicPr>
          <p:nvPr>
            <p:ph sz="half" idx="4294967295"/>
          </p:nvPr>
        </p:nvPicPr>
        <p:blipFill>
          <a:blip r:embed="rId3" cstate="print"/>
          <a:srcRect/>
          <a:stretch>
            <a:fillRect/>
          </a:stretch>
        </p:blipFill>
        <p:spPr>
          <a:xfrm>
            <a:off x="4857752" y="1500174"/>
            <a:ext cx="4000528"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2947803"/>
          </a:xfrm>
        </p:spPr>
        <p:style>
          <a:lnRef idx="2">
            <a:schemeClr val="accent1"/>
          </a:lnRef>
          <a:fillRef idx="1">
            <a:schemeClr val="lt1"/>
          </a:fillRef>
          <a:effectRef idx="0">
            <a:schemeClr val="accent1"/>
          </a:effectRef>
          <a:fontRef idx="minor">
            <a:schemeClr val="dk1"/>
          </a:fontRef>
        </p:style>
        <p:txBody>
          <a:bodyPr/>
          <a:lstStyle/>
          <a:p>
            <a:pPr algn="justLow"/>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Michaelis-Menton</a:t>
            </a:r>
            <a:r>
              <a:rPr lang="en-US" dirty="0" smtClean="0">
                <a:latin typeface="Times New Roman" pitchFamily="18" charset="0"/>
                <a:cs typeface="Times New Roman" pitchFamily="18" charset="0"/>
              </a:rPr>
              <a:t> equation describes how reaction velocity varies   with substrate concentration</a:t>
            </a:r>
          </a:p>
          <a:p>
            <a:pPr algn="justLow"/>
            <a:endParaRPr lang="en-US" dirty="0"/>
          </a:p>
        </p:txBody>
      </p:sp>
      <p:sp>
        <p:nvSpPr>
          <p:cNvPr id="3" name="Title 2"/>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n-US" dirty="0" smtClean="0"/>
              <a:t>The </a:t>
            </a:r>
            <a:r>
              <a:rPr lang="en-US" dirty="0" err="1" smtClean="0"/>
              <a:t>Michaelis-Menton</a:t>
            </a:r>
            <a:r>
              <a:rPr lang="en-US" dirty="0" smtClean="0"/>
              <a:t> equation</a:t>
            </a:r>
            <a:endParaRPr lang="en-US" dirty="0"/>
          </a:p>
        </p:txBody>
      </p:sp>
      <p:sp>
        <p:nvSpPr>
          <p:cNvPr id="6" name="Rectangle 5"/>
          <p:cNvSpPr/>
          <p:nvPr/>
        </p:nvSpPr>
        <p:spPr>
          <a:xfrm>
            <a:off x="2286000" y="2571744"/>
            <a:ext cx="2500314"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t>            </a:t>
            </a:r>
            <a:r>
              <a:rPr lang="en-US" b="1" dirty="0" err="1" smtClean="0"/>
              <a:t>Vmax</a:t>
            </a:r>
            <a:r>
              <a:rPr lang="en-US" b="1" dirty="0" smtClean="0"/>
              <a:t> [S]</a:t>
            </a:r>
          </a:p>
          <a:p>
            <a:r>
              <a:rPr lang="en-US" b="1" dirty="0" smtClean="0"/>
              <a:t>v0 =</a:t>
            </a:r>
          </a:p>
          <a:p>
            <a:r>
              <a:rPr lang="en-US" b="1" dirty="0" smtClean="0"/>
              <a:t>            Km + [S]</a:t>
            </a:r>
            <a:endParaRPr lang="en-US" dirty="0"/>
          </a:p>
        </p:txBody>
      </p:sp>
      <p:cxnSp>
        <p:nvCxnSpPr>
          <p:cNvPr id="8" name="Straight Connector 7"/>
          <p:cNvCxnSpPr/>
          <p:nvPr/>
        </p:nvCxnSpPr>
        <p:spPr>
          <a:xfrm>
            <a:off x="3143240" y="3000372"/>
            <a:ext cx="1214446" cy="1588"/>
          </a:xfrm>
          <a:prstGeom prst="line">
            <a:avLst/>
          </a:prstGeom>
        </p:spPr>
        <p:style>
          <a:lnRef idx="1">
            <a:schemeClr val="dk1"/>
          </a:lnRef>
          <a:fillRef idx="0">
            <a:schemeClr val="dk1"/>
          </a:fillRef>
          <a:effectRef idx="0">
            <a:schemeClr val="dk1"/>
          </a:effectRef>
          <a:fontRef idx="minor">
            <a:schemeClr val="tx1"/>
          </a:fontRef>
        </p:style>
      </p:cxnSp>
      <p:sp>
        <p:nvSpPr>
          <p:cNvPr id="9" name="Rectangle 8"/>
          <p:cNvSpPr/>
          <p:nvPr/>
        </p:nvSpPr>
        <p:spPr>
          <a:xfrm>
            <a:off x="642910" y="3643314"/>
            <a:ext cx="7358114" cy="646331"/>
          </a:xfrm>
          <a:prstGeom prst="rect">
            <a:avLst/>
          </a:prstGeom>
        </p:spPr>
        <p:txBody>
          <a:bodyPr wrap="square">
            <a:spAutoFit/>
          </a:bodyPr>
          <a:lstStyle/>
          <a:p>
            <a:r>
              <a:rPr lang="en-US" b="1" dirty="0" err="1" smtClean="0"/>
              <a:t>Vmax</a:t>
            </a:r>
            <a:r>
              <a:rPr lang="en-US" b="1" dirty="0" smtClean="0"/>
              <a:t> = maximum velocity                v0 = initial velocity,  </a:t>
            </a:r>
          </a:p>
          <a:p>
            <a:r>
              <a:rPr lang="en-US" b="1" dirty="0" smtClean="0"/>
              <a:t>Km    =  (k-1 + k2)/k1</a:t>
            </a:r>
            <a:endParaRPr lang="en-US" dirty="0"/>
          </a:p>
        </p:txBody>
      </p:sp>
      <p:sp>
        <p:nvSpPr>
          <p:cNvPr id="10" name="Rectangle 9"/>
          <p:cNvSpPr/>
          <p:nvPr/>
        </p:nvSpPr>
        <p:spPr>
          <a:xfrm>
            <a:off x="500034" y="4572008"/>
            <a:ext cx="8286808"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400" dirty="0" smtClean="0">
                <a:latin typeface="Times New Roman" pitchFamily="18" charset="0"/>
                <a:cs typeface="Times New Roman" pitchFamily="18" charset="0"/>
              </a:rPr>
              <a:t>To determine the maximum speed of an enzymatic reaction, the substrate concentration is increased until a constant rate of product formation is achieved. This is the maximum velocity (</a:t>
            </a:r>
            <a:r>
              <a:rPr lang="en-US" sz="2400" dirty="0" err="1" smtClean="0">
                <a:latin typeface="Times New Roman" pitchFamily="18" charset="0"/>
                <a:cs typeface="Times New Roman" pitchFamily="18" charset="0"/>
              </a:rPr>
              <a:t>Vmax</a:t>
            </a:r>
            <a:r>
              <a:rPr lang="en-US" sz="2400" dirty="0" smtClean="0">
                <a:latin typeface="Times New Roman" pitchFamily="18" charset="0"/>
                <a:cs typeface="Times New Roman" pitchFamily="18" charset="0"/>
              </a:rPr>
              <a:t>) of the enzyme. In this state, all enzyme active sites are saturated with substrate.</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14422"/>
            <a:ext cx="5357850" cy="5429288"/>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algn="justLow"/>
            <a:endParaRPr lang="en-US" sz="2900" dirty="0" smtClean="0">
              <a:solidFill>
                <a:schemeClr val="tx1"/>
              </a:solidFill>
            </a:endParaRPr>
          </a:p>
          <a:p>
            <a:pPr algn="justLow"/>
            <a:r>
              <a:rPr lang="en-US" sz="2800" dirty="0" smtClean="0">
                <a:solidFill>
                  <a:schemeClr val="tx1"/>
                </a:solidFill>
                <a:latin typeface="Times New Roman" pitchFamily="18" charset="0"/>
                <a:cs typeface="Times New Roman" pitchFamily="18" charset="0"/>
              </a:rPr>
              <a:t>The </a:t>
            </a:r>
            <a:r>
              <a:rPr lang="en-US" sz="2800" dirty="0" err="1" smtClean="0">
                <a:solidFill>
                  <a:schemeClr val="tx1"/>
                </a:solidFill>
                <a:latin typeface="Times New Roman" pitchFamily="18" charset="0"/>
                <a:cs typeface="Times New Roman" pitchFamily="18" charset="0"/>
              </a:rPr>
              <a:t>Michaelis-Menten</a:t>
            </a:r>
            <a:r>
              <a:rPr lang="en-US" sz="2800" dirty="0" smtClean="0">
                <a:solidFill>
                  <a:schemeClr val="tx1"/>
                </a:solidFill>
                <a:latin typeface="Times New Roman" pitchFamily="18" charset="0"/>
                <a:cs typeface="Times New Roman" pitchFamily="18" charset="0"/>
              </a:rPr>
              <a:t> constant (Km) = is the substrate concentration required for an enzyme to reach one half its maximum velocity. </a:t>
            </a:r>
          </a:p>
          <a:p>
            <a:pPr algn="justLow">
              <a:buNone/>
            </a:pPr>
            <a:endParaRPr lang="en-US" dirty="0" smtClean="0">
              <a:latin typeface="Times New Roman" pitchFamily="18" charset="0"/>
              <a:cs typeface="Times New Roman" pitchFamily="18" charset="0"/>
            </a:endParaRPr>
          </a:p>
          <a:p>
            <a:pPr algn="justLow"/>
            <a:r>
              <a:rPr lang="en-US" sz="2900" dirty="0" smtClean="0">
                <a:solidFill>
                  <a:schemeClr val="tx1"/>
                </a:solidFill>
                <a:latin typeface="Times New Roman" pitchFamily="18" charset="0"/>
                <a:cs typeface="Times New Roman" pitchFamily="18" charset="0"/>
              </a:rPr>
              <a:t>Each enzyme has a characteristic Km for a given substrate.</a:t>
            </a:r>
          </a:p>
          <a:p>
            <a:pPr lvl="1" algn="justLow"/>
            <a:r>
              <a:rPr lang="en-US" sz="2500" b="1" dirty="0" smtClean="0">
                <a:solidFill>
                  <a:schemeClr val="tx1"/>
                </a:solidFill>
                <a:latin typeface="Times New Roman" pitchFamily="18" charset="0"/>
                <a:cs typeface="Times New Roman" pitchFamily="18" charset="0"/>
              </a:rPr>
              <a:t>Small Km: A numerically small (low) Km reflects a high affinity of the enzyme for substrat</a:t>
            </a:r>
            <a:r>
              <a:rPr lang="en-US" sz="2400" dirty="0" smtClean="0">
                <a:solidFill>
                  <a:schemeClr val="tx1"/>
                </a:solidFill>
                <a:latin typeface="Times New Roman" pitchFamily="18" charset="0"/>
                <a:cs typeface="Times New Roman" pitchFamily="18" charset="0"/>
              </a:rPr>
              <a:t>e, because a low concentration of substrate is needed to half-saturate the enzyme—that is, to reach a velocity that is 1⁄2Vmax .</a:t>
            </a:r>
          </a:p>
          <a:p>
            <a:pPr lvl="1" algn="justLow"/>
            <a:endParaRPr lang="en-US" sz="2400" dirty="0" smtClean="0">
              <a:solidFill>
                <a:schemeClr val="tx1"/>
              </a:solidFill>
              <a:latin typeface="Times New Roman" pitchFamily="18" charset="0"/>
              <a:cs typeface="Times New Roman" pitchFamily="18" charset="0"/>
            </a:endParaRPr>
          </a:p>
          <a:p>
            <a:pPr lvl="1" algn="justLow"/>
            <a:r>
              <a:rPr lang="en-US" sz="2500" b="1" dirty="0" smtClean="0">
                <a:solidFill>
                  <a:schemeClr val="tx1"/>
                </a:solidFill>
                <a:latin typeface="Times New Roman" pitchFamily="18" charset="0"/>
                <a:cs typeface="Times New Roman" pitchFamily="18" charset="0"/>
              </a:rPr>
              <a:t>Large Km: A numerically large (high) Km reflects a low affinity of enzyme for substrate </a:t>
            </a:r>
            <a:r>
              <a:rPr lang="en-US" sz="2400" dirty="0" smtClean="0">
                <a:solidFill>
                  <a:schemeClr val="tx1"/>
                </a:solidFill>
                <a:latin typeface="Times New Roman" pitchFamily="18" charset="0"/>
                <a:cs typeface="Times New Roman" pitchFamily="18" charset="0"/>
              </a:rPr>
              <a:t>because a high concentration of substrate is needed to half-saturate the enzyme.</a:t>
            </a: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57200" y="274638"/>
            <a:ext cx="8229600" cy="79690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dirty="0" smtClean="0"/>
              <a:t>The </a:t>
            </a:r>
            <a:r>
              <a:rPr lang="en-US" sz="3200" dirty="0" err="1" smtClean="0"/>
              <a:t>Michaelis-Menten</a:t>
            </a:r>
            <a:r>
              <a:rPr lang="en-US" sz="3200" dirty="0" smtClean="0"/>
              <a:t> constant (Km)</a:t>
            </a:r>
            <a:endParaRPr lang="en-US" sz="3200" dirty="0"/>
          </a:p>
        </p:txBody>
      </p:sp>
      <p:pic>
        <p:nvPicPr>
          <p:cNvPr id="9218" name="Picture 2"/>
          <p:cNvPicPr>
            <a:picLocks noChangeAspect="1" noChangeArrowheads="1"/>
          </p:cNvPicPr>
          <p:nvPr/>
        </p:nvPicPr>
        <p:blipFill>
          <a:blip r:embed="rId3" cstate="print"/>
          <a:srcRect/>
          <a:stretch>
            <a:fillRect/>
          </a:stretch>
        </p:blipFill>
        <p:spPr bwMode="auto">
          <a:xfrm>
            <a:off x="5715008" y="1571612"/>
            <a:ext cx="3214710"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858016" y="3000372"/>
            <a:ext cx="785818" cy="369332"/>
          </a:xfrm>
          <a:prstGeom prst="rect">
            <a:avLst/>
          </a:prstGeom>
          <a:noFill/>
        </p:spPr>
        <p:txBody>
          <a:bodyPr wrap="square" rtlCol="1">
            <a:spAutoFit/>
          </a:bodyPr>
          <a:lstStyle/>
          <a:p>
            <a:r>
              <a:rPr lang="en-US" b="1" dirty="0" smtClean="0"/>
              <a:t>Km</a:t>
            </a:r>
            <a:endParaRPr lang="ar-IQ" b="1" dirty="0"/>
          </a:p>
        </p:txBody>
      </p:sp>
      <p:cxnSp>
        <p:nvCxnSpPr>
          <p:cNvPr id="7" name="Straight Arrow Connector 6"/>
          <p:cNvCxnSpPr/>
          <p:nvPr/>
        </p:nvCxnSpPr>
        <p:spPr>
          <a:xfrm rot="10800000" flipV="1">
            <a:off x="6500826" y="3286124"/>
            <a:ext cx="428628"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4282" y="1428736"/>
            <a:ext cx="4929222" cy="5143536"/>
          </a:xfrm>
        </p:spPr>
        <p:style>
          <a:lnRef idx="1">
            <a:schemeClr val="accent2"/>
          </a:lnRef>
          <a:fillRef idx="2">
            <a:schemeClr val="accent2"/>
          </a:fillRef>
          <a:effectRef idx="1">
            <a:schemeClr val="accent2"/>
          </a:effectRef>
          <a:fontRef idx="minor">
            <a:schemeClr val="dk1"/>
          </a:fontRef>
        </p:style>
        <p:txBody>
          <a:bodyPr>
            <a:normAutofit/>
          </a:bodyPr>
          <a:lstStyle/>
          <a:p>
            <a:pPr algn="justLow"/>
            <a:endParaRPr lang="en-US" sz="2000" dirty="0" smtClean="0"/>
          </a:p>
          <a:p>
            <a:pPr algn="justLow"/>
            <a:r>
              <a:rPr lang="en-US" sz="2000" dirty="0" smtClean="0"/>
              <a:t>The initial velocity V0= the rate of the reaction is measured as soon as enzyme &amp; substrate are mixed , at that time the concentration of product is very small &amp; therefore the rate of back reaction can be ignored thus the dependence of </a:t>
            </a:r>
            <a:r>
              <a:rPr lang="en-US" sz="2000" dirty="0" err="1" smtClean="0"/>
              <a:t>intial</a:t>
            </a:r>
            <a:r>
              <a:rPr lang="en-US" sz="2000" dirty="0" smtClean="0"/>
              <a:t> reaction velocity on S &amp; Km can be evaluated under three conditions :</a:t>
            </a:r>
          </a:p>
          <a:p>
            <a:pPr marL="566928" indent="-457200" algn="justLow">
              <a:buFont typeface="+mj-lt"/>
              <a:buAutoNum type="arabicPeriod"/>
            </a:pPr>
            <a:r>
              <a:rPr lang="en-US" sz="2000" dirty="0" smtClean="0"/>
              <a:t>[S] &lt;&lt; Km      point A</a:t>
            </a:r>
          </a:p>
          <a:p>
            <a:pPr marL="566928" indent="-457200" algn="justLow">
              <a:buFont typeface="+mj-lt"/>
              <a:buAutoNum type="arabicPeriod"/>
            </a:pPr>
            <a:r>
              <a:rPr lang="en-US" sz="2000" dirty="0" smtClean="0"/>
              <a:t>[S] = Km         point B</a:t>
            </a:r>
          </a:p>
          <a:p>
            <a:pPr marL="566928" indent="-457200" algn="justLow">
              <a:buFont typeface="+mj-lt"/>
              <a:buAutoNum type="arabicPeriod"/>
            </a:pPr>
            <a:r>
              <a:rPr lang="en-US" sz="2000" dirty="0" smtClean="0"/>
              <a:t>[S] &gt;&gt; Km      point C</a:t>
            </a:r>
          </a:p>
          <a:p>
            <a:pPr marL="566928" indent="-457200" algn="justLow">
              <a:buFont typeface="+mj-lt"/>
              <a:buAutoNum type="arabicPeriod"/>
            </a:pPr>
            <a:endParaRPr lang="en-US" sz="2000" dirty="0"/>
          </a:p>
        </p:txBody>
      </p:sp>
      <p:sp>
        <p:nvSpPr>
          <p:cNvPr id="3" name="Title 2"/>
          <p:cNvSpPr>
            <a:spLocks noGrp="1"/>
          </p:cNvSpPr>
          <p:nvPr>
            <p:ph type="title"/>
          </p:nvPr>
        </p:nvSpPr>
        <p:spPr>
          <a:xfrm>
            <a:off x="457200" y="274638"/>
            <a:ext cx="8229600" cy="868346"/>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dirty="0" smtClean="0"/>
              <a:t/>
            </a:r>
            <a:br>
              <a:rPr lang="en-US" dirty="0" smtClean="0"/>
            </a:br>
            <a:r>
              <a:rPr lang="en-US" sz="3100" dirty="0" smtClean="0"/>
              <a:t>Important conclusions about </a:t>
            </a:r>
            <a:r>
              <a:rPr lang="en-US" sz="3100" dirty="0" err="1" smtClean="0"/>
              <a:t>Michaelis-Menten</a:t>
            </a:r>
            <a:r>
              <a:rPr lang="en-US" sz="3100" dirty="0" smtClean="0"/>
              <a:t> kinetics </a:t>
            </a:r>
            <a:r>
              <a:rPr lang="en-US" dirty="0" smtClean="0"/>
              <a:t/>
            </a:r>
            <a:br>
              <a:rPr lang="en-US" dirty="0" smtClean="0"/>
            </a:br>
            <a:endParaRPr lang="en-US" dirty="0"/>
          </a:p>
        </p:txBody>
      </p:sp>
      <p:cxnSp>
        <p:nvCxnSpPr>
          <p:cNvPr id="8" name="Straight Connector 7"/>
          <p:cNvCxnSpPr/>
          <p:nvPr/>
        </p:nvCxnSpPr>
        <p:spPr>
          <a:xfrm rot="16200000" flipH="1">
            <a:off x="5500694" y="5429264"/>
            <a:ext cx="71438" cy="7143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5400000" flipH="1" flipV="1">
            <a:off x="5894397" y="4179099"/>
            <a:ext cx="70644" cy="794"/>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rot="5400000" flipH="1" flipV="1">
            <a:off x="6250793" y="3250405"/>
            <a:ext cx="71438" cy="1588"/>
          </a:xfrm>
          <a:prstGeom prst="line">
            <a:avLst/>
          </a:prstGeom>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5429256" y="5500702"/>
            <a:ext cx="428628" cy="369332"/>
          </a:xfrm>
          <a:prstGeom prst="rect">
            <a:avLst/>
          </a:prstGeom>
          <a:noFill/>
        </p:spPr>
        <p:txBody>
          <a:bodyPr wrap="square" rtlCol="1">
            <a:spAutoFit/>
          </a:bodyPr>
          <a:lstStyle/>
          <a:p>
            <a:r>
              <a:rPr lang="en-US" dirty="0" smtClean="0">
                <a:solidFill>
                  <a:schemeClr val="bg1"/>
                </a:solidFill>
              </a:rPr>
              <a:t>A</a:t>
            </a:r>
            <a:endParaRPr lang="ar-IQ" dirty="0">
              <a:solidFill>
                <a:schemeClr val="bg1"/>
              </a:solidFill>
            </a:endParaRPr>
          </a:p>
        </p:txBody>
      </p:sp>
      <p:sp>
        <p:nvSpPr>
          <p:cNvPr id="27" name="TextBox 26"/>
          <p:cNvSpPr txBox="1"/>
          <p:nvPr/>
        </p:nvSpPr>
        <p:spPr>
          <a:xfrm>
            <a:off x="5929322" y="4143380"/>
            <a:ext cx="500066" cy="369332"/>
          </a:xfrm>
          <a:prstGeom prst="rect">
            <a:avLst/>
          </a:prstGeom>
          <a:noFill/>
        </p:spPr>
        <p:txBody>
          <a:bodyPr wrap="square" rtlCol="1">
            <a:spAutoFit/>
          </a:bodyPr>
          <a:lstStyle/>
          <a:p>
            <a:r>
              <a:rPr lang="en-US" dirty="0" smtClean="0">
                <a:solidFill>
                  <a:schemeClr val="bg1"/>
                </a:solidFill>
              </a:rPr>
              <a:t>B</a:t>
            </a:r>
            <a:endParaRPr lang="ar-IQ" dirty="0">
              <a:solidFill>
                <a:schemeClr val="bg1"/>
              </a:solidFill>
            </a:endParaRPr>
          </a:p>
        </p:txBody>
      </p:sp>
      <p:sp>
        <p:nvSpPr>
          <p:cNvPr id="28" name="TextBox 27"/>
          <p:cNvSpPr txBox="1"/>
          <p:nvPr/>
        </p:nvSpPr>
        <p:spPr>
          <a:xfrm>
            <a:off x="6143636" y="3429000"/>
            <a:ext cx="357190" cy="369332"/>
          </a:xfrm>
          <a:prstGeom prst="rect">
            <a:avLst/>
          </a:prstGeom>
          <a:noFill/>
        </p:spPr>
        <p:txBody>
          <a:bodyPr wrap="square" rtlCol="1">
            <a:spAutoFit/>
          </a:bodyPr>
          <a:lstStyle/>
          <a:p>
            <a:r>
              <a:rPr lang="en-US" dirty="0" smtClean="0">
                <a:solidFill>
                  <a:schemeClr val="bg1"/>
                </a:solidFill>
              </a:rPr>
              <a:t>C</a:t>
            </a:r>
            <a:endParaRPr lang="ar-IQ" dirty="0">
              <a:solidFill>
                <a:schemeClr val="bg1"/>
              </a:solidFill>
            </a:endParaRPr>
          </a:p>
        </p:txBody>
      </p:sp>
      <p:pic>
        <p:nvPicPr>
          <p:cNvPr id="11" name="Picture 2"/>
          <p:cNvPicPr>
            <a:picLocks noChangeAspect="1" noChangeArrowheads="1"/>
          </p:cNvPicPr>
          <p:nvPr/>
        </p:nvPicPr>
        <p:blipFill>
          <a:blip r:embed="rId3" cstate="print"/>
          <a:srcRect/>
          <a:stretch>
            <a:fillRect/>
          </a:stretch>
        </p:blipFill>
        <p:spPr bwMode="auto">
          <a:xfrm>
            <a:off x="5286380" y="1571612"/>
            <a:ext cx="3500462"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2984"/>
            <a:ext cx="8472518" cy="5500726"/>
          </a:xfrm>
        </p:spPr>
        <p:style>
          <a:lnRef idx="2">
            <a:schemeClr val="accent1"/>
          </a:lnRef>
          <a:fillRef idx="1">
            <a:schemeClr val="lt1"/>
          </a:fillRef>
          <a:effectRef idx="0">
            <a:schemeClr val="accent1"/>
          </a:effectRef>
          <a:fontRef idx="minor">
            <a:schemeClr val="dk1"/>
          </a:fontRef>
        </p:style>
        <p:txBody>
          <a:bodyPr>
            <a:normAutofit/>
          </a:bodyPr>
          <a:lstStyle/>
          <a:p>
            <a:r>
              <a:rPr lang="en-US" dirty="0" smtClean="0">
                <a:latin typeface="Times New Roman" pitchFamily="18" charset="0"/>
                <a:cs typeface="Times New Roman" pitchFamily="18" charset="0"/>
              </a:rPr>
              <a:t>When </a:t>
            </a:r>
            <a:r>
              <a:rPr lang="en-US" sz="2400"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is much less than Km , the term km+ </a:t>
            </a:r>
            <a:r>
              <a:rPr lang="en-US" sz="2400"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will be equal to Km only :</a:t>
            </a:r>
          </a:p>
          <a:p>
            <a:r>
              <a:rPr lang="en-US" dirty="0" smtClean="0">
                <a:latin typeface="Times New Roman" pitchFamily="18" charset="0"/>
                <a:cs typeface="Times New Roman" pitchFamily="18" charset="0"/>
              </a:rPr>
              <a:t>Replacing Km +</a:t>
            </a:r>
            <a:r>
              <a:rPr lang="en-US" sz="2400" b="1" dirty="0" smtClean="0">
                <a:latin typeface="Times New Roman" pitchFamily="18" charset="0"/>
                <a:cs typeface="Times New Roman" pitchFamily="18" charset="0"/>
              </a:rPr>
              <a:t> [S]</a:t>
            </a:r>
            <a:r>
              <a:rPr lang="en-US" dirty="0" smtClean="0">
                <a:latin typeface="Times New Roman" pitchFamily="18" charset="0"/>
                <a:cs typeface="Times New Roman" pitchFamily="18" charset="0"/>
              </a:rPr>
              <a:t> by km reduce the equation to: </a:t>
            </a:r>
          </a:p>
          <a:p>
            <a:pPr>
              <a:buNone/>
            </a:pPr>
            <a:endParaRPr lang="en-US" b="1" dirty="0" smtClean="0"/>
          </a:p>
          <a:p>
            <a:pPr>
              <a:buNone/>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Vmax</a:t>
            </a:r>
            <a:r>
              <a:rPr lang="en-US" sz="2000" b="1" dirty="0" smtClean="0">
                <a:latin typeface="Times New Roman" pitchFamily="18" charset="0"/>
                <a:cs typeface="Times New Roman" pitchFamily="18" charset="0"/>
              </a:rPr>
              <a:t> [S]         </a:t>
            </a:r>
            <a:r>
              <a:rPr lang="en-US" sz="2000" b="1" dirty="0" err="1" smtClean="0">
                <a:latin typeface="Times New Roman" pitchFamily="18" charset="0"/>
                <a:cs typeface="Times New Roman" pitchFamily="18" charset="0"/>
              </a:rPr>
              <a:t>Vmax</a:t>
            </a:r>
            <a:r>
              <a:rPr lang="en-US" sz="2000" b="1" dirty="0" smtClean="0">
                <a:latin typeface="Times New Roman" pitchFamily="18" charset="0"/>
                <a:cs typeface="Times New Roman" pitchFamily="18" charset="0"/>
              </a:rPr>
              <a:t> [S]            </a:t>
            </a:r>
            <a:r>
              <a:rPr lang="en-US" sz="2000" b="1" dirty="0" err="1" smtClean="0">
                <a:latin typeface="Times New Roman" pitchFamily="18" charset="0"/>
                <a:cs typeface="Times New Roman" pitchFamily="18" charset="0"/>
              </a:rPr>
              <a:t>Vmax</a:t>
            </a: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V0=                       =                      =    </a:t>
            </a:r>
            <a:r>
              <a:rPr lang="en-US" sz="2800" b="1" dirty="0" smtClean="0">
                <a:latin typeface="Times New Roman" pitchFamily="18" charset="0"/>
                <a:cs typeface="Times New Roman" pitchFamily="18" charset="0"/>
              </a:rPr>
              <a:t>[         ] [S]</a:t>
            </a:r>
          </a:p>
          <a:p>
            <a:pPr>
              <a:buNone/>
            </a:pPr>
            <a:r>
              <a:rPr lang="en-US" sz="2000" b="1" dirty="0" smtClean="0">
                <a:latin typeface="Times New Roman" pitchFamily="18" charset="0"/>
                <a:cs typeface="Times New Roman" pitchFamily="18" charset="0"/>
              </a:rPr>
              <a:t>            Km + [S]              Km                   </a:t>
            </a:r>
            <a:r>
              <a:rPr lang="en-US" sz="2000" b="1" dirty="0" err="1" smtClean="0">
                <a:latin typeface="Times New Roman" pitchFamily="18" charset="0"/>
                <a:cs typeface="Times New Roman" pitchFamily="18" charset="0"/>
              </a:rPr>
              <a:t>Km</a:t>
            </a:r>
            <a:endParaRPr lang="en-US" sz="2000" b="1" dirty="0" smtClean="0">
              <a:latin typeface="Times New Roman" pitchFamily="18" charset="0"/>
              <a:cs typeface="Times New Roman" pitchFamily="18" charset="0"/>
            </a:endParaRPr>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Vmax</a:t>
            </a: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  is constant                V0 =k [S]</a:t>
            </a:r>
          </a:p>
          <a:p>
            <a:pPr>
              <a:buNone/>
            </a:pPr>
            <a:r>
              <a:rPr lang="en-US" sz="2000" b="1" dirty="0" smtClean="0">
                <a:latin typeface="Times New Roman" pitchFamily="18" charset="0"/>
                <a:cs typeface="Times New Roman" pitchFamily="18" charset="0"/>
              </a:rPr>
              <a:t>        Km</a:t>
            </a:r>
          </a:p>
          <a:p>
            <a:pPr>
              <a:buNone/>
            </a:pPr>
            <a:endParaRPr lang="en-US" sz="2000" b="1" dirty="0" smtClean="0">
              <a:latin typeface="Times New Roman" pitchFamily="18" charset="0"/>
              <a:cs typeface="Times New Roman" pitchFamily="18" charset="0"/>
            </a:endParaRPr>
          </a:p>
          <a:p>
            <a:r>
              <a:rPr lang="en-US" sz="2000" b="1" dirty="0" smtClean="0">
                <a:solidFill>
                  <a:srgbClr val="FF0000"/>
                </a:solidFill>
                <a:latin typeface="Times New Roman" pitchFamily="18" charset="0"/>
                <a:cs typeface="Times New Roman" pitchFamily="18" charset="0"/>
              </a:rPr>
              <a:t> Initial velocity is </a:t>
            </a:r>
            <a:r>
              <a:rPr lang="en-US" sz="2400" b="1" u="sng" dirty="0" smtClean="0">
                <a:solidFill>
                  <a:srgbClr val="FF0000"/>
                </a:solidFill>
                <a:latin typeface="Times New Roman" pitchFamily="18" charset="0"/>
                <a:cs typeface="Times New Roman" pitchFamily="18" charset="0"/>
              </a:rPr>
              <a:t>directly </a:t>
            </a:r>
            <a:r>
              <a:rPr lang="en-US" sz="2000" b="1" dirty="0" smtClean="0">
                <a:solidFill>
                  <a:srgbClr val="FF0000"/>
                </a:solidFill>
                <a:latin typeface="Times New Roman" pitchFamily="18" charset="0"/>
                <a:cs typeface="Times New Roman" pitchFamily="18" charset="0"/>
              </a:rPr>
              <a:t>proportional to [S]</a:t>
            </a:r>
          </a:p>
          <a:p>
            <a:endParaRPr lang="en-US" sz="2000" b="1" dirty="0" smtClean="0">
              <a:solidFill>
                <a:srgbClr val="FF0000"/>
              </a:solidFill>
            </a:endParaRPr>
          </a:p>
          <a:p>
            <a:endParaRPr lang="en-US" sz="2000" b="1" dirty="0" smtClean="0">
              <a:solidFill>
                <a:srgbClr val="FF0000"/>
              </a:solidFill>
            </a:endParaRPr>
          </a:p>
          <a:p>
            <a:endParaRPr lang="en-US" sz="2000" b="1" dirty="0" smtClean="0">
              <a:solidFill>
                <a:srgbClr val="FF0000"/>
              </a:solidFill>
            </a:endParaRPr>
          </a:p>
          <a:p>
            <a:pPr>
              <a:buNone/>
            </a:pPr>
            <a:endParaRPr lang="en-US" sz="2000" dirty="0"/>
          </a:p>
        </p:txBody>
      </p:sp>
      <p:sp>
        <p:nvSpPr>
          <p:cNvPr id="3" name="Title 2"/>
          <p:cNvSpPr>
            <a:spLocks noGrp="1"/>
          </p:cNvSpPr>
          <p:nvPr>
            <p:ph type="title"/>
          </p:nvPr>
        </p:nvSpPr>
        <p:spPr>
          <a:xfrm>
            <a:off x="714348" y="274638"/>
            <a:ext cx="7972452" cy="72547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dirty="0" smtClean="0">
                <a:latin typeface="Times New Roman" pitchFamily="18" charset="0"/>
                <a:cs typeface="Times New Roman" pitchFamily="18" charset="0"/>
              </a:rPr>
              <a:t>1.    </a:t>
            </a:r>
            <a:r>
              <a:rPr lang="en-US" sz="44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&lt;&lt; Km      point A</a:t>
            </a:r>
            <a:endParaRPr lang="en-US" dirty="0">
              <a:latin typeface="Times New Roman" pitchFamily="18" charset="0"/>
              <a:cs typeface="Times New Roman" pitchFamily="18" charset="0"/>
            </a:endParaRPr>
          </a:p>
        </p:txBody>
      </p:sp>
      <p:cxnSp>
        <p:nvCxnSpPr>
          <p:cNvPr id="5" name="Straight Connector 4"/>
          <p:cNvCxnSpPr/>
          <p:nvPr/>
        </p:nvCxnSpPr>
        <p:spPr>
          <a:xfrm>
            <a:off x="1428728" y="3643314"/>
            <a:ext cx="1071570" cy="1588"/>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071802" y="3643314"/>
            <a:ext cx="1000132" cy="1588"/>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4857752" y="3643314"/>
            <a:ext cx="714380" cy="1588"/>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1000100" y="5143512"/>
            <a:ext cx="714380" cy="1588"/>
          </a:xfrm>
          <a:prstGeom prst="line">
            <a:avLst/>
          </a:prstGeom>
        </p:spPr>
        <p:style>
          <a:lnRef idx="2">
            <a:schemeClr val="dk1"/>
          </a:lnRef>
          <a:fillRef idx="0">
            <a:schemeClr val="dk1"/>
          </a:fillRef>
          <a:effectRef idx="1">
            <a:schemeClr val="dk1"/>
          </a:effectRef>
          <a:fontRef idx="minor">
            <a:schemeClr val="tx1"/>
          </a:fontRef>
        </p:style>
      </p:cxnSp>
      <p:sp>
        <p:nvSpPr>
          <p:cNvPr id="22" name="Right Arrow 21"/>
          <p:cNvSpPr/>
          <p:nvPr/>
        </p:nvSpPr>
        <p:spPr>
          <a:xfrm>
            <a:off x="3929058" y="5072074"/>
            <a:ext cx="92869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01080" cy="5090944"/>
          </a:xfrm>
        </p:spPr>
        <p:style>
          <a:lnRef idx="2">
            <a:schemeClr val="accent1"/>
          </a:lnRef>
          <a:fillRef idx="1">
            <a:schemeClr val="lt1"/>
          </a:fillRef>
          <a:effectRef idx="0">
            <a:schemeClr val="accent1"/>
          </a:effectRef>
          <a:fontRef idx="minor">
            <a:schemeClr val="dk1"/>
          </a:fontRef>
        </p:style>
        <p:txBody>
          <a:bodyPr>
            <a:normAutofit/>
          </a:bodyPr>
          <a:lstStyle/>
          <a:p>
            <a:endParaRPr lang="en-US" dirty="0" smtClean="0"/>
          </a:p>
          <a:p>
            <a:pPr>
              <a:buNone/>
            </a:pPr>
            <a:r>
              <a:rPr lang="en-US" sz="2800" b="1" dirty="0" smtClean="0"/>
              <a:t>           </a:t>
            </a:r>
            <a:r>
              <a:rPr lang="en-US" sz="2800" b="1" dirty="0" err="1" smtClean="0"/>
              <a:t>Vmax</a:t>
            </a:r>
            <a:r>
              <a:rPr lang="en-US" sz="2800" b="1" dirty="0" smtClean="0"/>
              <a:t> [S]            </a:t>
            </a:r>
            <a:r>
              <a:rPr lang="en-US" sz="2800" b="1" dirty="0" err="1" smtClean="0"/>
              <a:t>Vmax</a:t>
            </a:r>
            <a:r>
              <a:rPr lang="en-US" sz="2800" b="1" dirty="0" smtClean="0"/>
              <a:t> [S]</a:t>
            </a:r>
          </a:p>
          <a:p>
            <a:pPr>
              <a:buNone/>
            </a:pPr>
            <a:r>
              <a:rPr lang="en-US" sz="2800" b="1" dirty="0" smtClean="0"/>
              <a:t>   V0 =                       =</a:t>
            </a:r>
            <a:endParaRPr lang="en-US" sz="3600" b="1" dirty="0" smtClean="0"/>
          </a:p>
          <a:p>
            <a:pPr>
              <a:buNone/>
            </a:pPr>
            <a:r>
              <a:rPr lang="en-US" sz="2800" b="1" dirty="0" smtClean="0"/>
              <a:t>            Km + [S]</a:t>
            </a:r>
            <a:r>
              <a:rPr lang="en-US" sz="2400" b="1" dirty="0" smtClean="0"/>
              <a:t>                  2 [S]</a:t>
            </a:r>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pPr>
              <a:buNone/>
            </a:pPr>
            <a:endParaRPr lang="en-US" sz="2400" b="1" dirty="0" smtClean="0"/>
          </a:p>
          <a:p>
            <a:r>
              <a:rPr lang="en-US" sz="2000" b="1" dirty="0" smtClean="0">
                <a:solidFill>
                  <a:srgbClr val="FF0000"/>
                </a:solidFill>
              </a:rPr>
              <a:t>Initial velocity is </a:t>
            </a:r>
            <a:r>
              <a:rPr lang="en-US" sz="2000" b="1" u="sng" dirty="0" err="1" smtClean="0">
                <a:solidFill>
                  <a:srgbClr val="FF0000"/>
                </a:solidFill>
              </a:rPr>
              <a:t>equle</a:t>
            </a:r>
            <a:r>
              <a:rPr lang="en-US" sz="2000" b="1" u="sng" dirty="0" smtClean="0">
                <a:solidFill>
                  <a:srgbClr val="FF0000"/>
                </a:solidFill>
              </a:rPr>
              <a:t> to half of  the </a:t>
            </a:r>
            <a:r>
              <a:rPr lang="en-US" sz="2000" b="1" dirty="0" smtClean="0">
                <a:solidFill>
                  <a:srgbClr val="FF0000"/>
                </a:solidFill>
              </a:rPr>
              <a:t>maximum velocity</a:t>
            </a:r>
            <a:endParaRPr lang="en-US" sz="2000" dirty="0"/>
          </a:p>
        </p:txBody>
      </p:sp>
      <p:sp>
        <p:nvSpPr>
          <p:cNvPr id="3" name="Title 2"/>
          <p:cNvSpPr>
            <a:spLocks noGrp="1"/>
          </p:cNvSpPr>
          <p:nvPr>
            <p:ph type="title"/>
          </p:nvPr>
        </p:nvSpPr>
        <p:spPr>
          <a:xfrm>
            <a:off x="457200" y="274638"/>
            <a:ext cx="8229600" cy="1011222"/>
          </a:xfrm>
        </p:spPr>
        <p:style>
          <a:lnRef idx="3">
            <a:schemeClr val="lt1"/>
          </a:lnRef>
          <a:fillRef idx="1">
            <a:schemeClr val="accent5"/>
          </a:fillRef>
          <a:effectRef idx="1">
            <a:schemeClr val="accent5"/>
          </a:effectRef>
          <a:fontRef idx="minor">
            <a:schemeClr val="lt1"/>
          </a:fontRef>
        </p:style>
        <p:txBody>
          <a:bodyPr/>
          <a:lstStyle/>
          <a:p>
            <a:r>
              <a:rPr lang="en-US" dirty="0" smtClean="0">
                <a:latin typeface="Times New Roman" pitchFamily="18" charset="0"/>
                <a:cs typeface="Times New Roman" pitchFamily="18" charset="0"/>
              </a:rPr>
              <a:t>2.  </a:t>
            </a:r>
            <a:r>
              <a:rPr lang="en-US" sz="4400"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 Km      point B</a:t>
            </a:r>
            <a:endParaRPr lang="en-US" dirty="0">
              <a:latin typeface="Times New Roman" pitchFamily="18" charset="0"/>
              <a:cs typeface="Times New Roman" pitchFamily="18" charset="0"/>
            </a:endParaRPr>
          </a:p>
        </p:txBody>
      </p:sp>
      <p:cxnSp>
        <p:nvCxnSpPr>
          <p:cNvPr id="5" name="Straight Connector 4"/>
          <p:cNvCxnSpPr/>
          <p:nvPr/>
        </p:nvCxnSpPr>
        <p:spPr>
          <a:xfrm>
            <a:off x="1857356" y="2714620"/>
            <a:ext cx="1928826"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4786314" y="2714620"/>
            <a:ext cx="1643074" cy="1588"/>
          </a:xfrm>
          <a:prstGeom prst="line">
            <a:avLst/>
          </a:prstGeom>
        </p:spPr>
        <p:style>
          <a:lnRef idx="2">
            <a:schemeClr val="dk1"/>
          </a:lnRef>
          <a:fillRef idx="0">
            <a:schemeClr val="dk1"/>
          </a:fillRef>
          <a:effectRef idx="1">
            <a:schemeClr val="dk1"/>
          </a:effectRef>
          <a:fontRef idx="minor">
            <a:schemeClr val="tx1"/>
          </a:fontRef>
        </p:style>
      </p:cxnSp>
      <p:sp>
        <p:nvSpPr>
          <p:cNvPr id="10" name="Rectangle 9"/>
          <p:cNvSpPr/>
          <p:nvPr/>
        </p:nvSpPr>
        <p:spPr>
          <a:xfrm>
            <a:off x="1142976" y="4000504"/>
            <a:ext cx="5715024" cy="2092881"/>
          </a:xfrm>
          <a:prstGeom prst="rect">
            <a:avLst/>
          </a:prstGeom>
        </p:spPr>
        <p:txBody>
          <a:bodyPr wrap="square">
            <a:spAutoFit/>
          </a:bodyPr>
          <a:lstStyle/>
          <a:p>
            <a:pPr algn="ctr">
              <a:buNone/>
            </a:pPr>
            <a:r>
              <a:rPr lang="en-US" b="1" dirty="0" smtClean="0"/>
              <a:t>                              </a:t>
            </a:r>
            <a:r>
              <a:rPr lang="en-US" sz="2800" b="1" dirty="0" err="1" smtClean="0"/>
              <a:t>Vmax</a:t>
            </a:r>
            <a:r>
              <a:rPr lang="en-US" sz="2800" b="1" dirty="0" smtClean="0"/>
              <a:t> </a:t>
            </a:r>
          </a:p>
          <a:p>
            <a:pPr algn="ctr">
              <a:buNone/>
            </a:pPr>
            <a:r>
              <a:rPr lang="en-US" sz="2800" b="1" dirty="0" smtClean="0"/>
              <a:t>   V0 = </a:t>
            </a:r>
          </a:p>
          <a:p>
            <a:pPr algn="ctr">
              <a:buNone/>
            </a:pPr>
            <a:r>
              <a:rPr lang="en-US" sz="2800" b="1" dirty="0" smtClean="0"/>
              <a:t>                  2</a:t>
            </a:r>
          </a:p>
          <a:p>
            <a:pPr algn="ctr">
              <a:buNone/>
            </a:pPr>
            <a:endParaRPr lang="en-US" sz="2800" dirty="0" smtClean="0"/>
          </a:p>
          <a:p>
            <a:pPr algn="ctr">
              <a:buNone/>
            </a:pPr>
            <a:r>
              <a:rPr lang="en-US" b="1" dirty="0" smtClean="0"/>
              <a:t> </a:t>
            </a:r>
            <a:endParaRPr lang="en-US" sz="2800" dirty="0"/>
          </a:p>
        </p:txBody>
      </p:sp>
      <p:cxnSp>
        <p:nvCxnSpPr>
          <p:cNvPr id="12" name="Straight Connector 11"/>
          <p:cNvCxnSpPr/>
          <p:nvPr/>
        </p:nvCxnSpPr>
        <p:spPr>
          <a:xfrm>
            <a:off x="4643438" y="4714884"/>
            <a:ext cx="857256"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latin typeface="Times New Roman" pitchFamily="18" charset="0"/>
                <a:cs typeface="Times New Roman" pitchFamily="18" charset="0"/>
              </a:rPr>
              <a:t>When </a:t>
            </a:r>
            <a:r>
              <a:rPr lang="en-US" sz="2400"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is much grater than Km , the term km+ </a:t>
            </a:r>
            <a:r>
              <a:rPr lang="en-US" sz="2400"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will be equal to </a:t>
            </a:r>
            <a:r>
              <a:rPr lang="en-US" sz="2800"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only :</a:t>
            </a:r>
          </a:p>
          <a:p>
            <a:r>
              <a:rPr lang="en-US" dirty="0" smtClean="0">
                <a:latin typeface="Times New Roman" pitchFamily="18" charset="0"/>
                <a:cs typeface="Times New Roman" pitchFamily="18" charset="0"/>
              </a:rPr>
              <a:t>Replacing Km +</a:t>
            </a:r>
            <a:r>
              <a:rPr lang="en-US" sz="2400" b="1" dirty="0" smtClean="0">
                <a:latin typeface="Times New Roman" pitchFamily="18" charset="0"/>
                <a:cs typeface="Times New Roman" pitchFamily="18" charset="0"/>
              </a:rPr>
              <a:t> [S]</a:t>
            </a:r>
            <a:r>
              <a:rPr lang="en-US" dirty="0" smtClean="0">
                <a:latin typeface="Times New Roman" pitchFamily="18" charset="0"/>
                <a:cs typeface="Times New Roman" pitchFamily="18" charset="0"/>
              </a:rPr>
              <a:t> by </a:t>
            </a:r>
            <a:r>
              <a:rPr lang="en-US" sz="2800" b="1" dirty="0" smtClean="0">
                <a:latin typeface="Times New Roman" pitchFamily="18" charset="0"/>
                <a:cs typeface="Times New Roman" pitchFamily="18" charset="0"/>
              </a:rPr>
              <a:t>[S]</a:t>
            </a:r>
            <a:r>
              <a:rPr lang="en-US" dirty="0" smtClean="0">
                <a:latin typeface="Times New Roman" pitchFamily="18" charset="0"/>
                <a:cs typeface="Times New Roman" pitchFamily="18" charset="0"/>
              </a:rPr>
              <a:t> reduce the equation to:</a:t>
            </a:r>
          </a:p>
          <a:p>
            <a:endParaRPr lang="en-US" dirty="0" smtClean="0"/>
          </a:p>
          <a:p>
            <a:pPr>
              <a:buNone/>
            </a:pPr>
            <a:r>
              <a:rPr lang="en-US" sz="2000" b="1" dirty="0" smtClean="0"/>
              <a:t>            </a:t>
            </a:r>
            <a:r>
              <a:rPr lang="en-US" sz="2000" b="1" dirty="0" err="1" smtClean="0"/>
              <a:t>Vmax</a:t>
            </a:r>
            <a:r>
              <a:rPr lang="en-US" sz="2000" b="1" dirty="0" smtClean="0"/>
              <a:t> [S]           </a:t>
            </a:r>
            <a:r>
              <a:rPr lang="en-US" sz="2000" b="1" dirty="0" err="1" smtClean="0"/>
              <a:t>Vmax</a:t>
            </a:r>
            <a:r>
              <a:rPr lang="en-US" sz="2000" b="1" dirty="0" smtClean="0"/>
              <a:t> [S]</a:t>
            </a:r>
          </a:p>
          <a:p>
            <a:pPr>
              <a:buNone/>
            </a:pPr>
            <a:r>
              <a:rPr lang="en-US" sz="2000" b="1" dirty="0" smtClean="0"/>
              <a:t>   Vo =                       =                   = </a:t>
            </a:r>
            <a:r>
              <a:rPr lang="en-US" sz="2000" b="1" dirty="0" err="1" smtClean="0"/>
              <a:t>Vmax</a:t>
            </a:r>
            <a:endParaRPr lang="en-US" sz="2000" b="1" dirty="0" smtClean="0"/>
          </a:p>
          <a:p>
            <a:pPr>
              <a:buNone/>
            </a:pPr>
            <a:r>
              <a:rPr lang="en-US" sz="2000" b="1" dirty="0" smtClean="0"/>
              <a:t>             Km + [S]               [S]                                    </a:t>
            </a:r>
          </a:p>
          <a:p>
            <a:pPr>
              <a:buNone/>
            </a:pPr>
            <a:endParaRPr lang="en-US" sz="2000" b="1" dirty="0" smtClean="0"/>
          </a:p>
          <a:p>
            <a:r>
              <a:rPr lang="en-US" sz="2000" b="1" dirty="0" smtClean="0">
                <a:solidFill>
                  <a:srgbClr val="FF0000"/>
                </a:solidFill>
              </a:rPr>
              <a:t>Initial velocity is </a:t>
            </a:r>
            <a:r>
              <a:rPr lang="en-US" sz="2000" b="1" u="sng" dirty="0" err="1" smtClean="0">
                <a:solidFill>
                  <a:srgbClr val="FF0000"/>
                </a:solidFill>
              </a:rPr>
              <a:t>equle</a:t>
            </a:r>
            <a:r>
              <a:rPr lang="en-US" sz="2000" b="1" u="sng" dirty="0" smtClean="0">
                <a:solidFill>
                  <a:srgbClr val="FF0000"/>
                </a:solidFill>
              </a:rPr>
              <a:t> to </a:t>
            </a:r>
            <a:r>
              <a:rPr lang="en-US" sz="2000" b="1" dirty="0" smtClean="0">
                <a:solidFill>
                  <a:srgbClr val="FF0000"/>
                </a:solidFill>
              </a:rPr>
              <a:t>the maximum velocity</a:t>
            </a:r>
            <a:endParaRPr lang="en-US" sz="2000" dirty="0" smtClean="0"/>
          </a:p>
          <a:p>
            <a:pPr>
              <a:buNone/>
            </a:pPr>
            <a:endParaRPr lang="en-US" sz="2000" dirty="0"/>
          </a:p>
        </p:txBody>
      </p:sp>
      <p:sp>
        <p:nvSpPr>
          <p:cNvPr id="3" name="Title 2"/>
          <p:cNvSpPr>
            <a:spLocks noGrp="1"/>
          </p:cNvSpPr>
          <p:nvPr>
            <p:ph type="title"/>
          </p:nvPr>
        </p:nvSpPr>
        <p:spPr>
          <a:xfrm>
            <a:off x="457200" y="274638"/>
            <a:ext cx="8229600" cy="939784"/>
          </a:xfrm>
        </p:spPr>
        <p:style>
          <a:lnRef idx="3">
            <a:schemeClr val="lt1"/>
          </a:lnRef>
          <a:fillRef idx="1">
            <a:schemeClr val="accent5"/>
          </a:fillRef>
          <a:effectRef idx="1">
            <a:schemeClr val="accent5"/>
          </a:effectRef>
          <a:fontRef idx="minor">
            <a:schemeClr val="lt1"/>
          </a:fontRef>
        </p:style>
        <p:txBody>
          <a:bodyPr/>
          <a:lstStyle/>
          <a:p>
            <a:r>
              <a:rPr lang="en-US" sz="4400" dirty="0" smtClean="0">
                <a:latin typeface="Times New Roman" pitchFamily="18" charset="0"/>
                <a:cs typeface="Times New Roman" pitchFamily="18" charset="0"/>
              </a:rPr>
              <a:t>3.   [S]</a:t>
            </a:r>
            <a:r>
              <a:rPr lang="en-US" dirty="0" smtClean="0">
                <a:latin typeface="Times New Roman" pitchFamily="18" charset="0"/>
                <a:cs typeface="Times New Roman" pitchFamily="18" charset="0"/>
              </a:rPr>
              <a:t> &gt;&gt; Km      point C</a:t>
            </a:r>
            <a:endParaRPr lang="en-US" dirty="0">
              <a:latin typeface="Times New Roman" pitchFamily="18" charset="0"/>
              <a:cs typeface="Times New Roman" pitchFamily="18" charset="0"/>
            </a:endParaRPr>
          </a:p>
        </p:txBody>
      </p:sp>
      <p:cxnSp>
        <p:nvCxnSpPr>
          <p:cNvPr id="5" name="Straight Connector 4"/>
          <p:cNvCxnSpPr/>
          <p:nvPr/>
        </p:nvCxnSpPr>
        <p:spPr>
          <a:xfrm>
            <a:off x="1643042" y="3857628"/>
            <a:ext cx="1285884"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3714744" y="3857628"/>
            <a:ext cx="1214446" cy="158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10800000" flipV="1">
            <a:off x="4357686" y="3357562"/>
            <a:ext cx="428628" cy="357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3929058" y="4000504"/>
            <a:ext cx="428628" cy="3571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714480" y="274638"/>
            <a:ext cx="5715040" cy="868346"/>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Order of reaction </a:t>
            </a:r>
          </a:p>
        </p:txBody>
      </p:sp>
      <p:sp>
        <p:nvSpPr>
          <p:cNvPr id="16387" name="Content Placeholder 2"/>
          <p:cNvSpPr>
            <a:spLocks noGrp="1"/>
          </p:cNvSpPr>
          <p:nvPr>
            <p:ph sz="half" idx="1"/>
          </p:nvPr>
        </p:nvSpPr>
        <p:spPr>
          <a:xfrm>
            <a:off x="214282" y="1481328"/>
            <a:ext cx="4572032" cy="5090944"/>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endParaRPr lang="en-US" dirty="0" smtClean="0"/>
          </a:p>
          <a:p>
            <a:pPr algn="justLow"/>
            <a:r>
              <a:rPr lang="en-US" sz="2900" dirty="0" smtClean="0">
                <a:latin typeface="Times New Roman" pitchFamily="18" charset="0"/>
                <a:cs typeface="Times New Roman" pitchFamily="18" charset="0"/>
              </a:rPr>
              <a:t>When [S] is much less than Km the velocity of the reaction is approximately proportional to the substrate concentration &amp; the rate of reaction is then said to be </a:t>
            </a:r>
            <a:r>
              <a:rPr lang="en-US" sz="2900" b="1" dirty="0" smtClean="0">
                <a:latin typeface="Times New Roman" pitchFamily="18" charset="0"/>
                <a:cs typeface="Times New Roman" pitchFamily="18" charset="0"/>
              </a:rPr>
              <a:t>first order with respect to substrate. </a:t>
            </a:r>
          </a:p>
          <a:p>
            <a:pPr algn="justLow">
              <a:buNone/>
            </a:pPr>
            <a:endParaRPr lang="en-US" sz="2900" b="1" dirty="0" smtClean="0">
              <a:latin typeface="Times New Roman" pitchFamily="18" charset="0"/>
              <a:cs typeface="Times New Roman" pitchFamily="18" charset="0"/>
            </a:endParaRPr>
          </a:p>
          <a:p>
            <a:pPr algn="justLow"/>
            <a:r>
              <a:rPr lang="en-US" sz="2900" dirty="0" smtClean="0">
                <a:latin typeface="Times New Roman" pitchFamily="18" charset="0"/>
                <a:cs typeface="Times New Roman" pitchFamily="18" charset="0"/>
              </a:rPr>
              <a:t>In</a:t>
            </a:r>
            <a:r>
              <a:rPr lang="en-US" sz="2900" b="1"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First order kinetics the Rate is directly proportional to substrate concentration</a:t>
            </a:r>
          </a:p>
          <a:p>
            <a:pPr lvl="1" algn="justLow" eaLnBrk="1" hangingPunct="1"/>
            <a:endParaRPr lang="en-US" sz="2900" dirty="0" smtClean="0">
              <a:latin typeface="Times New Roman" pitchFamily="18" charset="0"/>
              <a:cs typeface="Times New Roman" pitchFamily="18" charset="0"/>
            </a:endParaRPr>
          </a:p>
          <a:p>
            <a:pPr lvl="1" algn="justLow" eaLnBrk="1" hangingPunct="1"/>
            <a:endParaRPr lang="en-US" sz="2900" dirty="0" smtClean="0">
              <a:latin typeface="Times New Roman" pitchFamily="18" charset="0"/>
              <a:cs typeface="Times New Roman" pitchFamily="18" charset="0"/>
            </a:endParaRPr>
          </a:p>
          <a:p>
            <a:pPr algn="justLow"/>
            <a:r>
              <a:rPr lang="en-US" sz="2900" dirty="0" smtClean="0">
                <a:latin typeface="Times New Roman" pitchFamily="18" charset="0"/>
                <a:cs typeface="Times New Roman" pitchFamily="18" charset="0"/>
              </a:rPr>
              <a:t>When [S] is much greater than Km , the velocity is constant and equal to </a:t>
            </a:r>
            <a:r>
              <a:rPr lang="en-US" sz="2900" dirty="0" err="1" smtClean="0">
                <a:latin typeface="Times New Roman" pitchFamily="18" charset="0"/>
                <a:cs typeface="Times New Roman" pitchFamily="18" charset="0"/>
              </a:rPr>
              <a:t>Vmax</a:t>
            </a:r>
            <a:r>
              <a:rPr lang="en-US" sz="2900" dirty="0" smtClean="0">
                <a:latin typeface="Times New Roman" pitchFamily="18" charset="0"/>
                <a:cs typeface="Times New Roman" pitchFamily="18" charset="0"/>
              </a:rPr>
              <a:t> &amp; the rate of reaction is then independent of substrate concentration, and is said to be </a:t>
            </a:r>
            <a:r>
              <a:rPr lang="en-US" sz="2900" b="1" dirty="0" smtClean="0">
                <a:latin typeface="Times New Roman" pitchFamily="18" charset="0"/>
                <a:cs typeface="Times New Roman" pitchFamily="18" charset="0"/>
              </a:rPr>
              <a:t>zero order with respect to substrate concentration </a:t>
            </a:r>
          </a:p>
          <a:p>
            <a:pPr algn="justLow"/>
            <a:endParaRPr lang="en-US" sz="2900" b="1" dirty="0" smtClean="0">
              <a:latin typeface="Times New Roman" pitchFamily="18" charset="0"/>
              <a:cs typeface="Times New Roman" pitchFamily="18" charset="0"/>
            </a:endParaRPr>
          </a:p>
          <a:p>
            <a:pPr algn="justLow"/>
            <a:r>
              <a:rPr lang="en-US" sz="2900" dirty="0" smtClean="0">
                <a:latin typeface="Times New Roman" pitchFamily="18" charset="0"/>
                <a:cs typeface="Times New Roman" pitchFamily="18" charset="0"/>
              </a:rPr>
              <a:t>In</a:t>
            </a:r>
            <a:r>
              <a:rPr lang="en-US" sz="2900" b="1" dirty="0" smtClean="0">
                <a:latin typeface="Times New Roman" pitchFamily="18" charset="0"/>
                <a:cs typeface="Times New Roman" pitchFamily="18" charset="0"/>
              </a:rPr>
              <a:t> </a:t>
            </a:r>
            <a:r>
              <a:rPr lang="en-US" sz="2900" dirty="0" smtClean="0">
                <a:latin typeface="Times New Roman" pitchFamily="18" charset="0"/>
                <a:cs typeface="Times New Roman" pitchFamily="18" charset="0"/>
              </a:rPr>
              <a:t>Zero order  kinetics Plateau is reached depends only on enzyme concentration</a:t>
            </a:r>
          </a:p>
          <a:p>
            <a:endParaRPr lang="en-US" dirty="0" smtClean="0"/>
          </a:p>
        </p:txBody>
      </p:sp>
      <p:pic>
        <p:nvPicPr>
          <p:cNvPr id="16388" name="Content Placeholder 4" descr="AAJIDAJ0"/>
          <p:cNvPicPr>
            <a:picLocks noGrp="1" noChangeAspect="1" noChangeArrowheads="1"/>
          </p:cNvPicPr>
          <p:nvPr>
            <p:ph sz="half" idx="2"/>
          </p:nvPr>
        </p:nvPicPr>
        <p:blipFill>
          <a:blip r:embed="rId3" cstate="print"/>
          <a:srcRect/>
          <a:stretch>
            <a:fillRect/>
          </a:stretch>
        </p:blipFill>
        <p:spPr>
          <a:xfrm>
            <a:off x="4929190" y="1500174"/>
            <a:ext cx="4000528"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en-US" dirty="0" err="1" smtClean="0">
                <a:latin typeface="Times New Roman" pitchFamily="18" charset="0"/>
                <a:cs typeface="Times New Roman" pitchFamily="18" charset="0"/>
              </a:rPr>
              <a:t>Michaelis-Menten</a:t>
            </a:r>
            <a:r>
              <a:rPr lang="en-US" dirty="0" smtClean="0">
                <a:latin typeface="Times New Roman" pitchFamily="18" charset="0"/>
                <a:cs typeface="Times New Roman" pitchFamily="18" charset="0"/>
              </a:rPr>
              <a:t> Equation Utility</a:t>
            </a:r>
          </a:p>
        </p:txBody>
      </p:sp>
      <p:sp>
        <p:nvSpPr>
          <p:cNvPr id="5" name="Content Placeholder 4"/>
          <p:cNvSpPr>
            <a:spLocks noGrp="1"/>
          </p:cNvSpPr>
          <p:nvPr>
            <p:ph idx="1"/>
          </p:nvPr>
        </p:nvSpPr>
        <p:spPr/>
        <p:style>
          <a:lnRef idx="2">
            <a:schemeClr val="accent2"/>
          </a:lnRef>
          <a:fillRef idx="1">
            <a:schemeClr val="lt1"/>
          </a:fillRef>
          <a:effectRef idx="0">
            <a:schemeClr val="accent2"/>
          </a:effectRef>
          <a:fontRef idx="minor">
            <a:schemeClr val="dk1"/>
          </a:fontRef>
        </p:style>
        <p:txBody>
          <a:bodyPr rtlCol="0">
            <a:normAutofit fontScale="92500"/>
          </a:bodyPr>
          <a:lstStyle/>
          <a:p>
            <a:pPr algn="justLow"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Equation used to distinguish different kinds of inhibition</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algn="justLow"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Whereas:</a:t>
            </a:r>
          </a:p>
          <a:p>
            <a:pPr lvl="1" algn="justLow"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V</a:t>
            </a:r>
            <a:r>
              <a:rPr lang="en-US" baseline="-25000" dirty="0" smtClean="0">
                <a:latin typeface="Times New Roman" pitchFamily="18" charset="0"/>
                <a:cs typeface="Times New Roman" pitchFamily="18" charset="0"/>
              </a:rPr>
              <a:t>0</a:t>
            </a:r>
            <a:r>
              <a:rPr lang="en-US" dirty="0" smtClean="0">
                <a:latin typeface="Times New Roman" pitchFamily="18" charset="0"/>
                <a:cs typeface="Times New Roman" pitchFamily="18" charset="0"/>
              </a:rPr>
              <a:t>: velocity/rate of enzymatic activity</a:t>
            </a:r>
          </a:p>
          <a:p>
            <a:pPr lvl="1" algn="justLow" eaLnBrk="1" fontAlgn="auto" hangingPunct="1">
              <a:spcAft>
                <a:spcPts val="0"/>
              </a:spcAft>
              <a:buFont typeface="Arial" pitchFamily="34" charset="0"/>
              <a:buChar char="–"/>
              <a:defRPr/>
            </a:pPr>
            <a:r>
              <a:rPr lang="en-US" dirty="0" err="1" smtClean="0">
                <a:latin typeface="Times New Roman" pitchFamily="18" charset="0"/>
                <a:cs typeface="Times New Roman" pitchFamily="18" charset="0"/>
              </a:rPr>
              <a:t>V</a:t>
            </a:r>
            <a:r>
              <a:rPr lang="en-US" baseline="-25000" dirty="0" err="1" smtClean="0">
                <a:latin typeface="Times New Roman" pitchFamily="18" charset="0"/>
                <a:cs typeface="Times New Roman" pitchFamily="18" charset="0"/>
              </a:rPr>
              <a:t>max</a:t>
            </a:r>
            <a:r>
              <a:rPr lang="en-US" dirty="0" smtClean="0">
                <a:latin typeface="Times New Roman" pitchFamily="18" charset="0"/>
                <a:cs typeface="Times New Roman" pitchFamily="18" charset="0"/>
              </a:rPr>
              <a:t>: The maximal rate of reaction when the enzyme is saturated</a:t>
            </a:r>
          </a:p>
          <a:p>
            <a:pPr lvl="1" algn="justLow"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K</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 (constant)the substrate concentration that produces ½ of the maximal velocity</a:t>
            </a:r>
          </a:p>
          <a:p>
            <a:pPr lvl="1" algn="justLow"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 substrate concentration</a:t>
            </a:r>
            <a:endParaRPr lang="en-US" dirty="0">
              <a:latin typeface="Times New Roman" pitchFamily="18" charset="0"/>
              <a:cs typeface="Times New Roman" pitchFamily="18" charset="0"/>
            </a:endParaRPr>
          </a:p>
        </p:txBody>
      </p:sp>
      <p:pic>
        <p:nvPicPr>
          <p:cNvPr id="17412" name="Picture 6" descr="michaelis_EQ.png"/>
          <p:cNvPicPr>
            <a:picLocks noChangeAspect="1"/>
          </p:cNvPicPr>
          <p:nvPr/>
        </p:nvPicPr>
        <p:blipFill>
          <a:blip r:embed="rId3" cstate="print"/>
          <a:srcRect/>
          <a:stretch>
            <a:fillRect/>
          </a:stretch>
        </p:blipFill>
        <p:spPr bwMode="auto">
          <a:xfrm>
            <a:off x="2143108" y="2357430"/>
            <a:ext cx="2714644" cy="1071570"/>
          </a:xfrm>
          <a:prstGeom prst="rect">
            <a:avLst/>
          </a:prstGeom>
          <a:noFill/>
          <a:ln w="9525">
            <a:noFill/>
            <a:miter lim="800000"/>
            <a:headEnd/>
            <a:tailEnd/>
          </a:ln>
        </p:spPr>
      </p:pic>
      <p:pic>
        <p:nvPicPr>
          <p:cNvPr id="6" name="Content Placeholder 5" descr="michaelis_mentencurve.JPG"/>
          <p:cNvPicPr>
            <a:picLocks noChangeAspect="1"/>
          </p:cNvPicPr>
          <p:nvPr/>
        </p:nvPicPr>
        <p:blipFill>
          <a:blip r:embed="rId4" cstate="print"/>
          <a:srcRect/>
          <a:stretch>
            <a:fillRect/>
          </a:stretch>
        </p:blipFill>
        <p:spPr>
          <a:xfrm>
            <a:off x="5715008" y="2000240"/>
            <a:ext cx="2786082"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1">
            <a:schemeClr val="accent5"/>
          </a:lnRef>
          <a:fillRef idx="2">
            <a:schemeClr val="accent5"/>
          </a:fillRef>
          <a:effectRef idx="1">
            <a:schemeClr val="accent5"/>
          </a:effectRef>
          <a:fontRef idx="minor">
            <a:schemeClr val="dk1"/>
          </a:fontRef>
        </p:style>
        <p:txBody>
          <a:bodyPr>
            <a:normAutofit/>
          </a:bodyPr>
          <a:lstStyle/>
          <a:p>
            <a:pPr algn="just">
              <a:buNone/>
            </a:pPr>
            <a:endParaRPr lang="en-US"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Enzyme kinetics:</a:t>
            </a:r>
          </a:p>
          <a:p>
            <a:pPr algn="just"/>
            <a:r>
              <a:rPr lang="en-US" dirty="0" smtClean="0">
                <a:latin typeface="Times New Roman" pitchFamily="18" charset="0"/>
                <a:cs typeface="Times New Roman" pitchFamily="18" charset="0"/>
              </a:rPr>
              <a:t>Is the field of biochemistry concerned with:</a:t>
            </a:r>
          </a:p>
          <a:p>
            <a:pPr algn="just">
              <a:buNone/>
            </a:pPr>
            <a:endParaRPr lang="en-US" dirty="0" smtClean="0">
              <a:latin typeface="Times New Roman" pitchFamily="18" charset="0"/>
              <a:cs typeface="Times New Roman" pitchFamily="18" charset="0"/>
            </a:endParaRPr>
          </a:p>
          <a:p>
            <a:pPr marL="624078" indent="-514350" algn="just">
              <a:buFont typeface="+mj-lt"/>
              <a:buAutoNum type="arabicPeriod"/>
            </a:pPr>
            <a:r>
              <a:rPr lang="en-US" b="1" dirty="0" smtClean="0">
                <a:solidFill>
                  <a:schemeClr val="tx2"/>
                </a:solidFill>
                <a:latin typeface="Times New Roman" pitchFamily="18" charset="0"/>
                <a:cs typeface="Times New Roman" pitchFamily="18" charset="0"/>
              </a:rPr>
              <a:t>The quantitative measurement of the rates of enzyme-catalyzed reactions </a:t>
            </a:r>
          </a:p>
          <a:p>
            <a:pPr marL="624078" indent="-514350" algn="just">
              <a:buFont typeface="+mj-lt"/>
              <a:buAutoNum type="arabicPeriod"/>
            </a:pPr>
            <a:r>
              <a:rPr lang="en-US" b="1" dirty="0" smtClean="0">
                <a:solidFill>
                  <a:schemeClr val="tx2"/>
                </a:solidFill>
                <a:latin typeface="Times New Roman" pitchFamily="18" charset="0"/>
                <a:cs typeface="Times New Roman" pitchFamily="18" charset="0"/>
              </a:rPr>
              <a:t>The factors that affect these rates. </a:t>
            </a:r>
          </a:p>
          <a:p>
            <a:pPr marL="624078" indent="-514350" algn="just">
              <a:buNone/>
            </a:pPr>
            <a:endParaRPr lang="en-US" dirty="0" smtClean="0">
              <a:latin typeface="Times New Roman" pitchFamily="18" charset="0"/>
              <a:cs typeface="Times New Roman" pitchFamily="18" charset="0"/>
            </a:endParaRPr>
          </a:p>
          <a:p>
            <a:pPr algn="just">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428596" y="285728"/>
            <a:ext cx="8229600" cy="1143000"/>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4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Times New Roman" pitchFamily="18" charset="0"/>
              </a:rPr>
              <a:t>Enzyme kinetics</a:t>
            </a:r>
            <a:endParaRPr lang="en-US" sz="44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57200" y="1071546"/>
            <a:ext cx="8229600" cy="4935745"/>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en-US" sz="1800" dirty="0" smtClean="0">
                <a:latin typeface="Times New Roman" pitchFamily="18" charset="0"/>
                <a:cs typeface="Times New Roman" pitchFamily="18" charset="0"/>
              </a:rPr>
              <a:t>When V0  is plotted against [S], it is not always possible to determine when </a:t>
            </a:r>
            <a:r>
              <a:rPr lang="en-US" sz="1800" dirty="0" err="1" smtClean="0">
                <a:latin typeface="Times New Roman" pitchFamily="18" charset="0"/>
                <a:cs typeface="Times New Roman" pitchFamily="18" charset="0"/>
              </a:rPr>
              <a:t>Vmax</a:t>
            </a:r>
            <a:r>
              <a:rPr lang="en-US" sz="1800" dirty="0" smtClean="0">
                <a:latin typeface="Times New Roman" pitchFamily="18" charset="0"/>
                <a:cs typeface="Times New Roman" pitchFamily="18" charset="0"/>
              </a:rPr>
              <a:t> has been achieved, because of the gradual upward slope of the hyperbolic curve at high substrate concentrations. </a:t>
            </a:r>
          </a:p>
          <a:p>
            <a:pPr algn="just">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However, if 1/V0, is plotted versus 1/[S], a straight line is obtained .</a:t>
            </a:r>
          </a:p>
          <a:p>
            <a:pPr algn="just">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This plot, the </a:t>
            </a:r>
            <a:r>
              <a:rPr lang="en-US" sz="1800" b="1" dirty="0" err="1" smtClean="0">
                <a:latin typeface="Times New Roman" pitchFamily="18" charset="0"/>
                <a:cs typeface="Times New Roman" pitchFamily="18" charset="0"/>
              </a:rPr>
              <a:t>Lineweaver</a:t>
            </a:r>
            <a:r>
              <a:rPr lang="en-US" sz="1800" b="1" dirty="0" smtClean="0">
                <a:latin typeface="Times New Roman" pitchFamily="18" charset="0"/>
                <a:cs typeface="Times New Roman" pitchFamily="18" charset="0"/>
              </a:rPr>
              <a:t>-Burke plot (also called a double-reciprocal plot) can be used to calculate Km &amp; </a:t>
            </a:r>
            <a:r>
              <a:rPr lang="en-US" sz="1800" b="1" dirty="0" err="1" smtClean="0">
                <a:latin typeface="Times New Roman" pitchFamily="18" charset="0"/>
                <a:cs typeface="Times New Roman" pitchFamily="18" charset="0"/>
              </a:rPr>
              <a:t>Vmax</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as well as to determine the mechanism of action of enzyme inhibitors.</a:t>
            </a:r>
          </a:p>
        </p:txBody>
      </p:sp>
      <p:sp>
        <p:nvSpPr>
          <p:cNvPr id="18434" name="Title 1"/>
          <p:cNvSpPr>
            <a:spLocks noGrp="1"/>
          </p:cNvSpPr>
          <p:nvPr>
            <p:ph type="title"/>
          </p:nvPr>
        </p:nvSpPr>
        <p:spPr>
          <a:xfrm>
            <a:off x="457200" y="274638"/>
            <a:ext cx="8229600" cy="796908"/>
          </a:xfrm>
        </p:spPr>
        <p:style>
          <a:lnRef idx="2">
            <a:schemeClr val="accent2"/>
          </a:lnRef>
          <a:fillRef idx="1">
            <a:schemeClr val="lt1"/>
          </a:fillRef>
          <a:effectRef idx="0">
            <a:schemeClr val="accent2"/>
          </a:effectRef>
          <a:fontRef idx="minor">
            <a:schemeClr val="dk1"/>
          </a:fontRef>
        </p:style>
        <p:txBody>
          <a:bodyPr/>
          <a:lstStyle/>
          <a:p>
            <a:pPr algn="ctr" eaLnBrk="1" hangingPunct="1"/>
            <a:r>
              <a:rPr lang="en-US" dirty="0" err="1" smtClean="0"/>
              <a:t>Lineweaver</a:t>
            </a:r>
            <a:r>
              <a:rPr lang="en-US" dirty="0" smtClean="0"/>
              <a:t>-Burk Plot</a:t>
            </a:r>
          </a:p>
        </p:txBody>
      </p:sp>
      <p:pic>
        <p:nvPicPr>
          <p:cNvPr id="18436" name="Content Placeholder 4" descr="lineweaver_burk1.JPG"/>
          <p:cNvPicPr>
            <a:picLocks noGrp="1" noChangeAspect="1"/>
          </p:cNvPicPr>
          <p:nvPr>
            <p:ph sz="half" idx="4294967295"/>
          </p:nvPr>
        </p:nvPicPr>
        <p:blipFill>
          <a:blip r:embed="rId3" cstate="print"/>
          <a:srcRect/>
          <a:stretch>
            <a:fillRect/>
          </a:stretch>
        </p:blipFill>
        <p:spPr>
          <a:xfrm>
            <a:off x="2928926" y="3857628"/>
            <a:ext cx="5929354"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472" y="214290"/>
            <a:ext cx="8229600" cy="796908"/>
          </a:xfrm>
        </p:spPr>
        <p:style>
          <a:lnRef idx="1">
            <a:schemeClr val="accent5"/>
          </a:lnRef>
          <a:fillRef idx="3">
            <a:schemeClr val="accent5"/>
          </a:fillRef>
          <a:effectRef idx="2">
            <a:schemeClr val="accent5"/>
          </a:effectRef>
          <a:fontRef idx="minor">
            <a:schemeClr val="lt1"/>
          </a:fontRef>
        </p:style>
        <p:txBody>
          <a:bodyPr/>
          <a:lstStyle/>
          <a:p>
            <a:pPr algn="ctr"/>
            <a:r>
              <a:rPr lang="en-US" dirty="0" err="1" smtClean="0">
                <a:latin typeface="Times New Roman" pitchFamily="18" charset="0"/>
                <a:cs typeface="Times New Roman" pitchFamily="18" charset="0"/>
              </a:rPr>
              <a:t>Lineweaver</a:t>
            </a:r>
            <a:r>
              <a:rPr lang="en-US" dirty="0" smtClean="0">
                <a:latin typeface="Times New Roman" pitchFamily="18" charset="0"/>
                <a:cs typeface="Times New Roman" pitchFamily="18" charset="0"/>
              </a:rPr>
              <a:t>-Burk Equation </a:t>
            </a:r>
            <a:endParaRPr lang="en-US" dirty="0">
              <a:latin typeface="Times New Roman" pitchFamily="18" charset="0"/>
              <a:cs typeface="Times New Roman" pitchFamily="18" charset="0"/>
            </a:endParaRPr>
          </a:p>
        </p:txBody>
      </p:sp>
      <p:pic>
        <p:nvPicPr>
          <p:cNvPr id="98306" name="Picture 2"/>
          <p:cNvPicPr>
            <a:picLocks noGrp="1" noChangeAspect="1" noChangeArrowheads="1"/>
          </p:cNvPicPr>
          <p:nvPr>
            <p:ph idx="1"/>
          </p:nvPr>
        </p:nvPicPr>
        <p:blipFill>
          <a:blip r:embed="rId3" cstate="print"/>
          <a:srcRect/>
          <a:stretch>
            <a:fillRect/>
          </a:stretch>
        </p:blipFill>
        <p:spPr bwMode="auto">
          <a:xfrm>
            <a:off x="2571736" y="1214422"/>
            <a:ext cx="2286016" cy="785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8307" name="Picture 3"/>
          <p:cNvPicPr>
            <a:picLocks noChangeAspect="1" noChangeArrowheads="1"/>
          </p:cNvPicPr>
          <p:nvPr/>
        </p:nvPicPr>
        <p:blipFill>
          <a:blip r:embed="rId4" cstate="print"/>
          <a:srcRect/>
          <a:stretch>
            <a:fillRect/>
          </a:stretch>
        </p:blipFill>
        <p:spPr bwMode="auto">
          <a:xfrm>
            <a:off x="1857356" y="2143116"/>
            <a:ext cx="3357586" cy="10001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8308" name="Picture 4"/>
          <p:cNvPicPr>
            <a:picLocks noChangeAspect="1" noChangeArrowheads="1"/>
          </p:cNvPicPr>
          <p:nvPr/>
        </p:nvPicPr>
        <p:blipFill>
          <a:blip r:embed="rId5" cstate="print"/>
          <a:srcRect/>
          <a:stretch>
            <a:fillRect/>
          </a:stretch>
        </p:blipFill>
        <p:spPr bwMode="auto">
          <a:xfrm>
            <a:off x="1785918" y="3429000"/>
            <a:ext cx="3786214" cy="928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8309" name="Picture 5"/>
          <p:cNvPicPr>
            <a:picLocks noChangeAspect="1" noChangeArrowheads="1"/>
          </p:cNvPicPr>
          <p:nvPr/>
        </p:nvPicPr>
        <p:blipFill>
          <a:blip r:embed="rId6" cstate="print"/>
          <a:srcRect/>
          <a:stretch>
            <a:fillRect/>
          </a:stretch>
        </p:blipFill>
        <p:spPr bwMode="auto">
          <a:xfrm>
            <a:off x="1785918" y="4500570"/>
            <a:ext cx="3857652" cy="928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p:cNvSpPr/>
          <p:nvPr/>
        </p:nvSpPr>
        <p:spPr>
          <a:xfrm>
            <a:off x="642910" y="1428736"/>
            <a:ext cx="1681871" cy="369332"/>
          </a:xfrm>
          <a:prstGeom prst="rect">
            <a:avLst/>
          </a:prstGeom>
        </p:spPr>
        <p:txBody>
          <a:bodyPr wrap="none">
            <a:spAutoFit/>
          </a:bodyPr>
          <a:lstStyle/>
          <a:p>
            <a:r>
              <a:rPr lang="en-US" dirty="0" smtClean="0"/>
              <a:t>Starting with </a:t>
            </a:r>
            <a:endParaRPr lang="en-US" dirty="0"/>
          </a:p>
        </p:txBody>
      </p:sp>
      <p:sp>
        <p:nvSpPr>
          <p:cNvPr id="9" name="Rectangle 8"/>
          <p:cNvSpPr/>
          <p:nvPr/>
        </p:nvSpPr>
        <p:spPr>
          <a:xfrm>
            <a:off x="642910" y="2357430"/>
            <a:ext cx="983637" cy="369332"/>
          </a:xfrm>
          <a:prstGeom prst="rect">
            <a:avLst/>
          </a:prstGeom>
        </p:spPr>
        <p:txBody>
          <a:bodyPr wrap="square">
            <a:spAutoFit/>
          </a:bodyPr>
          <a:lstStyle/>
          <a:p>
            <a:r>
              <a:rPr lang="en-US" dirty="0" smtClean="0"/>
              <a:t>invert</a:t>
            </a:r>
            <a:endParaRPr lang="en-US" dirty="0"/>
          </a:p>
        </p:txBody>
      </p:sp>
      <p:sp>
        <p:nvSpPr>
          <p:cNvPr id="10" name="Rectangle 9"/>
          <p:cNvSpPr/>
          <p:nvPr/>
        </p:nvSpPr>
        <p:spPr>
          <a:xfrm>
            <a:off x="642910" y="3929066"/>
            <a:ext cx="1143008" cy="369332"/>
          </a:xfrm>
          <a:prstGeom prst="rect">
            <a:avLst/>
          </a:prstGeom>
        </p:spPr>
        <p:txBody>
          <a:bodyPr wrap="square">
            <a:spAutoFit/>
          </a:bodyPr>
          <a:lstStyle/>
          <a:p>
            <a:r>
              <a:rPr lang="en-US" dirty="0" smtClean="0"/>
              <a:t>factor</a:t>
            </a:r>
            <a:endParaRPr lang="en-US" dirty="0"/>
          </a:p>
        </p:txBody>
      </p:sp>
      <p:sp>
        <p:nvSpPr>
          <p:cNvPr id="11" name="Rectangle 10"/>
          <p:cNvSpPr/>
          <p:nvPr/>
        </p:nvSpPr>
        <p:spPr>
          <a:xfrm>
            <a:off x="428596" y="4786322"/>
            <a:ext cx="1069524" cy="369332"/>
          </a:xfrm>
          <a:prstGeom prst="rect">
            <a:avLst/>
          </a:prstGeom>
        </p:spPr>
        <p:txBody>
          <a:bodyPr wrap="none">
            <a:spAutoFit/>
          </a:bodyPr>
          <a:lstStyle/>
          <a:p>
            <a:r>
              <a:rPr lang="en-US" dirty="0" smtClean="0"/>
              <a:t>simplify</a:t>
            </a:r>
            <a:endParaRPr lang="en-US" dirty="0"/>
          </a:p>
        </p:txBody>
      </p:sp>
      <p:sp>
        <p:nvSpPr>
          <p:cNvPr id="12" name="TextBox 11"/>
          <p:cNvSpPr txBox="1"/>
          <p:nvPr/>
        </p:nvSpPr>
        <p:spPr>
          <a:xfrm>
            <a:off x="1857356" y="5715016"/>
            <a:ext cx="3571900" cy="369332"/>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smtClean="0"/>
              <a:t>Y =       a x           +     b</a:t>
            </a:r>
            <a:endParaRPr lang="en-US" dirty="0"/>
          </a:p>
        </p:txBody>
      </p:sp>
      <p:pic>
        <p:nvPicPr>
          <p:cNvPr id="98310" name="Picture 6"/>
          <p:cNvPicPr>
            <a:picLocks noChangeAspect="1" noChangeArrowheads="1"/>
          </p:cNvPicPr>
          <p:nvPr/>
        </p:nvPicPr>
        <p:blipFill>
          <a:blip r:embed="rId7" cstate="print"/>
          <a:srcRect/>
          <a:stretch>
            <a:fillRect/>
          </a:stretch>
        </p:blipFill>
        <p:spPr bwMode="auto">
          <a:xfrm>
            <a:off x="5786446" y="1285860"/>
            <a:ext cx="3143272" cy="4572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304730"/>
          </a:xfrm>
        </p:spPr>
        <p:txBody>
          <a:bodyPr/>
          <a:lstStyle/>
          <a:p>
            <a:r>
              <a:rPr lang="en-US" dirty="0" smtClean="0"/>
              <a:t>The equation describing the </a:t>
            </a:r>
            <a:r>
              <a:rPr lang="en-US" dirty="0" err="1" smtClean="0"/>
              <a:t>Lineweaver</a:t>
            </a:r>
            <a:r>
              <a:rPr lang="en-US" dirty="0" smtClean="0"/>
              <a:t>-Burke plot is:</a:t>
            </a:r>
            <a:endParaRPr lang="en-US" dirty="0"/>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pPr algn="ctr"/>
            <a:r>
              <a:rPr lang="en-US" dirty="0" err="1" smtClean="0">
                <a:latin typeface="Times New Roman" pitchFamily="18" charset="0"/>
                <a:cs typeface="Times New Roman" pitchFamily="18" charset="0"/>
              </a:rPr>
              <a:t>Lineweaver</a:t>
            </a:r>
            <a:r>
              <a:rPr lang="en-US" dirty="0" smtClean="0">
                <a:latin typeface="Times New Roman" pitchFamily="18" charset="0"/>
                <a:cs typeface="Times New Roman" pitchFamily="18" charset="0"/>
              </a:rPr>
              <a:t>-Burk equation </a:t>
            </a:r>
            <a:endParaRPr lang="en-US" dirty="0">
              <a:latin typeface="Times New Roman" pitchFamily="18" charset="0"/>
              <a:cs typeface="Times New Roman" pitchFamily="18" charset="0"/>
            </a:endParaRPr>
          </a:p>
        </p:txBody>
      </p:sp>
      <p:sp>
        <p:nvSpPr>
          <p:cNvPr id="6" name="Rectangle 5"/>
          <p:cNvSpPr/>
          <p:nvPr/>
        </p:nvSpPr>
        <p:spPr>
          <a:xfrm>
            <a:off x="428596" y="4357694"/>
            <a:ext cx="4857784" cy="923330"/>
          </a:xfrm>
          <a:prstGeom prst="rect">
            <a:avLst/>
          </a:prstGeom>
        </p:spPr>
        <p:txBody>
          <a:bodyPr wrap="square">
            <a:spAutoFit/>
          </a:bodyPr>
          <a:lstStyle/>
          <a:p>
            <a:r>
              <a:rPr lang="en-US" dirty="0" smtClean="0"/>
              <a:t>where the intercept on the </a:t>
            </a:r>
            <a:r>
              <a:rPr lang="en-US" b="1" dirty="0" smtClean="0"/>
              <a:t>x</a:t>
            </a:r>
            <a:r>
              <a:rPr lang="en-US" dirty="0" smtClean="0"/>
              <a:t> axis is equal to </a:t>
            </a:r>
            <a:r>
              <a:rPr lang="en-US" b="1" dirty="0" smtClean="0"/>
              <a:t>-</a:t>
            </a:r>
            <a:r>
              <a:rPr lang="en-US" b="1" dirty="0" smtClean="0">
                <a:latin typeface="Times New Roman" pitchFamily="18" charset="0"/>
                <a:cs typeface="Times New Roman" pitchFamily="18" charset="0"/>
              </a:rPr>
              <a:t>1/Km </a:t>
            </a:r>
            <a:r>
              <a:rPr lang="en-US" dirty="0" smtClean="0"/>
              <a:t>and the intercept on the </a:t>
            </a:r>
            <a:r>
              <a:rPr lang="en-US" b="1" dirty="0" smtClean="0"/>
              <a:t>y</a:t>
            </a:r>
            <a:r>
              <a:rPr lang="en-US" dirty="0" smtClean="0"/>
              <a:t> axis is equal to </a:t>
            </a:r>
            <a:r>
              <a:rPr lang="en-US" b="1" dirty="0" smtClean="0">
                <a:latin typeface="Times New Roman" pitchFamily="18" charset="0"/>
                <a:cs typeface="Times New Roman" pitchFamily="18" charset="0"/>
              </a:rPr>
              <a:t>1/</a:t>
            </a:r>
            <a:r>
              <a:rPr lang="en-US" b="1" dirty="0" err="1" smtClean="0">
                <a:latin typeface="Times New Roman" pitchFamily="18" charset="0"/>
                <a:cs typeface="Times New Roman" pitchFamily="18" charset="0"/>
              </a:rPr>
              <a:t>Vmax</a:t>
            </a:r>
            <a:endParaRPr lang="en-US" b="1" dirty="0"/>
          </a:p>
        </p:txBody>
      </p:sp>
      <p:pic>
        <p:nvPicPr>
          <p:cNvPr id="36865" name="Picture 1"/>
          <p:cNvPicPr>
            <a:picLocks noChangeAspect="1" noChangeArrowheads="1"/>
          </p:cNvPicPr>
          <p:nvPr/>
        </p:nvPicPr>
        <p:blipFill>
          <a:blip r:embed="rId3" cstate="print"/>
          <a:srcRect/>
          <a:stretch>
            <a:fillRect/>
          </a:stretch>
        </p:blipFill>
        <p:spPr bwMode="auto">
          <a:xfrm>
            <a:off x="928662" y="2643182"/>
            <a:ext cx="3857652" cy="1388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6866" name="Picture 2"/>
          <p:cNvPicPr>
            <a:picLocks noChangeAspect="1" noChangeArrowheads="1"/>
          </p:cNvPicPr>
          <p:nvPr/>
        </p:nvPicPr>
        <p:blipFill>
          <a:blip r:embed="rId4" cstate="print"/>
          <a:srcRect/>
          <a:stretch>
            <a:fillRect/>
          </a:stretch>
        </p:blipFill>
        <p:spPr bwMode="auto">
          <a:xfrm>
            <a:off x="5286380" y="2071678"/>
            <a:ext cx="3286148"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sz="half" idx="1"/>
          </p:nvPr>
        </p:nvSpPr>
        <p:spPr>
          <a:xfrm>
            <a:off x="285720" y="1571612"/>
            <a:ext cx="4467228" cy="4929222"/>
          </a:xfrm>
        </p:spPr>
        <p:style>
          <a:lnRef idx="2">
            <a:schemeClr val="accent1"/>
          </a:lnRef>
          <a:fillRef idx="1">
            <a:schemeClr val="lt1"/>
          </a:fillRef>
          <a:effectRef idx="0">
            <a:schemeClr val="accent1"/>
          </a:effectRef>
          <a:fontRef idx="minor">
            <a:schemeClr val="dk1"/>
          </a:fontRef>
        </p:style>
        <p:txBody>
          <a:bodyPr>
            <a:normAutofit/>
          </a:bodyPr>
          <a:lstStyle/>
          <a:p>
            <a:pPr>
              <a:lnSpc>
                <a:spcPct val="95000"/>
              </a:lnSpc>
              <a:spcBef>
                <a:spcPct val="10000"/>
              </a:spcBef>
            </a:pPr>
            <a:endParaRPr lang="en-US" sz="2400" dirty="0" smtClean="0"/>
          </a:p>
          <a:p>
            <a:pPr algn="justLow">
              <a:lnSpc>
                <a:spcPct val="95000"/>
              </a:lnSpc>
              <a:spcBef>
                <a:spcPct val="10000"/>
              </a:spcBef>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rate of reaction increases as enzyme concentration increases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at constant substrate concentration) </a:t>
            </a:r>
            <a:r>
              <a:rPr lang="en-US" sz="2000" dirty="0" smtClean="0">
                <a:latin typeface="Times New Roman" pitchFamily="18" charset="0"/>
                <a:cs typeface="Times New Roman" pitchFamily="18" charset="0"/>
              </a:rPr>
              <a:t>.</a:t>
            </a:r>
          </a:p>
          <a:p>
            <a:pPr algn="justLow">
              <a:lnSpc>
                <a:spcPct val="95000"/>
              </a:lnSpc>
              <a:spcBef>
                <a:spcPct val="10000"/>
              </a:spcBef>
              <a:buNone/>
            </a:pPr>
            <a:endParaRPr lang="en-US" sz="2000" dirty="0">
              <a:latin typeface="Times New Roman" pitchFamily="18" charset="0"/>
              <a:cs typeface="Times New Roman" pitchFamily="18" charset="0"/>
            </a:endParaRPr>
          </a:p>
          <a:p>
            <a:pPr algn="justLow">
              <a:lnSpc>
                <a:spcPct val="95000"/>
              </a:lnSpc>
              <a:spcBef>
                <a:spcPct val="10000"/>
              </a:spcBef>
            </a:pPr>
            <a:r>
              <a:rPr lang="en-US" sz="2000" dirty="0">
                <a:latin typeface="Times New Roman" pitchFamily="18" charset="0"/>
                <a:cs typeface="Times New Roman" pitchFamily="18" charset="0"/>
              </a:rPr>
              <a:t>At higher enzyme concentrations, more enzymes are available to catalyze the reaction (more reactions at once</a:t>
            </a:r>
            <a:r>
              <a:rPr lang="en-US" sz="2000" dirty="0" smtClean="0">
                <a:latin typeface="Times New Roman" pitchFamily="18" charset="0"/>
                <a:cs typeface="Times New Roman" pitchFamily="18" charset="0"/>
              </a:rPr>
              <a:t>).</a:t>
            </a:r>
          </a:p>
          <a:p>
            <a:pPr algn="justLow">
              <a:lnSpc>
                <a:spcPct val="95000"/>
              </a:lnSpc>
              <a:spcBef>
                <a:spcPct val="10000"/>
              </a:spcBef>
              <a:buNone/>
            </a:pPr>
            <a:endParaRPr lang="en-US" sz="2000" dirty="0">
              <a:latin typeface="Times New Roman" pitchFamily="18" charset="0"/>
              <a:cs typeface="Times New Roman" pitchFamily="18" charset="0"/>
            </a:endParaRPr>
          </a:p>
          <a:p>
            <a:pPr algn="justLow">
              <a:lnSpc>
                <a:spcPct val="95000"/>
              </a:lnSpc>
              <a:spcBef>
                <a:spcPct val="10000"/>
              </a:spcBef>
            </a:pPr>
            <a:r>
              <a:rPr lang="en-US" sz="2000" dirty="0">
                <a:latin typeface="Times New Roman" pitchFamily="18" charset="0"/>
                <a:cs typeface="Times New Roman" pitchFamily="18" charset="0"/>
              </a:rPr>
              <a:t>There is a linear relationship between reaction rate and enzyme </a:t>
            </a:r>
            <a:r>
              <a:rPr lang="en-US" sz="2000" dirty="0" smtClean="0">
                <a:latin typeface="Times New Roman" pitchFamily="18" charset="0"/>
                <a:cs typeface="Times New Roman" pitchFamily="18" charset="0"/>
              </a:rPr>
              <a:t>concentration.</a:t>
            </a:r>
            <a:endParaRPr lang="en-US" sz="2000" dirty="0">
              <a:latin typeface="Times New Roman" pitchFamily="18" charset="0"/>
              <a:cs typeface="Times New Roman" pitchFamily="18" charset="0"/>
            </a:endParaRPr>
          </a:p>
        </p:txBody>
      </p:sp>
      <p:sp>
        <p:nvSpPr>
          <p:cNvPr id="18434"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2- Enzyme </a:t>
            </a:r>
            <a:r>
              <a:rPr lang="en-US" sz="2800" dirty="0">
                <a:latin typeface="Times New Roman" pitchFamily="18" charset="0"/>
                <a:cs typeface="Times New Roman" pitchFamily="18" charset="0"/>
              </a:rPr>
              <a:t>Concentration and Reaction Rate</a:t>
            </a:r>
          </a:p>
        </p:txBody>
      </p:sp>
      <p:graphicFrame>
        <p:nvGraphicFramePr>
          <p:cNvPr id="18437" name="Object 5"/>
          <p:cNvGraphicFramePr>
            <a:graphicFrameLocks noChangeAspect="1"/>
          </p:cNvGraphicFramePr>
          <p:nvPr/>
        </p:nvGraphicFramePr>
        <p:xfrm>
          <a:off x="5000628" y="1785926"/>
          <a:ext cx="3809992" cy="4491043"/>
        </p:xfrm>
        <a:graphic>
          <a:graphicData uri="http://schemas.openxmlformats.org/presentationml/2006/ole">
            <p:oleObj spid="_x0000_s12290" name="Bitmap Image" r:id="rId4" imgW="3010320" imgH="2295238"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wipe(left)">
                                      <p:cBhvr>
                                        <p:cTn id="7" dur="500"/>
                                        <p:tgtEl>
                                          <p:spTgt spid="184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3" end="3"/>
                                            </p:txEl>
                                          </p:spTgt>
                                        </p:tgtEl>
                                        <p:attrNameLst>
                                          <p:attrName>style.visibility</p:attrName>
                                        </p:attrNameLst>
                                      </p:cBhvr>
                                      <p:to>
                                        <p:strVal val="visible"/>
                                      </p:to>
                                    </p:set>
                                    <p:animEffect transition="in" filter="wipe(left)">
                                      <p:cBhvr>
                                        <p:cTn id="12" dur="500"/>
                                        <p:tgtEl>
                                          <p:spTgt spid="1843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5" end="5"/>
                                            </p:txEl>
                                          </p:spTgt>
                                        </p:tgtEl>
                                        <p:attrNameLst>
                                          <p:attrName>style.visibility</p:attrName>
                                        </p:attrNameLst>
                                      </p:cBhvr>
                                      <p:to>
                                        <p:strVal val="visible"/>
                                      </p:to>
                                    </p:set>
                                    <p:animEffect transition="in" filter="wipe(left)">
                                      <p:cBhvr>
                                        <p:cTn id="17"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85728"/>
            <a:ext cx="7772400" cy="57150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2800" dirty="0" smtClean="0"/>
              <a:t>3-Temperature </a:t>
            </a:r>
            <a:r>
              <a:rPr lang="en-US" sz="2800" dirty="0"/>
              <a:t>and Enzyme Activity</a:t>
            </a:r>
          </a:p>
        </p:txBody>
      </p:sp>
      <p:sp>
        <p:nvSpPr>
          <p:cNvPr id="15363" name="Rectangle 3"/>
          <p:cNvSpPr>
            <a:spLocks noGrp="1" noChangeArrowheads="1"/>
          </p:cNvSpPr>
          <p:nvPr>
            <p:ph type="body" idx="1"/>
          </p:nvPr>
        </p:nvSpPr>
        <p:spPr>
          <a:xfrm>
            <a:off x="857224" y="1000108"/>
            <a:ext cx="7486648" cy="250033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endParaRPr lang="en-US" sz="2400" dirty="0" smtClean="0"/>
          </a:p>
          <a:p>
            <a:pPr algn="justLow"/>
            <a:r>
              <a:rPr lang="en-US" sz="2600" b="1" dirty="0" smtClean="0">
                <a:latin typeface="Times New Roman" pitchFamily="18" charset="0"/>
                <a:cs typeface="Times New Roman" pitchFamily="18" charset="0"/>
              </a:rPr>
              <a:t>Increase of velocity with temperature: </a:t>
            </a:r>
            <a:r>
              <a:rPr lang="en-US" sz="2600" dirty="0" smtClean="0">
                <a:latin typeface="Times New Roman" pitchFamily="18" charset="0"/>
                <a:cs typeface="Times New Roman" pitchFamily="18" charset="0"/>
              </a:rPr>
              <a:t>The reaction velocity increases with temperature until a peak velocity is reached . This increase is the result of the increased number of molecules having sufficient energy to pass over the energy barrier and form the products of the reaction. </a:t>
            </a:r>
          </a:p>
          <a:p>
            <a:pPr algn="justLow"/>
            <a:endParaRPr lang="en-US" sz="2600" dirty="0" smtClean="0">
              <a:latin typeface="Times New Roman" pitchFamily="18" charset="0"/>
              <a:cs typeface="Times New Roman" pitchFamily="18" charset="0"/>
            </a:endParaRPr>
          </a:p>
          <a:p>
            <a:pPr algn="justLow"/>
            <a:r>
              <a:rPr lang="en-US" sz="2600" dirty="0" smtClean="0">
                <a:latin typeface="Times New Roman" pitchFamily="18" charset="0"/>
                <a:cs typeface="Times New Roman" pitchFamily="18" charset="0"/>
              </a:rPr>
              <a:t>2. </a:t>
            </a:r>
            <a:r>
              <a:rPr lang="en-US" sz="2600" b="1" dirty="0" smtClean="0">
                <a:latin typeface="Times New Roman" pitchFamily="18" charset="0"/>
                <a:cs typeface="Times New Roman" pitchFamily="18" charset="0"/>
              </a:rPr>
              <a:t>Decrease of velocity with higher temperature: </a:t>
            </a:r>
            <a:r>
              <a:rPr lang="en-US" sz="2600" dirty="0" smtClean="0">
                <a:latin typeface="Times New Roman" pitchFamily="18" charset="0"/>
                <a:cs typeface="Times New Roman" pitchFamily="18" charset="0"/>
              </a:rPr>
              <a:t>Further elevation of the temperature results in a decrease in reaction velocity as a result of temperature-induced denaturation of the enzyme </a:t>
            </a:r>
          </a:p>
        </p:txBody>
      </p:sp>
      <p:pic>
        <p:nvPicPr>
          <p:cNvPr id="15364" name="Picture 4" descr=" 21-05.jpg                                                      00032A25Platinum_IPL                   BA1A60CC:"/>
          <p:cNvPicPr>
            <a:picLocks noChangeAspect="1" noChangeArrowheads="1"/>
          </p:cNvPicPr>
          <p:nvPr/>
        </p:nvPicPr>
        <p:blipFill>
          <a:blip r:embed="rId4" cstate="print"/>
          <a:srcRect/>
          <a:stretch>
            <a:fillRect/>
          </a:stretch>
        </p:blipFill>
        <p:spPr bwMode="auto">
          <a:xfrm>
            <a:off x="3000364" y="3643314"/>
            <a:ext cx="5214974" cy="29289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57224" y="500042"/>
            <a:ext cx="7358114" cy="571504"/>
          </a:xfrm>
        </p:spPr>
        <p:style>
          <a:lnRef idx="1">
            <a:schemeClr val="accent5"/>
          </a:lnRef>
          <a:fillRef idx="2">
            <a:schemeClr val="accent5"/>
          </a:fillRef>
          <a:effectRef idx="1">
            <a:schemeClr val="accent5"/>
          </a:effectRef>
          <a:fontRef idx="minor">
            <a:schemeClr val="dk1"/>
          </a:fontRef>
        </p:style>
        <p:txBody>
          <a:bodyPr/>
          <a:lstStyle/>
          <a:p>
            <a:pPr algn="ctr"/>
            <a:r>
              <a:rPr lang="en-US" sz="2800" dirty="0" smtClean="0"/>
              <a:t> 4- pH </a:t>
            </a:r>
            <a:r>
              <a:rPr lang="en-US" sz="2800" dirty="0"/>
              <a:t>and Enzyme Activity</a:t>
            </a:r>
          </a:p>
        </p:txBody>
      </p:sp>
      <p:sp>
        <p:nvSpPr>
          <p:cNvPr id="16387" name="Rectangle 3"/>
          <p:cNvSpPr>
            <a:spLocks noGrp="1" noChangeArrowheads="1"/>
          </p:cNvSpPr>
          <p:nvPr>
            <p:ph type="body" idx="1"/>
          </p:nvPr>
        </p:nvSpPr>
        <p:spPr>
          <a:xfrm>
            <a:off x="714348" y="1500174"/>
            <a:ext cx="7772400" cy="457203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a:endParaRPr lang="en-US" sz="2400" b="1" dirty="0" smtClean="0">
              <a:latin typeface="Times New Roman" pitchFamily="18" charset="0"/>
              <a:cs typeface="Times New Roman" pitchFamily="18" charset="0"/>
            </a:endParaRPr>
          </a:p>
          <a:p>
            <a:pPr algn="justLow"/>
            <a:r>
              <a:rPr lang="en-US" sz="2400" b="1" dirty="0" smtClean="0">
                <a:latin typeface="Times New Roman" pitchFamily="18" charset="0"/>
                <a:cs typeface="Times New Roman" pitchFamily="18" charset="0"/>
              </a:rPr>
              <a:t>Effect of  pH on the ionization of the active site: </a:t>
            </a:r>
          </a:p>
          <a:p>
            <a:pPr algn="justLow">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concentration of H+ affects reaction velocity in several ways. First, the catalytic process usually requires that the enzyme and substrate have specific chemical groups in either an ionized or unionized state in order to interact. For example, catalytic activity may require that an amino group of the enzyme be in the </a:t>
            </a:r>
            <a:r>
              <a:rPr lang="en-US" sz="2400" dirty="0" err="1" smtClean="0">
                <a:latin typeface="Times New Roman" pitchFamily="18" charset="0"/>
                <a:cs typeface="Times New Roman" pitchFamily="18" charset="0"/>
              </a:rPr>
              <a:t>protonated</a:t>
            </a:r>
            <a:r>
              <a:rPr lang="en-US" sz="2400" dirty="0" smtClean="0">
                <a:latin typeface="Times New Roman" pitchFamily="18" charset="0"/>
                <a:cs typeface="Times New Roman" pitchFamily="18" charset="0"/>
              </a:rPr>
              <a:t> form (NH3+) At alkaline pH this group is deprotonated, and the rate of the reaction, therefore, declines. </a:t>
            </a:r>
          </a:p>
          <a:p>
            <a:pPr algn="justLow"/>
            <a:endParaRPr lang="en-US" sz="2400" dirty="0" smtClean="0">
              <a:latin typeface="Times New Roman" pitchFamily="18" charset="0"/>
              <a:cs typeface="Times New Roman" pitchFamily="18" charset="0"/>
            </a:endParaRPr>
          </a:p>
          <a:p>
            <a:pPr algn="justLow"/>
            <a:r>
              <a:rPr lang="en-US" sz="2400" b="1" dirty="0" smtClean="0">
                <a:latin typeface="Times New Roman" pitchFamily="18" charset="0"/>
                <a:cs typeface="Times New Roman" pitchFamily="18" charset="0"/>
              </a:rPr>
              <a:t> Effect of pH on enzyme denaturation:</a:t>
            </a:r>
          </a:p>
          <a:p>
            <a:pPr algn="justLow">
              <a:buNone/>
            </a:pP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Extremes of pH  can also lead to denaturation of the enzyme.</a:t>
            </a:r>
          </a:p>
          <a:p>
            <a:pPr>
              <a:buNone/>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box(out)">
                                      <p:cBhvr>
                                        <p:cTn id="7" dur="500"/>
                                        <p:tgtEl>
                                          <p:spTgt spid="16387">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ox(out)">
                                      <p:cBhvr>
                                        <p:cTn id="12" dur="500"/>
                                        <p:tgtEl>
                                          <p:spTgt spid="1638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ox(out)">
                                      <p:cBhvr>
                                        <p:cTn id="17" dur="500"/>
                                        <p:tgtEl>
                                          <p:spTgt spid="16387">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box(out)">
                                      <p:cBhvr>
                                        <p:cTn id="22" dur="500"/>
                                        <p:tgtEl>
                                          <p:spTgt spid="16387">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 21-06.jpg                                                      00032A25Platinum_IPL                   BA1A60CC:"/>
          <p:cNvPicPr>
            <a:picLocks noGrp="1" noChangeAspect="1" noChangeArrowheads="1"/>
          </p:cNvPicPr>
          <p:nvPr>
            <p:ph sz="half" idx="1"/>
          </p:nvPr>
        </p:nvPicPr>
        <p:blipFill>
          <a:blip r:embed="rId3" cstate="print"/>
          <a:stretch>
            <a:fillRect/>
          </a:stretch>
        </p:blipFill>
        <p:spPr bwMode="auto">
          <a:xfrm>
            <a:off x="5072066" y="1857364"/>
            <a:ext cx="3786214" cy="4143404"/>
          </a:xfrm>
          <a:prstGeom prst="rect">
            <a:avLst/>
          </a:prstGeom>
          <a:noFill/>
        </p:spPr>
      </p:pic>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en-US" sz="4400" dirty="0" smtClean="0">
                <a:latin typeface="Times New Roman" pitchFamily="18" charset="0"/>
                <a:cs typeface="Times New Roman" pitchFamily="18" charset="0"/>
              </a:rPr>
              <a:t>pH and Enzyme Activity</a:t>
            </a:r>
            <a:endParaRPr lang="en-US" dirty="0">
              <a:latin typeface="Times New Roman" pitchFamily="18" charset="0"/>
              <a:cs typeface="Times New Roman" pitchFamily="18" charset="0"/>
            </a:endParaRPr>
          </a:p>
        </p:txBody>
      </p:sp>
      <p:sp>
        <p:nvSpPr>
          <p:cNvPr id="5" name="Rectangle 4"/>
          <p:cNvSpPr/>
          <p:nvPr/>
        </p:nvSpPr>
        <p:spPr>
          <a:xfrm>
            <a:off x="214282" y="1714488"/>
            <a:ext cx="4643470" cy="45005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a:buFont typeface="Arial" pitchFamily="34" charset="0"/>
              <a:buChar char="•"/>
            </a:pPr>
            <a:endParaRPr lang="en-US" b="1" dirty="0" smtClean="0">
              <a:latin typeface="Times New Roman" pitchFamily="18" charset="0"/>
              <a:cs typeface="Times New Roman" pitchFamily="18" charset="0"/>
            </a:endParaRPr>
          </a:p>
          <a:p>
            <a:pPr algn="justLow">
              <a:buFont typeface="Arial" pitchFamily="34" charset="0"/>
              <a:buChar char="•"/>
            </a:pPr>
            <a:r>
              <a:rPr lang="en-US"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The pH optimum varies for different enzymes: </a:t>
            </a:r>
          </a:p>
          <a:p>
            <a:pPr algn="justLow">
              <a:buFont typeface="Arial" pitchFamily="34" charset="0"/>
              <a:buChar char="•"/>
            </a:pPr>
            <a:endParaRPr lang="en-US" sz="2000" b="1"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The </a:t>
            </a:r>
            <a:r>
              <a:rPr lang="en-US" sz="2000" b="1" dirty="0" smtClean="0">
                <a:latin typeface="Times New Roman" pitchFamily="18" charset="0"/>
                <a:cs typeface="Times New Roman" pitchFamily="18" charset="0"/>
              </a:rPr>
              <a:t>pH </a:t>
            </a:r>
            <a:r>
              <a:rPr lang="en-US" sz="2000" dirty="0" smtClean="0">
                <a:latin typeface="Times New Roman" pitchFamily="18" charset="0"/>
                <a:cs typeface="Times New Roman" pitchFamily="18" charset="0"/>
              </a:rPr>
              <a:t>at which maximal enzyme activity is achieved is different for different enzymes, and often reflects the H+ at which the enzyme functions in the body.</a:t>
            </a:r>
          </a:p>
          <a:p>
            <a:pPr algn="justLow">
              <a:buFont typeface="Arial" pitchFamily="34" charset="0"/>
              <a:buChar char="•"/>
            </a:pPr>
            <a:endParaRPr lang="en-US" sz="2000" dirty="0" smtClean="0">
              <a:latin typeface="Times New Roman" pitchFamily="18" charset="0"/>
              <a:cs typeface="Times New Roman" pitchFamily="18" charset="0"/>
            </a:endParaRPr>
          </a:p>
          <a:p>
            <a:pPr algn="justLow">
              <a:buFont typeface="Arial" pitchFamily="34" charset="0"/>
              <a:buChar char="•"/>
            </a:pPr>
            <a:r>
              <a:rPr lang="en-US" sz="2000" dirty="0" smtClean="0">
                <a:latin typeface="Times New Roman" pitchFamily="18" charset="0"/>
                <a:cs typeface="Times New Roman" pitchFamily="18" charset="0"/>
              </a:rPr>
              <a:t>  For example, </a:t>
            </a:r>
            <a:r>
              <a:rPr lang="en-US" sz="2000" i="1" dirty="0" smtClean="0">
                <a:latin typeface="Times New Roman" pitchFamily="18" charset="0"/>
                <a:cs typeface="Times New Roman" pitchFamily="18" charset="0"/>
              </a:rPr>
              <a:t>pepsin, a digestive </a:t>
            </a:r>
            <a:r>
              <a:rPr lang="en-US" sz="2000" dirty="0" smtClean="0">
                <a:latin typeface="Times New Roman" pitchFamily="18" charset="0"/>
                <a:cs typeface="Times New Roman" pitchFamily="18" charset="0"/>
              </a:rPr>
              <a:t>enzyme in the stomach, is maximally active at pH 2, whereas other enzymes, designed to work at neutral pH, are denatured by such an acidic environment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2">
            <a:schemeClr val="accent1"/>
          </a:lnRef>
          <a:fillRef idx="1">
            <a:schemeClr val="lt1"/>
          </a:fillRef>
          <a:effectRef idx="0">
            <a:schemeClr val="accent1"/>
          </a:effectRef>
          <a:fontRef idx="minor">
            <a:schemeClr val="dk1"/>
          </a:fontRef>
        </p:style>
        <p:txBody>
          <a:bodyPr/>
          <a:lstStyle/>
          <a:p>
            <a:endParaRPr lang="en-US" dirty="0" smtClean="0"/>
          </a:p>
          <a:p>
            <a:pPr algn="just"/>
            <a:r>
              <a:rPr lang="en-US" dirty="0" smtClean="0">
                <a:latin typeface="Times New Roman" pitchFamily="18" charset="0"/>
                <a:cs typeface="Times New Roman" pitchFamily="18" charset="0"/>
              </a:rPr>
              <a:t>Cofactors , co- enzymes &amp; metal ion activate many enzymes by aiding in the catalytic activities of such enzymes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Any deficiency or alteration in these activators , resulted in negative effects on the enzyme catalytic activity.</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dirty="0" smtClean="0">
                <a:latin typeface="Times New Roman" pitchFamily="18" charset="0"/>
                <a:cs typeface="Times New Roman" pitchFamily="18" charset="0"/>
              </a:rPr>
              <a:t>5- Cofactors &amp; Activators</a:t>
            </a:r>
            <a:endParaRPr lang="en-US"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42910" y="500042"/>
            <a:ext cx="7772400" cy="857256"/>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4400" dirty="0" smtClean="0">
                <a:latin typeface="Times New Roman" pitchFamily="18" charset="0"/>
                <a:cs typeface="Times New Roman" pitchFamily="18" charset="0"/>
              </a:rPr>
              <a:t>6- Enzyme </a:t>
            </a:r>
            <a:r>
              <a:rPr lang="en-US" sz="4400" dirty="0">
                <a:latin typeface="Times New Roman" pitchFamily="18" charset="0"/>
                <a:cs typeface="Times New Roman" pitchFamily="18" charset="0"/>
              </a:rPr>
              <a:t>Inhibitors</a:t>
            </a:r>
          </a:p>
        </p:txBody>
      </p:sp>
      <p:sp>
        <p:nvSpPr>
          <p:cNvPr id="20483" name="Rectangle 3"/>
          <p:cNvSpPr>
            <a:spLocks noGrp="1" noChangeArrowheads="1"/>
          </p:cNvSpPr>
          <p:nvPr>
            <p:ph type="body" idx="1"/>
          </p:nvPr>
        </p:nvSpPr>
        <p:spPr>
          <a:xfrm>
            <a:off x="685800" y="1857364"/>
            <a:ext cx="7772400" cy="4071966"/>
          </a:xfrm>
        </p:spPr>
        <p:style>
          <a:lnRef idx="2">
            <a:schemeClr val="accent1"/>
          </a:lnRef>
          <a:fillRef idx="1">
            <a:schemeClr val="lt1"/>
          </a:fillRef>
          <a:effectRef idx="0">
            <a:schemeClr val="accent1"/>
          </a:effectRef>
          <a:fontRef idx="minor">
            <a:schemeClr val="dk1"/>
          </a:fontRef>
        </p:style>
        <p:txBody>
          <a:bodyPr>
            <a:normAutofit/>
          </a:bodyPr>
          <a:lstStyle/>
          <a:p>
            <a:pPr algn="justLow"/>
            <a:r>
              <a:rPr lang="en-US" sz="2800" b="1" dirty="0">
                <a:latin typeface="Times New Roman" pitchFamily="18" charset="0"/>
                <a:cs typeface="Times New Roman" pitchFamily="18" charset="0"/>
              </a:rPr>
              <a:t>Inhibitors (I)</a:t>
            </a:r>
            <a:r>
              <a:rPr lang="en-US" sz="2800" dirty="0">
                <a:latin typeface="Times New Roman" pitchFamily="18" charset="0"/>
                <a:cs typeface="Times New Roman" pitchFamily="18" charset="0"/>
              </a:rPr>
              <a:t> are molecules that cause a loss of enzyme </a:t>
            </a:r>
            <a:r>
              <a:rPr lang="en-US" sz="2800" dirty="0" smtClean="0">
                <a:latin typeface="Times New Roman" pitchFamily="18" charset="0"/>
                <a:cs typeface="Times New Roman" pitchFamily="18" charset="0"/>
              </a:rPr>
              <a:t>activity.</a:t>
            </a:r>
          </a:p>
          <a:p>
            <a:pPr algn="justLow">
              <a:buNone/>
            </a:pPr>
            <a:endParaRPr lang="en-US" sz="2800" dirty="0">
              <a:latin typeface="Times New Roman" pitchFamily="18" charset="0"/>
              <a:cs typeface="Times New Roman" pitchFamily="18" charset="0"/>
            </a:endParaRPr>
          </a:p>
          <a:p>
            <a:pPr algn="justLow"/>
            <a:r>
              <a:rPr lang="en-US" sz="2800" dirty="0">
                <a:latin typeface="Times New Roman" pitchFamily="18" charset="0"/>
                <a:cs typeface="Times New Roman" pitchFamily="18" charset="0"/>
              </a:rPr>
              <a:t>They prevent substrates from fitting into the active site of the enzyme:</a:t>
            </a:r>
          </a:p>
          <a:p>
            <a:pPr>
              <a:buFontTx/>
              <a:buNone/>
            </a:pPr>
            <a:r>
              <a:rPr lang="en-US" sz="2800" dirty="0">
                <a:latin typeface="Times New Roman" pitchFamily="18" charset="0"/>
                <a:cs typeface="Times New Roman" pitchFamily="18" charset="0"/>
              </a:rPr>
              <a:t>	</a:t>
            </a:r>
          </a:p>
          <a:p>
            <a:pPr>
              <a:buFontTx/>
              <a:buNone/>
            </a:pPr>
            <a:r>
              <a:rPr lang="en-US" sz="2800" dirty="0">
                <a:latin typeface="Times New Roman" pitchFamily="18" charset="0"/>
                <a:cs typeface="Times New Roman" pitchFamily="18" charset="0"/>
              </a:rPr>
              <a:t>	E  +  S  </a:t>
            </a:r>
            <a:r>
              <a:rPr lang="en-US" sz="2400" dirty="0">
                <a:latin typeface="Times New Roman" pitchFamily="18" charset="0"/>
                <a:cs typeface="Times New Roman" pitchFamily="18" charset="0"/>
                <a:sym typeface="Wingdings 3" pitchFamily="18" charset="2"/>
              </a:rPr>
              <a:t> </a:t>
            </a:r>
            <a:r>
              <a:rPr lang="en-US" sz="2800" dirty="0">
                <a:latin typeface="Times New Roman" pitchFamily="18" charset="0"/>
                <a:cs typeface="Times New Roman" pitchFamily="18" charset="0"/>
                <a:sym typeface="Symbol" pitchFamily="18" charset="2"/>
              </a:rPr>
              <a:t> </a:t>
            </a:r>
            <a:r>
              <a:rPr lang="en-US" sz="2800" dirty="0">
                <a:latin typeface="Times New Roman" pitchFamily="18" charset="0"/>
                <a:cs typeface="Times New Roman" pitchFamily="18" charset="0"/>
              </a:rPr>
              <a:t>ES  </a:t>
            </a:r>
            <a:r>
              <a:rPr lang="en-US" sz="2800" dirty="0">
                <a:latin typeface="Times New Roman" pitchFamily="18" charset="0"/>
                <a:cs typeface="Times New Roman" pitchFamily="18" charset="0"/>
                <a:sym typeface="Symbol" pitchFamily="18" charset="2"/>
              </a:rPr>
              <a:t></a:t>
            </a:r>
            <a:r>
              <a:rPr lang="en-US" sz="2800" dirty="0">
                <a:latin typeface="Times New Roman" pitchFamily="18" charset="0"/>
                <a:cs typeface="Times New Roman" pitchFamily="18" charset="0"/>
              </a:rPr>
              <a:t>  E  +  P</a:t>
            </a:r>
          </a:p>
          <a:p>
            <a:pPr>
              <a:buFontTx/>
              <a:buNone/>
            </a:pPr>
            <a:r>
              <a:rPr lang="en-US" sz="2800" dirty="0">
                <a:latin typeface="Times New Roman" pitchFamily="18" charset="0"/>
                <a:cs typeface="Times New Roman" pitchFamily="18" charset="0"/>
              </a:rPr>
              <a:t>	E  +  I  </a:t>
            </a:r>
            <a:r>
              <a:rPr lang="en-US" sz="2400" dirty="0">
                <a:latin typeface="Times New Roman" pitchFamily="18" charset="0"/>
                <a:cs typeface="Times New Roman" pitchFamily="18" charset="0"/>
                <a:sym typeface="Wingdings 3" pitchFamily="18" charset="2"/>
              </a:rPr>
              <a:t> </a:t>
            </a:r>
            <a:r>
              <a:rPr lang="en-US" sz="2800" dirty="0">
                <a:latin typeface="Times New Roman" pitchFamily="18" charset="0"/>
                <a:cs typeface="Times New Roman" pitchFamily="18" charset="0"/>
              </a:rPr>
              <a:t> EI  </a:t>
            </a:r>
            <a:r>
              <a:rPr lang="en-US" sz="2800" dirty="0">
                <a:latin typeface="Times New Roman" pitchFamily="18" charset="0"/>
                <a:cs typeface="Times New Roman" pitchFamily="18" charset="0"/>
                <a:sym typeface="Symbol" pitchFamily="18" charset="2"/>
              </a:rPr>
              <a:t></a:t>
            </a:r>
            <a:r>
              <a:rPr lang="en-US" sz="2800" dirty="0">
                <a:latin typeface="Times New Roman" pitchFamily="18" charset="0"/>
                <a:cs typeface="Times New Roman" pitchFamily="18" charset="0"/>
              </a:rPr>
              <a:t>  no P 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box(out)">
                                      <p:cBhvr>
                                        <p:cTn id="7" dur="500"/>
                                        <p:tgtEl>
                                          <p:spTgt spid="2048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3">
                                            <p:txEl>
                                              <p:pRg st="2" end="2"/>
                                            </p:txEl>
                                          </p:spTgt>
                                        </p:tgtEl>
                                        <p:attrNameLst>
                                          <p:attrName>style.visibility</p:attrName>
                                        </p:attrNameLst>
                                      </p:cBhvr>
                                      <p:to>
                                        <p:strVal val="visible"/>
                                      </p:to>
                                    </p:set>
                                    <p:animEffect transition="in" filter="box(out)">
                                      <p:cBhvr>
                                        <p:cTn id="12" dur="500"/>
                                        <p:tgtEl>
                                          <p:spTgt spid="2048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animEffect transition="in" filter="box(out)">
                                      <p:cBhvr>
                                        <p:cTn id="17" dur="500"/>
                                        <p:tgtEl>
                                          <p:spTgt spid="20483">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box(out)">
                                      <p:cBhvr>
                                        <p:cTn id="22" dur="500"/>
                                        <p:tgtEl>
                                          <p:spTgt spid="20483">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Effect transition="in" filter="box(out)">
                                      <p:cBhvr>
                                        <p:cTn id="27" dur="500"/>
                                        <p:tgtEl>
                                          <p:spTgt spid="20483">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1">
            <a:schemeClr val="accent5"/>
          </a:lnRef>
          <a:fillRef idx="2">
            <a:schemeClr val="accent5"/>
          </a:fillRef>
          <a:effectRef idx="1">
            <a:schemeClr val="accent5"/>
          </a:effectRef>
          <a:fontRef idx="minor">
            <a:schemeClr val="dk1"/>
          </a:fontRef>
        </p:style>
        <p:txBody>
          <a:bodyPr/>
          <a:lstStyle/>
          <a:p>
            <a:pPr marL="365760" lvl="1" indent="-256032">
              <a:spcBef>
                <a:spcPts val="400"/>
              </a:spcBef>
              <a:buSzPct val="68000"/>
              <a:buFont typeface="Wingdings 3"/>
              <a:buChar char=""/>
            </a:pPr>
            <a:endParaRPr lang="en-US" dirty="0" smtClean="0"/>
          </a:p>
          <a:p>
            <a:pPr marL="365760" lvl="1" indent="-256032">
              <a:spcBef>
                <a:spcPts val="400"/>
              </a:spcBef>
              <a:buSzPct val="68000"/>
              <a:buFont typeface="Wingdings 3"/>
              <a:buChar char=""/>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Enzyme inhibitors can be classified into :</a:t>
            </a:r>
          </a:p>
          <a:p>
            <a:pPr marL="365760" lvl="1" indent="-256032">
              <a:spcBef>
                <a:spcPts val="400"/>
              </a:spcBef>
              <a:buSzPct val="68000"/>
              <a:buNone/>
            </a:pPr>
            <a:endParaRPr lang="en-US" dirty="0" smtClean="0">
              <a:latin typeface="Times New Roman" pitchFamily="18" charset="0"/>
              <a:cs typeface="Times New Roman" pitchFamily="18" charset="0"/>
            </a:endParaRPr>
          </a:p>
          <a:p>
            <a:pPr marL="566928" lvl="1" indent="-457200">
              <a:spcBef>
                <a:spcPts val="400"/>
              </a:spcBef>
              <a:buSzPct val="68000"/>
              <a:buNone/>
            </a:pPr>
            <a:r>
              <a:rPr lang="en-US" b="1" dirty="0" smtClean="0">
                <a:latin typeface="Times New Roman" pitchFamily="18" charset="0"/>
                <a:cs typeface="Times New Roman" pitchFamily="18" charset="0"/>
              </a:rPr>
              <a:t>1.   Reversible inhibitors: </a:t>
            </a:r>
          </a:p>
          <a:p>
            <a:pPr marL="566928" lvl="1" indent="-457200">
              <a:spcBef>
                <a:spcPts val="400"/>
              </a:spcBef>
              <a:buSzPct val="68000"/>
              <a:buNone/>
            </a:pPr>
            <a:r>
              <a:rPr lang="en-US" dirty="0" smtClean="0">
                <a:latin typeface="Times New Roman" pitchFamily="18" charset="0"/>
                <a:cs typeface="Times New Roman" pitchFamily="18" charset="0"/>
              </a:rPr>
              <a:t>      a. competitive inhibitors</a:t>
            </a:r>
          </a:p>
          <a:p>
            <a:pPr marL="566928" lvl="1" indent="-457200">
              <a:spcBef>
                <a:spcPts val="400"/>
              </a:spcBef>
              <a:buSzPct val="68000"/>
              <a:buNone/>
            </a:pPr>
            <a:r>
              <a:rPr lang="en-US" dirty="0" smtClean="0">
                <a:latin typeface="Times New Roman" pitchFamily="18" charset="0"/>
                <a:cs typeface="Times New Roman" pitchFamily="18" charset="0"/>
              </a:rPr>
              <a:t>      b. non competitive inhibitors</a:t>
            </a:r>
          </a:p>
          <a:p>
            <a:pPr marL="566928" lvl="1" indent="-457200">
              <a:spcBef>
                <a:spcPts val="400"/>
              </a:spcBef>
              <a:buSzPct val="68000"/>
              <a:buNone/>
            </a:pPr>
            <a:r>
              <a:rPr lang="en-US" dirty="0" smtClean="0">
                <a:latin typeface="Times New Roman" pitchFamily="18" charset="0"/>
                <a:cs typeface="Times New Roman" pitchFamily="18" charset="0"/>
              </a:rPr>
              <a:t> </a:t>
            </a:r>
          </a:p>
          <a:p>
            <a:pPr marL="566928" lvl="1" indent="-457200">
              <a:spcBef>
                <a:spcPts val="400"/>
              </a:spcBef>
              <a:buSzPct val="68000"/>
              <a:buNone/>
            </a:pPr>
            <a:r>
              <a:rPr lang="en-US" b="1" dirty="0" smtClean="0">
                <a:latin typeface="Times New Roman" pitchFamily="18" charset="0"/>
                <a:cs typeface="Times New Roman" pitchFamily="18" charset="0"/>
              </a:rPr>
              <a:t>2. Irreversible inhibitors</a:t>
            </a:r>
          </a:p>
          <a:p>
            <a:endParaRPr lang="en-US" dirty="0"/>
          </a:p>
        </p:txBody>
      </p:sp>
      <p:sp>
        <p:nvSpPr>
          <p:cNvPr id="3" name="Title 2"/>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Types of Inhibition</a:t>
            </a:r>
            <a:endPar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a:r>
              <a:rPr lang="en-US" dirty="0" smtClean="0">
                <a:latin typeface="Times New Roman" pitchFamily="18" charset="0"/>
                <a:cs typeface="Times New Roman" pitchFamily="18" charset="0"/>
              </a:rPr>
              <a:t>A complete, balanced set of enzyme activities is importance for maintaining homeostasis. </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An understanding of enzyme kinetics thus is important to understanding how physiologic stresses such as anoxia, metabolic acidosis or alkalosis, toxins, and pharmacologic agents affect that balance. </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The involvement of enzymes in virtually all physiologic processes makes them the targets of choice for drugs that cure or ameliorate human disease. </a:t>
            </a:r>
          </a:p>
          <a:p>
            <a:pPr algn="just">
              <a:buNone/>
            </a:pPr>
            <a:endParaRPr lang="en-US" dirty="0" smtClean="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31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Why Enzyme kinetics are important ?</a:t>
            </a:r>
            <a:endParaRPr lang="en-US" sz="31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2571768"/>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latin typeface="Times New Roman" pitchFamily="18" charset="0"/>
                <a:cs typeface="Times New Roman" pitchFamily="18" charset="0"/>
              </a:rPr>
              <a:t>Competitive Inhibitor:</a:t>
            </a:r>
          </a:p>
          <a:p>
            <a:pPr lvl="1" algn="justLow"/>
            <a:r>
              <a:rPr lang="en-US" dirty="0" smtClean="0">
                <a:latin typeface="Times New Roman" pitchFamily="18" charset="0"/>
                <a:cs typeface="Times New Roman" pitchFamily="18" charset="0"/>
              </a:rPr>
              <a:t>Any substance that competes with the substrate for the active binding sites on the enzyme</a:t>
            </a:r>
          </a:p>
          <a:p>
            <a:pPr lvl="1" algn="justLow">
              <a:buNone/>
            </a:pPr>
            <a:endParaRPr lang="en-US" dirty="0" smtClean="0">
              <a:latin typeface="Times New Roman" pitchFamily="18" charset="0"/>
              <a:cs typeface="Times New Roman" pitchFamily="18" charset="0"/>
            </a:endParaRPr>
          </a:p>
          <a:p>
            <a:pPr lvl="1" algn="justLow"/>
            <a:r>
              <a:rPr lang="en-US" dirty="0" smtClean="0">
                <a:latin typeface="Times New Roman" pitchFamily="18" charset="0"/>
                <a:cs typeface="Times New Roman" pitchFamily="18" charset="0"/>
              </a:rPr>
              <a:t>These  are chemicals that resemble an enzyme’s normal substrate thus compete with it for the active site.</a:t>
            </a:r>
          </a:p>
          <a:p>
            <a:pPr lvl="1"/>
            <a:endParaRPr lang="en-US" dirty="0" smtClean="0"/>
          </a:p>
          <a:p>
            <a:pPr lvl="1"/>
            <a:endParaRPr lang="en-US" dirty="0"/>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dirty="0" smtClean="0"/>
              <a:t/>
            </a:r>
            <a:br>
              <a:rPr lang="en-US" dirty="0" smtClean="0"/>
            </a:b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Reversible inhibitors</a:t>
            </a:r>
            <a:b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1. Competitive inhibitors </a:t>
            </a:r>
            <a:br>
              <a:rPr 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n-US" dirty="0"/>
          </a:p>
        </p:txBody>
      </p:sp>
      <p:pic>
        <p:nvPicPr>
          <p:cNvPr id="16" name="Picture 18" descr="figure 8-15a"/>
          <p:cNvPicPr>
            <a:picLocks noChangeAspect="1" noChangeArrowheads="1"/>
          </p:cNvPicPr>
          <p:nvPr/>
        </p:nvPicPr>
        <p:blipFill>
          <a:blip r:embed="rId3" cstate="print"/>
          <a:srcRect/>
          <a:stretch>
            <a:fillRect/>
          </a:stretch>
        </p:blipFill>
        <p:spPr bwMode="auto">
          <a:xfrm>
            <a:off x="2071670" y="4500570"/>
            <a:ext cx="2071702"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9" descr="figure 8-15b"/>
          <p:cNvPicPr>
            <a:picLocks noChangeAspect="1" noChangeArrowheads="1"/>
          </p:cNvPicPr>
          <p:nvPr/>
        </p:nvPicPr>
        <p:blipFill>
          <a:blip r:embed="rId4" cstate="print"/>
          <a:srcRect/>
          <a:stretch>
            <a:fillRect/>
          </a:stretch>
        </p:blipFill>
        <p:spPr bwMode="auto">
          <a:xfrm>
            <a:off x="4714876" y="4500570"/>
            <a:ext cx="2214578"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52400"/>
            <a:ext cx="7772400" cy="704832"/>
          </a:xfrm>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Competitive Inhibition</a:t>
            </a:r>
            <a:endParaRPr lang="en-U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
        <p:nvSpPr>
          <p:cNvPr id="21507" name="Rectangle 3"/>
          <p:cNvSpPr>
            <a:spLocks noGrp="1" noChangeArrowheads="1"/>
          </p:cNvSpPr>
          <p:nvPr>
            <p:ph type="body" idx="1"/>
          </p:nvPr>
        </p:nvSpPr>
        <p:spPr>
          <a:xfrm>
            <a:off x="228600" y="1066800"/>
            <a:ext cx="4271962" cy="5362596"/>
          </a:xfrm>
        </p:spPr>
        <p:style>
          <a:lnRef idx="1">
            <a:schemeClr val="accent5"/>
          </a:lnRef>
          <a:fillRef idx="2">
            <a:schemeClr val="accent5"/>
          </a:fillRef>
          <a:effectRef idx="1">
            <a:schemeClr val="accent5"/>
          </a:effectRef>
          <a:fontRef idx="minor">
            <a:schemeClr val="dk1"/>
          </a:fontRef>
        </p:style>
        <p:txBody>
          <a:bodyPr>
            <a:normAutofit/>
          </a:bodyPr>
          <a:lstStyle/>
          <a:p>
            <a:pPr algn="justLow">
              <a:spcBef>
                <a:spcPct val="10000"/>
              </a:spcBef>
            </a:pPr>
            <a:r>
              <a:rPr lang="en-US" sz="2400" dirty="0">
                <a:latin typeface="Times New Roman" pitchFamily="18" charset="0"/>
                <a:cs typeface="Times New Roman" pitchFamily="18" charset="0"/>
              </a:rPr>
              <a:t>A </a:t>
            </a:r>
            <a:r>
              <a:rPr lang="en-US" sz="2400" b="1" dirty="0">
                <a:latin typeface="Times New Roman" pitchFamily="18" charset="0"/>
                <a:cs typeface="Times New Roman" pitchFamily="18" charset="0"/>
              </a:rPr>
              <a:t>reversible inhibitor</a:t>
            </a:r>
            <a:r>
              <a:rPr lang="en-US" sz="2400" dirty="0">
                <a:latin typeface="Times New Roman" pitchFamily="18" charset="0"/>
                <a:cs typeface="Times New Roman" pitchFamily="18" charset="0"/>
              </a:rPr>
              <a:t> goes on and off, allowing the enzyme to regain activity when the inhibitor leaves</a:t>
            </a:r>
          </a:p>
          <a:p>
            <a:pPr algn="justLow">
              <a:spcBef>
                <a:spcPct val="10000"/>
              </a:spcBef>
            </a:pPr>
            <a:endParaRPr lang="en-US" sz="2400" dirty="0" smtClean="0">
              <a:latin typeface="Times New Roman" pitchFamily="18" charset="0"/>
              <a:cs typeface="Times New Roman" pitchFamily="18" charset="0"/>
            </a:endParaRPr>
          </a:p>
          <a:p>
            <a:pPr algn="justLow">
              <a:spcBef>
                <a:spcPct val="10000"/>
              </a:spcBef>
            </a:pPr>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competitive inhibitor</a:t>
            </a:r>
            <a:r>
              <a:rPr lang="en-US" sz="2400" dirty="0">
                <a:latin typeface="Times New Roman" pitchFamily="18" charset="0"/>
                <a:cs typeface="Times New Roman" pitchFamily="18" charset="0"/>
              </a:rPr>
              <a:t> is reversible and has a structure like the substrate</a:t>
            </a:r>
          </a:p>
          <a:p>
            <a:pPr lvl="1" algn="justLow">
              <a:spcBef>
                <a:spcPct val="15000"/>
              </a:spcBef>
              <a:buFontTx/>
              <a:buNone/>
            </a:pPr>
            <a:r>
              <a:rPr lang="en-US" sz="2000" dirty="0">
                <a:latin typeface="Times New Roman" pitchFamily="18" charset="0"/>
                <a:cs typeface="Times New Roman" pitchFamily="18" charset="0"/>
              </a:rPr>
              <a:t>	- it competes with the substrate </a:t>
            </a:r>
            <a:r>
              <a:rPr lang="en-US" sz="2000" dirty="0" smtClean="0">
                <a:latin typeface="Times New Roman" pitchFamily="18" charset="0"/>
                <a:cs typeface="Times New Roman" pitchFamily="18" charset="0"/>
              </a:rPr>
              <a:t>  for </a:t>
            </a:r>
            <a:r>
              <a:rPr lang="en-US" sz="2000" dirty="0">
                <a:latin typeface="Times New Roman" pitchFamily="18" charset="0"/>
                <a:cs typeface="Times New Roman" pitchFamily="18" charset="0"/>
              </a:rPr>
              <a:t>the active </a:t>
            </a:r>
            <a:r>
              <a:rPr lang="en-US" sz="2000" dirty="0" smtClean="0">
                <a:latin typeface="Times New Roman" pitchFamily="18" charset="0"/>
                <a:cs typeface="Times New Roman" pitchFamily="18" charset="0"/>
              </a:rPr>
              <a:t>site</a:t>
            </a:r>
            <a:endParaRPr lang="en-US" sz="2000" dirty="0">
              <a:latin typeface="Times New Roman" pitchFamily="18" charset="0"/>
              <a:cs typeface="Times New Roman" pitchFamily="18" charset="0"/>
            </a:endParaRPr>
          </a:p>
          <a:p>
            <a:pPr lvl="1" algn="justLow">
              <a:spcBef>
                <a:spcPct val="15000"/>
              </a:spcBef>
              <a:buFontTx/>
              <a:buNone/>
            </a:pPr>
            <a:r>
              <a:rPr lang="en-US" sz="2000" dirty="0">
                <a:latin typeface="Times New Roman" pitchFamily="18" charset="0"/>
                <a:cs typeface="Times New Roman" pitchFamily="18" charset="0"/>
              </a:rPr>
              <a:t>	- its effect is reversed by increasing substrate concentration</a:t>
            </a:r>
          </a:p>
        </p:txBody>
      </p:sp>
      <p:pic>
        <p:nvPicPr>
          <p:cNvPr id="21509" name="Picture 5" descr="2108.jpg                                                       0001C664Macintosh HD                   BA03BFAA:"/>
          <p:cNvPicPr preferRelativeResize="0">
            <a:picLocks noChangeAspect="1" noChangeArrowheads="1"/>
          </p:cNvPicPr>
          <p:nvPr/>
        </p:nvPicPr>
        <p:blipFill>
          <a:blip r:embed="rId3" r:link="rId4" cstate="print"/>
          <a:srcRect l="15767" r="15767" b="4921"/>
          <a:stretch>
            <a:fillRect/>
          </a:stretch>
        </p:blipFill>
        <p:spPr bwMode="auto">
          <a:xfrm>
            <a:off x="4643438" y="1071545"/>
            <a:ext cx="4367212" cy="25717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2" descr="figure 5-09a"/>
          <p:cNvPicPr>
            <a:picLocks noChangeAspect="1" noChangeArrowheads="1"/>
          </p:cNvPicPr>
          <p:nvPr/>
        </p:nvPicPr>
        <p:blipFill>
          <a:blip r:embed="rId5" cstate="print"/>
          <a:srcRect/>
          <a:stretch>
            <a:fillRect/>
          </a:stretch>
        </p:blipFill>
        <p:spPr bwMode="auto">
          <a:xfrm>
            <a:off x="4643438" y="3786190"/>
            <a:ext cx="4286280"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dissolve">
                                      <p:cBhvr>
                                        <p:cTn id="12" dur="500"/>
                                        <p:tgtEl>
                                          <p:spTgt spid="21507">
                                            <p:txEl>
                                              <p:pRg st="2" end="2"/>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dissolve">
                                      <p:cBhvr>
                                        <p:cTn id="15" dur="500"/>
                                        <p:tgtEl>
                                          <p:spTgt spid="21507">
                                            <p:txEl>
                                              <p:pRg st="3" end="3"/>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507">
                                            <p:txEl>
                                              <p:pRg st="4" end="4"/>
                                            </p:txEl>
                                          </p:spTgt>
                                        </p:tgtEl>
                                        <p:attrNameLst>
                                          <p:attrName>style.visibility</p:attrName>
                                        </p:attrNameLst>
                                      </p:cBhvr>
                                      <p:to>
                                        <p:strVal val="visible"/>
                                      </p:to>
                                    </p:set>
                                    <p:animEffect transition="in" filter="dissolve">
                                      <p:cBhvr>
                                        <p:cTn id="18"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401080" cy="5143536"/>
          </a:xfrm>
        </p:spPr>
        <p:style>
          <a:lnRef idx="2">
            <a:schemeClr val="accent1"/>
          </a:lnRef>
          <a:fillRef idx="1">
            <a:schemeClr val="lt1"/>
          </a:fillRef>
          <a:effectRef idx="0">
            <a:schemeClr val="accent1"/>
          </a:effectRef>
          <a:fontRef idx="minor">
            <a:schemeClr val="dk1"/>
          </a:fontRef>
        </p:style>
        <p:txBody>
          <a:bodyPr>
            <a:noAutofit/>
          </a:bodyPr>
          <a:lstStyle/>
          <a:p>
            <a:pPr marL="566928" indent="-457200" algn="just">
              <a:buNone/>
            </a:pPr>
            <a:r>
              <a:rPr lang="en-US" sz="2300" dirty="0" smtClean="0">
                <a:latin typeface="Times New Roman" pitchFamily="18" charset="0"/>
                <a:cs typeface="Times New Roman" pitchFamily="18" charset="0"/>
              </a:rPr>
              <a:t>1. </a:t>
            </a:r>
            <a:r>
              <a:rPr lang="en-US" sz="2000" b="1" dirty="0" smtClean="0">
                <a:latin typeface="Times New Roman" pitchFamily="18" charset="0"/>
                <a:cs typeface="Times New Roman" pitchFamily="18" charset="0"/>
              </a:rPr>
              <a:t>Effect on V max: ( unchanged )</a:t>
            </a:r>
          </a:p>
          <a:p>
            <a:pPr algn="just">
              <a:buNone/>
            </a:pPr>
            <a:r>
              <a:rPr lang="en-US" sz="2000" dirty="0" smtClean="0">
                <a:latin typeface="Times New Roman" pitchFamily="18" charset="0"/>
                <a:cs typeface="Times New Roman" pitchFamily="18" charset="0"/>
              </a:rPr>
              <a:t>    The effect of a competitive inhibitor is reversed by increasing [S]. At a sufficiently high substrate concentration, the reaction velocity reaches the </a:t>
            </a:r>
            <a:r>
              <a:rPr lang="en-US" sz="2000" dirty="0" err="1" smtClean="0">
                <a:latin typeface="Times New Roman" pitchFamily="18" charset="0"/>
                <a:cs typeface="Times New Roman" pitchFamily="18" charset="0"/>
              </a:rPr>
              <a:t>Vmax</a:t>
            </a:r>
            <a:r>
              <a:rPr lang="en-US" sz="2000" dirty="0" smtClean="0">
                <a:latin typeface="Times New Roman" pitchFamily="18" charset="0"/>
                <a:cs typeface="Times New Roman" pitchFamily="18" charset="0"/>
              </a:rPr>
              <a:t> observed in the absence of inhibitor.</a:t>
            </a:r>
          </a:p>
          <a:p>
            <a:pPr algn="just">
              <a:buNone/>
            </a:pPr>
            <a:r>
              <a:rPr lang="en-US" sz="2000" dirty="0" smtClean="0">
                <a:latin typeface="Times New Roman" pitchFamily="18" charset="0"/>
                <a:cs typeface="Times New Roman" pitchFamily="18" charset="0"/>
              </a:rPr>
              <a:t>2. </a:t>
            </a:r>
            <a:r>
              <a:rPr lang="en-US" sz="2000" b="1" dirty="0" smtClean="0">
                <a:latin typeface="Times New Roman" pitchFamily="18" charset="0"/>
                <a:cs typeface="Times New Roman" pitchFamily="18" charset="0"/>
              </a:rPr>
              <a:t>Effect on Km: ( increase Km )</a:t>
            </a:r>
          </a:p>
          <a:p>
            <a:pPr algn="just">
              <a:buNone/>
            </a:pPr>
            <a:r>
              <a:rPr lang="en-US" sz="2000" dirty="0" smtClean="0">
                <a:latin typeface="Times New Roman" pitchFamily="18" charset="0"/>
                <a:cs typeface="Times New Roman" pitchFamily="18" charset="0"/>
              </a:rPr>
              <a:t>     A competitive inhibitor increases the apparent Km for a given substrate. This means that, in the presence of a competitive inhibitor, more substrate is needed to achieve ½ </a:t>
            </a:r>
            <a:r>
              <a:rPr lang="en-US" sz="2000" dirty="0" err="1" smtClean="0">
                <a:latin typeface="Times New Roman" pitchFamily="18" charset="0"/>
                <a:cs typeface="Times New Roman" pitchFamily="18" charset="0"/>
              </a:rPr>
              <a:t>Vmax</a:t>
            </a:r>
            <a:r>
              <a:rPr lang="en-US" sz="2000" dirty="0" smtClean="0">
                <a:latin typeface="Times New Roman" pitchFamily="18" charset="0"/>
                <a:cs typeface="Times New Roman" pitchFamily="18" charset="0"/>
              </a:rPr>
              <a:t>.</a:t>
            </a:r>
          </a:p>
          <a:p>
            <a:pPr marL="566928" indent="-457200" algn="just">
              <a:buNone/>
            </a:pPr>
            <a:r>
              <a:rPr lang="en-US" sz="2000" dirty="0" smtClean="0">
                <a:latin typeface="Times New Roman" pitchFamily="18" charset="0"/>
                <a:cs typeface="Times New Roman" pitchFamily="18" charset="0"/>
              </a:rPr>
              <a:t>3. </a:t>
            </a:r>
            <a:r>
              <a:rPr lang="en-US" sz="2000" b="1" dirty="0" smtClean="0">
                <a:latin typeface="Times New Roman" pitchFamily="18" charset="0"/>
                <a:cs typeface="Times New Roman" pitchFamily="18" charset="0"/>
              </a:rPr>
              <a:t>Effect on </a:t>
            </a:r>
            <a:r>
              <a:rPr lang="en-US" sz="2000" b="1" dirty="0" err="1" smtClean="0">
                <a:latin typeface="Times New Roman" pitchFamily="18" charset="0"/>
                <a:cs typeface="Times New Roman" pitchFamily="18" charset="0"/>
              </a:rPr>
              <a:t>Lineweaver</a:t>
            </a:r>
            <a:r>
              <a:rPr lang="en-US" sz="2000" b="1" dirty="0" smtClean="0">
                <a:latin typeface="Times New Roman" pitchFamily="18" charset="0"/>
                <a:cs typeface="Times New Roman" pitchFamily="18" charset="0"/>
              </a:rPr>
              <a:t>-Burke plot : </a:t>
            </a:r>
          </a:p>
          <a:p>
            <a:pPr marL="566928" indent="-457200" algn="just">
              <a:buNone/>
            </a:pPr>
            <a:r>
              <a:rPr lang="en-US" sz="2000" dirty="0" smtClean="0">
                <a:latin typeface="Times New Roman" pitchFamily="18" charset="0"/>
                <a:cs typeface="Times New Roman" pitchFamily="18" charset="0"/>
              </a:rPr>
              <a:t>       Competitive inhibition shows a characteristic </a:t>
            </a:r>
            <a:r>
              <a:rPr lang="en-US" sz="2000" dirty="0" err="1" smtClean="0">
                <a:latin typeface="Times New Roman" pitchFamily="18" charset="0"/>
                <a:cs typeface="Times New Roman" pitchFamily="18" charset="0"/>
              </a:rPr>
              <a:t>Lineweaver</a:t>
            </a:r>
            <a:r>
              <a:rPr lang="en-US" sz="2000" dirty="0" smtClean="0">
                <a:latin typeface="Times New Roman" pitchFamily="18" charset="0"/>
                <a:cs typeface="Times New Roman" pitchFamily="18" charset="0"/>
              </a:rPr>
              <a:t>-Burke plot in which the plots of the  inhibited and uninhibited reactions </a:t>
            </a:r>
            <a:r>
              <a:rPr lang="en-US" sz="2000" b="1" dirty="0" smtClean="0">
                <a:latin typeface="Times New Roman" pitchFamily="18" charset="0"/>
                <a:cs typeface="Times New Roman" pitchFamily="18" charset="0"/>
              </a:rPr>
              <a:t>intersect on the y axis at 1/ </a:t>
            </a:r>
            <a:r>
              <a:rPr lang="en-US" sz="2000" b="1" dirty="0" err="1" smtClean="0">
                <a:latin typeface="Times New Roman" pitchFamily="18" charset="0"/>
                <a:cs typeface="Times New Roman" pitchFamily="18" charset="0"/>
              </a:rPr>
              <a:t>Vmax</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&amp;  show </a:t>
            </a:r>
            <a:r>
              <a:rPr lang="en-US" sz="2000" b="1" dirty="0" smtClean="0">
                <a:latin typeface="Times New Roman" pitchFamily="18" charset="0"/>
                <a:cs typeface="Times New Roman" pitchFamily="18" charset="0"/>
              </a:rPr>
              <a:t>different x axis intercepts</a:t>
            </a:r>
            <a:r>
              <a:rPr lang="en-US" sz="2000" dirty="0" smtClean="0">
                <a:latin typeface="Times New Roman" pitchFamily="18" charset="0"/>
                <a:cs typeface="Times New Roman" pitchFamily="18" charset="0"/>
              </a:rPr>
              <a:t>, indicating that the apparent Km is increased in the presence of the competitive inhibitor</a:t>
            </a:r>
          </a:p>
          <a:p>
            <a:pPr>
              <a:buNone/>
            </a:pPr>
            <a:endParaRPr lang="en-US" sz="2000" dirty="0" smtClean="0">
              <a:latin typeface="Times New Roman" pitchFamily="18" charset="0"/>
              <a:cs typeface="Times New Roman" pitchFamily="18" charset="0"/>
            </a:endParaRPr>
          </a:p>
          <a:p>
            <a:pPr marL="566928" indent="-457200">
              <a:buNone/>
            </a:pPr>
            <a:endParaRPr lang="en-US" sz="2300" dirty="0" smtClean="0"/>
          </a:p>
        </p:txBody>
      </p:sp>
      <p:sp>
        <p:nvSpPr>
          <p:cNvPr id="3" name="Title 2"/>
          <p:cNvSpPr>
            <a:spLocks noGrp="1"/>
          </p:cNvSpPr>
          <p:nvPr>
            <p:ph type="title"/>
          </p:nvPr>
        </p:nvSpPr>
        <p:spPr>
          <a:xfrm>
            <a:off x="457200" y="274638"/>
            <a:ext cx="8229600" cy="654032"/>
          </a:xfrm>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Effects on enzyme kinetics</a:t>
            </a:r>
            <a:endParaRPr lang="en-US"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500034" y="571480"/>
            <a:ext cx="8186766"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14348" y="152400"/>
            <a:ext cx="7286676" cy="776270"/>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smtClean="0"/>
              <a:t>     </a:t>
            </a:r>
            <a:r>
              <a:rPr lang="en-US" sz="2800" dirty="0" smtClean="0">
                <a:latin typeface="Times New Roman" pitchFamily="18" charset="0"/>
                <a:cs typeface="Times New Roman" pitchFamily="18" charset="0"/>
              </a:rPr>
              <a:t>Example </a:t>
            </a:r>
            <a:r>
              <a:rPr lang="en-US" sz="2800" dirty="0">
                <a:latin typeface="Times New Roman" pitchFamily="18" charset="0"/>
                <a:cs typeface="Times New Roman" pitchFamily="18" charset="0"/>
              </a:rPr>
              <a:t>of a Competitive Inhibitor</a:t>
            </a:r>
          </a:p>
        </p:txBody>
      </p:sp>
      <p:sp>
        <p:nvSpPr>
          <p:cNvPr id="22531" name="Rectangle 3"/>
          <p:cNvSpPr>
            <a:spLocks noGrp="1" noChangeArrowheads="1"/>
          </p:cNvSpPr>
          <p:nvPr>
            <p:ph type="body" idx="1"/>
          </p:nvPr>
        </p:nvSpPr>
        <p:spPr>
          <a:xfrm>
            <a:off x="785786" y="1142984"/>
            <a:ext cx="7286676" cy="1643074"/>
          </a:xfrm>
        </p:spPr>
        <p:style>
          <a:lnRef idx="1">
            <a:schemeClr val="accent5"/>
          </a:lnRef>
          <a:fillRef idx="2">
            <a:schemeClr val="accent5"/>
          </a:fillRef>
          <a:effectRef idx="1">
            <a:schemeClr val="accent5"/>
          </a:effectRef>
          <a:fontRef idx="minor">
            <a:schemeClr val="dk1"/>
          </a:fontRef>
        </p:style>
        <p:txBody>
          <a:bodyPr>
            <a:normAutofit/>
          </a:bodyPr>
          <a:lstStyle/>
          <a:p>
            <a:pPr algn="justLow">
              <a:lnSpc>
                <a:spcPct val="90000"/>
              </a:lnSpc>
              <a:spcBef>
                <a:spcPct val="10000"/>
              </a:spcBef>
            </a:pPr>
            <a:r>
              <a:rPr lang="en-US" sz="2400" dirty="0" err="1">
                <a:solidFill>
                  <a:schemeClr val="tx1"/>
                </a:solidFill>
                <a:latin typeface="Times New Roman" pitchFamily="18" charset="0"/>
                <a:cs typeface="Times New Roman" pitchFamily="18" charset="0"/>
              </a:rPr>
              <a:t>Malonate</a:t>
            </a:r>
            <a:r>
              <a:rPr lang="en-US" sz="2400" dirty="0">
                <a:solidFill>
                  <a:schemeClr val="tx1"/>
                </a:solidFill>
                <a:latin typeface="Times New Roman" pitchFamily="18" charset="0"/>
                <a:cs typeface="Times New Roman" pitchFamily="18" charset="0"/>
              </a:rPr>
              <a:t> </a:t>
            </a:r>
            <a:r>
              <a:rPr lang="en-US" sz="2400" dirty="0">
                <a:latin typeface="Times New Roman" pitchFamily="18" charset="0"/>
                <a:cs typeface="Times New Roman" pitchFamily="18" charset="0"/>
              </a:rPr>
              <a:t>is a competitive inhibitor of </a:t>
            </a:r>
            <a:r>
              <a:rPr lang="en-US" sz="2400" dirty="0" err="1">
                <a:latin typeface="Times New Roman" pitchFamily="18" charset="0"/>
                <a:cs typeface="Times New Roman" pitchFamily="18" charset="0"/>
              </a:rPr>
              <a:t>succinate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dehydrogenase</a:t>
            </a:r>
            <a:endParaRPr lang="en-US" sz="2400" dirty="0">
              <a:latin typeface="Times New Roman" pitchFamily="18" charset="0"/>
              <a:cs typeface="Times New Roman" pitchFamily="18" charset="0"/>
            </a:endParaRPr>
          </a:p>
          <a:p>
            <a:pPr algn="justLow">
              <a:lnSpc>
                <a:spcPct val="90000"/>
              </a:lnSpc>
              <a:spcBef>
                <a:spcPct val="10000"/>
              </a:spcBef>
              <a:buFontTx/>
              <a:buNone/>
            </a:pPr>
            <a:r>
              <a:rPr lang="en-US" sz="2400" dirty="0">
                <a:latin typeface="Times New Roman" pitchFamily="18" charset="0"/>
                <a:cs typeface="Times New Roman" pitchFamily="18" charset="0"/>
              </a:rPr>
              <a:t>	- it has a structure that is similar to  </a:t>
            </a:r>
            <a:r>
              <a:rPr lang="en-US" sz="2400" dirty="0" err="1">
                <a:latin typeface="Times New Roman" pitchFamily="18" charset="0"/>
                <a:cs typeface="Times New Roman" pitchFamily="18" charset="0"/>
              </a:rPr>
              <a:t>succinate</a:t>
            </a:r>
            <a:endParaRPr lang="en-US" sz="2400" dirty="0">
              <a:latin typeface="Times New Roman" pitchFamily="18" charset="0"/>
              <a:cs typeface="Times New Roman" pitchFamily="18" charset="0"/>
            </a:endParaRPr>
          </a:p>
          <a:p>
            <a:pPr algn="justLow">
              <a:lnSpc>
                <a:spcPct val="90000"/>
              </a:lnSpc>
              <a:spcBef>
                <a:spcPct val="10000"/>
              </a:spcBef>
              <a:buFontTx/>
              <a:buNone/>
            </a:pPr>
            <a:r>
              <a:rPr lang="en-US" sz="2400" dirty="0">
                <a:latin typeface="Times New Roman" pitchFamily="18" charset="0"/>
                <a:cs typeface="Times New Roman" pitchFamily="18" charset="0"/>
              </a:rPr>
              <a:t>	- inhibition can be reversed by adding </a:t>
            </a:r>
            <a:r>
              <a:rPr lang="en-US" sz="2400" dirty="0" err="1">
                <a:latin typeface="Times New Roman" pitchFamily="18" charset="0"/>
                <a:cs typeface="Times New Roman" pitchFamily="18" charset="0"/>
              </a:rPr>
              <a:t>succinate</a:t>
            </a:r>
            <a:endParaRPr lang="en-US" sz="2400" dirty="0">
              <a:latin typeface="Times New Roman" pitchFamily="18" charset="0"/>
              <a:cs typeface="Times New Roman" pitchFamily="18" charset="0"/>
            </a:endParaRPr>
          </a:p>
        </p:txBody>
      </p:sp>
      <p:pic>
        <p:nvPicPr>
          <p:cNvPr id="22532" name="Picture 4" descr="21-un03.jpg                                                    00032A25Platinum_IPL                   BA1A60CC:"/>
          <p:cNvPicPr>
            <a:picLocks noChangeAspect="1" noChangeArrowheads="1"/>
          </p:cNvPicPr>
          <p:nvPr/>
        </p:nvPicPr>
        <p:blipFill>
          <a:blip r:embed="rId4" cstate="print"/>
          <a:srcRect/>
          <a:stretch>
            <a:fillRect/>
          </a:stretch>
        </p:blipFill>
        <p:spPr bwMode="auto">
          <a:xfrm>
            <a:off x="857224" y="3000372"/>
            <a:ext cx="7215238"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214423"/>
            <a:ext cx="8472518" cy="2500329"/>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a:buNone/>
            </a:pPr>
            <a:r>
              <a:rPr lang="en-US" b="1" dirty="0" smtClean="0">
                <a:latin typeface="Times New Roman" pitchFamily="18" charset="0"/>
                <a:cs typeface="Times New Roman" pitchFamily="18" charset="0"/>
              </a:rPr>
              <a:t>Non-competitive: </a:t>
            </a:r>
            <a:r>
              <a:rPr lang="en-US" sz="1800" dirty="0" smtClean="0">
                <a:latin typeface="Times New Roman" pitchFamily="18" charset="0"/>
                <a:cs typeface="Times New Roman" pitchFamily="18" charset="0"/>
              </a:rPr>
              <a:t>(Inhibitors that do not enter the active site)</a:t>
            </a:r>
          </a:p>
          <a:p>
            <a:pPr algn="justLow"/>
            <a:r>
              <a:rPr lang="en-US" sz="2300" dirty="0" smtClean="0">
                <a:latin typeface="Times New Roman" pitchFamily="18" charset="0"/>
                <a:cs typeface="Times New Roman" pitchFamily="18" charset="0"/>
              </a:rPr>
              <a:t>Noncompetitive inhibition occurs when the inhibitor and substrate bind at different sites on the enzyme. </a:t>
            </a:r>
          </a:p>
          <a:p>
            <a:pPr algn="justLow"/>
            <a:r>
              <a:rPr lang="en-US" sz="2300" dirty="0" smtClean="0">
                <a:latin typeface="Times New Roman" pitchFamily="18" charset="0"/>
                <a:cs typeface="Times New Roman" pitchFamily="18" charset="0"/>
              </a:rPr>
              <a:t>The non competitive inhibitor can bind either free enzyme or the ES complex</a:t>
            </a:r>
            <a:r>
              <a:rPr lang="en-US" sz="2300" dirty="0" smtClean="0"/>
              <a:t>, </a:t>
            </a:r>
            <a:r>
              <a:rPr lang="en-US" sz="2300" dirty="0" smtClean="0">
                <a:latin typeface="Times New Roman" pitchFamily="18" charset="0"/>
                <a:cs typeface="Times New Roman" pitchFamily="18" charset="0"/>
              </a:rPr>
              <a:t>thereby preventing the reaction from occurring </a:t>
            </a:r>
          </a:p>
          <a:p>
            <a:pPr algn="justLow"/>
            <a:r>
              <a:rPr lang="en-US" sz="2300" dirty="0" smtClean="0">
                <a:latin typeface="Times New Roman" pitchFamily="18" charset="0"/>
                <a:cs typeface="Times New Roman" pitchFamily="18" charset="0"/>
              </a:rPr>
              <a:t>A noncompetitive inhibitor has a structure that is different than that of the substrate</a:t>
            </a:r>
          </a:p>
          <a:p>
            <a:pPr>
              <a:buNone/>
            </a:pPr>
            <a:endParaRPr lang="en-US" sz="2300" dirty="0" smtClean="0">
              <a:latin typeface="Times New Roman" pitchFamily="18" charset="0"/>
              <a:cs typeface="Times New Roman" pitchFamily="18" charset="0"/>
            </a:endParaRPr>
          </a:p>
          <a:p>
            <a:pPr>
              <a:buNone/>
              <a:tabLst>
                <a:tab pos="457200" algn="l"/>
              </a:tabLst>
              <a:defRPr/>
            </a:pPr>
            <a:endParaRPr lang="en-US" sz="2300" dirty="0" smtClean="0"/>
          </a:p>
          <a:p>
            <a:pPr lvl="1"/>
            <a:endParaRPr lang="en-US" dirty="0" smtClean="0"/>
          </a:p>
          <a:p>
            <a:endParaRPr lang="en-US" dirty="0"/>
          </a:p>
        </p:txBody>
      </p:sp>
      <p:sp>
        <p:nvSpPr>
          <p:cNvPr id="3" name="Title 2"/>
          <p:cNvSpPr>
            <a:spLocks noGrp="1"/>
          </p:cNvSpPr>
          <p:nvPr>
            <p:ph type="title"/>
          </p:nvPr>
        </p:nvSpPr>
        <p:spPr>
          <a:xfrm>
            <a:off x="457200" y="274638"/>
            <a:ext cx="8229600" cy="796908"/>
          </a:xfrm>
        </p:spPr>
        <p:style>
          <a:lnRef idx="1">
            <a:schemeClr val="accent5"/>
          </a:lnRef>
          <a:fillRef idx="2">
            <a:schemeClr val="accent5"/>
          </a:fillRef>
          <a:effectRef idx="1">
            <a:schemeClr val="accent5"/>
          </a:effectRef>
          <a:fontRef idx="minor">
            <a:schemeClr val="dk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Reversible inhibitors</a:t>
            </a:r>
            <a:b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2.  Non-competitive inhibitors </a:t>
            </a:r>
            <a:endParaRPr lang="en-U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25" name="Picture 10" descr="figure 8-15a"/>
          <p:cNvPicPr>
            <a:picLocks noChangeAspect="1" noChangeArrowheads="1"/>
          </p:cNvPicPr>
          <p:nvPr/>
        </p:nvPicPr>
        <p:blipFill>
          <a:blip r:embed="rId3" cstate="print"/>
          <a:srcRect/>
          <a:stretch>
            <a:fillRect/>
          </a:stretch>
        </p:blipFill>
        <p:spPr bwMode="auto">
          <a:xfrm>
            <a:off x="714348" y="4286256"/>
            <a:ext cx="1771653" cy="1439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9" descr="figure 8-15d"/>
          <p:cNvPicPr>
            <a:picLocks noChangeAspect="1" noChangeArrowheads="1"/>
          </p:cNvPicPr>
          <p:nvPr/>
        </p:nvPicPr>
        <p:blipFill>
          <a:blip r:embed="rId4" cstate="print"/>
          <a:srcRect/>
          <a:stretch>
            <a:fillRect/>
          </a:stretch>
        </p:blipFill>
        <p:spPr bwMode="auto">
          <a:xfrm>
            <a:off x="2786050" y="5072074"/>
            <a:ext cx="1857388" cy="14239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12" descr="figure 5-08d"/>
          <p:cNvPicPr>
            <a:picLocks noChangeAspect="1" noChangeArrowheads="1"/>
          </p:cNvPicPr>
          <p:nvPr/>
        </p:nvPicPr>
        <p:blipFill>
          <a:blip r:embed="rId5" cstate="print"/>
          <a:srcRect/>
          <a:stretch>
            <a:fillRect/>
          </a:stretch>
        </p:blipFill>
        <p:spPr bwMode="auto">
          <a:xfrm>
            <a:off x="5000628" y="3857628"/>
            <a:ext cx="3652837" cy="2759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704832"/>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2800" dirty="0" smtClean="0"/>
              <a:t>Noncompetitive Inhibition:</a:t>
            </a:r>
            <a:endParaRPr lang="en-US" sz="2800" dirty="0"/>
          </a:p>
        </p:txBody>
      </p:sp>
      <p:sp>
        <p:nvSpPr>
          <p:cNvPr id="23555" name="Rectangle 3"/>
          <p:cNvSpPr>
            <a:spLocks noGrp="1" noChangeArrowheads="1"/>
          </p:cNvSpPr>
          <p:nvPr>
            <p:ph type="body" idx="1"/>
          </p:nvPr>
        </p:nvSpPr>
        <p:spPr>
          <a:xfrm>
            <a:off x="228600" y="1071546"/>
            <a:ext cx="4486276" cy="5557854"/>
          </a:xfrm>
        </p:spPr>
        <p:style>
          <a:lnRef idx="2">
            <a:schemeClr val="accent1"/>
          </a:lnRef>
          <a:fillRef idx="1">
            <a:schemeClr val="lt1"/>
          </a:fillRef>
          <a:effectRef idx="0">
            <a:schemeClr val="accent1"/>
          </a:effectRef>
          <a:fontRef idx="minor">
            <a:schemeClr val="dk1"/>
          </a:fontRef>
        </p:style>
        <p:txBody>
          <a:bodyPr>
            <a:normAutofit/>
          </a:bodyPr>
          <a:lstStyle/>
          <a:p>
            <a:pPr algn="justLow">
              <a:lnSpc>
                <a:spcPct val="110000"/>
              </a:lnSpc>
              <a:spcBef>
                <a:spcPct val="10000"/>
              </a:spcBef>
              <a:buNone/>
            </a:pPr>
            <a:r>
              <a:rPr lang="en-US" sz="2400" dirty="0" smtClean="0">
                <a:latin typeface="Times New Roman" pitchFamily="18" charset="0"/>
                <a:cs typeface="Times New Roman" pitchFamily="18" charset="0"/>
              </a:rPr>
              <a:t> Note : </a:t>
            </a:r>
          </a:p>
          <a:p>
            <a:pPr algn="justLow">
              <a:lnSpc>
                <a:spcPct val="110000"/>
              </a:lnSpc>
              <a:spcBef>
                <a:spcPct val="10000"/>
              </a:spcBef>
            </a:pPr>
            <a:r>
              <a:rPr lang="en-US" sz="2400" dirty="0" err="1" smtClean="0">
                <a:latin typeface="Times New Roman" pitchFamily="18" charset="0"/>
                <a:cs typeface="Times New Roman" pitchFamily="18" charset="0"/>
              </a:rPr>
              <a:t>Allosteric</a:t>
            </a:r>
            <a:r>
              <a:rPr lang="en-US" sz="2400" dirty="0" smtClean="0">
                <a:latin typeface="Times New Roman" pitchFamily="18" charset="0"/>
                <a:cs typeface="Times New Roman" pitchFamily="18" charset="0"/>
              </a:rPr>
              <a:t>  inhibition is a type of reversible non competitive Inhibition, in which the inhibitor binds </a:t>
            </a:r>
            <a:r>
              <a:rPr lang="en-US" sz="2400" dirty="0">
                <a:latin typeface="Times New Roman" pitchFamily="18" charset="0"/>
                <a:cs typeface="Times New Roman" pitchFamily="18" charset="0"/>
              </a:rPr>
              <a:t>to an </a:t>
            </a:r>
            <a:r>
              <a:rPr lang="en-US" sz="2400" b="1" dirty="0" err="1">
                <a:latin typeface="Times New Roman" pitchFamily="18" charset="0"/>
                <a:cs typeface="Times New Roman" pitchFamily="18" charset="0"/>
              </a:rPr>
              <a:t>allosteric</a:t>
            </a:r>
            <a:r>
              <a:rPr lang="en-US" sz="2400" b="1" dirty="0">
                <a:latin typeface="Times New Roman" pitchFamily="18" charset="0"/>
                <a:cs typeface="Times New Roman" pitchFamily="18" charset="0"/>
              </a:rPr>
              <a:t> site</a:t>
            </a:r>
            <a:r>
              <a:rPr lang="en-US" sz="2400" dirty="0">
                <a:latin typeface="Times New Roman" pitchFamily="18" charset="0"/>
                <a:cs typeface="Times New Roman" pitchFamily="18" charset="0"/>
              </a:rPr>
              <a:t> rather than to the active site</a:t>
            </a:r>
          </a:p>
          <a:p>
            <a:pPr algn="justLow">
              <a:lnSpc>
                <a:spcPct val="110000"/>
              </a:lnSpc>
              <a:spcBef>
                <a:spcPct val="10000"/>
              </a:spcBef>
              <a:buFontTx/>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&amp; distorts </a:t>
            </a:r>
            <a:r>
              <a:rPr lang="en-US" sz="2400" dirty="0">
                <a:latin typeface="Times New Roman" pitchFamily="18" charset="0"/>
                <a:cs typeface="Times New Roman" pitchFamily="18" charset="0"/>
              </a:rPr>
              <a:t>the shape of the enzyme, which alters the shape of the active site and prevents the binding of the substrate</a:t>
            </a:r>
          </a:p>
          <a:p>
            <a:pPr algn="justLow">
              <a:lnSpc>
                <a:spcPct val="110000"/>
              </a:lnSpc>
              <a:spcBef>
                <a:spcPct val="10000"/>
              </a:spcBef>
            </a:pPr>
            <a:r>
              <a:rPr lang="en-US" sz="2400" dirty="0" smtClean="0">
                <a:latin typeface="Times New Roman" pitchFamily="18" charset="0"/>
                <a:cs typeface="Times New Roman" pitchFamily="18" charset="0"/>
              </a:rPr>
              <a:t>In such inhibition ,the </a:t>
            </a:r>
            <a:r>
              <a:rPr lang="en-US" sz="2400" dirty="0">
                <a:latin typeface="Times New Roman" pitchFamily="18" charset="0"/>
                <a:cs typeface="Times New Roman" pitchFamily="18" charset="0"/>
              </a:rPr>
              <a:t>effect can not be reversed by adding more substrate</a:t>
            </a:r>
          </a:p>
        </p:txBody>
      </p:sp>
      <p:graphicFrame>
        <p:nvGraphicFramePr>
          <p:cNvPr id="23557" name="Object 5"/>
          <p:cNvGraphicFramePr>
            <a:graphicFrameLocks noChangeAspect="1"/>
          </p:cNvGraphicFramePr>
          <p:nvPr/>
        </p:nvGraphicFramePr>
        <p:xfrm>
          <a:off x="4786314" y="1285860"/>
          <a:ext cx="4173537" cy="2643206"/>
        </p:xfrm>
        <a:graphic>
          <a:graphicData uri="http://schemas.openxmlformats.org/presentationml/2006/ole">
            <p:oleObj spid="_x0000_s125954" name="Bitmap Image" r:id="rId5" imgW="2715004" imgH="3866667" progId="PBrush">
              <p:embed/>
            </p:oleObj>
          </a:graphicData>
        </a:graphic>
      </p:graphicFrame>
      <p:pic>
        <p:nvPicPr>
          <p:cNvPr id="5" name="Picture 11" descr="figure 5-12a"/>
          <p:cNvPicPr>
            <a:picLocks noChangeAspect="1" noChangeArrowheads="1"/>
          </p:cNvPicPr>
          <p:nvPr/>
        </p:nvPicPr>
        <p:blipFill>
          <a:blip r:embed="rId6" cstate="print"/>
          <a:srcRect/>
          <a:stretch>
            <a:fillRect/>
          </a:stretch>
        </p:blipFill>
        <p:spPr bwMode="auto">
          <a:xfrm>
            <a:off x="4786314" y="4143380"/>
            <a:ext cx="4143404" cy="2357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ox(out)">
                                      <p:cBhvr>
                                        <p:cTn id="7" dur="500"/>
                                        <p:tgtEl>
                                          <p:spTgt spid="235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ox(out)">
                                      <p:cBhvr>
                                        <p:cTn id="12" dur="500"/>
                                        <p:tgtEl>
                                          <p:spTgt spid="235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ox(out)">
                                      <p:cBhvr>
                                        <p:cTn id="17" dur="500"/>
                                        <p:tgtEl>
                                          <p:spTgt spid="235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ox(out)">
                                      <p:cBhvr>
                                        <p:cTn id="22" dur="500"/>
                                        <p:tgtEl>
                                          <p:spTgt spid="2355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1546"/>
            <a:ext cx="8401080" cy="5286412"/>
          </a:xfrm>
        </p:spPr>
        <p:style>
          <a:lnRef idx="1">
            <a:schemeClr val="accent5"/>
          </a:lnRef>
          <a:fillRef idx="2">
            <a:schemeClr val="accent5"/>
          </a:fillRef>
          <a:effectRef idx="1">
            <a:schemeClr val="accent5"/>
          </a:effectRef>
          <a:fontRef idx="minor">
            <a:schemeClr val="dk1"/>
          </a:fontRef>
        </p:style>
        <p:txBody>
          <a:bodyPr>
            <a:noAutofit/>
          </a:bodyPr>
          <a:lstStyle/>
          <a:p>
            <a:pPr marL="566928" indent="-457200" algn="justLow">
              <a:buNone/>
            </a:pPr>
            <a:r>
              <a:rPr lang="en-US" sz="2300" dirty="0" smtClean="0">
                <a:latin typeface="Times New Roman" pitchFamily="18" charset="0"/>
                <a:cs typeface="Times New Roman" pitchFamily="18" charset="0"/>
              </a:rPr>
              <a:t>1. </a:t>
            </a:r>
            <a:r>
              <a:rPr lang="en-US" sz="2000" b="1" dirty="0" smtClean="0">
                <a:latin typeface="Times New Roman" pitchFamily="18" charset="0"/>
                <a:cs typeface="Times New Roman" pitchFamily="18" charset="0"/>
              </a:rPr>
              <a:t>Effect on V max: (decrease the </a:t>
            </a:r>
            <a:r>
              <a:rPr lang="en-US" sz="2000" b="1" dirty="0" err="1" smtClean="0">
                <a:latin typeface="Times New Roman" pitchFamily="18" charset="0"/>
                <a:cs typeface="Times New Roman" pitchFamily="18" charset="0"/>
              </a:rPr>
              <a:t>Vmax</a:t>
            </a:r>
            <a:r>
              <a:rPr lang="en-US" sz="2000" b="1" dirty="0" smtClean="0">
                <a:latin typeface="Times New Roman" pitchFamily="18" charset="0"/>
                <a:cs typeface="Times New Roman" pitchFamily="18" charset="0"/>
              </a:rPr>
              <a:t> )</a:t>
            </a:r>
          </a:p>
          <a:p>
            <a:pPr algn="justLow">
              <a:buNone/>
            </a:pPr>
            <a:r>
              <a:rPr lang="en-US" sz="2000" dirty="0" smtClean="0">
                <a:latin typeface="Times New Roman" pitchFamily="18" charset="0"/>
                <a:cs typeface="Times New Roman" pitchFamily="18" charset="0"/>
              </a:rPr>
              <a:t>   Noncompetitive inhibition cannot be overcome by increasing the concentration of substrate. Thus, non competitive inhibitors decrease the </a:t>
            </a:r>
            <a:r>
              <a:rPr lang="en-US" sz="2000" dirty="0" err="1" smtClean="0">
                <a:latin typeface="Times New Roman" pitchFamily="18" charset="0"/>
                <a:cs typeface="Times New Roman" pitchFamily="18" charset="0"/>
              </a:rPr>
              <a:t>Vmax</a:t>
            </a:r>
            <a:r>
              <a:rPr lang="en-US" sz="2000" dirty="0" smtClean="0">
                <a:latin typeface="Times New Roman" pitchFamily="18" charset="0"/>
                <a:cs typeface="Times New Roman" pitchFamily="18" charset="0"/>
              </a:rPr>
              <a:t> of the reaction.</a:t>
            </a:r>
          </a:p>
          <a:p>
            <a:pPr algn="justLow">
              <a:buNone/>
            </a:pPr>
            <a:r>
              <a:rPr lang="en-US" sz="2000" dirty="0" smtClean="0">
                <a:latin typeface="Times New Roman" pitchFamily="18" charset="0"/>
                <a:cs typeface="Times New Roman" pitchFamily="18" charset="0"/>
              </a:rPr>
              <a:t>2. </a:t>
            </a:r>
            <a:r>
              <a:rPr lang="en-US" sz="2000" b="1" dirty="0" smtClean="0">
                <a:latin typeface="Times New Roman" pitchFamily="18" charset="0"/>
                <a:cs typeface="Times New Roman" pitchFamily="18" charset="0"/>
              </a:rPr>
              <a:t>Effect on Km: ( unchanged )</a:t>
            </a:r>
            <a:endParaRPr lang="en-US" sz="2000" dirty="0" smtClean="0">
              <a:latin typeface="Times New Roman" pitchFamily="18" charset="0"/>
              <a:cs typeface="Times New Roman" pitchFamily="18" charset="0"/>
            </a:endParaRPr>
          </a:p>
          <a:p>
            <a:pPr algn="justLow">
              <a:buNone/>
            </a:pPr>
            <a:r>
              <a:rPr lang="en-US" sz="2000" dirty="0" smtClean="0">
                <a:latin typeface="Times New Roman" pitchFamily="18" charset="0"/>
                <a:cs typeface="Times New Roman" pitchFamily="18" charset="0"/>
              </a:rPr>
              <a:t>   Noncompetitive inhibitors do not interfere with the binding of substrate to enzyme. Thus, the enzyme shows the same Km in the presence or absence of the noncompetitive inhibitor.</a:t>
            </a:r>
          </a:p>
          <a:p>
            <a:pPr marL="566928" indent="-457200" algn="justLow">
              <a:buNone/>
            </a:pPr>
            <a:r>
              <a:rPr lang="en-US" sz="2000" dirty="0" smtClean="0">
                <a:latin typeface="Times New Roman" pitchFamily="18" charset="0"/>
                <a:cs typeface="Times New Roman" pitchFamily="18" charset="0"/>
              </a:rPr>
              <a:t>3. </a:t>
            </a:r>
            <a:r>
              <a:rPr lang="en-US" sz="2000" b="1" dirty="0" smtClean="0">
                <a:latin typeface="Times New Roman" pitchFamily="18" charset="0"/>
                <a:cs typeface="Times New Roman" pitchFamily="18" charset="0"/>
              </a:rPr>
              <a:t>Effect on </a:t>
            </a:r>
            <a:r>
              <a:rPr lang="en-US" sz="2000" b="1" dirty="0" err="1" smtClean="0">
                <a:latin typeface="Times New Roman" pitchFamily="18" charset="0"/>
                <a:cs typeface="Times New Roman" pitchFamily="18" charset="0"/>
              </a:rPr>
              <a:t>Lineweaver</a:t>
            </a:r>
            <a:r>
              <a:rPr lang="en-US" sz="2000" b="1" dirty="0" smtClean="0">
                <a:latin typeface="Times New Roman" pitchFamily="18" charset="0"/>
                <a:cs typeface="Times New Roman" pitchFamily="18" charset="0"/>
              </a:rPr>
              <a:t>-Burke plot : </a:t>
            </a:r>
          </a:p>
          <a:p>
            <a:pPr algn="justLow">
              <a:buNone/>
            </a:pPr>
            <a:r>
              <a:rPr lang="en-US" sz="2000" dirty="0" smtClean="0">
                <a:latin typeface="Times New Roman" pitchFamily="18" charset="0"/>
                <a:cs typeface="Times New Roman" pitchFamily="18" charset="0"/>
              </a:rPr>
              <a:t>    Noncompetitive inhibition is readily differentiated from competitive inhibition by plotting 1/ V0 versus1/[S] and noting that </a:t>
            </a:r>
            <a:r>
              <a:rPr lang="en-US" sz="2000" b="1" dirty="0" err="1" smtClean="0">
                <a:latin typeface="Times New Roman" pitchFamily="18" charset="0"/>
                <a:cs typeface="Times New Roman" pitchFamily="18" charset="0"/>
              </a:rPr>
              <a:t>Vmax</a:t>
            </a:r>
            <a:r>
              <a:rPr lang="en-US" sz="2000" b="1" dirty="0" smtClean="0">
                <a:latin typeface="Times New Roman" pitchFamily="18" charset="0"/>
                <a:cs typeface="Times New Roman" pitchFamily="18" charset="0"/>
              </a:rPr>
              <a:t> decreases </a:t>
            </a:r>
            <a:r>
              <a:rPr lang="en-US" sz="2000" dirty="0" smtClean="0">
                <a:latin typeface="Times New Roman" pitchFamily="18" charset="0"/>
                <a:cs typeface="Times New Roman" pitchFamily="18" charset="0"/>
              </a:rPr>
              <a:t>in the presence of a noncompetitive inhibitor, whereas </a:t>
            </a:r>
            <a:r>
              <a:rPr lang="en-US" sz="2000" b="1" dirty="0" smtClean="0">
                <a:latin typeface="Times New Roman" pitchFamily="18" charset="0"/>
                <a:cs typeface="Times New Roman" pitchFamily="18" charset="0"/>
              </a:rPr>
              <a:t>Km is unchanged . </a:t>
            </a:r>
            <a:r>
              <a:rPr lang="en-US" sz="2000" dirty="0" smtClean="0">
                <a:latin typeface="Times New Roman" pitchFamily="18" charset="0"/>
                <a:cs typeface="Times New Roman" pitchFamily="18" charset="0"/>
              </a:rPr>
              <a:t>(intersect on the x axis at -1/ Km  &amp;  show different y axis intercepts 1/ </a:t>
            </a:r>
            <a:r>
              <a:rPr lang="en-US" sz="2000" dirty="0" err="1" smtClean="0">
                <a:latin typeface="Times New Roman" pitchFamily="18" charset="0"/>
                <a:cs typeface="Times New Roman" pitchFamily="18" charset="0"/>
              </a:rPr>
              <a:t>Vmax</a:t>
            </a:r>
            <a:r>
              <a:rPr lang="en-US" sz="2000" dirty="0" smtClean="0">
                <a:latin typeface="Times New Roman" pitchFamily="18" charset="0"/>
                <a:cs typeface="Times New Roman" pitchFamily="18" charset="0"/>
              </a:rPr>
              <a:t> )</a:t>
            </a:r>
          </a:p>
          <a:p>
            <a:pPr algn="justLow">
              <a:buNone/>
            </a:pPr>
            <a:endParaRPr lang="en-US" sz="2000" dirty="0" smtClean="0"/>
          </a:p>
          <a:p>
            <a:pPr marL="566928" indent="-457200">
              <a:buNone/>
            </a:pPr>
            <a:endParaRPr lang="en-US" sz="2300" dirty="0" smtClean="0"/>
          </a:p>
        </p:txBody>
      </p:sp>
      <p:sp>
        <p:nvSpPr>
          <p:cNvPr id="3" name="Title 2"/>
          <p:cNvSpPr>
            <a:spLocks noGrp="1"/>
          </p:cNvSpPr>
          <p:nvPr>
            <p:ph type="title"/>
          </p:nvPr>
        </p:nvSpPr>
        <p:spPr>
          <a:xfrm>
            <a:off x="457200" y="274638"/>
            <a:ext cx="8229600" cy="654032"/>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en-US" dirty="0" smtClean="0">
                <a:latin typeface="Times New Roman" pitchFamily="18" charset="0"/>
                <a:cs typeface="Times New Roman" pitchFamily="18" charset="0"/>
              </a:rPr>
              <a:t>Effects on enzyme kinetics: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3" cstate="print"/>
          <a:srcRect/>
          <a:stretch>
            <a:fillRect/>
          </a:stretch>
        </p:blipFill>
        <p:spPr bwMode="auto">
          <a:xfrm>
            <a:off x="500034" y="1071546"/>
            <a:ext cx="7972452" cy="429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Low"/>
            <a:r>
              <a:rPr lang="en-US" dirty="0" smtClean="0">
                <a:latin typeface="Times New Roman" pitchFamily="18" charset="0"/>
                <a:cs typeface="Times New Roman" pitchFamily="18" charset="0"/>
              </a:rPr>
              <a:t>Some inhibitors act by forming covalent bonds with specific groups of enzymes.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For example, lead forms covalent bonds with the </a:t>
            </a:r>
            <a:r>
              <a:rPr lang="en-US" dirty="0" err="1" smtClean="0">
                <a:latin typeface="Times New Roman" pitchFamily="18" charset="0"/>
                <a:cs typeface="Times New Roman" pitchFamily="18" charset="0"/>
              </a:rPr>
              <a:t>sulfhydryl</a:t>
            </a:r>
            <a:r>
              <a:rPr lang="en-US" dirty="0" smtClean="0">
                <a:latin typeface="Times New Roman" pitchFamily="18" charset="0"/>
                <a:cs typeface="Times New Roman" pitchFamily="18" charset="0"/>
              </a:rPr>
              <a:t> side chains of </a:t>
            </a:r>
            <a:r>
              <a:rPr lang="en-US" dirty="0" err="1" smtClean="0">
                <a:latin typeface="Times New Roman" pitchFamily="18" charset="0"/>
                <a:cs typeface="Times New Roman" pitchFamily="18" charset="0"/>
              </a:rPr>
              <a:t>cysteine</a:t>
            </a:r>
            <a:r>
              <a:rPr lang="en-US" dirty="0" smtClean="0">
                <a:latin typeface="Times New Roman" pitchFamily="18" charset="0"/>
                <a:cs typeface="Times New Roman" pitchFamily="18" charset="0"/>
              </a:rPr>
              <a:t> in proteins.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binding of the heavy metal shows noncompetitive inhibition. </a:t>
            </a:r>
          </a:p>
          <a:p>
            <a:pPr algn="justLow">
              <a:buNone/>
            </a:pPr>
            <a:endParaRPr lang="en-US" dirty="0" smtClean="0">
              <a:latin typeface="Times New Roman" pitchFamily="18" charset="0"/>
              <a:cs typeface="Times New Roman" pitchFamily="18" charset="0"/>
            </a:endParaRPr>
          </a:p>
          <a:p>
            <a:pPr algn="justLow"/>
            <a:r>
              <a:rPr lang="en-US" dirty="0" err="1" smtClean="0">
                <a:latin typeface="Times New Roman" pitchFamily="18" charset="0"/>
                <a:cs typeface="Times New Roman" pitchFamily="18" charset="0"/>
              </a:rPr>
              <a:t>Ferrochelatase</a:t>
            </a:r>
            <a:r>
              <a:rPr lang="en-US" dirty="0" smtClean="0">
                <a:latin typeface="Times New Roman" pitchFamily="18" charset="0"/>
                <a:cs typeface="Times New Roman" pitchFamily="18" charset="0"/>
              </a:rPr>
              <a:t>, an enzyme that catalyzes the insertion of  Fe  into </a:t>
            </a:r>
            <a:r>
              <a:rPr lang="en-US" dirty="0" err="1" smtClean="0">
                <a:latin typeface="Times New Roman" pitchFamily="18" charset="0"/>
                <a:cs typeface="Times New Roman" pitchFamily="18" charset="0"/>
              </a:rPr>
              <a:t>protoporphyrin</a:t>
            </a:r>
            <a:r>
              <a:rPr lang="en-US" dirty="0" smtClean="0">
                <a:latin typeface="Times New Roman" pitchFamily="18" charset="0"/>
                <a:cs typeface="Times New Roman" pitchFamily="18" charset="0"/>
              </a:rPr>
              <a:t> (a precursor of </a:t>
            </a:r>
            <a:r>
              <a:rPr lang="en-US" dirty="0" err="1" smtClean="0">
                <a:latin typeface="Times New Roman" pitchFamily="18" charset="0"/>
                <a:cs typeface="Times New Roman" pitchFamily="18" charset="0"/>
              </a:rPr>
              <a:t>heme</a:t>
            </a:r>
            <a:r>
              <a:rPr lang="en-US" dirty="0" smtClean="0">
                <a:latin typeface="Times New Roman" pitchFamily="18" charset="0"/>
                <a:cs typeface="Times New Roman" pitchFamily="18" charset="0"/>
              </a:rPr>
              <a:t>), is an example of an enzyme sensitive to inhibition by lead</a:t>
            </a:r>
            <a:r>
              <a:rPr lang="en-US" dirty="0" smtClean="0"/>
              <a:t>. </a:t>
            </a:r>
            <a:endParaRPr lang="en-US" dirty="0"/>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200" dirty="0" smtClean="0">
                <a:latin typeface="Times New Roman" pitchFamily="18" charset="0"/>
                <a:cs typeface="Times New Roman" pitchFamily="18" charset="0"/>
              </a:rPr>
              <a:t>Examples of noncompetitive inhibitors: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457200" y="274638"/>
            <a:ext cx="8229600" cy="868346"/>
          </a:xfrm>
        </p:spPr>
        <p:style>
          <a:lnRef idx="1">
            <a:schemeClr val="accent5"/>
          </a:lnRef>
          <a:fillRef idx="3">
            <a:schemeClr val="accent5"/>
          </a:fillRef>
          <a:effectRef idx="2">
            <a:schemeClr val="accent5"/>
          </a:effectRef>
          <a:fontRef idx="minor">
            <a:schemeClr val="lt1"/>
          </a:fontRef>
        </p:style>
        <p:txBody>
          <a:bodyPr/>
          <a:lstStyle/>
          <a:p>
            <a:pPr algn="ctr" eaLnBrk="1" hangingPunct="1"/>
            <a:r>
              <a:rPr lang="en-US" dirty="0" smtClean="0"/>
              <a:t>Enzyme Kinetics</a:t>
            </a:r>
          </a:p>
        </p:txBody>
      </p:sp>
      <p:sp>
        <p:nvSpPr>
          <p:cNvPr id="6" name="Content Placeholder 5"/>
          <p:cNvSpPr>
            <a:spLocks noGrp="1"/>
          </p:cNvSpPr>
          <p:nvPr>
            <p:ph idx="1"/>
          </p:nvPr>
        </p:nvSpPr>
        <p:spPr>
          <a:xfrm>
            <a:off x="457200" y="1285860"/>
            <a:ext cx="8229600" cy="4721431"/>
          </a:xfrm>
        </p:spPr>
        <p:style>
          <a:lnRef idx="2">
            <a:schemeClr val="accent1"/>
          </a:lnRef>
          <a:fillRef idx="1">
            <a:schemeClr val="lt1"/>
          </a:fillRef>
          <a:effectRef idx="0">
            <a:schemeClr val="accent1"/>
          </a:effectRef>
          <a:fontRef idx="minor">
            <a:schemeClr val="dk1"/>
          </a:fontRef>
        </p:style>
        <p:txBody>
          <a:bodyPr rtlCol="0">
            <a:normAutofit/>
          </a:bodyPr>
          <a:lstStyle/>
          <a:p>
            <a:pPr>
              <a:buFont typeface="Arial" pitchFamily="34" charset="0"/>
              <a:buChar char="•"/>
              <a:defRPr/>
            </a:pPr>
            <a:r>
              <a:rPr lang="en-US" dirty="0" smtClean="0"/>
              <a:t>Basic Enzyme Catalyzed Reactions</a:t>
            </a:r>
          </a:p>
          <a:p>
            <a:pPr>
              <a:buFont typeface="Arial" pitchFamily="34" charset="0"/>
              <a:buChar char="•"/>
              <a:defRPr/>
            </a:pPr>
            <a:endParaRPr lang="en-US" dirty="0" smtClean="0"/>
          </a:p>
          <a:p>
            <a:pPr lvl="1" eaLnBrk="1" fontAlgn="auto" hangingPunct="1">
              <a:spcAft>
                <a:spcPts val="0"/>
              </a:spcAft>
              <a:buNone/>
              <a:defRPr/>
            </a:pPr>
            <a:r>
              <a:rPr lang="en-US" dirty="0" smtClean="0"/>
              <a:t>   S + E           ES          E + P</a:t>
            </a:r>
          </a:p>
          <a:p>
            <a:pPr lvl="1" eaLnBrk="1" fontAlgn="auto" hangingPunct="1">
              <a:spcAft>
                <a:spcPts val="0"/>
              </a:spcAft>
              <a:buFont typeface="Arial" pitchFamily="34" charset="0"/>
              <a:buChar char="–"/>
              <a:defRPr/>
            </a:pPr>
            <a:endParaRPr lang="en-US" dirty="0"/>
          </a:p>
          <a:p>
            <a:pPr lvl="1" eaLnBrk="1" fontAlgn="auto" hangingPunct="1">
              <a:spcAft>
                <a:spcPts val="0"/>
              </a:spcAft>
              <a:buNone/>
              <a:defRPr/>
            </a:pPr>
            <a:r>
              <a:rPr lang="en-US" dirty="0" smtClean="0"/>
              <a:t>Where</a:t>
            </a:r>
          </a:p>
          <a:p>
            <a:pPr lvl="2" eaLnBrk="1" fontAlgn="auto" hangingPunct="1">
              <a:spcAft>
                <a:spcPts val="0"/>
              </a:spcAft>
              <a:buFont typeface="Arial" pitchFamily="34" charset="0"/>
              <a:buChar char="•"/>
              <a:defRPr/>
            </a:pPr>
            <a:r>
              <a:rPr lang="en-US" dirty="0" smtClean="0"/>
              <a:t>S= substrate</a:t>
            </a:r>
          </a:p>
          <a:p>
            <a:pPr lvl="2" eaLnBrk="1" fontAlgn="auto" hangingPunct="1">
              <a:spcAft>
                <a:spcPts val="0"/>
              </a:spcAft>
              <a:buFont typeface="Arial" pitchFamily="34" charset="0"/>
              <a:buChar char="•"/>
              <a:defRPr/>
            </a:pPr>
            <a:r>
              <a:rPr lang="en-US" dirty="0" smtClean="0"/>
              <a:t>E= Enzyme</a:t>
            </a:r>
          </a:p>
          <a:p>
            <a:pPr lvl="2" eaLnBrk="1" fontAlgn="auto" hangingPunct="1">
              <a:spcAft>
                <a:spcPts val="0"/>
              </a:spcAft>
              <a:buFont typeface="Arial" pitchFamily="34" charset="0"/>
              <a:buChar char="•"/>
              <a:defRPr/>
            </a:pPr>
            <a:r>
              <a:rPr lang="en-US" dirty="0" smtClean="0"/>
              <a:t>ES= enzyme-substrate complex</a:t>
            </a:r>
          </a:p>
          <a:p>
            <a:pPr lvl="2" eaLnBrk="1" fontAlgn="auto" hangingPunct="1">
              <a:spcAft>
                <a:spcPts val="0"/>
              </a:spcAft>
              <a:buFont typeface="Arial" pitchFamily="34" charset="0"/>
              <a:buChar char="•"/>
              <a:defRPr/>
            </a:pPr>
            <a:r>
              <a:rPr lang="en-US" dirty="0" smtClean="0"/>
              <a:t>P= Product </a:t>
            </a:r>
            <a:endParaRPr lang="en-US" dirty="0"/>
          </a:p>
        </p:txBody>
      </p:sp>
      <p:sp>
        <p:nvSpPr>
          <p:cNvPr id="7" name="Right Arrow 6"/>
          <p:cNvSpPr/>
          <p:nvPr/>
        </p:nvSpPr>
        <p:spPr>
          <a:xfrm>
            <a:off x="2143108" y="2357430"/>
            <a:ext cx="64294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Arrow 7"/>
          <p:cNvSpPr/>
          <p:nvPr/>
        </p:nvSpPr>
        <p:spPr>
          <a:xfrm>
            <a:off x="3428992" y="2428868"/>
            <a:ext cx="6096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318" name="Picture 3"/>
          <p:cNvPicPr>
            <a:picLocks noChangeAspect="1" noChangeArrowheads="1"/>
          </p:cNvPicPr>
          <p:nvPr/>
        </p:nvPicPr>
        <p:blipFill>
          <a:blip r:embed="rId3" cstate="print"/>
          <a:srcRect/>
          <a:stretch>
            <a:fillRect/>
          </a:stretch>
        </p:blipFill>
        <p:spPr bwMode="auto">
          <a:xfrm>
            <a:off x="5857884" y="1857364"/>
            <a:ext cx="1905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Arrow 8"/>
          <p:cNvSpPr/>
          <p:nvPr/>
        </p:nvSpPr>
        <p:spPr>
          <a:xfrm flipH="1">
            <a:off x="2143108" y="2500306"/>
            <a:ext cx="57150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CA" sz="3200"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Irreversible</a:t>
            </a:r>
            <a:r>
              <a:rPr lang="fr-CA"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enzyme inhibition</a:t>
            </a:r>
          </a:p>
        </p:txBody>
      </p:sp>
      <p:sp>
        <p:nvSpPr>
          <p:cNvPr id="323588" name="Rectangle 4"/>
          <p:cNvSpPr>
            <a:spLocks noGrp="1" noChangeArrowheads="1"/>
          </p:cNvSpPr>
          <p:nvPr>
            <p:ph type="body" idx="1"/>
          </p:nvPr>
        </p:nvSpPr>
        <p:spPr>
          <a:xfrm>
            <a:off x="457200" y="1785925"/>
            <a:ext cx="8229600" cy="4786347"/>
          </a:xfrm>
        </p:spPr>
        <p:style>
          <a:lnRef idx="2">
            <a:schemeClr val="accent1"/>
          </a:lnRef>
          <a:fillRef idx="1">
            <a:schemeClr val="lt1"/>
          </a:fillRef>
          <a:effectRef idx="0">
            <a:schemeClr val="accent1"/>
          </a:effectRef>
          <a:fontRef idx="minor">
            <a:schemeClr val="dk1"/>
          </a:fontRef>
        </p:style>
        <p:txBody>
          <a:bodyPr>
            <a:normAutofit/>
          </a:bodyPr>
          <a:lstStyle/>
          <a:p>
            <a:pPr>
              <a:lnSpc>
                <a:spcPct val="90000"/>
              </a:lnSpc>
              <a:buNone/>
            </a:pPr>
            <a:endParaRPr lang="fr-CA" sz="2400" dirty="0"/>
          </a:p>
          <a:p>
            <a:pPr algn="just"/>
            <a:r>
              <a:rPr lang="en-US" sz="2400" dirty="0" smtClean="0">
                <a:latin typeface="Times New Roman" pitchFamily="18" charset="0"/>
                <a:cs typeface="Times New Roman" pitchFamily="18" charset="0"/>
              </a:rPr>
              <a:t>Irreversible inhibitors usually covalently modify an enzyme, and inhibition can therefore not be reversed.</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Irreversible inhibitors often contain reactive functional groups such as nitrogen mustards, </a:t>
            </a:r>
            <a:r>
              <a:rPr lang="en-US" sz="2400" dirty="0" err="1" smtClean="0">
                <a:latin typeface="Times New Roman" pitchFamily="18" charset="0"/>
                <a:cs typeface="Times New Roman" pitchFamily="18" charset="0"/>
              </a:rPr>
              <a:t>aldehydes</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haloalkanes</a:t>
            </a:r>
            <a:r>
              <a:rPr lang="en-US" sz="2400" dirty="0" smtClean="0">
                <a:latin typeface="Times New Roman" pitchFamily="18" charset="0"/>
                <a:cs typeface="Times New Roman" pitchFamily="18" charset="0"/>
              </a:rPr>
              <a:t>. These </a:t>
            </a:r>
            <a:r>
              <a:rPr lang="en-US" sz="2400" dirty="0" err="1" smtClean="0">
                <a:latin typeface="Times New Roman" pitchFamily="18" charset="0"/>
                <a:cs typeface="Times New Roman" pitchFamily="18" charset="0"/>
              </a:rPr>
              <a:t>electrophilic</a:t>
            </a:r>
            <a:r>
              <a:rPr lang="en-US" sz="2400" dirty="0" smtClean="0">
                <a:latin typeface="Times New Roman" pitchFamily="18" charset="0"/>
                <a:cs typeface="Times New Roman" pitchFamily="18" charset="0"/>
              </a:rPr>
              <a:t> groups react with amino acid side chains to form covalent adducts. </a:t>
            </a:r>
          </a:p>
          <a:p>
            <a:pPr algn="just">
              <a:buNone/>
            </a:pPr>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residues modified are those with side chains containing </a:t>
            </a:r>
            <a:r>
              <a:rPr lang="en-US" sz="2400" dirty="0" err="1" smtClean="0">
                <a:latin typeface="Times New Roman" pitchFamily="18" charset="0"/>
                <a:cs typeface="Times New Roman" pitchFamily="18" charset="0"/>
              </a:rPr>
              <a:t>nucleophiles</a:t>
            </a:r>
            <a:r>
              <a:rPr lang="en-US" sz="2400" dirty="0" smtClean="0">
                <a:latin typeface="Times New Roman" pitchFamily="18" charset="0"/>
                <a:cs typeface="Times New Roman" pitchFamily="18" charset="0"/>
              </a:rPr>
              <a:t> such as hydroxyl or </a:t>
            </a:r>
            <a:r>
              <a:rPr lang="en-US" sz="2400" dirty="0" err="1" smtClean="0">
                <a:latin typeface="Times New Roman" pitchFamily="18" charset="0"/>
                <a:cs typeface="Times New Roman" pitchFamily="18" charset="0"/>
              </a:rPr>
              <a:t>sulfhydryl</a:t>
            </a:r>
            <a:r>
              <a:rPr lang="en-US" sz="2400" dirty="0" smtClean="0">
                <a:latin typeface="Times New Roman" pitchFamily="18" charset="0"/>
                <a:cs typeface="Times New Roman" pitchFamily="18" charset="0"/>
              </a:rPr>
              <a:t> groups; these include the amino acids serine ,</a:t>
            </a:r>
            <a:r>
              <a:rPr lang="en-US" sz="2400" dirty="0" err="1" smtClean="0">
                <a:latin typeface="Times New Roman" pitchFamily="18" charset="0"/>
                <a:cs typeface="Times New Roman" pitchFamily="18" charset="0"/>
              </a:rPr>
              <a:t>cysteine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threonine</a:t>
            </a:r>
            <a:r>
              <a:rPr lang="en-US" sz="2400" dirty="0" smtClean="0">
                <a:latin typeface="Times New Roman" pitchFamily="18" charset="0"/>
                <a:cs typeface="Times New Roman" pitchFamily="18" charset="0"/>
              </a:rPr>
              <a:t>, or tyrosine.</a:t>
            </a:r>
          </a:p>
          <a:p>
            <a:pPr>
              <a:lnSpc>
                <a:spcPct val="90000"/>
              </a:lnSpc>
            </a:pPr>
            <a:endParaRPr lang="fr-CA"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401080" cy="4364241"/>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Low"/>
            <a:r>
              <a:rPr lang="en-US" dirty="0" smtClean="0">
                <a:latin typeface="Times New Roman" pitchFamily="18" charset="0"/>
                <a:cs typeface="Times New Roman" pitchFamily="18" charset="0"/>
              </a:rPr>
              <a:t>The regulation of the reaction velocity of enzymes is essential if an organism is to coordinate its numerous metabolic processes. </a:t>
            </a:r>
          </a:p>
          <a:p>
            <a:pPr algn="justLow">
              <a:buNone/>
            </a:pPr>
            <a:endParaRPr lang="en-US" dirty="0" smtClean="0">
              <a:latin typeface="Times New Roman" pitchFamily="18" charset="0"/>
              <a:cs typeface="Times New Roman" pitchFamily="18" charset="0"/>
            </a:endParaRPr>
          </a:p>
          <a:p>
            <a:pPr marL="624078" indent="-514350" algn="justLow">
              <a:buFont typeface="+mj-lt"/>
              <a:buAutoNum type="arabicPeriod"/>
            </a:pPr>
            <a:r>
              <a:rPr lang="en-US" dirty="0" smtClean="0">
                <a:latin typeface="Times New Roman" pitchFamily="18" charset="0"/>
                <a:cs typeface="Times New Roman" pitchFamily="18" charset="0"/>
              </a:rPr>
              <a:t>The rates of most enzymes are responsive to changes in substrate concentration. Thus, an increase in substrate concentration prompts an increase in reaction rate, which tends to return the concentration of substrate toward normal. </a:t>
            </a:r>
          </a:p>
          <a:p>
            <a:pPr marL="624078" indent="-514350" algn="justLow">
              <a:buFont typeface="+mj-lt"/>
              <a:buAutoNum type="arabicPeriod"/>
            </a:pPr>
            <a:endParaRPr lang="en-US" dirty="0" smtClean="0">
              <a:latin typeface="Times New Roman" pitchFamily="18" charset="0"/>
              <a:cs typeface="Times New Roman" pitchFamily="18" charset="0"/>
            </a:endParaRPr>
          </a:p>
          <a:p>
            <a:pPr marL="624078" indent="-514350" algn="justLow">
              <a:buFont typeface="+mj-lt"/>
              <a:buAutoNum type="arabicPeriod"/>
            </a:pPr>
            <a:r>
              <a:rPr lang="en-US" dirty="0" smtClean="0">
                <a:latin typeface="Times New Roman" pitchFamily="18" charset="0"/>
                <a:cs typeface="Times New Roman" pitchFamily="18" charset="0"/>
              </a:rPr>
              <a:t>Some enzymes with specialized regulatory functions respond to </a:t>
            </a:r>
            <a:r>
              <a:rPr lang="en-US" b="1" dirty="0" err="1" smtClean="0">
                <a:latin typeface="Times New Roman" pitchFamily="18" charset="0"/>
                <a:cs typeface="Times New Roman" pitchFamily="18" charset="0"/>
              </a:rPr>
              <a:t>allosteric</a:t>
            </a:r>
            <a:r>
              <a:rPr lang="en-US" b="1" dirty="0" smtClean="0">
                <a:latin typeface="Times New Roman" pitchFamily="18" charset="0"/>
                <a:cs typeface="Times New Roman" pitchFamily="18" charset="0"/>
              </a:rPr>
              <a:t> effectors </a:t>
            </a:r>
            <a:r>
              <a:rPr lang="en-US" dirty="0" smtClean="0">
                <a:latin typeface="Times New Roman" pitchFamily="18" charset="0"/>
                <a:cs typeface="Times New Roman" pitchFamily="18" charset="0"/>
              </a:rPr>
              <a:t>or </a:t>
            </a:r>
            <a:r>
              <a:rPr lang="en-US" b="1" dirty="0" err="1" smtClean="0">
                <a:latin typeface="Times New Roman" pitchFamily="18" charset="0"/>
                <a:cs typeface="Times New Roman" pitchFamily="18" charset="0"/>
              </a:rPr>
              <a:t>covalen</a:t>
            </a:r>
            <a:r>
              <a:rPr lang="en-US" b="1" dirty="0" smtClean="0">
                <a:latin typeface="Times New Roman" pitchFamily="18" charset="0"/>
                <a:cs typeface="Times New Roman" pitchFamily="18" charset="0"/>
              </a:rPr>
              <a:t> modification</a:t>
            </a:r>
            <a:r>
              <a:rPr lang="en-US" dirty="0" smtClean="0">
                <a:latin typeface="Times New Roman" pitchFamily="18" charset="0"/>
                <a:cs typeface="Times New Roman" pitchFamily="18" charset="0"/>
              </a:rPr>
              <a:t>, or they show </a:t>
            </a:r>
            <a:r>
              <a:rPr lang="en-US" b="1" dirty="0" smtClean="0">
                <a:latin typeface="Times New Roman" pitchFamily="18" charset="0"/>
                <a:cs typeface="Times New Roman" pitchFamily="18" charset="0"/>
              </a:rPr>
              <a:t>altered rates of enzyme synthesis </a:t>
            </a:r>
            <a:r>
              <a:rPr lang="en-US" dirty="0" smtClean="0">
                <a:latin typeface="Times New Roman" pitchFamily="18" charset="0"/>
                <a:cs typeface="Times New Roman" pitchFamily="18" charset="0"/>
              </a:rPr>
              <a:t>when physiologic conditions are changed.</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REGULATION OF ENZYME ACTIVITY</a:t>
            </a:r>
            <a:endParaRPr lang="en-US"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714908"/>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algn="justLow"/>
            <a:r>
              <a:rPr lang="en-US" dirty="0" err="1" smtClean="0">
                <a:latin typeface="Times New Roman" pitchFamily="18" charset="0"/>
                <a:cs typeface="Times New Roman" pitchFamily="18" charset="0"/>
              </a:rPr>
              <a:t>Allosteric</a:t>
            </a:r>
            <a:r>
              <a:rPr lang="en-US" dirty="0" smtClean="0">
                <a:latin typeface="Times New Roman" pitchFamily="18" charset="0"/>
                <a:cs typeface="Times New Roman" pitchFamily="18" charset="0"/>
              </a:rPr>
              <a:t> enzymes are regulated by molecules called effectors (also modifiers) that bind non covalently at a site other than the active site.</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presence of an </a:t>
            </a:r>
            <a:r>
              <a:rPr lang="en-US" dirty="0" err="1" smtClean="0">
                <a:latin typeface="Times New Roman" pitchFamily="18" charset="0"/>
                <a:cs typeface="Times New Roman" pitchFamily="18" charset="0"/>
              </a:rPr>
              <a:t>allosteric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can alter the affinity of the enzyme for its substrate, or modify the maximal catalytic activity of the enzyme, or both.</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Effectors that inhibit enzyme activity are termed </a:t>
            </a:r>
            <a:r>
              <a:rPr lang="en-US" b="1" dirty="0" smtClean="0">
                <a:latin typeface="Times New Roman" pitchFamily="18" charset="0"/>
                <a:cs typeface="Times New Roman" pitchFamily="18" charset="0"/>
              </a:rPr>
              <a:t>negative effectors</a:t>
            </a:r>
            <a:r>
              <a:rPr lang="en-US" dirty="0" smtClean="0">
                <a:latin typeface="Times New Roman" pitchFamily="18" charset="0"/>
                <a:cs typeface="Times New Roman" pitchFamily="18" charset="0"/>
              </a:rPr>
              <a:t>, whereas those that increase enzyme activity are called </a:t>
            </a:r>
            <a:r>
              <a:rPr lang="en-US" b="1" dirty="0" smtClean="0">
                <a:latin typeface="Times New Roman" pitchFamily="18" charset="0"/>
                <a:cs typeface="Times New Roman" pitchFamily="18" charset="0"/>
              </a:rPr>
              <a:t>positive effectors.</a:t>
            </a:r>
          </a:p>
          <a:p>
            <a:pPr algn="justLow">
              <a:buNone/>
            </a:pPr>
            <a:endParaRPr lang="en-US" b="1"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Allosteric</a:t>
            </a:r>
            <a:r>
              <a:rPr lang="en-US" dirty="0" smtClean="0">
                <a:latin typeface="Times New Roman" pitchFamily="18" charset="0"/>
                <a:cs typeface="Times New Roman" pitchFamily="18" charset="0"/>
              </a:rPr>
              <a:t> enzymes usually contain multiple subunits, and frequently catalyze the committed step early in a pathway.</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0"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1- </a:t>
            </a:r>
            <a:r>
              <a:rPr lang="en-US" sz="3600" cap="all" dirty="0" err="1"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Allosteric</a:t>
            </a:r>
            <a:r>
              <a:rPr lang="en-US" sz="3600"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binding sites </a:t>
            </a:r>
            <a:endParaRPr lang="en-US" sz="3600"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3050"/>
            <a:ext cx="8229600" cy="4364241"/>
          </a:xfrm>
        </p:spPr>
        <p:style>
          <a:lnRef idx="2">
            <a:schemeClr val="accent1"/>
          </a:lnRef>
          <a:fillRef idx="1">
            <a:schemeClr val="lt1"/>
          </a:fillRef>
          <a:effectRef idx="0">
            <a:schemeClr val="accent1"/>
          </a:effectRef>
          <a:fontRef idx="minor">
            <a:schemeClr val="dk1"/>
          </a:fontRef>
        </p:style>
        <p:txBody>
          <a:bodyPr>
            <a:normAutofit/>
          </a:bodyPr>
          <a:lstStyle/>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When the substrate itself serves as an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the effect is said to be </a:t>
            </a:r>
            <a:r>
              <a:rPr lang="en-US" dirty="0" err="1" smtClean="0">
                <a:latin typeface="Times New Roman" pitchFamily="18" charset="0"/>
                <a:cs typeface="Times New Roman" pitchFamily="18" charset="0"/>
              </a:rPr>
              <a:t>homotropic</a:t>
            </a:r>
            <a:r>
              <a:rPr lang="en-US" dirty="0" smtClean="0">
                <a:latin typeface="Times New Roman" pitchFamily="18" charset="0"/>
                <a:cs typeface="Times New Roman" pitchFamily="18" charset="0"/>
              </a:rPr>
              <a:t>. Most often, an </a:t>
            </a:r>
            <a:r>
              <a:rPr lang="en-US" dirty="0" err="1" smtClean="0">
                <a:latin typeface="Times New Roman" pitchFamily="18" charset="0"/>
                <a:cs typeface="Times New Roman" pitchFamily="18" charset="0"/>
              </a:rPr>
              <a:t>allosteric</a:t>
            </a:r>
            <a:r>
              <a:rPr lang="en-US" dirty="0" smtClean="0">
                <a:latin typeface="Times New Roman" pitchFamily="18" charset="0"/>
                <a:cs typeface="Times New Roman" pitchFamily="18" charset="0"/>
              </a:rPr>
              <a:t> substrate functions as a positive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In such a case, the presence of a substrate molecule at one site on the enzyme enhances the catalytic properties of the other substrate binding  sites , that is, their binding sites exhibit </a:t>
            </a:r>
            <a:r>
              <a:rPr lang="en-US" dirty="0" err="1" smtClean="0">
                <a:latin typeface="Times New Roman" pitchFamily="18" charset="0"/>
                <a:cs typeface="Times New Roman" pitchFamily="18" charset="0"/>
              </a:rPr>
              <a:t>cooperativity</a:t>
            </a:r>
            <a:r>
              <a:rPr lang="en-US" dirty="0" smtClean="0">
                <a:latin typeface="Times New Roman" pitchFamily="18" charset="0"/>
                <a:cs typeface="Times New Roman" pitchFamily="18" charset="0"/>
              </a:rPr>
              <a:t>.</a:t>
            </a:r>
          </a:p>
        </p:txBody>
      </p:sp>
      <p:sp>
        <p:nvSpPr>
          <p:cNvPr id="3" name="Title 2"/>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A- </a:t>
            </a:r>
            <a:r>
              <a:rPr lang="en-US" sz="36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Homotropic</a:t>
            </a:r>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effectors</a:t>
            </a:r>
            <a:endPar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1643050"/>
            <a:ext cx="8229600" cy="4214843"/>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effector</a:t>
            </a:r>
            <a:r>
              <a:rPr lang="en-US" dirty="0" smtClean="0">
                <a:latin typeface="Times New Roman" pitchFamily="18" charset="0"/>
                <a:cs typeface="Times New Roman" pitchFamily="18" charset="0"/>
              </a:rPr>
              <a:t> may be different from the substrate, in which case the effect is said to be </a:t>
            </a:r>
            <a:r>
              <a:rPr lang="en-US" dirty="0" err="1" smtClean="0">
                <a:latin typeface="Times New Roman" pitchFamily="18" charset="0"/>
                <a:cs typeface="Times New Roman" pitchFamily="18" charset="0"/>
              </a:rPr>
              <a:t>heterotropic</a:t>
            </a:r>
            <a:r>
              <a:rPr lang="en-US" dirty="0" smtClean="0">
                <a:latin typeface="Times New Roman" pitchFamily="18" charset="0"/>
                <a:cs typeface="Times New Roman" pitchFamily="18" charset="0"/>
              </a:rPr>
              <a:t>.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For example, consider the feedback inhibition shown in Figure bellow The enzyme that converts A to B has an </a:t>
            </a:r>
            <a:r>
              <a:rPr lang="en-US" dirty="0" err="1" smtClean="0">
                <a:latin typeface="Times New Roman" pitchFamily="18" charset="0"/>
                <a:cs typeface="Times New Roman" pitchFamily="18" charset="0"/>
              </a:rPr>
              <a:t>allosteric</a:t>
            </a:r>
            <a:r>
              <a:rPr lang="en-US" dirty="0" smtClean="0">
                <a:latin typeface="Times New Roman" pitchFamily="18" charset="0"/>
                <a:cs typeface="Times New Roman" pitchFamily="18" charset="0"/>
              </a:rPr>
              <a:t> site that binds the end-product, E.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If the concentration of E increases (for example, because it is not used as rapidly as it is synthesized), the initial enzyme in the pathway is inhibited.</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Feedback inhibition provides the cell with a product it needs by regulating the flow of substrate molecules through the pathway that synthesizes that product. </a:t>
            </a:r>
          </a:p>
          <a:p>
            <a:pPr algn="justLow"/>
            <a:endParaRPr lang="en-US" dirty="0"/>
          </a:p>
        </p:txBody>
      </p:sp>
      <p:sp>
        <p:nvSpPr>
          <p:cNvPr id="3" name="Title 2"/>
          <p:cNvSpPr>
            <a:spLocks noGrp="1"/>
          </p:cNvSpPr>
          <p:nvPr>
            <p:ph type="title"/>
          </p:nvPr>
        </p:nvSpPr>
        <p:spPr>
          <a:xfrm>
            <a:off x="500034" y="285728"/>
            <a:ext cx="8229600" cy="939784"/>
          </a:xfrm>
        </p:spPr>
        <p:style>
          <a:lnRef idx="1">
            <a:schemeClr val="accent5"/>
          </a:lnRef>
          <a:fillRef idx="2">
            <a:schemeClr val="accent5"/>
          </a:fillRef>
          <a:effectRef idx="1">
            <a:schemeClr val="accent5"/>
          </a:effectRef>
          <a:fontRef idx="minor">
            <a:schemeClr val="dk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B- </a:t>
            </a:r>
            <a:r>
              <a:rPr lang="en-US" sz="3600"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Heterotropic</a:t>
            </a:r>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effectors: </a:t>
            </a:r>
            <a:endPar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126978" name="Picture 2"/>
          <p:cNvPicPr>
            <a:picLocks noChangeAspect="1" noChangeArrowheads="1"/>
          </p:cNvPicPr>
          <p:nvPr/>
        </p:nvPicPr>
        <p:blipFill>
          <a:blip r:embed="rId3" cstate="print"/>
          <a:srcRect/>
          <a:stretch>
            <a:fillRect/>
          </a:stretch>
        </p:blipFill>
        <p:spPr bwMode="auto">
          <a:xfrm>
            <a:off x="1428728" y="5000636"/>
            <a:ext cx="6215106"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1612"/>
            <a:ext cx="8229600" cy="4435679"/>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Low"/>
            <a:r>
              <a:rPr lang="en-US" dirty="0" smtClean="0">
                <a:latin typeface="Times New Roman" pitchFamily="18" charset="0"/>
                <a:cs typeface="Times New Roman" pitchFamily="18" charset="0"/>
              </a:rPr>
              <a:t>Many enzymes may be regulated by covalent modification, most frequently by the addition or removal of phosphate groups from specific serine, </a:t>
            </a:r>
            <a:r>
              <a:rPr lang="en-US" dirty="0" err="1" smtClean="0">
                <a:latin typeface="Times New Roman" pitchFamily="18" charset="0"/>
                <a:cs typeface="Times New Roman" pitchFamily="18" charset="0"/>
              </a:rPr>
              <a:t>threonine</a:t>
            </a:r>
            <a:r>
              <a:rPr lang="en-US" dirty="0" smtClean="0">
                <a:latin typeface="Times New Roman" pitchFamily="18" charset="0"/>
                <a:cs typeface="Times New Roman" pitchFamily="18" charset="0"/>
              </a:rPr>
              <a:t>, or tyrosine residues of the enzyme. </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Protein </a:t>
            </a:r>
            <a:r>
              <a:rPr lang="en-US" dirty="0" err="1" smtClean="0">
                <a:latin typeface="Times New Roman" pitchFamily="18" charset="0"/>
                <a:cs typeface="Times New Roman" pitchFamily="18" charset="0"/>
              </a:rPr>
              <a:t>phosphorylation</a:t>
            </a:r>
            <a:r>
              <a:rPr lang="en-US" dirty="0" smtClean="0">
                <a:latin typeface="Times New Roman" pitchFamily="18" charset="0"/>
                <a:cs typeface="Times New Roman" pitchFamily="18" charset="0"/>
              </a:rPr>
              <a:t> is recognized as one of the primary ways in which cellular processes are regulated.</a:t>
            </a:r>
          </a:p>
          <a:p>
            <a:pPr algn="justLow">
              <a:buNone/>
            </a:pPr>
            <a:endParaRPr lang="en-US" sz="2800" dirty="0" smtClean="0">
              <a:latin typeface="Times New Roman" pitchFamily="18" charset="0"/>
              <a:cs typeface="Times New Roman" pitchFamily="18" charset="0"/>
            </a:endParaRPr>
          </a:p>
          <a:p>
            <a:pPr algn="justLow"/>
            <a:r>
              <a:rPr lang="en-US" sz="2800" dirty="0" err="1" smtClean="0">
                <a:latin typeface="Times New Roman" pitchFamily="18" charset="0"/>
                <a:cs typeface="Times New Roman" pitchFamily="18" charset="0"/>
              </a:rPr>
              <a:t>Phosphorylation</a:t>
            </a:r>
            <a:r>
              <a:rPr lang="en-US" sz="2800" dirty="0" smtClean="0">
                <a:latin typeface="Times New Roman" pitchFamily="18" charset="0"/>
                <a:cs typeface="Times New Roman" pitchFamily="18" charset="0"/>
              </a:rPr>
              <a:t> reactions are catalyzed by a family of enzymes called </a:t>
            </a:r>
            <a:r>
              <a:rPr lang="en-US" sz="2800" b="1" dirty="0" smtClean="0">
                <a:latin typeface="Times New Roman" pitchFamily="18" charset="0"/>
                <a:cs typeface="Times New Roman" pitchFamily="18" charset="0"/>
              </a:rPr>
              <a:t>protein </a:t>
            </a:r>
            <a:r>
              <a:rPr lang="en-US" sz="2800" b="1" dirty="0" err="1" smtClean="0">
                <a:latin typeface="Times New Roman" pitchFamily="18" charset="0"/>
                <a:cs typeface="Times New Roman" pitchFamily="18" charset="0"/>
              </a:rPr>
              <a:t>kinases</a:t>
            </a:r>
            <a:r>
              <a:rPr lang="en-US" sz="2800" b="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that use </a:t>
            </a:r>
            <a:r>
              <a:rPr lang="en-US" sz="2800" b="1" dirty="0" smtClean="0">
                <a:latin typeface="Times New Roman" pitchFamily="18" charset="0"/>
                <a:cs typeface="Times New Roman" pitchFamily="18" charset="0"/>
              </a:rPr>
              <a:t>adenosine </a:t>
            </a:r>
            <a:r>
              <a:rPr lang="en-US" sz="2800" b="1" dirty="0" err="1" smtClean="0">
                <a:latin typeface="Times New Roman" pitchFamily="18" charset="0"/>
                <a:cs typeface="Times New Roman" pitchFamily="18" charset="0"/>
              </a:rPr>
              <a:t>triphosphate</a:t>
            </a:r>
            <a:r>
              <a:rPr lang="en-US" sz="2800" b="1" dirty="0" smtClean="0">
                <a:latin typeface="Times New Roman" pitchFamily="18" charset="0"/>
                <a:cs typeface="Times New Roman" pitchFamily="18" charset="0"/>
              </a:rPr>
              <a:t> (ATP) as a phosphate donor</a:t>
            </a:r>
            <a:r>
              <a:rPr lang="en-US" sz="2800"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3100" dirty="0" smtClean="0"/>
              <a:t/>
            </a:r>
            <a:br>
              <a:rPr lang="en-US" sz="3100" dirty="0" smtClean="0"/>
            </a:br>
            <a:r>
              <a:rPr lang="en-US" sz="3100" dirty="0" smtClean="0">
                <a:latin typeface="Times New Roman" pitchFamily="18" charset="0"/>
                <a:cs typeface="Times New Roman" pitchFamily="18" charset="0"/>
              </a:rPr>
              <a:t>2- Regulation of enzymes by  covalent modification </a:t>
            </a:r>
            <a:br>
              <a:rPr lang="en-US" sz="3100" dirty="0" smtClean="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4422"/>
            <a:ext cx="8229600" cy="4792869"/>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n-US" sz="2400" dirty="0" smtClean="0">
                <a:latin typeface="Times New Roman" pitchFamily="18" charset="0"/>
                <a:cs typeface="Times New Roman" pitchFamily="18" charset="0"/>
              </a:rPr>
              <a:t>Depending on the specific enzyme, the </a:t>
            </a:r>
            <a:r>
              <a:rPr lang="en-US" sz="2400" dirty="0" err="1" smtClean="0">
                <a:latin typeface="Times New Roman" pitchFamily="18" charset="0"/>
                <a:cs typeface="Times New Roman" pitchFamily="18" charset="0"/>
              </a:rPr>
              <a:t>phosphorylated</a:t>
            </a:r>
            <a:r>
              <a:rPr lang="en-US" sz="2400" dirty="0" smtClean="0">
                <a:latin typeface="Times New Roman" pitchFamily="18" charset="0"/>
                <a:cs typeface="Times New Roman" pitchFamily="18" charset="0"/>
              </a:rPr>
              <a:t> form may be more or less active than the </a:t>
            </a:r>
            <a:r>
              <a:rPr lang="en-US" sz="2400" dirty="0" err="1" smtClean="0">
                <a:latin typeface="Times New Roman" pitchFamily="18" charset="0"/>
                <a:cs typeface="Times New Roman" pitchFamily="18" charset="0"/>
              </a:rPr>
              <a:t>unphosphorylated</a:t>
            </a:r>
            <a:r>
              <a:rPr lang="en-US" sz="2400" dirty="0" smtClean="0">
                <a:latin typeface="Times New Roman" pitchFamily="18" charset="0"/>
                <a:cs typeface="Times New Roman" pitchFamily="18" charset="0"/>
              </a:rPr>
              <a:t> enzyme.</a:t>
            </a:r>
          </a:p>
          <a:p>
            <a:pPr algn="just">
              <a:buNone/>
            </a:pP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 For example, </a:t>
            </a:r>
            <a:r>
              <a:rPr lang="en-US" sz="2400" dirty="0" err="1" smtClean="0">
                <a:latin typeface="Times New Roman" pitchFamily="18" charset="0"/>
                <a:cs typeface="Times New Roman" pitchFamily="18" charset="0"/>
              </a:rPr>
              <a:t>phosphorylation</a:t>
            </a:r>
            <a:r>
              <a:rPr lang="en-US" sz="2400" dirty="0" smtClean="0">
                <a:latin typeface="Times New Roman" pitchFamily="18" charset="0"/>
                <a:cs typeface="Times New Roman" pitchFamily="18" charset="0"/>
              </a:rPr>
              <a:t> of glycogen </a:t>
            </a:r>
            <a:r>
              <a:rPr lang="en-US" sz="2400" dirty="0" err="1" smtClean="0">
                <a:latin typeface="Times New Roman" pitchFamily="18" charset="0"/>
                <a:cs typeface="Times New Roman" pitchFamily="18" charset="0"/>
              </a:rPr>
              <a:t>phosphorylase</a:t>
            </a:r>
            <a:r>
              <a:rPr lang="en-US" sz="2400" dirty="0" smtClean="0">
                <a:latin typeface="Times New Roman" pitchFamily="18" charset="0"/>
                <a:cs typeface="Times New Roman" pitchFamily="18" charset="0"/>
              </a:rPr>
              <a:t> (an enzyme that degrades glycogen) increases activity, whereas the addition of phosphate to glycogen </a:t>
            </a:r>
            <a:r>
              <a:rPr lang="en-US" sz="2400" dirty="0" err="1" smtClean="0">
                <a:latin typeface="Times New Roman" pitchFamily="18" charset="0"/>
                <a:cs typeface="Times New Roman" pitchFamily="18" charset="0"/>
              </a:rPr>
              <a:t>synthase</a:t>
            </a:r>
            <a:r>
              <a:rPr lang="en-US" sz="2400" dirty="0" smtClean="0">
                <a:latin typeface="Times New Roman" pitchFamily="18" charset="0"/>
                <a:cs typeface="Times New Roman" pitchFamily="18" charset="0"/>
              </a:rPr>
              <a:t> (an enzyme that synthesizes glycogen) decreases activity</a:t>
            </a:r>
          </a:p>
        </p:txBody>
      </p:sp>
      <p:sp>
        <p:nvSpPr>
          <p:cNvPr id="8" name="Title 7"/>
          <p:cNvSpPr>
            <a:spLocks noGrp="1"/>
          </p:cNvSpPr>
          <p:nvPr>
            <p:ph type="title"/>
          </p:nvPr>
        </p:nvSpPr>
        <p:spPr>
          <a:xfrm>
            <a:off x="457200" y="274638"/>
            <a:ext cx="8229600" cy="796908"/>
          </a:xfrm>
        </p:spPr>
        <p:style>
          <a:lnRef idx="1">
            <a:schemeClr val="accent5"/>
          </a:lnRef>
          <a:fillRef idx="2">
            <a:schemeClr val="accent5"/>
          </a:fillRef>
          <a:effectRef idx="1">
            <a:schemeClr val="accent5"/>
          </a:effectRef>
          <a:fontRef idx="minor">
            <a:schemeClr val="dk1"/>
          </a:fontRef>
        </p:style>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r>
            <a:br>
              <a:rPr lang="en-US"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r>
              <a:rPr lang="en-US" sz="2400" dirty="0" smtClean="0">
                <a:ln w="10541" cmpd="sng">
                  <a:solidFill>
                    <a:schemeClr val="accent1">
                      <a:shade val="88000"/>
                      <a:satMod val="110000"/>
                    </a:schemeClr>
                  </a:solidFill>
                  <a:prstDash val="solid"/>
                </a:ln>
                <a:solidFill>
                  <a:schemeClr val="tx1"/>
                </a:solidFill>
                <a:effectLst/>
                <a:latin typeface="Times New Roman" pitchFamily="18" charset="0"/>
                <a:cs typeface="Times New Roman" pitchFamily="18" charset="0"/>
              </a:rPr>
              <a:t>Response of enzyme to </a:t>
            </a:r>
            <a:r>
              <a:rPr lang="en-US" sz="2400" dirty="0" err="1" smtClean="0">
                <a:ln w="10541" cmpd="sng">
                  <a:solidFill>
                    <a:schemeClr val="accent1">
                      <a:shade val="88000"/>
                      <a:satMod val="110000"/>
                    </a:schemeClr>
                  </a:solidFill>
                  <a:prstDash val="solid"/>
                </a:ln>
                <a:solidFill>
                  <a:schemeClr val="tx1"/>
                </a:solidFill>
                <a:effectLst/>
                <a:latin typeface="Times New Roman" pitchFamily="18" charset="0"/>
                <a:cs typeface="Times New Roman" pitchFamily="18" charset="0"/>
              </a:rPr>
              <a:t>phosphorylation</a:t>
            </a:r>
            <a:r>
              <a:rPr lang="en-US" sz="2400" dirty="0" smtClean="0">
                <a:ln w="10541" cmpd="sng">
                  <a:solidFill>
                    <a:schemeClr val="accent1">
                      <a:shade val="88000"/>
                      <a:satMod val="110000"/>
                    </a:schemeClr>
                  </a:solidFill>
                  <a:prstDash val="solid"/>
                </a:ln>
                <a:solidFill>
                  <a:schemeClr val="tx1"/>
                </a:solidFill>
                <a:effectLst/>
                <a:latin typeface="Times New Roman" pitchFamily="18" charset="0"/>
                <a:cs typeface="Times New Roman" pitchFamily="18" charset="0"/>
              </a:rPr>
              <a:t> </a:t>
            </a:r>
            <a:r>
              <a:rPr lang="en-US"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r>
            <a:br>
              <a:rPr lang="en-US" sz="2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endParaRPr lang="en-US" sz="2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28002" name="Picture 2"/>
          <p:cNvPicPr>
            <a:picLocks noChangeAspect="1" noChangeArrowheads="1"/>
          </p:cNvPicPr>
          <p:nvPr/>
        </p:nvPicPr>
        <p:blipFill>
          <a:blip r:embed="rId3" cstate="print"/>
          <a:srcRect/>
          <a:stretch>
            <a:fillRect/>
          </a:stretch>
        </p:blipFill>
        <p:spPr bwMode="auto">
          <a:xfrm>
            <a:off x="428596" y="4071942"/>
            <a:ext cx="8286808"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71612"/>
            <a:ext cx="8229600" cy="4435679"/>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lgn="just"/>
            <a:r>
              <a:rPr lang="en-US" dirty="0" smtClean="0">
                <a:latin typeface="Times New Roman" pitchFamily="18" charset="0"/>
                <a:cs typeface="Times New Roman" pitchFamily="18" charset="0"/>
              </a:rPr>
              <a:t>Cells can also regulate the amount of enzyme present by altering the rate of enzyme synthesis. </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Enzymes subject to regulation of synthesis are often those  that are needed at only one stage of development or under selected physiologic conditions. For example, elevated levels of insulin as a result of high blood glucose levels cause an increase in the synthesis of key enzymes involved in glucose metabolism.</a:t>
            </a:r>
          </a:p>
          <a:p>
            <a:pPr algn="just">
              <a:buNone/>
            </a:pP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Alterations in enzyme levels as a result of induction or repression of protein synthesis are slow (hours to days), compared with </a:t>
            </a:r>
            <a:r>
              <a:rPr lang="en-US" dirty="0" err="1" smtClean="0">
                <a:latin typeface="Times New Roman" pitchFamily="18" charset="0"/>
                <a:cs typeface="Times New Roman" pitchFamily="18" charset="0"/>
              </a:rPr>
              <a:t>allosterically</a:t>
            </a:r>
            <a:r>
              <a:rPr lang="en-US" dirty="0" smtClean="0">
                <a:latin typeface="Times New Roman" pitchFamily="18" charset="0"/>
                <a:cs typeface="Times New Roman" pitchFamily="18" charset="0"/>
              </a:rPr>
              <a:t> regulated changes in enzyme activity, which occur in seconds to minutes. </a:t>
            </a:r>
            <a:endParaRPr lang="en-US" dirty="0">
              <a:latin typeface="Times New Roman" pitchFamily="18" charset="0"/>
              <a:cs typeface="Times New Roman" pitchFamily="18" charset="0"/>
            </a:endParaRPr>
          </a:p>
        </p:txBody>
      </p:sp>
      <p:sp>
        <p:nvSpPr>
          <p:cNvPr id="3" name="Title 2"/>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en-US" sz="2800" dirty="0" smtClean="0">
                <a:latin typeface="Times New Roman" pitchFamily="18" charset="0"/>
                <a:cs typeface="Times New Roman" pitchFamily="18" charset="0"/>
              </a:rPr>
              <a:t>3- Induction and repression of enzyme synthesis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F25N6C.jpg"/>
          <p:cNvPicPr>
            <a:picLocks noGrp="1" noChangeAspect="1"/>
          </p:cNvPicPr>
          <p:nvPr>
            <p:ph idx="1"/>
          </p:nvPr>
        </p:nvPicPr>
        <p:blipFill>
          <a:blip r:embed="rId3" cstate="print"/>
          <a:stretch>
            <a:fillRect/>
          </a:stretch>
        </p:blipFill>
        <p:spPr>
          <a:xfrm>
            <a:off x="1857356" y="1357298"/>
            <a:ext cx="5286412" cy="40005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85926"/>
            <a:ext cx="8229600" cy="4221365"/>
          </a:xfrm>
        </p:spPr>
        <p:style>
          <a:lnRef idx="2">
            <a:schemeClr val="accent1"/>
          </a:lnRef>
          <a:fillRef idx="1">
            <a:schemeClr val="lt1"/>
          </a:fillRef>
          <a:effectRef idx="0">
            <a:schemeClr val="accent1"/>
          </a:effectRef>
          <a:fontRef idx="minor">
            <a:schemeClr val="dk1"/>
          </a:fontRef>
        </p:style>
        <p:txBody>
          <a:bodyPr/>
          <a:lstStyle/>
          <a:p>
            <a:pPr>
              <a:buNone/>
            </a:pPr>
            <a:endParaRPr lang="en-US" dirty="0" smtClean="0"/>
          </a:p>
          <a:p>
            <a:pPr marL="624078" indent="-514350">
              <a:buFont typeface="+mj-lt"/>
              <a:buAutoNum type="arabicPeriod"/>
            </a:pPr>
            <a:r>
              <a:rPr lang="en-US" dirty="0" smtClean="0"/>
              <a:t>Substrate concentration</a:t>
            </a:r>
          </a:p>
          <a:p>
            <a:pPr marL="624078" indent="-514350">
              <a:buFont typeface="+mj-lt"/>
              <a:buAutoNum type="arabicPeriod"/>
            </a:pPr>
            <a:r>
              <a:rPr lang="en-US" dirty="0" smtClean="0"/>
              <a:t>Enzyme concentration</a:t>
            </a:r>
          </a:p>
          <a:p>
            <a:pPr marL="624078" indent="-514350">
              <a:buFont typeface="+mj-lt"/>
              <a:buAutoNum type="arabicPeriod"/>
            </a:pPr>
            <a:r>
              <a:rPr lang="en-US" dirty="0" smtClean="0"/>
              <a:t>Temperature</a:t>
            </a:r>
          </a:p>
          <a:p>
            <a:pPr marL="624078" indent="-514350">
              <a:buFont typeface="+mj-lt"/>
              <a:buAutoNum type="arabicPeriod"/>
            </a:pPr>
            <a:r>
              <a:rPr lang="en-US" dirty="0" smtClean="0"/>
              <a:t>pH</a:t>
            </a:r>
          </a:p>
          <a:p>
            <a:pPr marL="624078" indent="-514350">
              <a:buFont typeface="+mj-lt"/>
              <a:buAutoNum type="arabicPeriod"/>
            </a:pPr>
            <a:r>
              <a:rPr lang="en-US" dirty="0" smtClean="0"/>
              <a:t>Cofactors or co- activators</a:t>
            </a:r>
          </a:p>
          <a:p>
            <a:pPr marL="624078" indent="-514350">
              <a:buFont typeface="+mj-lt"/>
              <a:buAutoNum type="arabicPeriod"/>
            </a:pPr>
            <a:r>
              <a:rPr lang="en-US" dirty="0" smtClean="0"/>
              <a:t>Inhibitors</a:t>
            </a:r>
            <a:endParaRPr lang="en-US" dirty="0"/>
          </a:p>
        </p:txBody>
      </p:sp>
      <p:sp>
        <p:nvSpPr>
          <p:cNvPr id="3" name="Title 2"/>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normAutofit fontScale="90000"/>
          </a:bodyPr>
          <a:lstStyle/>
          <a:p>
            <a:pPr algn="ctr"/>
            <a:r>
              <a:rPr lang="en-US" dirty="0" smtClean="0"/>
              <a:t>Factors affecting the rate of enzyme reactions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1285860"/>
            <a:ext cx="8229600" cy="535785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lgn="justLow">
              <a:lnSpc>
                <a:spcPct val="95000"/>
              </a:lnSpc>
              <a:spcBef>
                <a:spcPct val="10000"/>
              </a:spcBef>
            </a:pPr>
            <a:endParaRPr lang="en-US" sz="2400" dirty="0" smtClean="0">
              <a:latin typeface="Times New Roman" pitchFamily="18" charset="0"/>
              <a:cs typeface="Times New Roman" pitchFamily="18" charset="0"/>
            </a:endParaRPr>
          </a:p>
          <a:p>
            <a:pPr algn="justLow">
              <a:lnSpc>
                <a:spcPct val="95000"/>
              </a:lnSpc>
              <a:spcBef>
                <a:spcPct val="10000"/>
              </a:spcBef>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rate of reaction increases as substrate concentration increases (at constant enzyme concentration</a:t>
            </a:r>
            <a:r>
              <a:rPr lang="en-US" sz="2400" dirty="0" smtClean="0">
                <a:latin typeface="Times New Roman" pitchFamily="18" charset="0"/>
                <a:cs typeface="Times New Roman" pitchFamily="18" charset="0"/>
              </a:rPr>
              <a:t>)</a:t>
            </a:r>
          </a:p>
          <a:p>
            <a:pPr algn="justLow">
              <a:lnSpc>
                <a:spcPct val="95000"/>
              </a:lnSpc>
              <a:spcBef>
                <a:spcPct val="10000"/>
              </a:spcBef>
              <a:buNone/>
            </a:pPr>
            <a:endParaRPr lang="en-US" sz="2400" dirty="0" smtClean="0">
              <a:latin typeface="Times New Roman" pitchFamily="18" charset="0"/>
              <a:cs typeface="Times New Roman" pitchFamily="18" charset="0"/>
            </a:endParaRPr>
          </a:p>
          <a:p>
            <a:pPr algn="justLow"/>
            <a:r>
              <a:rPr lang="en-US" sz="2400" dirty="0" smtClean="0">
                <a:latin typeface="Times New Roman" pitchFamily="18" charset="0"/>
                <a:cs typeface="Times New Roman" pitchFamily="18" charset="0"/>
              </a:rPr>
              <a:t>The rate or velocity of a reaction (v) is the number of substrate molecules converted to product per unit time.</a:t>
            </a:r>
          </a:p>
          <a:p>
            <a:pPr algn="justLow">
              <a:buNone/>
            </a:pPr>
            <a:endParaRPr lang="en-US" sz="2400" dirty="0" smtClean="0">
              <a:latin typeface="Times New Roman" pitchFamily="18" charset="0"/>
              <a:cs typeface="Times New Roman" pitchFamily="18" charset="0"/>
            </a:endParaRPr>
          </a:p>
          <a:p>
            <a:pPr algn="justLow"/>
            <a:r>
              <a:rPr lang="en-US" sz="2400" dirty="0" smtClean="0">
                <a:latin typeface="Times New Roman" pitchFamily="18" charset="0"/>
                <a:cs typeface="Times New Roman" pitchFamily="18" charset="0"/>
              </a:rPr>
              <a:t>velocity is usually expressed as </a:t>
            </a:r>
            <a:r>
              <a:rPr lang="el-GR" sz="2400" dirty="0" smtClean="0">
                <a:latin typeface="Times New Roman" pitchFamily="18" charset="0"/>
                <a:cs typeface="Times New Roman" pitchFamily="18" charset="0"/>
              </a:rPr>
              <a:t>μ</a:t>
            </a:r>
            <a:r>
              <a:rPr lang="en-US" sz="2400" dirty="0" smtClean="0">
                <a:latin typeface="Times New Roman" pitchFamily="18" charset="0"/>
                <a:cs typeface="Times New Roman" pitchFamily="18" charset="0"/>
              </a:rPr>
              <a:t> mol of product formed per minute.</a:t>
            </a:r>
          </a:p>
          <a:p>
            <a:pPr algn="justLow"/>
            <a:endParaRPr lang="en-US" sz="2400" dirty="0" smtClean="0">
              <a:latin typeface="Times New Roman" pitchFamily="18" charset="0"/>
              <a:cs typeface="Times New Roman" pitchFamily="18" charset="0"/>
            </a:endParaRPr>
          </a:p>
          <a:p>
            <a:pPr algn="justLow"/>
            <a:r>
              <a:rPr lang="en-US" sz="2400" dirty="0" smtClean="0">
                <a:latin typeface="Times New Roman" pitchFamily="18" charset="0"/>
                <a:cs typeface="Times New Roman" pitchFamily="18" charset="0"/>
              </a:rPr>
              <a:t>The rate of an enzyme-catalyzed reaction increases with substrate concentration until a maximal velocity is reached .</a:t>
            </a:r>
          </a:p>
          <a:p>
            <a:pPr algn="justLow"/>
            <a:endParaRPr lang="en-US" sz="2400" dirty="0" smtClean="0">
              <a:latin typeface="Times New Roman" pitchFamily="18" charset="0"/>
              <a:cs typeface="Times New Roman" pitchFamily="18" charset="0"/>
            </a:endParaRPr>
          </a:p>
          <a:p>
            <a:pPr algn="justLow"/>
            <a:r>
              <a:rPr lang="en-US" sz="2400" dirty="0" smtClean="0">
                <a:latin typeface="Times New Roman" pitchFamily="18" charset="0"/>
                <a:cs typeface="Times New Roman" pitchFamily="18" charset="0"/>
              </a:rPr>
              <a:t>The leveling off of the reaction rate at high substrate concentrations reflects the saturation with substrate of all available binding sites on the enzyme molecules present.</a:t>
            </a:r>
          </a:p>
          <a:p>
            <a:pPr algn="justLow">
              <a:buNone/>
            </a:pPr>
            <a:endParaRPr lang="en-US" sz="2400" dirty="0">
              <a:latin typeface="Times New Roman" pitchFamily="18" charset="0"/>
              <a:cs typeface="Times New Roman" pitchFamily="18" charset="0"/>
            </a:endParaRPr>
          </a:p>
          <a:p>
            <a:pPr algn="justLow">
              <a:lnSpc>
                <a:spcPct val="95000"/>
              </a:lnSpc>
              <a:spcBef>
                <a:spcPct val="10000"/>
              </a:spcBef>
            </a:pPr>
            <a:r>
              <a:rPr lang="en-US" sz="2400" dirty="0">
                <a:latin typeface="Times New Roman" pitchFamily="18" charset="0"/>
                <a:cs typeface="Times New Roman" pitchFamily="18" charset="0"/>
              </a:rPr>
              <a:t>Maximum </a:t>
            </a:r>
            <a:r>
              <a:rPr lang="en-US" sz="2400" dirty="0" smtClean="0">
                <a:latin typeface="Times New Roman" pitchFamily="18" charset="0"/>
                <a:cs typeface="Times New Roman" pitchFamily="18" charset="0"/>
              </a:rPr>
              <a:t>velocity occurs </a:t>
            </a:r>
            <a:r>
              <a:rPr lang="en-US" sz="2400" dirty="0">
                <a:latin typeface="Times New Roman" pitchFamily="18" charset="0"/>
                <a:cs typeface="Times New Roman" pitchFamily="18" charset="0"/>
              </a:rPr>
              <a:t>when the enzyme is saturated (when all enzymes are binding substrate</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9458" name="Rectangle 2"/>
          <p:cNvSpPr>
            <a:spLocks noGrp="1" noChangeArrowheads="1"/>
          </p:cNvSpPr>
          <p:nvPr>
            <p:ph type="title"/>
          </p:nvPr>
        </p:nvSpPr>
        <p:spPr>
          <a:xfrm>
            <a:off x="457200" y="274638"/>
            <a:ext cx="8229600" cy="939784"/>
          </a:xfrm>
        </p:spPr>
        <p:style>
          <a:lnRef idx="1">
            <a:schemeClr val="accent5"/>
          </a:lnRef>
          <a:fillRef idx="3">
            <a:schemeClr val="accent5"/>
          </a:fillRef>
          <a:effectRef idx="2">
            <a:schemeClr val="accent5"/>
          </a:effectRef>
          <a:fontRef idx="minor">
            <a:schemeClr val="lt1"/>
          </a:fontRef>
        </p:style>
        <p:txBody>
          <a:bodyPr>
            <a:normAutofit/>
          </a:bodyPr>
          <a:lstStyle/>
          <a:p>
            <a:r>
              <a:rPr lang="en-US" sz="2800" dirty="0" smtClean="0"/>
              <a:t>1- Substrate </a:t>
            </a:r>
            <a:r>
              <a:rPr lang="en-US" sz="2800" dirty="0"/>
              <a:t>Concentration and Reaction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additive="base">
                                        <p:cTn id="7"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additive="base">
                                        <p:cTn id="13"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additive="base">
                                        <p:cTn id="19" dur="500" fill="hold"/>
                                        <p:tgtEl>
                                          <p:spTgt spid="19459">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7" end="7"/>
                                            </p:txEl>
                                          </p:spTgt>
                                        </p:tgtEl>
                                        <p:attrNameLst>
                                          <p:attrName>style.visibility</p:attrName>
                                        </p:attrNameLst>
                                      </p:cBhvr>
                                      <p:to>
                                        <p:strVal val="visible"/>
                                      </p:to>
                                    </p:set>
                                    <p:anim calcmode="lin" valueType="num">
                                      <p:cBhvr additive="base">
                                        <p:cTn id="25" dur="500" fill="hold"/>
                                        <p:tgtEl>
                                          <p:spTgt spid="19459">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9" end="9"/>
                                            </p:txEl>
                                          </p:spTgt>
                                        </p:tgtEl>
                                        <p:attrNameLst>
                                          <p:attrName>style.visibility</p:attrName>
                                        </p:attrNameLst>
                                      </p:cBhvr>
                                      <p:to>
                                        <p:strVal val="visible"/>
                                      </p:to>
                                    </p:set>
                                    <p:anim calcmode="lin" valueType="num">
                                      <p:cBhvr additive="base">
                                        <p:cTn id="31" dur="500" fill="hold"/>
                                        <p:tgtEl>
                                          <p:spTgt spid="19459">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59">
                                            <p:txEl>
                                              <p:pRg st="11" end="11"/>
                                            </p:txEl>
                                          </p:spTgt>
                                        </p:tgtEl>
                                        <p:attrNameLst>
                                          <p:attrName>style.visibility</p:attrName>
                                        </p:attrNameLst>
                                      </p:cBhvr>
                                      <p:to>
                                        <p:strVal val="visible"/>
                                      </p:to>
                                    </p:set>
                                    <p:anim calcmode="lin" valueType="num">
                                      <p:cBhvr additive="base">
                                        <p:cTn id="37" dur="500" fill="hold"/>
                                        <p:tgtEl>
                                          <p:spTgt spid="19459">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59">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600" cap="all" dirty="0" smtClean="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rPr>
              <a:t>Substrate Concentration and Reaction Rate</a:t>
            </a:r>
            <a:endParaRPr lang="en-US" sz="3600" cap="all" dirty="0">
              <a:ln w="9000" cmpd="sng">
                <a:solidFill>
                  <a:schemeClr val="accent4">
                    <a:shade val="50000"/>
                    <a:satMod val="120000"/>
                  </a:schemeClr>
                </a:solidFill>
                <a:prstDash val="solid"/>
              </a:ln>
              <a:solidFill>
                <a:sysClr val="windowText" lastClr="000000"/>
              </a:solidFill>
              <a:effectLst>
                <a:reflection blurRad="12700" stA="28000" endPos="45000" dist="1000" dir="5400000" sy="-100000" algn="bl" rotWithShape="0"/>
              </a:effectLst>
            </a:endParaRPr>
          </a:p>
        </p:txBody>
      </p:sp>
      <p:graphicFrame>
        <p:nvGraphicFramePr>
          <p:cNvPr id="5122" name="Object 2"/>
          <p:cNvGraphicFramePr>
            <a:graphicFrameLocks noChangeAspect="1"/>
          </p:cNvGraphicFramePr>
          <p:nvPr/>
        </p:nvGraphicFramePr>
        <p:xfrm>
          <a:off x="642910" y="1857364"/>
          <a:ext cx="7929618" cy="4071935"/>
        </p:xfrm>
        <a:graphic>
          <a:graphicData uri="http://schemas.openxmlformats.org/presentationml/2006/ole">
            <p:oleObj spid="_x0000_s5122" name="Bitmap Image" r:id="rId4" imgW="3104762" imgH="2180952" progId="PBrush">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endParaRPr lang="en-US" dirty="0" smtClean="0"/>
          </a:p>
          <a:p>
            <a:pPr algn="justLow">
              <a:lnSpc>
                <a:spcPct val="120000"/>
              </a:lnSpc>
            </a:pPr>
            <a:r>
              <a:rPr lang="en-US" dirty="0" smtClean="0"/>
              <a:t>The velocity of all enzymes is dependent on the concentration of substrate.</a:t>
            </a:r>
          </a:p>
          <a:p>
            <a:pPr algn="justLow">
              <a:lnSpc>
                <a:spcPct val="120000"/>
              </a:lnSpc>
              <a:buNone/>
            </a:pPr>
            <a:endParaRPr lang="en-US" dirty="0" smtClean="0"/>
          </a:p>
          <a:p>
            <a:pPr algn="justLow">
              <a:lnSpc>
                <a:spcPct val="120000"/>
              </a:lnSpc>
            </a:pPr>
            <a:r>
              <a:rPr lang="en-US" dirty="0" smtClean="0"/>
              <a:t>The hypothesis of enzyme kinetics assumes the rapid, reversible formation of a complex between an enzyme and its substrate .</a:t>
            </a:r>
          </a:p>
          <a:p>
            <a:pPr algn="justLow">
              <a:lnSpc>
                <a:spcPct val="120000"/>
              </a:lnSpc>
              <a:buNone/>
            </a:pPr>
            <a:endParaRPr lang="en-US" dirty="0" smtClean="0"/>
          </a:p>
          <a:p>
            <a:pPr algn="justLow">
              <a:lnSpc>
                <a:spcPct val="120000"/>
              </a:lnSpc>
            </a:pPr>
            <a:r>
              <a:rPr lang="en-US" dirty="0" smtClean="0"/>
              <a:t>It also assumes that the rate of formation of the product, P, is proportional to the concentration of the complex.</a:t>
            </a:r>
          </a:p>
          <a:p>
            <a:pPr algn="justLow">
              <a:lnSpc>
                <a:spcPct val="120000"/>
              </a:lnSpc>
              <a:buNone/>
            </a:pPr>
            <a:endParaRPr lang="en-US" dirty="0" smtClean="0"/>
          </a:p>
          <a:p>
            <a:pPr algn="justLow">
              <a:lnSpc>
                <a:spcPct val="120000"/>
              </a:lnSpc>
            </a:pPr>
            <a:r>
              <a:rPr lang="en-US" dirty="0" smtClean="0"/>
              <a:t>The </a:t>
            </a:r>
            <a:r>
              <a:rPr lang="en-US" b="1" dirty="0" smtClean="0"/>
              <a:t>velocity of such a reaction is greatest when all the sites at </a:t>
            </a:r>
            <a:r>
              <a:rPr lang="en-US" dirty="0" smtClean="0"/>
              <a:t>which catalytic activity can take place on the enzyme molecules (active sites) are filled with substrate; i.e. </a:t>
            </a:r>
            <a:r>
              <a:rPr lang="en-US" b="1" dirty="0" smtClean="0"/>
              <a:t>when the substrate concentration is very high.</a:t>
            </a:r>
          </a:p>
          <a:p>
            <a:pPr algn="justLow">
              <a:buNone/>
            </a:pPr>
            <a:endParaRPr lang="en-US" b="1" dirty="0" smtClean="0"/>
          </a:p>
          <a:p>
            <a:pPr algn="justLow">
              <a:buNone/>
            </a:pPr>
            <a:r>
              <a:rPr lang="en-US" b="1" dirty="0" smtClean="0"/>
              <a:t>                                   k1                  k2</a:t>
            </a:r>
          </a:p>
          <a:p>
            <a:pPr algn="justLow">
              <a:buNone/>
            </a:pPr>
            <a:r>
              <a:rPr lang="pt-BR" b="1" dirty="0" smtClean="0"/>
              <a:t>                   </a:t>
            </a:r>
            <a:r>
              <a:rPr lang="pt-BR" sz="4000" b="1" dirty="0" smtClean="0"/>
              <a:t>E + S          ES            E + P</a:t>
            </a:r>
          </a:p>
          <a:p>
            <a:pPr algn="justLow">
              <a:buNone/>
            </a:pPr>
            <a:r>
              <a:rPr lang="en-US" b="1" dirty="0" smtClean="0"/>
              <a:t>                                  k-1</a:t>
            </a:r>
            <a:endParaRPr lang="en-US" dirty="0"/>
          </a:p>
        </p:txBody>
      </p:sp>
      <p:sp>
        <p:nvSpPr>
          <p:cNvPr id="3" name="Title 2"/>
          <p:cNvSpPr>
            <a:spLocks noGrp="1"/>
          </p:cNvSpPr>
          <p:nvPr>
            <p:ph type="title"/>
          </p:nvPr>
        </p:nvSpPr>
        <p:spPr>
          <a:xfrm>
            <a:off x="457200" y="274638"/>
            <a:ext cx="8229600" cy="1011222"/>
          </a:xfrm>
        </p:spPr>
        <p:style>
          <a:lnRef idx="1">
            <a:schemeClr val="accent5"/>
          </a:lnRef>
          <a:fillRef idx="3">
            <a:schemeClr val="accent5"/>
          </a:fillRef>
          <a:effectRef idx="2">
            <a:schemeClr val="accent5"/>
          </a:effectRef>
          <a:fontRef idx="minor">
            <a:schemeClr val="lt1"/>
          </a:fontRef>
        </p:style>
        <p:txBody>
          <a:bodyPr>
            <a:normAutofit/>
          </a:bodyPr>
          <a:lstStyle/>
          <a:p>
            <a:pPr algn="ctr"/>
            <a:r>
              <a:rPr lang="en-US" sz="2400" dirty="0" smtClean="0"/>
              <a:t>REGULATION OF ENZYMES BY SUBSTRATE AND</a:t>
            </a:r>
            <a:br>
              <a:rPr lang="en-US" sz="2400" dirty="0" smtClean="0"/>
            </a:br>
            <a:r>
              <a:rPr lang="en-US" sz="2400" dirty="0" smtClean="0"/>
              <a:t>PRODUCT CONCENTRATION</a:t>
            </a:r>
            <a:endParaRPr lang="en-US" sz="2400" dirty="0"/>
          </a:p>
        </p:txBody>
      </p:sp>
      <p:cxnSp>
        <p:nvCxnSpPr>
          <p:cNvPr id="5" name="Straight Arrow Connector 4"/>
          <p:cNvCxnSpPr/>
          <p:nvPr/>
        </p:nvCxnSpPr>
        <p:spPr>
          <a:xfrm>
            <a:off x="3000364" y="5143512"/>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3000364" y="528638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572000" y="5214950"/>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8229600" cy="869934"/>
          </a:xfrm>
        </p:spPr>
        <p:style>
          <a:lnRef idx="0">
            <a:schemeClr val="accent5"/>
          </a:lnRef>
          <a:fillRef idx="3">
            <a:schemeClr val="accent5"/>
          </a:fillRef>
          <a:effectRef idx="3">
            <a:schemeClr val="accent5"/>
          </a:effectRef>
          <a:fontRef idx="minor">
            <a:schemeClr val="lt1"/>
          </a:fontRef>
        </p:style>
        <p:txBody>
          <a:bodyPr/>
          <a:lstStyle/>
          <a:p>
            <a:pPr algn="ctr"/>
            <a:r>
              <a:rPr lang="en-US" dirty="0" err="1" smtClean="0"/>
              <a:t>Michaelis-Menton</a:t>
            </a:r>
            <a:endParaRPr lang="en-US" dirty="0"/>
          </a:p>
        </p:txBody>
      </p:sp>
      <p:sp>
        <p:nvSpPr>
          <p:cNvPr id="8" name="Text Placeholder 7"/>
          <p:cNvSpPr>
            <a:spLocks noGrp="1"/>
          </p:cNvSpPr>
          <p:nvPr>
            <p:ph type="body" idx="1"/>
          </p:nvPr>
        </p:nvSpPr>
        <p:spPr>
          <a:xfrm>
            <a:off x="457200" y="5643578"/>
            <a:ext cx="3971924" cy="10001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b="1" dirty="0" smtClean="0"/>
              <a:t>Maud </a:t>
            </a:r>
            <a:r>
              <a:rPr lang="en-US" b="1" dirty="0" err="1" smtClean="0"/>
              <a:t>Menten</a:t>
            </a:r>
            <a:endParaRPr lang="en-US" b="1" dirty="0" smtClean="0"/>
          </a:p>
          <a:p>
            <a:pPr algn="ctr"/>
            <a:r>
              <a:rPr lang="en-US" sz="1600" dirty="0" smtClean="0"/>
              <a:t>March 20, 1879 – July 26, 1960</a:t>
            </a:r>
            <a:endParaRPr lang="en-US" sz="1600" dirty="0"/>
          </a:p>
        </p:txBody>
      </p:sp>
      <p:sp>
        <p:nvSpPr>
          <p:cNvPr id="10" name="Text Placeholder 9"/>
          <p:cNvSpPr>
            <a:spLocks noGrp="1"/>
          </p:cNvSpPr>
          <p:nvPr>
            <p:ph type="body" sz="half" idx="3"/>
          </p:nvPr>
        </p:nvSpPr>
        <p:spPr>
          <a:xfrm>
            <a:off x="4645026" y="5643578"/>
            <a:ext cx="4041775" cy="100013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b="1" dirty="0" smtClean="0"/>
              <a:t>Leonor </a:t>
            </a:r>
            <a:r>
              <a:rPr lang="en-US" b="1" dirty="0" err="1" smtClean="0"/>
              <a:t>Michaelis</a:t>
            </a:r>
            <a:endParaRPr lang="en-US" b="1" dirty="0" smtClean="0"/>
          </a:p>
          <a:p>
            <a:pPr algn="ctr"/>
            <a:r>
              <a:rPr lang="en-US" sz="1600" dirty="0" smtClean="0"/>
              <a:t>January 16, 1875 – October 8, 1949</a:t>
            </a:r>
            <a:endParaRPr lang="en-US" sz="1600" dirty="0"/>
          </a:p>
        </p:txBody>
      </p:sp>
      <p:pic>
        <p:nvPicPr>
          <p:cNvPr id="12" name="Content Placeholder 11" descr="imagesCA7IC3OG.jpg"/>
          <p:cNvPicPr>
            <a:picLocks noGrp="1" noChangeAspect="1"/>
          </p:cNvPicPr>
          <p:nvPr>
            <p:ph sz="quarter" idx="2"/>
          </p:nvPr>
        </p:nvPicPr>
        <p:blipFill>
          <a:blip r:embed="rId3" cstate="print"/>
          <a:stretch>
            <a:fillRect/>
          </a:stretch>
        </p:blipFill>
        <p:spPr>
          <a:xfrm>
            <a:off x="642910" y="1571612"/>
            <a:ext cx="3643338" cy="37862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Content Placeholder 12" descr="imagesCATGGE4K.jpg"/>
          <p:cNvPicPr>
            <a:picLocks noGrp="1" noChangeAspect="1"/>
          </p:cNvPicPr>
          <p:nvPr>
            <p:ph sz="quarter" idx="4"/>
          </p:nvPr>
        </p:nvPicPr>
        <p:blipFill>
          <a:blip r:embed="rId4" cstate="print"/>
          <a:stretch>
            <a:fillRect/>
          </a:stretch>
        </p:blipFill>
        <p:spPr>
          <a:xfrm>
            <a:off x="4714876" y="1571612"/>
            <a:ext cx="3929090" cy="38576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1378</TotalTime>
  <Words>3299</Words>
  <Application>Microsoft Office PowerPoint</Application>
  <PresentationFormat>On-screen Show (4:3)</PresentationFormat>
  <Paragraphs>391</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Concourse</vt:lpstr>
      <vt:lpstr>Bitmap Image</vt:lpstr>
      <vt:lpstr>Enzymes: Kinetics</vt:lpstr>
      <vt:lpstr>Enzyme kinetics</vt:lpstr>
      <vt:lpstr> Why Enzyme kinetics are important ?</vt:lpstr>
      <vt:lpstr>Enzyme Kinetics</vt:lpstr>
      <vt:lpstr>Factors affecting the rate of enzyme reactions</vt:lpstr>
      <vt:lpstr>1- Substrate Concentration and Reaction Rate</vt:lpstr>
      <vt:lpstr>Substrate Concentration and Reaction Rate</vt:lpstr>
      <vt:lpstr>REGULATION OF ENZYMES BY SUBSTRATE AND PRODUCT CONCENTRATION</vt:lpstr>
      <vt:lpstr>Michaelis-Menton</vt:lpstr>
      <vt:lpstr>The Michaelis-Menton Model</vt:lpstr>
      <vt:lpstr>The Michaelis-Menton equation</vt:lpstr>
      <vt:lpstr>The Michaelis-Menton equation</vt:lpstr>
      <vt:lpstr>The Michaelis-Menten constant (Km)</vt:lpstr>
      <vt:lpstr> Important conclusions about Michaelis-Menten kinetics  </vt:lpstr>
      <vt:lpstr>1.    [S] &lt;&lt; Km      point A</vt:lpstr>
      <vt:lpstr>2.  [S] = Km      point B</vt:lpstr>
      <vt:lpstr>3.   [S] &gt;&gt; Km      point C</vt:lpstr>
      <vt:lpstr>Order of reaction </vt:lpstr>
      <vt:lpstr>Michaelis-Menten Equation Utility</vt:lpstr>
      <vt:lpstr>Lineweaver-Burk Plot</vt:lpstr>
      <vt:lpstr>Lineweaver-Burk Equation </vt:lpstr>
      <vt:lpstr>Lineweaver-Burk equation </vt:lpstr>
      <vt:lpstr>2- Enzyme Concentration and Reaction Rate</vt:lpstr>
      <vt:lpstr>3-Temperature and Enzyme Activity</vt:lpstr>
      <vt:lpstr> 4- pH and Enzyme Activity</vt:lpstr>
      <vt:lpstr>pH and Enzyme Activity</vt:lpstr>
      <vt:lpstr>5- Cofactors &amp; Activators</vt:lpstr>
      <vt:lpstr> 6- Enzyme Inhibitors</vt:lpstr>
      <vt:lpstr>Types of Inhibition</vt:lpstr>
      <vt:lpstr> Reversible inhibitors  1. Competitive inhibitors  </vt:lpstr>
      <vt:lpstr>Competitive Inhibition</vt:lpstr>
      <vt:lpstr>Effects on enzyme kinetics</vt:lpstr>
      <vt:lpstr>Slide 33</vt:lpstr>
      <vt:lpstr>     Example of a Competitive Inhibitor</vt:lpstr>
      <vt:lpstr>Reversible inhibitors 2.  Non-competitive inhibitors </vt:lpstr>
      <vt:lpstr>Noncompetitive Inhibition:</vt:lpstr>
      <vt:lpstr>Effects on enzyme kinetics:</vt:lpstr>
      <vt:lpstr>Slide 38</vt:lpstr>
      <vt:lpstr>Examples of noncompetitive inhibitors:</vt:lpstr>
      <vt:lpstr>Irreversible enzyme inhibition</vt:lpstr>
      <vt:lpstr>REGULATION OF ENZYME ACTIVITY</vt:lpstr>
      <vt:lpstr>1- Allosteric binding sites </vt:lpstr>
      <vt:lpstr>A- Homotropic effectors</vt:lpstr>
      <vt:lpstr>B- Heterotropic effectors: </vt:lpstr>
      <vt:lpstr> 2- Regulation of enzymes by  covalent modification  </vt:lpstr>
      <vt:lpstr> Response of enzyme to phosphorylation  </vt:lpstr>
      <vt:lpstr>3- Induction and repression of enzyme synthesis </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Kinetics</dc:title>
  <dc:creator>shosho</dc:creator>
  <cp:lastModifiedBy>shosho</cp:lastModifiedBy>
  <cp:revision>124</cp:revision>
  <dcterms:created xsi:type="dcterms:W3CDTF">2014-12-26T18:56:30Z</dcterms:created>
  <dcterms:modified xsi:type="dcterms:W3CDTF">2017-11-28T20:57:22Z</dcterms:modified>
</cp:coreProperties>
</file>