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notesMasterIdLst>
    <p:notesMasterId r:id="rId20"/>
  </p:notesMasterIdLst>
  <p:handoutMasterIdLst>
    <p:handoutMasterId r:id="rId21"/>
  </p:handoutMasterIdLst>
  <p:sldIdLst>
    <p:sldId id="256" r:id="rId2"/>
    <p:sldId id="556" r:id="rId3"/>
    <p:sldId id="557" r:id="rId4"/>
    <p:sldId id="558" r:id="rId5"/>
    <p:sldId id="559" r:id="rId6"/>
    <p:sldId id="560" r:id="rId7"/>
    <p:sldId id="561" r:id="rId8"/>
    <p:sldId id="562" r:id="rId9"/>
    <p:sldId id="563" r:id="rId10"/>
    <p:sldId id="564" r:id="rId11"/>
    <p:sldId id="565" r:id="rId12"/>
    <p:sldId id="566" r:id="rId13"/>
    <p:sldId id="567" r:id="rId14"/>
    <p:sldId id="568" r:id="rId15"/>
    <p:sldId id="569" r:id="rId16"/>
    <p:sldId id="570" r:id="rId17"/>
    <p:sldId id="571" r:id="rId18"/>
    <p:sldId id="554" r:id="rId1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12" autoAdjust="0"/>
    <p:restoredTop sz="91182" autoAdjust="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3348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954669D-C677-421E-B9C0-2502F9E14C76}" type="datetime1">
              <a:rPr lang="en-US" smtClean="0"/>
              <a:pPr/>
              <a:t>10/5/2019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24F3DDE-734B-419B-9BE3-1712E551F237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9470296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0E2E7AF-CD5A-4E29-B917-17508ADE1998}" type="datetime1">
              <a:rPr lang="en-US" smtClean="0"/>
              <a:pPr/>
              <a:t>10/5/2019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3414538-2C83-44B7-9E89-3E38B8738449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956459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14538-2C83-44B7-9E89-3E38B8738449}" type="slidenum">
              <a:rPr lang="ar-IQ" smtClean="0"/>
              <a:pPr/>
              <a:t>1</a:t>
            </a:fld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8A630D3-3D5C-49DF-BBF0-1A041891F50E}" type="datetime1">
              <a:rPr lang="en-US" smtClean="0"/>
              <a:pPr/>
              <a:t>10/5/2019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9F73AAD-76ED-4564-BBC8-818E36A67F2B}" type="datetimeFigureOut">
              <a:rPr lang="ar-IQ" smtClean="0"/>
              <a:pPr/>
              <a:t>06/02/1441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E7BA7A-65D3-4D65-8C59-51B0FB8D8CE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F73AAD-76ED-4564-BBC8-818E36A67F2B}" type="datetimeFigureOut">
              <a:rPr lang="ar-IQ" smtClean="0"/>
              <a:pPr/>
              <a:t>06/02/1441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E7BA7A-65D3-4D65-8C59-51B0FB8D8CE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F73AAD-76ED-4564-BBC8-818E36A67F2B}" type="datetimeFigureOut">
              <a:rPr lang="ar-IQ" smtClean="0"/>
              <a:pPr/>
              <a:t>06/02/1441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E7BA7A-65D3-4D65-8C59-51B0FB8D8CE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3705EA0-F31A-4511-BD2B-34AF04B22747}" type="slidenum">
              <a:rPr lang="ar-IQ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90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F73AAD-76ED-4564-BBC8-818E36A67F2B}" type="datetimeFigureOut">
              <a:rPr lang="ar-IQ" smtClean="0"/>
              <a:pPr/>
              <a:t>06/02/1441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E7BA7A-65D3-4D65-8C59-51B0FB8D8CE8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F73AAD-76ED-4564-BBC8-818E36A67F2B}" type="datetimeFigureOut">
              <a:rPr lang="ar-IQ" smtClean="0"/>
              <a:pPr/>
              <a:t>06/02/1441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E7BA7A-65D3-4D65-8C59-51B0FB8D8CE8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F73AAD-76ED-4564-BBC8-818E36A67F2B}" type="datetimeFigureOut">
              <a:rPr lang="ar-IQ" smtClean="0"/>
              <a:pPr/>
              <a:t>06/02/1441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E7BA7A-65D3-4D65-8C59-51B0FB8D8CE8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F73AAD-76ED-4564-BBC8-818E36A67F2B}" type="datetimeFigureOut">
              <a:rPr lang="ar-IQ" smtClean="0"/>
              <a:pPr/>
              <a:t>06/02/1441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E7BA7A-65D3-4D65-8C59-51B0FB8D8CE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F73AAD-76ED-4564-BBC8-818E36A67F2B}" type="datetimeFigureOut">
              <a:rPr lang="ar-IQ" smtClean="0"/>
              <a:pPr/>
              <a:t>06/02/1441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E7BA7A-65D3-4D65-8C59-51B0FB8D8CE8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F73AAD-76ED-4564-BBC8-818E36A67F2B}" type="datetimeFigureOut">
              <a:rPr lang="ar-IQ" smtClean="0"/>
              <a:pPr/>
              <a:t>06/02/1441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E7BA7A-65D3-4D65-8C59-51B0FB8D8CE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9F73AAD-76ED-4564-BBC8-818E36A67F2B}" type="datetimeFigureOut">
              <a:rPr lang="ar-IQ" smtClean="0"/>
              <a:pPr/>
              <a:t>06/02/1441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E7BA7A-65D3-4D65-8C59-51B0FB8D8CE8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9F73AAD-76ED-4564-BBC8-818E36A67F2B}" type="datetimeFigureOut">
              <a:rPr lang="ar-IQ" smtClean="0"/>
              <a:pPr/>
              <a:t>06/02/1441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E7BA7A-65D3-4D65-8C59-51B0FB8D8CE8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9F73AAD-76ED-4564-BBC8-818E36A67F2B}" type="datetimeFigureOut">
              <a:rPr lang="ar-IQ" smtClean="0"/>
              <a:pPr/>
              <a:t>06/02/1441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AE7BA7A-65D3-4D65-8C59-51B0FB8D8CE8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428604"/>
            <a:ext cx="7986714" cy="928693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 rtl="0"/>
            <a:r>
              <a:rPr lang="en-US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Cardiovascular System </a:t>
            </a:r>
            <a:endParaRPr lang="ar-IQ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14678" y="5072074"/>
            <a:ext cx="5929322" cy="960401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algn="l" rtl="0"/>
            <a:r>
              <a:rPr lang="en-US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Lecture </a:t>
            </a:r>
            <a:r>
              <a:rPr lang="en-US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Shaimaa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Munther</a:t>
            </a:r>
            <a:endParaRPr lang="ar-IQ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2000240"/>
            <a:ext cx="2609850" cy="195262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8" name="Rectangle 8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982662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Venous return (VR):</a:t>
            </a:r>
          </a:p>
        </p:txBody>
      </p:sp>
      <p:sp>
        <p:nvSpPr>
          <p:cNvPr id="13312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340768"/>
            <a:ext cx="4608512" cy="47244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l" rtl="0"/>
            <a:r>
              <a:rPr lang="en-US" sz="2800" dirty="0"/>
              <a:t>Controls EDV &amp; thus SV &amp; CO</a:t>
            </a:r>
          </a:p>
          <a:p>
            <a:pPr algn="l" rtl="0"/>
            <a:r>
              <a:rPr lang="en-US" sz="2800" dirty="0"/>
              <a:t>Dependent on:</a:t>
            </a:r>
          </a:p>
          <a:p>
            <a:pPr lvl="1" algn="l" rtl="0"/>
            <a:r>
              <a:rPr lang="en-US" sz="2400" dirty="0"/>
              <a:t>Blood volume &amp; venous pressure.</a:t>
            </a:r>
          </a:p>
          <a:p>
            <a:pPr lvl="1" algn="l" rtl="0"/>
            <a:r>
              <a:rPr lang="en-US" sz="2400" dirty="0"/>
              <a:t>Vasoconstriction  (Sympathetic).</a:t>
            </a:r>
          </a:p>
          <a:p>
            <a:pPr lvl="1" algn="l" rtl="0"/>
            <a:r>
              <a:rPr lang="en-US" sz="2400" dirty="0"/>
              <a:t>Skeletal muscle pumps.</a:t>
            </a:r>
          </a:p>
          <a:p>
            <a:pPr lvl="1" algn="l" rtl="0"/>
            <a:r>
              <a:rPr lang="en-US" sz="2400" dirty="0"/>
              <a:t>Pressure drop during inhalation.</a:t>
            </a:r>
          </a:p>
          <a:p>
            <a:endParaRPr lang="en-US" sz="2800" dirty="0"/>
          </a:p>
        </p:txBody>
      </p:sp>
      <p:pic>
        <p:nvPicPr>
          <p:cNvPr id="133127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64088" y="1412776"/>
            <a:ext cx="3528392" cy="453650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36707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76672"/>
            <a:ext cx="7793037" cy="76835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Control of CO by Venous return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12776"/>
            <a:ext cx="8388350" cy="501342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Low" rtl="0">
              <a:lnSpc>
                <a:spcPct val="80000"/>
              </a:lnSpc>
            </a:pPr>
            <a:r>
              <a:rPr lang="en-US" sz="28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Frank-Starling law;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the heart pumps automatically whatever amount of blood flows into the right atrium from the veins. </a:t>
            </a:r>
          </a:p>
          <a:p>
            <a:pPr algn="justLow" rtl="0">
              <a:lnSpc>
                <a:spcPct val="80000"/>
              </a:lnSpc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justLow" rtl="0">
              <a:lnSpc>
                <a:spcPct val="80000"/>
              </a:lnSpc>
            </a:pPr>
            <a:r>
              <a:rPr lang="en-US" sz="28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heart rate;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(stretching of the heart), Stretch of the SA node in the wall of the right atrium has a direct effect on the rhythmicity of the SA node itself to increase heart rate 10 – 15%.</a:t>
            </a:r>
          </a:p>
          <a:p>
            <a:pPr algn="justLow" rtl="0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Low" rtl="0">
              <a:lnSpc>
                <a:spcPct val="80000"/>
              </a:lnSpc>
            </a:pPr>
            <a:r>
              <a:rPr lang="en-US" sz="28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Bainbridge reflex;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(stretch of right atrium)  vasomotor center       sympathetic nerves          SA node           increases of heart rate.</a:t>
            </a:r>
          </a:p>
        </p:txBody>
      </p:sp>
      <p:sp>
        <p:nvSpPr>
          <p:cNvPr id="118789" name="Line 5"/>
          <p:cNvSpPr>
            <a:spLocks noChangeShapeType="1"/>
          </p:cNvSpPr>
          <p:nvPr/>
        </p:nvSpPr>
        <p:spPr bwMode="auto">
          <a:xfrm>
            <a:off x="3860800" y="5301208"/>
            <a:ext cx="431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8790" name="Line 6"/>
          <p:cNvSpPr>
            <a:spLocks noChangeShapeType="1"/>
          </p:cNvSpPr>
          <p:nvPr/>
        </p:nvSpPr>
        <p:spPr bwMode="auto">
          <a:xfrm>
            <a:off x="7596188" y="5301208"/>
            <a:ext cx="6492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8791" name="Line 7"/>
          <p:cNvSpPr>
            <a:spLocks noChangeShapeType="1"/>
          </p:cNvSpPr>
          <p:nvPr/>
        </p:nvSpPr>
        <p:spPr bwMode="auto">
          <a:xfrm>
            <a:off x="1835150" y="5589240"/>
            <a:ext cx="720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487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60648"/>
            <a:ext cx="8229600" cy="836613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0"/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Afterload &amp; COP</a:t>
            </a:r>
            <a:endParaRPr lang="en-US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1124744"/>
            <a:ext cx="4824536" cy="537289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Low" rtl="0">
              <a:buClr>
                <a:srgbClr val="FF0066"/>
              </a:buClr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Low" rtl="0">
              <a:buClr>
                <a:srgbClr val="FF0066"/>
              </a:buClr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is the resistance that oppose cardiac output, e.g., increased arterial systolic pressure.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justLow" rtl="0">
              <a:buClr>
                <a:srgbClr val="FF0066"/>
              </a:buClr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increased afterload will reduce cardiac output.</a:t>
            </a:r>
          </a:p>
          <a:p>
            <a:pPr algn="justLow" rtl="0">
              <a:buClr>
                <a:srgbClr val="FF0066"/>
              </a:buClr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reduced afterload (reduced total peripheral resistance) causes high cardiac output. </a:t>
            </a:r>
          </a:p>
          <a:p>
            <a:endParaRPr lang="en-US" sz="2800" dirty="0"/>
          </a:p>
        </p:txBody>
      </p:sp>
      <p:pic>
        <p:nvPicPr>
          <p:cNvPr id="142340" name="Picture 4" descr="CardiacOutput_html_292e48cc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36096" y="1340768"/>
            <a:ext cx="3384376" cy="424882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15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extBox 1"/>
          <p:cNvSpPr txBox="1">
            <a:spLocks noChangeArrowheads="1"/>
          </p:cNvSpPr>
          <p:nvPr/>
        </p:nvSpPr>
        <p:spPr bwMode="auto">
          <a:xfrm>
            <a:off x="323850" y="620713"/>
            <a:ext cx="8610600" cy="9556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2800" b="1"/>
              <a:t>Effect of changes in </a:t>
            </a:r>
            <a:r>
              <a:rPr lang="en-US" sz="2800" b="1">
                <a:solidFill>
                  <a:srgbClr val="FF0000"/>
                </a:solidFill>
              </a:rPr>
              <a:t>heart rate &amp; stroke volume </a:t>
            </a:r>
            <a:r>
              <a:rPr lang="en-US" sz="2800" b="1"/>
              <a:t>on cardiac output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79388" y="4581525"/>
            <a:ext cx="8964612" cy="76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rtl="0">
              <a:buFont typeface="Wingdings" pitchFamily="2" charset="2"/>
              <a:buChar char="§"/>
            </a:pPr>
            <a:r>
              <a:rPr lang="en-US" sz="2400" b="1" dirty="0">
                <a:latin typeface="Tahoma" pitchFamily="34" charset="0"/>
                <a:cs typeface="Tahoma" pitchFamily="34" charset="0"/>
              </a:rPr>
              <a:t>During muscular exercise = </a:t>
            </a:r>
            <a:r>
              <a:rPr lang="en-US" sz="2400" b="1" dirty="0">
                <a:solidFill>
                  <a:srgbClr val="FF0000"/>
                </a:solidFill>
                <a:latin typeface="Tahoma" pitchFamily="34" charset="0"/>
              </a:rPr>
              <a:t>BOTH</a:t>
            </a:r>
            <a:r>
              <a:rPr lang="en-US" sz="2400" b="1" dirty="0">
                <a:latin typeface="Tahoma" pitchFamily="34" charset="0"/>
              </a:rPr>
              <a:t>   HR and SV  increase</a:t>
            </a:r>
          </a:p>
          <a:p>
            <a:endParaRPr lang="en-US" sz="20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419475" y="5589588"/>
            <a:ext cx="1828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endParaRPr lang="en-US" b="1"/>
          </a:p>
        </p:txBody>
      </p:sp>
      <p:sp>
        <p:nvSpPr>
          <p:cNvPr id="178183" name="Rectangle 7"/>
          <p:cNvSpPr>
            <a:spLocks noChangeArrowheads="1"/>
          </p:cNvSpPr>
          <p:nvPr/>
        </p:nvSpPr>
        <p:spPr bwMode="auto">
          <a:xfrm>
            <a:off x="2051050" y="1989138"/>
            <a:ext cx="50276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 b="1">
                <a:solidFill>
                  <a:srgbClr val="FF0000"/>
                </a:solidFill>
              </a:rPr>
              <a:t>CO =  SV   X    HR</a:t>
            </a:r>
          </a:p>
        </p:txBody>
      </p:sp>
      <p:sp>
        <p:nvSpPr>
          <p:cNvPr id="178184" name="Rectangle 8"/>
          <p:cNvSpPr>
            <a:spLocks noChangeArrowheads="1"/>
          </p:cNvSpPr>
          <p:nvPr/>
        </p:nvSpPr>
        <p:spPr bwMode="auto">
          <a:xfrm>
            <a:off x="250825" y="3573463"/>
            <a:ext cx="547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>
              <a:buFont typeface="Wingdings" pitchFamily="2" charset="2"/>
              <a:buChar char="§"/>
            </a:pPr>
            <a:r>
              <a:rPr lang="en-US" sz="2400" b="1" dirty="0"/>
              <a:t>In resting state = constant VR</a:t>
            </a:r>
          </a:p>
        </p:txBody>
      </p:sp>
    </p:spTree>
    <p:extLst>
      <p:ext uri="{BB962C8B-B14F-4D97-AF65-F5344CB8AC3E}">
        <p14:creationId xmlns:p14="http://schemas.microsoft.com/office/powerpoint/2010/main" val="2209355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6250"/>
            <a:ext cx="7793037" cy="695325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Heart rate and cardiac output</a:t>
            </a:r>
            <a:r>
              <a:rPr lang="en-US" dirty="0"/>
              <a:t> 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340768"/>
            <a:ext cx="8704263" cy="457993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Low" rtl="0">
              <a:lnSpc>
                <a:spcPct val="90000"/>
              </a:lnSpc>
            </a:pPr>
            <a:r>
              <a:rPr lang="en-US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resting state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(the venous return is constant), changes in heart rate between 100-200 beats/min., not affect CO markedly.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Low" rtl="0">
              <a:lnSpc>
                <a:spcPct val="90000"/>
              </a:lnSpc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Low" rtl="0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High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heart rate (more than 200 beats/minute) may affect CO to be insufficient (duration of ventricular diastole).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Low" rtl="0">
              <a:lnSpc>
                <a:spcPct val="90000"/>
              </a:lnSpc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Low" rtl="0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Slow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heart rate may also reduce CO (complete heart block disease (HR &lt; 40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beats/minute)). </a:t>
            </a:r>
          </a:p>
          <a:p>
            <a:pPr algn="justLow" rtl="0">
              <a:lnSpc>
                <a:spcPct val="90000"/>
              </a:lnSpc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Low" rtl="0">
              <a:lnSpc>
                <a:spcPct val="90000"/>
              </a:lnSpc>
            </a:pPr>
            <a:r>
              <a:rPr lang="en-US" sz="2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exercise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(the venous return is increased), cardiac output is increased by increasing in both heart rate and stroke volume.</a:t>
            </a:r>
          </a:p>
        </p:txBody>
      </p:sp>
    </p:spTree>
    <p:extLst>
      <p:ext uri="{BB962C8B-B14F-4D97-AF65-F5344CB8AC3E}">
        <p14:creationId xmlns:p14="http://schemas.microsoft.com/office/powerpoint/2010/main" val="416450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TextBox 1"/>
          <p:cNvSpPr txBox="1">
            <a:spLocks noChangeArrowheads="1"/>
          </p:cNvSpPr>
          <p:nvPr/>
        </p:nvSpPr>
        <p:spPr bwMode="auto">
          <a:xfrm>
            <a:off x="827088" y="188913"/>
            <a:ext cx="7391400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2400" b="1"/>
              <a:t>Effect of changes in </a:t>
            </a:r>
            <a:r>
              <a:rPr lang="en-US" sz="2400" b="1">
                <a:solidFill>
                  <a:srgbClr val="FF0000"/>
                </a:solidFill>
              </a:rPr>
              <a:t>heart rate </a:t>
            </a:r>
            <a:r>
              <a:rPr lang="en-US" sz="2400" b="1"/>
              <a:t>on cardiac output</a:t>
            </a:r>
            <a:endParaRPr lang="en-US" sz="2400"/>
          </a:p>
        </p:txBody>
      </p:sp>
      <p:sp>
        <p:nvSpPr>
          <p:cNvPr id="15" name="Freeform 14"/>
          <p:cNvSpPr/>
          <p:nvPr/>
        </p:nvSpPr>
        <p:spPr>
          <a:xfrm>
            <a:off x="2989263" y="3279775"/>
            <a:ext cx="4478337" cy="1878013"/>
          </a:xfrm>
          <a:custGeom>
            <a:avLst/>
            <a:gdLst>
              <a:gd name="connsiteX0" fmla="*/ 0 w 4325257"/>
              <a:gd name="connsiteY0" fmla="*/ 1828801 h 1857829"/>
              <a:gd name="connsiteX1" fmla="*/ 885371 w 4325257"/>
              <a:gd name="connsiteY1" fmla="*/ 348343 h 1857829"/>
              <a:gd name="connsiteX2" fmla="*/ 2264228 w 4325257"/>
              <a:gd name="connsiteY2" fmla="*/ 116115 h 1857829"/>
              <a:gd name="connsiteX3" fmla="*/ 3265714 w 4325257"/>
              <a:gd name="connsiteY3" fmla="*/ 290286 h 1857829"/>
              <a:gd name="connsiteX4" fmla="*/ 4325257 w 4325257"/>
              <a:gd name="connsiteY4" fmla="*/ 1857829 h 1857829"/>
              <a:gd name="connsiteX5" fmla="*/ 4325257 w 4325257"/>
              <a:gd name="connsiteY5" fmla="*/ 1857829 h 1857829"/>
              <a:gd name="connsiteX0" fmla="*/ 0 w 4325257"/>
              <a:gd name="connsiteY0" fmla="*/ 1831824 h 1860852"/>
              <a:gd name="connsiteX1" fmla="*/ 885371 w 4325257"/>
              <a:gd name="connsiteY1" fmla="*/ 351366 h 1860852"/>
              <a:gd name="connsiteX2" fmla="*/ 2166257 w 4325257"/>
              <a:gd name="connsiteY2" fmla="*/ 100995 h 1860852"/>
              <a:gd name="connsiteX3" fmla="*/ 3265714 w 4325257"/>
              <a:gd name="connsiteY3" fmla="*/ 293309 h 1860852"/>
              <a:gd name="connsiteX4" fmla="*/ 4325257 w 4325257"/>
              <a:gd name="connsiteY4" fmla="*/ 1860852 h 1860852"/>
              <a:gd name="connsiteX5" fmla="*/ 4325257 w 4325257"/>
              <a:gd name="connsiteY5" fmla="*/ 1860852 h 1860852"/>
              <a:gd name="connsiteX0" fmla="*/ 0 w 4325257"/>
              <a:gd name="connsiteY0" fmla="*/ 1844525 h 1873553"/>
              <a:gd name="connsiteX1" fmla="*/ 885371 w 4325257"/>
              <a:gd name="connsiteY1" fmla="*/ 364067 h 1873553"/>
              <a:gd name="connsiteX2" fmla="*/ 2166257 w 4325257"/>
              <a:gd name="connsiteY2" fmla="*/ 37496 h 1873553"/>
              <a:gd name="connsiteX3" fmla="*/ 3265714 w 4325257"/>
              <a:gd name="connsiteY3" fmla="*/ 306010 h 1873553"/>
              <a:gd name="connsiteX4" fmla="*/ 4325257 w 4325257"/>
              <a:gd name="connsiteY4" fmla="*/ 1873553 h 1873553"/>
              <a:gd name="connsiteX5" fmla="*/ 4325257 w 4325257"/>
              <a:gd name="connsiteY5" fmla="*/ 1873553 h 1873553"/>
              <a:gd name="connsiteX0" fmla="*/ 0 w 4325257"/>
              <a:gd name="connsiteY0" fmla="*/ 1849119 h 1878147"/>
              <a:gd name="connsiteX1" fmla="*/ 870857 w 4325257"/>
              <a:gd name="connsiteY1" fmla="*/ 301171 h 1878147"/>
              <a:gd name="connsiteX2" fmla="*/ 2166257 w 4325257"/>
              <a:gd name="connsiteY2" fmla="*/ 42090 h 1878147"/>
              <a:gd name="connsiteX3" fmla="*/ 3265714 w 4325257"/>
              <a:gd name="connsiteY3" fmla="*/ 310604 h 1878147"/>
              <a:gd name="connsiteX4" fmla="*/ 4325257 w 4325257"/>
              <a:gd name="connsiteY4" fmla="*/ 1878147 h 1878147"/>
              <a:gd name="connsiteX5" fmla="*/ 4325257 w 4325257"/>
              <a:gd name="connsiteY5" fmla="*/ 1878147 h 1878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25257" h="1878147">
                <a:moveTo>
                  <a:pt x="0" y="1849119"/>
                </a:moveTo>
                <a:cubicBezTo>
                  <a:pt x="254000" y="1251614"/>
                  <a:pt x="509814" y="602342"/>
                  <a:pt x="870857" y="301171"/>
                </a:cubicBezTo>
                <a:cubicBezTo>
                  <a:pt x="1231900" y="0"/>
                  <a:pt x="1767114" y="40518"/>
                  <a:pt x="2166257" y="42090"/>
                </a:cubicBezTo>
                <a:cubicBezTo>
                  <a:pt x="2565400" y="43662"/>
                  <a:pt x="2905881" y="4594"/>
                  <a:pt x="3265714" y="310604"/>
                </a:cubicBezTo>
                <a:cubicBezTo>
                  <a:pt x="3625547" y="616614"/>
                  <a:pt x="4325257" y="1878147"/>
                  <a:pt x="4325257" y="1878147"/>
                </a:cubicBezTo>
                <a:lnTo>
                  <a:pt x="4325257" y="1878147"/>
                </a:ln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381000" y="1981200"/>
            <a:ext cx="7589838" cy="4484688"/>
            <a:chOff x="381000" y="1981200"/>
            <a:chExt cx="7589520" cy="4484132"/>
          </a:xfrm>
        </p:grpSpPr>
        <p:sp>
          <p:nvSpPr>
            <p:cNvPr id="177157" name="TextBox 15"/>
            <p:cNvSpPr txBox="1">
              <a:spLocks noChangeArrowheads="1"/>
            </p:cNvSpPr>
            <p:nvPr/>
          </p:nvSpPr>
          <p:spPr bwMode="auto">
            <a:xfrm>
              <a:off x="381000" y="3048000"/>
              <a:ext cx="16002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b="1"/>
                <a:t>Cardiac output</a:t>
              </a:r>
            </a:p>
          </p:txBody>
        </p:sp>
        <p:grpSp>
          <p:nvGrpSpPr>
            <p:cNvPr id="177158" name="Group 19"/>
            <p:cNvGrpSpPr>
              <a:grpSpLocks/>
            </p:cNvGrpSpPr>
            <p:nvPr/>
          </p:nvGrpSpPr>
          <p:grpSpPr bwMode="auto">
            <a:xfrm>
              <a:off x="2209800" y="1981200"/>
              <a:ext cx="5760720" cy="4484132"/>
              <a:chOff x="2209800" y="1981200"/>
              <a:chExt cx="5760720" cy="4484132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2209723" y="5455807"/>
                <a:ext cx="5760797" cy="0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 flipV="1">
                <a:off x="2209723" y="1981200"/>
                <a:ext cx="0" cy="3474607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4038446" y="5303426"/>
                <a:ext cx="0" cy="152381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6019564" y="5303426"/>
                <a:ext cx="0" cy="152381"/>
              </a:xfrm>
              <a:prstGeom prst="line">
                <a:avLst/>
              </a:prstGeom>
              <a:ln w="476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7163" name="TextBox 16"/>
              <p:cNvSpPr txBox="1">
                <a:spLocks noChangeArrowheads="1"/>
              </p:cNvSpPr>
              <p:nvPr/>
            </p:nvSpPr>
            <p:spPr bwMode="auto">
              <a:xfrm>
                <a:off x="3962400" y="6096000"/>
                <a:ext cx="175260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/>
                <a:r>
                  <a:rPr lang="en-US" b="1"/>
                  <a:t>Heart Rate</a:t>
                </a:r>
              </a:p>
            </p:txBody>
          </p:sp>
          <p:sp>
            <p:nvSpPr>
              <p:cNvPr id="177164" name="TextBox 17"/>
              <p:cNvSpPr txBox="1">
                <a:spLocks noChangeArrowheads="1"/>
              </p:cNvSpPr>
              <p:nvPr/>
            </p:nvSpPr>
            <p:spPr bwMode="auto">
              <a:xfrm>
                <a:off x="3810000" y="5486400"/>
                <a:ext cx="45720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b="1"/>
                  <a:t>70</a:t>
                </a:r>
              </a:p>
            </p:txBody>
          </p:sp>
          <p:sp>
            <p:nvSpPr>
              <p:cNvPr id="177165" name="TextBox 18"/>
              <p:cNvSpPr txBox="1">
                <a:spLocks noChangeArrowheads="1"/>
              </p:cNvSpPr>
              <p:nvPr/>
            </p:nvSpPr>
            <p:spPr bwMode="auto">
              <a:xfrm>
                <a:off x="5791200" y="5486400"/>
                <a:ext cx="68580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b="1"/>
                  <a:t>140</a:t>
                </a:r>
              </a:p>
            </p:txBody>
          </p:sp>
        </p:grp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4038600" y="2514600"/>
            <a:ext cx="2209800" cy="398463"/>
            <a:chOff x="4038600" y="2514600"/>
            <a:chExt cx="2209800" cy="399144"/>
          </a:xfrm>
        </p:grpSpPr>
        <p:sp>
          <p:nvSpPr>
            <p:cNvPr id="177167" name="TextBox 21"/>
            <p:cNvSpPr txBox="1">
              <a:spLocks noChangeArrowheads="1"/>
            </p:cNvSpPr>
            <p:nvPr/>
          </p:nvSpPr>
          <p:spPr bwMode="auto">
            <a:xfrm>
              <a:off x="4038600" y="2514600"/>
              <a:ext cx="22098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b="1"/>
                <a:t>HR                 SV</a:t>
              </a:r>
            </a:p>
          </p:txBody>
        </p:sp>
        <p:sp>
          <p:nvSpPr>
            <p:cNvPr id="23" name="Up Arrow 22"/>
            <p:cNvSpPr>
              <a:spLocks/>
            </p:cNvSpPr>
            <p:nvPr/>
          </p:nvSpPr>
          <p:spPr>
            <a:xfrm>
              <a:off x="4572000" y="2514600"/>
              <a:ext cx="182563" cy="368929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Down Arrow 23"/>
            <p:cNvSpPr/>
            <p:nvPr/>
          </p:nvSpPr>
          <p:spPr>
            <a:xfrm>
              <a:off x="5943600" y="2532093"/>
              <a:ext cx="228600" cy="381651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6858000" y="3733800"/>
            <a:ext cx="2057400" cy="609600"/>
            <a:chOff x="6858000" y="3733800"/>
            <a:chExt cx="2057400" cy="609600"/>
          </a:xfrm>
        </p:grpSpPr>
        <p:grpSp>
          <p:nvGrpSpPr>
            <p:cNvPr id="177171" name="Group 29"/>
            <p:cNvGrpSpPr>
              <a:grpSpLocks/>
            </p:cNvGrpSpPr>
            <p:nvPr/>
          </p:nvGrpSpPr>
          <p:grpSpPr bwMode="auto">
            <a:xfrm>
              <a:off x="6858000" y="3810000"/>
              <a:ext cx="2057400" cy="533400"/>
              <a:chOff x="1600200" y="3962400"/>
              <a:chExt cx="2057400" cy="533400"/>
            </a:xfrm>
          </p:grpSpPr>
          <p:sp>
            <p:nvSpPr>
              <p:cNvPr id="177172" name="TextBox 30"/>
              <p:cNvSpPr txBox="1">
                <a:spLocks noChangeArrowheads="1"/>
              </p:cNvSpPr>
              <p:nvPr/>
            </p:nvSpPr>
            <p:spPr bwMode="auto">
              <a:xfrm>
                <a:off x="1600200" y="3962400"/>
                <a:ext cx="205740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b="1"/>
                  <a:t>HR            SV</a:t>
                </a:r>
              </a:p>
            </p:txBody>
          </p:sp>
          <p:sp>
            <p:nvSpPr>
              <p:cNvPr id="32" name="Down Arrow 31"/>
              <p:cNvSpPr/>
              <p:nvPr/>
            </p:nvSpPr>
            <p:spPr>
              <a:xfrm>
                <a:off x="3124200" y="3962400"/>
                <a:ext cx="381000" cy="533400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34" name="Up Arrow 33"/>
            <p:cNvSpPr>
              <a:spLocks/>
            </p:cNvSpPr>
            <p:nvPr/>
          </p:nvSpPr>
          <p:spPr>
            <a:xfrm>
              <a:off x="7361238" y="3733800"/>
              <a:ext cx="182562" cy="369888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0" name="Group 35"/>
          <p:cNvGrpSpPr>
            <a:grpSpLocks/>
          </p:cNvGrpSpPr>
          <p:nvPr/>
        </p:nvGrpSpPr>
        <p:grpSpPr bwMode="auto">
          <a:xfrm>
            <a:off x="1752600" y="3810000"/>
            <a:ext cx="2057400" cy="381000"/>
            <a:chOff x="1752600" y="3810000"/>
            <a:chExt cx="2057400" cy="381000"/>
          </a:xfrm>
        </p:grpSpPr>
        <p:grpSp>
          <p:nvGrpSpPr>
            <p:cNvPr id="177176" name="Group 28"/>
            <p:cNvGrpSpPr>
              <a:grpSpLocks/>
            </p:cNvGrpSpPr>
            <p:nvPr/>
          </p:nvGrpSpPr>
          <p:grpSpPr bwMode="auto">
            <a:xfrm>
              <a:off x="1752600" y="3810000"/>
              <a:ext cx="2057400" cy="369332"/>
              <a:chOff x="1600200" y="3962400"/>
              <a:chExt cx="2057400" cy="369332"/>
            </a:xfrm>
          </p:grpSpPr>
          <p:sp>
            <p:nvSpPr>
              <p:cNvPr id="177177" name="TextBox 25"/>
              <p:cNvSpPr txBox="1">
                <a:spLocks noChangeArrowheads="1"/>
              </p:cNvSpPr>
              <p:nvPr/>
            </p:nvSpPr>
            <p:spPr bwMode="auto">
              <a:xfrm>
                <a:off x="1600200" y="3962400"/>
                <a:ext cx="2057400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b="1"/>
                  <a:t>HR            SV</a:t>
                </a:r>
              </a:p>
            </p:txBody>
          </p:sp>
          <p:sp>
            <p:nvSpPr>
              <p:cNvPr id="28" name="Up Arrow 27"/>
              <p:cNvSpPr>
                <a:spLocks noChangeAspect="1"/>
              </p:cNvSpPr>
              <p:nvPr/>
            </p:nvSpPr>
            <p:spPr>
              <a:xfrm>
                <a:off x="3124200" y="4038600"/>
                <a:ext cx="133350" cy="200025"/>
              </a:xfrm>
              <a:prstGeom prst="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35" name="Down Arrow 34"/>
            <p:cNvSpPr/>
            <p:nvPr/>
          </p:nvSpPr>
          <p:spPr>
            <a:xfrm>
              <a:off x="2362200" y="3810000"/>
              <a:ext cx="228600" cy="3810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0" y="1125538"/>
            <a:ext cx="89646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000" b="1"/>
              <a:t>Effect of changing HR  </a:t>
            </a:r>
            <a:r>
              <a:rPr lang="en-US" sz="2000" b="1">
                <a:solidFill>
                  <a:srgbClr val="FF0000"/>
                </a:solidFill>
              </a:rPr>
              <a:t>ALONE</a:t>
            </a:r>
            <a:r>
              <a:rPr lang="en-US" sz="2000" b="1"/>
              <a:t>    e.g. arrhythmias or artificial pacemaker</a:t>
            </a:r>
          </a:p>
        </p:txBody>
      </p:sp>
    </p:spTree>
    <p:extLst>
      <p:ext uri="{BB962C8B-B14F-4D97-AF65-F5344CB8AC3E}">
        <p14:creationId xmlns:p14="http://schemas.microsoft.com/office/powerpoint/2010/main" val="1236361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2" name="Rectangle 4"/>
          <p:cNvSpPr>
            <a:spLocks noChangeArrowheads="1"/>
          </p:cNvSpPr>
          <p:nvPr/>
        </p:nvSpPr>
        <p:spPr bwMode="auto">
          <a:xfrm>
            <a:off x="2700338" y="2276475"/>
            <a:ext cx="4071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/>
              <a:t>During muscular exercise</a:t>
            </a:r>
          </a:p>
        </p:txBody>
      </p:sp>
      <p:sp>
        <p:nvSpPr>
          <p:cNvPr id="186373" name="Rectangle 5"/>
          <p:cNvSpPr>
            <a:spLocks noChangeArrowheads="1"/>
          </p:cNvSpPr>
          <p:nvPr/>
        </p:nvSpPr>
        <p:spPr bwMode="auto">
          <a:xfrm>
            <a:off x="2627313" y="3500438"/>
            <a:ext cx="4376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BOTH</a:t>
            </a:r>
            <a:r>
              <a:rPr lang="en-US" sz="2400" b="1"/>
              <a:t>   HR and SV  increase</a:t>
            </a:r>
          </a:p>
        </p:txBody>
      </p:sp>
      <p:sp>
        <p:nvSpPr>
          <p:cNvPr id="186374" name="Rectangle 6"/>
          <p:cNvSpPr>
            <a:spLocks noChangeArrowheads="1"/>
          </p:cNvSpPr>
          <p:nvPr/>
        </p:nvSpPr>
        <p:spPr bwMode="auto">
          <a:xfrm>
            <a:off x="3851275" y="4508500"/>
            <a:ext cx="1677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/>
              <a:t>Therefore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051050" y="5300663"/>
            <a:ext cx="518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2400" b="1">
                <a:solidFill>
                  <a:srgbClr val="FF0000"/>
                </a:solidFill>
              </a:rPr>
              <a:t>CO</a:t>
            </a:r>
            <a:r>
              <a:rPr lang="en-US" sz="2400" b="1"/>
              <a:t> is </a:t>
            </a:r>
            <a:r>
              <a:rPr lang="en-US" sz="2400" b="1">
                <a:solidFill>
                  <a:srgbClr val="00B050"/>
                </a:solidFill>
              </a:rPr>
              <a:t>directly proportional </a:t>
            </a:r>
            <a:r>
              <a:rPr lang="en-US" sz="2400" b="1"/>
              <a:t>to </a:t>
            </a:r>
            <a:r>
              <a:rPr lang="en-US" sz="2400" b="1">
                <a:solidFill>
                  <a:srgbClr val="FF0000"/>
                </a:solidFill>
              </a:rPr>
              <a:t>HR</a:t>
            </a:r>
          </a:p>
        </p:txBody>
      </p:sp>
      <p:sp>
        <p:nvSpPr>
          <p:cNvPr id="186376" name="TextBox 1"/>
          <p:cNvSpPr txBox="1">
            <a:spLocks noChangeArrowheads="1"/>
          </p:cNvSpPr>
          <p:nvPr/>
        </p:nvSpPr>
        <p:spPr bwMode="auto">
          <a:xfrm>
            <a:off x="323850" y="620713"/>
            <a:ext cx="8610600" cy="5286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2800" b="1"/>
              <a:t>Effect of changes in </a:t>
            </a:r>
            <a:r>
              <a:rPr lang="en-US" sz="2800" b="1">
                <a:solidFill>
                  <a:srgbClr val="FF0000"/>
                </a:solidFill>
              </a:rPr>
              <a:t>heart rate </a:t>
            </a:r>
            <a:r>
              <a:rPr lang="en-US" sz="2800" b="1"/>
              <a:t>on cardiac output</a:t>
            </a:r>
          </a:p>
        </p:txBody>
      </p:sp>
    </p:spTree>
    <p:extLst>
      <p:ext uri="{BB962C8B-B14F-4D97-AF65-F5344CB8AC3E}">
        <p14:creationId xmlns:p14="http://schemas.microsoft.com/office/powerpoint/2010/main" val="615479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8229600" cy="82391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0"/>
            <a:r>
              <a:rPr lang="en-US" sz="4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ahoma" pitchFamily="34" charset="0"/>
              </a:rPr>
              <a:t>Myocardial </a:t>
            </a:r>
            <a:r>
              <a:rPr lang="en-US" sz="4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ahoma" pitchFamily="34" charset="0"/>
              </a:rPr>
              <a:t>Contractility</a:t>
            </a:r>
            <a:endParaRPr lang="en-US" sz="4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Tahoma" pitchFamily="34" charset="0"/>
            </a:endParaRP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12875"/>
            <a:ext cx="8280920" cy="511246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Low" rtl="0">
              <a:lnSpc>
                <a:spcPct val="90000"/>
              </a:lnSpc>
              <a:buClr>
                <a:srgbClr val="FF0066"/>
              </a:buClr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defined as the strength of contraction at any given EDV.</a:t>
            </a:r>
          </a:p>
          <a:p>
            <a:pPr algn="justLow" rtl="0">
              <a:lnSpc>
                <a:spcPct val="90000"/>
              </a:lnSpc>
              <a:buClr>
                <a:srgbClr val="FF0066"/>
              </a:buClr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is measured by Ejection Fraction </a:t>
            </a:r>
            <a:r>
              <a:rPr lang="en-US" sz="28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(EF%).</a:t>
            </a:r>
          </a:p>
          <a:p>
            <a:pPr algn="justLow" rtl="0">
              <a:lnSpc>
                <a:spcPct val="90000"/>
              </a:lnSpc>
              <a:buClr>
                <a:srgbClr val="FF0066"/>
              </a:buClr>
              <a:buFontTx/>
              <a:buNone/>
            </a:pPr>
            <a:endParaRPr lang="en-US" sz="2800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0">
              <a:lnSpc>
                <a:spcPct val="90000"/>
              </a:lnSpc>
              <a:buClr>
                <a:srgbClr val="FF0066"/>
              </a:buClr>
              <a:buFontTx/>
              <a:buNone/>
            </a:pP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Myocardial contractility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affected by: </a:t>
            </a:r>
          </a:p>
          <a:p>
            <a:pPr algn="justLow" rtl="0">
              <a:lnSpc>
                <a:spcPct val="90000"/>
              </a:lnSpc>
              <a:buClr>
                <a:srgbClr val="FF0066"/>
              </a:buClr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preload (i.e., EDV): Frank-Starling's law. </a:t>
            </a:r>
          </a:p>
          <a:p>
            <a:pPr algn="justLow" rtl="0">
              <a:lnSpc>
                <a:spcPct val="90000"/>
              </a:lnSpc>
              <a:buClr>
                <a:srgbClr val="FF0066"/>
              </a:buClr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afterload (i.e., aortic impedance): An increase in the afterload reduces the cardiac pumping power, and vice versa.</a:t>
            </a:r>
          </a:p>
          <a:p>
            <a:pPr algn="justLow" rtl="0">
              <a:lnSpc>
                <a:spcPct val="90000"/>
              </a:lnSpc>
              <a:buClr>
                <a:srgbClr val="FF0066"/>
              </a:buClr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Sympathetic nerve supply.</a:t>
            </a:r>
          </a:p>
          <a:p>
            <a:pPr algn="justLow" rtl="0">
              <a:lnSpc>
                <a:spcPct val="90000"/>
              </a:lnSpc>
              <a:buClr>
                <a:srgbClr val="FF0066"/>
              </a:buClr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Ventricular hypertrophy; (athletes) can increase the cardiac pumping power up to about 35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litres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/ minute.</a:t>
            </a:r>
          </a:p>
          <a:p>
            <a:pPr>
              <a:lnSpc>
                <a:spcPct val="90000"/>
              </a:lnSpc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8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0580" name="Picture 4" descr="than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61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4B995C"/>
                </a:solidFill>
                <a:latin typeface="Times New Roman" pitchFamily="18" charset="0"/>
                <a:cs typeface="Times New Roman" pitchFamily="18" charset="0"/>
              </a:rPr>
              <a:t>Objectives: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84784"/>
            <a:ext cx="8199438" cy="4840287"/>
          </a:xfrm>
        </p:spPr>
        <p:txBody>
          <a:bodyPr/>
          <a:lstStyle/>
          <a:p>
            <a:pPr marL="609600" indent="-609600" algn="justLow" rtl="0">
              <a:buClr>
                <a:srgbClr val="FF0066"/>
              </a:buClr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Define cardiac output.</a:t>
            </a:r>
          </a:p>
          <a:p>
            <a:pPr marL="609600" indent="-609600" algn="justLow" rtl="0">
              <a:buClr>
                <a:srgbClr val="FF0066"/>
              </a:buClr>
              <a:buFont typeface="Wingdings" pitchFamily="2" charset="2"/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Low" rtl="0">
              <a:buClr>
                <a:srgbClr val="FF0066"/>
              </a:buClr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Describe how heart rate and stroke volume interact to control cardiac output.</a:t>
            </a:r>
          </a:p>
          <a:p>
            <a:pPr marL="609600" indent="-609600" algn="justLow" rtl="0">
              <a:buClr>
                <a:srgbClr val="FF0066"/>
              </a:buClr>
              <a:buFont typeface="Wingdings" pitchFamily="2" charset="2"/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Low" rtl="0">
              <a:buClr>
                <a:srgbClr val="FF0066"/>
              </a:buClr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State the influence of preload and afterload on cardiac output.</a:t>
            </a:r>
          </a:p>
        </p:txBody>
      </p:sp>
    </p:spTree>
    <p:extLst>
      <p:ext uri="{BB962C8B-B14F-4D97-AF65-F5344CB8AC3E}">
        <p14:creationId xmlns:p14="http://schemas.microsoft.com/office/powerpoint/2010/main" val="3670747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476250"/>
            <a:ext cx="7793037" cy="839788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0"/>
            <a:r>
              <a:rPr lang="en-US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Cardiac output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12776"/>
            <a:ext cx="8388350" cy="494188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Low" rtl="0">
              <a:lnSpc>
                <a:spcPct val="90000"/>
              </a:lnSpc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amount of blood pumped/minute by each ventricle, expressed in liters/minute. Normally, it is about </a:t>
            </a:r>
            <a:r>
              <a:rPr lang="en-US" sz="320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32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liters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per minute.</a:t>
            </a:r>
          </a:p>
          <a:p>
            <a:pPr algn="justLow" rtl="0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Low" rtl="0">
              <a:lnSpc>
                <a:spcPct val="90000"/>
              </a:lnSpc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Determined through multiplying the heart rate (HR) by the stroke volume (SV).          </a:t>
            </a:r>
          </a:p>
          <a:p>
            <a:pPr algn="justLow" rtl="0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                 CO = HR X SV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3600" b="1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71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TextBox 1"/>
          <p:cNvSpPr txBox="1">
            <a:spLocks noChangeArrowheads="1"/>
          </p:cNvSpPr>
          <p:nvPr/>
        </p:nvSpPr>
        <p:spPr bwMode="auto">
          <a:xfrm>
            <a:off x="1763713" y="1484313"/>
            <a:ext cx="579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2800" b="1">
                <a:solidFill>
                  <a:srgbClr val="FF0000"/>
                </a:solidFill>
              </a:rPr>
              <a:t>Determinants of Cardiac output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382713" y="2474913"/>
            <a:ext cx="2541587" cy="8223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2400" b="1">
                <a:solidFill>
                  <a:srgbClr val="FF0000"/>
                </a:solidFill>
              </a:rPr>
              <a:t>Stroke volume</a:t>
            </a:r>
          </a:p>
          <a:p>
            <a:pPr algn="ctr"/>
            <a:r>
              <a:rPr lang="en-US" sz="2400" b="1">
                <a:solidFill>
                  <a:srgbClr val="FF0000"/>
                </a:solidFill>
              </a:rPr>
              <a:t>SV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726113" y="2474913"/>
            <a:ext cx="1752600" cy="8223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2400" b="1">
                <a:solidFill>
                  <a:srgbClr val="FF0000"/>
                </a:solidFill>
              </a:rPr>
              <a:t>Hear rate</a:t>
            </a:r>
          </a:p>
          <a:p>
            <a:pPr algn="ctr"/>
            <a:r>
              <a:rPr lang="en-US" sz="2400" b="1">
                <a:solidFill>
                  <a:srgbClr val="FF0000"/>
                </a:solidFill>
              </a:rPr>
              <a:t>HR</a:t>
            </a:r>
          </a:p>
        </p:txBody>
      </p:sp>
      <p:cxnSp>
        <p:nvCxnSpPr>
          <p:cNvPr id="8" name="Straight Arrow Connector 7"/>
          <p:cNvCxnSpPr>
            <a:stCxn id="165890" idx="2"/>
            <a:endCxn id="4" idx="0"/>
          </p:cNvCxnSpPr>
          <p:nvPr/>
        </p:nvCxnSpPr>
        <p:spPr>
          <a:xfrm flipH="1">
            <a:off x="2654300" y="2003425"/>
            <a:ext cx="2005013" cy="4714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165890" idx="2"/>
            <a:endCxn id="5" idx="0"/>
          </p:cNvCxnSpPr>
          <p:nvPr/>
        </p:nvCxnSpPr>
        <p:spPr>
          <a:xfrm>
            <a:off x="4659313" y="2003425"/>
            <a:ext cx="1943100" cy="4714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900" name="Rectangle 12"/>
          <p:cNvSpPr>
            <a:spLocks noChangeArrowheads="1"/>
          </p:cNvSpPr>
          <p:nvPr/>
        </p:nvSpPr>
        <p:spPr bwMode="auto">
          <a:xfrm>
            <a:off x="1763713" y="4365625"/>
            <a:ext cx="54721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</a:rPr>
              <a:t>CO =  SV   X    HR</a:t>
            </a:r>
          </a:p>
        </p:txBody>
      </p:sp>
    </p:spTree>
    <p:extLst>
      <p:ext uri="{BB962C8B-B14F-4D97-AF65-F5344CB8AC3E}">
        <p14:creationId xmlns:p14="http://schemas.microsoft.com/office/powerpoint/2010/main" val="329480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TextBox 1"/>
          <p:cNvSpPr txBox="1">
            <a:spLocks noChangeArrowheads="1"/>
          </p:cNvSpPr>
          <p:nvPr/>
        </p:nvSpPr>
        <p:spPr bwMode="auto">
          <a:xfrm>
            <a:off x="1566098" y="134784"/>
            <a:ext cx="6383730" cy="76906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3200" b="1">
                <a:solidFill>
                  <a:srgbClr val="FF0000"/>
                </a:solidFill>
              </a:rPr>
              <a:t>Cardiac Output (CO)</a:t>
            </a:r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50825" y="1125538"/>
            <a:ext cx="8675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rtl="0"/>
            <a:r>
              <a:rPr lang="en-US" sz="2400" b="1">
                <a:solidFill>
                  <a:srgbClr val="FF0000"/>
                </a:solidFill>
              </a:rPr>
              <a:t>  volume</a:t>
            </a:r>
            <a:r>
              <a:rPr lang="en-US" sz="2400" b="1"/>
              <a:t> of blood pumped by </a:t>
            </a:r>
            <a:r>
              <a:rPr lang="en-US" sz="2400" b="1">
                <a:solidFill>
                  <a:srgbClr val="FF0000"/>
                </a:solidFill>
              </a:rPr>
              <a:t>each</a:t>
            </a:r>
            <a:r>
              <a:rPr lang="en-US" sz="2400" b="1"/>
              <a:t> ventricle per </a:t>
            </a:r>
            <a:r>
              <a:rPr lang="en-US" sz="2400" b="1">
                <a:solidFill>
                  <a:srgbClr val="FF0000"/>
                </a:solidFill>
              </a:rPr>
              <a:t>minute.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1700213"/>
            <a:ext cx="914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rtl="0"/>
            <a:r>
              <a:rPr lang="en-US" sz="2000" b="1" dirty="0"/>
              <a:t>      Average value: 5  liters/minute = </a:t>
            </a:r>
            <a:r>
              <a:rPr lang="en-US" sz="2000" b="1" dirty="0">
                <a:latin typeface="Tahoma" pitchFamily="34" charset="0"/>
              </a:rPr>
              <a:t>Total blood volume 5 Liters. 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800600" y="2385392"/>
            <a:ext cx="4343400" cy="41549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Low" rtl="0"/>
            <a:r>
              <a:rPr lang="en-US" sz="2400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Cardiac output decreases in the following conditions:</a:t>
            </a:r>
          </a:p>
          <a:p>
            <a:pPr algn="justLow" rtl="0"/>
            <a:endParaRPr lang="en-US" sz="2400" dirty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1- Standing from supine </a:t>
            </a:r>
          </a:p>
          <a:p>
            <a:pPr algn="justLow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position (30%).</a:t>
            </a:r>
          </a:p>
          <a:p>
            <a:pPr algn="justLow" rt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Low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2- Rapid cardiac    </a:t>
            </a:r>
          </a:p>
          <a:p>
            <a:pPr algn="justLow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arrhythmias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Low" rt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Low" rtl="0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Low" rtl="0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185963" y="2348880"/>
            <a:ext cx="4402706" cy="415498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Low" rtl="0"/>
            <a:r>
              <a:rPr 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Cardiac output increases in the following conditions:</a:t>
            </a:r>
          </a:p>
          <a:p>
            <a:pPr algn="justLow" rtl="0"/>
            <a:endParaRPr lang="en-US" sz="24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1- Physical exercise (up to </a:t>
            </a:r>
          </a:p>
          <a:p>
            <a:pPr algn="justLow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700%).</a:t>
            </a:r>
          </a:p>
          <a:p>
            <a:pPr algn="justLow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2- Anxiety and excitement (up </a:t>
            </a:r>
          </a:p>
          <a:p>
            <a:pPr algn="justLow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to 100%).</a:t>
            </a:r>
          </a:p>
          <a:p>
            <a:pPr algn="justLow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3- After meals (30%).</a:t>
            </a:r>
          </a:p>
          <a:p>
            <a:pPr algn="justLow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4- High environmental </a:t>
            </a:r>
          </a:p>
          <a:p>
            <a:pPr algn="justLow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temperature.</a:t>
            </a:r>
          </a:p>
          <a:p>
            <a:pPr algn="l" rt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5- Pregnancy.</a:t>
            </a:r>
          </a:p>
        </p:txBody>
      </p:sp>
    </p:spTree>
    <p:extLst>
      <p:ext uri="{BB962C8B-B14F-4D97-AF65-F5344CB8AC3E}">
        <p14:creationId xmlns:p14="http://schemas.microsoft.com/office/powerpoint/2010/main" val="789412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8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Control of cardiac output: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Low" rt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Venous return (preload).</a:t>
            </a:r>
          </a:p>
          <a:p>
            <a:pPr algn="justLow" rt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Afterload. </a:t>
            </a:r>
          </a:p>
          <a:p>
            <a:pPr algn="justLow" rt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Heart rate (HR)</a:t>
            </a:r>
          </a:p>
          <a:p>
            <a:pPr algn="justLow" rt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Myocardial contractility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28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b="1">
              <a:solidFill>
                <a:srgbClr val="66FF33"/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64" name="Picture 4" descr="761CardiacOutpu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375"/>
            <a:ext cx="9144000" cy="652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266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028" name="Picture 4" descr="14_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345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384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Venous </a:t>
            </a:r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Return </a:t>
            </a:r>
            <a:r>
              <a:rPr lang="en-US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(VR):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40768"/>
            <a:ext cx="8316913" cy="475205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l" rt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It is the amount of the blood flowing into the heart via the veins (right or left atrium) each minute </a:t>
            </a:r>
            <a:r>
              <a:rPr lang="en-US" sz="3200" dirty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(preload).</a:t>
            </a:r>
          </a:p>
          <a:p>
            <a:pPr algn="l" rtl="0">
              <a:buFont typeface="Wingdings" pitchFamily="2" charset="2"/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 rtl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VR and CO are equal (per minute).</a:t>
            </a:r>
          </a:p>
          <a:p>
            <a:pPr algn="l" rtl="0">
              <a:buFont typeface="Wingdings" pitchFamily="2" charset="2"/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32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CO = VR </a:t>
            </a:r>
          </a:p>
          <a:p>
            <a:endParaRPr lang="en-US" sz="40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418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1948</TotalTime>
  <Words>685</Words>
  <Application>Microsoft Office PowerPoint</Application>
  <PresentationFormat>On-screen Show (4:3)</PresentationFormat>
  <Paragraphs>106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  Cardiovascular System </vt:lpstr>
      <vt:lpstr>Objectives:</vt:lpstr>
      <vt:lpstr>Cardiac output</vt:lpstr>
      <vt:lpstr>PowerPoint Presentation</vt:lpstr>
      <vt:lpstr>PowerPoint Presentation</vt:lpstr>
      <vt:lpstr>Control of cardiac output:</vt:lpstr>
      <vt:lpstr>PowerPoint Presentation</vt:lpstr>
      <vt:lpstr>PowerPoint Presentation</vt:lpstr>
      <vt:lpstr>Venous Return (VR):</vt:lpstr>
      <vt:lpstr>Venous return (VR):</vt:lpstr>
      <vt:lpstr>Control of CO by Venous return</vt:lpstr>
      <vt:lpstr>Afterload &amp; COP</vt:lpstr>
      <vt:lpstr>PowerPoint Presentation</vt:lpstr>
      <vt:lpstr>Heart rate and cardiac output </vt:lpstr>
      <vt:lpstr>PowerPoint Presentation</vt:lpstr>
      <vt:lpstr>PowerPoint Presentation</vt:lpstr>
      <vt:lpstr>Myocardial Contractility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Nervous System </dc:title>
  <dc:creator>irdeto</dc:creator>
  <cp:lastModifiedBy>Maher</cp:lastModifiedBy>
  <cp:revision>202</cp:revision>
  <dcterms:created xsi:type="dcterms:W3CDTF">2012-09-28T20:31:39Z</dcterms:created>
  <dcterms:modified xsi:type="dcterms:W3CDTF">2019-10-05T11:59:57Z</dcterms:modified>
</cp:coreProperties>
</file>