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abtestsonline.org/conditions/leukemia" TargetMode="External"/><Relationship Id="rId2" Type="http://schemas.openxmlformats.org/officeDocument/2006/relationships/hyperlink" Target="https://labtestsonline.org/glossary/immunoglobuli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abtestsonline.org/glossary/enzyme" TargetMode="External"/><Relationship Id="rId2" Type="http://schemas.openxmlformats.org/officeDocument/2006/relationships/hyperlink" Target="https://labtestsonline.org/glossary/tiss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abtestsonline.org/glossary/hormon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abtestsonline.org/glossary/immune-syste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lpha_2_globulins" TargetMode="External"/><Relationship Id="rId13" Type="http://schemas.openxmlformats.org/officeDocument/2006/relationships/hyperlink" Target="https://en.wikipedia.org/wiki/Kjeldahl_method" TargetMode="External"/><Relationship Id="rId3" Type="http://schemas.openxmlformats.org/officeDocument/2006/relationships/hyperlink" Target="https://en.wikipedia.org/wiki/Protein" TargetMode="External"/><Relationship Id="rId7" Type="http://schemas.openxmlformats.org/officeDocument/2006/relationships/hyperlink" Target="https://en.wikipedia.org/wiki/Alpha_1_globulins" TargetMode="External"/><Relationship Id="rId12" Type="http://schemas.openxmlformats.org/officeDocument/2006/relationships/hyperlink" Target="https://en.wikipedia.org/wiki/Biuret_reagent" TargetMode="External"/><Relationship Id="rId2" Type="http://schemas.openxmlformats.org/officeDocument/2006/relationships/hyperlink" Target="https://en.wikipedia.org/wiki/Clinical_chemistry" TargetMode="External"/><Relationship Id="rId16" Type="http://schemas.openxmlformats.org/officeDocument/2006/relationships/hyperlink" Target="https://en.wikipedia.org/wiki/Medical_laborato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lobulin" TargetMode="External"/><Relationship Id="rId11" Type="http://schemas.openxmlformats.org/officeDocument/2006/relationships/hyperlink" Target="https://en.wikipedia.org/wiki/Protein_electrophoresis" TargetMode="External"/><Relationship Id="rId5" Type="http://schemas.openxmlformats.org/officeDocument/2006/relationships/hyperlink" Target="https://en.wikipedia.org/wiki/Serum_albumin" TargetMode="External"/><Relationship Id="rId15" Type="http://schemas.openxmlformats.org/officeDocument/2006/relationships/hyperlink" Target="https://en.wikipedia.org/wiki/Automated_analyser" TargetMode="External"/><Relationship Id="rId10" Type="http://schemas.openxmlformats.org/officeDocument/2006/relationships/hyperlink" Target="https://en.wikipedia.org/wiki/Gamma_globulins" TargetMode="External"/><Relationship Id="rId4" Type="http://schemas.openxmlformats.org/officeDocument/2006/relationships/hyperlink" Target="https://en.wikipedia.org/wiki/Blood_serum" TargetMode="External"/><Relationship Id="rId9" Type="http://schemas.openxmlformats.org/officeDocument/2006/relationships/hyperlink" Target="https://en.wikipedia.org/wiki/Beta_globulins" TargetMode="External"/><Relationship Id="rId14" Type="http://schemas.openxmlformats.org/officeDocument/2006/relationships/hyperlink" Target="https://en.wikipedia.org/wiki/Refractometer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estpractice.bmj.com/topics/en-us/87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abtestsonline.org/conditions/kidney-disease" TargetMode="External"/><Relationship Id="rId2" Type="http://schemas.openxmlformats.org/officeDocument/2006/relationships/hyperlink" Target="https://labtestsonline.org/tests/comprehensive-metabolic-panel-cm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abtestsonline.org/conditions/liver-disease" TargetMode="External"/><Relationship Id="rId4" Type="http://schemas.openxmlformats.org/officeDocument/2006/relationships/hyperlink" Target="https://labtestsonline.org/tests/liver-pane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dicalnewstoday.com/articles/172179.php" TargetMode="External"/><Relationship Id="rId3" Type="http://schemas.openxmlformats.org/officeDocument/2006/relationships/hyperlink" Target="https://www.medicalnewstoday.com/articles/17131.php" TargetMode="External"/><Relationship Id="rId7" Type="http://schemas.openxmlformats.org/officeDocument/2006/relationships/hyperlink" Target="https://www.medicalnewstoday.com/articles/153363.php" TargetMode="External"/><Relationship Id="rId2" Type="http://schemas.openxmlformats.org/officeDocument/2006/relationships/hyperlink" Target="https://www.medicalnewstoday.com/articles/248423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dicalnewstoday.com/articles/161727.php" TargetMode="External"/><Relationship Id="rId5" Type="http://schemas.openxmlformats.org/officeDocument/2006/relationships/hyperlink" Target="https://www.medicalnewstoday.com/info/cancer-oncology/" TargetMode="External"/><Relationship Id="rId4" Type="http://schemas.openxmlformats.org/officeDocument/2006/relationships/hyperlink" Target="https://www.medicalnewstoday.com/articles/145869.ph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abtestsonline.org/conditions/liver-disea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772400" cy="4176464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Determination of Total Proteins in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Serum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M.sc.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Duaa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pharmacology and toxicology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كلية المستقبل الجامع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968" y="10380"/>
            <a:ext cx="3787133" cy="198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قسم الصيدل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304"/>
            <a:ext cx="1872208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Low Albumin/</a:t>
            </a:r>
            <a:r>
              <a:rPr lang="en-US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Globuline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</a:t>
            </a: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overproduction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globulins, such as seen in multiple myeloma or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autoimmune disease. Underproduction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albumin, such as may occur with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cirrhosis.</a:t>
            </a:r>
          </a:p>
          <a:p>
            <a:pPr lvl="0"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albumin from the circulation, as may occur with kidney disease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nephrotic syndrome).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2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4680520"/>
          </a:xfrm>
        </p:spPr>
        <p:txBody>
          <a:bodyPr/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High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Albumin/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Globuline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 </a:t>
            </a:r>
            <a:endParaRPr lang="en-US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Underproduction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immunoglobulins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as happens in some genetic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deficiencies.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Leukemias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4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336704"/>
          </a:xfrm>
        </p:spPr>
        <p:txBody>
          <a:bodyPr>
            <a:normAutofit fontScale="92500" lnSpcReduction="20000"/>
          </a:bodyPr>
          <a:lstStyle/>
          <a:p>
            <a:pPr marL="0" indent="0" algn="ctr" rtl="0">
              <a:buNone/>
            </a:pP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Specimen Collection</a:t>
            </a:r>
            <a:endParaRPr 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serum total protein test involves drawing a sample of blood from a vein located in the arm.</a:t>
            </a: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healthcare provider or phlebotomist will tie an elastic band around the upper arm to make the veins easier to find.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disinfecting the entry site, they will insert the needle into a vein.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Blood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vein will pass through the needle and into a collection tube.</a:t>
            </a:r>
          </a:p>
          <a:p>
            <a:pPr algn="justLow" rtl="0"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lnSpc>
                <a:spcPct val="160000"/>
              </a:lnSpc>
              <a:buNone/>
            </a:pPr>
            <a:r>
              <a:rPr lang="en-US" sz="3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Reagent </a:t>
            </a:r>
            <a:endParaRPr lang="en-US" sz="3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lnSpc>
                <a:spcPct val="16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1-Sodium chloride 0.9% solution (Saline solution). </a:t>
            </a:r>
          </a:p>
          <a:p>
            <a:pPr marL="0" indent="0" algn="justLow" rtl="0">
              <a:lnSpc>
                <a:spcPct val="16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2-Stock Biuret reagent. Dissolve 45 g of Rochelle salt in about 400 ml of 0.2N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add 15 g of CuSO4, stirring continuously. Add 5 g of KI and make up to a liter with 0.2N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Low" rtl="0">
              <a:lnSpc>
                <a:spcPct val="16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Biuret solution for use. Dilute 200 ml of the stock reagent to a liter with 0.2N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contains 5 g of potassium iodide per lite.</a:t>
            </a:r>
          </a:p>
          <a:p>
            <a:pPr marL="0" indent="0" algn="justLow" rtl="0">
              <a:lnSpc>
                <a:spcPct val="16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standard protein solution (bovine albumin 6 to 7 g/dl</a:t>
            </a:r>
            <a:r>
              <a:rPr lang="en-US" dirty="0"/>
              <a:t>)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20838" y="2024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669360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pPr marL="0" indent="0" algn="l" rtl="0">
              <a:buNone/>
            </a:pPr>
            <a:endParaRPr lang="en-US" dirty="0"/>
          </a:p>
        </p:txBody>
      </p:sp>
      <p:pic>
        <p:nvPicPr>
          <p:cNvPr id="8" name="صورة 7" descr="لقطة الشاش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750026"/>
            <a:ext cx="6632942" cy="3462474"/>
          </a:xfrm>
          <a:prstGeom prst="rect">
            <a:avLst/>
          </a:prstGeom>
        </p:spPr>
      </p:pic>
      <p:sp>
        <p:nvSpPr>
          <p:cNvPr id="9" name="مستطيل 8"/>
          <p:cNvSpPr/>
          <p:nvPr/>
        </p:nvSpPr>
        <p:spPr>
          <a:xfrm>
            <a:off x="323528" y="4212500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sz="2800" dirty="0" smtClean="0"/>
              <a:t>Mix </a:t>
            </a:r>
            <a:r>
              <a:rPr lang="en-US" sz="2800" dirty="0"/>
              <a:t>well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bath (37°C) for 10 min. → Violet color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540 nm.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color of the final reaction mixture is stable for 1 hou</a:t>
            </a:r>
            <a:r>
              <a:rPr lang="en-US" sz="28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2893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6408711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lnSpc>
                <a:spcPct val="170000"/>
              </a:lnSpc>
              <a:buNone/>
            </a:pPr>
            <a:r>
              <a:rPr lang="en-US" sz="7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A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Total Protein (g/dl) =   </a:t>
            </a:r>
            <a:r>
              <a:rPr lang="en-US" spc="-2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------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X Conc. of standard (g/dl)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        </a:t>
            </a:r>
            <a:r>
              <a:rPr lang="en-US" spc="327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 </a:t>
            </a:r>
            <a:r>
              <a:rPr lang="en-US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              </a:t>
            </a:r>
            <a:r>
              <a:rPr lang="en-US" spc="-6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As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A = absorbance of sample,   As = absorbance of standard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Example: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          </a:t>
            </a:r>
            <a:r>
              <a:rPr lang="en-US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       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0.395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Total protein (g/dl) = </a:t>
            </a:r>
            <a:r>
              <a:rPr lang="en-US" spc="-2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-------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X 7.0 g/dl = 6.28 g/dl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          </a:t>
            </a:r>
            <a:r>
              <a:rPr lang="en-US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       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0.440 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 With A =0 .375, As =0.440, concentration of standard = 7.0 g/dl </a:t>
            </a:r>
            <a:endParaRPr lang="en-US" sz="2000" dirty="0">
              <a:ea typeface="Calibri"/>
              <a:cs typeface="Arial"/>
            </a:endParaRPr>
          </a:p>
          <a:p>
            <a:pPr marL="0" marR="0" indent="0" algn="justLow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EXPECTED VALUES :  6.0 - 8.2 g/dl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7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</a:t>
            </a: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protein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building blocks of all cells and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tissues"/>
              </a:rPr>
              <a:t>tissues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important for body growth, development, and health.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the structural part of most organs and make up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enzymes"/>
              </a:rPr>
              <a:t>enzymes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hormones"/>
              </a:rPr>
              <a:t>hormones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that regulate body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functions.</a:t>
            </a: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measures the amount of protein in your blood.</a:t>
            </a:r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6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lnSpc>
                <a:spcPct val="170000"/>
              </a:lnSpc>
              <a:buNone/>
            </a:pP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classes of proteins are found in the 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endParaRPr lang="en-US" sz="4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Low" rtl="0">
              <a:lnSpc>
                <a:spcPct val="170000"/>
              </a:lnSpc>
              <a:buFont typeface="+mj-lt"/>
              <a:buAutoNum type="arabicPeriod"/>
            </a:pPr>
            <a:r>
              <a:rPr lang="en-US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Albumin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made by the liver and makes up about 60% of the total protein. Albumin keeps fluid from leaking out of blood vessels, nourishes tissues, and transports hormones, vitamins, drugs, and substances like calcium throughout the body.</a:t>
            </a:r>
          </a:p>
          <a:p>
            <a:pPr marL="514350" lvl="0" indent="-514350" algn="justLow" rtl="0">
              <a:lnSpc>
                <a:spcPct val="170000"/>
              </a:lnSpc>
              <a:buFont typeface="+mj-lt"/>
              <a:buAutoNum type="arabicPeriod"/>
            </a:pPr>
            <a:r>
              <a:rPr lang="en-US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Globulins: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make up the remaining 40% of proteins in the blood. The globulins are a varied group of proteins, some produced by the liver and some by the 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immune system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They help fight infection and transport nutrients.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lnSpc>
                <a:spcPct val="120000"/>
              </a:lnSpc>
              <a:buNone/>
            </a:pPr>
            <a:r>
              <a:rPr lang="en-US" sz="3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Serum total </a:t>
            </a:r>
            <a:r>
              <a:rPr lang="en-US" sz="3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</a:t>
            </a:r>
            <a:endParaRPr lang="en-US" sz="38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protein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a 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Clinical chemistry"/>
              </a:rPr>
              <a:t>biochemical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test for measuring the total amount of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Protein"/>
              </a:rPr>
              <a:t>protein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Blood serum"/>
              </a:rPr>
              <a:t>serum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 in the serum is made up of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Serum albumin"/>
              </a:rPr>
              <a:t>albumin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Globulin"/>
              </a:rPr>
              <a:t>globulin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globulin in turn is made up of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Alpha 1 globulins"/>
              </a:rPr>
              <a:t>α1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Alpha 2 globulins"/>
              </a:rPr>
              <a:t>α2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Beta globulins"/>
              </a:rPr>
              <a:t>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globulins.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fractions can be quantitated using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Protein electrophoresis"/>
              </a:rPr>
              <a:t>protein electrophoresis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the total protein test is a faster and cheaper test that estimates the total of all fractions together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traditional method for measuring total protein uses the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12" tooltip="Biuret reagent"/>
              </a:rPr>
              <a:t>biuret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2" tooltip="Biuret reagent"/>
              </a:rPr>
              <a:t>reagent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methods such as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3" tooltip="Kjeldahl method"/>
              </a:rPr>
              <a:t>Kjeldahl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13" tooltip="Kjeldahl method"/>
              </a:rPr>
              <a:t> method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dye-binding and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4" tooltip="Refractometer"/>
              </a:rPr>
              <a:t>refractometry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are now available.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is usually performed on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15" tooltip="Automated analyser"/>
              </a:rPr>
              <a:t>automated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5" tooltip="Automated analyser"/>
              </a:rPr>
              <a:t>analysers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along with other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16" tooltip="Medical laboratory"/>
              </a:rPr>
              <a:t>laboratory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89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 fontScale="92500" lnSpcReduction="20000"/>
          </a:bodyPr>
          <a:lstStyle/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protein can be performed on many different types of body fluids.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Proteins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also measured in urine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normal serum protein level 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to 8 g/dl. Albumin makes up 3.5 to 5.0 g/dl, and the remainder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globulins.These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may vary according to the individual laboratory.</a:t>
            </a: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Usually, a person’s body eliminates 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less than 150 milligrams (mg) of total protein and less than 20 mg of albumin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through the urine every 24 hours.</a:t>
            </a: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260648"/>
            <a:ext cx="8784976" cy="6480720"/>
          </a:xfrm>
        </p:spPr>
        <p:txBody>
          <a:bodyPr>
            <a:norm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protein methods  are generally  classified  </a:t>
            </a:r>
            <a:endParaRPr lang="en-US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 methods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:include  measurement  of  specific  gravity,  refractive  index  and absorbance of UV-light.  </a:t>
            </a:r>
          </a:p>
          <a:p>
            <a:pPr marL="0" indent="0" algn="justLow" rtl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methods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mostly  modifications  of the biuret reaction.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The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biuret reaction is considered to be the method of choice for the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80720"/>
          </a:xfrm>
        </p:spPr>
        <p:txBody>
          <a:bodyPr>
            <a:normAutofit fontScale="92500" lnSpcReduction="20000"/>
          </a:bodyPr>
          <a:lstStyle/>
          <a:p>
            <a:pPr marL="0" indent="0" algn="ctr" rtl="0">
              <a:buNone/>
            </a:pPr>
            <a:r>
              <a:rPr lang="en-US" sz="39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is test used?</a:t>
            </a:r>
            <a:endParaRPr lang="en-US" sz="39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comprehensive metabolic panel (CMP)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 help evaluate your overall health status.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diagnose diseases and to monitor conditions or treatments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protein levels can be affected by many different diseases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disorders: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total protein test may be used to help diagnose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kidney disease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 as part of a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liver panel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 help detect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liver disease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1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480720"/>
          </a:xfrm>
        </p:spPr>
        <p:txBody>
          <a:bodyPr>
            <a:normAutofit fontScale="92500" lnSpcReduction="10000"/>
          </a:bodyPr>
          <a:lstStyle/>
          <a:p>
            <a:pPr marL="0" indent="0" algn="justLow" rtl="0">
              <a:lnSpc>
                <a:spcPct val="150000"/>
              </a:lnSpc>
              <a:buNone/>
            </a:pP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high protein levels mean?</a:t>
            </a:r>
          </a:p>
          <a:p>
            <a:pPr marL="0" indent="0" algn="justLow" rtl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Consistently high serum total protein levels can indicate the following health conditions:</a:t>
            </a:r>
          </a:p>
          <a:p>
            <a:pPr marL="514350" lvl="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Everything you need to know about inflammation"/>
              </a:rPr>
              <a:t>inflammation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from infections, such as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Explaining HIV and AIDS"/>
              </a:rPr>
              <a:t>HIV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 viral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What's to know about viral hepatitis?"/>
              </a:rPr>
              <a:t>hepatitis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What is Cancer?"/>
              </a:rPr>
              <a:t>cancers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multiple myeloma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What you should know about dehydration"/>
              </a:rPr>
              <a:t>dehydration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chronic kidney disease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Low" rtl="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liver disease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7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336704"/>
          </a:xfrm>
        </p:spPr>
        <p:txBody>
          <a:bodyPr/>
          <a:lstStyle/>
          <a:p>
            <a:pPr marL="0" indent="0" algn="justLow" rtl="0">
              <a:buNone/>
            </a:pPr>
            <a:endParaRPr lang="en-US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0">
              <a:buNone/>
            </a:pP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 levels mean?</a:t>
            </a:r>
          </a:p>
          <a:p>
            <a:pPr marL="0" indent="0" algn="justLow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Kidney disorder</a:t>
            </a:r>
          </a:p>
          <a:p>
            <a:pPr algn="justLow" rt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Liver disorder</a:t>
            </a: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Malnutrition</a:t>
            </a:r>
          </a:p>
          <a:p>
            <a:pPr algn="justLow" rtl="0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Malabsorption :as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celiac disease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inflamatory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bowel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diesaes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(IBD).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buFont typeface="Wingdings" panose="05000000000000000000" pitchFamily="2" charset="2"/>
              <a:buChar char="v"/>
            </a:pP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0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443</Words>
  <Application>Microsoft Office PowerPoint</Application>
  <PresentationFormat>عرض على الشاشة (3:4)‏</PresentationFormat>
  <Paragraphs>74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Quantitative Determination of Total Proteins in Serum M.sc. Duaa falah pharmacology and toxicology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Determination of Total Proteins in Serum M.sc. Duaa falah pharmacology and toxicology </dc:title>
  <dc:creator>Media</dc:creator>
  <cp:lastModifiedBy>hhh</cp:lastModifiedBy>
  <cp:revision>15</cp:revision>
  <dcterms:created xsi:type="dcterms:W3CDTF">2021-05-28T15:08:03Z</dcterms:created>
  <dcterms:modified xsi:type="dcterms:W3CDTF">2021-05-28T16:50:48Z</dcterms:modified>
</cp:coreProperties>
</file>