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5"/>
  </p:notesMasterIdLst>
  <p:sldIdLst>
    <p:sldId id="256" r:id="rId2"/>
    <p:sldId id="340" r:id="rId3"/>
    <p:sldId id="354" r:id="rId4"/>
    <p:sldId id="387" r:id="rId5"/>
    <p:sldId id="385" r:id="rId6"/>
    <p:sldId id="356" r:id="rId7"/>
    <p:sldId id="342" r:id="rId8"/>
    <p:sldId id="355" r:id="rId9"/>
    <p:sldId id="343" r:id="rId10"/>
    <p:sldId id="357" r:id="rId11"/>
    <p:sldId id="344" r:id="rId12"/>
    <p:sldId id="358" r:id="rId13"/>
    <p:sldId id="38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249" autoAdjust="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392D0-79C6-4EE3-BBF9-D5F47564D2D6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90BC4-B4FF-40B3-9651-BD8B8D8B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emical_intermediat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Amine" TargetMode="External"/><Relationship Id="rId4" Type="http://schemas.openxmlformats.org/officeDocument/2006/relationships/hyperlink" Target="http://en.wikipedia.org/wiki/Ninhydri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صورة الشريحة 1">
            <a:extLst>
              <a:ext uri="{FF2B5EF4-FFF2-40B4-BE49-F238E27FC236}">
                <a16:creationId xmlns:a16="http://schemas.microsoft.com/office/drawing/2014/main" id="{2C7D7BB7-3AEF-4252-935F-1CA9D2B3CF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عنصر نائب للملاحظات 2">
            <a:extLst>
              <a:ext uri="{FF2B5EF4-FFF2-40B4-BE49-F238E27FC236}">
                <a16:creationId xmlns:a16="http://schemas.microsoft.com/office/drawing/2014/main" id="{62831AD9-376F-45E1-8CBD-81BA5E1B43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53252" name="عنصر نائب لرقم الشريحة 3">
            <a:extLst>
              <a:ext uri="{FF2B5EF4-FFF2-40B4-BE49-F238E27FC236}">
                <a16:creationId xmlns:a16="http://schemas.microsoft.com/office/drawing/2014/main" id="{FC615B70-74C7-4466-9DCA-A0315C5AE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7A485AE1-B6F7-4AC1-B762-7C21AD2FC719}" type="slidenum">
              <a:rPr lang="ar-SA" altLang="ar-SA">
                <a:latin typeface="Arial" panose="020B0604020202020204" pitchFamily="34" charset="0"/>
              </a:rPr>
              <a:pPr algn="l" rtl="0" eaLnBrk="1" hangingPunct="1">
                <a:spcBef>
                  <a:spcPct val="0"/>
                </a:spcBef>
              </a:pPr>
              <a:t>2</a:t>
            </a:fld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صر نائب لصورة الشريحة 1">
            <a:extLst>
              <a:ext uri="{FF2B5EF4-FFF2-40B4-BE49-F238E27FC236}">
                <a16:creationId xmlns:a16="http://schemas.microsoft.com/office/drawing/2014/main" id="{81A648BE-5106-4EDA-8ACD-8ABBB21BE0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عنصر نائب للملاحظات 2">
            <a:extLst>
              <a:ext uri="{FF2B5EF4-FFF2-40B4-BE49-F238E27FC236}">
                <a16:creationId xmlns:a16="http://schemas.microsoft.com/office/drawing/2014/main" id="{3E0153F4-B729-4EDC-8216-39FDF76836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ar-SA"/>
              <a:t>All amino acids that have a free amino group will give positive result (purple color) .</a:t>
            </a:r>
          </a:p>
          <a:p>
            <a:pPr algn="l" eaLnBrk="1" hangingPunct="1"/>
            <a:endParaRPr lang="en-US" altLang="ar-SA"/>
          </a:p>
          <a:p>
            <a:pPr algn="l" eaLnBrk="1" hangingPunct="1"/>
            <a:r>
              <a:rPr lang="en-US" altLang="ar-SA"/>
              <a:t>While not free amino group-proline and </a:t>
            </a:r>
            <a:r>
              <a:rPr lang="en-US" altLang="ar-SA" b="1"/>
              <a:t>hydroxy-proline</a:t>
            </a:r>
            <a:r>
              <a:rPr lang="en-US" altLang="ar-SA"/>
              <a:t> (amino acids) will give a  yellow color</a:t>
            </a:r>
            <a:endParaRPr lang="ar-SA" altLang="ar-SA"/>
          </a:p>
          <a:p>
            <a:pPr algn="l" eaLnBrk="1" hangingPunct="1"/>
            <a:endParaRPr lang="ar-SA" altLang="ar-SA"/>
          </a:p>
          <a:p>
            <a:pPr algn="l" eaLnBrk="1" hangingPunct="1"/>
            <a:r>
              <a:rPr lang="en-US" altLang="en-US" b="1"/>
              <a:t>Hydrindantin</a:t>
            </a:r>
            <a:r>
              <a:rPr lang="en-US" altLang="en-US"/>
              <a:t> is a </a:t>
            </a:r>
            <a:r>
              <a:rPr lang="en-US" altLang="en-US">
                <a:hlinkClick r:id="rId3" tooltip="Chemical intermediate"/>
              </a:rPr>
              <a:t>chemical intermediate</a:t>
            </a:r>
            <a:r>
              <a:rPr lang="en-US" altLang="en-US"/>
              <a:t> formed during the </a:t>
            </a:r>
            <a:r>
              <a:rPr lang="en-US" altLang="en-US">
                <a:hlinkClick r:id="rId4" tooltip="Ninhydrin"/>
              </a:rPr>
              <a:t>ninhydrin</a:t>
            </a:r>
            <a:r>
              <a:rPr lang="en-US" altLang="en-US"/>
              <a:t> test for </a:t>
            </a:r>
            <a:r>
              <a:rPr lang="en-US" altLang="en-US">
                <a:hlinkClick r:id="rId5" tooltip="Amine"/>
              </a:rPr>
              <a:t>amines</a:t>
            </a:r>
            <a:r>
              <a:rPr lang="en-US" altLang="ar-SA"/>
              <a:t>.</a:t>
            </a:r>
          </a:p>
          <a:p>
            <a:endParaRPr lang="ar-SA" altLang="ar-SA"/>
          </a:p>
        </p:txBody>
      </p:sp>
      <p:sp>
        <p:nvSpPr>
          <p:cNvPr id="54276" name="عنصر نائب لرقم الشريحة 3">
            <a:extLst>
              <a:ext uri="{FF2B5EF4-FFF2-40B4-BE49-F238E27FC236}">
                <a16:creationId xmlns:a16="http://schemas.microsoft.com/office/drawing/2014/main" id="{B85D9B75-1953-4E34-ADA0-64AB38F42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EC29664D-F85D-4F72-9223-23F35AD530CA}" type="slidenum">
              <a:rPr lang="ar-SA" altLang="ar-SA">
                <a:latin typeface="Arial" panose="020B0604020202020204" pitchFamily="34" charset="0"/>
              </a:rPr>
              <a:pPr algn="l" rtl="0" eaLnBrk="1" hangingPunct="1">
                <a:spcBef>
                  <a:spcPct val="0"/>
                </a:spcBef>
              </a:pPr>
              <a:t>3</a:t>
            </a:fld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صورة الشريحة 1">
            <a:extLst>
              <a:ext uri="{FF2B5EF4-FFF2-40B4-BE49-F238E27FC236}">
                <a16:creationId xmlns:a16="http://schemas.microsoft.com/office/drawing/2014/main" id="{4EF0F1D7-E5A5-406C-8450-AF41AA621B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عنصر نائب للملاحظات 2">
            <a:extLst>
              <a:ext uri="{FF2B5EF4-FFF2-40B4-BE49-F238E27FC236}">
                <a16:creationId xmlns:a16="http://schemas.microsoft.com/office/drawing/2014/main" id="{44FBF3DD-F952-4EBF-9359-1DE8C25E3F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ar-SA" sz="1200" dirty="0">
                <a:latin typeface="Arial" panose="020B0604020202020204" pitchFamily="34" charset="0"/>
              </a:rPr>
              <a:t>The secondary amino group (</a:t>
            </a:r>
            <a:r>
              <a:rPr lang="en-US" altLang="ar-SA" sz="1200" dirty="0" err="1">
                <a:latin typeface="Arial" panose="020B0604020202020204" pitchFamily="34" charset="0"/>
              </a:rPr>
              <a:t>imino</a:t>
            </a:r>
            <a:r>
              <a:rPr lang="en-US" altLang="ar-SA" sz="1200" dirty="0">
                <a:latin typeface="Arial" panose="020B0604020202020204" pitchFamily="34" charset="0"/>
              </a:rPr>
              <a:t> group) of proline residues is held in rigid conformation that reduces the structural </a:t>
            </a:r>
            <a:r>
              <a:rPr lang="en-US" altLang="ar-SA" sz="1200" dirty="0" err="1">
                <a:latin typeface="Arial" panose="020B0604020202020204" pitchFamily="34" charset="0"/>
              </a:rPr>
              <a:t>flixibility</a:t>
            </a:r>
            <a:r>
              <a:rPr lang="en-US" altLang="ar-SA" sz="1200" dirty="0">
                <a:latin typeface="Arial" panose="020B0604020202020204" pitchFamily="34" charset="0"/>
              </a:rPr>
              <a:t> of polypeptide regions containing proline. Proline does not give ninhydrin reaction as this reagent requires free alpha amino group but proline have </a:t>
            </a:r>
            <a:r>
              <a:rPr lang="en-US" altLang="ar-SA" sz="1200" dirty="0" err="1">
                <a:latin typeface="Arial" panose="020B0604020202020204" pitchFamily="34" charset="0"/>
              </a:rPr>
              <a:t>imino</a:t>
            </a:r>
            <a:r>
              <a:rPr lang="en-US" altLang="ar-SA" sz="1200" dirty="0">
                <a:latin typeface="Arial" panose="020B0604020202020204" pitchFamily="34" charset="0"/>
              </a:rPr>
              <a:t> group  </a:t>
            </a:r>
            <a:endParaRPr lang="ar-SA" altLang="ar-SA" sz="1200" dirty="0">
              <a:latin typeface="Arial" panose="020B0604020202020204" pitchFamily="34" charset="0"/>
            </a:endParaRPr>
          </a:p>
          <a:p>
            <a:endParaRPr lang="ar-SA" altLang="ar-SA" dirty="0"/>
          </a:p>
        </p:txBody>
      </p:sp>
      <p:sp>
        <p:nvSpPr>
          <p:cNvPr id="55300" name="عنصر نائب لرقم الشريحة 3">
            <a:extLst>
              <a:ext uri="{FF2B5EF4-FFF2-40B4-BE49-F238E27FC236}">
                <a16:creationId xmlns:a16="http://schemas.microsoft.com/office/drawing/2014/main" id="{F56BFDBE-B830-4C50-B26C-2312CD676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68BBAD02-23A6-423D-94A3-363A2645887F}" type="slidenum">
              <a:rPr lang="ar-SA" altLang="ar-SA">
                <a:latin typeface="Arial" panose="020B0604020202020204" pitchFamily="34" charset="0"/>
              </a:rPr>
              <a:pPr algn="l" rtl="0" eaLnBrk="1" hangingPunct="1">
                <a:spcBef>
                  <a:spcPct val="0"/>
                </a:spcBef>
              </a:pPr>
              <a:t>6</a:t>
            </a:fld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صر نائب لصورة الشريحة 1">
            <a:extLst>
              <a:ext uri="{FF2B5EF4-FFF2-40B4-BE49-F238E27FC236}">
                <a16:creationId xmlns:a16="http://schemas.microsoft.com/office/drawing/2014/main" id="{54E719D4-62F2-4BC3-96EF-ACE8D4FA31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عنصر نائب للملاحظات 2">
            <a:extLst>
              <a:ext uri="{FF2B5EF4-FFF2-40B4-BE49-F238E27FC236}">
                <a16:creationId xmlns:a16="http://schemas.microsoft.com/office/drawing/2014/main" id="{BB1EF711-B5AE-4F08-8438-DD1B401BC6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rtl="0"/>
            <a:r>
              <a:rPr lang="en-US" altLang="ar-SA"/>
              <a:t>Some amino acids contain aromatic groups that are derivatives of benzene. These aromatic groups can undergo reactions </a:t>
            </a:r>
          </a:p>
          <a:p>
            <a:pPr algn="just" rtl="0"/>
            <a:r>
              <a:rPr lang="en-US" altLang="ar-SA"/>
              <a:t>One such reaction is the nitration of a benzene ring with nitric acid. The amino acids that have </a:t>
            </a:r>
            <a:r>
              <a:rPr lang="en-US" altLang="ar-SA" b="1" u="sng">
                <a:solidFill>
                  <a:srgbClr val="FFFF00"/>
                </a:solidFill>
              </a:rPr>
              <a:t>activated benzene ring </a:t>
            </a:r>
            <a:r>
              <a:rPr lang="en-US" altLang="ar-SA"/>
              <a:t>can readily undergo nitration. </a:t>
            </a:r>
          </a:p>
          <a:p>
            <a:pPr algn="just" rtl="0"/>
            <a:r>
              <a:rPr lang="en-US" altLang="ar-SA"/>
              <a:t>In the presence of activated benzene ring, forms </a:t>
            </a:r>
            <a:r>
              <a:rPr lang="en-US" altLang="ar-SA" b="1">
                <a:solidFill>
                  <a:srgbClr val="FFFF00"/>
                </a:solidFill>
              </a:rPr>
              <a:t>yellow</a:t>
            </a:r>
            <a:r>
              <a:rPr lang="en-US" altLang="ar-SA" b="1"/>
              <a:t> </a:t>
            </a:r>
            <a:r>
              <a:rPr lang="en-US" altLang="ar-SA"/>
              <a:t>product. </a:t>
            </a:r>
            <a:endParaRPr lang="ar-SA" altLang="ar-SA"/>
          </a:p>
        </p:txBody>
      </p:sp>
      <p:sp>
        <p:nvSpPr>
          <p:cNvPr id="56324" name="عنصر نائب لرقم الشريحة 3">
            <a:extLst>
              <a:ext uri="{FF2B5EF4-FFF2-40B4-BE49-F238E27FC236}">
                <a16:creationId xmlns:a16="http://schemas.microsoft.com/office/drawing/2014/main" id="{3EDA5273-D140-452E-9F49-79A6197F5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98119E5B-C34A-422B-A440-E89A164F0E7B}" type="slidenum">
              <a:rPr lang="ar-SA" altLang="ar-SA">
                <a:latin typeface="Arial" panose="020B0604020202020204" pitchFamily="34" charset="0"/>
              </a:rPr>
              <a:pPr algn="l" rtl="0" eaLnBrk="1" hangingPunct="1">
                <a:spcBef>
                  <a:spcPct val="0"/>
                </a:spcBef>
              </a:pPr>
              <a:t>8</a:t>
            </a:fld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صورة الشريحة 1">
            <a:extLst>
              <a:ext uri="{FF2B5EF4-FFF2-40B4-BE49-F238E27FC236}">
                <a16:creationId xmlns:a16="http://schemas.microsoft.com/office/drawing/2014/main" id="{E2DCA117-F2C9-42B4-8443-C60C2B4F1B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عنصر نائب للملاحظات 2">
            <a:extLst>
              <a:ext uri="{FF2B5EF4-FFF2-40B4-BE49-F238E27FC236}">
                <a16:creationId xmlns:a16="http://schemas.microsoft.com/office/drawing/2014/main" id="{F9FCE9E6-08A1-4FC2-9C8A-06A4E0FBA2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rtl="0"/>
            <a:r>
              <a:rPr lang="en-US" altLang="ar-SA"/>
              <a:t>Phenylalanine still reacts with nitric acid, just not as readily as Tyr or Trp because Tyr and Trp have electron donors (hydroxyl and the nitrogen heteroatom), which make the ring a lot more attractive for electrophilic nitration. </a:t>
            </a:r>
          </a:p>
          <a:p>
            <a:pPr algn="just" rtl="0"/>
            <a:r>
              <a:rPr lang="en-US" altLang="ar-SA"/>
              <a:t>To get Phe to react, you may have to boil it with nitric acid</a:t>
            </a:r>
            <a:endParaRPr lang="ar-SA" altLang="ar-SA" u="sng">
              <a:solidFill>
                <a:srgbClr val="FFFF00"/>
              </a:solidFill>
            </a:endParaRPr>
          </a:p>
          <a:p>
            <a:endParaRPr lang="ar-SA" altLang="ar-SA"/>
          </a:p>
        </p:txBody>
      </p:sp>
      <p:sp>
        <p:nvSpPr>
          <p:cNvPr id="57348" name="عنصر نائب لرقم الشريحة 3">
            <a:extLst>
              <a:ext uri="{FF2B5EF4-FFF2-40B4-BE49-F238E27FC236}">
                <a16:creationId xmlns:a16="http://schemas.microsoft.com/office/drawing/2014/main" id="{6170ACF0-F455-47C4-96A6-330FE852B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F5B2DDC3-81DB-4E06-919C-21C501EA04CD}" type="slidenum">
              <a:rPr lang="ar-SA" altLang="ar-SA">
                <a:latin typeface="Arial" panose="020B0604020202020204" pitchFamily="34" charset="0"/>
              </a:rPr>
              <a:pPr algn="l" rtl="0" eaLnBrk="1" hangingPunct="1">
                <a:spcBef>
                  <a:spcPct val="0"/>
                </a:spcBef>
              </a:pPr>
              <a:t>9</a:t>
            </a:fld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9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8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7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4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22A7D61-6F18-4018-89EB-DE8D43A286D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383C4C8-2752-4033-9E12-D8520AB2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4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458199" cy="13881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</a:t>
            </a:r>
            <a:r>
              <a:rPr lang="en-GB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Qualitative tests of </a:t>
            </a:r>
            <a:r>
              <a:rPr lang="en-GB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 &amp; AMINO ACIDS </a:t>
            </a:r>
            <a:endParaRPr lang="en-US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70236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SHAIMAA MUNTHER</a:t>
            </a:r>
          </a:p>
        </p:txBody>
      </p:sp>
    </p:spTree>
    <p:extLst>
      <p:ext uri="{BB962C8B-B14F-4D97-AF65-F5344CB8AC3E}">
        <p14:creationId xmlns:p14="http://schemas.microsoft.com/office/powerpoint/2010/main" val="227609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لمحتوى 6">
            <a:extLst>
              <a:ext uri="{FF2B5EF4-FFF2-40B4-BE49-F238E27FC236}">
                <a16:creationId xmlns:a16="http://schemas.microsoft.com/office/drawing/2014/main" id="{DE381644-172C-47E6-BE25-2DE157E2F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85" y="2039761"/>
            <a:ext cx="4570412" cy="304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2 mL amino acid solution in a boiling test tube, add equal volume of concentrated HNO3. </a:t>
            </a:r>
          </a:p>
          <a:p>
            <a:pPr marL="34290" indent="0" algn="just">
              <a:buNone/>
            </a:pPr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over a flame for 2 min and observe the color. </a:t>
            </a:r>
          </a:p>
          <a:p>
            <a:pPr marL="34290" indent="0" algn="just">
              <a:buNone/>
            </a:pPr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ar-SA" altLang="ar-SA" sz="2000" dirty="0"/>
          </a:p>
          <a:p>
            <a:endParaRPr lang="ar-SA" altLang="ar-SA" sz="2000" dirty="0"/>
          </a:p>
          <a:p>
            <a:pPr algn="justLow"/>
            <a:endParaRPr lang="ar-SA" altLang="ar-SA" sz="2000" dirty="0"/>
          </a:p>
        </p:txBody>
      </p:sp>
      <p:pic>
        <p:nvPicPr>
          <p:cNvPr id="30725" name="صورة 1">
            <a:extLst>
              <a:ext uri="{FF2B5EF4-FFF2-40B4-BE49-F238E27FC236}">
                <a16:creationId xmlns:a16="http://schemas.microsoft.com/office/drawing/2014/main" id="{386A73AC-B0E9-4FEB-99F7-7C9861B65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 r="35822" b="11839"/>
          <a:stretch>
            <a:fillRect/>
          </a:stretch>
        </p:blipFill>
        <p:spPr bwMode="auto">
          <a:xfrm>
            <a:off x="5486401" y="1142999"/>
            <a:ext cx="2895600" cy="4419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0727" name="مستطيل 12">
            <a:extLst>
              <a:ext uri="{FF2B5EF4-FFF2-40B4-BE49-F238E27FC236}">
                <a16:creationId xmlns:a16="http://schemas.microsoft.com/office/drawing/2014/main" id="{5CF15B79-D5B2-46CE-AF34-BFA99CA7A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42" y="909935"/>
            <a:ext cx="3271999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Procedure</a:t>
            </a:r>
            <a:endParaRPr lang="ar-SA" altLang="ar-S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90A15C-26D1-4C36-92B6-D4265F4B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Hopkins-Cole (Glyoxylic Acid Reaction)</a:t>
            </a:r>
            <a:endParaRPr lang="ar-S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3DE002-BF2F-4698-823A-C509E03C1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05000"/>
            <a:ext cx="8229601" cy="4191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Low"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Aim: Specific for tryptophan (the only amino acid containing indole group)</a:t>
            </a:r>
          </a:p>
          <a:p>
            <a:pPr marL="0" indent="0" algn="justLow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pPr algn="justLow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Reacting with a glyoxylic acid in the presence of a strong acid, the indole  ring forms a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 cyclic 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Low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protein solution is hydrolyzed by  conc.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solution interface.</a:t>
            </a:r>
          </a:p>
          <a:p>
            <a:pPr algn="justLow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tryptophan is free, it reacts with glyoxylic acid to form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product.</a:t>
            </a:r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>
            <a:extLst>
              <a:ext uri="{FF2B5EF4-FFF2-40B4-BE49-F238E27FC236}">
                <a16:creationId xmlns:a16="http://schemas.microsoft.com/office/drawing/2014/main" id="{1945D21D-01C2-4210-A701-4981C0A0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2493963" cy="63738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ar-SA" dirty="0"/>
              <a:t>Procedure </a:t>
            </a:r>
            <a:endParaRPr lang="ar-SA" altLang="ar-SA" dirty="0"/>
          </a:p>
        </p:txBody>
      </p:sp>
      <p:sp>
        <p:nvSpPr>
          <p:cNvPr id="33795" name="عنصر نائب للمحتوى 2">
            <a:extLst>
              <a:ext uri="{FF2B5EF4-FFF2-40B4-BE49-F238E27FC236}">
                <a16:creationId xmlns:a16="http://schemas.microsoft.com/office/drawing/2014/main" id="{E1CDD595-F34A-43F7-BD3C-0BD1C218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95" y="1028698"/>
            <a:ext cx="8543009" cy="52959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algn="just">
              <a:buFontTx/>
              <a:buAutoNum type="arabicPeriod"/>
            </a:pPr>
            <a:endParaRPr lang="en-US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Tx/>
              <a:buAutoNum type="arabicPeriod"/>
            </a:pP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test tube, add to 2 ml of the solution an equal volume of Hopkins- Cole reagent and mix thoroughly.</a:t>
            </a:r>
          </a:p>
          <a:p>
            <a:pPr marL="514350" indent="-514350" algn="just">
              <a:buFontTx/>
              <a:buAutoNum type="arabicPeriod"/>
            </a:pP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Incline the tube and let 5 to 6 ml of conc. H</a:t>
            </a:r>
            <a:r>
              <a:rPr lang="en-US" altLang="ar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S0</a:t>
            </a:r>
            <a:r>
              <a:rPr lang="en-US" altLang="ar-S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flow slowly down the side of the test tube, thus forming </a:t>
            </a:r>
            <a:r>
              <a:rPr lang="en-US" altLang="ar-S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reddish </a:t>
            </a: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ar-S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ring at the interface of the two layers. That indicates the presence of tryptophan</a:t>
            </a:r>
            <a:endParaRPr lang="ar-SA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8" name="صورة 4">
            <a:extLst>
              <a:ext uri="{FF2B5EF4-FFF2-40B4-BE49-F238E27FC236}">
                <a16:creationId xmlns:a16="http://schemas.microsoft.com/office/drawing/2014/main" id="{B1C05337-A9B3-4E94-9FD5-C43EFFBFE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80" y="3886200"/>
            <a:ext cx="3310665" cy="220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صورة 1">
            <a:extLst>
              <a:ext uri="{FF2B5EF4-FFF2-40B4-BE49-F238E27FC236}">
                <a16:creationId xmlns:a16="http://schemas.microsoft.com/office/drawing/2014/main" id="{28832252-15EB-4A23-A182-604319E0A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6718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8AE23E-EDDC-463C-A8A8-9CE33B8840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6769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:a16="http://schemas.microsoft.com/office/drawing/2014/main" id="{3933643C-48FE-48D1-AA26-CCF0AD09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35636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ar-SA" dirty="0"/>
              <a:t>Amino acids &amp; Protein Analysis </a:t>
            </a:r>
            <a:endParaRPr lang="ar-SA" alt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8A0B8B-C2E3-4FCB-966F-471D2EE9A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41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A. Solubility test.</a:t>
            </a:r>
          </a:p>
          <a:p>
            <a:pPr marL="3429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B. Identification tests for amino acids :</a:t>
            </a:r>
          </a:p>
          <a:p>
            <a:r>
              <a:rPr lang="en-US" altLang="ar-SA" dirty="0"/>
              <a:t>There number of test to detect the presence of amino acid ,These are largely depend on the nature of amino acids side chain usually. Example of these tests are : </a:t>
            </a: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Ninhydrin test: for </a:t>
            </a:r>
            <a:r>
              <a:rPr lang="el-GR" dirty="0"/>
              <a:t>α</a:t>
            </a:r>
            <a:r>
              <a:rPr lang="en-US" dirty="0"/>
              <a:t>-L amino acids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Xanthoproteic test: for Aromatic amino acids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Lead sulfite test: detection of amino acids containing sulfhydryl group (- SH)</a:t>
            </a:r>
            <a:endParaRPr lang="ar-IQ" dirty="0"/>
          </a:p>
          <a:p>
            <a:pPr marL="514350" indent="-514350">
              <a:buFontTx/>
              <a:buAutoNum type="arabicPeriod" startAt="4"/>
              <a:defRPr/>
            </a:pPr>
            <a:r>
              <a:rPr lang="en-US" dirty="0"/>
              <a:t>Millon's test: for amino acids containing hydroxy  phenyl group</a:t>
            </a:r>
          </a:p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C. Identification tests for proteins :</a:t>
            </a:r>
          </a:p>
          <a:p>
            <a:pPr marL="0" indent="0">
              <a:buNone/>
              <a:defRPr/>
            </a:pPr>
            <a:r>
              <a:rPr lang="en-US" dirty="0"/>
              <a:t>The presence of proteins in a solution is often detected by general tests, such as biuret or specific tests that depend on the presence of a specific proteins.</a:t>
            </a:r>
          </a:p>
          <a:p>
            <a:pPr marL="0" indent="0">
              <a:buFontTx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>
            <a:extLst>
              <a:ext uri="{FF2B5EF4-FFF2-40B4-BE49-F238E27FC236}">
                <a16:creationId xmlns:a16="http://schemas.microsoft.com/office/drawing/2014/main" id="{BE142409-9501-4DAE-90E2-26688E4C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266700"/>
            <a:ext cx="7406640" cy="990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ar-SA" dirty="0"/>
              <a:t>Ninhydrin Test </a:t>
            </a:r>
            <a:endParaRPr lang="ar-SA" alt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249177-AB2D-4096-A265-89D331FBA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eaLnBrk="1" hangingPunct="1">
              <a:buFontTx/>
              <a:buNone/>
              <a:defRPr/>
            </a:pPr>
            <a:r>
              <a:rPr lang="en-US" altLang="ar-SA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  <a:endParaRPr lang="ar-SA" altLang="ar-S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Low" eaLnBrk="1" hangingPunct="1">
              <a:buNone/>
              <a:defRPr/>
            </a:pPr>
            <a:r>
              <a:rPr lang="en-US" altLang="ar-SA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Ninhydrin (</a:t>
            </a:r>
            <a:r>
              <a:rPr lang="en-US" altLang="ar-S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triketohydrindene</a:t>
            </a: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hydrate) degrades amino acids into aldehydes (on pH range 4), ammonia and CO2 though a series of reactions. </a:t>
            </a:r>
          </a:p>
          <a:p>
            <a:pPr marL="34290" indent="0" algn="justLow" eaLnBrk="1" hangingPunct="1">
              <a:buNone/>
              <a:defRPr/>
            </a:pPr>
            <a:endParaRPr lang="en-US" altLang="ar-SA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Low" eaLnBrk="1" hangingPunct="1">
              <a:buNone/>
              <a:defRPr/>
            </a:pPr>
            <a:r>
              <a:rPr lang="en-US" altLang="ar-SA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  </a:t>
            </a:r>
            <a:r>
              <a:rPr lang="en-US" altLang="ar-SA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reducon</a:t>
            </a:r>
            <a:r>
              <a:rPr lang="en-US" altLang="ar-SA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product  obtained from   ninhydrin   then   reacts   with   NH3   and   excess   ninhydrin    </a:t>
            </a: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an intensely blue or purple pigment, or </a:t>
            </a:r>
            <a:r>
              <a:rPr lang="en-US" altLang="ar-S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coler</a:t>
            </a: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" indent="0" algn="justLow" eaLnBrk="1" hangingPunct="1">
              <a:buNone/>
              <a:defRPr/>
            </a:pPr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Low" eaLnBrk="1" hangingPunct="1">
              <a:buNone/>
              <a:defRPr/>
            </a:pPr>
            <a:r>
              <a:rPr lang="en-US" alt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reaction provides an extremely sensitive test for amino acids. </a:t>
            </a:r>
          </a:p>
          <a:p>
            <a:pPr marL="34290" indent="0" algn="justLow" eaLnBrk="1" hangingPunct="1">
              <a:buNone/>
              <a:defRPr/>
            </a:pPr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Low" eaLnBrk="1" hangingPunct="1">
              <a:buNone/>
              <a:defRPr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alpha-amino acid + 2 ninhydrin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aldehyde + final complex(BlUE) +                           3H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eaLnBrk="1" hangingPunct="1">
              <a:defRPr/>
            </a:pPr>
            <a:endParaRPr lang="ar-SA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 eaLnBrk="1" hangingPunct="1">
              <a:buFontTx/>
              <a:buNone/>
              <a:defRPr/>
            </a:pPr>
            <a:endParaRPr lang="en-US" alt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ar-SA" sz="2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862075-B388-448C-8F54-5A7A41D6D006}"/>
              </a:ext>
            </a:extLst>
          </p:cNvPr>
          <p:cNvCxnSpPr/>
          <p:nvPr/>
        </p:nvCxnSpPr>
        <p:spPr>
          <a:xfrm>
            <a:off x="3810000" y="5410200"/>
            <a:ext cx="4572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>
            <a:extLst>
              <a:ext uri="{FF2B5EF4-FFF2-40B4-BE49-F238E27FC236}">
                <a16:creationId xmlns:a16="http://schemas.microsoft.com/office/drawing/2014/main" id="{75F0351F-CC1D-44E2-B3B6-85D28947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SA"/>
          </a:p>
        </p:txBody>
      </p:sp>
      <p:pic>
        <p:nvPicPr>
          <p:cNvPr id="23555" name="عنصر نائب للمحتوى 3">
            <a:extLst>
              <a:ext uri="{FF2B5EF4-FFF2-40B4-BE49-F238E27FC236}">
                <a16:creationId xmlns:a16="http://schemas.microsoft.com/office/drawing/2014/main" id="{193CD06D-4E16-435E-ADAB-8E3431BB1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7199"/>
            <a:ext cx="8534400" cy="579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عنصر نائب للمحتوى 2">
            <a:extLst>
              <a:ext uri="{FF2B5EF4-FFF2-40B4-BE49-F238E27FC236}">
                <a16:creationId xmlns:a16="http://schemas.microsoft.com/office/drawing/2014/main" id="{63CB22CA-32A4-4FB5-848C-DC77D027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/>
            <a:endParaRPr lang="en-US" altLang="ar-SA" sz="2000" dirty="0"/>
          </a:p>
          <a:p>
            <a:pPr algn="justLow"/>
            <a:r>
              <a:rPr lang="en-US" altLang="ar-SA" sz="2000" dirty="0"/>
              <a:t>The </a:t>
            </a:r>
            <a:r>
              <a:rPr lang="en-US" altLang="ar-SA" sz="2000" dirty="0" err="1"/>
              <a:t>imino</a:t>
            </a:r>
            <a:r>
              <a:rPr lang="en-US" altLang="ar-SA" sz="2000" dirty="0"/>
              <a:t> acids proline and hydroxyproline also react with ninhydrin, but they give a yellow colored complex instead of a purple one.</a:t>
            </a:r>
          </a:p>
          <a:p>
            <a:pPr marL="34290" indent="0" algn="justLow">
              <a:buNone/>
            </a:pPr>
            <a:r>
              <a:rPr lang="en-US" altLang="ar-SA" sz="2000" dirty="0"/>
              <a:t> </a:t>
            </a:r>
          </a:p>
          <a:p>
            <a:pPr algn="justLow"/>
            <a:r>
              <a:rPr lang="en-US" altLang="ar-SA" sz="2000" dirty="0"/>
              <a:t>Besides amino acids, other complex structures such as peptides, peptones and proteins also react positively when subjected to the ninhydrin reaction.</a:t>
            </a:r>
            <a:endParaRPr lang="ar-SA" altLang="ar-SA" sz="2000" dirty="0"/>
          </a:p>
        </p:txBody>
      </p:sp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0922BDE-D117-438F-BEBA-AADB9D3B6C9F}"/>
              </a:ext>
            </a:extLst>
          </p:cNvPr>
          <p:cNvSpPr/>
          <p:nvPr/>
        </p:nvSpPr>
        <p:spPr>
          <a:xfrm>
            <a:off x="533400" y="4296630"/>
            <a:ext cx="7924800" cy="10842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Ninhydrin ethanol reagent is flammable. Toxic, and irritant. Keep away from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burner, flames , prevent eye, skin, clothing contact. Avoid inhaling the vapors or ingesting the reagent.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94699FD3-4463-4377-9CA1-F115C242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38" y="304800"/>
            <a:ext cx="7407275" cy="914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ar-SA" dirty="0"/>
              <a:t>Ninhydrin Test </a:t>
            </a:r>
            <a:endParaRPr lang="ar-SA" alt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>
            <a:extLst>
              <a:ext uri="{FF2B5EF4-FFF2-40B4-BE49-F238E27FC236}">
                <a16:creationId xmlns:a16="http://schemas.microsoft.com/office/drawing/2014/main" id="{D3F2A140-9193-49A6-B690-91FFFDED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S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C31E5F-FF5F-4FE5-B31F-51504FB3DC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457200" y="4267200"/>
            <a:ext cx="8382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2" descr="C:\Users\SAMSUNG\Desktop\forechem10.gif">
            <a:extLst>
              <a:ext uri="{FF2B5EF4-FFF2-40B4-BE49-F238E27FC236}">
                <a16:creationId xmlns:a16="http://schemas.microsoft.com/office/drawing/2014/main" id="{9A24A919-8DC4-499B-9BBB-9A1F6A5B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0" cy="354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1AB949-CEA4-4469-AF81-6A227551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46648"/>
            <a:ext cx="8458200" cy="28299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Low">
              <a:spcBef>
                <a:spcPct val="0"/>
              </a:spcBef>
              <a:defRPr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defRPr/>
            </a:pP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</a:p>
          <a:p>
            <a:pPr algn="justLow">
              <a:spcBef>
                <a:spcPct val="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 mL  solution add 5 drops of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ninhydrine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</a:t>
            </a:r>
          </a:p>
          <a:p>
            <a:pPr algn="justLow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Boil over a water bath for 2 min. </a:t>
            </a:r>
          </a:p>
          <a:p>
            <a:pPr algn="justLow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Allow to cool and observe the blue color formed. </a:t>
            </a:r>
          </a:p>
          <a:p>
            <a:pPr marL="0" indent="0" algn="justLow">
              <a:buFontTx/>
              <a:buNone/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blue or yellow color in case of proline</a:t>
            </a:r>
          </a:p>
          <a:p>
            <a:pPr>
              <a:defRPr/>
            </a:pPr>
            <a:endParaRPr lang="ar-SA" sz="2800" dirty="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75F7D355-3060-4E79-98B2-FB9E76B8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39551"/>
            <a:ext cx="2630488" cy="2971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صورة 2">
            <a:extLst>
              <a:ext uri="{FF2B5EF4-FFF2-40B4-BE49-F238E27FC236}">
                <a16:creationId xmlns:a16="http://schemas.microsoft.com/office/drawing/2014/main" id="{1D392409-AB13-4731-A02C-8603C472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4" r="40596"/>
          <a:stretch>
            <a:fillRect/>
          </a:stretch>
        </p:blipFill>
        <p:spPr bwMode="auto">
          <a:xfrm>
            <a:off x="4724400" y="3439550"/>
            <a:ext cx="2630488" cy="2971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>
            <a:extLst>
              <a:ext uri="{FF2B5EF4-FFF2-40B4-BE49-F238E27FC236}">
                <a16:creationId xmlns:a16="http://schemas.microsoft.com/office/drawing/2014/main" id="{736B3081-6805-466D-82F6-4C0D1F33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01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altLang="ar-SA" b="1" dirty="0"/>
            </a:br>
            <a:r>
              <a:rPr lang="en-US" altLang="ar-SA" b="1" dirty="0"/>
              <a:t>Xanthoproteic Test :</a:t>
            </a:r>
            <a:br>
              <a:rPr lang="en-US" altLang="ar-SA" b="1" dirty="0"/>
            </a:br>
            <a:endParaRPr lang="ar-SA" altLang="ar-SA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D8B74C52-A4D6-4EEF-9B56-7C1BF8DB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41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endParaRPr lang="en-US" altLang="ar-SA" sz="1800" b="1" dirty="0">
              <a:solidFill>
                <a:schemeClr val="tx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ar-SA" sz="2000" b="1" dirty="0">
                <a:solidFill>
                  <a:schemeClr val="tx2"/>
                </a:solidFill>
              </a:rPr>
              <a:t>Objective:</a:t>
            </a:r>
          </a:p>
          <a:p>
            <a:pPr eaLnBrk="1" hangingPunct="1">
              <a:defRPr/>
            </a:pPr>
            <a:r>
              <a:rPr lang="en-US" altLang="ar-SA" sz="1800" dirty="0"/>
              <a:t>To differentiate between aromatic amino acids which give positive results [yellow color] and other amino acids. </a:t>
            </a:r>
            <a:endParaRPr lang="en-US" altLang="ar-SA" sz="1800" dirty="0">
              <a:solidFill>
                <a:schemeClr val="tx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ar-SA" sz="2000" b="1" dirty="0">
                <a:solidFill>
                  <a:schemeClr val="tx2"/>
                </a:solidFill>
              </a:rPr>
              <a:t>Principle:</a:t>
            </a:r>
          </a:p>
          <a:p>
            <a:pPr eaLnBrk="1" hangingPunct="1">
              <a:defRPr/>
            </a:pPr>
            <a:r>
              <a:rPr lang="en-US" altLang="ar-SA" sz="1800" dirty="0"/>
              <a:t>Concentrated nitric acid react with aromatic nucleus present in the amino acid side chain [nitration reaction]          </a:t>
            </a:r>
            <a:r>
              <a:rPr lang="en-US" altLang="ar-SA" sz="1800" dirty="0">
                <a:sym typeface="Wingdings" pitchFamily="2" charset="2"/>
              </a:rPr>
              <a:t>          giving the solution yellow color.</a:t>
            </a:r>
            <a:r>
              <a:rPr lang="en-US" altLang="ar-SA" sz="1800" dirty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ar-SA" sz="2400" b="1" dirty="0">
                <a:solidFill>
                  <a:schemeClr val="tx2"/>
                </a:solidFill>
              </a:rPr>
              <a:t>Note:</a:t>
            </a:r>
          </a:p>
          <a:p>
            <a:pPr eaLnBrk="1" hangingPunct="1">
              <a:defRPr/>
            </a:pPr>
            <a:r>
              <a:rPr lang="en-US" altLang="ar-SA" sz="1800" dirty="0"/>
              <a:t>Amino acids </a:t>
            </a:r>
            <a:r>
              <a:rPr lang="en-US" altLang="ar-SA" sz="1800" dirty="0">
                <a:solidFill>
                  <a:schemeClr val="tx2"/>
                </a:solidFill>
              </a:rPr>
              <a:t>tyrosine and tryptophan </a:t>
            </a:r>
            <a:r>
              <a:rPr lang="en-US" altLang="ar-SA" sz="1800" dirty="0">
                <a:sym typeface="Wingdings" pitchFamily="2" charset="2"/>
              </a:rPr>
              <a:t></a:t>
            </a:r>
            <a:r>
              <a:rPr lang="en-US" altLang="ar-SA" sz="1800" dirty="0"/>
              <a:t>contain activated benzene rings [aromatic nucleus] which are easily nitrated to yellow colored compounds. </a:t>
            </a:r>
          </a:p>
          <a:p>
            <a:pPr eaLnBrk="1" hangingPunct="1">
              <a:defRPr/>
            </a:pPr>
            <a:r>
              <a:rPr lang="en-US" altLang="ar-SA" sz="1800" dirty="0"/>
              <a:t>The aromatic ring of </a:t>
            </a:r>
            <a:r>
              <a:rPr lang="en-US" altLang="ar-SA" sz="1800" dirty="0">
                <a:solidFill>
                  <a:srgbClr val="FF0000"/>
                </a:solidFill>
              </a:rPr>
              <a:t>phenyl alanine dose not react  readily </a:t>
            </a:r>
            <a:r>
              <a:rPr lang="en-US" altLang="ar-SA" sz="1800" dirty="0"/>
              <a:t>with nitric acid despite it contains a benzene ring, but it is </a:t>
            </a:r>
            <a:r>
              <a:rPr lang="en-US" altLang="ar-SA" sz="1800" dirty="0">
                <a:solidFill>
                  <a:srgbClr val="FF0000"/>
                </a:solidFill>
              </a:rPr>
              <a:t>not activated</a:t>
            </a:r>
            <a:r>
              <a:rPr lang="en-US" altLang="ar-SA" sz="1800" dirty="0"/>
              <a:t>, therefore it will not react</a:t>
            </a:r>
          </a:p>
          <a:p>
            <a:pPr>
              <a:defRPr/>
            </a:pPr>
            <a:endParaRPr lang="ar-SA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Content Placeholder 8" descr="xantho_1 (2).PNG">
            <a:extLst>
              <a:ext uri="{FF2B5EF4-FFF2-40B4-BE49-F238E27FC236}">
                <a16:creationId xmlns:a16="http://schemas.microsoft.com/office/drawing/2014/main" id="{054E887A-EDE9-4483-A136-9EF66CDB7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1360" r="16566" b="4778"/>
          <a:stretch>
            <a:fillRect/>
          </a:stretch>
        </p:blipFill>
        <p:spPr>
          <a:xfrm>
            <a:off x="440055" y="533400"/>
            <a:ext cx="64008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صورة 2">
            <a:extLst>
              <a:ext uri="{FF2B5EF4-FFF2-40B4-BE49-F238E27FC236}">
                <a16:creationId xmlns:a16="http://schemas.microsoft.com/office/drawing/2014/main" id="{52AFB803-25ED-44E0-A156-BD7BD9267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1863090" cy="3352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853</Words>
  <Application>Microsoft Office PowerPoint</Application>
  <PresentationFormat>On-screen Show (4:3)</PresentationFormat>
  <Paragraphs>79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Basis</vt:lpstr>
      <vt:lpstr>LAB 5 : Qualitative tests of PROTEINS &amp; AMINO ACIDS </vt:lpstr>
      <vt:lpstr>Amino acids &amp; Protein Analysis </vt:lpstr>
      <vt:lpstr>Ninhydrin Test </vt:lpstr>
      <vt:lpstr>PowerPoint Presentation</vt:lpstr>
      <vt:lpstr>Ninhydrin Test </vt:lpstr>
      <vt:lpstr>PowerPoint Presentation</vt:lpstr>
      <vt:lpstr>PowerPoint Presentation</vt:lpstr>
      <vt:lpstr> Xanthoproteic Test : </vt:lpstr>
      <vt:lpstr>PowerPoint Presentation</vt:lpstr>
      <vt:lpstr>PowerPoint Presentation</vt:lpstr>
      <vt:lpstr>Hopkins-Cole (Glyoxylic Acid Reaction)</vt:lpstr>
      <vt:lpstr>Procedure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1: Qualitative tests of Carbohydrate</dc:title>
  <dc:creator>Maher</dc:creator>
  <cp:lastModifiedBy>Maher</cp:lastModifiedBy>
  <cp:revision>29</cp:revision>
  <dcterms:created xsi:type="dcterms:W3CDTF">2020-11-09T22:24:45Z</dcterms:created>
  <dcterms:modified xsi:type="dcterms:W3CDTF">2021-01-05T07:45:41Z</dcterms:modified>
</cp:coreProperties>
</file>