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0" r:id="rId7"/>
    <p:sldId id="263" r:id="rId8"/>
    <p:sldId id="264" r:id="rId9"/>
    <p:sldId id="265" r:id="rId10"/>
    <p:sldId id="266" r:id="rId11"/>
    <p:sldId id="267" r:id="rId12"/>
    <p:sldId id="268"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18/10/1442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18/10/1442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18/10/1442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18/10/1442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611560" y="2492896"/>
            <a:ext cx="8136904" cy="2954759"/>
          </a:xfrm>
        </p:spPr>
        <p:txBody>
          <a:bodyPr>
            <a:normAutofit/>
          </a:bodyPr>
          <a:lstStyle/>
          <a:p>
            <a:r>
              <a:rPr lang="en-US" b="1" i="1" dirty="0">
                <a:solidFill>
                  <a:srgbClr val="00B050"/>
                </a:solidFill>
                <a:latin typeface="Times New Roman" panose="02020603050405020304" pitchFamily="18" charset="0"/>
                <a:cs typeface="Times New Roman" panose="02020603050405020304" pitchFamily="18" charset="0"/>
              </a:rPr>
              <a:t>Measurement of serum Uric </a:t>
            </a:r>
            <a:r>
              <a:rPr lang="en-US" b="1" i="1" dirty="0" smtClean="0">
                <a:solidFill>
                  <a:srgbClr val="00B050"/>
                </a:solidFill>
                <a:latin typeface="Times New Roman" panose="02020603050405020304" pitchFamily="18" charset="0"/>
                <a:cs typeface="Times New Roman" panose="02020603050405020304" pitchFamily="18" charset="0"/>
              </a:rPr>
              <a:t>Acid</a:t>
            </a:r>
            <a:r>
              <a:rPr lang="en-US" dirty="0"/>
              <a:t/>
            </a:r>
            <a:br>
              <a:rPr lang="en-US" dirty="0"/>
            </a:br>
            <a:r>
              <a:rPr lang="en-US" dirty="0" err="1">
                <a:latin typeface="Times New Roman" pitchFamily="18" charset="0"/>
                <a:cs typeface="Times New Roman" pitchFamily="18" charset="0"/>
              </a:rPr>
              <a:t>M.sc.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falah</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pharmacology and toxicology</a:t>
            </a:r>
            <a:endParaRPr lang="en-US" dirty="0"/>
          </a:p>
        </p:txBody>
      </p:sp>
      <p:pic>
        <p:nvPicPr>
          <p:cNvPr id="5" name="Picture 4" descr="كلية المستقبل الجامعة"/>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65968" y="10380"/>
            <a:ext cx="3787133" cy="198824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قسم الصيدل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41304"/>
            <a:ext cx="1872208" cy="1872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6089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79388" y="260648"/>
            <a:ext cx="8785225" cy="5544616"/>
          </a:xfrm>
          <a:prstGeom prst="rect">
            <a:avLst/>
          </a:prstGeom>
        </p:spPr>
      </p:pic>
    </p:spTree>
    <p:extLst>
      <p:ext uri="{BB962C8B-B14F-4D97-AF65-F5344CB8AC3E}">
        <p14:creationId xmlns:p14="http://schemas.microsoft.com/office/powerpoint/2010/main" val="4148447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pPr marL="0" indent="0" algn="justLow" rtl="0">
              <a:lnSpc>
                <a:spcPct val="150000"/>
              </a:lnSpc>
              <a:buNone/>
            </a:pPr>
            <a:r>
              <a:rPr lang="en-US" dirty="0">
                <a:latin typeface="Times New Roman" panose="02020603050405020304" pitchFamily="18" charset="0"/>
                <a:cs typeface="Times New Roman" panose="02020603050405020304" pitchFamily="18" charset="0"/>
              </a:rPr>
              <a:t>2. Mix properly and incubate in the </a:t>
            </a:r>
            <a:r>
              <a:rPr lang="en-US" dirty="0" err="1">
                <a:latin typeface="Times New Roman" panose="02020603050405020304" pitchFamily="18" charset="0"/>
                <a:cs typeface="Times New Roman" panose="02020603050405020304" pitchFamily="18" charset="0"/>
              </a:rPr>
              <a:t>thermoblock</a:t>
            </a:r>
            <a:r>
              <a:rPr lang="en-US" dirty="0">
                <a:latin typeface="Times New Roman" panose="02020603050405020304" pitchFamily="18" charset="0"/>
                <a:cs typeface="Times New Roman" panose="02020603050405020304" pitchFamily="18" charset="0"/>
              </a:rPr>
              <a:t> for 2 min at 37°C. </a:t>
            </a:r>
          </a:p>
          <a:p>
            <a:pPr marL="0" indent="0" algn="justLow" rtl="0">
              <a:lnSpc>
                <a:spcPct val="150000"/>
              </a:lnSpc>
              <a:buNone/>
            </a:pPr>
            <a:r>
              <a:rPr lang="en-US" dirty="0">
                <a:latin typeface="Times New Roman" panose="02020603050405020304" pitchFamily="18" charset="0"/>
                <a:cs typeface="Times New Roman" panose="02020603050405020304" pitchFamily="18" charset="0"/>
              </a:rPr>
              <a:t>3. Measure the </a:t>
            </a:r>
            <a:r>
              <a:rPr lang="en-US" dirty="0" err="1">
                <a:latin typeface="Times New Roman" panose="02020603050405020304" pitchFamily="18" charset="0"/>
                <a:cs typeface="Times New Roman" panose="02020603050405020304" pitchFamily="18" charset="0"/>
              </a:rPr>
              <a:t>absorbances</a:t>
            </a:r>
            <a:r>
              <a:rPr lang="en-US" dirty="0">
                <a:latin typeface="Times New Roman" panose="02020603050405020304" pitchFamily="18" charset="0"/>
                <a:cs typeface="Times New Roman" panose="02020603050405020304" pitchFamily="18" charset="0"/>
              </a:rPr>
              <a:t> of the sample and the standard at 550 nm against the blank </a:t>
            </a:r>
            <a:r>
              <a:rPr lang="en-US" dirty="0" smtClean="0">
                <a:latin typeface="Times New Roman" panose="02020603050405020304" pitchFamily="18" charset="0"/>
                <a:cs typeface="Times New Roman" panose="02020603050405020304" pitchFamily="18" charset="0"/>
              </a:rPr>
              <a:t>.</a:t>
            </a:r>
          </a:p>
          <a:p>
            <a:pPr marL="0" indent="0" algn="justLow" rtl="0">
              <a:lnSpc>
                <a:spcPct val="150000"/>
              </a:lnSpc>
              <a:buNone/>
            </a:pPr>
            <a:endParaRPr lang="en-US" dirty="0">
              <a:latin typeface="Times New Roman" panose="02020603050405020304" pitchFamily="18" charset="0"/>
              <a:cs typeface="Times New Roman" panose="02020603050405020304" pitchFamily="18" charset="0"/>
            </a:endParaRPr>
          </a:p>
          <a:p>
            <a:pPr algn="justLow" rtl="0">
              <a:lnSpc>
                <a:spcPct val="150000"/>
              </a:lnSpc>
            </a:pPr>
            <a:endParaRPr lang="en-US" dirty="0">
              <a:latin typeface="Times New Roman" panose="02020603050405020304" pitchFamily="18" charset="0"/>
              <a:cs typeface="Times New Roman" panose="02020603050405020304" pitchFamily="18" charset="0"/>
            </a:endParaRPr>
          </a:p>
        </p:txBody>
      </p:sp>
      <p:pic>
        <p:nvPicPr>
          <p:cNvPr id="4" name="صورة 3"/>
          <p:cNvPicPr/>
          <p:nvPr/>
        </p:nvPicPr>
        <p:blipFill>
          <a:blip r:embed="rId2">
            <a:extLst>
              <a:ext uri="{28A0092B-C50C-407E-A947-70E740481C1C}">
                <a14:useLocalDpi xmlns:a14="http://schemas.microsoft.com/office/drawing/2010/main" val="0"/>
              </a:ext>
            </a:extLst>
          </a:blip>
          <a:stretch>
            <a:fillRect/>
          </a:stretch>
        </p:blipFill>
        <p:spPr>
          <a:xfrm>
            <a:off x="407012" y="4005064"/>
            <a:ext cx="8712968" cy="2016224"/>
          </a:xfrm>
          <a:prstGeom prst="rect">
            <a:avLst/>
          </a:prstGeom>
        </p:spPr>
      </p:pic>
    </p:spTree>
    <p:extLst>
      <p:ext uri="{BB962C8B-B14F-4D97-AF65-F5344CB8AC3E}">
        <p14:creationId xmlns:p14="http://schemas.microsoft.com/office/powerpoint/2010/main" val="1960695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a:bodyPr>
          <a:lstStyle/>
          <a:p>
            <a:pPr marL="0" lvl="0" indent="0" algn="ctr" rtl="0">
              <a:lnSpc>
                <a:spcPct val="150000"/>
              </a:lnSpc>
              <a:buNone/>
            </a:pPr>
            <a:r>
              <a:rPr lang="en-US" sz="3800" b="1" i="1" dirty="0" smtClean="0">
                <a:solidFill>
                  <a:srgbClr val="00B050"/>
                </a:solidFill>
                <a:latin typeface="Times New Roman" panose="02020603050405020304" pitchFamily="18" charset="0"/>
                <a:cs typeface="Times New Roman" panose="02020603050405020304" pitchFamily="18" charset="0"/>
              </a:rPr>
              <a:t>Reference Value  </a:t>
            </a:r>
          </a:p>
          <a:p>
            <a:pPr lvl="0" algn="justLow" rtl="0">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Male </a:t>
            </a:r>
            <a:r>
              <a:rPr lang="en-US" dirty="0">
                <a:latin typeface="Times New Roman" panose="02020603050405020304" pitchFamily="18" charset="0"/>
                <a:cs typeface="Times New Roman" panose="02020603050405020304" pitchFamily="18" charset="0"/>
              </a:rPr>
              <a:t>3.4 ---- 7 mg /dl </a:t>
            </a:r>
            <a:r>
              <a:rPr lang="en-US" dirty="0" smtClean="0">
                <a:latin typeface="Times New Roman" panose="02020603050405020304" pitchFamily="18" charset="0"/>
                <a:cs typeface="Times New Roman" panose="02020603050405020304" pitchFamily="18" charset="0"/>
              </a:rPr>
              <a:t>.</a:t>
            </a:r>
          </a:p>
          <a:p>
            <a:pPr lvl="0" algn="justLow" rtl="0">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Female </a:t>
            </a:r>
            <a:r>
              <a:rPr lang="en-US" dirty="0">
                <a:latin typeface="Times New Roman" panose="02020603050405020304" pitchFamily="18" charset="0"/>
                <a:cs typeface="Times New Roman" panose="02020603050405020304" pitchFamily="18" charset="0"/>
              </a:rPr>
              <a:t>2.4 ----5 mg /dl URINE </a:t>
            </a:r>
            <a:r>
              <a:rPr lang="en-US" dirty="0" smtClean="0">
                <a:latin typeface="Times New Roman" panose="02020603050405020304" pitchFamily="18" charset="0"/>
                <a:cs typeface="Times New Roman" panose="02020603050405020304" pitchFamily="18" charset="0"/>
              </a:rPr>
              <a:t>.</a:t>
            </a:r>
          </a:p>
          <a:p>
            <a:pPr lvl="0" algn="justLow" rtl="0">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250 – 750 mg /dl </a:t>
            </a:r>
            <a:r>
              <a:rPr lang="en-US" dirty="0" smtClean="0">
                <a:latin typeface="Times New Roman" panose="02020603050405020304" pitchFamily="18" charset="0"/>
                <a:cs typeface="Times New Roman" panose="02020603050405020304" pitchFamily="18" charset="0"/>
              </a:rPr>
              <a:t> interpretation of result Causes </a:t>
            </a:r>
            <a:r>
              <a:rPr lang="en-US" dirty="0">
                <a:latin typeface="Times New Roman" panose="02020603050405020304" pitchFamily="18" charset="0"/>
                <a:cs typeface="Times New Roman" panose="02020603050405020304" pitchFamily="18" charset="0"/>
              </a:rPr>
              <a:t>of elevated level of uric acid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l" rtl="0">
              <a:buNone/>
            </a:pPr>
            <a:endParaRPr lang="en-US" dirty="0"/>
          </a:p>
        </p:txBody>
      </p:sp>
    </p:spTree>
    <p:extLst>
      <p:ext uri="{BB962C8B-B14F-4D97-AF65-F5344CB8AC3E}">
        <p14:creationId xmlns:p14="http://schemas.microsoft.com/office/powerpoint/2010/main" val="3710737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lnSpcReduction="10000"/>
          </a:bodyPr>
          <a:lstStyle/>
          <a:p>
            <a:pPr marL="0" indent="0" algn="ctr" rtl="0">
              <a:lnSpc>
                <a:spcPct val="200000"/>
              </a:lnSpc>
              <a:buNone/>
            </a:pPr>
            <a:r>
              <a:rPr lang="en-US" sz="3600" b="1" i="1" dirty="0">
                <a:solidFill>
                  <a:srgbClr val="00B050"/>
                </a:solidFill>
                <a:latin typeface="Times New Roman" panose="02020603050405020304" pitchFamily="18" charset="0"/>
                <a:cs typeface="Times New Roman" panose="02020603050405020304" pitchFamily="18" charset="0"/>
              </a:rPr>
              <a:t>Uric acid</a:t>
            </a:r>
            <a:endParaRPr lang="en-US" sz="3600" b="1" i="1" dirty="0" smtClean="0">
              <a:solidFill>
                <a:srgbClr val="00B050"/>
              </a:solidFill>
              <a:latin typeface="Times New Roman" panose="02020603050405020304" pitchFamily="18" charset="0"/>
              <a:cs typeface="Times New Roman" panose="02020603050405020304" pitchFamily="18" charset="0"/>
            </a:endParaRPr>
          </a:p>
          <a:p>
            <a:pPr marL="0" indent="0" algn="justLow" rtl="0">
              <a:lnSpc>
                <a:spcPct val="200000"/>
              </a:lnSpc>
              <a:buNone/>
            </a:pPr>
            <a:r>
              <a:rPr lang="en-US" dirty="0" smtClean="0">
                <a:latin typeface="Times New Roman" panose="02020603050405020304" pitchFamily="18" charset="0"/>
                <a:cs typeface="Times New Roman" panose="02020603050405020304" pitchFamily="18" charset="0"/>
              </a:rPr>
              <a:t> It is </a:t>
            </a:r>
            <a:r>
              <a:rPr lang="en-US" dirty="0">
                <a:latin typeface="Times New Roman" panose="02020603050405020304" pitchFamily="18" charset="0"/>
                <a:cs typeface="Times New Roman" panose="02020603050405020304" pitchFamily="18" charset="0"/>
              </a:rPr>
              <a:t>the final breakdown product of purine metabolism. it circulates in the plasma as sodium urate and is excreted by the kidney. It is derived from nucleic acid that are ingested or come from destruction of tissue cell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4900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92500" lnSpcReduction="10000"/>
          </a:bodyPr>
          <a:lstStyle/>
          <a:p>
            <a:pPr marL="0" indent="0" algn="justLow" rtl="0">
              <a:lnSpc>
                <a:spcPct val="150000"/>
              </a:lnSpc>
              <a:buNone/>
            </a:pPr>
            <a:r>
              <a:rPr lang="en-US" b="1" i="1" dirty="0">
                <a:solidFill>
                  <a:srgbClr val="00B050"/>
                </a:solidFill>
                <a:latin typeface="Times New Roman" panose="02020603050405020304" pitchFamily="18" charset="0"/>
                <a:cs typeface="Times New Roman" panose="02020603050405020304" pitchFamily="18" charset="0"/>
              </a:rPr>
              <a:t>Nucleic acid are of two </a:t>
            </a:r>
            <a:r>
              <a:rPr lang="en-US" b="1" i="1" dirty="0" smtClean="0">
                <a:solidFill>
                  <a:srgbClr val="00B050"/>
                </a:solidFill>
                <a:latin typeface="Times New Roman" panose="02020603050405020304" pitchFamily="18" charset="0"/>
                <a:cs typeface="Times New Roman" panose="02020603050405020304" pitchFamily="18" charset="0"/>
              </a:rPr>
              <a:t>types: </a:t>
            </a:r>
          </a:p>
          <a:p>
            <a:pPr algn="justLow" rtl="0">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Purine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Pyrimidine. </a:t>
            </a:r>
          </a:p>
          <a:p>
            <a:pPr algn="justLow" rtl="0">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Catabolism of these Purine,  Adenine and </a:t>
            </a:r>
            <a:r>
              <a:rPr lang="en-US" dirty="0">
                <a:latin typeface="Times New Roman" panose="02020603050405020304" pitchFamily="18" charset="0"/>
                <a:cs typeface="Times New Roman" panose="02020603050405020304" pitchFamily="18" charset="0"/>
              </a:rPr>
              <a:t>guanine produce uric acid. </a:t>
            </a:r>
            <a:endParaRPr lang="en-US" dirty="0" smtClean="0">
              <a:latin typeface="Times New Roman" panose="02020603050405020304" pitchFamily="18" charset="0"/>
              <a:cs typeface="Times New Roman" panose="02020603050405020304" pitchFamily="18" charset="0"/>
            </a:endParaRPr>
          </a:p>
          <a:p>
            <a:pPr algn="justLow" rtl="0">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After </a:t>
            </a:r>
            <a:r>
              <a:rPr lang="en-US" dirty="0">
                <a:latin typeface="Times New Roman" panose="02020603050405020304" pitchFamily="18" charset="0"/>
                <a:cs typeface="Times New Roman" panose="02020603050405020304" pitchFamily="18" charset="0"/>
              </a:rPr>
              <a:t>breakdown of nucleic acid the uric acid formed is transported to the liver, blood then is filtered through the glomerular filtrate and appear in the urine.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222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29600" cy="5073427"/>
          </a:xfrm>
        </p:spPr>
        <p:txBody>
          <a:bodyPr>
            <a:normAutofit fontScale="92500"/>
          </a:bodyPr>
          <a:lstStyle/>
          <a:p>
            <a:pPr marL="0" indent="0" algn="ctr" rtl="0">
              <a:lnSpc>
                <a:spcPct val="200000"/>
              </a:lnSpc>
              <a:buNone/>
            </a:pPr>
            <a:r>
              <a:rPr lang="en-US" sz="4200" b="1" i="1" dirty="0">
                <a:solidFill>
                  <a:srgbClr val="00B050"/>
                </a:solidFill>
                <a:latin typeface="Times New Roman" panose="02020603050405020304" pitchFamily="18" charset="0"/>
                <a:cs typeface="Times New Roman" panose="02020603050405020304" pitchFamily="18" charset="0"/>
              </a:rPr>
              <a:t>hyperuricemia</a:t>
            </a:r>
            <a:endParaRPr lang="en-US" sz="4200" b="1" i="1" dirty="0" smtClean="0">
              <a:solidFill>
                <a:srgbClr val="00B050"/>
              </a:solidFill>
              <a:latin typeface="Times New Roman" panose="02020603050405020304" pitchFamily="18" charset="0"/>
              <a:cs typeface="Times New Roman" panose="02020603050405020304" pitchFamily="18" charset="0"/>
            </a:endParaRPr>
          </a:p>
          <a:p>
            <a:pPr algn="justLow" rtl="0">
              <a:lnSpc>
                <a:spcPct val="200000"/>
              </a:lnSpc>
            </a:pPr>
            <a:r>
              <a:rPr lang="en-US" dirty="0" smtClean="0">
                <a:latin typeface="Times New Roman" panose="02020603050405020304" pitchFamily="18" charset="0"/>
                <a:cs typeface="Times New Roman" panose="02020603050405020304" pitchFamily="18" charset="0"/>
              </a:rPr>
              <a:t>Elevated </a:t>
            </a:r>
            <a:r>
              <a:rPr lang="en-US" dirty="0">
                <a:latin typeface="Times New Roman" panose="02020603050405020304" pitchFamily="18" charset="0"/>
                <a:cs typeface="Times New Roman" panose="02020603050405020304" pitchFamily="18" charset="0"/>
              </a:rPr>
              <a:t>levels of uric acid </a:t>
            </a:r>
            <a:r>
              <a:rPr lang="en-US" dirty="0" smtClean="0">
                <a:latin typeface="Times New Roman" panose="02020603050405020304" pitchFamily="18" charset="0"/>
                <a:cs typeface="Times New Roman" panose="02020603050405020304" pitchFamily="18" charset="0"/>
              </a:rPr>
              <a:t>concentration, </a:t>
            </a:r>
            <a:r>
              <a:rPr lang="en-US" dirty="0">
                <a:latin typeface="Times New Roman" panose="02020603050405020304" pitchFamily="18" charset="0"/>
                <a:cs typeface="Times New Roman" panose="02020603050405020304" pitchFamily="18" charset="0"/>
              </a:rPr>
              <a:t>it can be due to increase urate formation or decrease excretion. Purine --- liver----xanthine ---uric acid--- blood urate --- kidney --excreted in urine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711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976664"/>
          </a:xfrm>
        </p:spPr>
        <p:txBody>
          <a:bodyPr>
            <a:normAutofit fontScale="85000" lnSpcReduction="10000"/>
          </a:bodyPr>
          <a:lstStyle/>
          <a:p>
            <a:pPr marL="0" lvl="0" indent="0" algn="ctr" rtl="0">
              <a:lnSpc>
                <a:spcPct val="200000"/>
              </a:lnSpc>
              <a:buNone/>
            </a:pPr>
            <a:r>
              <a:rPr lang="en-US" sz="3800" b="1" i="1" dirty="0">
                <a:solidFill>
                  <a:srgbClr val="00B050"/>
                </a:solidFill>
                <a:latin typeface="Times New Roman" panose="02020603050405020304" pitchFamily="18" charset="0"/>
                <a:cs typeface="Times New Roman" panose="02020603050405020304" pitchFamily="18" charset="0"/>
              </a:rPr>
              <a:t>GOUT</a:t>
            </a:r>
            <a:r>
              <a:rPr lang="en-US" sz="3800" b="1" i="1" dirty="0" smtClean="0">
                <a:solidFill>
                  <a:srgbClr val="00B050"/>
                </a:solidFill>
                <a:latin typeface="Times New Roman" panose="02020603050405020304" pitchFamily="18" charset="0"/>
                <a:cs typeface="Times New Roman" panose="02020603050405020304" pitchFamily="18" charset="0"/>
              </a:rPr>
              <a:t> </a:t>
            </a:r>
          </a:p>
          <a:p>
            <a:pPr lvl="0" algn="justLow" rtl="0">
              <a:lnSpc>
                <a:spcPct val="2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Hyperuricemia can </a:t>
            </a:r>
            <a:r>
              <a:rPr lang="en-US" dirty="0">
                <a:latin typeface="Times New Roman" panose="02020603050405020304" pitchFamily="18" charset="0"/>
                <a:cs typeface="Times New Roman" panose="02020603050405020304" pitchFamily="18" charset="0"/>
              </a:rPr>
              <a:t>lead to disease condition </a:t>
            </a:r>
            <a:r>
              <a:rPr lang="en-US" dirty="0" smtClean="0">
                <a:latin typeface="Times New Roman" panose="02020603050405020304" pitchFamily="18" charset="0"/>
                <a:cs typeface="Times New Roman" panose="02020603050405020304" pitchFamily="18" charset="0"/>
              </a:rPr>
              <a:t>called  Gout. </a:t>
            </a:r>
            <a:r>
              <a:rPr lang="en-US" dirty="0">
                <a:latin typeface="Times New Roman" panose="02020603050405020304" pitchFamily="18" charset="0"/>
                <a:cs typeface="Times New Roman" panose="02020603050405020304" pitchFamily="18" charset="0"/>
              </a:rPr>
              <a:t>Gout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a clinical syndrome characterized by hyperuricemia </a:t>
            </a:r>
            <a:r>
              <a:rPr lang="en-US" dirty="0" err="1">
                <a:latin typeface="Times New Roman" panose="02020603050405020304" pitchFamily="18" charset="0"/>
                <a:cs typeface="Times New Roman" panose="02020603050405020304" pitchFamily="18" charset="0"/>
              </a:rPr>
              <a:t>nad</a:t>
            </a:r>
            <a:r>
              <a:rPr lang="en-US" dirty="0">
                <a:latin typeface="Times New Roman" panose="02020603050405020304" pitchFamily="18" charset="0"/>
                <a:cs typeface="Times New Roman" panose="02020603050405020304" pitchFamily="18" charset="0"/>
              </a:rPr>
              <a:t> acute arthritis </a:t>
            </a:r>
            <a:r>
              <a:rPr lang="en-US" dirty="0" smtClean="0">
                <a:latin typeface="Times New Roman" panose="02020603050405020304" pitchFamily="18" charset="0"/>
                <a:cs typeface="Times New Roman" panose="02020603050405020304" pitchFamily="18" charset="0"/>
              </a:rPr>
              <a:t>.</a:t>
            </a:r>
          </a:p>
          <a:p>
            <a:pPr lvl="0" algn="justLow" rtl="0">
              <a:lnSpc>
                <a:spcPct val="2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acute gout tat by deposition of sodium urate crystals which cause inflammation s/s pain and inflammation of </a:t>
            </a:r>
            <a:r>
              <a:rPr lang="en-US" dirty="0" smtClean="0">
                <a:latin typeface="Times New Roman" panose="02020603050405020304" pitchFamily="18" charset="0"/>
                <a:cs typeface="Times New Roman" panose="02020603050405020304" pitchFamily="18" charset="0"/>
              </a:rPr>
              <a:t>joints.</a:t>
            </a:r>
            <a:endParaRPr lang="en-US" dirty="0">
              <a:latin typeface="Times New Roman" panose="02020603050405020304" pitchFamily="18" charset="0"/>
              <a:cs typeface="Times New Roman" panose="02020603050405020304" pitchFamily="18" charset="0"/>
            </a:endParaRPr>
          </a:p>
          <a:p>
            <a:pPr algn="l" rtl="0"/>
            <a:endParaRPr lang="en-US" dirty="0"/>
          </a:p>
        </p:txBody>
      </p:sp>
    </p:spTree>
    <p:extLst>
      <p:ext uri="{BB962C8B-B14F-4D97-AF65-F5344CB8AC3E}">
        <p14:creationId xmlns:p14="http://schemas.microsoft.com/office/powerpoint/2010/main" val="3652122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29600" cy="5217443"/>
          </a:xfrm>
        </p:spPr>
        <p:txBody>
          <a:bodyPr/>
          <a:lstStyle/>
          <a:p>
            <a:pPr marL="0" indent="0" algn="ctr" rtl="0">
              <a:lnSpc>
                <a:spcPct val="200000"/>
              </a:lnSpc>
              <a:buNone/>
            </a:pPr>
            <a:r>
              <a:rPr lang="en-US" b="1" i="1" dirty="0">
                <a:solidFill>
                  <a:srgbClr val="00B050"/>
                </a:solidFill>
                <a:latin typeface="Times New Roman" panose="02020603050405020304" pitchFamily="18" charset="0"/>
                <a:cs typeface="Times New Roman" panose="02020603050405020304" pitchFamily="18" charset="0"/>
              </a:rPr>
              <a:t>OBJECTIVE.</a:t>
            </a:r>
            <a:r>
              <a:rPr lang="en-US" dirty="0">
                <a:latin typeface="Times New Roman" panose="02020603050405020304" pitchFamily="18" charset="0"/>
                <a:cs typeface="Times New Roman" panose="02020603050405020304" pitchFamily="18" charset="0"/>
              </a:rPr>
              <a:t> </a:t>
            </a:r>
          </a:p>
          <a:p>
            <a:pPr algn="justLow" rtl="0">
              <a:lnSpc>
                <a:spcPct val="2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know the uric acid level in the body.</a:t>
            </a:r>
          </a:p>
          <a:p>
            <a:pPr algn="justLow" rtl="0">
              <a:lnSpc>
                <a:spcPct val="2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diagnose a case of hyperuricemia.</a:t>
            </a:r>
          </a:p>
          <a:p>
            <a:pPr algn="justLow" rtl="0">
              <a:lnSpc>
                <a:spcPct val="20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305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12968" cy="6408712"/>
          </a:xfrm>
        </p:spPr>
        <p:txBody>
          <a:bodyPr>
            <a:normAutofit fontScale="92500"/>
          </a:bodyPr>
          <a:lstStyle/>
          <a:p>
            <a:pPr marL="0" indent="0" algn="ctr" rtl="0">
              <a:buNone/>
            </a:pPr>
            <a:r>
              <a:rPr lang="en-US" sz="3900" b="1" i="1" dirty="0" smtClean="0">
                <a:solidFill>
                  <a:srgbClr val="00B050"/>
                </a:solidFill>
                <a:latin typeface="Times New Roman" panose="02020603050405020304" pitchFamily="18" charset="0"/>
                <a:cs typeface="Times New Roman" panose="02020603050405020304" pitchFamily="18" charset="0"/>
              </a:rPr>
              <a:t>SPECIMEN</a:t>
            </a:r>
            <a:endParaRPr lang="en-US" dirty="0">
              <a:latin typeface="Times New Roman" panose="02020603050405020304" pitchFamily="18" charset="0"/>
              <a:cs typeface="Times New Roman" panose="02020603050405020304" pitchFamily="18" charset="0"/>
            </a:endParaRPr>
          </a:p>
          <a:p>
            <a:pPr algn="justLow" rtl="0">
              <a:lnSpc>
                <a:spcPct val="11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Serum </a:t>
            </a:r>
            <a:r>
              <a:rPr lang="en-US" dirty="0">
                <a:latin typeface="Times New Roman" panose="02020603050405020304" pitchFamily="18" charset="0"/>
                <a:cs typeface="Times New Roman" panose="02020603050405020304" pitchFamily="18" charset="0"/>
              </a:rPr>
              <a:t>is the best, heparinized plasma can be used.</a:t>
            </a:r>
          </a:p>
          <a:p>
            <a:pPr algn="justLow" rtl="0">
              <a:lnSpc>
                <a:spcPct val="11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lipemic</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increased bilirubin sample should be avoided.</a:t>
            </a:r>
          </a:p>
          <a:p>
            <a:pPr algn="justLow" rtl="0">
              <a:lnSpc>
                <a:spcPct val="11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Also drugs such as thiazide and </a:t>
            </a:r>
            <a:r>
              <a:rPr lang="en-US" dirty="0" err="1">
                <a:latin typeface="Times New Roman" panose="02020603050405020304" pitchFamily="18" charset="0"/>
                <a:cs typeface="Times New Roman" panose="02020603050405020304" pitchFamily="18" charset="0"/>
              </a:rPr>
              <a:t>salicyclate</a:t>
            </a:r>
            <a:r>
              <a:rPr lang="en-US" dirty="0">
                <a:latin typeface="Times New Roman" panose="02020603050405020304" pitchFamily="18" charset="0"/>
                <a:cs typeface="Times New Roman" panose="02020603050405020304" pitchFamily="18" charset="0"/>
              </a:rPr>
              <a:t> cause elevation in uric acid. • uric acid levels are effected by diet --- increased ingestion of red meat which is rich in nucleic acid purine. </a:t>
            </a:r>
          </a:p>
          <a:p>
            <a:pPr algn="justLow" rtl="0">
              <a:lnSpc>
                <a:spcPct val="11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Urate </a:t>
            </a:r>
            <a:r>
              <a:rPr lang="en-US" dirty="0">
                <a:latin typeface="Times New Roman" panose="02020603050405020304" pitchFamily="18" charset="0"/>
                <a:cs typeface="Times New Roman" panose="02020603050405020304" pitchFamily="18" charset="0"/>
              </a:rPr>
              <a:t>concentration is higher in male then in female. </a:t>
            </a:r>
          </a:p>
          <a:p>
            <a:pPr algn="justLow" rtl="0">
              <a:lnSpc>
                <a:spcPct val="11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Serum </a:t>
            </a:r>
            <a:r>
              <a:rPr lang="en-US" dirty="0">
                <a:latin typeface="Times New Roman" panose="02020603050405020304" pitchFamily="18" charset="0"/>
                <a:cs typeface="Times New Roman" panose="02020603050405020304" pitchFamily="18" charset="0"/>
              </a:rPr>
              <a:t>should be separated quickly as uric acid is related to cellular breakdown of RNA and DNA. </a:t>
            </a:r>
          </a:p>
          <a:p>
            <a:pPr algn="l" rtl="0"/>
            <a:endParaRPr lang="en-US" dirty="0"/>
          </a:p>
        </p:txBody>
      </p:sp>
    </p:spTree>
    <p:extLst>
      <p:ext uri="{BB962C8B-B14F-4D97-AF65-F5344CB8AC3E}">
        <p14:creationId xmlns:p14="http://schemas.microsoft.com/office/powerpoint/2010/main" val="1543486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80728"/>
            <a:ext cx="8229600" cy="5145435"/>
          </a:xfrm>
        </p:spPr>
        <p:txBody>
          <a:bodyPr/>
          <a:lstStyle/>
          <a:p>
            <a:pPr marL="0" indent="0" algn="ctr" rtl="0">
              <a:lnSpc>
                <a:spcPct val="150000"/>
              </a:lnSpc>
              <a:buNone/>
            </a:pPr>
            <a:r>
              <a:rPr lang="en-US" b="1" i="1" dirty="0">
                <a:solidFill>
                  <a:srgbClr val="00B050"/>
                </a:solidFill>
                <a:latin typeface="Times New Roman" panose="02020603050405020304" pitchFamily="18" charset="0"/>
                <a:cs typeface="Times New Roman" panose="02020603050405020304" pitchFamily="18" charset="0"/>
              </a:rPr>
              <a:t>METHOD </a:t>
            </a:r>
            <a:r>
              <a:rPr lang="en-US" b="1" i="1" dirty="0" smtClean="0">
                <a:solidFill>
                  <a:srgbClr val="00B050"/>
                </a:solidFill>
                <a:latin typeface="Times New Roman" panose="02020603050405020304" pitchFamily="18" charset="0"/>
                <a:cs typeface="Times New Roman" panose="02020603050405020304" pitchFamily="18" charset="0"/>
              </a:rPr>
              <a:t>USED</a:t>
            </a:r>
            <a:endParaRPr lang="en-US" i="1" dirty="0">
              <a:solidFill>
                <a:srgbClr val="00B050"/>
              </a:solidFill>
              <a:latin typeface="Times New Roman" panose="02020603050405020304" pitchFamily="18" charset="0"/>
              <a:cs typeface="Times New Roman" panose="02020603050405020304" pitchFamily="18" charset="0"/>
            </a:endParaRPr>
          </a:p>
          <a:p>
            <a:pPr marL="514350" lvl="0" indent="-514350" algn="justLow" rtl="0">
              <a:lnSpc>
                <a:spcPct val="150000"/>
              </a:lnSpc>
              <a:buFont typeface="+mj-lt"/>
              <a:buAutoNum type="alphaLcParenR"/>
            </a:pPr>
            <a:r>
              <a:rPr lang="en-US" dirty="0">
                <a:latin typeface="Times New Roman" panose="02020603050405020304" pitchFamily="18" charset="0"/>
                <a:cs typeface="Times New Roman" panose="02020603050405020304" pitchFamily="18" charset="0"/>
              </a:rPr>
              <a:t>chemical method --- </a:t>
            </a:r>
            <a:r>
              <a:rPr lang="en-US" dirty="0" err="1">
                <a:latin typeface="Times New Roman" panose="02020603050405020304" pitchFamily="18" charset="0"/>
                <a:cs typeface="Times New Roman" panose="02020603050405020304" pitchFamily="18" charset="0"/>
              </a:rPr>
              <a:t>phototungstic</a:t>
            </a:r>
            <a:r>
              <a:rPr lang="en-US" dirty="0">
                <a:latin typeface="Times New Roman" panose="02020603050405020304" pitchFamily="18" charset="0"/>
                <a:cs typeface="Times New Roman" panose="02020603050405020304" pitchFamily="18" charset="0"/>
              </a:rPr>
              <a:t> acid method </a:t>
            </a:r>
          </a:p>
          <a:p>
            <a:pPr marL="514350" lvl="0" indent="-514350" algn="justLow" rtl="0">
              <a:lnSpc>
                <a:spcPct val="150000"/>
              </a:lnSpc>
              <a:buFont typeface="+mj-lt"/>
              <a:buAutoNum type="alphaLcParenR"/>
            </a:pPr>
            <a:r>
              <a:rPr lang="en-US" dirty="0">
                <a:latin typeface="Times New Roman" panose="02020603050405020304" pitchFamily="18" charset="0"/>
                <a:cs typeface="Times New Roman" panose="02020603050405020304" pitchFamily="18" charset="0"/>
              </a:rPr>
              <a:t>enzymatic ---- </a:t>
            </a:r>
            <a:r>
              <a:rPr lang="en-US" dirty="0" err="1">
                <a:latin typeface="Times New Roman" panose="02020603050405020304" pitchFamily="18" charset="0"/>
                <a:cs typeface="Times New Roman" panose="02020603050405020304" pitchFamily="18" charset="0"/>
              </a:rPr>
              <a:t>uricase</a:t>
            </a:r>
            <a:r>
              <a:rPr lang="en-US" dirty="0">
                <a:latin typeface="Times New Roman" panose="02020603050405020304" pitchFamily="18" charset="0"/>
                <a:cs typeface="Times New Roman" panose="02020603050405020304" pitchFamily="18" charset="0"/>
              </a:rPr>
              <a:t> methods. </a:t>
            </a:r>
          </a:p>
          <a:p>
            <a:pPr algn="justLow" rtl="0">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6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92500" lnSpcReduction="10000"/>
          </a:bodyPr>
          <a:lstStyle/>
          <a:p>
            <a:pPr marL="0" indent="0" algn="ctr" rtl="0">
              <a:buNone/>
            </a:pPr>
            <a:r>
              <a:rPr lang="en-US" sz="3600" b="1" i="1" dirty="0">
                <a:solidFill>
                  <a:srgbClr val="00B050"/>
                </a:solidFill>
                <a:latin typeface="Times New Roman" panose="02020603050405020304" pitchFamily="18" charset="0"/>
                <a:cs typeface="Times New Roman" panose="02020603050405020304" pitchFamily="18" charset="0"/>
              </a:rPr>
              <a:t>Estimation of uric acid in blood serum </a:t>
            </a:r>
            <a:endParaRPr lang="en-US" sz="3600" i="1" dirty="0">
              <a:solidFill>
                <a:srgbClr val="00B050"/>
              </a:solidFill>
              <a:latin typeface="Times New Roman" panose="02020603050405020304" pitchFamily="18" charset="0"/>
              <a:cs typeface="Times New Roman" panose="02020603050405020304" pitchFamily="18" charset="0"/>
            </a:endParaRPr>
          </a:p>
          <a:p>
            <a:pPr marL="0" indent="0" algn="justLow" rtl="0">
              <a:buNone/>
            </a:pPr>
            <a:r>
              <a:rPr lang="en-US" b="1" dirty="0">
                <a:latin typeface="Times New Roman" panose="02020603050405020304" pitchFamily="18" charset="0"/>
                <a:cs typeface="Times New Roman" panose="02020603050405020304" pitchFamily="18" charset="0"/>
              </a:rPr>
              <a:t>Principle: </a:t>
            </a:r>
            <a:endParaRPr lang="en-US" dirty="0">
              <a:latin typeface="Times New Roman" panose="02020603050405020304" pitchFamily="18" charset="0"/>
              <a:cs typeface="Times New Roman" panose="02020603050405020304" pitchFamily="18" charset="0"/>
            </a:endParaRPr>
          </a:p>
          <a:p>
            <a:pPr marL="514350" indent="-514350" algn="justLow" rtl="0">
              <a:buFont typeface="+mj-lt"/>
              <a:buAutoNum type="alphaLcParenR"/>
            </a:pPr>
            <a:r>
              <a:rPr lang="en-US" dirty="0">
                <a:latin typeface="Times New Roman" panose="02020603050405020304" pitchFamily="18" charset="0"/>
                <a:cs typeface="Times New Roman" panose="02020603050405020304" pitchFamily="18" charset="0"/>
              </a:rPr>
              <a:t>Enzymatic estimation of uric uses a reagent containing two enzymes and a chromogen. Uric acid is oxidized by </a:t>
            </a:r>
            <a:r>
              <a:rPr lang="en-US" i="1" dirty="0" err="1">
                <a:latin typeface="Times New Roman" panose="02020603050405020304" pitchFamily="18" charset="0"/>
                <a:cs typeface="Times New Roman" panose="02020603050405020304" pitchFamily="18" charset="0"/>
              </a:rPr>
              <a:t>uricase</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a:t>
            </a:r>
            <a:r>
              <a:rPr lang="en-US" dirty="0" err="1">
                <a:latin typeface="Times New Roman" panose="02020603050405020304" pitchFamily="18" charset="0"/>
                <a:cs typeface="Times New Roman" panose="02020603050405020304" pitchFamily="18" charset="0"/>
              </a:rPr>
              <a:t>allantoin</a:t>
            </a:r>
            <a:r>
              <a:rPr lang="en-US" dirty="0">
                <a:latin typeface="Times New Roman" panose="02020603050405020304" pitchFamily="18" charset="0"/>
                <a:cs typeface="Times New Roman" panose="02020603050405020304" pitchFamily="18" charset="0"/>
              </a:rPr>
              <a:t> and hydrogen peroxide. </a:t>
            </a:r>
          </a:p>
          <a:p>
            <a:pPr marL="514350" indent="-514350" algn="justLow" rtl="0">
              <a:buFont typeface="+mj-lt"/>
              <a:buAutoNum type="alphaLcParenR"/>
            </a:pPr>
            <a:r>
              <a:rPr lang="en-US" dirty="0">
                <a:latin typeface="Times New Roman" panose="02020603050405020304" pitchFamily="18" charset="0"/>
                <a:cs typeface="Times New Roman" panose="02020603050405020304" pitchFamily="18" charset="0"/>
              </a:rPr>
              <a:t>uric acid + O2 + 2 H2O </a:t>
            </a:r>
            <a:r>
              <a:rPr lang="en-US" dirty="0" err="1">
                <a:latin typeface="Times New Roman" panose="02020603050405020304" pitchFamily="18" charset="0"/>
                <a:cs typeface="Times New Roman" panose="02020603050405020304" pitchFamily="18" charset="0"/>
              </a:rPr>
              <a:t>uricase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allantoin</a:t>
            </a:r>
            <a:r>
              <a:rPr lang="en-US" dirty="0">
                <a:latin typeface="Times New Roman" panose="02020603050405020304" pitchFamily="18" charset="0"/>
                <a:cs typeface="Times New Roman" panose="02020603050405020304" pitchFamily="18" charset="0"/>
              </a:rPr>
              <a:t> + CO2 + H2O2 </a:t>
            </a:r>
          </a:p>
          <a:p>
            <a:pPr marL="514350" indent="-514350" algn="justLow" rtl="0">
              <a:buFont typeface="+mj-lt"/>
              <a:buAutoNum type="alphaLcParenR"/>
            </a:pPr>
            <a:r>
              <a:rPr lang="en-US" dirty="0">
                <a:latin typeface="Times New Roman" panose="02020603050405020304" pitchFamily="18" charset="0"/>
                <a:cs typeface="Times New Roman" panose="02020603050405020304" pitchFamily="18" charset="0"/>
              </a:rPr>
              <a:t>Hydrogen peroxide in the presence of </a:t>
            </a:r>
            <a:r>
              <a:rPr lang="en-US" i="1" dirty="0">
                <a:latin typeface="Times New Roman" panose="02020603050405020304" pitchFamily="18" charset="0"/>
                <a:cs typeface="Times New Roman" panose="02020603050405020304" pitchFamily="18" charset="0"/>
              </a:rPr>
              <a:t>peroxidase </a:t>
            </a:r>
            <a:r>
              <a:rPr lang="en-US" dirty="0">
                <a:latin typeface="Times New Roman" panose="02020603050405020304" pitchFamily="18" charset="0"/>
                <a:cs typeface="Times New Roman" panose="02020603050405020304" pitchFamily="18" charset="0"/>
              </a:rPr>
              <a:t>allows oxidative copulation of chromogens to yield a </a:t>
            </a:r>
            <a:r>
              <a:rPr lang="en-US" dirty="0" err="1">
                <a:latin typeface="Times New Roman" panose="02020603050405020304" pitchFamily="18" charset="0"/>
                <a:cs typeface="Times New Roman" panose="02020603050405020304" pitchFamily="18" charset="0"/>
              </a:rPr>
              <a:t>coloured</a:t>
            </a:r>
            <a:r>
              <a:rPr lang="en-US" dirty="0">
                <a:latin typeface="Times New Roman" panose="02020603050405020304" pitchFamily="18" charset="0"/>
                <a:cs typeface="Times New Roman" panose="02020603050405020304" pitchFamily="18" charset="0"/>
              </a:rPr>
              <a:t> compound suitable for the photometric determination</a:t>
            </a:r>
            <a:r>
              <a:rPr lang="en-US" dirty="0"/>
              <a:t>.</a:t>
            </a:r>
          </a:p>
          <a:p>
            <a:pPr algn="l" rtl="0"/>
            <a:endParaRPr lang="en-US" dirty="0"/>
          </a:p>
        </p:txBody>
      </p:sp>
    </p:spTree>
    <p:extLst>
      <p:ext uri="{BB962C8B-B14F-4D97-AF65-F5344CB8AC3E}">
        <p14:creationId xmlns:p14="http://schemas.microsoft.com/office/powerpoint/2010/main" val="3542437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442</Words>
  <Application>Microsoft Office PowerPoint</Application>
  <PresentationFormat>عرض على الشاشة (3:4)‏</PresentationFormat>
  <Paragraphs>35</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سمة Office</vt:lpstr>
      <vt:lpstr>Measurement of serum Uric Acid M.sc. Duaa falah pharmacology and toxicology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 of serum Uric Acid M.sc. Duaa falah pharmacology and toxicology</dc:title>
  <dc:creator>Media</dc:creator>
  <cp:lastModifiedBy>hhh</cp:lastModifiedBy>
  <cp:revision>7</cp:revision>
  <dcterms:created xsi:type="dcterms:W3CDTF">2021-05-29T06:36:13Z</dcterms:created>
  <dcterms:modified xsi:type="dcterms:W3CDTF">2021-05-29T08:10:59Z</dcterms:modified>
</cp:coreProperties>
</file>