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69"/>
  </p:notesMasterIdLst>
  <p:handoutMasterIdLst>
    <p:handoutMasterId r:id="rId70"/>
  </p:handoutMasterIdLst>
  <p:sldIdLst>
    <p:sldId id="256" r:id="rId2"/>
    <p:sldId id="555" r:id="rId3"/>
    <p:sldId id="576" r:id="rId4"/>
    <p:sldId id="603" r:id="rId5"/>
    <p:sldId id="604" r:id="rId6"/>
    <p:sldId id="614" r:id="rId7"/>
    <p:sldId id="605" r:id="rId8"/>
    <p:sldId id="606" r:id="rId9"/>
    <p:sldId id="607" r:id="rId10"/>
    <p:sldId id="608" r:id="rId11"/>
    <p:sldId id="609" r:id="rId12"/>
    <p:sldId id="610" r:id="rId13"/>
    <p:sldId id="611" r:id="rId14"/>
    <p:sldId id="612" r:id="rId15"/>
    <p:sldId id="584" r:id="rId16"/>
    <p:sldId id="587" r:id="rId17"/>
    <p:sldId id="558" r:id="rId18"/>
    <p:sldId id="577" r:id="rId19"/>
    <p:sldId id="559" r:id="rId20"/>
    <p:sldId id="588" r:id="rId21"/>
    <p:sldId id="592" r:id="rId22"/>
    <p:sldId id="591" r:id="rId23"/>
    <p:sldId id="589" r:id="rId24"/>
    <p:sldId id="579" r:id="rId25"/>
    <p:sldId id="561" r:id="rId26"/>
    <p:sldId id="616" r:id="rId27"/>
    <p:sldId id="563" r:id="rId28"/>
    <p:sldId id="593" r:id="rId29"/>
    <p:sldId id="615" r:id="rId30"/>
    <p:sldId id="565" r:id="rId31"/>
    <p:sldId id="594" r:id="rId32"/>
    <p:sldId id="566" r:id="rId33"/>
    <p:sldId id="595" r:id="rId34"/>
    <p:sldId id="567" r:id="rId35"/>
    <p:sldId id="568" r:id="rId36"/>
    <p:sldId id="569" r:id="rId37"/>
    <p:sldId id="570" r:id="rId38"/>
    <p:sldId id="598" r:id="rId39"/>
    <p:sldId id="599" r:id="rId40"/>
    <p:sldId id="634" r:id="rId41"/>
    <p:sldId id="597" r:id="rId42"/>
    <p:sldId id="618" r:id="rId43"/>
    <p:sldId id="585" r:id="rId44"/>
    <p:sldId id="619" r:id="rId45"/>
    <p:sldId id="392" r:id="rId46"/>
    <p:sldId id="622" r:id="rId47"/>
    <p:sldId id="643" r:id="rId48"/>
    <p:sldId id="438" r:id="rId49"/>
    <p:sldId id="624" r:id="rId50"/>
    <p:sldId id="638" r:id="rId51"/>
    <p:sldId id="630" r:id="rId52"/>
    <p:sldId id="407" r:id="rId53"/>
    <p:sldId id="441" r:id="rId54"/>
    <p:sldId id="627" r:id="rId55"/>
    <p:sldId id="625" r:id="rId56"/>
    <p:sldId id="635" r:id="rId57"/>
    <p:sldId id="636" r:id="rId58"/>
    <p:sldId id="640" r:id="rId59"/>
    <p:sldId id="626" r:id="rId60"/>
    <p:sldId id="628" r:id="rId61"/>
    <p:sldId id="641" r:id="rId62"/>
    <p:sldId id="629" r:id="rId63"/>
    <p:sldId id="642" r:id="rId64"/>
    <p:sldId id="454" r:id="rId65"/>
    <p:sldId id="631" r:id="rId66"/>
    <p:sldId id="460" r:id="rId67"/>
    <p:sldId id="437" r:id="rId6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412" autoAdjust="0"/>
    <p:restoredTop sz="91358" autoAdjust="0"/>
  </p:normalViewPr>
  <p:slideViewPr>
    <p:cSldViewPr>
      <p:cViewPr varScale="1">
        <p:scale>
          <a:sx n="68" d="100"/>
          <a:sy n="68" d="100"/>
        </p:scale>
        <p:origin x="-1446" y="-90"/>
      </p:cViewPr>
      <p:guideLst>
        <p:guide orient="horz" pos="2160"/>
        <p:guide pos="2880"/>
      </p:guideLst>
    </p:cSldViewPr>
  </p:slideViewPr>
  <p:outlineViewPr>
    <p:cViewPr>
      <p:scale>
        <a:sx n="33" d="100"/>
        <a:sy n="33" d="100"/>
      </p:scale>
      <p:origin x="114" y="8388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9FA3D9C6-3FF8-412F-88F6-27FE4D03EBFA}" type="datetime1">
              <a:rPr lang="en-US" smtClean="0"/>
              <a:pPr/>
              <a:t>11/25/2018</a:t>
            </a:fld>
            <a:endParaRPr lang="ar-IQ"/>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11318962-0BE6-4B5C-870E-36514D8441B0}" type="slidenum">
              <a:rPr lang="ar-IQ" smtClean="0"/>
              <a:pPr/>
              <a:t>‹#›</a:t>
            </a:fld>
            <a:endParaRPr lang="ar-IQ"/>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DA6A88B-9047-4BB8-9998-4EBBF3476D23}" type="datetime1">
              <a:rPr lang="en-US" smtClean="0"/>
              <a:pPr/>
              <a:t>11/25/2018</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3414538-2C83-44B7-9E89-3E38B8738449}" type="slidenum">
              <a:rPr lang="ar-IQ" smtClean="0"/>
              <a:pPr/>
              <a:t>‹#›</a:t>
            </a:fld>
            <a:endParaRPr lang="ar-IQ"/>
          </a:p>
        </p:txBody>
      </p:sp>
    </p:spTree>
  </p:cSld>
  <p:clrMap bg1="lt1" tx1="dk1" bg2="lt2" tx2="dk2" accent1="accent1" accent2="accent2" accent3="accent3" accent4="accent4" accent5="accent5" accent6="accent6" hlink="hlink" folHlink="folHlink"/>
  <p:hf hdr="0" ftr="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wikipedia.org/wiki/Alzheimer's_diseas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1</a:t>
            </a:fld>
            <a:endParaRPr lang="ar-IQ"/>
          </a:p>
        </p:txBody>
      </p:sp>
      <p:sp>
        <p:nvSpPr>
          <p:cNvPr id="5" name="Date Placeholder 4"/>
          <p:cNvSpPr>
            <a:spLocks noGrp="1"/>
          </p:cNvSpPr>
          <p:nvPr>
            <p:ph type="dt" idx="11"/>
          </p:nvPr>
        </p:nvSpPr>
        <p:spPr/>
        <p:txBody>
          <a:bodyPr/>
          <a:lstStyle/>
          <a:p>
            <a:fld id="{D9C8BF86-64EA-46DD-8F54-C7E6DCC4D773}" type="datetime1">
              <a:rPr lang="en-US" smtClean="0"/>
              <a:pPr/>
              <a:t>11/25/2018</a:t>
            </a:fld>
            <a:endParaRPr lang="ar-IQ"/>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a:lstStyle/>
          <a:p>
            <a:fld id="{453FF8A1-7AA7-49CA-950F-F21B1F386D23}" type="slidenum">
              <a:rPr lang="en-US" altLang="en-US"/>
              <a:pPr/>
              <a:t>10</a:t>
            </a:fld>
            <a:endParaRPr lang="en-US" alt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 name="Date Placeholder 4"/>
          <p:cNvSpPr>
            <a:spLocks noGrp="1"/>
          </p:cNvSpPr>
          <p:nvPr>
            <p:ph type="dt" idx="10"/>
          </p:nvPr>
        </p:nvSpPr>
        <p:spPr/>
        <p:txBody>
          <a:bodyPr/>
          <a:lstStyle/>
          <a:p>
            <a:fld id="{C1D97A86-CC56-4E12-8140-5FA5C5DF83EF}" type="datetime1">
              <a:rPr lang="en-US" smtClean="0"/>
              <a:pPr/>
              <a:t>11/25/2018</a:t>
            </a:fld>
            <a:endParaRPr lang="ar-IQ"/>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a:lstStyle/>
          <a:p>
            <a:fld id="{16DB9280-8B63-41DA-9BCF-0E4934E59E75}" type="slidenum">
              <a:rPr lang="en-US" altLang="en-US"/>
              <a:pPr/>
              <a:t>11</a:t>
            </a:fld>
            <a:endParaRPr lang="en-US" altLang="en-US"/>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 name="Date Placeholder 4"/>
          <p:cNvSpPr>
            <a:spLocks noGrp="1"/>
          </p:cNvSpPr>
          <p:nvPr>
            <p:ph type="dt" idx="10"/>
          </p:nvPr>
        </p:nvSpPr>
        <p:spPr/>
        <p:txBody>
          <a:bodyPr/>
          <a:lstStyle/>
          <a:p>
            <a:fld id="{3CAE84ED-0BDE-4B3E-A64B-92DD5BCB26F7}" type="datetime1">
              <a:rPr lang="en-US" smtClean="0"/>
              <a:pPr/>
              <a:t>11/25/2018</a:t>
            </a:fld>
            <a:endParaRPr lang="ar-IQ"/>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F47A259-EDE0-41D7-BE6B-C3B6438C354B}" type="slidenum">
              <a:rPr lang="en-US" altLang="en-US" smtClean="0"/>
              <a:pPr/>
              <a:t>12</a:t>
            </a:fld>
            <a:endParaRPr lang="en-US" altLang="en-US"/>
          </a:p>
        </p:txBody>
      </p:sp>
      <p:sp>
        <p:nvSpPr>
          <p:cNvPr id="5" name="Date Placeholder 4"/>
          <p:cNvSpPr>
            <a:spLocks noGrp="1"/>
          </p:cNvSpPr>
          <p:nvPr>
            <p:ph type="dt" idx="11"/>
          </p:nvPr>
        </p:nvSpPr>
        <p:spPr/>
        <p:txBody>
          <a:bodyPr/>
          <a:lstStyle/>
          <a:p>
            <a:fld id="{14718D78-2A41-4F62-AD1D-F162CE473469}" type="datetime1">
              <a:rPr lang="en-US" smtClean="0"/>
              <a:pPr/>
              <a:t>11/25/2018</a:t>
            </a:fld>
            <a:endParaRPr lang="ar-IQ"/>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manipulating neurotransmitter release</a:t>
            </a:r>
          </a:p>
          <a:p>
            <a:pPr algn="justLow" rtl="0" eaLnBrk="1" hangingPunct="1">
              <a:lnSpc>
                <a:spcPct val="80000"/>
              </a:lnSpc>
              <a:defRPr/>
            </a:pPr>
            <a:r>
              <a:rPr lang="en-US" altLang="en-US" sz="2800" dirty="0" smtClean="0">
                <a:solidFill>
                  <a:schemeClr val="tx1"/>
                </a:solidFill>
                <a:latin typeface="Times New Roman" pitchFamily="18" charset="0"/>
                <a:cs typeface="Times New Roman" pitchFamily="18" charset="0"/>
              </a:rPr>
              <a:t>Alter rate of synthesis: more or less NT</a:t>
            </a:r>
          </a:p>
          <a:p>
            <a:pPr algn="justLow" rtl="0" eaLnBrk="1" hangingPunct="1">
              <a:lnSpc>
                <a:spcPct val="80000"/>
              </a:lnSpc>
              <a:defRPr/>
            </a:pPr>
            <a:endParaRPr lang="en-US" altLang="en-US" sz="2800" dirty="0" smtClean="0">
              <a:solidFill>
                <a:schemeClr val="tx1"/>
              </a:solidFill>
              <a:latin typeface="Times New Roman" pitchFamily="18" charset="0"/>
              <a:cs typeface="Times New Roman" pitchFamily="18" charset="0"/>
            </a:endParaRPr>
          </a:p>
          <a:p>
            <a:pPr algn="justLow" rtl="0" eaLnBrk="1" hangingPunct="1">
              <a:lnSpc>
                <a:spcPct val="80000"/>
              </a:lnSpc>
              <a:defRPr/>
            </a:pPr>
            <a:r>
              <a:rPr lang="en-US" altLang="en-US" sz="2800" dirty="0" smtClean="0">
                <a:solidFill>
                  <a:schemeClr val="tx1"/>
                </a:solidFill>
                <a:latin typeface="Times New Roman" pitchFamily="18" charset="0"/>
                <a:cs typeface="Times New Roman" pitchFamily="18" charset="0"/>
              </a:rPr>
              <a:t>Alter storage rate: again, more or less NT</a:t>
            </a:r>
          </a:p>
          <a:p>
            <a:pPr lvl="1" algn="justLow" rtl="0" eaLnBrk="1" hangingPunct="1">
              <a:lnSpc>
                <a:spcPct val="80000"/>
              </a:lnSpc>
              <a:defRPr/>
            </a:pPr>
            <a:r>
              <a:rPr lang="en-US" altLang="en-US" sz="2400" dirty="0" smtClean="0">
                <a:solidFill>
                  <a:schemeClr val="tx1"/>
                </a:solidFill>
                <a:latin typeface="Times New Roman" pitchFamily="18" charset="0"/>
                <a:cs typeface="Times New Roman" pitchFamily="18" charset="0"/>
              </a:rPr>
              <a:t>Leaky vesicles</a:t>
            </a:r>
          </a:p>
          <a:p>
            <a:pPr algn="justLow" rtl="0" eaLnBrk="1" hangingPunct="1">
              <a:lnSpc>
                <a:spcPct val="80000"/>
              </a:lnSpc>
              <a:defRPr/>
            </a:pPr>
            <a:endParaRPr lang="en-US" altLang="en-US" sz="2800" dirty="0" smtClean="0">
              <a:solidFill>
                <a:schemeClr val="tx1"/>
              </a:solidFill>
              <a:latin typeface="Times New Roman" pitchFamily="18" charset="0"/>
              <a:cs typeface="Times New Roman" pitchFamily="18" charset="0"/>
            </a:endParaRPr>
          </a:p>
          <a:p>
            <a:pPr algn="justLow" rtl="0" eaLnBrk="1" hangingPunct="1">
              <a:lnSpc>
                <a:spcPct val="80000"/>
              </a:lnSpc>
              <a:defRPr/>
            </a:pPr>
            <a:r>
              <a:rPr lang="en-US" altLang="en-US" sz="2800" dirty="0" smtClean="0">
                <a:solidFill>
                  <a:schemeClr val="tx1"/>
                </a:solidFill>
                <a:latin typeface="Times New Roman" pitchFamily="18" charset="0"/>
                <a:cs typeface="Times New Roman" pitchFamily="18" charset="0"/>
              </a:rPr>
              <a:t>Alter release: more or less release</a:t>
            </a:r>
          </a:p>
          <a:p>
            <a:pPr algn="justLow" rtl="0" eaLnBrk="1" hangingPunct="1">
              <a:lnSpc>
                <a:spcPct val="80000"/>
              </a:lnSpc>
              <a:defRPr/>
            </a:pPr>
            <a:endParaRPr lang="en-US" altLang="en-US" sz="2800" dirty="0" smtClean="0">
              <a:solidFill>
                <a:schemeClr val="tx1"/>
              </a:solidFill>
              <a:latin typeface="Times New Roman" pitchFamily="18" charset="0"/>
              <a:cs typeface="Times New Roman" pitchFamily="18" charset="0"/>
            </a:endParaRPr>
          </a:p>
          <a:p>
            <a:pPr algn="justLow" rtl="0" eaLnBrk="1" hangingPunct="1">
              <a:lnSpc>
                <a:spcPct val="80000"/>
              </a:lnSpc>
              <a:defRPr/>
            </a:pPr>
            <a:r>
              <a:rPr lang="en-US" altLang="en-US" sz="2800" dirty="0" smtClean="0">
                <a:solidFill>
                  <a:schemeClr val="tx1"/>
                </a:solidFill>
                <a:latin typeface="Times New Roman" pitchFamily="18" charset="0"/>
                <a:cs typeface="Times New Roman" pitchFamily="18" charset="0"/>
              </a:rPr>
              <a:t>Alter reuptake: more or less</a:t>
            </a:r>
          </a:p>
          <a:p>
            <a:pPr lvl="1" algn="justLow" rtl="0" eaLnBrk="1" hangingPunct="1">
              <a:lnSpc>
                <a:spcPct val="80000"/>
              </a:lnSpc>
              <a:defRPr/>
            </a:pPr>
            <a:r>
              <a:rPr lang="en-US" altLang="en-US" sz="2400" dirty="0" smtClean="0">
                <a:solidFill>
                  <a:schemeClr val="tx1"/>
                </a:solidFill>
                <a:latin typeface="Times New Roman" pitchFamily="18" charset="0"/>
                <a:cs typeface="Times New Roman" pitchFamily="18" charset="0"/>
              </a:rPr>
              <a:t>SSRI’s</a:t>
            </a:r>
          </a:p>
          <a:p>
            <a:pPr algn="justLow" rtl="0" eaLnBrk="1" hangingPunct="1">
              <a:lnSpc>
                <a:spcPct val="80000"/>
              </a:lnSpc>
              <a:defRPr/>
            </a:pPr>
            <a:endParaRPr lang="en-US" altLang="en-US" sz="2800" dirty="0" smtClean="0">
              <a:solidFill>
                <a:schemeClr val="tx1"/>
              </a:solidFill>
              <a:latin typeface="Times New Roman" pitchFamily="18" charset="0"/>
              <a:cs typeface="Times New Roman" pitchFamily="18" charset="0"/>
            </a:endParaRPr>
          </a:p>
          <a:p>
            <a:pPr algn="justLow" rtl="0" eaLnBrk="1" hangingPunct="1">
              <a:lnSpc>
                <a:spcPct val="80000"/>
              </a:lnSpc>
              <a:defRPr/>
            </a:pPr>
            <a:r>
              <a:rPr lang="en-US" altLang="en-US" sz="2800" dirty="0" smtClean="0">
                <a:solidFill>
                  <a:schemeClr val="tx1"/>
                </a:solidFill>
                <a:latin typeface="Times New Roman" pitchFamily="18" charset="0"/>
                <a:cs typeface="Times New Roman" pitchFamily="18" charset="0"/>
              </a:rPr>
              <a:t>Alter deactivation by enzymes: MAO inhibitors</a:t>
            </a:r>
          </a:p>
          <a:p>
            <a:pPr algn="justLow" rtl="0" eaLnBrk="1" hangingPunct="1">
              <a:lnSpc>
                <a:spcPct val="80000"/>
              </a:lnSpc>
              <a:defRPr/>
            </a:pPr>
            <a:endParaRPr lang="en-US" altLang="en-US" sz="2800" dirty="0" smtClean="0">
              <a:solidFill>
                <a:schemeClr val="tx1"/>
              </a:solidFill>
              <a:latin typeface="Times New Roman" pitchFamily="18" charset="0"/>
              <a:cs typeface="Times New Roman" pitchFamily="18" charset="0"/>
            </a:endParaRPr>
          </a:p>
          <a:p>
            <a:pPr algn="justLow" rtl="0" eaLnBrk="1" hangingPunct="1">
              <a:lnSpc>
                <a:spcPct val="80000"/>
              </a:lnSpc>
              <a:defRPr/>
            </a:pPr>
            <a:r>
              <a:rPr lang="en-US" altLang="en-US" sz="2800" dirty="0" smtClean="0">
                <a:solidFill>
                  <a:schemeClr val="tx1"/>
                </a:solidFill>
                <a:latin typeface="Times New Roman" pitchFamily="18" charset="0"/>
                <a:cs typeface="Times New Roman" pitchFamily="18" charset="0"/>
              </a:rPr>
              <a:t>Block or mimic receptor site attachment</a:t>
            </a:r>
          </a:p>
          <a:p>
            <a:pPr lvl="1" algn="justLow" rtl="0" eaLnBrk="1" hangingPunct="1">
              <a:lnSpc>
                <a:spcPct val="80000"/>
              </a:lnSpc>
              <a:defRPr/>
            </a:pPr>
            <a:r>
              <a:rPr lang="en-US" altLang="en-US" sz="2400" dirty="0" smtClean="0">
                <a:solidFill>
                  <a:schemeClr val="tx1"/>
                </a:solidFill>
                <a:latin typeface="Times New Roman" pitchFamily="18" charset="0"/>
                <a:cs typeface="Times New Roman" pitchFamily="18" charset="0"/>
              </a:rPr>
              <a:t>Block and prevent attachment to receptors</a:t>
            </a:r>
          </a:p>
          <a:p>
            <a:pPr lvl="1" algn="justLow" rtl="0" eaLnBrk="1" hangingPunct="1">
              <a:lnSpc>
                <a:spcPct val="80000"/>
              </a:lnSpc>
              <a:defRPr/>
            </a:pPr>
            <a:r>
              <a:rPr lang="en-US" altLang="en-US" sz="2400" dirty="0" smtClean="0">
                <a:solidFill>
                  <a:schemeClr val="tx1"/>
                </a:solidFill>
                <a:latin typeface="Times New Roman" pitchFamily="18" charset="0"/>
                <a:cs typeface="Times New Roman" pitchFamily="18" charset="0"/>
              </a:rPr>
              <a:t>Mimic the NT at the receptor site</a:t>
            </a:r>
          </a:p>
          <a:p>
            <a:pPr algn="l" rtl="0"/>
            <a:endParaRPr lang="ar-IQ" dirty="0"/>
          </a:p>
        </p:txBody>
      </p:sp>
      <p:sp>
        <p:nvSpPr>
          <p:cNvPr id="4" name="Slide Number Placeholder 3"/>
          <p:cNvSpPr>
            <a:spLocks noGrp="1"/>
          </p:cNvSpPr>
          <p:nvPr>
            <p:ph type="sldNum" sz="quarter" idx="10"/>
          </p:nvPr>
        </p:nvSpPr>
        <p:spPr/>
        <p:txBody>
          <a:bodyPr/>
          <a:lstStyle/>
          <a:p>
            <a:fld id="{9F47A259-EDE0-41D7-BE6B-C3B6438C354B}" type="slidenum">
              <a:rPr lang="en-US" altLang="en-US" smtClean="0"/>
              <a:pPr/>
              <a:t>13</a:t>
            </a:fld>
            <a:endParaRPr lang="en-US" altLang="en-US"/>
          </a:p>
        </p:txBody>
      </p:sp>
      <p:sp>
        <p:nvSpPr>
          <p:cNvPr id="5" name="Date Placeholder 4"/>
          <p:cNvSpPr>
            <a:spLocks noGrp="1"/>
          </p:cNvSpPr>
          <p:nvPr>
            <p:ph type="dt" idx="11"/>
          </p:nvPr>
        </p:nvSpPr>
        <p:spPr/>
        <p:txBody>
          <a:bodyPr/>
          <a:lstStyle/>
          <a:p>
            <a:fld id="{F39B81FB-2B6A-4A37-A4A5-A2A35B0ABB98}" type="datetime1">
              <a:rPr lang="en-US" smtClean="0"/>
              <a:pPr/>
              <a:t>11/25/2018</a:t>
            </a:fld>
            <a:endParaRPr lang="ar-IQ"/>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F47A259-EDE0-41D7-BE6B-C3B6438C354B}" type="slidenum">
              <a:rPr lang="en-US" altLang="en-US" smtClean="0"/>
              <a:pPr/>
              <a:t>14</a:t>
            </a:fld>
            <a:endParaRPr lang="en-US" altLang="en-US"/>
          </a:p>
        </p:txBody>
      </p:sp>
      <p:sp>
        <p:nvSpPr>
          <p:cNvPr id="5" name="Date Placeholder 4"/>
          <p:cNvSpPr>
            <a:spLocks noGrp="1"/>
          </p:cNvSpPr>
          <p:nvPr>
            <p:ph type="dt" idx="11"/>
          </p:nvPr>
        </p:nvSpPr>
        <p:spPr/>
        <p:txBody>
          <a:bodyPr/>
          <a:lstStyle/>
          <a:p>
            <a:fld id="{8AF9A387-24ED-4770-93F4-A1F50E95A8B8}" type="datetime1">
              <a:rPr lang="en-US" smtClean="0"/>
              <a:pPr/>
              <a:t>11/25/2018</a:t>
            </a:fld>
            <a:endParaRPr lang="ar-IQ"/>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E0961995-3FD1-4F1B-94B3-3582F1097FEB}" type="slidenum">
              <a:rPr lang="en-US" altLang="en-US"/>
              <a:pPr/>
              <a:t>15</a:t>
            </a:fld>
            <a:endParaRPr lang="en-US" altLang="en-US"/>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 name="Date Placeholder 4"/>
          <p:cNvSpPr>
            <a:spLocks noGrp="1"/>
          </p:cNvSpPr>
          <p:nvPr>
            <p:ph type="dt" idx="10"/>
          </p:nvPr>
        </p:nvSpPr>
        <p:spPr/>
        <p:txBody>
          <a:bodyPr/>
          <a:lstStyle/>
          <a:p>
            <a:fld id="{3C9193F6-AFD4-4057-AADE-30158EBA636B}" type="datetime1">
              <a:rPr lang="en-US" smtClean="0"/>
              <a:pPr/>
              <a:t>11/25/2018</a:t>
            </a:fld>
            <a:endParaRPr lang="ar-IQ"/>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C3059DFF-27A8-4D78-80BF-39C8EC828EF6}" type="slidenum">
              <a:rPr lang="en-US" smtClean="0"/>
              <a:pPr>
                <a:defRPr/>
              </a:pPr>
              <a:t>16</a:t>
            </a:fld>
            <a:endParaRPr lang="en-US"/>
          </a:p>
        </p:txBody>
      </p:sp>
      <p:sp>
        <p:nvSpPr>
          <p:cNvPr id="5" name="Date Placeholder 4"/>
          <p:cNvSpPr>
            <a:spLocks noGrp="1"/>
          </p:cNvSpPr>
          <p:nvPr>
            <p:ph type="dt" idx="11"/>
          </p:nvPr>
        </p:nvSpPr>
        <p:spPr/>
        <p:txBody>
          <a:bodyPr/>
          <a:lstStyle/>
          <a:p>
            <a:fld id="{13C0B8CD-2AEA-43E6-9B07-2EEDFBF9C7D8}" type="datetime1">
              <a:rPr lang="en-US" smtClean="0"/>
              <a:pPr/>
              <a:t>11/25/2018</a:t>
            </a:fld>
            <a:endParaRPr lang="ar-IQ"/>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547CDD2E-8995-40AF-9F32-EF20694BAF48}" type="slidenum">
              <a:rPr lang="ar-IQ" smtClean="0"/>
              <a:pPr/>
              <a:t>17</a:t>
            </a:fld>
            <a:endParaRPr lang="ar-IQ"/>
          </a:p>
        </p:txBody>
      </p:sp>
      <p:sp>
        <p:nvSpPr>
          <p:cNvPr id="5" name="Date Placeholder 4"/>
          <p:cNvSpPr>
            <a:spLocks noGrp="1"/>
          </p:cNvSpPr>
          <p:nvPr>
            <p:ph type="dt" idx="11"/>
          </p:nvPr>
        </p:nvSpPr>
        <p:spPr/>
        <p:txBody>
          <a:bodyPr/>
          <a:lstStyle/>
          <a:p>
            <a:fld id="{C11EC223-E282-41BC-98FB-3808C50D7573}" type="datetime1">
              <a:rPr lang="en-US" smtClean="0"/>
              <a:pPr/>
              <a:t>11/25/2018</a:t>
            </a:fld>
            <a:endParaRPr lang="ar-IQ"/>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547CDD2E-8995-40AF-9F32-EF20694BAF48}" type="slidenum">
              <a:rPr lang="ar-IQ" smtClean="0"/>
              <a:pPr/>
              <a:t>18</a:t>
            </a:fld>
            <a:endParaRPr lang="ar-IQ"/>
          </a:p>
        </p:txBody>
      </p:sp>
      <p:sp>
        <p:nvSpPr>
          <p:cNvPr id="5" name="Date Placeholder 4"/>
          <p:cNvSpPr>
            <a:spLocks noGrp="1"/>
          </p:cNvSpPr>
          <p:nvPr>
            <p:ph type="dt" idx="11"/>
          </p:nvPr>
        </p:nvSpPr>
        <p:spPr/>
        <p:txBody>
          <a:bodyPr/>
          <a:lstStyle/>
          <a:p>
            <a:fld id="{385D88EB-0F16-4202-8631-57D285D5FFF5}" type="datetime1">
              <a:rPr lang="en-US" smtClean="0"/>
              <a:pPr/>
              <a:t>11/25/2018</a:t>
            </a:fld>
            <a:endParaRPr lang="ar-IQ"/>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Damage to the cholinergic (acetylcholine-producing) system in the brain has been shown to be associated with the memory deficits associated with </a:t>
            </a:r>
            <a:r>
              <a:rPr lang="en-US" sz="1200" b="0" i="0" u="none" strike="noStrike" kern="1200" dirty="0" smtClean="0">
                <a:solidFill>
                  <a:schemeClr val="tx1"/>
                </a:solidFill>
                <a:latin typeface="+mn-lt"/>
                <a:ea typeface="+mn-ea"/>
                <a:cs typeface="+mn-cs"/>
                <a:hlinkClick r:id="rId3" tooltip="Alzheimer's disease"/>
              </a:rPr>
              <a:t>Alzheimer's </a:t>
            </a:r>
            <a:r>
              <a:rPr lang="en-US" sz="1200" b="0" i="0" u="none" strike="noStrike" kern="1200" dirty="0" err="1" smtClean="0">
                <a:solidFill>
                  <a:schemeClr val="tx1"/>
                </a:solidFill>
                <a:latin typeface="+mn-lt"/>
                <a:ea typeface="+mn-ea"/>
                <a:cs typeface="+mn-cs"/>
                <a:hlinkClick r:id="rId3" tooltip="Alzheimer's disease"/>
              </a:rPr>
              <a:t>diseas</a:t>
            </a:r>
            <a:endParaRPr lang="ar-IQ" dirty="0"/>
          </a:p>
        </p:txBody>
      </p:sp>
      <p:sp>
        <p:nvSpPr>
          <p:cNvPr id="4" name="Slide Number Placeholder 3"/>
          <p:cNvSpPr>
            <a:spLocks noGrp="1"/>
          </p:cNvSpPr>
          <p:nvPr>
            <p:ph type="sldNum" sz="quarter" idx="10"/>
          </p:nvPr>
        </p:nvSpPr>
        <p:spPr/>
        <p:txBody>
          <a:bodyPr/>
          <a:lstStyle/>
          <a:p>
            <a:fld id="{547CDD2E-8995-40AF-9F32-EF20694BAF48}" type="slidenum">
              <a:rPr lang="ar-IQ" smtClean="0"/>
              <a:pPr/>
              <a:t>19</a:t>
            </a:fld>
            <a:endParaRPr lang="ar-IQ"/>
          </a:p>
        </p:txBody>
      </p:sp>
      <p:sp>
        <p:nvSpPr>
          <p:cNvPr id="5" name="Date Placeholder 4"/>
          <p:cNvSpPr>
            <a:spLocks noGrp="1"/>
          </p:cNvSpPr>
          <p:nvPr>
            <p:ph type="dt" idx="11"/>
          </p:nvPr>
        </p:nvSpPr>
        <p:spPr/>
        <p:txBody>
          <a:bodyPr/>
          <a:lstStyle/>
          <a:p>
            <a:fld id="{78679998-1A6F-4B99-859A-1C3DE34AB323}" type="datetime1">
              <a:rPr lang="en-US" smtClean="0"/>
              <a:pPr/>
              <a:t>11/25/2018</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Date Placeholder 3"/>
          <p:cNvSpPr>
            <a:spLocks noGrp="1"/>
          </p:cNvSpPr>
          <p:nvPr>
            <p:ph type="dt" idx="10"/>
          </p:nvPr>
        </p:nvSpPr>
        <p:spPr/>
        <p:txBody>
          <a:bodyPr/>
          <a:lstStyle/>
          <a:p>
            <a:fld id="{70A31673-60F4-4CC7-A276-B18DE9C10D85}" type="datetime1">
              <a:rPr lang="en-US" smtClean="0"/>
              <a:pPr/>
              <a:t>11/25/2018</a:t>
            </a:fld>
            <a:endParaRPr lang="ar-IQ"/>
          </a:p>
        </p:txBody>
      </p:sp>
      <p:sp>
        <p:nvSpPr>
          <p:cNvPr id="5" name="Slide Number Placeholder 4"/>
          <p:cNvSpPr>
            <a:spLocks noGrp="1"/>
          </p:cNvSpPr>
          <p:nvPr>
            <p:ph type="sldNum" sz="quarter" idx="11"/>
          </p:nvPr>
        </p:nvSpPr>
        <p:spPr/>
        <p:txBody>
          <a:bodyPr/>
          <a:lstStyle/>
          <a:p>
            <a:fld id="{43414538-2C83-44B7-9E89-3E38B8738449}" type="slidenum">
              <a:rPr lang="ar-IQ" smtClean="0"/>
              <a:pPr/>
              <a:t>2</a:t>
            </a:fld>
            <a:endParaRPr lang="ar-IQ"/>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kern="1200" baseline="0" dirty="0" smtClean="0">
                <a:solidFill>
                  <a:schemeClr val="tx1"/>
                </a:solidFill>
                <a:latin typeface="+mn-lt"/>
                <a:ea typeface="+mn-ea"/>
                <a:cs typeface="+mn-cs"/>
              </a:rPr>
              <a:t>Somatic motor neurons form synapses with skeletal muscle</a:t>
            </a:r>
          </a:p>
          <a:p>
            <a:pPr algn="l" rtl="0"/>
            <a:r>
              <a:rPr lang="en-US" sz="1200" kern="1200" baseline="0" dirty="0" smtClean="0">
                <a:solidFill>
                  <a:schemeClr val="tx1"/>
                </a:solidFill>
                <a:latin typeface="+mn-lt"/>
                <a:ea typeface="+mn-ea"/>
                <a:cs typeface="+mn-cs"/>
              </a:rPr>
              <a:t>cells (muscle fibers). At these synapses, or </a:t>
            </a:r>
            <a:r>
              <a:rPr lang="en-US" sz="1200" b="1" kern="1200" baseline="0" dirty="0" smtClean="0">
                <a:solidFill>
                  <a:schemeClr val="tx1"/>
                </a:solidFill>
                <a:latin typeface="+mn-lt"/>
                <a:ea typeface="+mn-ea"/>
                <a:cs typeface="+mn-cs"/>
              </a:rPr>
              <a:t>neuromuscular</a:t>
            </a:r>
          </a:p>
          <a:p>
            <a:pPr algn="l" rtl="0"/>
            <a:r>
              <a:rPr lang="en-US" sz="1200" b="1" kern="1200" baseline="0" dirty="0" smtClean="0">
                <a:solidFill>
                  <a:schemeClr val="tx1"/>
                </a:solidFill>
                <a:latin typeface="+mn-lt"/>
                <a:ea typeface="+mn-ea"/>
                <a:cs typeface="+mn-cs"/>
              </a:rPr>
              <a:t>junctions, the postsynaptic membrane of the muscle fiber</a:t>
            </a:r>
          </a:p>
          <a:p>
            <a:pPr algn="l" rtl="0"/>
            <a:r>
              <a:rPr lang="en-US" sz="1200" kern="1200" baseline="0" dirty="0" smtClean="0">
                <a:solidFill>
                  <a:schemeClr val="tx1"/>
                </a:solidFill>
                <a:latin typeface="+mn-lt"/>
                <a:ea typeface="+mn-ea"/>
                <a:cs typeface="+mn-cs"/>
              </a:rPr>
              <a:t>is known as a </a:t>
            </a:r>
            <a:r>
              <a:rPr lang="en-US" sz="1200" i="1" kern="1200" baseline="0" dirty="0" smtClean="0">
                <a:solidFill>
                  <a:schemeClr val="tx1"/>
                </a:solidFill>
                <a:latin typeface="+mn-lt"/>
                <a:ea typeface="+mn-ea"/>
                <a:cs typeface="+mn-cs"/>
              </a:rPr>
              <a:t>motor end plate. Therefore, the EPSPs produced</a:t>
            </a:r>
          </a:p>
          <a:p>
            <a:pPr algn="l" rtl="0"/>
            <a:r>
              <a:rPr lang="en-US" sz="1200" kern="1200" baseline="0" dirty="0" smtClean="0">
                <a:solidFill>
                  <a:schemeClr val="tx1"/>
                </a:solidFill>
                <a:latin typeface="+mn-lt"/>
                <a:ea typeface="+mn-ea"/>
                <a:cs typeface="+mn-cs"/>
              </a:rPr>
              <a:t>by </a:t>
            </a:r>
            <a:r>
              <a:rPr lang="en-US" sz="1200" kern="1200" baseline="0" dirty="0" err="1" smtClean="0">
                <a:solidFill>
                  <a:schemeClr val="tx1"/>
                </a:solidFill>
                <a:latin typeface="+mn-lt"/>
                <a:ea typeface="+mn-ea"/>
                <a:cs typeface="+mn-cs"/>
              </a:rPr>
              <a:t>ACh</a:t>
            </a:r>
            <a:r>
              <a:rPr lang="en-US" sz="1200" kern="1200" baseline="0" dirty="0" smtClean="0">
                <a:solidFill>
                  <a:schemeClr val="tx1"/>
                </a:solidFill>
                <a:latin typeface="+mn-lt"/>
                <a:ea typeface="+mn-ea"/>
                <a:cs typeface="+mn-cs"/>
              </a:rPr>
              <a:t> in skeletal muscle fibers are often called </a:t>
            </a:r>
            <a:r>
              <a:rPr lang="en-US" sz="1200" b="1" kern="1200" baseline="0" dirty="0" smtClean="0">
                <a:solidFill>
                  <a:schemeClr val="tx1"/>
                </a:solidFill>
                <a:latin typeface="+mn-lt"/>
                <a:ea typeface="+mn-ea"/>
                <a:cs typeface="+mn-cs"/>
              </a:rPr>
              <a:t>endplate</a:t>
            </a:r>
          </a:p>
          <a:p>
            <a:pPr algn="l" rtl="0"/>
            <a:r>
              <a:rPr lang="en-US" sz="1200" b="1" kern="1200" baseline="0" dirty="0" smtClean="0">
                <a:solidFill>
                  <a:schemeClr val="tx1"/>
                </a:solidFill>
                <a:latin typeface="+mn-lt"/>
                <a:ea typeface="+mn-ea"/>
                <a:cs typeface="+mn-cs"/>
              </a:rPr>
              <a:t>potentials. This depolarization opens voltage-regulated</a:t>
            </a:r>
          </a:p>
          <a:p>
            <a:pPr algn="l" rtl="0"/>
            <a:r>
              <a:rPr lang="en-US" sz="1200" kern="1200" baseline="0" dirty="0" smtClean="0">
                <a:solidFill>
                  <a:schemeClr val="tx1"/>
                </a:solidFill>
                <a:latin typeface="+mn-lt"/>
                <a:ea typeface="+mn-ea"/>
                <a:cs typeface="+mn-cs"/>
              </a:rPr>
              <a:t>channels that are adjacent to the end plate. Voltage- regulated</a:t>
            </a:r>
          </a:p>
          <a:p>
            <a:pPr algn="l" rtl="0"/>
            <a:r>
              <a:rPr lang="en-US" sz="1200" kern="1200" baseline="0" dirty="0" smtClean="0">
                <a:solidFill>
                  <a:schemeClr val="tx1"/>
                </a:solidFill>
                <a:latin typeface="+mn-lt"/>
                <a:ea typeface="+mn-ea"/>
                <a:cs typeface="+mn-cs"/>
              </a:rPr>
              <a:t>channels produce action potentials in the muscle fiber, and</a:t>
            </a:r>
          </a:p>
          <a:p>
            <a:pPr algn="l" rtl="0"/>
            <a:r>
              <a:rPr lang="en-US" sz="1200" kern="1200" baseline="0" dirty="0" smtClean="0">
                <a:solidFill>
                  <a:schemeClr val="tx1"/>
                </a:solidFill>
                <a:latin typeface="+mn-lt"/>
                <a:ea typeface="+mn-ea"/>
                <a:cs typeface="+mn-cs"/>
              </a:rPr>
              <a:t>these are reproduced by other voltage-regulated channels</a:t>
            </a:r>
          </a:p>
          <a:p>
            <a:pPr algn="l" rtl="0"/>
            <a:r>
              <a:rPr lang="en-US" sz="1200" kern="1200" baseline="0" dirty="0" smtClean="0">
                <a:solidFill>
                  <a:schemeClr val="tx1"/>
                </a:solidFill>
                <a:latin typeface="+mn-lt"/>
                <a:ea typeface="+mn-ea"/>
                <a:cs typeface="+mn-cs"/>
              </a:rPr>
              <a:t>along the muscle plasma membrane. This conduction is analogous</a:t>
            </a:r>
          </a:p>
          <a:p>
            <a:pPr algn="l" rtl="0"/>
            <a:r>
              <a:rPr lang="en-US" sz="1200" kern="1200" baseline="0" dirty="0" smtClean="0">
                <a:solidFill>
                  <a:schemeClr val="tx1"/>
                </a:solidFill>
                <a:latin typeface="+mn-lt"/>
                <a:ea typeface="+mn-ea"/>
                <a:cs typeface="+mn-cs"/>
              </a:rPr>
              <a:t>to conduction of action potentials by axons; it is significant</a:t>
            </a:r>
          </a:p>
          <a:p>
            <a:pPr algn="l" rtl="0"/>
            <a:r>
              <a:rPr lang="en-US" sz="1200" kern="1200" baseline="0" dirty="0" smtClean="0">
                <a:solidFill>
                  <a:schemeClr val="tx1"/>
                </a:solidFill>
                <a:latin typeface="+mn-lt"/>
                <a:ea typeface="+mn-ea"/>
                <a:cs typeface="+mn-cs"/>
              </a:rPr>
              <a:t>because action potentials produced by muscle fibers</a:t>
            </a:r>
          </a:p>
          <a:p>
            <a:pPr algn="l" rtl="0"/>
            <a:r>
              <a:rPr lang="fr-FR" sz="1200" kern="1200" baseline="0" dirty="0" err="1" smtClean="0">
                <a:solidFill>
                  <a:schemeClr val="tx1"/>
                </a:solidFill>
                <a:latin typeface="+mn-lt"/>
                <a:ea typeface="+mn-ea"/>
                <a:cs typeface="+mn-cs"/>
              </a:rPr>
              <a:t>stimulate</a:t>
            </a:r>
            <a:r>
              <a:rPr lang="fr-FR" sz="1200" kern="1200" baseline="0" dirty="0" smtClean="0">
                <a:solidFill>
                  <a:schemeClr val="tx1"/>
                </a:solidFill>
                <a:latin typeface="+mn-lt"/>
                <a:ea typeface="+mn-ea"/>
                <a:cs typeface="+mn-cs"/>
              </a:rPr>
              <a:t> muscle contraction (</a:t>
            </a:r>
            <a:r>
              <a:rPr lang="fr-FR" sz="1200" kern="1200" baseline="0" dirty="0" err="1" smtClean="0">
                <a:solidFill>
                  <a:schemeClr val="tx1"/>
                </a:solidFill>
                <a:latin typeface="+mn-lt"/>
                <a:ea typeface="+mn-ea"/>
                <a:cs typeface="+mn-cs"/>
              </a:rPr>
              <a:t>chapter</a:t>
            </a:r>
            <a:r>
              <a:rPr lang="fr-FR" sz="1200" kern="1200" baseline="0" dirty="0" smtClean="0">
                <a:solidFill>
                  <a:schemeClr val="tx1"/>
                </a:solidFill>
                <a:latin typeface="+mn-lt"/>
                <a:ea typeface="+mn-ea"/>
                <a:cs typeface="+mn-cs"/>
              </a:rPr>
              <a:t> 12, section 12.2).</a:t>
            </a:r>
          </a:p>
          <a:p>
            <a:pPr algn="l" rtl="0"/>
            <a:r>
              <a:rPr lang="en-US" sz="1200" kern="1200" baseline="0" dirty="0" smtClean="0">
                <a:solidFill>
                  <a:schemeClr val="tx1"/>
                </a:solidFill>
                <a:latin typeface="+mn-lt"/>
                <a:ea typeface="+mn-ea"/>
                <a:cs typeface="+mn-cs"/>
              </a:rPr>
              <a:t>If any stage in the process of neuromuscular transmission</a:t>
            </a:r>
          </a:p>
          <a:p>
            <a:pPr algn="l" rtl="0"/>
            <a:r>
              <a:rPr lang="en-US" sz="1200" kern="1200" baseline="0" dirty="0" smtClean="0">
                <a:solidFill>
                  <a:schemeClr val="tx1"/>
                </a:solidFill>
                <a:latin typeface="+mn-lt"/>
                <a:ea typeface="+mn-ea"/>
                <a:cs typeface="+mn-cs"/>
              </a:rPr>
              <a:t>is blocked, muscle weakness—sometimes leading to paralysis</a:t>
            </a:r>
          </a:p>
          <a:p>
            <a:pPr algn="l" rtl="0"/>
            <a:r>
              <a:rPr lang="en-US" sz="1200" kern="1200" baseline="0" dirty="0" smtClean="0">
                <a:solidFill>
                  <a:schemeClr val="tx1"/>
                </a:solidFill>
                <a:latin typeface="+mn-lt"/>
                <a:ea typeface="+mn-ea"/>
                <a:cs typeface="+mn-cs"/>
              </a:rPr>
              <a:t>and death—may result. The drug </a:t>
            </a:r>
            <a:r>
              <a:rPr lang="en-US" sz="1200" i="1" kern="1200" baseline="0" dirty="0" smtClean="0">
                <a:solidFill>
                  <a:schemeClr val="tx1"/>
                </a:solidFill>
                <a:latin typeface="+mn-lt"/>
                <a:ea typeface="+mn-ea"/>
                <a:cs typeface="+mn-cs"/>
              </a:rPr>
              <a:t>curare, for example, competes</a:t>
            </a:r>
          </a:p>
          <a:p>
            <a:pPr algn="l" rtl="0"/>
            <a:r>
              <a:rPr lang="en-US" sz="1200" kern="1200" baseline="0" dirty="0" smtClean="0">
                <a:solidFill>
                  <a:schemeClr val="tx1"/>
                </a:solidFill>
                <a:latin typeface="+mn-lt"/>
                <a:ea typeface="+mn-ea"/>
                <a:cs typeface="+mn-cs"/>
              </a:rPr>
              <a:t>with </a:t>
            </a:r>
            <a:r>
              <a:rPr lang="en-US" sz="1200" kern="1200" baseline="0" dirty="0" err="1" smtClean="0">
                <a:solidFill>
                  <a:schemeClr val="tx1"/>
                </a:solidFill>
                <a:latin typeface="+mn-lt"/>
                <a:ea typeface="+mn-ea"/>
                <a:cs typeface="+mn-cs"/>
              </a:rPr>
              <a:t>ACh</a:t>
            </a:r>
            <a:r>
              <a:rPr lang="en-US" sz="1200" kern="1200" baseline="0" dirty="0" smtClean="0">
                <a:solidFill>
                  <a:schemeClr val="tx1"/>
                </a:solidFill>
                <a:latin typeface="+mn-lt"/>
                <a:ea typeface="+mn-ea"/>
                <a:cs typeface="+mn-cs"/>
              </a:rPr>
              <a:t> for attachment to the nicotinic </a:t>
            </a:r>
            <a:r>
              <a:rPr lang="en-US" sz="1200" kern="1200" baseline="0" dirty="0" err="1" smtClean="0">
                <a:solidFill>
                  <a:schemeClr val="tx1"/>
                </a:solidFill>
                <a:latin typeface="+mn-lt"/>
                <a:ea typeface="+mn-ea"/>
                <a:cs typeface="+mn-cs"/>
              </a:rPr>
              <a:t>ACh</a:t>
            </a:r>
            <a:r>
              <a:rPr lang="en-US" sz="1200" kern="1200" baseline="0" dirty="0" smtClean="0">
                <a:solidFill>
                  <a:schemeClr val="tx1"/>
                </a:solidFill>
                <a:latin typeface="+mn-lt"/>
                <a:ea typeface="+mn-ea"/>
                <a:cs typeface="+mn-cs"/>
              </a:rPr>
              <a:t> receptors and</a:t>
            </a:r>
          </a:p>
          <a:p>
            <a:pPr algn="l" rtl="0"/>
            <a:r>
              <a:rPr lang="en-US" sz="1200" kern="1200" baseline="0" dirty="0" smtClean="0">
                <a:solidFill>
                  <a:schemeClr val="tx1"/>
                </a:solidFill>
                <a:latin typeface="+mn-lt"/>
                <a:ea typeface="+mn-ea"/>
                <a:cs typeface="+mn-cs"/>
              </a:rPr>
              <a:t>thus reduces the size of the end-plate potentials (see table 7.5 ).</a:t>
            </a:r>
          </a:p>
          <a:p>
            <a:pPr algn="l" rtl="0"/>
            <a:r>
              <a:rPr lang="en-US" sz="1200" kern="1200" baseline="0" dirty="0" smtClean="0">
                <a:solidFill>
                  <a:schemeClr val="tx1"/>
                </a:solidFill>
                <a:latin typeface="+mn-lt"/>
                <a:ea typeface="+mn-ea"/>
                <a:cs typeface="+mn-cs"/>
              </a:rPr>
              <a:t>This drug was first used on blow-gun darts by South American</a:t>
            </a:r>
          </a:p>
          <a:p>
            <a:pPr algn="l" rtl="0"/>
            <a:r>
              <a:rPr lang="en-US" sz="1200" kern="1200" baseline="0" dirty="0" smtClean="0">
                <a:solidFill>
                  <a:schemeClr val="tx1"/>
                </a:solidFill>
                <a:latin typeface="+mn-lt"/>
                <a:ea typeface="+mn-ea"/>
                <a:cs typeface="+mn-cs"/>
              </a:rPr>
              <a:t>Indians because it produced flaccid paralysis in their victims.</a:t>
            </a:r>
          </a:p>
          <a:p>
            <a:pPr algn="l" rtl="0"/>
            <a:r>
              <a:rPr lang="en-US" sz="1200" kern="1200" baseline="0" dirty="0" smtClean="0">
                <a:solidFill>
                  <a:schemeClr val="tx1"/>
                </a:solidFill>
                <a:latin typeface="+mn-lt"/>
                <a:ea typeface="+mn-ea"/>
                <a:cs typeface="+mn-cs"/>
              </a:rPr>
              <a:t>Clinically, curare is used in surgery as a muscle relaxant and</a:t>
            </a:r>
          </a:p>
          <a:p>
            <a:pPr algn="l" rtl="0"/>
            <a:r>
              <a:rPr lang="en-US" sz="1200" kern="1200" baseline="0" dirty="0" smtClean="0">
                <a:solidFill>
                  <a:schemeClr val="tx1"/>
                </a:solidFill>
                <a:latin typeface="+mn-lt"/>
                <a:ea typeface="+mn-ea"/>
                <a:cs typeface="+mn-cs"/>
              </a:rPr>
              <a:t>in electroconvulsive shock therapy to prevent muscle damage.</a:t>
            </a:r>
          </a:p>
          <a:p>
            <a:pPr algn="l" rtl="0"/>
            <a:endParaRPr lang="en-US" sz="1200" kern="1200" baseline="0" dirty="0" smtClean="0">
              <a:solidFill>
                <a:schemeClr val="tx1"/>
              </a:solidFill>
              <a:latin typeface="+mn-lt"/>
              <a:ea typeface="+mn-ea"/>
              <a:cs typeface="+mn-cs"/>
            </a:endParaRPr>
          </a:p>
          <a:p>
            <a:pPr algn="l" rtl="0"/>
            <a:r>
              <a:rPr lang="en-US" sz="1200" kern="1200" baseline="0" dirty="0" smtClean="0">
                <a:solidFill>
                  <a:schemeClr val="tx1"/>
                </a:solidFill>
                <a:latin typeface="+mn-lt"/>
                <a:ea typeface="+mn-ea"/>
                <a:cs typeface="+mn-cs"/>
              </a:rPr>
              <a:t>Autonomic motor neurons innervate cardiac muscle,</a:t>
            </a:r>
          </a:p>
          <a:p>
            <a:pPr algn="l" rtl="0"/>
            <a:r>
              <a:rPr lang="en-US" sz="1200" kern="1200" baseline="0" dirty="0" smtClean="0">
                <a:solidFill>
                  <a:schemeClr val="tx1"/>
                </a:solidFill>
                <a:latin typeface="+mn-lt"/>
                <a:ea typeface="+mn-ea"/>
                <a:cs typeface="+mn-cs"/>
              </a:rPr>
              <a:t>smooth muscles in blood vessels and visceral organs, and</a:t>
            </a:r>
          </a:p>
          <a:p>
            <a:pPr algn="l" rtl="0"/>
            <a:r>
              <a:rPr lang="en-US" sz="1200" kern="1200" baseline="0" dirty="0" smtClean="0">
                <a:solidFill>
                  <a:schemeClr val="tx1"/>
                </a:solidFill>
                <a:latin typeface="+mn-lt"/>
                <a:ea typeface="+mn-ea"/>
                <a:cs typeface="+mn-cs"/>
              </a:rPr>
              <a:t>glands. There are two classifications of autonomic nerves:</a:t>
            </a:r>
          </a:p>
          <a:p>
            <a:pPr algn="l" rtl="0"/>
            <a:r>
              <a:rPr lang="en-US" sz="1200" kern="1200" baseline="0" dirty="0" smtClean="0">
                <a:solidFill>
                  <a:schemeClr val="tx1"/>
                </a:solidFill>
                <a:latin typeface="+mn-lt"/>
                <a:ea typeface="+mn-ea"/>
                <a:cs typeface="+mn-cs"/>
              </a:rPr>
              <a:t>sympathetic and parasympathetic. Most of the parasympathetic</a:t>
            </a:r>
          </a:p>
          <a:p>
            <a:pPr algn="l" rtl="0"/>
            <a:r>
              <a:rPr lang="en-US" sz="1200" kern="1200" baseline="0" dirty="0" smtClean="0">
                <a:solidFill>
                  <a:schemeClr val="tx1"/>
                </a:solidFill>
                <a:latin typeface="+mn-lt"/>
                <a:ea typeface="+mn-ea"/>
                <a:cs typeface="+mn-cs"/>
              </a:rPr>
              <a:t>axons that innervate the </a:t>
            </a:r>
            <a:r>
              <a:rPr lang="en-US" sz="1200" kern="1200" baseline="0" dirty="0" err="1" smtClean="0">
                <a:solidFill>
                  <a:schemeClr val="tx1"/>
                </a:solidFill>
                <a:latin typeface="+mn-lt"/>
                <a:ea typeface="+mn-ea"/>
                <a:cs typeface="+mn-cs"/>
              </a:rPr>
              <a:t>effector</a:t>
            </a:r>
            <a:r>
              <a:rPr lang="en-US" sz="1200" kern="1200" baseline="0" dirty="0" smtClean="0">
                <a:solidFill>
                  <a:schemeClr val="tx1"/>
                </a:solidFill>
                <a:latin typeface="+mn-lt"/>
                <a:ea typeface="+mn-ea"/>
                <a:cs typeface="+mn-cs"/>
              </a:rPr>
              <a:t> organs use </a:t>
            </a:r>
            <a:r>
              <a:rPr lang="en-US" sz="1200" kern="1200" baseline="0" dirty="0" err="1" smtClean="0">
                <a:solidFill>
                  <a:schemeClr val="tx1"/>
                </a:solidFill>
                <a:latin typeface="+mn-lt"/>
                <a:ea typeface="+mn-ea"/>
                <a:cs typeface="+mn-cs"/>
              </a:rPr>
              <a:t>ACh</a:t>
            </a:r>
            <a:r>
              <a:rPr lang="en-US" sz="1200" kern="1200" baseline="0" dirty="0" smtClean="0">
                <a:solidFill>
                  <a:schemeClr val="tx1"/>
                </a:solidFill>
                <a:latin typeface="+mn-lt"/>
                <a:ea typeface="+mn-ea"/>
                <a:cs typeface="+mn-cs"/>
              </a:rPr>
              <a:t> as</a:t>
            </a:r>
          </a:p>
          <a:p>
            <a:pPr algn="l" rtl="0"/>
            <a:r>
              <a:rPr lang="en-US" sz="1200" kern="1200" baseline="0" dirty="0" smtClean="0">
                <a:solidFill>
                  <a:schemeClr val="tx1"/>
                </a:solidFill>
                <a:latin typeface="+mn-lt"/>
                <a:ea typeface="+mn-ea"/>
                <a:cs typeface="+mn-cs"/>
              </a:rPr>
              <a:t>their neurotransmitter. In some cases, these axons have an</a:t>
            </a:r>
          </a:p>
          <a:p>
            <a:pPr algn="l" rtl="0"/>
            <a:r>
              <a:rPr lang="en-US" sz="1200" kern="1200" baseline="0" dirty="0" smtClean="0">
                <a:solidFill>
                  <a:schemeClr val="tx1"/>
                </a:solidFill>
                <a:latin typeface="+mn-lt"/>
                <a:ea typeface="+mn-ea"/>
                <a:cs typeface="+mn-cs"/>
              </a:rPr>
              <a:t>inhibitory effect on the organs they innervate through the</a:t>
            </a:r>
          </a:p>
          <a:p>
            <a:pPr algn="l" rtl="0"/>
            <a:r>
              <a:rPr lang="en-US" sz="1200" kern="1200" baseline="0" dirty="0" smtClean="0">
                <a:solidFill>
                  <a:schemeClr val="tx1"/>
                </a:solidFill>
                <a:latin typeface="+mn-lt"/>
                <a:ea typeface="+mn-ea"/>
                <a:cs typeface="+mn-cs"/>
              </a:rPr>
              <a:t>binding of </a:t>
            </a:r>
            <a:r>
              <a:rPr lang="en-US" sz="1200" kern="1200" baseline="0" dirty="0" err="1" smtClean="0">
                <a:solidFill>
                  <a:schemeClr val="tx1"/>
                </a:solidFill>
                <a:latin typeface="+mn-lt"/>
                <a:ea typeface="+mn-ea"/>
                <a:cs typeface="+mn-cs"/>
              </a:rPr>
              <a:t>ACh</a:t>
            </a:r>
            <a:r>
              <a:rPr lang="en-US" sz="1200" kern="1200" baseline="0" dirty="0" smtClean="0">
                <a:solidFill>
                  <a:schemeClr val="tx1"/>
                </a:solidFill>
                <a:latin typeface="+mn-lt"/>
                <a:ea typeface="+mn-ea"/>
                <a:cs typeface="+mn-cs"/>
              </a:rPr>
              <a:t> to </a:t>
            </a:r>
            <a:r>
              <a:rPr lang="en-US" sz="1200" kern="1200" baseline="0" dirty="0" err="1" smtClean="0">
                <a:solidFill>
                  <a:schemeClr val="tx1"/>
                </a:solidFill>
                <a:latin typeface="+mn-lt"/>
                <a:ea typeface="+mn-ea"/>
                <a:cs typeface="+mn-cs"/>
              </a:rPr>
              <a:t>muscarinic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ACh</a:t>
            </a:r>
            <a:r>
              <a:rPr lang="en-US" sz="1200" kern="1200" baseline="0" dirty="0" smtClean="0">
                <a:solidFill>
                  <a:schemeClr val="tx1"/>
                </a:solidFill>
                <a:latin typeface="+mn-lt"/>
                <a:ea typeface="+mn-ea"/>
                <a:cs typeface="+mn-cs"/>
              </a:rPr>
              <a:t> receptors. The action of</a:t>
            </a:r>
          </a:p>
          <a:p>
            <a:pPr algn="l" rtl="0"/>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vagus</a:t>
            </a:r>
            <a:r>
              <a:rPr lang="en-US" sz="1200" kern="1200" baseline="0" dirty="0" smtClean="0">
                <a:solidFill>
                  <a:schemeClr val="tx1"/>
                </a:solidFill>
                <a:latin typeface="+mn-lt"/>
                <a:ea typeface="+mn-ea"/>
                <a:cs typeface="+mn-cs"/>
              </a:rPr>
              <a:t> nerve in slowing the heart rate is an example of</a:t>
            </a:r>
          </a:p>
          <a:p>
            <a:pPr algn="l" rtl="0"/>
            <a:r>
              <a:rPr lang="en-US" sz="1200" kern="1200" baseline="0" dirty="0" smtClean="0">
                <a:solidFill>
                  <a:schemeClr val="tx1"/>
                </a:solidFill>
                <a:latin typeface="+mn-lt"/>
                <a:ea typeface="+mn-ea"/>
                <a:cs typeface="+mn-cs"/>
              </a:rPr>
              <a:t>this inhibitory effect. In other cases, </a:t>
            </a:r>
            <a:r>
              <a:rPr lang="en-US" sz="1200" kern="1200" baseline="0" dirty="0" err="1" smtClean="0">
                <a:solidFill>
                  <a:schemeClr val="tx1"/>
                </a:solidFill>
                <a:latin typeface="+mn-lt"/>
                <a:ea typeface="+mn-ea"/>
                <a:cs typeface="+mn-cs"/>
              </a:rPr>
              <a:t>ACh</a:t>
            </a:r>
            <a:r>
              <a:rPr lang="en-US" sz="1200" kern="1200" baseline="0" dirty="0" smtClean="0">
                <a:solidFill>
                  <a:schemeClr val="tx1"/>
                </a:solidFill>
                <a:latin typeface="+mn-lt"/>
                <a:ea typeface="+mn-ea"/>
                <a:cs typeface="+mn-cs"/>
              </a:rPr>
              <a:t> released by autonomic</a:t>
            </a:r>
          </a:p>
          <a:p>
            <a:pPr algn="l" rtl="0"/>
            <a:r>
              <a:rPr lang="en-US" sz="1200" kern="1200" baseline="0" dirty="0" smtClean="0">
                <a:solidFill>
                  <a:schemeClr val="tx1"/>
                </a:solidFill>
                <a:latin typeface="+mn-lt"/>
                <a:ea typeface="+mn-ea"/>
                <a:cs typeface="+mn-cs"/>
              </a:rPr>
              <a:t>neurons produces stimulatory effects as previously</a:t>
            </a:r>
          </a:p>
          <a:p>
            <a:r>
              <a:rPr lang="en-US" sz="1200" kern="1200" baseline="0" dirty="0" smtClean="0">
                <a:solidFill>
                  <a:schemeClr val="tx1"/>
                </a:solidFill>
                <a:latin typeface="+mn-lt"/>
                <a:ea typeface="+mn-ea"/>
                <a:cs typeface="+mn-cs"/>
              </a:rPr>
              <a:t>described.</a:t>
            </a:r>
            <a:endParaRPr lang="ar-IQ" dirty="0"/>
          </a:p>
        </p:txBody>
      </p:sp>
      <p:sp>
        <p:nvSpPr>
          <p:cNvPr id="4" name="Slide Number Placeholder 3"/>
          <p:cNvSpPr>
            <a:spLocks noGrp="1"/>
          </p:cNvSpPr>
          <p:nvPr>
            <p:ph type="sldNum" sz="quarter" idx="10"/>
          </p:nvPr>
        </p:nvSpPr>
        <p:spPr/>
        <p:txBody>
          <a:bodyPr/>
          <a:lstStyle/>
          <a:p>
            <a:fld id="{547CDD2E-8995-40AF-9F32-EF20694BAF48}" type="slidenum">
              <a:rPr lang="ar-IQ" smtClean="0"/>
              <a:pPr/>
              <a:t>20</a:t>
            </a:fld>
            <a:endParaRPr lang="ar-IQ"/>
          </a:p>
        </p:txBody>
      </p:sp>
      <p:sp>
        <p:nvSpPr>
          <p:cNvPr id="5" name="Date Placeholder 4"/>
          <p:cNvSpPr>
            <a:spLocks noGrp="1"/>
          </p:cNvSpPr>
          <p:nvPr>
            <p:ph type="dt" idx="11"/>
          </p:nvPr>
        </p:nvSpPr>
        <p:spPr/>
        <p:txBody>
          <a:bodyPr/>
          <a:lstStyle/>
          <a:p>
            <a:fld id="{53E84CA1-3B68-46DA-A84F-DBCD5957E8D6}" type="datetime1">
              <a:rPr lang="en-US" smtClean="0"/>
              <a:pPr/>
              <a:t>11/25/2018</a:t>
            </a:fld>
            <a:endParaRPr lang="ar-IQ"/>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Date Placeholder 3"/>
          <p:cNvSpPr>
            <a:spLocks noGrp="1"/>
          </p:cNvSpPr>
          <p:nvPr>
            <p:ph type="dt" idx="10"/>
          </p:nvPr>
        </p:nvSpPr>
        <p:spPr/>
        <p:txBody>
          <a:bodyPr/>
          <a:lstStyle/>
          <a:p>
            <a:fld id="{730E4DD5-E383-46CC-8266-92F41D1EC0BD}" type="datetime1">
              <a:rPr lang="en-US" smtClean="0"/>
              <a:pPr/>
              <a:t>11/25/2018</a:t>
            </a:fld>
            <a:endParaRPr lang="ar-IQ"/>
          </a:p>
        </p:txBody>
      </p:sp>
      <p:sp>
        <p:nvSpPr>
          <p:cNvPr id="5" name="Slide Number Placeholder 4"/>
          <p:cNvSpPr>
            <a:spLocks noGrp="1"/>
          </p:cNvSpPr>
          <p:nvPr>
            <p:ph type="sldNum" sz="quarter" idx="11"/>
          </p:nvPr>
        </p:nvSpPr>
        <p:spPr/>
        <p:txBody>
          <a:bodyPr/>
          <a:lstStyle/>
          <a:p>
            <a:fld id="{43414538-2C83-44B7-9E89-3E38B8738449}" type="slidenum">
              <a:rPr lang="ar-IQ" smtClean="0"/>
              <a:pPr/>
              <a:t>21</a:t>
            </a:fld>
            <a:endParaRPr lang="ar-IQ"/>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b="1" dirty="0" smtClean="0"/>
              <a:t>The plasma moiety is </a:t>
            </a:r>
            <a:r>
              <a:rPr lang="en-US" dirty="0" smtClean="0"/>
              <a:t>partly under endocrine control and is affected by variations in liver function. On the other hand, the specific cholinesterase</a:t>
            </a:r>
          </a:p>
          <a:p>
            <a:pPr algn="l" rtl="0"/>
            <a:r>
              <a:rPr lang="en-US" dirty="0" smtClean="0"/>
              <a:t>molecules are clustered in the postsynaptic membrane of cholinergic synapses. Hydrolysis of acetylcholine by this enzyme is rapid enough to explain the observed changes in Na+ conductance and electrical activity during synaptic transmission.</a:t>
            </a:r>
            <a:endParaRPr lang="ar-IQ" dirty="0" smtClean="0"/>
          </a:p>
          <a:p>
            <a:endParaRPr lang="ar-IQ" dirty="0"/>
          </a:p>
        </p:txBody>
      </p:sp>
      <p:sp>
        <p:nvSpPr>
          <p:cNvPr id="4" name="Slide Number Placeholder 3"/>
          <p:cNvSpPr>
            <a:spLocks noGrp="1"/>
          </p:cNvSpPr>
          <p:nvPr>
            <p:ph type="sldNum" sz="quarter" idx="10"/>
          </p:nvPr>
        </p:nvSpPr>
        <p:spPr/>
        <p:txBody>
          <a:bodyPr/>
          <a:lstStyle/>
          <a:p>
            <a:fld id="{43414538-2C83-44B7-9E89-3E38B8738449}" type="slidenum">
              <a:rPr lang="ar-IQ" smtClean="0"/>
              <a:pPr/>
              <a:t>22</a:t>
            </a:fld>
            <a:endParaRPr lang="ar-IQ"/>
          </a:p>
        </p:txBody>
      </p:sp>
      <p:sp>
        <p:nvSpPr>
          <p:cNvPr id="5" name="Date Placeholder 4"/>
          <p:cNvSpPr>
            <a:spLocks noGrp="1"/>
          </p:cNvSpPr>
          <p:nvPr>
            <p:ph type="dt" idx="11"/>
          </p:nvPr>
        </p:nvSpPr>
        <p:spPr/>
        <p:txBody>
          <a:bodyPr/>
          <a:lstStyle/>
          <a:p>
            <a:fld id="{B08A28BC-2FF3-4B46-90F4-355BB6D8A788}" type="datetime1">
              <a:rPr lang="en-US" smtClean="0"/>
              <a:pPr/>
              <a:t>11/25/2018</a:t>
            </a:fld>
            <a:endParaRPr lang="ar-IQ"/>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23</a:t>
            </a:fld>
            <a:endParaRPr lang="ar-IQ"/>
          </a:p>
        </p:txBody>
      </p:sp>
      <p:sp>
        <p:nvSpPr>
          <p:cNvPr id="5" name="Date Placeholder 4"/>
          <p:cNvSpPr>
            <a:spLocks noGrp="1"/>
          </p:cNvSpPr>
          <p:nvPr>
            <p:ph type="dt" idx="11"/>
          </p:nvPr>
        </p:nvSpPr>
        <p:spPr/>
        <p:txBody>
          <a:bodyPr/>
          <a:lstStyle/>
          <a:p>
            <a:fld id="{4B78726F-DB42-430A-A37B-A1F9461237B1}" type="datetime1">
              <a:rPr lang="en-US" smtClean="0"/>
              <a:pPr/>
              <a:t>11/25/2018</a:t>
            </a:fld>
            <a:endParaRPr lang="ar-IQ"/>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24</a:t>
            </a:fld>
            <a:endParaRPr lang="ar-IQ"/>
          </a:p>
        </p:txBody>
      </p:sp>
      <p:sp>
        <p:nvSpPr>
          <p:cNvPr id="5" name="Date Placeholder 4"/>
          <p:cNvSpPr>
            <a:spLocks noGrp="1"/>
          </p:cNvSpPr>
          <p:nvPr>
            <p:ph type="dt" idx="11"/>
          </p:nvPr>
        </p:nvSpPr>
        <p:spPr/>
        <p:txBody>
          <a:bodyPr/>
          <a:lstStyle/>
          <a:p>
            <a:fld id="{195DF612-6766-45E8-8D55-59067961C5C0}" type="datetime1">
              <a:rPr lang="en-US" smtClean="0"/>
              <a:pPr/>
              <a:t>11/25/2018</a:t>
            </a:fld>
            <a:endParaRPr lang="ar-IQ"/>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Date Placeholder 3"/>
          <p:cNvSpPr>
            <a:spLocks noGrp="1"/>
          </p:cNvSpPr>
          <p:nvPr>
            <p:ph type="dt" idx="10"/>
          </p:nvPr>
        </p:nvSpPr>
        <p:spPr/>
        <p:txBody>
          <a:bodyPr/>
          <a:lstStyle/>
          <a:p>
            <a:fld id="{B159BB23-B59A-4365-8597-65B7F5FA0DF5}" type="datetime1">
              <a:rPr lang="en-US" smtClean="0"/>
              <a:pPr/>
              <a:t>11/25/2018</a:t>
            </a:fld>
            <a:endParaRPr lang="ar-IQ"/>
          </a:p>
        </p:txBody>
      </p:sp>
      <p:sp>
        <p:nvSpPr>
          <p:cNvPr id="5" name="Slide Number Placeholder 4"/>
          <p:cNvSpPr>
            <a:spLocks noGrp="1"/>
          </p:cNvSpPr>
          <p:nvPr>
            <p:ph type="sldNum" sz="quarter" idx="11"/>
          </p:nvPr>
        </p:nvSpPr>
        <p:spPr/>
        <p:txBody>
          <a:bodyPr/>
          <a:lstStyle/>
          <a:p>
            <a:fld id="{43414538-2C83-44B7-9E89-3E38B8738449}" type="slidenum">
              <a:rPr lang="ar-IQ" smtClean="0"/>
              <a:pPr/>
              <a:t>25</a:t>
            </a:fld>
            <a:endParaRPr lang="ar-IQ"/>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547CDD2E-8995-40AF-9F32-EF20694BAF48}" type="slidenum">
              <a:rPr lang="ar-IQ" smtClean="0"/>
              <a:pPr/>
              <a:t>26</a:t>
            </a:fld>
            <a:endParaRPr lang="ar-IQ"/>
          </a:p>
        </p:txBody>
      </p:sp>
      <p:sp>
        <p:nvSpPr>
          <p:cNvPr id="5" name="Date Placeholder 4"/>
          <p:cNvSpPr>
            <a:spLocks noGrp="1"/>
          </p:cNvSpPr>
          <p:nvPr>
            <p:ph type="dt" idx="11"/>
          </p:nvPr>
        </p:nvSpPr>
        <p:spPr/>
        <p:txBody>
          <a:bodyPr/>
          <a:lstStyle/>
          <a:p>
            <a:fld id="{3C7B7B99-41B2-4954-A311-2EEF40339EDC}" type="datetime1">
              <a:rPr lang="en-US" smtClean="0"/>
              <a:pPr/>
              <a:t>11/25/2018</a:t>
            </a:fld>
            <a:endParaRPr lang="ar-IQ"/>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547CDD2E-8995-40AF-9F32-EF20694BAF48}" type="slidenum">
              <a:rPr lang="ar-IQ" smtClean="0"/>
              <a:pPr/>
              <a:t>27</a:t>
            </a:fld>
            <a:endParaRPr lang="ar-IQ"/>
          </a:p>
        </p:txBody>
      </p:sp>
      <p:sp>
        <p:nvSpPr>
          <p:cNvPr id="5" name="Date Placeholder 4"/>
          <p:cNvSpPr>
            <a:spLocks noGrp="1"/>
          </p:cNvSpPr>
          <p:nvPr>
            <p:ph type="dt" idx="11"/>
          </p:nvPr>
        </p:nvSpPr>
        <p:spPr/>
        <p:txBody>
          <a:bodyPr/>
          <a:lstStyle/>
          <a:p>
            <a:fld id="{5D71ED6A-EEB7-47C5-AE4F-3B60EEBE1F1E}" type="datetime1">
              <a:rPr lang="en-US" smtClean="0"/>
              <a:pPr/>
              <a:t>11/25/2018</a:t>
            </a:fld>
            <a:endParaRPr lang="ar-IQ"/>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AA84D567-57F7-46AD-880B-107B367C4D6C}" type="slidenum">
              <a:rPr lang="en-US" altLang="en-US"/>
              <a:pPr/>
              <a:t>28</a:t>
            </a:fld>
            <a:endParaRPr lang="en-US" altLang="en-US"/>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200" b="1" kern="1200" baseline="0" dirty="0" err="1" smtClean="0">
                <a:solidFill>
                  <a:schemeClr val="tx1"/>
                </a:solidFill>
                <a:latin typeface="+mn-lt"/>
                <a:ea typeface="+mn-ea"/>
                <a:cs typeface="+mn-cs"/>
              </a:rPr>
              <a:t>Clonidine</a:t>
            </a:r>
            <a:r>
              <a:rPr lang="en-US" sz="1200" b="1" kern="1200" baseline="0" dirty="0" smtClean="0">
                <a:solidFill>
                  <a:schemeClr val="tx1"/>
                </a:solidFill>
                <a:latin typeface="+mn-lt"/>
                <a:ea typeface="+mn-ea"/>
                <a:cs typeface="+mn-cs"/>
              </a:rPr>
              <a:t> lowers blood pressure when administered centrally.</a:t>
            </a:r>
          </a:p>
          <a:p>
            <a:r>
              <a:rPr lang="en-US" sz="1200" kern="1200" baseline="0" dirty="0" smtClean="0">
                <a:solidFill>
                  <a:schemeClr val="tx1"/>
                </a:solidFill>
                <a:latin typeface="+mn-lt"/>
                <a:ea typeface="+mn-ea"/>
                <a:cs typeface="+mn-cs"/>
              </a:rPr>
              <a:t>It is an α2 agonist and was initially thought to act on </a:t>
            </a:r>
            <a:r>
              <a:rPr lang="en-US" sz="1200" kern="1200" baseline="0" dirty="0" err="1" smtClean="0">
                <a:solidFill>
                  <a:schemeClr val="tx1"/>
                </a:solidFill>
                <a:latin typeface="+mn-lt"/>
                <a:ea typeface="+mn-ea"/>
                <a:cs typeface="+mn-cs"/>
              </a:rPr>
              <a:t>presynaptic</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α2 receptors, reducing central </a:t>
            </a:r>
            <a:r>
              <a:rPr lang="en-US" sz="1200" kern="1200" baseline="0" dirty="0" err="1" smtClean="0">
                <a:solidFill>
                  <a:schemeClr val="tx1"/>
                </a:solidFill>
                <a:latin typeface="+mn-lt"/>
                <a:ea typeface="+mn-ea"/>
                <a:cs typeface="+mn-cs"/>
              </a:rPr>
              <a:t>norepinephrine</a:t>
            </a:r>
            <a:r>
              <a:rPr lang="en-US" sz="1200" kern="1200" baseline="0" dirty="0" smtClean="0">
                <a:solidFill>
                  <a:schemeClr val="tx1"/>
                </a:solidFill>
                <a:latin typeface="+mn-lt"/>
                <a:ea typeface="+mn-ea"/>
                <a:cs typeface="+mn-cs"/>
              </a:rPr>
              <a:t> discharge. However,</a:t>
            </a:r>
          </a:p>
          <a:p>
            <a:r>
              <a:rPr lang="en-US" sz="1200" kern="1200" baseline="0" dirty="0" smtClean="0">
                <a:solidFill>
                  <a:schemeClr val="tx1"/>
                </a:solidFill>
                <a:latin typeface="+mn-lt"/>
                <a:ea typeface="+mn-ea"/>
                <a:cs typeface="+mn-cs"/>
              </a:rPr>
              <a:t>its structure resembles that of </a:t>
            </a:r>
            <a:r>
              <a:rPr lang="en-US" sz="1200" b="1" kern="1200" baseline="0" dirty="0" err="1" smtClean="0">
                <a:solidFill>
                  <a:schemeClr val="tx1"/>
                </a:solidFill>
                <a:latin typeface="+mn-lt"/>
                <a:ea typeface="+mn-ea"/>
                <a:cs typeface="+mn-cs"/>
              </a:rPr>
              <a:t>imidazoline</a:t>
            </a:r>
            <a:r>
              <a:rPr lang="en-US" sz="1200" b="1" kern="1200" baseline="0" dirty="0" smtClean="0">
                <a:solidFill>
                  <a:schemeClr val="tx1"/>
                </a:solidFill>
                <a:latin typeface="+mn-lt"/>
                <a:ea typeface="+mn-ea"/>
                <a:cs typeface="+mn-cs"/>
              </a:rPr>
              <a:t>, and it binds to</a:t>
            </a:r>
          </a:p>
          <a:p>
            <a:r>
              <a:rPr lang="en-US" sz="1200" kern="1200" baseline="0" dirty="0" err="1" smtClean="0">
                <a:solidFill>
                  <a:schemeClr val="tx1"/>
                </a:solidFill>
                <a:latin typeface="+mn-lt"/>
                <a:ea typeface="+mn-ea"/>
                <a:cs typeface="+mn-cs"/>
              </a:rPr>
              <a:t>imidazoline</a:t>
            </a:r>
            <a:r>
              <a:rPr lang="en-US" sz="1200" kern="1200" baseline="0" dirty="0" smtClean="0">
                <a:solidFill>
                  <a:schemeClr val="tx1"/>
                </a:solidFill>
                <a:latin typeface="+mn-lt"/>
                <a:ea typeface="+mn-ea"/>
                <a:cs typeface="+mn-cs"/>
              </a:rPr>
              <a:t> receptors with higher affinity than to α2 adrenergic</a:t>
            </a:r>
          </a:p>
          <a:p>
            <a:r>
              <a:rPr lang="en-US" sz="1200" kern="1200" baseline="0" dirty="0" smtClean="0">
                <a:solidFill>
                  <a:schemeClr val="tx1"/>
                </a:solidFill>
                <a:latin typeface="+mn-lt"/>
                <a:ea typeface="+mn-ea"/>
                <a:cs typeface="+mn-cs"/>
              </a:rPr>
              <a:t>receptors. A subsequent search led to the discovery that </a:t>
            </a:r>
            <a:r>
              <a:rPr lang="en-US" sz="1200" kern="1200" baseline="0" dirty="0" err="1" smtClean="0">
                <a:solidFill>
                  <a:schemeClr val="tx1"/>
                </a:solidFill>
                <a:latin typeface="+mn-lt"/>
                <a:ea typeface="+mn-ea"/>
                <a:cs typeface="+mn-cs"/>
              </a:rPr>
              <a:t>imidazoline</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receptors occur in the nucleus </a:t>
            </a:r>
            <a:r>
              <a:rPr lang="en-US" sz="1200" kern="1200" baseline="0" dirty="0" err="1" smtClean="0">
                <a:solidFill>
                  <a:schemeClr val="tx1"/>
                </a:solidFill>
                <a:latin typeface="+mn-lt"/>
                <a:ea typeface="+mn-ea"/>
                <a:cs typeface="+mn-cs"/>
              </a:rPr>
              <a:t>tractus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solitarius</a:t>
            </a:r>
            <a:r>
              <a:rPr lang="en-US" sz="1200" kern="1200" baseline="0" dirty="0" smtClean="0">
                <a:solidFill>
                  <a:schemeClr val="tx1"/>
                </a:solidFill>
                <a:latin typeface="+mn-lt"/>
                <a:ea typeface="+mn-ea"/>
                <a:cs typeface="+mn-cs"/>
              </a:rPr>
              <a:t> and the </a:t>
            </a:r>
            <a:r>
              <a:rPr lang="en-US" sz="1200" kern="1200" baseline="0" dirty="0" err="1" smtClean="0">
                <a:solidFill>
                  <a:schemeClr val="tx1"/>
                </a:solidFill>
                <a:latin typeface="+mn-lt"/>
                <a:ea typeface="+mn-ea"/>
                <a:cs typeface="+mn-cs"/>
              </a:rPr>
              <a:t>ventrolateral</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medulla. Administration of </a:t>
            </a:r>
            <a:r>
              <a:rPr lang="en-US" sz="1200" kern="1200" baseline="0" dirty="0" err="1" smtClean="0">
                <a:solidFill>
                  <a:schemeClr val="tx1"/>
                </a:solidFill>
                <a:latin typeface="+mn-lt"/>
                <a:ea typeface="+mn-ea"/>
                <a:cs typeface="+mn-cs"/>
              </a:rPr>
              <a:t>imidazolines</a:t>
            </a:r>
            <a:r>
              <a:rPr lang="en-US" sz="1200" kern="1200" baseline="0" dirty="0" smtClean="0">
                <a:solidFill>
                  <a:schemeClr val="tx1"/>
                </a:solidFill>
                <a:latin typeface="+mn-lt"/>
                <a:ea typeface="+mn-ea"/>
                <a:cs typeface="+mn-cs"/>
              </a:rPr>
              <a:t> lowers blood</a:t>
            </a:r>
          </a:p>
          <a:p>
            <a:r>
              <a:rPr lang="en-US" sz="1200" kern="1200" baseline="0" dirty="0" smtClean="0">
                <a:solidFill>
                  <a:schemeClr val="tx1"/>
                </a:solidFill>
                <a:latin typeface="+mn-lt"/>
                <a:ea typeface="+mn-ea"/>
                <a:cs typeface="+mn-cs"/>
              </a:rPr>
              <a:t>pressure and has a depressive effect. However, the full significance</a:t>
            </a:r>
          </a:p>
          <a:p>
            <a:r>
              <a:rPr lang="en-US" sz="1200" kern="1200" baseline="0" dirty="0" smtClean="0">
                <a:solidFill>
                  <a:schemeClr val="tx1"/>
                </a:solidFill>
                <a:latin typeface="+mn-lt"/>
                <a:ea typeface="+mn-ea"/>
                <a:cs typeface="+mn-cs"/>
              </a:rPr>
              <a:t>of these observations remains to be explored.</a:t>
            </a:r>
            <a:endParaRPr lang="en-US" altLang="en-US" dirty="0" smtClean="0"/>
          </a:p>
        </p:txBody>
      </p:sp>
      <p:sp>
        <p:nvSpPr>
          <p:cNvPr id="5" name="Date Placeholder 4"/>
          <p:cNvSpPr>
            <a:spLocks noGrp="1"/>
          </p:cNvSpPr>
          <p:nvPr>
            <p:ph type="dt" idx="10"/>
          </p:nvPr>
        </p:nvSpPr>
        <p:spPr/>
        <p:txBody>
          <a:bodyPr/>
          <a:lstStyle/>
          <a:p>
            <a:fld id="{C578F726-D2C1-4F9B-B053-C60277251685}" type="datetime1">
              <a:rPr lang="en-US" smtClean="0"/>
              <a:pPr/>
              <a:t>11/25/2018</a:t>
            </a:fld>
            <a:endParaRPr lang="ar-IQ"/>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547CDD2E-8995-40AF-9F32-EF20694BAF48}" type="slidenum">
              <a:rPr lang="ar-IQ" smtClean="0"/>
              <a:pPr/>
              <a:t>29</a:t>
            </a:fld>
            <a:endParaRPr lang="ar-IQ"/>
          </a:p>
        </p:txBody>
      </p:sp>
      <p:sp>
        <p:nvSpPr>
          <p:cNvPr id="5" name="Date Placeholder 4"/>
          <p:cNvSpPr>
            <a:spLocks noGrp="1"/>
          </p:cNvSpPr>
          <p:nvPr>
            <p:ph type="dt" idx="11"/>
          </p:nvPr>
        </p:nvSpPr>
        <p:spPr/>
        <p:txBody>
          <a:bodyPr/>
          <a:lstStyle/>
          <a:p>
            <a:fld id="{4050A070-64EF-478E-A7D7-6048D4328831}" type="datetime1">
              <a:rPr lang="en-US" smtClean="0"/>
              <a:pPr/>
              <a:t>11/25/2018</a:t>
            </a:fld>
            <a:endParaRPr lang="ar-IQ"/>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eaLnBrk="1" fontAlgn="auto" hangingPunct="1">
              <a:lnSpc>
                <a:spcPct val="90000"/>
              </a:lnSpc>
              <a:spcAft>
                <a:spcPts val="0"/>
              </a:spcAft>
              <a:defRPr/>
            </a:pPr>
            <a:r>
              <a:rPr lang="en-US" dirty="0" smtClean="0"/>
              <a:t>Neurotransmitter is chemical</a:t>
            </a:r>
          </a:p>
          <a:p>
            <a:pPr lvl="1" algn="l" rtl="0" eaLnBrk="1" fontAlgn="auto" hangingPunct="1">
              <a:lnSpc>
                <a:spcPct val="90000"/>
              </a:lnSpc>
              <a:spcAft>
                <a:spcPts val="0"/>
              </a:spcAft>
              <a:defRPr/>
            </a:pPr>
            <a:r>
              <a:rPr lang="en-US" sz="2400" dirty="0" smtClean="0"/>
              <a:t>Several specific kinds- each act on certain neurons</a:t>
            </a:r>
          </a:p>
          <a:p>
            <a:pPr lvl="1" algn="l" rtl="0" eaLnBrk="1" fontAlgn="auto" hangingPunct="1">
              <a:lnSpc>
                <a:spcPct val="90000"/>
              </a:lnSpc>
              <a:spcAft>
                <a:spcPts val="0"/>
              </a:spcAft>
              <a:defRPr/>
            </a:pPr>
            <a:r>
              <a:rPr lang="en-US" sz="2400" dirty="0" smtClean="0"/>
              <a:t>Most neurons respond to and release one kind of neurotransmitter</a:t>
            </a:r>
          </a:p>
          <a:p>
            <a:pPr lvl="1" algn="l" rtl="0" eaLnBrk="1" fontAlgn="auto" hangingPunct="1">
              <a:lnSpc>
                <a:spcPct val="90000"/>
              </a:lnSpc>
              <a:spcAft>
                <a:spcPts val="0"/>
              </a:spcAft>
              <a:buFontTx/>
              <a:buNone/>
              <a:defRPr/>
            </a:pPr>
            <a:endParaRPr lang="en-US" sz="2400" dirty="0" smtClean="0"/>
          </a:p>
          <a:p>
            <a:pPr algn="l" rtl="0" eaLnBrk="1" fontAlgn="auto" hangingPunct="1">
              <a:lnSpc>
                <a:spcPct val="90000"/>
              </a:lnSpc>
              <a:spcAft>
                <a:spcPts val="0"/>
              </a:spcAft>
              <a:defRPr/>
            </a:pPr>
            <a:r>
              <a:rPr lang="en-US" sz="2800" b="1" dirty="0" smtClean="0"/>
              <a:t>Neurotransmitter stored in synaptic vesicles</a:t>
            </a:r>
          </a:p>
          <a:p>
            <a:pPr algn="l" rtl="0" eaLnBrk="1" fontAlgn="auto" hangingPunct="1">
              <a:lnSpc>
                <a:spcPct val="90000"/>
              </a:lnSpc>
              <a:spcAft>
                <a:spcPts val="0"/>
              </a:spcAft>
              <a:defRPr/>
            </a:pPr>
            <a:endParaRPr lang="en-US" sz="2800" b="1" dirty="0" smtClean="0"/>
          </a:p>
          <a:p>
            <a:pPr algn="l" rtl="0" eaLnBrk="1" fontAlgn="auto" hangingPunct="1">
              <a:lnSpc>
                <a:spcPct val="90000"/>
              </a:lnSpc>
              <a:spcAft>
                <a:spcPts val="0"/>
              </a:spcAft>
              <a:defRPr/>
            </a:pPr>
            <a:r>
              <a:rPr lang="en-US" sz="2800" b="1" dirty="0" smtClean="0"/>
              <a:t>The synaptic vesicles move to and fuse to end of membrane</a:t>
            </a:r>
          </a:p>
          <a:p>
            <a:pPr lvl="1" algn="l" rtl="0" eaLnBrk="1" fontAlgn="auto" hangingPunct="1">
              <a:lnSpc>
                <a:spcPct val="90000"/>
              </a:lnSpc>
              <a:spcAft>
                <a:spcPts val="0"/>
              </a:spcAft>
              <a:defRPr/>
            </a:pPr>
            <a:r>
              <a:rPr lang="en-US" sz="2400" dirty="0" smtClean="0"/>
              <a:t>Action potential opens channels that allow Ca+ ions to enter terminals from extracellular fluid</a:t>
            </a:r>
          </a:p>
          <a:p>
            <a:pPr lvl="1" algn="l" rtl="0" eaLnBrk="1" fontAlgn="auto" hangingPunct="1">
              <a:lnSpc>
                <a:spcPct val="90000"/>
              </a:lnSpc>
              <a:spcAft>
                <a:spcPts val="0"/>
              </a:spcAft>
              <a:defRPr/>
            </a:pPr>
            <a:endParaRPr lang="en-US" sz="2400" dirty="0" smtClean="0"/>
          </a:p>
          <a:p>
            <a:pPr lvl="1" algn="l" rtl="0" eaLnBrk="1" fontAlgn="auto" hangingPunct="1">
              <a:lnSpc>
                <a:spcPct val="90000"/>
              </a:lnSpc>
              <a:spcAft>
                <a:spcPts val="0"/>
              </a:spcAft>
              <a:defRPr/>
            </a:pPr>
            <a:r>
              <a:rPr lang="en-US" sz="2400" dirty="0" smtClean="0"/>
              <a:t>Ca+ ions cause vesicles nearest the membrane to fuse with membrane</a:t>
            </a:r>
          </a:p>
          <a:p>
            <a:pPr lvl="1" algn="l" rtl="0" eaLnBrk="1" fontAlgn="auto" hangingPunct="1">
              <a:lnSpc>
                <a:spcPct val="90000"/>
              </a:lnSpc>
              <a:spcAft>
                <a:spcPts val="0"/>
              </a:spcAft>
              <a:defRPr/>
            </a:pPr>
            <a:endParaRPr lang="en-US" sz="2400" dirty="0" smtClean="0"/>
          </a:p>
          <a:p>
            <a:pPr lvl="1" algn="l" rtl="0" eaLnBrk="1" fontAlgn="auto" hangingPunct="1">
              <a:lnSpc>
                <a:spcPct val="90000"/>
              </a:lnSpc>
              <a:spcAft>
                <a:spcPts val="0"/>
              </a:spcAft>
              <a:defRPr/>
            </a:pPr>
            <a:r>
              <a:rPr lang="en-US" sz="2400" dirty="0" smtClean="0"/>
              <a:t>Membrane then opens and transmitter is dumped into synapse</a:t>
            </a:r>
          </a:p>
          <a:p>
            <a:pPr lvl="1" algn="l" rtl="0" eaLnBrk="1" fontAlgn="auto" hangingPunct="1">
              <a:lnSpc>
                <a:spcPct val="90000"/>
              </a:lnSpc>
              <a:spcAft>
                <a:spcPts val="0"/>
              </a:spcAft>
              <a:defRPr/>
            </a:pPr>
            <a:endParaRPr lang="en-US" sz="2400" dirty="0" smtClean="0"/>
          </a:p>
          <a:p>
            <a:pPr lvl="1" algn="l" rtl="0" eaLnBrk="1" fontAlgn="auto" hangingPunct="1">
              <a:lnSpc>
                <a:spcPct val="90000"/>
              </a:lnSpc>
              <a:spcAft>
                <a:spcPts val="0"/>
              </a:spcAft>
              <a:defRPr/>
            </a:pPr>
            <a:r>
              <a:rPr lang="en-US" sz="2400" dirty="0" smtClean="0"/>
              <a:t>Diffuses across synapse to postsynaptic neuron and attaches to chemical receptor</a:t>
            </a:r>
            <a:r>
              <a:rPr lang="en-US" sz="2400" dirty="0" smtClean="0">
                <a:solidFill>
                  <a:schemeClr val="accent6">
                    <a:lumMod val="20000"/>
                    <a:lumOff val="80000"/>
                  </a:schemeClr>
                </a:solidFill>
              </a:rPr>
              <a:t> </a:t>
            </a:r>
          </a:p>
          <a:p>
            <a:endParaRPr lang="ar-IQ" dirty="0"/>
          </a:p>
        </p:txBody>
      </p:sp>
      <p:sp>
        <p:nvSpPr>
          <p:cNvPr id="4" name="Slide Number Placeholder 3"/>
          <p:cNvSpPr>
            <a:spLocks noGrp="1"/>
          </p:cNvSpPr>
          <p:nvPr>
            <p:ph type="sldNum" sz="quarter" idx="10"/>
          </p:nvPr>
        </p:nvSpPr>
        <p:spPr/>
        <p:txBody>
          <a:bodyPr/>
          <a:lstStyle/>
          <a:p>
            <a:fld id="{43414538-2C83-44B7-9E89-3E38B8738449}" type="slidenum">
              <a:rPr lang="ar-IQ" smtClean="0"/>
              <a:pPr/>
              <a:t>3</a:t>
            </a:fld>
            <a:endParaRPr lang="ar-IQ"/>
          </a:p>
        </p:txBody>
      </p:sp>
      <p:sp>
        <p:nvSpPr>
          <p:cNvPr id="5" name="Date Placeholder 4"/>
          <p:cNvSpPr>
            <a:spLocks noGrp="1"/>
          </p:cNvSpPr>
          <p:nvPr>
            <p:ph type="dt" idx="11"/>
          </p:nvPr>
        </p:nvSpPr>
        <p:spPr/>
        <p:txBody>
          <a:bodyPr/>
          <a:lstStyle/>
          <a:p>
            <a:fld id="{E96691BC-D2F6-4490-AD0B-853B987D7351}" type="datetime1">
              <a:rPr lang="en-US" smtClean="0"/>
              <a:pPr/>
              <a:t>11/25/2018</a:t>
            </a:fld>
            <a:endParaRPr lang="ar-IQ"/>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547CDD2E-8995-40AF-9F32-EF20694BAF48}" type="slidenum">
              <a:rPr lang="ar-IQ" smtClean="0"/>
              <a:pPr/>
              <a:t>30</a:t>
            </a:fld>
            <a:endParaRPr lang="ar-IQ"/>
          </a:p>
        </p:txBody>
      </p:sp>
      <p:sp>
        <p:nvSpPr>
          <p:cNvPr id="5" name="Date Placeholder 4"/>
          <p:cNvSpPr>
            <a:spLocks noGrp="1"/>
          </p:cNvSpPr>
          <p:nvPr>
            <p:ph type="dt" idx="11"/>
          </p:nvPr>
        </p:nvSpPr>
        <p:spPr/>
        <p:txBody>
          <a:bodyPr/>
          <a:lstStyle/>
          <a:p>
            <a:fld id="{963275E5-6B14-428F-8DDD-9985D25AEB39}" type="datetime1">
              <a:rPr lang="en-US" smtClean="0"/>
              <a:pPr/>
              <a:t>11/25/2018</a:t>
            </a:fld>
            <a:endParaRPr lang="ar-IQ"/>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a:lstStyle/>
          <a:p>
            <a:fld id="{5F4166B9-1038-468B-8228-1818661C3BBF}" type="slidenum">
              <a:rPr lang="en-US" altLang="en-US"/>
              <a:pPr/>
              <a:t>31</a:t>
            </a:fld>
            <a:endParaRPr lang="en-US" altLang="en-US"/>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a:r>
              <a:rPr lang="en-US" sz="1200" kern="1200" baseline="0" dirty="0" smtClean="0">
                <a:solidFill>
                  <a:schemeClr val="tx1"/>
                </a:solidFill>
                <a:latin typeface="+mn-lt"/>
                <a:ea typeface="+mn-ea"/>
                <a:cs typeface="+mn-cs"/>
              </a:rPr>
              <a:t>Five different dopamine receptors have been cloned, and</a:t>
            </a:r>
            <a:endParaRPr lang="ar-IQ" sz="1200" kern="1200" baseline="0" dirty="0" smtClean="0">
              <a:solidFill>
                <a:schemeClr val="tx1"/>
              </a:solidFill>
              <a:latin typeface="+mn-lt"/>
              <a:ea typeface="+mn-ea"/>
              <a:cs typeface="+mn-cs"/>
            </a:endParaRPr>
          </a:p>
          <a:p>
            <a:pPr algn="l" rtl="0"/>
            <a:endParaRPr lang="ar-IQ" sz="1200" kern="1200" baseline="0" dirty="0" smtClean="0">
              <a:solidFill>
                <a:schemeClr val="tx1"/>
              </a:solidFill>
              <a:latin typeface="+mn-lt"/>
              <a:ea typeface="+mn-ea"/>
              <a:cs typeface="+mn-cs"/>
            </a:endParaRPr>
          </a:p>
          <a:p>
            <a:pPr algn="l" rtl="0"/>
            <a:endParaRPr lang="en-US" sz="1200" kern="1200" baseline="0" dirty="0" smtClean="0">
              <a:solidFill>
                <a:schemeClr val="tx1"/>
              </a:solidFill>
              <a:latin typeface="+mn-lt"/>
              <a:ea typeface="+mn-ea"/>
              <a:cs typeface="+mn-cs"/>
            </a:endParaRPr>
          </a:p>
          <a:p>
            <a:pPr algn="l" rtl="0"/>
            <a:r>
              <a:rPr lang="en-US" sz="1200" kern="1200" baseline="0" dirty="0" smtClean="0">
                <a:solidFill>
                  <a:schemeClr val="tx1"/>
                </a:solidFill>
                <a:latin typeface="+mn-lt"/>
                <a:ea typeface="+mn-ea"/>
                <a:cs typeface="+mn-cs"/>
              </a:rPr>
              <a:t>several of these exist in multiple forms. This provides for variety</a:t>
            </a:r>
          </a:p>
          <a:p>
            <a:pPr algn="l" rtl="0"/>
            <a:r>
              <a:rPr lang="en-US" sz="1200" kern="1200" baseline="0" dirty="0" smtClean="0">
                <a:solidFill>
                  <a:schemeClr val="tx1"/>
                </a:solidFill>
                <a:latin typeface="+mn-lt"/>
                <a:ea typeface="+mn-ea"/>
                <a:cs typeface="+mn-cs"/>
              </a:rPr>
              <a:t>in the type of responses produced by dopamine. Most,</a:t>
            </a:r>
          </a:p>
          <a:p>
            <a:pPr algn="l" rtl="0"/>
            <a:r>
              <a:rPr lang="en-US" sz="1200" kern="1200" baseline="0" dirty="0" smtClean="0">
                <a:solidFill>
                  <a:schemeClr val="tx1"/>
                </a:solidFill>
                <a:latin typeface="+mn-lt"/>
                <a:ea typeface="+mn-ea"/>
                <a:cs typeface="+mn-cs"/>
              </a:rPr>
              <a:t>but perhaps not all, of the responses to these receptors are</a:t>
            </a:r>
          </a:p>
          <a:p>
            <a:pPr algn="l" rtl="0"/>
            <a:r>
              <a:rPr lang="en-US" sz="1200" kern="1200" baseline="0" dirty="0" smtClean="0">
                <a:solidFill>
                  <a:schemeClr val="tx1"/>
                </a:solidFill>
                <a:latin typeface="+mn-lt"/>
                <a:ea typeface="+mn-ea"/>
                <a:cs typeface="+mn-cs"/>
              </a:rPr>
              <a:t>mediated by </a:t>
            </a:r>
            <a:r>
              <a:rPr lang="en-US" sz="1200" kern="1200" baseline="0" dirty="0" err="1" smtClean="0">
                <a:solidFill>
                  <a:schemeClr val="tx1"/>
                </a:solidFill>
                <a:latin typeface="+mn-lt"/>
                <a:ea typeface="+mn-ea"/>
                <a:cs typeface="+mn-cs"/>
              </a:rPr>
              <a:t>heterotrimeric</a:t>
            </a:r>
            <a:r>
              <a:rPr lang="en-US" sz="1200" kern="1200" baseline="0" dirty="0" smtClean="0">
                <a:solidFill>
                  <a:schemeClr val="tx1"/>
                </a:solidFill>
                <a:latin typeface="+mn-lt"/>
                <a:ea typeface="+mn-ea"/>
                <a:cs typeface="+mn-cs"/>
              </a:rPr>
              <a:t> G proteins. One of the two forms</a:t>
            </a:r>
          </a:p>
          <a:p>
            <a:pPr algn="l" rtl="0"/>
            <a:r>
              <a:rPr lang="en-US" sz="1200" kern="1200" baseline="0" dirty="0" smtClean="0">
                <a:solidFill>
                  <a:schemeClr val="tx1"/>
                </a:solidFill>
                <a:latin typeface="+mn-lt"/>
                <a:ea typeface="+mn-ea"/>
                <a:cs typeface="+mn-cs"/>
              </a:rPr>
              <a:t>of D2 receptors can form a </a:t>
            </a:r>
            <a:r>
              <a:rPr lang="en-US" sz="1200" kern="1200" baseline="0" dirty="0" err="1" smtClean="0">
                <a:solidFill>
                  <a:schemeClr val="tx1"/>
                </a:solidFill>
                <a:latin typeface="+mn-lt"/>
                <a:ea typeface="+mn-ea"/>
                <a:cs typeface="+mn-cs"/>
              </a:rPr>
              <a:t>heterodimer</a:t>
            </a:r>
            <a:r>
              <a:rPr lang="en-US" sz="1200" kern="1200" baseline="0" dirty="0" smtClean="0">
                <a:solidFill>
                  <a:schemeClr val="tx1"/>
                </a:solidFill>
                <a:latin typeface="+mn-lt"/>
                <a:ea typeface="+mn-ea"/>
                <a:cs typeface="+mn-cs"/>
              </a:rPr>
              <a:t> with the </a:t>
            </a:r>
            <a:r>
              <a:rPr lang="en-US" sz="1200" kern="1200" baseline="0" dirty="0" err="1" smtClean="0">
                <a:solidFill>
                  <a:schemeClr val="tx1"/>
                </a:solidFill>
                <a:latin typeface="+mn-lt"/>
                <a:ea typeface="+mn-ea"/>
                <a:cs typeface="+mn-cs"/>
              </a:rPr>
              <a:t>somatostatin</a:t>
            </a:r>
            <a:endParaRPr lang="en-US" sz="1200" kern="1200" baseline="0" dirty="0" smtClean="0">
              <a:solidFill>
                <a:schemeClr val="tx1"/>
              </a:solidFill>
              <a:latin typeface="+mn-lt"/>
              <a:ea typeface="+mn-ea"/>
              <a:cs typeface="+mn-cs"/>
            </a:endParaRPr>
          </a:p>
          <a:p>
            <a:pPr algn="l" rtl="0"/>
            <a:r>
              <a:rPr lang="en-US" sz="1200" kern="1200" baseline="0" dirty="0" smtClean="0">
                <a:solidFill>
                  <a:schemeClr val="tx1"/>
                </a:solidFill>
                <a:latin typeface="+mn-lt"/>
                <a:ea typeface="+mn-ea"/>
                <a:cs typeface="+mn-cs"/>
              </a:rPr>
              <a:t>SST5 receptor, further increasing the dopamine response</a:t>
            </a:r>
          </a:p>
          <a:p>
            <a:pPr algn="l" rtl="0"/>
            <a:r>
              <a:rPr lang="en-US" sz="1200" kern="1200" baseline="0" dirty="0" smtClean="0">
                <a:solidFill>
                  <a:schemeClr val="tx1"/>
                </a:solidFill>
                <a:latin typeface="+mn-lt"/>
                <a:ea typeface="+mn-ea"/>
                <a:cs typeface="+mn-cs"/>
              </a:rPr>
              <a:t>menu. Overstimulation of D2 receptors is thought to be related</a:t>
            </a:r>
          </a:p>
          <a:p>
            <a:pPr algn="l" rtl="0"/>
            <a:r>
              <a:rPr lang="en-US" sz="1200" kern="1200" baseline="0" dirty="0" smtClean="0">
                <a:solidFill>
                  <a:schemeClr val="tx1"/>
                </a:solidFill>
                <a:latin typeface="+mn-lt"/>
                <a:ea typeface="+mn-ea"/>
                <a:cs typeface="+mn-cs"/>
              </a:rPr>
              <a:t>to schizophrenia (see Clinical Box 7–4). D3 receptors</a:t>
            </a:r>
          </a:p>
          <a:p>
            <a:pPr algn="l" rtl="0"/>
            <a:r>
              <a:rPr lang="en-US" sz="1200" kern="1200" baseline="0" dirty="0" smtClean="0">
                <a:solidFill>
                  <a:schemeClr val="tx1"/>
                </a:solidFill>
                <a:latin typeface="+mn-lt"/>
                <a:ea typeface="+mn-ea"/>
                <a:cs typeface="+mn-cs"/>
              </a:rPr>
              <a:t>are highly localized, especially to the nucleus </a:t>
            </a:r>
            <a:r>
              <a:rPr lang="en-US" sz="1200" kern="1200" baseline="0" dirty="0" err="1" smtClean="0">
                <a:solidFill>
                  <a:schemeClr val="tx1"/>
                </a:solidFill>
                <a:latin typeface="+mn-lt"/>
                <a:ea typeface="+mn-ea"/>
                <a:cs typeface="+mn-cs"/>
              </a:rPr>
              <a:t>accumbens</a:t>
            </a:r>
            <a:endParaRPr lang="en-US" sz="1200" kern="1200" baseline="0" dirty="0" smtClean="0">
              <a:solidFill>
                <a:schemeClr val="tx1"/>
              </a:solidFill>
              <a:latin typeface="+mn-lt"/>
              <a:ea typeface="+mn-ea"/>
              <a:cs typeface="+mn-cs"/>
            </a:endParaRPr>
          </a:p>
          <a:p>
            <a:pPr algn="l" rtl="0"/>
            <a:r>
              <a:rPr lang="en-US" sz="1200" kern="1200" baseline="0" dirty="0" smtClean="0">
                <a:solidFill>
                  <a:schemeClr val="tx1"/>
                </a:solidFill>
                <a:latin typeface="+mn-lt"/>
                <a:ea typeface="+mn-ea"/>
                <a:cs typeface="+mn-cs"/>
              </a:rPr>
              <a:t>(Figure 7–2). D4 receptors have a greater affinity than the</a:t>
            </a:r>
          </a:p>
          <a:p>
            <a:pPr algn="l" rtl="0"/>
            <a:r>
              <a:rPr lang="en-US" sz="1200" kern="1200" baseline="0" dirty="0" smtClean="0">
                <a:solidFill>
                  <a:schemeClr val="tx1"/>
                </a:solidFill>
                <a:latin typeface="+mn-lt"/>
                <a:ea typeface="+mn-ea"/>
                <a:cs typeface="+mn-cs"/>
              </a:rPr>
              <a:t>other dopamine receptors for the “atypical” antipsychotic</a:t>
            </a:r>
          </a:p>
          <a:p>
            <a:pPr algn="l" rtl="0"/>
            <a:r>
              <a:rPr lang="en-US" sz="1200" kern="1200" baseline="0" dirty="0" smtClean="0">
                <a:solidFill>
                  <a:schemeClr val="tx1"/>
                </a:solidFill>
                <a:latin typeface="+mn-lt"/>
                <a:ea typeface="+mn-ea"/>
                <a:cs typeface="+mn-cs"/>
              </a:rPr>
              <a:t>drug </a:t>
            </a:r>
            <a:r>
              <a:rPr lang="en-US" sz="1200" b="1" kern="1200" baseline="0" dirty="0" err="1" smtClean="0">
                <a:solidFill>
                  <a:schemeClr val="tx1"/>
                </a:solidFill>
                <a:latin typeface="+mn-lt"/>
                <a:ea typeface="+mn-ea"/>
                <a:cs typeface="+mn-cs"/>
              </a:rPr>
              <a:t>clozapine</a:t>
            </a:r>
            <a:r>
              <a:rPr lang="en-US" sz="1200" b="1" kern="1200" baseline="0" dirty="0" smtClean="0">
                <a:solidFill>
                  <a:schemeClr val="tx1"/>
                </a:solidFill>
                <a:latin typeface="+mn-lt"/>
                <a:ea typeface="+mn-ea"/>
                <a:cs typeface="+mn-cs"/>
              </a:rPr>
              <a:t>, which is effective in schizophrenia but produces</a:t>
            </a:r>
          </a:p>
          <a:p>
            <a:pPr algn="l" rtl="0"/>
            <a:r>
              <a:rPr lang="en-US" sz="1200" kern="1200" baseline="0" dirty="0" smtClean="0">
                <a:solidFill>
                  <a:schemeClr val="tx1"/>
                </a:solidFill>
                <a:latin typeface="+mn-lt"/>
                <a:ea typeface="+mn-ea"/>
                <a:cs typeface="+mn-cs"/>
              </a:rPr>
              <a:t>fewer </a:t>
            </a:r>
            <a:r>
              <a:rPr lang="en-US" sz="1200" kern="1200" baseline="0" dirty="0" err="1" smtClean="0">
                <a:solidFill>
                  <a:schemeClr val="tx1"/>
                </a:solidFill>
                <a:latin typeface="+mn-lt"/>
                <a:ea typeface="+mn-ea"/>
                <a:cs typeface="+mn-cs"/>
              </a:rPr>
              <a:t>extrapyramidal</a:t>
            </a:r>
            <a:r>
              <a:rPr lang="en-US" sz="1200" kern="1200" baseline="0" dirty="0" smtClean="0">
                <a:solidFill>
                  <a:schemeClr val="tx1"/>
                </a:solidFill>
                <a:latin typeface="+mn-lt"/>
                <a:ea typeface="+mn-ea"/>
                <a:cs typeface="+mn-cs"/>
              </a:rPr>
              <a:t> side effects than the other major</a:t>
            </a:r>
          </a:p>
          <a:p>
            <a:pPr algn="l" rtl="0"/>
            <a:r>
              <a:rPr lang="en-US" sz="1200" kern="1200" baseline="0" dirty="0" smtClean="0">
                <a:solidFill>
                  <a:schemeClr val="tx1"/>
                </a:solidFill>
                <a:latin typeface="+mn-lt"/>
                <a:ea typeface="+mn-ea"/>
                <a:cs typeface="+mn-cs"/>
              </a:rPr>
              <a:t>tranquilizers do.</a:t>
            </a:r>
          </a:p>
          <a:p>
            <a:pPr algn="l" rtl="0"/>
            <a:endParaRPr lang="en-US" altLang="en-US" sz="1200" kern="1200" baseline="0" dirty="0" smtClean="0">
              <a:solidFill>
                <a:schemeClr val="tx1"/>
              </a:solidFill>
              <a:latin typeface="+mn-lt"/>
              <a:ea typeface="+mn-ea"/>
              <a:cs typeface="+mn-cs"/>
            </a:endParaRPr>
          </a:p>
          <a:p>
            <a:pPr algn="l" rtl="0"/>
            <a:r>
              <a:rPr lang="en-US" sz="1200" dirty="0" smtClean="0">
                <a:solidFill>
                  <a:schemeClr val="tx1"/>
                </a:solidFill>
                <a:latin typeface="Times New Roman" pitchFamily="18" charset="0"/>
                <a:cs typeface="Times New Roman" pitchFamily="18" charset="0"/>
              </a:rPr>
              <a:t>Amphetamines mimic this neurotransmitter</a:t>
            </a:r>
            <a:endParaRPr lang="en-US" altLang="en-US" dirty="0" smtClean="0"/>
          </a:p>
        </p:txBody>
      </p:sp>
      <p:sp>
        <p:nvSpPr>
          <p:cNvPr id="5" name="Date Placeholder 4"/>
          <p:cNvSpPr>
            <a:spLocks noGrp="1"/>
          </p:cNvSpPr>
          <p:nvPr>
            <p:ph type="dt" idx="10"/>
          </p:nvPr>
        </p:nvSpPr>
        <p:spPr/>
        <p:txBody>
          <a:bodyPr/>
          <a:lstStyle/>
          <a:p>
            <a:fld id="{6B43A5E2-FD15-4D15-805F-ACC90C900D1C}" type="datetime1">
              <a:rPr lang="en-US" smtClean="0"/>
              <a:pPr/>
              <a:t>11/25/2018</a:t>
            </a:fld>
            <a:endParaRPr lang="ar-IQ"/>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547CDD2E-8995-40AF-9F32-EF20694BAF48}" type="slidenum">
              <a:rPr lang="ar-IQ" smtClean="0"/>
              <a:pPr/>
              <a:t>32</a:t>
            </a:fld>
            <a:endParaRPr lang="ar-IQ"/>
          </a:p>
        </p:txBody>
      </p:sp>
      <p:sp>
        <p:nvSpPr>
          <p:cNvPr id="5" name="Date Placeholder 4"/>
          <p:cNvSpPr>
            <a:spLocks noGrp="1"/>
          </p:cNvSpPr>
          <p:nvPr>
            <p:ph type="dt" idx="11"/>
          </p:nvPr>
        </p:nvSpPr>
        <p:spPr/>
        <p:txBody>
          <a:bodyPr/>
          <a:lstStyle/>
          <a:p>
            <a:fld id="{DFA15B9E-548F-43DF-8908-ACE411245FB5}" type="datetime1">
              <a:rPr lang="en-US" smtClean="0"/>
              <a:pPr/>
              <a:t>11/25/2018</a:t>
            </a:fld>
            <a:endParaRPr lang="ar-IQ"/>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a:lstStyle/>
          <a:p>
            <a:fld id="{C8A81D81-10D1-4424-8DDA-2BE63FD33A6A}" type="slidenum">
              <a:rPr lang="en-US" altLang="en-US"/>
              <a:pPr/>
              <a:t>33</a:t>
            </a:fld>
            <a:endParaRPr lang="en-US" altLang="en-US"/>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 name="Date Placeholder 4"/>
          <p:cNvSpPr>
            <a:spLocks noGrp="1"/>
          </p:cNvSpPr>
          <p:nvPr>
            <p:ph type="dt" idx="10"/>
          </p:nvPr>
        </p:nvSpPr>
        <p:spPr/>
        <p:txBody>
          <a:bodyPr/>
          <a:lstStyle/>
          <a:p>
            <a:fld id="{A3485CC0-74A8-460E-9BA2-295826AB96E4}" type="datetime1">
              <a:rPr lang="en-US" smtClean="0"/>
              <a:pPr/>
              <a:t>11/25/2018</a:t>
            </a:fld>
            <a:endParaRPr lang="ar-IQ"/>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547CDD2E-8995-40AF-9F32-EF20694BAF48}" type="slidenum">
              <a:rPr lang="ar-IQ" smtClean="0"/>
              <a:pPr/>
              <a:t>34</a:t>
            </a:fld>
            <a:endParaRPr lang="ar-IQ"/>
          </a:p>
        </p:txBody>
      </p:sp>
      <p:sp>
        <p:nvSpPr>
          <p:cNvPr id="5" name="Date Placeholder 4"/>
          <p:cNvSpPr>
            <a:spLocks noGrp="1"/>
          </p:cNvSpPr>
          <p:nvPr>
            <p:ph type="dt" idx="11"/>
          </p:nvPr>
        </p:nvSpPr>
        <p:spPr/>
        <p:txBody>
          <a:bodyPr/>
          <a:lstStyle/>
          <a:p>
            <a:fld id="{E003726A-6EF9-4A37-9D81-DD0F1A0546DC}" type="datetime1">
              <a:rPr lang="en-US" smtClean="0"/>
              <a:pPr/>
              <a:t>11/25/2018</a:t>
            </a:fld>
            <a:endParaRPr lang="ar-IQ"/>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547CDD2E-8995-40AF-9F32-EF20694BAF48}" type="slidenum">
              <a:rPr lang="ar-IQ" smtClean="0"/>
              <a:pPr/>
              <a:t>35</a:t>
            </a:fld>
            <a:endParaRPr lang="ar-IQ"/>
          </a:p>
        </p:txBody>
      </p:sp>
      <p:sp>
        <p:nvSpPr>
          <p:cNvPr id="5" name="Date Placeholder 4"/>
          <p:cNvSpPr>
            <a:spLocks noGrp="1"/>
          </p:cNvSpPr>
          <p:nvPr>
            <p:ph type="dt" idx="11"/>
          </p:nvPr>
        </p:nvSpPr>
        <p:spPr/>
        <p:txBody>
          <a:bodyPr/>
          <a:lstStyle/>
          <a:p>
            <a:fld id="{F5355FD6-94A2-4B95-9E46-3281DFB38874}" type="datetime1">
              <a:rPr lang="en-US" smtClean="0"/>
              <a:pPr/>
              <a:t>11/25/2018</a:t>
            </a:fld>
            <a:endParaRPr lang="ar-IQ"/>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547CDD2E-8995-40AF-9F32-EF20694BAF48}" type="slidenum">
              <a:rPr lang="ar-IQ" smtClean="0"/>
              <a:pPr/>
              <a:t>36</a:t>
            </a:fld>
            <a:endParaRPr lang="ar-IQ"/>
          </a:p>
        </p:txBody>
      </p:sp>
      <p:sp>
        <p:nvSpPr>
          <p:cNvPr id="5" name="Date Placeholder 4"/>
          <p:cNvSpPr>
            <a:spLocks noGrp="1"/>
          </p:cNvSpPr>
          <p:nvPr>
            <p:ph type="dt" idx="11"/>
          </p:nvPr>
        </p:nvSpPr>
        <p:spPr/>
        <p:txBody>
          <a:bodyPr/>
          <a:lstStyle/>
          <a:p>
            <a:fld id="{41F740C6-97F4-4140-9601-466F22B34B96}" type="datetime1">
              <a:rPr lang="en-US" smtClean="0"/>
              <a:pPr/>
              <a:t>11/25/2018</a:t>
            </a:fld>
            <a:endParaRPr lang="ar-IQ"/>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547CDD2E-8995-40AF-9F32-EF20694BAF48}" type="slidenum">
              <a:rPr lang="ar-IQ" smtClean="0"/>
              <a:pPr/>
              <a:t>37</a:t>
            </a:fld>
            <a:endParaRPr lang="ar-IQ"/>
          </a:p>
        </p:txBody>
      </p:sp>
      <p:sp>
        <p:nvSpPr>
          <p:cNvPr id="5" name="Date Placeholder 4"/>
          <p:cNvSpPr>
            <a:spLocks noGrp="1"/>
          </p:cNvSpPr>
          <p:nvPr>
            <p:ph type="dt" idx="11"/>
          </p:nvPr>
        </p:nvSpPr>
        <p:spPr/>
        <p:txBody>
          <a:bodyPr/>
          <a:lstStyle/>
          <a:p>
            <a:fld id="{F69DB086-19B7-4CED-BA1E-D5F03AD16FE1}" type="datetime1">
              <a:rPr lang="en-US" smtClean="0"/>
              <a:pPr/>
              <a:t>11/25/2018</a:t>
            </a:fld>
            <a:endParaRPr lang="ar-IQ"/>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547CDD2E-8995-40AF-9F32-EF20694BAF48}" type="slidenum">
              <a:rPr lang="ar-IQ" smtClean="0"/>
              <a:pPr/>
              <a:t>38</a:t>
            </a:fld>
            <a:endParaRPr lang="ar-IQ"/>
          </a:p>
        </p:txBody>
      </p:sp>
      <p:sp>
        <p:nvSpPr>
          <p:cNvPr id="5" name="Date Placeholder 4"/>
          <p:cNvSpPr>
            <a:spLocks noGrp="1"/>
          </p:cNvSpPr>
          <p:nvPr>
            <p:ph type="dt" idx="11"/>
          </p:nvPr>
        </p:nvSpPr>
        <p:spPr/>
        <p:txBody>
          <a:bodyPr/>
          <a:lstStyle/>
          <a:p>
            <a:fld id="{BE5F58DC-38A5-442E-ABAD-CAF773126541}" type="datetime1">
              <a:rPr lang="en-US" smtClean="0"/>
              <a:pPr/>
              <a:t>11/25/2018</a:t>
            </a:fld>
            <a:endParaRPr lang="ar-IQ"/>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547CDD2E-8995-40AF-9F32-EF20694BAF48}" type="slidenum">
              <a:rPr lang="ar-IQ" smtClean="0"/>
              <a:pPr/>
              <a:t>39</a:t>
            </a:fld>
            <a:endParaRPr lang="ar-IQ"/>
          </a:p>
        </p:txBody>
      </p:sp>
      <p:sp>
        <p:nvSpPr>
          <p:cNvPr id="5" name="Date Placeholder 4"/>
          <p:cNvSpPr>
            <a:spLocks noGrp="1"/>
          </p:cNvSpPr>
          <p:nvPr>
            <p:ph type="dt" idx="11"/>
          </p:nvPr>
        </p:nvSpPr>
        <p:spPr/>
        <p:txBody>
          <a:bodyPr/>
          <a:lstStyle/>
          <a:p>
            <a:fld id="{C1661EAB-59B3-4854-99A2-1B4BBD603847}" type="datetime1">
              <a:rPr lang="en-US" smtClean="0"/>
              <a:pPr/>
              <a:t>11/25/2018</a:t>
            </a:fld>
            <a:endParaRPr lang="ar-IQ"/>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bwMode="auto">
          <a:noFill/>
          <a:ln>
            <a:miter lim="800000"/>
            <a:headEnd/>
            <a:tailEnd/>
          </a:ln>
        </p:spPr>
        <p:txBody>
          <a:bodyPr/>
          <a:lstStyle/>
          <a:p>
            <a:fld id="{4791F60C-783E-426D-9303-7FA1FBB9DD24}" type="slidenum">
              <a:rPr lang="en-US" altLang="en-US"/>
              <a:pPr/>
              <a:t>4</a:t>
            </a:fld>
            <a:endParaRPr lang="en-US" altLang="en-US"/>
          </a:p>
        </p:txBody>
      </p:sp>
      <p:sp>
        <p:nvSpPr>
          <p:cNvPr id="9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 name="Date Placeholder 4"/>
          <p:cNvSpPr>
            <a:spLocks noGrp="1"/>
          </p:cNvSpPr>
          <p:nvPr>
            <p:ph type="dt" idx="10"/>
          </p:nvPr>
        </p:nvSpPr>
        <p:spPr/>
        <p:txBody>
          <a:bodyPr/>
          <a:lstStyle/>
          <a:p>
            <a:fld id="{49A86267-F41B-4ABC-9AAE-1FB27DAAE0EA}" type="datetime1">
              <a:rPr lang="en-US" smtClean="0"/>
              <a:pPr/>
              <a:t>11/25/2018</a:t>
            </a:fld>
            <a:endParaRPr lang="ar-IQ"/>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Date Placeholder 3"/>
          <p:cNvSpPr>
            <a:spLocks noGrp="1"/>
          </p:cNvSpPr>
          <p:nvPr>
            <p:ph type="dt" idx="10"/>
          </p:nvPr>
        </p:nvSpPr>
        <p:spPr/>
        <p:txBody>
          <a:bodyPr/>
          <a:lstStyle/>
          <a:p>
            <a:fld id="{F7928269-AE12-48F1-8477-724B0628A8CB}" type="datetime1">
              <a:rPr lang="en-US" smtClean="0"/>
              <a:pPr/>
              <a:t>11/25/2018</a:t>
            </a:fld>
            <a:endParaRPr lang="ar-IQ"/>
          </a:p>
        </p:txBody>
      </p:sp>
      <p:sp>
        <p:nvSpPr>
          <p:cNvPr id="5" name="Slide Number Placeholder 4"/>
          <p:cNvSpPr>
            <a:spLocks noGrp="1"/>
          </p:cNvSpPr>
          <p:nvPr>
            <p:ph type="sldNum" sz="quarter" idx="11"/>
          </p:nvPr>
        </p:nvSpPr>
        <p:spPr/>
        <p:txBody>
          <a:bodyPr/>
          <a:lstStyle/>
          <a:p>
            <a:fld id="{43414538-2C83-44B7-9E89-3E38B8738449}" type="slidenum">
              <a:rPr lang="ar-IQ" smtClean="0"/>
              <a:pPr/>
              <a:t>40</a:t>
            </a:fld>
            <a:endParaRPr lang="ar-IQ"/>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a:lstStyle/>
          <a:p>
            <a:fld id="{4E4060C1-14CE-41C7-A128-C633C2D65A2D}" type="slidenum">
              <a:rPr lang="en-US" altLang="en-US"/>
              <a:pPr/>
              <a:t>41</a:t>
            </a:fld>
            <a:endParaRPr lang="en-US" altLang="en-US"/>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 name="Date Placeholder 4"/>
          <p:cNvSpPr>
            <a:spLocks noGrp="1"/>
          </p:cNvSpPr>
          <p:nvPr>
            <p:ph type="dt" idx="10"/>
          </p:nvPr>
        </p:nvSpPr>
        <p:spPr/>
        <p:txBody>
          <a:bodyPr/>
          <a:lstStyle/>
          <a:p>
            <a:fld id="{D7E16CA7-45C4-4FBC-8E94-DE638A8A9A97}" type="datetime1">
              <a:rPr lang="en-US" smtClean="0"/>
              <a:pPr/>
              <a:t>11/25/2018</a:t>
            </a:fld>
            <a:endParaRPr lang="ar-IQ"/>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F47A259-EDE0-41D7-BE6B-C3B6438C354B}" type="slidenum">
              <a:rPr lang="en-US" altLang="en-US" smtClean="0"/>
              <a:pPr/>
              <a:t>42</a:t>
            </a:fld>
            <a:endParaRPr lang="en-US" altLang="en-US"/>
          </a:p>
        </p:txBody>
      </p:sp>
      <p:sp>
        <p:nvSpPr>
          <p:cNvPr id="5" name="Date Placeholder 4"/>
          <p:cNvSpPr>
            <a:spLocks noGrp="1"/>
          </p:cNvSpPr>
          <p:nvPr>
            <p:ph type="dt" idx="11"/>
          </p:nvPr>
        </p:nvSpPr>
        <p:spPr/>
        <p:txBody>
          <a:bodyPr/>
          <a:lstStyle/>
          <a:p>
            <a:fld id="{6F4834F0-53B4-42D6-A243-079E1CDB67C4}" type="datetime1">
              <a:rPr lang="en-US" smtClean="0"/>
              <a:pPr/>
              <a:t>11/25/2018</a:t>
            </a:fld>
            <a:endParaRPr lang="ar-IQ"/>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8BA0FD3-9D91-45E5-9DA1-17729A137CEF}" type="slidenum">
              <a:rPr lang="en-US" altLang="en-US" smtClean="0"/>
              <a:pPr/>
              <a:t>43</a:t>
            </a:fld>
            <a:endParaRPr lang="en-US" altLang="en-US"/>
          </a:p>
        </p:txBody>
      </p:sp>
      <p:sp>
        <p:nvSpPr>
          <p:cNvPr id="5" name="Date Placeholder 4"/>
          <p:cNvSpPr>
            <a:spLocks noGrp="1"/>
          </p:cNvSpPr>
          <p:nvPr>
            <p:ph type="dt" idx="11"/>
          </p:nvPr>
        </p:nvSpPr>
        <p:spPr/>
        <p:txBody>
          <a:bodyPr/>
          <a:lstStyle/>
          <a:p>
            <a:fld id="{3DE1D50D-7414-4026-9973-73303F5AEA5B}" type="datetime1">
              <a:rPr lang="en-US" smtClean="0"/>
              <a:pPr/>
              <a:t>11/25/2018</a:t>
            </a:fld>
            <a:endParaRPr lang="ar-IQ"/>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44</a:t>
            </a:fld>
            <a:endParaRPr lang="ar-IQ"/>
          </a:p>
        </p:txBody>
      </p:sp>
      <p:sp>
        <p:nvSpPr>
          <p:cNvPr id="5" name="Date Placeholder 4"/>
          <p:cNvSpPr>
            <a:spLocks noGrp="1"/>
          </p:cNvSpPr>
          <p:nvPr>
            <p:ph type="dt" idx="11"/>
          </p:nvPr>
        </p:nvSpPr>
        <p:spPr/>
        <p:txBody>
          <a:bodyPr/>
          <a:lstStyle/>
          <a:p>
            <a:fld id="{696BB037-0969-49F7-972F-3A96A5033C26}" type="datetime1">
              <a:rPr lang="en-US" smtClean="0"/>
              <a:pPr/>
              <a:t>11/25/2018</a:t>
            </a:fld>
            <a:endParaRPr lang="ar-IQ"/>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pPr>
              <a:spcBef>
                <a:spcPct val="0"/>
              </a:spcBef>
            </a:pPr>
            <a:endParaRPr lang="ar-IQ"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278DA0-73CA-4EF7-A7F5-D52E8574E2CA}" type="slidenum">
              <a:rPr lang="ar-IQ"/>
              <a:pPr/>
              <a:t>45</a:t>
            </a:fld>
            <a:endParaRPr lang="ar-IQ"/>
          </a:p>
        </p:txBody>
      </p:sp>
      <p:sp>
        <p:nvSpPr>
          <p:cNvPr id="5" name="Date Placeholder 4"/>
          <p:cNvSpPr>
            <a:spLocks noGrp="1"/>
          </p:cNvSpPr>
          <p:nvPr>
            <p:ph type="dt" idx="10"/>
          </p:nvPr>
        </p:nvSpPr>
        <p:spPr/>
        <p:txBody>
          <a:bodyPr/>
          <a:lstStyle/>
          <a:p>
            <a:fld id="{E6CFCF0D-CB87-4C8C-9434-0A3E5E3B319E}" type="datetime1">
              <a:rPr lang="en-US" smtClean="0"/>
              <a:pPr/>
              <a:t>11/25/2018</a:t>
            </a:fld>
            <a:endParaRPr lang="ar-IQ"/>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26AF2E52-F8E8-415C-A930-ECC6C2F561B3}" type="slidenum">
              <a:rPr lang="ar-IQ" smtClean="0"/>
              <a:pPr/>
              <a:t>46</a:t>
            </a:fld>
            <a:endParaRPr lang="ar-IQ"/>
          </a:p>
        </p:txBody>
      </p:sp>
      <p:sp>
        <p:nvSpPr>
          <p:cNvPr id="5" name="Date Placeholder 4"/>
          <p:cNvSpPr>
            <a:spLocks noGrp="1"/>
          </p:cNvSpPr>
          <p:nvPr>
            <p:ph type="dt" idx="11"/>
          </p:nvPr>
        </p:nvSpPr>
        <p:spPr/>
        <p:txBody>
          <a:bodyPr/>
          <a:lstStyle/>
          <a:p>
            <a:fld id="{48094DE5-BAD7-4329-9717-B6F048BADCB8}" type="datetime1">
              <a:rPr lang="en-US" smtClean="0"/>
              <a:pPr/>
              <a:t>11/25/2018</a:t>
            </a:fld>
            <a:endParaRPr lang="ar-IQ"/>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26AF2E52-F8E8-415C-A930-ECC6C2F561B3}" type="slidenum">
              <a:rPr lang="ar-IQ" smtClean="0"/>
              <a:pPr/>
              <a:t>47</a:t>
            </a:fld>
            <a:endParaRPr lang="ar-IQ"/>
          </a:p>
        </p:txBody>
      </p:sp>
      <p:sp>
        <p:nvSpPr>
          <p:cNvPr id="5" name="Date Placeholder 4"/>
          <p:cNvSpPr>
            <a:spLocks noGrp="1"/>
          </p:cNvSpPr>
          <p:nvPr>
            <p:ph type="dt" idx="11"/>
          </p:nvPr>
        </p:nvSpPr>
        <p:spPr/>
        <p:txBody>
          <a:bodyPr/>
          <a:lstStyle/>
          <a:p>
            <a:fld id="{F0A038A8-9E70-4E70-9E4A-E65E0A4E2ADA}" type="datetime1">
              <a:rPr lang="en-US" smtClean="0"/>
              <a:pPr/>
              <a:t>11/25/2018</a:t>
            </a:fld>
            <a:endParaRPr lang="ar-IQ"/>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26AF2E52-F8E8-415C-A930-ECC6C2F561B3}" type="slidenum">
              <a:rPr lang="ar-IQ" smtClean="0"/>
              <a:pPr/>
              <a:t>48</a:t>
            </a:fld>
            <a:endParaRPr lang="ar-IQ"/>
          </a:p>
        </p:txBody>
      </p:sp>
      <p:sp>
        <p:nvSpPr>
          <p:cNvPr id="5" name="Date Placeholder 4"/>
          <p:cNvSpPr>
            <a:spLocks noGrp="1"/>
          </p:cNvSpPr>
          <p:nvPr>
            <p:ph type="dt" idx="11"/>
          </p:nvPr>
        </p:nvSpPr>
        <p:spPr/>
        <p:txBody>
          <a:bodyPr/>
          <a:lstStyle/>
          <a:p>
            <a:fld id="{C012EA1A-BBF3-4D3B-B272-8D8C9C4D65B2}" type="datetime1">
              <a:rPr lang="en-US" smtClean="0"/>
              <a:pPr/>
              <a:t>11/25/2018</a:t>
            </a:fld>
            <a:endParaRPr lang="ar-IQ"/>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kern="1200" baseline="0" dirty="0" err="1" smtClean="0">
                <a:solidFill>
                  <a:schemeClr val="tx1"/>
                </a:solidFill>
                <a:latin typeface="+mn-lt"/>
                <a:ea typeface="+mn-ea"/>
                <a:cs typeface="+mn-cs"/>
              </a:rPr>
              <a:t>Preganglionic</a:t>
            </a:r>
            <a:r>
              <a:rPr lang="en-US" sz="1200" kern="1200" baseline="0" dirty="0" smtClean="0">
                <a:solidFill>
                  <a:schemeClr val="tx1"/>
                </a:solidFill>
                <a:latin typeface="+mn-lt"/>
                <a:ea typeface="+mn-ea"/>
                <a:cs typeface="+mn-cs"/>
              </a:rPr>
              <a:t> autonomic fibers originate in the midbrain</a:t>
            </a:r>
          </a:p>
          <a:p>
            <a:pPr algn="l" rtl="0"/>
            <a:r>
              <a:rPr lang="en-US" sz="1200" kern="1200" baseline="0" dirty="0" smtClean="0">
                <a:solidFill>
                  <a:schemeClr val="tx1"/>
                </a:solidFill>
                <a:latin typeface="+mn-lt"/>
                <a:ea typeface="+mn-ea"/>
                <a:cs typeface="+mn-cs"/>
              </a:rPr>
              <a:t>and hindbrain and in the upper thoracic to the fourth sacral</a:t>
            </a:r>
          </a:p>
          <a:p>
            <a:pPr algn="l" rtl="0"/>
            <a:r>
              <a:rPr lang="en-US" sz="1200" kern="1200" baseline="0" dirty="0" smtClean="0">
                <a:solidFill>
                  <a:schemeClr val="tx1"/>
                </a:solidFill>
                <a:latin typeface="+mn-lt"/>
                <a:ea typeface="+mn-ea"/>
                <a:cs typeface="+mn-cs"/>
              </a:rPr>
              <a:t>levels of the spinal cord. Autonomic ganglia are located in the</a:t>
            </a:r>
          </a:p>
          <a:p>
            <a:pPr algn="l" rtl="0"/>
            <a:r>
              <a:rPr lang="en-US" sz="1200" kern="1200" baseline="0" dirty="0" smtClean="0">
                <a:solidFill>
                  <a:schemeClr val="tx1"/>
                </a:solidFill>
                <a:latin typeface="+mn-lt"/>
                <a:ea typeface="+mn-ea"/>
                <a:cs typeface="+mn-cs"/>
              </a:rPr>
              <a:t>head, neck, and abdomen; chains of autonomic ganglia also</a:t>
            </a:r>
          </a:p>
          <a:p>
            <a:pPr algn="l" rtl="0"/>
            <a:r>
              <a:rPr lang="en-US" sz="1200" kern="1200" baseline="0" dirty="0" smtClean="0">
                <a:solidFill>
                  <a:schemeClr val="tx1"/>
                </a:solidFill>
                <a:latin typeface="+mn-lt"/>
                <a:ea typeface="+mn-ea"/>
                <a:cs typeface="+mn-cs"/>
              </a:rPr>
              <a:t>parallel the right and left sides of the spinal cord. The origin</a:t>
            </a:r>
          </a:p>
          <a:p>
            <a:pPr algn="l" rtl="0"/>
            <a:r>
              <a:rPr lang="en-US" sz="1200" kern="1200" baseline="0" dirty="0" smtClean="0">
                <a:solidFill>
                  <a:schemeClr val="tx1"/>
                </a:solidFill>
                <a:latin typeface="+mn-lt"/>
                <a:ea typeface="+mn-ea"/>
                <a:cs typeface="+mn-cs"/>
              </a:rPr>
              <a:t>of the </a:t>
            </a:r>
            <a:r>
              <a:rPr lang="en-US" sz="1200" kern="1200" baseline="0" dirty="0" err="1" smtClean="0">
                <a:solidFill>
                  <a:schemeClr val="tx1"/>
                </a:solidFill>
                <a:latin typeface="+mn-lt"/>
                <a:ea typeface="+mn-ea"/>
                <a:cs typeface="+mn-cs"/>
              </a:rPr>
              <a:t>preganglionic</a:t>
            </a:r>
            <a:r>
              <a:rPr lang="en-US" sz="1200" kern="1200" baseline="0" dirty="0" smtClean="0">
                <a:solidFill>
                  <a:schemeClr val="tx1"/>
                </a:solidFill>
                <a:latin typeface="+mn-lt"/>
                <a:ea typeface="+mn-ea"/>
                <a:cs typeface="+mn-cs"/>
              </a:rPr>
              <a:t> fibers and the location of the autonomic</a:t>
            </a:r>
          </a:p>
          <a:p>
            <a:pPr algn="l" rtl="0"/>
            <a:r>
              <a:rPr lang="en-US" sz="1200" kern="1200" baseline="0" dirty="0" smtClean="0">
                <a:solidFill>
                  <a:schemeClr val="tx1"/>
                </a:solidFill>
                <a:latin typeface="+mn-lt"/>
                <a:ea typeface="+mn-ea"/>
                <a:cs typeface="+mn-cs"/>
              </a:rPr>
              <a:t>ganglia help to distinguish the </a:t>
            </a:r>
            <a:r>
              <a:rPr lang="en-US" sz="1200" i="1" kern="1200" baseline="0" dirty="0" smtClean="0">
                <a:solidFill>
                  <a:schemeClr val="tx1"/>
                </a:solidFill>
                <a:latin typeface="+mn-lt"/>
                <a:ea typeface="+mn-ea"/>
                <a:cs typeface="+mn-cs"/>
              </a:rPr>
              <a:t>sympathetic and parasympathetic</a:t>
            </a:r>
          </a:p>
          <a:p>
            <a:pPr algn="l" rtl="0"/>
            <a:r>
              <a:rPr lang="en-US" sz="1200" i="1" kern="1200" baseline="0" dirty="0" smtClean="0">
                <a:solidFill>
                  <a:schemeClr val="tx1"/>
                </a:solidFill>
                <a:latin typeface="+mn-lt"/>
                <a:ea typeface="+mn-ea"/>
                <a:cs typeface="+mn-cs"/>
              </a:rPr>
              <a:t>divisions of the autonomic system, discussed in later</a:t>
            </a:r>
          </a:p>
          <a:p>
            <a:r>
              <a:rPr lang="en-US" sz="1200" kern="1200" baseline="0" dirty="0" smtClean="0">
                <a:solidFill>
                  <a:schemeClr val="tx1"/>
                </a:solidFill>
                <a:latin typeface="+mn-lt"/>
                <a:ea typeface="+mn-ea"/>
                <a:cs typeface="+mn-cs"/>
              </a:rPr>
              <a:t>sections of this chapter.</a:t>
            </a:r>
            <a:endParaRPr lang="ar-IQ" dirty="0"/>
          </a:p>
        </p:txBody>
      </p:sp>
      <p:sp>
        <p:nvSpPr>
          <p:cNvPr id="4" name="Slide Number Placeholder 3"/>
          <p:cNvSpPr>
            <a:spLocks noGrp="1"/>
          </p:cNvSpPr>
          <p:nvPr>
            <p:ph type="sldNum" sz="quarter" idx="10"/>
          </p:nvPr>
        </p:nvSpPr>
        <p:spPr/>
        <p:txBody>
          <a:bodyPr/>
          <a:lstStyle/>
          <a:p>
            <a:fld id="{43414538-2C83-44B7-9E89-3E38B8738449}" type="slidenum">
              <a:rPr lang="ar-IQ" smtClean="0"/>
              <a:pPr/>
              <a:t>49</a:t>
            </a:fld>
            <a:endParaRPr lang="ar-IQ"/>
          </a:p>
        </p:txBody>
      </p:sp>
      <p:sp>
        <p:nvSpPr>
          <p:cNvPr id="5" name="Date Placeholder 4"/>
          <p:cNvSpPr>
            <a:spLocks noGrp="1"/>
          </p:cNvSpPr>
          <p:nvPr>
            <p:ph type="dt" idx="11"/>
          </p:nvPr>
        </p:nvSpPr>
        <p:spPr/>
        <p:txBody>
          <a:bodyPr/>
          <a:lstStyle/>
          <a:p>
            <a:fld id="{99F6B67B-8468-49AE-A6C5-B83C50AE35EA}" type="datetime1">
              <a:rPr lang="en-US" smtClean="0"/>
              <a:pPr/>
              <a:t>11/25/2018</a:t>
            </a:fld>
            <a:endParaRPr lang="ar-IQ"/>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F104B6CF-D815-424F-9944-3F5022A5311F}" type="slidenum">
              <a:rPr lang="en-US" altLang="en-US"/>
              <a:pPr/>
              <a:t>5</a:t>
            </a:fld>
            <a:endParaRPr lang="en-US" altLang="en-US"/>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 name="Date Placeholder 4"/>
          <p:cNvSpPr>
            <a:spLocks noGrp="1"/>
          </p:cNvSpPr>
          <p:nvPr>
            <p:ph type="dt" idx="10"/>
          </p:nvPr>
        </p:nvSpPr>
        <p:spPr/>
        <p:txBody>
          <a:bodyPr/>
          <a:lstStyle/>
          <a:p>
            <a:fld id="{46EA92E5-7D54-4A66-9353-C68FF2A57E70}" type="datetime1">
              <a:rPr lang="en-US" smtClean="0"/>
              <a:pPr/>
              <a:t>11/25/2018</a:t>
            </a:fld>
            <a:endParaRPr lang="ar-IQ"/>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5957BF-08A4-47B2-A746-C1DCABDC6EAB}" type="slidenum">
              <a:rPr lang="en-US"/>
              <a:pPr/>
              <a:t>50</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ar-IQ"/>
          </a:p>
        </p:txBody>
      </p:sp>
      <p:sp>
        <p:nvSpPr>
          <p:cNvPr id="5" name="Date Placeholder 4"/>
          <p:cNvSpPr>
            <a:spLocks noGrp="1"/>
          </p:cNvSpPr>
          <p:nvPr>
            <p:ph type="dt" idx="10"/>
          </p:nvPr>
        </p:nvSpPr>
        <p:spPr/>
        <p:txBody>
          <a:bodyPr/>
          <a:lstStyle/>
          <a:p>
            <a:fld id="{B3E87536-DED8-4F38-B4B8-2088190DD22F}" type="datetime1">
              <a:rPr lang="en-US" smtClean="0"/>
              <a:pPr/>
              <a:t>11/25/2018</a:t>
            </a:fld>
            <a:endParaRPr lang="ar-IQ"/>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51</a:t>
            </a:fld>
            <a:endParaRPr lang="ar-IQ"/>
          </a:p>
        </p:txBody>
      </p:sp>
      <p:sp>
        <p:nvSpPr>
          <p:cNvPr id="5" name="Date Placeholder 4"/>
          <p:cNvSpPr>
            <a:spLocks noGrp="1"/>
          </p:cNvSpPr>
          <p:nvPr>
            <p:ph type="dt" idx="11"/>
          </p:nvPr>
        </p:nvSpPr>
        <p:spPr/>
        <p:txBody>
          <a:bodyPr/>
          <a:lstStyle/>
          <a:p>
            <a:fld id="{0BC92EF0-659E-4C20-96CD-88D5E6F80110}" type="datetime1">
              <a:rPr lang="en-US" smtClean="0"/>
              <a:pPr/>
              <a:t>11/25/2018</a:t>
            </a:fld>
            <a:endParaRPr lang="ar-IQ"/>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pPr algn="l" rtl="0"/>
            <a:r>
              <a:rPr lang="en-US" dirty="0" smtClean="0">
                <a:solidFill>
                  <a:schemeClr val="tx1"/>
                </a:solidFill>
                <a:latin typeface="Times New Roman" pitchFamily="18" charset="0"/>
                <a:cs typeface="Times New Roman" pitchFamily="18" charset="0"/>
              </a:rPr>
              <a:t>There are a total of </a:t>
            </a:r>
            <a:r>
              <a:rPr lang="en-US" b="1" dirty="0" smtClean="0">
                <a:solidFill>
                  <a:schemeClr val="tx1"/>
                </a:solidFill>
                <a:latin typeface="Times New Roman" pitchFamily="18" charset="0"/>
                <a:cs typeface="Times New Roman" pitchFamily="18" charset="0"/>
              </a:rPr>
              <a:t>31  pairs </a:t>
            </a:r>
            <a:r>
              <a:rPr lang="en-US" dirty="0" smtClean="0">
                <a:solidFill>
                  <a:schemeClr val="tx1"/>
                </a:solidFill>
                <a:latin typeface="Times New Roman" pitchFamily="18" charset="0"/>
                <a:cs typeface="Times New Roman" pitchFamily="18" charset="0"/>
              </a:rPr>
              <a:t>of spinal nerves:</a:t>
            </a:r>
          </a:p>
          <a:p>
            <a:pPr algn="l" rtl="0"/>
            <a:r>
              <a:rPr lang="en-US" dirty="0" smtClean="0">
                <a:solidFill>
                  <a:schemeClr val="tx1"/>
                </a:solidFill>
                <a:latin typeface="Times New Roman" pitchFamily="18" charset="0"/>
                <a:cs typeface="Times New Roman" pitchFamily="18" charset="0"/>
              </a:rPr>
              <a:t> 8 pairs (  Cervical nerves ) </a:t>
            </a:r>
          </a:p>
          <a:p>
            <a:pPr algn="l" rtl="0"/>
            <a:r>
              <a:rPr lang="en-US" dirty="0" smtClean="0">
                <a:solidFill>
                  <a:schemeClr val="tx1"/>
                </a:solidFill>
                <a:latin typeface="Times New Roman" pitchFamily="18" charset="0"/>
                <a:cs typeface="Times New Roman" pitchFamily="18" charset="0"/>
              </a:rPr>
              <a:t> 12  pairs (Thoracic nerves ) </a:t>
            </a:r>
          </a:p>
          <a:p>
            <a:pPr algn="l" rtl="0"/>
            <a:r>
              <a:rPr lang="en-US" dirty="0" smtClean="0">
                <a:solidFill>
                  <a:schemeClr val="tx1"/>
                </a:solidFill>
                <a:latin typeface="Times New Roman" pitchFamily="18" charset="0"/>
                <a:cs typeface="Times New Roman" pitchFamily="18" charset="0"/>
              </a:rPr>
              <a:t> 5 pairs ( Lumbar nerves ) </a:t>
            </a:r>
          </a:p>
          <a:p>
            <a:pPr algn="l" rtl="0"/>
            <a:r>
              <a:rPr lang="en-US" dirty="0" smtClean="0">
                <a:solidFill>
                  <a:schemeClr val="tx1"/>
                </a:solidFill>
                <a:latin typeface="Times New Roman" pitchFamily="18" charset="0"/>
                <a:cs typeface="Times New Roman" pitchFamily="18" charset="0"/>
              </a:rPr>
              <a:t> 5 pairs (Sacral nerves ) </a:t>
            </a:r>
          </a:p>
          <a:p>
            <a:pPr algn="l" rtl="0"/>
            <a:r>
              <a:rPr lang="en-US" dirty="0" smtClean="0">
                <a:solidFill>
                  <a:schemeClr val="tx1"/>
                </a:solidFill>
                <a:latin typeface="Times New Roman" pitchFamily="18" charset="0"/>
                <a:cs typeface="Times New Roman" pitchFamily="18" charset="0"/>
              </a:rPr>
              <a:t> 1 pair (  </a:t>
            </a:r>
            <a:r>
              <a:rPr lang="en-US" dirty="0" err="1" smtClean="0">
                <a:solidFill>
                  <a:schemeClr val="tx1"/>
                </a:solidFill>
                <a:latin typeface="Times New Roman" pitchFamily="18" charset="0"/>
                <a:cs typeface="Times New Roman" pitchFamily="18" charset="0"/>
              </a:rPr>
              <a:t>Coccygeal</a:t>
            </a:r>
            <a:r>
              <a:rPr lang="en-US" dirty="0" smtClean="0">
                <a:solidFill>
                  <a:schemeClr val="tx1"/>
                </a:solidFill>
                <a:latin typeface="Times New Roman" pitchFamily="18" charset="0"/>
                <a:cs typeface="Times New Roman" pitchFamily="18" charset="0"/>
              </a:rPr>
              <a:t> nerves ) </a:t>
            </a:r>
          </a:p>
          <a:p>
            <a:pPr algn="l" rtl="0"/>
            <a:r>
              <a:rPr lang="en-US" b="1" dirty="0" smtClean="0">
                <a:solidFill>
                  <a:schemeClr val="tx1"/>
                </a:solidFill>
                <a:latin typeface="Times New Roman" pitchFamily="18" charset="0"/>
                <a:cs typeface="Times New Roman" pitchFamily="18" charset="0"/>
              </a:rPr>
              <a:t>Spinal Cord Anatomical parts</a:t>
            </a:r>
            <a:r>
              <a:rPr lang="en-US" dirty="0" smtClean="0">
                <a:solidFill>
                  <a:schemeClr val="tx1"/>
                </a:solidFill>
                <a:latin typeface="Times New Roman" pitchFamily="18" charset="0"/>
                <a:cs typeface="Times New Roman" pitchFamily="18" charset="0"/>
              </a:rPr>
              <a:t> </a:t>
            </a:r>
          </a:p>
          <a:p>
            <a:pPr algn="l" rtl="0"/>
            <a:r>
              <a:rPr lang="en-US" dirty="0" smtClean="0">
                <a:solidFill>
                  <a:schemeClr val="tx1"/>
                </a:solidFill>
                <a:latin typeface="Times New Roman" pitchFamily="18" charset="0"/>
                <a:cs typeface="Times New Roman" pitchFamily="18" charset="0"/>
              </a:rPr>
              <a:t>Spinal nerves arising from </a:t>
            </a:r>
            <a:r>
              <a:rPr lang="en-US" b="1" i="1" dirty="0" smtClean="0">
                <a:solidFill>
                  <a:schemeClr val="tx1"/>
                </a:solidFill>
                <a:latin typeface="Times New Roman" pitchFamily="18" charset="0"/>
                <a:cs typeface="Times New Roman" pitchFamily="18" charset="0"/>
              </a:rPr>
              <a:t>the cervical level </a:t>
            </a:r>
            <a:r>
              <a:rPr lang="en-US" dirty="0" smtClean="0">
                <a:solidFill>
                  <a:schemeClr val="tx1"/>
                </a:solidFill>
                <a:latin typeface="Times New Roman" pitchFamily="18" charset="0"/>
                <a:cs typeface="Times New Roman" pitchFamily="18" charset="0"/>
              </a:rPr>
              <a:t>of the cord are involved with </a:t>
            </a:r>
            <a:r>
              <a:rPr lang="en-US" b="1" dirty="0" smtClean="0">
                <a:solidFill>
                  <a:schemeClr val="tx1"/>
                </a:solidFill>
                <a:latin typeface="Times New Roman" pitchFamily="18" charset="0"/>
                <a:cs typeface="Times New Roman" pitchFamily="18" charset="0"/>
              </a:rPr>
              <a:t>sensory perception and motor function </a:t>
            </a:r>
            <a:r>
              <a:rPr lang="en-US" dirty="0" smtClean="0">
                <a:solidFill>
                  <a:schemeClr val="tx1"/>
                </a:solidFill>
                <a:latin typeface="Times New Roman" pitchFamily="18" charset="0"/>
                <a:cs typeface="Times New Roman" pitchFamily="18" charset="0"/>
              </a:rPr>
              <a:t>of the back of the head, neck, and arms. </a:t>
            </a:r>
          </a:p>
          <a:p>
            <a:pPr algn="l" rtl="0"/>
            <a:r>
              <a:rPr lang="en-US" dirty="0" smtClean="0">
                <a:solidFill>
                  <a:schemeClr val="tx1"/>
                </a:solidFill>
                <a:latin typeface="Times New Roman" pitchFamily="18" charset="0"/>
                <a:cs typeface="Times New Roman" pitchFamily="18" charset="0"/>
              </a:rPr>
              <a:t>Nerves arising from the </a:t>
            </a:r>
            <a:r>
              <a:rPr lang="en-US" b="1" dirty="0" smtClean="0">
                <a:solidFill>
                  <a:schemeClr val="tx1"/>
                </a:solidFill>
                <a:latin typeface="Times New Roman" pitchFamily="18" charset="0"/>
                <a:cs typeface="Times New Roman" pitchFamily="18" charset="0"/>
              </a:rPr>
              <a:t>thoracic level </a:t>
            </a:r>
            <a:r>
              <a:rPr lang="en-US" dirty="0" smtClean="0">
                <a:solidFill>
                  <a:schemeClr val="tx1"/>
                </a:solidFill>
                <a:latin typeface="Times New Roman" pitchFamily="18" charset="0"/>
                <a:cs typeface="Times New Roman" pitchFamily="18" charset="0"/>
              </a:rPr>
              <a:t>innervate the </a:t>
            </a:r>
            <a:r>
              <a:rPr lang="en-US" b="1" dirty="0" smtClean="0">
                <a:solidFill>
                  <a:schemeClr val="tx1"/>
                </a:solidFill>
                <a:latin typeface="Times New Roman" pitchFamily="18" charset="0"/>
                <a:cs typeface="Times New Roman" pitchFamily="18" charset="0"/>
              </a:rPr>
              <a:t>upper trunk, chest and abdomen .</a:t>
            </a:r>
            <a:endParaRPr lang="en-US" dirty="0" smtClean="0">
              <a:solidFill>
                <a:schemeClr val="tx1"/>
              </a:solidFill>
              <a:latin typeface="Times New Roman" pitchFamily="18" charset="0"/>
              <a:cs typeface="Times New Roman" pitchFamily="18" charset="0"/>
            </a:endParaRPr>
          </a:p>
          <a:p>
            <a:pPr algn="l" rtl="0"/>
            <a:r>
              <a:rPr lang="en-US" dirty="0" smtClean="0">
                <a:solidFill>
                  <a:schemeClr val="tx1"/>
                </a:solidFill>
                <a:latin typeface="Times New Roman" pitchFamily="18" charset="0"/>
                <a:cs typeface="Times New Roman" pitchFamily="18" charset="0"/>
              </a:rPr>
              <a:t> Spinal nerves from the </a:t>
            </a:r>
            <a:r>
              <a:rPr lang="en-US" b="1" dirty="0" smtClean="0">
                <a:solidFill>
                  <a:schemeClr val="tx1"/>
                </a:solidFill>
                <a:latin typeface="Times New Roman" pitchFamily="18" charset="0"/>
                <a:cs typeface="Times New Roman" pitchFamily="18" charset="0"/>
              </a:rPr>
              <a:t>lumbar and sacral regions </a:t>
            </a:r>
            <a:r>
              <a:rPr lang="en-US" dirty="0" smtClean="0">
                <a:solidFill>
                  <a:schemeClr val="tx1"/>
                </a:solidFill>
                <a:latin typeface="Times New Roman" pitchFamily="18" charset="0"/>
                <a:cs typeface="Times New Roman" pitchFamily="18" charset="0"/>
              </a:rPr>
              <a:t>of the cord innervate </a:t>
            </a:r>
            <a:r>
              <a:rPr lang="en-US" b="1" dirty="0" smtClean="0">
                <a:solidFill>
                  <a:schemeClr val="tx1"/>
                </a:solidFill>
                <a:latin typeface="Times New Roman" pitchFamily="18" charset="0"/>
                <a:cs typeface="Times New Roman" pitchFamily="18" charset="0"/>
              </a:rPr>
              <a:t>the lower trunk, back, and legs</a:t>
            </a:r>
            <a:r>
              <a:rPr lang="en-US" dirty="0" smtClean="0">
                <a:solidFill>
                  <a:schemeClr val="tx1"/>
                </a:solidFill>
                <a:latin typeface="Times New Roman" pitchFamily="18" charset="0"/>
                <a:cs typeface="Times New Roman" pitchFamily="18" charset="0"/>
              </a:rPr>
              <a:t>.</a:t>
            </a:r>
          </a:p>
          <a:p>
            <a:endParaRPr lang="ar-IQ" dirty="0" smtClean="0">
              <a:solidFill>
                <a:schemeClr val="tx1"/>
              </a:solidFill>
              <a:latin typeface="Times New Roman" pitchFamily="18" charset="0"/>
              <a:cs typeface="Times New Roman" pitchFamily="18" charset="0"/>
            </a:endParaRPr>
          </a:p>
          <a:p>
            <a:pPr>
              <a:spcBef>
                <a:spcPct val="0"/>
              </a:spcBef>
            </a:pPr>
            <a:endParaRPr lang="ar-IQ" dirty="0"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095CEC-4F14-43CF-A0E8-575F75758B31}" type="slidenum">
              <a:rPr lang="ar-IQ"/>
              <a:pPr/>
              <a:t>52</a:t>
            </a:fld>
            <a:endParaRPr lang="ar-IQ"/>
          </a:p>
        </p:txBody>
      </p:sp>
      <p:sp>
        <p:nvSpPr>
          <p:cNvPr id="5" name="Date Placeholder 4"/>
          <p:cNvSpPr>
            <a:spLocks noGrp="1"/>
          </p:cNvSpPr>
          <p:nvPr>
            <p:ph type="dt" idx="10"/>
          </p:nvPr>
        </p:nvSpPr>
        <p:spPr/>
        <p:txBody>
          <a:bodyPr/>
          <a:lstStyle/>
          <a:p>
            <a:fld id="{BCA30074-F07B-4AF3-B444-1194A3BF8496}" type="datetime1">
              <a:rPr lang="en-US" smtClean="0"/>
              <a:pPr/>
              <a:t>11/25/2018</a:t>
            </a:fld>
            <a:endParaRPr lang="ar-IQ"/>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26AF2E52-F8E8-415C-A930-ECC6C2F561B3}" type="slidenum">
              <a:rPr lang="ar-IQ" smtClean="0"/>
              <a:pPr/>
              <a:t>53</a:t>
            </a:fld>
            <a:endParaRPr lang="ar-IQ"/>
          </a:p>
        </p:txBody>
      </p:sp>
      <p:sp>
        <p:nvSpPr>
          <p:cNvPr id="5" name="Date Placeholder 4"/>
          <p:cNvSpPr>
            <a:spLocks noGrp="1"/>
          </p:cNvSpPr>
          <p:nvPr>
            <p:ph type="dt" idx="11"/>
          </p:nvPr>
        </p:nvSpPr>
        <p:spPr/>
        <p:txBody>
          <a:bodyPr/>
          <a:lstStyle/>
          <a:p>
            <a:fld id="{AAA3B53F-AB07-4E08-9DE8-AF52AC84C3D5}" type="datetime1">
              <a:rPr lang="en-US" smtClean="0"/>
              <a:pPr/>
              <a:t>11/25/2018</a:t>
            </a:fld>
            <a:endParaRPr lang="ar-IQ"/>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54</a:t>
            </a:fld>
            <a:endParaRPr lang="ar-IQ"/>
          </a:p>
        </p:txBody>
      </p:sp>
      <p:sp>
        <p:nvSpPr>
          <p:cNvPr id="5" name="Date Placeholder 4"/>
          <p:cNvSpPr>
            <a:spLocks noGrp="1"/>
          </p:cNvSpPr>
          <p:nvPr>
            <p:ph type="dt" idx="11"/>
          </p:nvPr>
        </p:nvSpPr>
        <p:spPr/>
        <p:txBody>
          <a:bodyPr/>
          <a:lstStyle/>
          <a:p>
            <a:fld id="{B69E6C73-AB25-41E4-B470-F085183B8C17}" type="datetime1">
              <a:rPr lang="en-US" smtClean="0"/>
              <a:pPr/>
              <a:t>11/25/2018</a:t>
            </a:fld>
            <a:endParaRPr lang="ar-IQ"/>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Low" rtl="0"/>
            <a:r>
              <a:rPr lang="en-US" dirty="0" smtClean="0">
                <a:solidFill>
                  <a:schemeClr val="tx1"/>
                </a:solidFill>
                <a:latin typeface="Times New Roman" pitchFamily="18" charset="0"/>
                <a:cs typeface="Times New Roman" pitchFamily="18" charset="0"/>
              </a:rPr>
              <a:t>Sympathetic </a:t>
            </a:r>
            <a:r>
              <a:rPr lang="en-US" dirty="0" err="1" smtClean="0">
                <a:solidFill>
                  <a:schemeClr val="tx1"/>
                </a:solidFill>
                <a:latin typeface="Times New Roman" pitchFamily="18" charset="0"/>
                <a:cs typeface="Times New Roman" pitchFamily="18" charset="0"/>
              </a:rPr>
              <a:t>preganglionic</a:t>
            </a:r>
            <a:r>
              <a:rPr lang="en-US" dirty="0" smtClean="0">
                <a:solidFill>
                  <a:schemeClr val="tx1"/>
                </a:solidFill>
                <a:latin typeface="Times New Roman" pitchFamily="18" charset="0"/>
                <a:cs typeface="Times New Roman" pitchFamily="18" charset="0"/>
              </a:rPr>
              <a:t> neurons are located between  the first </a:t>
            </a:r>
            <a:r>
              <a:rPr lang="en-US" b="1" dirty="0" smtClean="0">
                <a:solidFill>
                  <a:schemeClr val="tx1"/>
                </a:solidFill>
                <a:latin typeface="Times New Roman" pitchFamily="18" charset="0"/>
                <a:cs typeface="Times New Roman" pitchFamily="18" charset="0"/>
              </a:rPr>
              <a:t>thoracic to the third or fourth lumbar</a:t>
            </a:r>
            <a:r>
              <a:rPr lang="en-US" dirty="0" smtClean="0">
                <a:solidFill>
                  <a:schemeClr val="tx1"/>
                </a:solidFill>
                <a:latin typeface="Times New Roman" pitchFamily="18" charset="0"/>
                <a:cs typeface="Times New Roman" pitchFamily="18" charset="0"/>
              </a:rPr>
              <a:t> segments. This is why the sympathetic nervous system is sometimes called the </a:t>
            </a:r>
            <a:r>
              <a:rPr lang="en-US" b="1" dirty="0" err="1" smtClean="0">
                <a:solidFill>
                  <a:schemeClr val="tx1"/>
                </a:solidFill>
                <a:latin typeface="Times New Roman" pitchFamily="18" charset="0"/>
                <a:cs typeface="Times New Roman" pitchFamily="18" charset="0"/>
              </a:rPr>
              <a:t>thoracolumbar</a:t>
            </a:r>
            <a:r>
              <a:rPr lang="en-US" b="1" dirty="0" smtClean="0">
                <a:solidFill>
                  <a:schemeClr val="tx1"/>
                </a:solidFill>
                <a:latin typeface="Times New Roman" pitchFamily="18" charset="0"/>
                <a:cs typeface="Times New Roman" pitchFamily="18" charset="0"/>
              </a:rPr>
              <a:t> division of the ANS .</a:t>
            </a:r>
            <a:endParaRPr lang="en-US" dirty="0" smtClean="0">
              <a:solidFill>
                <a:schemeClr val="tx1"/>
              </a:solidFill>
              <a:latin typeface="Times New Roman" pitchFamily="18" charset="0"/>
              <a:cs typeface="Times New Roman" pitchFamily="18" charset="0"/>
            </a:endParaRPr>
          </a:p>
          <a:p>
            <a:pPr algn="justLow" rtl="0"/>
            <a:r>
              <a:rPr lang="en-US" dirty="0" smtClean="0">
                <a:solidFill>
                  <a:schemeClr val="tx1"/>
                </a:solidFill>
                <a:latin typeface="Times New Roman" pitchFamily="18" charset="0"/>
                <a:cs typeface="Times New Roman" pitchFamily="18" charset="0"/>
              </a:rPr>
              <a:t> </a:t>
            </a:r>
            <a:r>
              <a:rPr lang="en-US" b="1" dirty="0" smtClean="0">
                <a:solidFill>
                  <a:schemeClr val="tx1"/>
                </a:solidFill>
                <a:latin typeface="Times New Roman" pitchFamily="18" charset="0"/>
                <a:cs typeface="Times New Roman" pitchFamily="18" charset="0"/>
              </a:rPr>
              <a:t>The axons</a:t>
            </a:r>
            <a:r>
              <a:rPr lang="en-US" dirty="0" smtClean="0">
                <a:solidFill>
                  <a:schemeClr val="tx1"/>
                </a:solidFill>
                <a:latin typeface="Times New Roman" pitchFamily="18" charset="0"/>
                <a:cs typeface="Times New Roman" pitchFamily="18" charset="0"/>
              </a:rPr>
              <a:t> of the sympathetic </a:t>
            </a:r>
            <a:r>
              <a:rPr lang="en-US" dirty="0" err="1" smtClean="0">
                <a:solidFill>
                  <a:schemeClr val="tx1"/>
                </a:solidFill>
                <a:latin typeface="Times New Roman" pitchFamily="18" charset="0"/>
                <a:cs typeface="Times New Roman" pitchFamily="18" charset="0"/>
              </a:rPr>
              <a:t>preganglionic</a:t>
            </a:r>
            <a:r>
              <a:rPr lang="en-US" dirty="0" smtClean="0">
                <a:solidFill>
                  <a:schemeClr val="tx1"/>
                </a:solidFill>
                <a:latin typeface="Times New Roman" pitchFamily="18" charset="0"/>
                <a:cs typeface="Times New Roman" pitchFamily="18" charset="0"/>
              </a:rPr>
              <a:t> neurons leave the spinal cord and exit via the </a:t>
            </a:r>
            <a:r>
              <a:rPr lang="en-US" b="1" dirty="0" smtClean="0">
                <a:solidFill>
                  <a:schemeClr val="tx1"/>
                </a:solidFill>
                <a:latin typeface="Times New Roman" pitchFamily="18" charset="0"/>
                <a:cs typeface="Times New Roman" pitchFamily="18" charset="0"/>
              </a:rPr>
              <a:t>ventral root</a:t>
            </a:r>
            <a:r>
              <a:rPr lang="en-US" dirty="0" smtClean="0">
                <a:solidFill>
                  <a:schemeClr val="tx1"/>
                </a:solidFill>
                <a:latin typeface="Times New Roman" pitchFamily="18" charset="0"/>
                <a:cs typeface="Times New Roman" pitchFamily="18" charset="0"/>
              </a:rPr>
              <a:t> along with axons of motor neurons  </a:t>
            </a:r>
            <a:r>
              <a:rPr lang="en-US" b="1" dirty="0" smtClean="0">
                <a:solidFill>
                  <a:schemeClr val="tx1"/>
                </a:solidFill>
                <a:latin typeface="Times New Roman" pitchFamily="18" charset="0"/>
                <a:cs typeface="Times New Roman" pitchFamily="18" charset="0"/>
              </a:rPr>
              <a:t>.</a:t>
            </a:r>
            <a:endParaRPr lang="en-US" dirty="0" smtClean="0">
              <a:solidFill>
                <a:schemeClr val="tx1"/>
              </a:solidFill>
              <a:latin typeface="Times New Roman" pitchFamily="18" charset="0"/>
              <a:cs typeface="Times New Roman" pitchFamily="18" charset="0"/>
            </a:endParaRPr>
          </a:p>
          <a:p>
            <a:pPr algn="justLow" rtl="0"/>
            <a:r>
              <a:rPr lang="en-US" b="1" dirty="0" smtClean="0">
                <a:solidFill>
                  <a:schemeClr val="tx1"/>
                </a:solidFill>
                <a:latin typeface="Times New Roman" pitchFamily="18" charset="0"/>
                <a:cs typeface="Times New Roman" pitchFamily="18" charset="0"/>
              </a:rPr>
              <a:t>The ganglia</a:t>
            </a:r>
            <a:r>
              <a:rPr lang="en-US" dirty="0" smtClean="0">
                <a:solidFill>
                  <a:schemeClr val="tx1"/>
                </a:solidFill>
                <a:latin typeface="Times New Roman" pitchFamily="18" charset="0"/>
                <a:cs typeface="Times New Roman" pitchFamily="18" charset="0"/>
              </a:rPr>
              <a:t> are connected to each other via the axons of </a:t>
            </a:r>
            <a:r>
              <a:rPr lang="en-US" dirty="0" err="1" smtClean="0">
                <a:solidFill>
                  <a:schemeClr val="tx1"/>
                </a:solidFill>
                <a:latin typeface="Times New Roman" pitchFamily="18" charset="0"/>
                <a:cs typeface="Times New Roman" pitchFamily="18" charset="0"/>
              </a:rPr>
              <a:t>preganglionic</a:t>
            </a:r>
            <a:r>
              <a:rPr lang="en-US" dirty="0" smtClean="0">
                <a:solidFill>
                  <a:schemeClr val="tx1"/>
                </a:solidFill>
                <a:latin typeface="Times New Roman" pitchFamily="18" charset="0"/>
                <a:cs typeface="Times New Roman" pitchFamily="18" charset="0"/>
              </a:rPr>
              <a:t> neurons terminate on postganglionic neurons located at some distance. This arrangement is seen in </a:t>
            </a:r>
            <a:endParaRPr lang="ar-IQ" dirty="0"/>
          </a:p>
        </p:txBody>
      </p:sp>
      <p:sp>
        <p:nvSpPr>
          <p:cNvPr id="4" name="Slide Number Placeholder 3"/>
          <p:cNvSpPr>
            <a:spLocks noGrp="1"/>
          </p:cNvSpPr>
          <p:nvPr>
            <p:ph type="sldNum" sz="quarter" idx="10"/>
          </p:nvPr>
        </p:nvSpPr>
        <p:spPr/>
        <p:txBody>
          <a:bodyPr/>
          <a:lstStyle/>
          <a:p>
            <a:fld id="{43414538-2C83-44B7-9E89-3E38B8738449}" type="slidenum">
              <a:rPr lang="ar-IQ" smtClean="0"/>
              <a:pPr/>
              <a:t>55</a:t>
            </a:fld>
            <a:endParaRPr lang="ar-IQ"/>
          </a:p>
        </p:txBody>
      </p:sp>
      <p:sp>
        <p:nvSpPr>
          <p:cNvPr id="5" name="Date Placeholder 4"/>
          <p:cNvSpPr>
            <a:spLocks noGrp="1"/>
          </p:cNvSpPr>
          <p:nvPr>
            <p:ph type="dt" idx="11"/>
          </p:nvPr>
        </p:nvSpPr>
        <p:spPr/>
        <p:txBody>
          <a:bodyPr/>
          <a:lstStyle/>
          <a:p>
            <a:fld id="{12560898-AE6B-420A-BE8D-8DAB3A64F9F9}" type="datetime1">
              <a:rPr lang="en-US" smtClean="0"/>
              <a:pPr/>
              <a:t>11/25/2018</a:t>
            </a:fld>
            <a:endParaRPr lang="ar-IQ"/>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26AF2E52-F8E8-415C-A930-ECC6C2F561B3}" type="slidenum">
              <a:rPr lang="ar-IQ" smtClean="0"/>
              <a:pPr/>
              <a:t>56</a:t>
            </a:fld>
            <a:endParaRPr lang="ar-IQ"/>
          </a:p>
        </p:txBody>
      </p:sp>
      <p:sp>
        <p:nvSpPr>
          <p:cNvPr id="5" name="Date Placeholder 4"/>
          <p:cNvSpPr>
            <a:spLocks noGrp="1"/>
          </p:cNvSpPr>
          <p:nvPr>
            <p:ph type="dt" idx="11"/>
          </p:nvPr>
        </p:nvSpPr>
        <p:spPr/>
        <p:txBody>
          <a:bodyPr/>
          <a:lstStyle/>
          <a:p>
            <a:fld id="{25BCF6B5-6520-4A80-A0E3-CDD1C371EBDA}" type="datetime1">
              <a:rPr lang="en-US" smtClean="0"/>
              <a:pPr/>
              <a:t>11/25/2018</a:t>
            </a:fld>
            <a:endParaRPr lang="ar-IQ"/>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26AF2E52-F8E8-415C-A930-ECC6C2F561B3}" type="slidenum">
              <a:rPr lang="ar-IQ" smtClean="0"/>
              <a:pPr/>
              <a:t>57</a:t>
            </a:fld>
            <a:endParaRPr lang="ar-IQ"/>
          </a:p>
        </p:txBody>
      </p:sp>
      <p:sp>
        <p:nvSpPr>
          <p:cNvPr id="5" name="Date Placeholder 4"/>
          <p:cNvSpPr>
            <a:spLocks noGrp="1"/>
          </p:cNvSpPr>
          <p:nvPr>
            <p:ph type="dt" idx="11"/>
          </p:nvPr>
        </p:nvSpPr>
        <p:spPr/>
        <p:txBody>
          <a:bodyPr/>
          <a:lstStyle/>
          <a:p>
            <a:fld id="{67EF61FD-2727-4CD2-8551-6E74E600089E}" type="datetime1">
              <a:rPr lang="en-US" smtClean="0"/>
              <a:pPr/>
              <a:t>11/25/2018</a:t>
            </a:fld>
            <a:endParaRPr lang="ar-IQ"/>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B99EB6-FB0E-413D-B4EF-DF443370C2F8}" type="slidenum">
              <a:rPr lang="en-US"/>
              <a:pPr/>
              <a:t>58</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ar-IQ"/>
          </a:p>
        </p:txBody>
      </p:sp>
      <p:sp>
        <p:nvSpPr>
          <p:cNvPr id="5" name="Date Placeholder 4"/>
          <p:cNvSpPr>
            <a:spLocks noGrp="1"/>
          </p:cNvSpPr>
          <p:nvPr>
            <p:ph type="dt" idx="10"/>
          </p:nvPr>
        </p:nvSpPr>
        <p:spPr/>
        <p:txBody>
          <a:bodyPr/>
          <a:lstStyle/>
          <a:p>
            <a:fld id="{FE05F73F-362D-4CC3-8BE5-D65AA6656705}" type="datetime1">
              <a:rPr lang="en-US" smtClean="0"/>
              <a:pPr/>
              <a:t>11/25/2018</a:t>
            </a:fld>
            <a:endParaRPr lang="ar-IQ"/>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59</a:t>
            </a:fld>
            <a:endParaRPr lang="ar-IQ"/>
          </a:p>
        </p:txBody>
      </p:sp>
      <p:sp>
        <p:nvSpPr>
          <p:cNvPr id="5" name="Date Placeholder 4"/>
          <p:cNvSpPr>
            <a:spLocks noGrp="1"/>
          </p:cNvSpPr>
          <p:nvPr>
            <p:ph type="dt" idx="11"/>
          </p:nvPr>
        </p:nvSpPr>
        <p:spPr/>
        <p:txBody>
          <a:bodyPr/>
          <a:lstStyle/>
          <a:p>
            <a:fld id="{E3E6C86A-E00E-440D-BCBE-5903CC300F9C}" type="datetime1">
              <a:rPr lang="en-US" smtClean="0"/>
              <a:pPr/>
              <a:t>11/25/2018</a:t>
            </a:fld>
            <a:endParaRPr lang="ar-IQ"/>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ln>
            <a:miter lim="800000"/>
            <a:headEnd/>
            <a:tailEnd/>
          </a:ln>
        </p:spPr>
        <p:txBody>
          <a:bodyPr/>
          <a:lstStyle/>
          <a:p>
            <a:fld id="{A4B6E03A-7439-4CCA-8AC6-22F62485CAAF}" type="slidenum">
              <a:rPr lang="en-US" altLang="en-US"/>
              <a:pPr/>
              <a:t>6</a:t>
            </a:fld>
            <a:endParaRPr lang="en-US" altLang="en-US"/>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 name="Date Placeholder 4"/>
          <p:cNvSpPr>
            <a:spLocks noGrp="1"/>
          </p:cNvSpPr>
          <p:nvPr>
            <p:ph type="dt" idx="10"/>
          </p:nvPr>
        </p:nvSpPr>
        <p:spPr/>
        <p:txBody>
          <a:bodyPr/>
          <a:lstStyle/>
          <a:p>
            <a:fld id="{E7F19980-0B8D-4F9B-854E-0302493D5A46}" type="datetime1">
              <a:rPr lang="en-US" smtClean="0"/>
              <a:pPr/>
              <a:t>11/25/2018</a:t>
            </a:fld>
            <a:endParaRPr lang="ar-IQ"/>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60</a:t>
            </a:fld>
            <a:endParaRPr lang="ar-IQ"/>
          </a:p>
        </p:txBody>
      </p:sp>
      <p:sp>
        <p:nvSpPr>
          <p:cNvPr id="5" name="Date Placeholder 4"/>
          <p:cNvSpPr>
            <a:spLocks noGrp="1"/>
          </p:cNvSpPr>
          <p:nvPr>
            <p:ph type="dt" idx="11"/>
          </p:nvPr>
        </p:nvSpPr>
        <p:spPr/>
        <p:txBody>
          <a:bodyPr/>
          <a:lstStyle/>
          <a:p>
            <a:fld id="{519873ED-C81F-46A2-A2A7-A49B1DA88C76}" type="datetime1">
              <a:rPr lang="en-US" smtClean="0"/>
              <a:pPr/>
              <a:t>11/25/2018</a:t>
            </a:fld>
            <a:endParaRPr lang="ar-IQ"/>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F9D94F-9D63-4140-8DD2-937B6920A830}" type="slidenum">
              <a:rPr lang="en-US"/>
              <a:pPr/>
              <a:t>61</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ar-IQ"/>
          </a:p>
        </p:txBody>
      </p:sp>
      <p:sp>
        <p:nvSpPr>
          <p:cNvPr id="5" name="Date Placeholder 4"/>
          <p:cNvSpPr>
            <a:spLocks noGrp="1"/>
          </p:cNvSpPr>
          <p:nvPr>
            <p:ph type="dt" idx="10"/>
          </p:nvPr>
        </p:nvSpPr>
        <p:spPr/>
        <p:txBody>
          <a:bodyPr/>
          <a:lstStyle/>
          <a:p>
            <a:fld id="{B043BEB0-CB2C-45BC-8B7B-D6801D8264ED}" type="datetime1">
              <a:rPr lang="en-US" smtClean="0"/>
              <a:pPr/>
              <a:t>11/25/2018</a:t>
            </a:fld>
            <a:endParaRPr lang="ar-IQ"/>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62</a:t>
            </a:fld>
            <a:endParaRPr lang="ar-IQ"/>
          </a:p>
        </p:txBody>
      </p:sp>
      <p:sp>
        <p:nvSpPr>
          <p:cNvPr id="5" name="Date Placeholder 4"/>
          <p:cNvSpPr>
            <a:spLocks noGrp="1"/>
          </p:cNvSpPr>
          <p:nvPr>
            <p:ph type="dt" idx="11"/>
          </p:nvPr>
        </p:nvSpPr>
        <p:spPr/>
        <p:txBody>
          <a:bodyPr/>
          <a:lstStyle/>
          <a:p>
            <a:fld id="{FE085ADB-F4B7-413B-A3AF-FA9465BB719F}" type="datetime1">
              <a:rPr lang="en-US" smtClean="0"/>
              <a:pPr/>
              <a:t>11/25/2018</a:t>
            </a:fld>
            <a:endParaRPr lang="ar-IQ"/>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1FDED-25FC-4DD2-88FE-50D1539B6A7F}" type="slidenum">
              <a:rPr lang="en-US"/>
              <a:pPr/>
              <a:t>63</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ar-IQ"/>
          </a:p>
        </p:txBody>
      </p:sp>
      <p:sp>
        <p:nvSpPr>
          <p:cNvPr id="5" name="Date Placeholder 4"/>
          <p:cNvSpPr>
            <a:spLocks noGrp="1"/>
          </p:cNvSpPr>
          <p:nvPr>
            <p:ph type="dt" idx="10"/>
          </p:nvPr>
        </p:nvSpPr>
        <p:spPr/>
        <p:txBody>
          <a:bodyPr/>
          <a:lstStyle/>
          <a:p>
            <a:fld id="{411202E4-9CEE-429D-8C0F-ECBAA20A11A4}" type="datetime1">
              <a:rPr lang="en-US" smtClean="0"/>
              <a:pPr/>
              <a:t>11/25/2018</a:t>
            </a:fld>
            <a:endParaRPr lang="ar-IQ"/>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26AF2E52-F8E8-415C-A930-ECC6C2F561B3}" type="slidenum">
              <a:rPr lang="ar-IQ" smtClean="0"/>
              <a:pPr/>
              <a:t>64</a:t>
            </a:fld>
            <a:endParaRPr lang="ar-IQ"/>
          </a:p>
        </p:txBody>
      </p:sp>
      <p:sp>
        <p:nvSpPr>
          <p:cNvPr id="5" name="Date Placeholder 4"/>
          <p:cNvSpPr>
            <a:spLocks noGrp="1"/>
          </p:cNvSpPr>
          <p:nvPr>
            <p:ph type="dt" idx="11"/>
          </p:nvPr>
        </p:nvSpPr>
        <p:spPr/>
        <p:txBody>
          <a:bodyPr/>
          <a:lstStyle/>
          <a:p>
            <a:fld id="{BA81AFDE-06BC-409C-BC71-DD4B036D7D0B}" type="datetime1">
              <a:rPr lang="en-US" smtClean="0"/>
              <a:pPr/>
              <a:t>11/25/2018</a:t>
            </a:fld>
            <a:endParaRPr lang="ar-IQ"/>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3414538-2C83-44B7-9E89-3E38B8738449}" type="slidenum">
              <a:rPr lang="ar-IQ" smtClean="0"/>
              <a:pPr/>
              <a:t>65</a:t>
            </a:fld>
            <a:endParaRPr lang="ar-IQ"/>
          </a:p>
        </p:txBody>
      </p:sp>
      <p:sp>
        <p:nvSpPr>
          <p:cNvPr id="5" name="Date Placeholder 4"/>
          <p:cNvSpPr>
            <a:spLocks noGrp="1"/>
          </p:cNvSpPr>
          <p:nvPr>
            <p:ph type="dt" idx="11"/>
          </p:nvPr>
        </p:nvSpPr>
        <p:spPr/>
        <p:txBody>
          <a:bodyPr/>
          <a:lstStyle/>
          <a:p>
            <a:fld id="{8304D812-E9AF-464E-932C-55442432578C}" type="datetime1">
              <a:rPr lang="en-US" smtClean="0"/>
              <a:pPr/>
              <a:t>11/25/2018</a:t>
            </a:fld>
            <a:endParaRPr lang="ar-IQ"/>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26AF2E52-F8E8-415C-A930-ECC6C2F561B3}" type="slidenum">
              <a:rPr lang="ar-IQ" smtClean="0"/>
              <a:pPr/>
              <a:t>66</a:t>
            </a:fld>
            <a:endParaRPr lang="ar-IQ"/>
          </a:p>
        </p:txBody>
      </p:sp>
      <p:sp>
        <p:nvSpPr>
          <p:cNvPr id="5" name="Date Placeholder 4"/>
          <p:cNvSpPr>
            <a:spLocks noGrp="1"/>
          </p:cNvSpPr>
          <p:nvPr>
            <p:ph type="dt" idx="11"/>
          </p:nvPr>
        </p:nvSpPr>
        <p:spPr/>
        <p:txBody>
          <a:bodyPr/>
          <a:lstStyle/>
          <a:p>
            <a:fld id="{370E8111-C785-4149-907B-004FA43A952B}" type="datetime1">
              <a:rPr lang="en-US" smtClean="0"/>
              <a:pPr/>
              <a:t>11/25/2018</a:t>
            </a:fld>
            <a:endParaRPr lang="ar-IQ"/>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26AF2E52-F8E8-415C-A930-ECC6C2F561B3}" type="slidenum">
              <a:rPr lang="ar-IQ" smtClean="0"/>
              <a:pPr/>
              <a:t>67</a:t>
            </a:fld>
            <a:endParaRPr lang="ar-IQ"/>
          </a:p>
        </p:txBody>
      </p:sp>
      <p:sp>
        <p:nvSpPr>
          <p:cNvPr id="5" name="Date Placeholder 4"/>
          <p:cNvSpPr>
            <a:spLocks noGrp="1"/>
          </p:cNvSpPr>
          <p:nvPr>
            <p:ph type="dt" idx="11"/>
          </p:nvPr>
        </p:nvSpPr>
        <p:spPr/>
        <p:txBody>
          <a:bodyPr/>
          <a:lstStyle/>
          <a:p>
            <a:fld id="{649124A1-7684-4D6A-AB8A-80FF8172F2EB}" type="datetime1">
              <a:rPr lang="en-US" smtClean="0"/>
              <a:pPr/>
              <a:t>11/25/2018</a:t>
            </a:fld>
            <a:endParaRPr lang="ar-IQ"/>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F25B1AB4-D2F8-468C-8F02-A7029E216B85}" type="slidenum">
              <a:rPr lang="en-US" altLang="en-US"/>
              <a:pPr/>
              <a:t>7</a:t>
            </a:fld>
            <a:endParaRPr lang="en-US" altLang="en-US"/>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590550" indent="-533400" algn="justLow" rtl="0" eaLnBrk="1" fontAlgn="auto" hangingPunct="1">
              <a:spcAft>
                <a:spcPts val="0"/>
              </a:spcAft>
              <a:defRPr/>
            </a:pPr>
            <a:r>
              <a:rPr lang="en-US" dirty="0" smtClean="0">
                <a:solidFill>
                  <a:schemeClr val="tx1"/>
                </a:solidFill>
                <a:latin typeface="Times New Roman" pitchFamily="18" charset="0"/>
                <a:cs typeface="Times New Roman" pitchFamily="18" charset="0"/>
              </a:rPr>
              <a:t>Movement across the synapse is relatively slow: several milliseconds</a:t>
            </a:r>
          </a:p>
          <a:p>
            <a:pPr marL="990600" lvl="1" indent="-533400" algn="l" rtl="0" eaLnBrk="1" fontAlgn="auto" hangingPunct="1">
              <a:spcAft>
                <a:spcPts val="0"/>
              </a:spcAft>
              <a:defRPr/>
            </a:pPr>
            <a:endParaRPr lang="en-US" sz="2400" dirty="0" smtClean="0">
              <a:solidFill>
                <a:schemeClr val="tx1"/>
              </a:solidFill>
              <a:latin typeface="Times New Roman" pitchFamily="18" charset="0"/>
              <a:cs typeface="Times New Roman" pitchFamily="18" charset="0"/>
            </a:endParaRPr>
          </a:p>
        </p:txBody>
      </p:sp>
      <p:sp>
        <p:nvSpPr>
          <p:cNvPr id="5" name="Date Placeholder 4"/>
          <p:cNvSpPr>
            <a:spLocks noGrp="1"/>
          </p:cNvSpPr>
          <p:nvPr>
            <p:ph type="dt" idx="10"/>
          </p:nvPr>
        </p:nvSpPr>
        <p:spPr/>
        <p:txBody>
          <a:bodyPr/>
          <a:lstStyle/>
          <a:p>
            <a:fld id="{23DB3065-A995-4684-8AC4-227D459B496A}" type="datetime1">
              <a:rPr lang="en-US" smtClean="0"/>
              <a:pPr/>
              <a:t>11/25/2018</a:t>
            </a:fld>
            <a:endParaRPr lang="ar-IQ"/>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ln>
            <a:miter lim="800000"/>
            <a:headEnd/>
            <a:tailEnd/>
          </a:ln>
        </p:spPr>
        <p:txBody>
          <a:bodyPr/>
          <a:lstStyle/>
          <a:p>
            <a:fld id="{DF7B986C-B30B-458C-97E0-24850AC6E40D}" type="slidenum">
              <a:rPr lang="en-US" altLang="en-US"/>
              <a:pPr/>
              <a:t>8</a:t>
            </a:fld>
            <a:endParaRPr lang="en-US" altLang="en-US"/>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 name="Date Placeholder 4"/>
          <p:cNvSpPr>
            <a:spLocks noGrp="1"/>
          </p:cNvSpPr>
          <p:nvPr>
            <p:ph type="dt" idx="10"/>
          </p:nvPr>
        </p:nvSpPr>
        <p:spPr/>
        <p:txBody>
          <a:bodyPr/>
          <a:lstStyle/>
          <a:p>
            <a:fld id="{541008EB-6032-47B3-B262-6DBD2883FDDF}" type="datetime1">
              <a:rPr lang="en-US" smtClean="0"/>
              <a:pPr/>
              <a:t>11/25/2018</a:t>
            </a:fld>
            <a:endParaRPr lang="ar-IQ"/>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ln>
            <a:miter lim="800000"/>
            <a:headEnd/>
            <a:tailEnd/>
          </a:ln>
        </p:spPr>
        <p:txBody>
          <a:bodyPr/>
          <a:lstStyle/>
          <a:p>
            <a:fld id="{D3CBE915-2BAC-45AA-8A5C-6ADABCB77512}" type="slidenum">
              <a:rPr lang="en-US" altLang="en-US"/>
              <a:pPr/>
              <a:t>9</a:t>
            </a:fld>
            <a:endParaRPr lang="en-US" altLang="en-US"/>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 name="Date Placeholder 4"/>
          <p:cNvSpPr>
            <a:spLocks noGrp="1"/>
          </p:cNvSpPr>
          <p:nvPr>
            <p:ph type="dt" idx="10"/>
          </p:nvPr>
        </p:nvSpPr>
        <p:spPr/>
        <p:txBody>
          <a:bodyPr/>
          <a:lstStyle/>
          <a:p>
            <a:fld id="{61263F01-E314-4358-AED0-BBAD04B8E313}" type="datetime1">
              <a:rPr lang="en-US" smtClean="0"/>
              <a:pPr/>
              <a:t>11/25/2018</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9F73AAD-76ED-4564-BBC8-818E36A67F2B}" type="datetimeFigureOut">
              <a:rPr lang="ar-IQ" smtClean="0"/>
              <a:pPr/>
              <a:t>17/03/1440</a:t>
            </a:fld>
            <a:endParaRPr lang="ar-IQ"/>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IQ"/>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AE7BA7A-65D3-4D65-8C59-51B0FB8D8CE8}"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9F73AAD-76ED-4564-BBC8-818E36A67F2B}" type="datetimeFigureOut">
              <a:rPr lang="ar-IQ" smtClean="0"/>
              <a:pPr/>
              <a:t>17/03/1440</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AAE7BA7A-65D3-4D65-8C59-51B0FB8D8CE8}"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9F73AAD-76ED-4564-BBC8-818E36A67F2B}" type="datetimeFigureOut">
              <a:rPr lang="ar-IQ" smtClean="0"/>
              <a:pPr/>
              <a:t>17/03/1440</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AAE7BA7A-65D3-4D65-8C59-51B0FB8D8CE8}" type="slidenum">
              <a:rPr lang="ar-IQ" smtClean="0"/>
              <a:pPr/>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8C4E3A46-C033-404F-B9BD-894A35B00EC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9F73AAD-76ED-4564-BBC8-818E36A67F2B}" type="datetimeFigureOut">
              <a:rPr lang="ar-IQ" smtClean="0"/>
              <a:pPr/>
              <a:t>17/03/1440</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AAE7BA7A-65D3-4D65-8C59-51B0FB8D8CE8}" type="slidenum">
              <a:rPr lang="ar-IQ" smtClean="0"/>
              <a:pPr/>
              <a:t>‹#›</a:t>
            </a:fld>
            <a:endParaRPr lang="ar-IQ"/>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9F73AAD-76ED-4564-BBC8-818E36A67F2B}" type="datetimeFigureOut">
              <a:rPr lang="ar-IQ" smtClean="0"/>
              <a:pPr/>
              <a:t>17/03/1440</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AAE7BA7A-65D3-4D65-8C59-51B0FB8D8CE8}" type="slidenum">
              <a:rPr lang="ar-IQ" smtClean="0"/>
              <a:pPr/>
              <a:t>‹#›</a:t>
            </a:fld>
            <a:endParaRPr lang="ar-IQ"/>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9F73AAD-76ED-4564-BBC8-818E36A67F2B}" type="datetimeFigureOut">
              <a:rPr lang="ar-IQ" smtClean="0"/>
              <a:pPr/>
              <a:t>17/03/1440</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AAE7BA7A-65D3-4D65-8C59-51B0FB8D8CE8}" type="slidenum">
              <a:rPr lang="ar-IQ" smtClean="0"/>
              <a:pPr/>
              <a:t>‹#›</a:t>
            </a:fld>
            <a:endParaRPr lang="ar-IQ"/>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9F73AAD-76ED-4564-BBC8-818E36A67F2B}" type="datetimeFigureOut">
              <a:rPr lang="ar-IQ" smtClean="0"/>
              <a:pPr/>
              <a:t>17/03/1440</a:t>
            </a:fld>
            <a:endParaRPr lang="ar-IQ"/>
          </a:p>
        </p:txBody>
      </p:sp>
      <p:sp>
        <p:nvSpPr>
          <p:cNvPr id="8" name="Footer Placeholder 7"/>
          <p:cNvSpPr>
            <a:spLocks noGrp="1"/>
          </p:cNvSpPr>
          <p:nvPr>
            <p:ph type="ftr" sz="quarter" idx="11"/>
          </p:nvPr>
        </p:nvSpPr>
        <p:spPr/>
        <p:txBody>
          <a:bodyPr/>
          <a:lstStyle>
            <a:extLst/>
          </a:lstStyle>
          <a:p>
            <a:endParaRPr lang="ar-IQ"/>
          </a:p>
        </p:txBody>
      </p:sp>
      <p:sp>
        <p:nvSpPr>
          <p:cNvPr id="9" name="Slide Number Placeholder 8"/>
          <p:cNvSpPr>
            <a:spLocks noGrp="1"/>
          </p:cNvSpPr>
          <p:nvPr>
            <p:ph type="sldNum" sz="quarter" idx="12"/>
          </p:nvPr>
        </p:nvSpPr>
        <p:spPr/>
        <p:txBody>
          <a:bodyPr/>
          <a:lstStyle>
            <a:extLst/>
          </a:lstStyle>
          <a:p>
            <a:fld id="{AAE7BA7A-65D3-4D65-8C59-51B0FB8D8CE8}"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9F73AAD-76ED-4564-BBC8-818E36A67F2B}" type="datetimeFigureOut">
              <a:rPr lang="ar-IQ" smtClean="0"/>
              <a:pPr/>
              <a:t>17/03/1440</a:t>
            </a:fld>
            <a:endParaRPr lang="ar-IQ"/>
          </a:p>
        </p:txBody>
      </p:sp>
      <p:sp>
        <p:nvSpPr>
          <p:cNvPr id="4" name="Footer Placeholder 3"/>
          <p:cNvSpPr>
            <a:spLocks noGrp="1"/>
          </p:cNvSpPr>
          <p:nvPr>
            <p:ph type="ftr" sz="quarter" idx="11"/>
          </p:nvPr>
        </p:nvSpPr>
        <p:spPr/>
        <p:txBody>
          <a:bodyPr/>
          <a:lstStyle>
            <a:extLst/>
          </a:lstStyle>
          <a:p>
            <a:endParaRPr lang="ar-IQ"/>
          </a:p>
        </p:txBody>
      </p:sp>
      <p:sp>
        <p:nvSpPr>
          <p:cNvPr id="5" name="Slide Number Placeholder 4"/>
          <p:cNvSpPr>
            <a:spLocks noGrp="1"/>
          </p:cNvSpPr>
          <p:nvPr>
            <p:ph type="sldNum" sz="quarter" idx="12"/>
          </p:nvPr>
        </p:nvSpPr>
        <p:spPr/>
        <p:txBody>
          <a:bodyPr/>
          <a:lstStyle>
            <a:extLst/>
          </a:lstStyle>
          <a:p>
            <a:fld id="{AAE7BA7A-65D3-4D65-8C59-51B0FB8D8CE8}" type="slidenum">
              <a:rPr lang="ar-IQ" smtClean="0"/>
              <a:pPr/>
              <a:t>‹#›</a:t>
            </a:fld>
            <a:endParaRPr lang="ar-IQ"/>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9F73AAD-76ED-4564-BBC8-818E36A67F2B}" type="datetimeFigureOut">
              <a:rPr lang="ar-IQ" smtClean="0"/>
              <a:pPr/>
              <a:t>17/03/1440</a:t>
            </a:fld>
            <a:endParaRPr lang="ar-IQ"/>
          </a:p>
        </p:txBody>
      </p:sp>
      <p:sp>
        <p:nvSpPr>
          <p:cNvPr id="3" name="Footer Placeholder 2"/>
          <p:cNvSpPr>
            <a:spLocks noGrp="1"/>
          </p:cNvSpPr>
          <p:nvPr>
            <p:ph type="ftr" sz="quarter" idx="11"/>
          </p:nvPr>
        </p:nvSpPr>
        <p:spPr/>
        <p:txBody>
          <a:bodyPr/>
          <a:lstStyle>
            <a:extLst/>
          </a:lstStyle>
          <a:p>
            <a:endParaRPr lang="ar-IQ"/>
          </a:p>
        </p:txBody>
      </p:sp>
      <p:sp>
        <p:nvSpPr>
          <p:cNvPr id="4" name="Slide Number Placeholder 3"/>
          <p:cNvSpPr>
            <a:spLocks noGrp="1"/>
          </p:cNvSpPr>
          <p:nvPr>
            <p:ph type="sldNum" sz="quarter" idx="12"/>
          </p:nvPr>
        </p:nvSpPr>
        <p:spPr/>
        <p:txBody>
          <a:bodyPr/>
          <a:lstStyle>
            <a:extLst/>
          </a:lstStyle>
          <a:p>
            <a:fld id="{AAE7BA7A-65D3-4D65-8C59-51B0FB8D8CE8}"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9F73AAD-76ED-4564-BBC8-818E36A67F2B}" type="datetimeFigureOut">
              <a:rPr lang="ar-IQ" smtClean="0"/>
              <a:pPr/>
              <a:t>17/03/1440</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AAE7BA7A-65D3-4D65-8C59-51B0FB8D8CE8}"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9F73AAD-76ED-4564-BBC8-818E36A67F2B}" type="datetimeFigureOut">
              <a:rPr lang="ar-IQ" smtClean="0"/>
              <a:pPr/>
              <a:t>17/03/1440</a:t>
            </a:fld>
            <a:endParaRPr lang="ar-IQ"/>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IQ"/>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AE7BA7A-65D3-4D65-8C59-51B0FB8D8CE8}" type="slidenum">
              <a:rPr lang="ar-IQ" smtClean="0"/>
              <a:pPr/>
              <a:t>‹#›</a:t>
            </a:fld>
            <a:endParaRPr lang="ar-IQ"/>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9F73AAD-76ED-4564-BBC8-818E36A67F2B}" type="datetimeFigureOut">
              <a:rPr lang="ar-IQ" smtClean="0"/>
              <a:pPr/>
              <a:t>17/03/1440</a:t>
            </a:fld>
            <a:endParaRPr lang="ar-IQ"/>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AE7BA7A-65D3-4D65-8C59-51B0FB8D8CE8}"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3" r:id="rId12"/>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428604"/>
            <a:ext cx="7986714" cy="928693"/>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l" rtl="0"/>
            <a:r>
              <a:rPr lang="en-US" b="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Times New Roman" pitchFamily="18" charset="0"/>
                <a:cs typeface="Times New Roman" pitchFamily="18" charset="0"/>
              </a:rPr>
              <a:t/>
            </a:r>
            <a:br>
              <a:rPr lang="en-US" b="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Times New Roman" pitchFamily="18" charset="0"/>
                <a:cs typeface="Times New Roman" pitchFamily="18" charset="0"/>
              </a:rPr>
            </a:br>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Human Nervous System</a:t>
            </a:r>
            <a:endParaRPr lang="ar-IQ"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3214678" y="5072074"/>
            <a:ext cx="5929322" cy="960401"/>
          </a:xfrm>
        </p:spPr>
        <p:style>
          <a:lnRef idx="1">
            <a:schemeClr val="accent4"/>
          </a:lnRef>
          <a:fillRef idx="3">
            <a:schemeClr val="accent4"/>
          </a:fillRef>
          <a:effectRef idx="2">
            <a:schemeClr val="accent4"/>
          </a:effectRef>
          <a:fontRef idx="minor">
            <a:schemeClr val="lt1"/>
          </a:fontRef>
        </p:style>
        <p:txBody>
          <a:bodyPr>
            <a:normAutofit lnSpcReduction="10000"/>
          </a:bodyPr>
          <a:lstStyle/>
          <a:p>
            <a:pPr algn="l" rtl="0"/>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Lecture 6</a:t>
            </a:r>
          </a:p>
          <a:p>
            <a:pPr algn="l" rtl="0"/>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Dr.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Shaimaa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Munther</a:t>
            </a:r>
            <a:endParaRPr lang="ar-IQ"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4" name="Picture 3" descr="b8.jpg"/>
          <p:cNvPicPr>
            <a:picLocks noChangeAspect="1"/>
          </p:cNvPicPr>
          <p:nvPr/>
        </p:nvPicPr>
        <p:blipFill>
          <a:blip r:embed="rId3"/>
          <a:stretch>
            <a:fillRect/>
          </a:stretch>
        </p:blipFill>
        <p:spPr>
          <a:xfrm>
            <a:off x="285720" y="1428736"/>
            <a:ext cx="2914650" cy="52149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b9.jpg"/>
          <p:cNvPicPr>
            <a:picLocks noChangeAspect="1"/>
          </p:cNvPicPr>
          <p:nvPr/>
        </p:nvPicPr>
        <p:blipFill>
          <a:blip r:embed="rId4"/>
          <a:stretch>
            <a:fillRect/>
          </a:stretch>
        </p:blipFill>
        <p:spPr>
          <a:xfrm>
            <a:off x="5286380" y="1857364"/>
            <a:ext cx="2824165" cy="25003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285720" y="214290"/>
            <a:ext cx="8401080" cy="642942"/>
          </a:xfrm>
        </p:spPr>
        <p:style>
          <a:lnRef idx="3">
            <a:schemeClr val="lt1"/>
          </a:lnRef>
          <a:fillRef idx="1">
            <a:schemeClr val="accent4"/>
          </a:fillRef>
          <a:effectRef idx="1">
            <a:schemeClr val="accent4"/>
          </a:effectRef>
          <a:fontRef idx="minor">
            <a:schemeClr val="lt1"/>
          </a:fontRef>
        </p:style>
        <p:txBody>
          <a:bodyPr>
            <a:normAutofit fontScale="90000"/>
          </a:bodyPr>
          <a:lstStyle/>
          <a:p>
            <a:pPr algn="ctr" eaLnBrk="1" hangingPunct="1">
              <a:defRPr/>
            </a:pPr>
            <a:r>
              <a:rPr lang="en-US" alt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Reuptake</a:t>
            </a:r>
            <a:endParaRPr lang="en-US" altLang="en-US" dirty="0" smtClean="0">
              <a:solidFill>
                <a:schemeClr val="tx1"/>
              </a:solidFill>
              <a:latin typeface="Times New Roman" pitchFamily="18" charset="0"/>
              <a:cs typeface="Times New Roman" pitchFamily="18" charset="0"/>
            </a:endParaRPr>
          </a:p>
        </p:txBody>
      </p:sp>
      <p:sp>
        <p:nvSpPr>
          <p:cNvPr id="81923" name="Rectangle 3"/>
          <p:cNvSpPr>
            <a:spLocks noGrp="1" noRot="1" noChangeArrowheads="1"/>
          </p:cNvSpPr>
          <p:nvPr>
            <p:ph type="body" idx="1"/>
          </p:nvPr>
        </p:nvSpPr>
        <p:spPr>
          <a:xfrm>
            <a:off x="285720" y="1142984"/>
            <a:ext cx="8572560" cy="5410216"/>
          </a:xfrm>
        </p:spPr>
        <p:style>
          <a:lnRef idx="2">
            <a:schemeClr val="accent1"/>
          </a:lnRef>
          <a:fillRef idx="1">
            <a:schemeClr val="lt1"/>
          </a:fillRef>
          <a:effectRef idx="0">
            <a:schemeClr val="accent1"/>
          </a:effectRef>
          <a:fontRef idx="minor">
            <a:schemeClr val="dk1"/>
          </a:fontRef>
        </p:style>
        <p:txBody>
          <a:bodyPr rtlCol="0">
            <a:normAutofit fontScale="85000" lnSpcReduction="20000"/>
          </a:bodyPr>
          <a:lstStyle/>
          <a:p>
            <a:pPr algn="l" rtl="0" eaLnBrk="1" fontAlgn="auto" hangingPunct="1">
              <a:spcAft>
                <a:spcPts val="0"/>
              </a:spcAft>
              <a:defRPr/>
            </a:pPr>
            <a:r>
              <a:rPr lang="en-US" dirty="0" smtClean="0">
                <a:solidFill>
                  <a:schemeClr val="tx1"/>
                </a:solidFill>
                <a:latin typeface="Times New Roman" pitchFamily="18" charset="0"/>
                <a:cs typeface="Times New Roman" pitchFamily="18" charset="0"/>
              </a:rPr>
              <a:t>Reuptake: By this mechanism ,  neuron takes NT back up, recycles it for later use</a:t>
            </a:r>
          </a:p>
          <a:p>
            <a:pPr algn="l" rtl="0" eaLnBrk="1" fontAlgn="auto" hangingPunct="1">
              <a:spcAft>
                <a:spcPts val="0"/>
              </a:spcAft>
              <a:defRPr/>
            </a:pPr>
            <a:endParaRPr lang="en-US" dirty="0" smtClean="0">
              <a:solidFill>
                <a:schemeClr val="tx1"/>
              </a:solidFill>
              <a:latin typeface="Times New Roman" pitchFamily="18" charset="0"/>
              <a:cs typeface="Times New Roman" pitchFamily="18" charset="0"/>
            </a:endParaRPr>
          </a:p>
          <a:p>
            <a:pPr algn="l" rtl="0" eaLnBrk="1" fontAlgn="auto" hangingPunct="1">
              <a:spcAft>
                <a:spcPts val="0"/>
              </a:spcAft>
              <a:defRPr/>
            </a:pPr>
            <a:r>
              <a:rPr lang="en-US" dirty="0" smtClean="0">
                <a:solidFill>
                  <a:schemeClr val="tx1"/>
                </a:solidFill>
                <a:latin typeface="Times New Roman" pitchFamily="18" charset="0"/>
                <a:cs typeface="Times New Roman" pitchFamily="18" charset="0"/>
              </a:rPr>
              <a:t>There is a specialized </a:t>
            </a:r>
            <a:r>
              <a:rPr lang="en-US" b="1" dirty="0" err="1" smtClean="0">
                <a:solidFill>
                  <a:schemeClr val="tx1"/>
                </a:solidFill>
                <a:latin typeface="Times New Roman" pitchFamily="18" charset="0"/>
                <a:cs typeface="Times New Roman" pitchFamily="18" charset="0"/>
              </a:rPr>
              <a:t>autoreceptor</a:t>
            </a:r>
            <a:r>
              <a:rPr lang="en-US" dirty="0" smtClean="0">
                <a:solidFill>
                  <a:schemeClr val="tx1"/>
                </a:solidFill>
                <a:latin typeface="Times New Roman" pitchFamily="18" charset="0"/>
                <a:cs typeface="Times New Roman" pitchFamily="18" charset="0"/>
              </a:rPr>
              <a:t> that detects how much extra NT</a:t>
            </a:r>
          </a:p>
          <a:p>
            <a:pPr lvl="1" algn="l" rtl="0" eaLnBrk="1" fontAlgn="auto" hangingPunct="1">
              <a:spcAft>
                <a:spcPts val="0"/>
              </a:spcAft>
              <a:defRPr/>
            </a:pPr>
            <a:r>
              <a:rPr lang="en-US" dirty="0" err="1" smtClean="0">
                <a:solidFill>
                  <a:schemeClr val="tx1"/>
                </a:solidFill>
                <a:latin typeface="Times New Roman" pitchFamily="18" charset="0"/>
                <a:cs typeface="Times New Roman" pitchFamily="18" charset="0"/>
              </a:rPr>
              <a:t>Autoreceptors</a:t>
            </a:r>
            <a:r>
              <a:rPr lang="en-US" dirty="0" smtClean="0">
                <a:solidFill>
                  <a:schemeClr val="tx1"/>
                </a:solidFill>
                <a:latin typeface="Times New Roman" pitchFamily="18" charset="0"/>
                <a:cs typeface="Times New Roman" pitchFamily="18" charset="0"/>
              </a:rPr>
              <a:t> found on the </a:t>
            </a:r>
            <a:r>
              <a:rPr lang="en-US" dirty="0" err="1" smtClean="0">
                <a:solidFill>
                  <a:schemeClr val="tx1"/>
                </a:solidFill>
                <a:latin typeface="Times New Roman" pitchFamily="18" charset="0"/>
                <a:cs typeface="Times New Roman" pitchFamily="18" charset="0"/>
              </a:rPr>
              <a:t>presysnaptic</a:t>
            </a:r>
            <a:r>
              <a:rPr lang="en-US" dirty="0" smtClean="0">
                <a:solidFill>
                  <a:schemeClr val="tx1"/>
                </a:solidFill>
                <a:latin typeface="Times New Roman" pitchFamily="18" charset="0"/>
                <a:cs typeface="Times New Roman" pitchFamily="18" charset="0"/>
              </a:rPr>
              <a:t> membrane</a:t>
            </a:r>
          </a:p>
          <a:p>
            <a:pPr lvl="1" algn="l" rtl="0" eaLnBrk="1" fontAlgn="auto" hangingPunct="1">
              <a:spcAft>
                <a:spcPts val="0"/>
              </a:spcAft>
              <a:defRPr/>
            </a:pPr>
            <a:r>
              <a:rPr lang="en-US" dirty="0" smtClean="0">
                <a:solidFill>
                  <a:schemeClr val="tx1"/>
                </a:solidFill>
                <a:latin typeface="Times New Roman" pitchFamily="18" charset="0"/>
                <a:cs typeface="Times New Roman" pitchFamily="18" charset="0"/>
              </a:rPr>
              <a:t>That is: on the terminal button</a:t>
            </a:r>
          </a:p>
          <a:p>
            <a:pPr algn="l" rtl="0" eaLnBrk="1" fontAlgn="auto" hangingPunct="1">
              <a:spcAft>
                <a:spcPts val="0"/>
              </a:spcAft>
              <a:defRPr/>
            </a:pPr>
            <a:endParaRPr lang="en-US" dirty="0" smtClean="0">
              <a:solidFill>
                <a:schemeClr val="tx1"/>
              </a:solidFill>
              <a:latin typeface="Times New Roman" pitchFamily="18" charset="0"/>
              <a:cs typeface="Times New Roman" pitchFamily="18" charset="0"/>
            </a:endParaRPr>
          </a:p>
          <a:p>
            <a:pPr algn="l" rtl="0" eaLnBrk="1" fontAlgn="auto" hangingPunct="1">
              <a:spcAft>
                <a:spcPts val="0"/>
              </a:spcAft>
              <a:defRPr/>
            </a:pPr>
            <a:r>
              <a:rPr lang="en-US" dirty="0" smtClean="0">
                <a:solidFill>
                  <a:schemeClr val="tx1"/>
                </a:solidFill>
                <a:latin typeface="Times New Roman" pitchFamily="18" charset="0"/>
                <a:cs typeface="Times New Roman" pitchFamily="18" charset="0"/>
              </a:rPr>
              <a:t>Specialized transporter attaches to NT and brings it back into cell</a:t>
            </a:r>
          </a:p>
          <a:p>
            <a:pPr algn="l" rtl="0" eaLnBrk="1" fontAlgn="auto" hangingPunct="1">
              <a:spcAft>
                <a:spcPts val="0"/>
              </a:spcAft>
              <a:defRPr/>
            </a:pPr>
            <a:endParaRPr lang="en-US" dirty="0" smtClean="0">
              <a:solidFill>
                <a:schemeClr val="tx1"/>
              </a:solidFill>
              <a:latin typeface="Times New Roman" pitchFamily="18" charset="0"/>
              <a:cs typeface="Times New Roman" pitchFamily="18" charset="0"/>
            </a:endParaRPr>
          </a:p>
          <a:p>
            <a:pPr algn="l" rtl="0">
              <a:defRPr/>
            </a:pPr>
            <a:r>
              <a:rPr lang="en-US" dirty="0" smtClean="0">
                <a:solidFill>
                  <a:schemeClr val="tx1"/>
                </a:solidFill>
                <a:latin typeface="Times New Roman" pitchFamily="18" charset="0"/>
                <a:cs typeface="Times New Roman" pitchFamily="18" charset="0"/>
              </a:rPr>
              <a:t>Selective Reuptake Inhibitors  </a:t>
            </a:r>
            <a:r>
              <a:rPr lang="en-US" b="1" dirty="0" smtClean="0">
                <a:solidFill>
                  <a:schemeClr val="tx1"/>
                </a:solidFill>
                <a:latin typeface="Times New Roman" pitchFamily="18" charset="0"/>
                <a:cs typeface="Times New Roman" pitchFamily="18" charset="0"/>
              </a:rPr>
              <a:t>(SRI ) </a:t>
            </a:r>
            <a:r>
              <a:rPr lang="en-US" dirty="0" smtClean="0">
                <a:solidFill>
                  <a:schemeClr val="tx1"/>
                </a:solidFill>
                <a:latin typeface="Times New Roman" pitchFamily="18" charset="0"/>
                <a:cs typeface="Times New Roman" pitchFamily="18" charset="0"/>
              </a:rPr>
              <a:t>drugs disrupt this process, in that , they  :</a:t>
            </a:r>
          </a:p>
          <a:p>
            <a:pPr lvl="1" algn="l" rtl="0" eaLnBrk="1" fontAlgn="auto" hangingPunct="1">
              <a:spcAft>
                <a:spcPts val="0"/>
              </a:spcAft>
              <a:defRPr/>
            </a:pPr>
            <a:r>
              <a:rPr lang="en-US" dirty="0" smtClean="0">
                <a:solidFill>
                  <a:schemeClr val="tx1"/>
                </a:solidFill>
                <a:latin typeface="Times New Roman" pitchFamily="18" charset="0"/>
                <a:cs typeface="Times New Roman" pitchFamily="18" charset="0"/>
              </a:rPr>
              <a:t>Block reuptake and thus </a:t>
            </a:r>
            <a:r>
              <a:rPr lang="en-US" b="1" dirty="0" smtClean="0">
                <a:solidFill>
                  <a:schemeClr val="tx1"/>
                </a:solidFill>
                <a:latin typeface="Times New Roman" pitchFamily="18" charset="0"/>
                <a:cs typeface="Times New Roman" pitchFamily="18" charset="0"/>
              </a:rPr>
              <a:t>prolong</a:t>
            </a:r>
            <a:r>
              <a:rPr lang="en-US" dirty="0" smtClean="0">
                <a:solidFill>
                  <a:schemeClr val="tx1"/>
                </a:solidFill>
                <a:latin typeface="Times New Roman" pitchFamily="18" charset="0"/>
                <a:cs typeface="Times New Roman" pitchFamily="18" charset="0"/>
              </a:rPr>
              <a:t> the action of the neurotransmitter. Many such </a:t>
            </a:r>
            <a:r>
              <a:rPr lang="en-US" dirty="0" err="1" smtClean="0">
                <a:solidFill>
                  <a:schemeClr val="tx1"/>
                </a:solidFill>
                <a:latin typeface="Times New Roman" pitchFamily="18" charset="0"/>
                <a:cs typeface="Times New Roman" pitchFamily="18" charset="0"/>
              </a:rPr>
              <a:t>catiegories</a:t>
            </a:r>
            <a:r>
              <a:rPr lang="en-US" dirty="0" smtClean="0">
                <a:solidFill>
                  <a:schemeClr val="tx1"/>
                </a:solidFill>
                <a:latin typeface="Times New Roman" pitchFamily="18" charset="0"/>
                <a:cs typeface="Times New Roman" pitchFamily="18" charset="0"/>
              </a:rPr>
              <a:t> of drugs present in the markets e.g.:</a:t>
            </a:r>
          </a:p>
          <a:p>
            <a:pPr lvl="1" algn="l" rtl="0" eaLnBrk="1" fontAlgn="auto" hangingPunct="1">
              <a:spcAft>
                <a:spcPts val="0"/>
              </a:spcAft>
              <a:defRPr/>
            </a:pPr>
            <a:r>
              <a:rPr lang="en-US" dirty="0" smtClean="0">
                <a:solidFill>
                  <a:schemeClr val="tx1"/>
                </a:solidFill>
                <a:latin typeface="Times New Roman" pitchFamily="18" charset="0"/>
                <a:cs typeface="Times New Roman" pitchFamily="18" charset="0"/>
              </a:rPr>
              <a:t>Serotonin Selective reuptake inhibitors:  SSRI</a:t>
            </a:r>
          </a:p>
          <a:p>
            <a:pPr lvl="1" algn="l" rtl="0" eaLnBrk="1" fontAlgn="auto" hangingPunct="1">
              <a:spcAft>
                <a:spcPts val="0"/>
              </a:spcAft>
              <a:defRPr/>
            </a:pPr>
            <a:r>
              <a:rPr lang="en-US" dirty="0" smtClean="0">
                <a:solidFill>
                  <a:schemeClr val="tx1"/>
                </a:solidFill>
                <a:latin typeface="Times New Roman" pitchFamily="18" charset="0"/>
                <a:cs typeface="Times New Roman" pitchFamily="18" charset="0"/>
              </a:rPr>
              <a:t>Norepinephrine selective reuptake inhibitors: NSRI</a:t>
            </a:r>
          </a:p>
          <a:p>
            <a:pPr lvl="1" algn="l" rtl="0" eaLnBrk="1" fontAlgn="auto" hangingPunct="1">
              <a:spcAft>
                <a:spcPts val="0"/>
              </a:spcAft>
              <a:defRPr/>
            </a:pPr>
            <a:r>
              <a:rPr lang="en-US" dirty="0" smtClean="0">
                <a:solidFill>
                  <a:schemeClr val="tx1"/>
                </a:solidFill>
                <a:latin typeface="Times New Roman" pitchFamily="18" charset="0"/>
                <a:cs typeface="Times New Roman" pitchFamily="18" charset="0"/>
              </a:rPr>
              <a:t>Serotonin/Norepinephrine selective reuptake inhibitors: SNSRI drugs </a:t>
            </a:r>
          </a:p>
          <a:p>
            <a:pPr lvl="1" algn="l" rtl="0" eaLnBrk="1" fontAlgn="auto" hangingPunct="1">
              <a:spcAft>
                <a:spcPts val="0"/>
              </a:spcAft>
              <a:defRPr/>
            </a:pPr>
            <a:r>
              <a:rPr lang="en-US" dirty="0" smtClean="0">
                <a:solidFill>
                  <a:schemeClr val="tx1"/>
                </a:solidFill>
                <a:latin typeface="Times New Roman" pitchFamily="18" charset="0"/>
                <a:cs typeface="Times New Roman" pitchFamily="18" charset="0"/>
              </a:rPr>
              <a:t>E.g., </a:t>
            </a:r>
            <a:r>
              <a:rPr lang="en-US" dirty="0" err="1" smtClean="0">
                <a:solidFill>
                  <a:schemeClr val="tx1"/>
                </a:solidFill>
                <a:latin typeface="Times New Roman" pitchFamily="18" charset="0"/>
                <a:cs typeface="Times New Roman" pitchFamily="18" charset="0"/>
              </a:rPr>
              <a:t>prozac</a:t>
            </a:r>
            <a:endParaRPr lang="en-US" dirty="0" smtClean="0">
              <a:solidFill>
                <a:schemeClr val="tx1"/>
              </a:solidFill>
              <a:latin typeface="Times New Roman" pitchFamily="18" charset="0"/>
              <a:cs typeface="Times New Roman" pitchFamily="18" charset="0"/>
            </a:endParaRPr>
          </a:p>
          <a:p>
            <a:pPr lvl="1" eaLnBrk="1" fontAlgn="auto" hangingPunct="1">
              <a:spcAft>
                <a:spcPts val="0"/>
              </a:spcAft>
              <a:defRPr/>
            </a:pPr>
            <a:endParaRPr lang="en-US" dirty="0" smtClean="0">
              <a:solidFill>
                <a:schemeClr val="tx1"/>
              </a:solidFill>
              <a:latin typeface="Times New Roman" pitchFamily="18" charset="0"/>
              <a:cs typeface="Times New Roman" pitchFamily="18" charset="0"/>
            </a:endParaRPr>
          </a:p>
          <a:p>
            <a:pPr lvl="2" eaLnBrk="1" fontAlgn="auto" hangingPunct="1">
              <a:spcAft>
                <a:spcPts val="0"/>
              </a:spcAft>
              <a:defRPr/>
            </a:pPr>
            <a:endParaRPr lang="en-US"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rrowheads="1"/>
          </p:cNvPicPr>
          <p:nvPr/>
        </p:nvPicPr>
        <p:blipFill>
          <a:blip r:embed="rId3"/>
          <a:srcRect/>
          <a:stretch>
            <a:fillRect/>
          </a:stretch>
        </p:blipFill>
        <p:spPr bwMode="auto">
          <a:xfrm>
            <a:off x="285720" y="214290"/>
            <a:ext cx="8501122" cy="6432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descr="https://classconnection.s3.amazonaws.com/1615/flashcards/596052/png/screen-shot-2011-01-19-at-10.10.47-pm.png"/>
          <p:cNvPicPr>
            <a:picLocks noGrp="1" noChangeAspect="1" noChangeArrowheads="1"/>
          </p:cNvPicPr>
          <p:nvPr>
            <p:ph idx="1"/>
          </p:nvPr>
        </p:nvPicPr>
        <p:blipFill>
          <a:blip r:embed="rId3"/>
          <a:srcRect/>
          <a:stretch>
            <a:fillRect/>
          </a:stretch>
        </p:blipFill>
        <p:spPr>
          <a:xfrm>
            <a:off x="357158" y="195263"/>
            <a:ext cx="8358246" cy="64484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style>
          <a:lnRef idx="3">
            <a:schemeClr val="lt1"/>
          </a:lnRef>
          <a:fillRef idx="1">
            <a:schemeClr val="accent4"/>
          </a:fillRef>
          <a:effectRef idx="1">
            <a:schemeClr val="accent4"/>
          </a:effectRef>
          <a:fontRef idx="minor">
            <a:schemeClr val="lt1"/>
          </a:fontRef>
        </p:style>
        <p:txBody>
          <a:bodyPr rtlCol="0">
            <a:normAutofit/>
          </a:bodyPr>
          <a:lstStyle/>
          <a:p>
            <a:pPr algn="ctr" rtl="0" eaLnBrk="1" fontAlgn="auto" hangingPunct="1">
              <a:spcAft>
                <a:spcPts val="0"/>
              </a:spcAft>
              <a:defRPr/>
            </a:pPr>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Regulating Synaptic Activity</a:t>
            </a:r>
          </a:p>
        </p:txBody>
      </p:sp>
      <p:sp>
        <p:nvSpPr>
          <p:cNvPr id="5123" name="Content Placeholder 2"/>
          <p:cNvSpPr>
            <a:spLocks noGrp="1"/>
          </p:cNvSpPr>
          <p:nvPr>
            <p:ph idx="1"/>
          </p:nvPr>
        </p:nvSpPr>
        <p:spPr>
          <a:xfrm>
            <a:off x="457200" y="1285860"/>
            <a:ext cx="8229600" cy="4721431"/>
          </a:xfrm>
        </p:spPr>
        <p:style>
          <a:lnRef idx="2">
            <a:schemeClr val="accent1"/>
          </a:lnRef>
          <a:fillRef idx="1">
            <a:schemeClr val="lt1"/>
          </a:fillRef>
          <a:effectRef idx="0">
            <a:schemeClr val="accent1"/>
          </a:effectRef>
          <a:fontRef idx="minor">
            <a:schemeClr val="dk1"/>
          </a:fontRef>
        </p:style>
        <p:txBody>
          <a:bodyPr>
            <a:normAutofit/>
          </a:bodyPr>
          <a:lstStyle/>
          <a:p>
            <a:pPr algn="justLow" rtl="0" eaLnBrk="1" hangingPunct="1">
              <a:defRPr/>
            </a:pPr>
            <a:r>
              <a:rPr lang="en-US" altLang="en-US" dirty="0" smtClean="0">
                <a:solidFill>
                  <a:schemeClr val="tx1"/>
                </a:solidFill>
                <a:latin typeface="Times New Roman" pitchFamily="18" charset="0"/>
                <a:cs typeface="Times New Roman" pitchFamily="18" charset="0"/>
              </a:rPr>
              <a:t>Several ways to regulate how much neurotransmitter is released, the most important is via </a:t>
            </a:r>
            <a:r>
              <a:rPr lang="en-US" altLang="en-US" b="1" dirty="0" err="1" smtClean="0">
                <a:solidFill>
                  <a:schemeClr val="tx1"/>
                </a:solidFill>
                <a:latin typeface="Times New Roman" pitchFamily="18" charset="0"/>
                <a:cs typeface="Times New Roman" pitchFamily="18" charset="0"/>
              </a:rPr>
              <a:t>autoreceptor</a:t>
            </a:r>
            <a:r>
              <a:rPr lang="en-US" altLang="en-US" b="1" dirty="0" smtClean="0">
                <a:solidFill>
                  <a:schemeClr val="tx1"/>
                </a:solidFill>
                <a:latin typeface="Times New Roman" pitchFamily="18" charset="0"/>
                <a:cs typeface="Times New Roman" pitchFamily="18" charset="0"/>
              </a:rPr>
              <a:t> activity:</a:t>
            </a:r>
          </a:p>
          <a:p>
            <a:pPr lvl="1" algn="justLow" rtl="0" eaLnBrk="1" hangingPunct="1">
              <a:defRPr/>
            </a:pPr>
            <a:r>
              <a:rPr lang="en-US" altLang="en-US" dirty="0" err="1" smtClean="0">
                <a:solidFill>
                  <a:schemeClr val="tx1"/>
                </a:solidFill>
                <a:latin typeface="Times New Roman" pitchFamily="18" charset="0"/>
                <a:cs typeface="Times New Roman" pitchFamily="18" charset="0"/>
              </a:rPr>
              <a:t>Autoreceptors</a:t>
            </a:r>
            <a:r>
              <a:rPr lang="en-US" altLang="en-US" dirty="0" smtClean="0">
                <a:solidFill>
                  <a:schemeClr val="tx1"/>
                </a:solidFill>
                <a:latin typeface="Times New Roman" pitchFamily="18" charset="0"/>
                <a:cs typeface="Times New Roman" pitchFamily="18" charset="0"/>
              </a:rPr>
              <a:t> regulate the amount of neurotransmitter released into the synapse</a:t>
            </a:r>
          </a:p>
          <a:p>
            <a:pPr lvl="1" algn="justLow" rtl="0" eaLnBrk="1" hangingPunct="1">
              <a:defRPr/>
            </a:pPr>
            <a:endParaRPr lang="en-US" altLang="en-US" dirty="0" smtClean="0">
              <a:solidFill>
                <a:schemeClr val="tx1"/>
              </a:solidFill>
              <a:latin typeface="Times New Roman" pitchFamily="18" charset="0"/>
              <a:cs typeface="Times New Roman" pitchFamily="18" charset="0"/>
            </a:endParaRPr>
          </a:p>
          <a:p>
            <a:pPr algn="justLow" rtl="0" eaLnBrk="1" hangingPunct="1">
              <a:defRPr/>
            </a:pPr>
            <a:r>
              <a:rPr lang="en-US" altLang="en-US" dirty="0" err="1" smtClean="0">
                <a:solidFill>
                  <a:schemeClr val="tx1"/>
                </a:solidFill>
                <a:latin typeface="Times New Roman" pitchFamily="18" charset="0"/>
                <a:cs typeface="Times New Roman" pitchFamily="18" charset="0"/>
              </a:rPr>
              <a:t>Autoreceptors</a:t>
            </a:r>
            <a:r>
              <a:rPr lang="en-US" altLang="en-US" dirty="0" smtClean="0">
                <a:solidFill>
                  <a:schemeClr val="tx1"/>
                </a:solidFill>
                <a:latin typeface="Times New Roman" pitchFamily="18" charset="0"/>
                <a:cs typeface="Times New Roman" pitchFamily="18" charset="0"/>
              </a:rPr>
              <a:t> on presynaptic neuron detect amount of transmitters in cleft; &amp; regulate their reuptake</a:t>
            </a:r>
          </a:p>
          <a:p>
            <a:pPr lvl="1" algn="justLow" rtl="0" eaLnBrk="1" hangingPunct="1">
              <a:defRPr/>
            </a:pPr>
            <a:r>
              <a:rPr lang="en-US" altLang="en-US" dirty="0" smtClean="0">
                <a:solidFill>
                  <a:schemeClr val="tx1"/>
                </a:solidFill>
                <a:latin typeface="Times New Roman" pitchFamily="18" charset="0"/>
                <a:cs typeface="Times New Roman" pitchFamily="18" charset="0"/>
              </a:rPr>
              <a:t>Like a thermostat</a:t>
            </a:r>
          </a:p>
          <a:p>
            <a:pPr lvl="1" algn="justLow" rtl="0" eaLnBrk="1" hangingPunct="1">
              <a:defRPr/>
            </a:pPr>
            <a:r>
              <a:rPr lang="en-US" altLang="en-US" dirty="0" smtClean="0">
                <a:solidFill>
                  <a:schemeClr val="tx1"/>
                </a:solidFill>
                <a:latin typeface="Times New Roman" pitchFamily="18" charset="0"/>
                <a:cs typeface="Times New Roman" pitchFamily="18" charset="0"/>
              </a:rPr>
              <a:t>If “temperature” is too low- release more NT</a:t>
            </a:r>
          </a:p>
          <a:p>
            <a:pPr lvl="1" algn="justLow" rtl="0" eaLnBrk="1" hangingPunct="1">
              <a:defRPr/>
            </a:pPr>
            <a:r>
              <a:rPr lang="en-US" altLang="en-US" dirty="0" smtClean="0">
                <a:solidFill>
                  <a:schemeClr val="tx1"/>
                </a:solidFill>
                <a:latin typeface="Times New Roman" pitchFamily="18" charset="0"/>
                <a:cs typeface="Times New Roman" pitchFamily="18" charset="0"/>
              </a:rPr>
              <a:t>If “temperature” is too high- release less 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style>
          <a:lnRef idx="3">
            <a:schemeClr val="lt1"/>
          </a:lnRef>
          <a:fillRef idx="1">
            <a:schemeClr val="accent4"/>
          </a:fillRef>
          <a:effectRef idx="1">
            <a:schemeClr val="accent4"/>
          </a:effectRef>
          <a:fontRef idx="minor">
            <a:schemeClr val="lt1"/>
          </a:fontRef>
        </p:style>
        <p:txBody>
          <a:bodyPr rtlCol="0">
            <a:normAutofit/>
          </a:bodyPr>
          <a:lstStyle/>
          <a:p>
            <a:pPr algn="ctr" rtl="0" eaLnBrk="1" fontAlgn="auto" hangingPunct="1">
              <a:spcAft>
                <a:spcPts val="0"/>
              </a:spcAft>
              <a:defRPr/>
            </a:pPr>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Glial cells also regulate NT function</a:t>
            </a: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a:bodyPr>
          <a:lstStyle/>
          <a:p>
            <a:pPr algn="justLow" rtl="0" eaLnBrk="1" fontAlgn="auto" hangingPunct="1">
              <a:spcAft>
                <a:spcPts val="0"/>
              </a:spcAft>
              <a:defRPr/>
            </a:pPr>
            <a:r>
              <a:rPr lang="en-US" dirty="0" smtClean="0">
                <a:solidFill>
                  <a:schemeClr val="tx1"/>
                </a:solidFill>
                <a:latin typeface="Times New Roman" pitchFamily="18" charset="0"/>
                <a:cs typeface="Times New Roman" pitchFamily="18" charset="0"/>
              </a:rPr>
              <a:t>Remember: </a:t>
            </a:r>
            <a:r>
              <a:rPr lang="en-US" dirty="0" err="1" smtClean="0">
                <a:solidFill>
                  <a:schemeClr val="tx1"/>
                </a:solidFill>
                <a:latin typeface="Times New Roman" pitchFamily="18" charset="0"/>
                <a:cs typeface="Times New Roman" pitchFamily="18" charset="0"/>
              </a:rPr>
              <a:t>Glial</a:t>
            </a:r>
            <a:r>
              <a:rPr lang="en-US" dirty="0" smtClean="0">
                <a:solidFill>
                  <a:schemeClr val="tx1"/>
                </a:solidFill>
                <a:latin typeface="Times New Roman" pitchFamily="18" charset="0"/>
                <a:cs typeface="Times New Roman" pitchFamily="18" charset="0"/>
              </a:rPr>
              <a:t> cells surround and insulate neurons</a:t>
            </a:r>
          </a:p>
          <a:p>
            <a:pPr lvl="1" algn="justLow" rtl="0" eaLnBrk="1" fontAlgn="auto" hangingPunct="1">
              <a:spcAft>
                <a:spcPts val="0"/>
              </a:spcAft>
              <a:defRPr/>
            </a:pPr>
            <a:r>
              <a:rPr lang="en-US" dirty="0" smtClean="0">
                <a:solidFill>
                  <a:schemeClr val="tx1"/>
                </a:solidFill>
                <a:latin typeface="Times New Roman" pitchFamily="18" charset="0"/>
                <a:cs typeface="Times New Roman" pitchFamily="18" charset="0"/>
              </a:rPr>
              <a:t>Prevent NT from spreading to other synapses</a:t>
            </a:r>
          </a:p>
          <a:p>
            <a:pPr lvl="1" algn="justLow" rtl="0" eaLnBrk="1" fontAlgn="auto" hangingPunct="1">
              <a:spcAft>
                <a:spcPts val="0"/>
              </a:spcAft>
              <a:defRPr/>
            </a:pPr>
            <a:r>
              <a:rPr lang="en-US" dirty="0" smtClean="0">
                <a:solidFill>
                  <a:schemeClr val="tx1"/>
                </a:solidFill>
                <a:latin typeface="Times New Roman" pitchFamily="18" charset="0"/>
                <a:cs typeface="Times New Roman" pitchFamily="18" charset="0"/>
              </a:rPr>
              <a:t>Absorb some NT and recycle it for neuron’s reuse</a:t>
            </a:r>
          </a:p>
          <a:p>
            <a:pPr algn="justLow" rtl="0" eaLnBrk="1" fontAlgn="auto" hangingPunct="1">
              <a:spcAft>
                <a:spcPts val="0"/>
              </a:spcAft>
              <a:defRPr/>
            </a:pPr>
            <a:endParaRPr lang="en-US" dirty="0" smtClean="0">
              <a:solidFill>
                <a:schemeClr val="tx1"/>
              </a:solidFill>
              <a:latin typeface="Times New Roman" pitchFamily="18" charset="0"/>
              <a:cs typeface="Times New Roman" pitchFamily="18" charset="0"/>
            </a:endParaRPr>
          </a:p>
          <a:p>
            <a:pPr algn="justLow" rtl="0" eaLnBrk="1" fontAlgn="auto" hangingPunct="1">
              <a:spcAft>
                <a:spcPts val="0"/>
              </a:spcAft>
              <a:defRPr/>
            </a:pPr>
            <a:r>
              <a:rPr lang="en-US" dirty="0" smtClean="0">
                <a:solidFill>
                  <a:schemeClr val="tx1"/>
                </a:solidFill>
                <a:latin typeface="Times New Roman" pitchFamily="18" charset="0"/>
                <a:cs typeface="Times New Roman" pitchFamily="18" charset="0"/>
              </a:rPr>
              <a:t>Can even release NT themselves: particularly glutamate</a:t>
            </a:r>
          </a:p>
          <a:p>
            <a:pPr lvl="1" algn="justLow" rtl="0" eaLnBrk="1" fontAlgn="auto" hangingPunct="1">
              <a:spcAft>
                <a:spcPts val="0"/>
              </a:spcAft>
              <a:defRPr/>
            </a:pPr>
            <a:r>
              <a:rPr lang="en-US" dirty="0" smtClean="0">
                <a:solidFill>
                  <a:schemeClr val="tx1"/>
                </a:solidFill>
                <a:latin typeface="Times New Roman" pitchFamily="18" charset="0"/>
                <a:cs typeface="Times New Roman" pitchFamily="18" charset="0"/>
              </a:rPr>
              <a:t>This stimulates presynaptic terminal to increase or decrease NT release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a:xfrm>
            <a:off x="214282" y="274638"/>
            <a:ext cx="8472518" cy="868346"/>
          </a:xfrm>
        </p:spPr>
        <p:style>
          <a:lnRef idx="3">
            <a:schemeClr val="lt1"/>
          </a:lnRef>
          <a:fillRef idx="1">
            <a:schemeClr val="accent4"/>
          </a:fillRef>
          <a:effectRef idx="1">
            <a:schemeClr val="accent4"/>
          </a:effectRef>
          <a:fontRef idx="minor">
            <a:schemeClr val="lt1"/>
          </a:fontRef>
        </p:style>
        <p:txBody>
          <a:bodyPr rtlCol="0">
            <a:normAutofit/>
          </a:bodyPr>
          <a:lstStyle/>
          <a:p>
            <a:pPr algn="ctr" rtl="0">
              <a:defRPr/>
            </a:pPr>
            <a:r>
              <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Two basic Neurotransmitters</a:t>
            </a:r>
            <a:r>
              <a:rPr lang="ar-IQ"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present:</a:t>
            </a:r>
          </a:p>
        </p:txBody>
      </p:sp>
      <p:sp>
        <p:nvSpPr>
          <p:cNvPr id="35843" name="Rectangle 3"/>
          <p:cNvSpPr>
            <a:spLocks noGrp="1" noRot="1" noChangeArrowheads="1"/>
          </p:cNvSpPr>
          <p:nvPr>
            <p:ph idx="1"/>
          </p:nvPr>
        </p:nvSpPr>
        <p:spPr>
          <a:xfrm>
            <a:off x="301625" y="1357298"/>
            <a:ext cx="8540750" cy="5286412"/>
          </a:xfrm>
        </p:spPr>
        <p:style>
          <a:lnRef idx="2">
            <a:schemeClr val="accent1"/>
          </a:lnRef>
          <a:fillRef idx="1">
            <a:schemeClr val="lt1"/>
          </a:fillRef>
          <a:effectRef idx="0">
            <a:schemeClr val="accent1"/>
          </a:effectRef>
          <a:fontRef idx="minor">
            <a:schemeClr val="dk1"/>
          </a:fontRef>
        </p:style>
        <p:txBody>
          <a:bodyPr/>
          <a:lstStyle/>
          <a:p>
            <a:pPr marL="609600" indent="-609600" algn="justLow" rtl="0">
              <a:lnSpc>
                <a:spcPct val="80000"/>
              </a:lnSpc>
            </a:pPr>
            <a:endParaRPr lang="en-US" altLang="en-US" sz="2400" b="1" dirty="0" smtClean="0">
              <a:solidFill>
                <a:schemeClr val="tx1"/>
              </a:solidFill>
              <a:latin typeface="Times New Roman" pitchFamily="18" charset="0"/>
              <a:cs typeface="Times New Roman" pitchFamily="18" charset="0"/>
            </a:endParaRPr>
          </a:p>
          <a:p>
            <a:pPr marL="609600" indent="-609600" algn="justLow" rtl="0">
              <a:lnSpc>
                <a:spcPct val="80000"/>
              </a:lnSpc>
            </a:pPr>
            <a:r>
              <a:rPr lang="en-US" altLang="en-US" sz="2400" b="1" dirty="0" smtClean="0">
                <a:solidFill>
                  <a:schemeClr val="tx1"/>
                </a:solidFill>
                <a:latin typeface="Times New Roman" pitchFamily="18" charset="0"/>
                <a:cs typeface="Times New Roman" pitchFamily="18" charset="0"/>
              </a:rPr>
              <a:t>Excitatory: </a:t>
            </a:r>
          </a:p>
          <a:p>
            <a:pPr marL="990600" lvl="1" indent="-533400" algn="justLow" rtl="0" eaLnBrk="1" hangingPunct="1">
              <a:lnSpc>
                <a:spcPct val="80000"/>
              </a:lnSpc>
            </a:pPr>
            <a:r>
              <a:rPr lang="en-US" altLang="en-US" sz="2000" dirty="0" smtClean="0">
                <a:solidFill>
                  <a:schemeClr val="tx1"/>
                </a:solidFill>
                <a:latin typeface="Times New Roman" pitchFamily="18" charset="0"/>
                <a:cs typeface="Times New Roman" pitchFamily="18" charset="0"/>
              </a:rPr>
              <a:t>create Excitatory postsynaptic potentials: EPSP's</a:t>
            </a:r>
          </a:p>
          <a:p>
            <a:pPr marL="990600" lvl="1" indent="-533400" algn="justLow" rtl="0" eaLnBrk="1" hangingPunct="1">
              <a:lnSpc>
                <a:spcPct val="80000"/>
              </a:lnSpc>
            </a:pPr>
            <a:r>
              <a:rPr lang="en-US" altLang="en-US" sz="2000" dirty="0" smtClean="0">
                <a:solidFill>
                  <a:schemeClr val="tx1"/>
                </a:solidFill>
                <a:latin typeface="Times New Roman" pitchFamily="18" charset="0"/>
                <a:cs typeface="Times New Roman" pitchFamily="18" charset="0"/>
              </a:rPr>
              <a:t>stimulate or push neuron towards an action potential</a:t>
            </a:r>
          </a:p>
          <a:p>
            <a:pPr marL="990600" lvl="1" indent="-533400" algn="justLow" rtl="0" eaLnBrk="1" hangingPunct="1">
              <a:lnSpc>
                <a:spcPct val="80000"/>
              </a:lnSpc>
            </a:pPr>
            <a:r>
              <a:rPr lang="en-US" altLang="en-US" sz="2000" dirty="0" smtClean="0">
                <a:solidFill>
                  <a:schemeClr val="tx1"/>
                </a:solidFill>
                <a:latin typeface="Times New Roman" pitchFamily="18" charset="0"/>
                <a:cs typeface="Times New Roman" pitchFamily="18" charset="0"/>
              </a:rPr>
              <a:t>effect is merely to produce action potential- no behavioral effect as yet</a:t>
            </a:r>
          </a:p>
          <a:p>
            <a:pPr marL="609600" indent="-609600" algn="justLow" rtl="0" eaLnBrk="1" hangingPunct="1">
              <a:lnSpc>
                <a:spcPct val="80000"/>
              </a:lnSpc>
              <a:buFont typeface="Wingdings" pitchFamily="2" charset="2"/>
              <a:buNone/>
            </a:pPr>
            <a:r>
              <a:rPr lang="en-US" altLang="en-US" sz="2400" dirty="0" smtClean="0">
                <a:solidFill>
                  <a:schemeClr val="tx1"/>
                </a:solidFill>
                <a:latin typeface="Times New Roman" pitchFamily="18" charset="0"/>
                <a:cs typeface="Times New Roman" pitchFamily="18" charset="0"/>
              </a:rPr>
              <a:t>   </a:t>
            </a:r>
          </a:p>
          <a:p>
            <a:pPr marL="609600" indent="-609600" algn="justLow" rtl="0" eaLnBrk="1" hangingPunct="1">
              <a:lnSpc>
                <a:spcPct val="80000"/>
              </a:lnSpc>
            </a:pPr>
            <a:r>
              <a:rPr lang="en-US" altLang="en-US" sz="2400" b="1" dirty="0" smtClean="0">
                <a:solidFill>
                  <a:schemeClr val="tx1"/>
                </a:solidFill>
                <a:latin typeface="Times New Roman" pitchFamily="18" charset="0"/>
                <a:cs typeface="Times New Roman" pitchFamily="18" charset="0"/>
              </a:rPr>
              <a:t>Inhibitory: </a:t>
            </a:r>
          </a:p>
          <a:p>
            <a:pPr marL="990600" lvl="1" indent="-533400" algn="justLow" rtl="0" eaLnBrk="1" hangingPunct="1">
              <a:lnSpc>
                <a:spcPct val="80000"/>
              </a:lnSpc>
            </a:pPr>
            <a:r>
              <a:rPr lang="en-US" altLang="en-US" sz="2000" dirty="0" smtClean="0">
                <a:solidFill>
                  <a:schemeClr val="tx1"/>
                </a:solidFill>
                <a:latin typeface="Times New Roman" pitchFamily="18" charset="0"/>
                <a:cs typeface="Times New Roman" pitchFamily="18" charset="0"/>
              </a:rPr>
              <a:t>Create Inhibitory postsynaptic potentials: IPSP's</a:t>
            </a:r>
          </a:p>
          <a:p>
            <a:pPr marL="990600" lvl="1" indent="-533400" algn="justLow" rtl="0" eaLnBrk="1" hangingPunct="1">
              <a:lnSpc>
                <a:spcPct val="80000"/>
              </a:lnSpc>
            </a:pPr>
            <a:r>
              <a:rPr lang="en-US" altLang="en-US" sz="2000" dirty="0" smtClean="0">
                <a:solidFill>
                  <a:schemeClr val="tx1"/>
                </a:solidFill>
                <a:latin typeface="Times New Roman" pitchFamily="18" charset="0"/>
                <a:cs typeface="Times New Roman" pitchFamily="18" charset="0"/>
              </a:rPr>
              <a:t>Reduce probability that neuron will show an action potential</a:t>
            </a:r>
          </a:p>
          <a:p>
            <a:pPr marL="990600" lvl="1" indent="-533400" algn="justLow" rtl="0" eaLnBrk="1" hangingPunct="1">
              <a:lnSpc>
                <a:spcPct val="80000"/>
              </a:lnSpc>
            </a:pPr>
            <a:r>
              <a:rPr lang="en-US" altLang="en-US" sz="2000" dirty="0" smtClean="0">
                <a:solidFill>
                  <a:schemeClr val="tx1"/>
                </a:solidFill>
                <a:latin typeface="Times New Roman" pitchFamily="18" charset="0"/>
                <a:cs typeface="Times New Roman" pitchFamily="18" charset="0"/>
              </a:rPr>
              <a:t>Effect is merely to lessen likelihood of an action potential- again not talking about behavioral effects just yet</a:t>
            </a:r>
          </a:p>
          <a:p>
            <a:pPr marL="609600" indent="-609600" algn="justLow" rtl="0" eaLnBrk="1" hangingPunct="1">
              <a:lnSpc>
                <a:spcPct val="80000"/>
              </a:lnSpc>
            </a:pPr>
            <a:endParaRPr lang="en-US" altLang="en-US" sz="2400" dirty="0" smtClean="0">
              <a:solidFill>
                <a:schemeClr val="tx1"/>
              </a:solidFill>
              <a:latin typeface="Times New Roman" pitchFamily="18" charset="0"/>
              <a:cs typeface="Times New Roman" pitchFamily="18" charset="0"/>
            </a:endParaRPr>
          </a:p>
          <a:p>
            <a:pPr marL="609600" indent="-609600" algn="justLow" rtl="0" eaLnBrk="1" hangingPunct="1">
              <a:lnSpc>
                <a:spcPct val="80000"/>
              </a:lnSpc>
            </a:pPr>
            <a:r>
              <a:rPr lang="en-US" altLang="en-US" sz="2400" b="1" dirty="0" smtClean="0">
                <a:solidFill>
                  <a:schemeClr val="tx1"/>
                </a:solidFill>
                <a:latin typeface="Times New Roman" pitchFamily="18" charset="0"/>
                <a:cs typeface="Times New Roman" pitchFamily="18" charset="0"/>
              </a:rPr>
              <a:t>Some neurotransmitters are both inhibitory and excitatory, depending upon  situation and location.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85721" y="357165"/>
          <a:ext cx="8501121" cy="6072231"/>
        </p:xfrm>
        <a:graphic>
          <a:graphicData uri="http://schemas.openxmlformats.org/drawingml/2006/table">
            <a:tbl>
              <a:tblPr>
                <a:tableStyleId>{08FB837D-C827-4EFA-A057-4D05807E0F7C}</a:tableStyleId>
              </a:tblPr>
              <a:tblGrid>
                <a:gridCol w="2833707"/>
                <a:gridCol w="2833707"/>
                <a:gridCol w="2833707"/>
              </a:tblGrid>
              <a:tr h="753753">
                <a:tc gridSpan="3">
                  <a:txBody>
                    <a:bodyPr/>
                    <a:lstStyle/>
                    <a:p>
                      <a:pPr algn="ctr" rtl="0"/>
                      <a:r>
                        <a:rPr lang="en-US" sz="1500" b="1" dirty="0">
                          <a:solidFill>
                            <a:schemeClr val="tx1"/>
                          </a:solidFill>
                          <a:latin typeface="Times New Roman" pitchFamily="18" charset="0"/>
                          <a:cs typeface="Times New Roman" pitchFamily="18" charset="0"/>
                        </a:rPr>
                        <a:t>Small molecule neurotransmitters</a:t>
                      </a: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r>
              <a:tr h="759781">
                <a:tc>
                  <a:txBody>
                    <a:bodyPr/>
                    <a:lstStyle/>
                    <a:p>
                      <a:pPr algn="l" rtl="0"/>
                      <a:r>
                        <a:rPr lang="en-US" sz="1500" b="1">
                          <a:solidFill>
                            <a:schemeClr val="tx1"/>
                          </a:solidFill>
                          <a:latin typeface="Times New Roman" pitchFamily="18" charset="0"/>
                          <a:cs typeface="Times New Roman" pitchFamily="18" charset="0"/>
                        </a:rPr>
                        <a:t>Type</a:t>
                      </a:r>
                    </a:p>
                  </a:txBody>
                  <a:tcPr anchor="ctr">
                    <a:lnL w="76200" cap="flat" cmpd="sng" algn="ctr">
                      <a:solidFill>
                        <a:schemeClr val="tx1"/>
                      </a:solidFill>
                      <a:prstDash val="solid"/>
                      <a:round/>
                      <a:headEnd type="none" w="med" len="med"/>
                      <a:tailEnd type="none" w="med" len="med"/>
                    </a:lnL>
                  </a:tcPr>
                </a:tc>
                <a:tc>
                  <a:txBody>
                    <a:bodyPr/>
                    <a:lstStyle/>
                    <a:p>
                      <a:pPr algn="l" rtl="0"/>
                      <a:r>
                        <a:rPr lang="en-US" sz="1500" b="1" dirty="0">
                          <a:solidFill>
                            <a:schemeClr val="tx1"/>
                          </a:solidFill>
                          <a:latin typeface="Times New Roman" pitchFamily="18" charset="0"/>
                          <a:cs typeface="Times New Roman" pitchFamily="18" charset="0"/>
                        </a:rPr>
                        <a:t>Neurotransmitter</a:t>
                      </a:r>
                    </a:p>
                  </a:txBody>
                  <a:tcPr anchor="ctr"/>
                </a:tc>
                <a:tc>
                  <a:txBody>
                    <a:bodyPr/>
                    <a:lstStyle/>
                    <a:p>
                      <a:pPr algn="l" rtl="0"/>
                      <a:r>
                        <a:rPr lang="en-US" sz="1500" b="1">
                          <a:solidFill>
                            <a:schemeClr val="tx1"/>
                          </a:solidFill>
                          <a:latin typeface="Times New Roman" pitchFamily="18" charset="0"/>
                          <a:cs typeface="Times New Roman" pitchFamily="18" charset="0"/>
                        </a:rPr>
                        <a:t>Postsynaptic effect</a:t>
                      </a:r>
                    </a:p>
                  </a:txBody>
                  <a:tcPr anchor="ctr">
                    <a:lnR w="76200" cap="flat" cmpd="sng" algn="ctr">
                      <a:solidFill>
                        <a:schemeClr val="tx1"/>
                      </a:solidFill>
                      <a:prstDash val="solid"/>
                      <a:round/>
                      <a:headEnd type="none" w="med" len="med"/>
                      <a:tailEnd type="none" w="med" len="med"/>
                    </a:lnR>
                  </a:tcPr>
                </a:tc>
              </a:tr>
              <a:tr h="434162">
                <a:tc>
                  <a:txBody>
                    <a:bodyPr/>
                    <a:lstStyle/>
                    <a:p>
                      <a:pPr algn="l" rtl="0"/>
                      <a:endParaRPr lang="en-US" sz="1500" b="1">
                        <a:solidFill>
                          <a:schemeClr val="tx1"/>
                        </a:solidFill>
                        <a:latin typeface="Times New Roman" pitchFamily="18" charset="0"/>
                        <a:cs typeface="Times New Roman" pitchFamily="18" charset="0"/>
                      </a:endParaRPr>
                    </a:p>
                  </a:txBody>
                  <a:tcPr anchor="ctr">
                    <a:lnL w="76200" cap="flat" cmpd="sng" algn="ctr">
                      <a:solidFill>
                        <a:schemeClr val="tx1"/>
                      </a:solidFill>
                      <a:prstDash val="solid"/>
                      <a:round/>
                      <a:headEnd type="none" w="med" len="med"/>
                      <a:tailEnd type="none" w="med" len="med"/>
                    </a:lnL>
                  </a:tcPr>
                </a:tc>
                <a:tc>
                  <a:txBody>
                    <a:bodyPr/>
                    <a:lstStyle/>
                    <a:p>
                      <a:pPr algn="l" rtl="0"/>
                      <a:r>
                        <a:rPr lang="en-US" sz="1500" b="1" dirty="0">
                          <a:solidFill>
                            <a:schemeClr val="tx1"/>
                          </a:solidFill>
                          <a:latin typeface="Times New Roman" pitchFamily="18" charset="0"/>
                          <a:cs typeface="Times New Roman" pitchFamily="18" charset="0"/>
                        </a:rPr>
                        <a:t>Acetylcholine</a:t>
                      </a:r>
                    </a:p>
                  </a:txBody>
                  <a:tcPr anchor="ctr"/>
                </a:tc>
                <a:tc>
                  <a:txBody>
                    <a:bodyPr/>
                    <a:lstStyle/>
                    <a:p>
                      <a:pPr algn="l" rtl="0"/>
                      <a:r>
                        <a:rPr lang="en-US" sz="1500" b="1" dirty="0" smtClean="0">
                          <a:solidFill>
                            <a:schemeClr val="tx1"/>
                          </a:solidFill>
                          <a:latin typeface="Times New Roman" pitchFamily="18" charset="0"/>
                          <a:cs typeface="Times New Roman" pitchFamily="18" charset="0"/>
                        </a:rPr>
                        <a:t>Excitatory (</a:t>
                      </a:r>
                      <a:r>
                        <a:rPr lang="en-US" sz="1500" b="1" baseline="0" dirty="0" smtClean="0">
                          <a:solidFill>
                            <a:schemeClr val="tx1"/>
                          </a:solidFill>
                          <a:latin typeface="Times New Roman" pitchFamily="18" charset="0"/>
                          <a:cs typeface="Times New Roman" pitchFamily="18" charset="0"/>
                        </a:rPr>
                        <a:t> some inhibitory )</a:t>
                      </a:r>
                      <a:endParaRPr lang="en-US" sz="1500" b="1" dirty="0">
                        <a:solidFill>
                          <a:schemeClr val="tx1"/>
                        </a:solidFill>
                        <a:latin typeface="Times New Roman" pitchFamily="18" charset="0"/>
                        <a:cs typeface="Times New Roman" pitchFamily="18" charset="0"/>
                      </a:endParaRPr>
                    </a:p>
                  </a:txBody>
                  <a:tcPr anchor="ctr">
                    <a:lnR w="76200" cap="flat" cmpd="sng" algn="ctr">
                      <a:solidFill>
                        <a:schemeClr val="tx1"/>
                      </a:solidFill>
                      <a:prstDash val="solid"/>
                      <a:round/>
                      <a:headEnd type="none" w="med" len="med"/>
                      <a:tailEnd type="none" w="med" len="med"/>
                    </a:lnR>
                  </a:tcPr>
                </a:tc>
              </a:tr>
              <a:tr h="1085401">
                <a:tc rowSpan="4">
                  <a:txBody>
                    <a:bodyPr/>
                    <a:lstStyle/>
                    <a:p>
                      <a:pPr algn="l" rtl="0"/>
                      <a:endParaRPr lang="en-US" sz="1500" b="1" dirty="0" smtClean="0">
                        <a:solidFill>
                          <a:schemeClr val="tx1"/>
                        </a:solidFill>
                        <a:latin typeface="Times New Roman" pitchFamily="18" charset="0"/>
                        <a:cs typeface="Times New Roman" pitchFamily="18" charset="0"/>
                      </a:endParaRPr>
                    </a:p>
                    <a:p>
                      <a:pPr algn="l" rtl="0"/>
                      <a:r>
                        <a:rPr lang="en-US" sz="1500" b="1" dirty="0" smtClean="0">
                          <a:solidFill>
                            <a:schemeClr val="tx1"/>
                          </a:solidFill>
                          <a:latin typeface="Times New Roman" pitchFamily="18" charset="0"/>
                          <a:cs typeface="Times New Roman" pitchFamily="18" charset="0"/>
                        </a:rPr>
                        <a:t>Amino </a:t>
                      </a:r>
                      <a:r>
                        <a:rPr lang="en-US" sz="1500" b="1" dirty="0">
                          <a:solidFill>
                            <a:schemeClr val="tx1"/>
                          </a:solidFill>
                          <a:latin typeface="Times New Roman" pitchFamily="18" charset="0"/>
                          <a:cs typeface="Times New Roman" pitchFamily="18" charset="0"/>
                        </a:rPr>
                        <a:t>acids</a:t>
                      </a:r>
                    </a:p>
                  </a:txBody>
                  <a:tcPr>
                    <a:lnL w="76200" cap="flat" cmpd="sng" algn="ctr">
                      <a:solidFill>
                        <a:schemeClr val="tx1"/>
                      </a:solidFill>
                      <a:prstDash val="solid"/>
                      <a:round/>
                      <a:headEnd type="none" w="med" len="med"/>
                      <a:tailEnd type="none" w="med" len="med"/>
                    </a:lnL>
                  </a:tcPr>
                </a:tc>
                <a:tc>
                  <a:txBody>
                    <a:bodyPr/>
                    <a:lstStyle/>
                    <a:p>
                      <a:pPr algn="l" rtl="0"/>
                      <a:r>
                        <a:rPr lang="en-US" sz="1500" b="1" dirty="0">
                          <a:solidFill>
                            <a:schemeClr val="tx1"/>
                          </a:solidFill>
                          <a:latin typeface="Times New Roman" pitchFamily="18" charset="0"/>
                          <a:cs typeface="Times New Roman" pitchFamily="18" charset="0"/>
                        </a:rPr>
                        <a:t>Gamma </a:t>
                      </a:r>
                      <a:r>
                        <a:rPr lang="en-US" sz="1500" b="1" dirty="0" err="1">
                          <a:solidFill>
                            <a:schemeClr val="tx1"/>
                          </a:solidFill>
                          <a:latin typeface="Times New Roman" pitchFamily="18" charset="0"/>
                          <a:cs typeface="Times New Roman" pitchFamily="18" charset="0"/>
                        </a:rPr>
                        <a:t>aminobutyric</a:t>
                      </a:r>
                      <a:r>
                        <a:rPr lang="en-US" sz="1500" b="1" dirty="0">
                          <a:solidFill>
                            <a:schemeClr val="tx1"/>
                          </a:solidFill>
                          <a:latin typeface="Times New Roman" pitchFamily="18" charset="0"/>
                          <a:cs typeface="Times New Roman" pitchFamily="18" charset="0"/>
                        </a:rPr>
                        <a:t> </a:t>
                      </a:r>
                      <a:r>
                        <a:rPr lang="en-US" sz="1500" b="1" dirty="0" err="1">
                          <a:solidFill>
                            <a:schemeClr val="tx1"/>
                          </a:solidFill>
                          <a:latin typeface="Times New Roman" pitchFamily="18" charset="0"/>
                          <a:cs typeface="Times New Roman" pitchFamily="18" charset="0"/>
                        </a:rPr>
                        <a:t>acidGABA</a:t>
                      </a:r>
                      <a:endParaRPr lang="en-US" sz="1500" b="1" dirty="0">
                        <a:solidFill>
                          <a:schemeClr val="tx1"/>
                        </a:solidFill>
                        <a:latin typeface="Times New Roman" pitchFamily="18" charset="0"/>
                        <a:cs typeface="Times New Roman" pitchFamily="18" charset="0"/>
                      </a:endParaRPr>
                    </a:p>
                  </a:txBody>
                  <a:tcPr anchor="ctr"/>
                </a:tc>
                <a:tc>
                  <a:txBody>
                    <a:bodyPr/>
                    <a:lstStyle/>
                    <a:p>
                      <a:pPr algn="l" rtl="0"/>
                      <a:r>
                        <a:rPr lang="en-US" sz="1500" b="1" dirty="0">
                          <a:solidFill>
                            <a:schemeClr val="tx1"/>
                          </a:solidFill>
                          <a:latin typeface="Times New Roman" pitchFamily="18" charset="0"/>
                          <a:cs typeface="Times New Roman" pitchFamily="18" charset="0"/>
                        </a:rPr>
                        <a:t>Inhibitory</a:t>
                      </a:r>
                    </a:p>
                  </a:txBody>
                  <a:tcPr anchor="ctr">
                    <a:lnR w="76200" cap="flat" cmpd="sng" algn="ctr">
                      <a:solidFill>
                        <a:schemeClr val="tx1"/>
                      </a:solidFill>
                      <a:prstDash val="solid"/>
                      <a:round/>
                      <a:headEnd type="none" w="med" len="med"/>
                      <a:tailEnd type="none" w="med" len="med"/>
                    </a:lnR>
                  </a:tcPr>
                </a:tc>
              </a:tr>
              <a:tr h="434162">
                <a:tc vMerge="1">
                  <a:txBody>
                    <a:bodyPr/>
                    <a:lstStyle/>
                    <a:p>
                      <a:endParaRPr lang="en-US"/>
                    </a:p>
                  </a:txBody>
                  <a:tcPr/>
                </a:tc>
                <a:tc>
                  <a:txBody>
                    <a:bodyPr/>
                    <a:lstStyle/>
                    <a:p>
                      <a:pPr algn="l" rtl="0"/>
                      <a:r>
                        <a:rPr lang="en-US" sz="1500" b="1" dirty="0" err="1">
                          <a:solidFill>
                            <a:schemeClr val="tx1"/>
                          </a:solidFill>
                          <a:latin typeface="Times New Roman" pitchFamily="18" charset="0"/>
                          <a:cs typeface="Times New Roman" pitchFamily="18" charset="0"/>
                        </a:rPr>
                        <a:t>Glycine</a:t>
                      </a:r>
                      <a:endParaRPr lang="en-US" sz="1500" b="1" dirty="0">
                        <a:solidFill>
                          <a:schemeClr val="tx1"/>
                        </a:solidFill>
                        <a:latin typeface="Times New Roman" pitchFamily="18" charset="0"/>
                        <a:cs typeface="Times New Roman" pitchFamily="18" charset="0"/>
                      </a:endParaRPr>
                    </a:p>
                  </a:txBody>
                  <a:tcPr anchor="ctr"/>
                </a:tc>
                <a:tc>
                  <a:txBody>
                    <a:bodyPr/>
                    <a:lstStyle/>
                    <a:p>
                      <a:pPr algn="l" rtl="0"/>
                      <a:r>
                        <a:rPr lang="en-US" sz="1500" b="1" dirty="0" smtClean="0">
                          <a:solidFill>
                            <a:schemeClr val="tx1"/>
                          </a:solidFill>
                          <a:latin typeface="Times New Roman" pitchFamily="18" charset="0"/>
                          <a:cs typeface="Times New Roman" pitchFamily="18" charset="0"/>
                        </a:rPr>
                        <a:t>Inhibitory </a:t>
                      </a:r>
                      <a:endParaRPr lang="en-US" sz="1500" b="1" dirty="0">
                        <a:solidFill>
                          <a:schemeClr val="tx1"/>
                        </a:solidFill>
                        <a:latin typeface="Times New Roman" pitchFamily="18" charset="0"/>
                        <a:cs typeface="Times New Roman" pitchFamily="18" charset="0"/>
                      </a:endParaRPr>
                    </a:p>
                  </a:txBody>
                  <a:tcPr anchor="ctr">
                    <a:lnR w="76200" cap="flat" cmpd="sng" algn="ctr">
                      <a:solidFill>
                        <a:schemeClr val="tx1"/>
                      </a:solidFill>
                      <a:prstDash val="solid"/>
                      <a:round/>
                      <a:headEnd type="none" w="med" len="med"/>
                      <a:tailEnd type="none" w="med" len="med"/>
                    </a:lnR>
                  </a:tcPr>
                </a:tc>
              </a:tr>
              <a:tr h="434162">
                <a:tc vMerge="1">
                  <a:txBody>
                    <a:bodyPr/>
                    <a:lstStyle/>
                    <a:p>
                      <a:endParaRPr lang="en-US"/>
                    </a:p>
                  </a:txBody>
                  <a:tcPr/>
                </a:tc>
                <a:tc>
                  <a:txBody>
                    <a:bodyPr/>
                    <a:lstStyle/>
                    <a:p>
                      <a:pPr algn="l" rtl="0"/>
                      <a:r>
                        <a:rPr lang="en-US" sz="1500" b="1" dirty="0">
                          <a:solidFill>
                            <a:schemeClr val="tx1"/>
                          </a:solidFill>
                          <a:latin typeface="Times New Roman" pitchFamily="18" charset="0"/>
                          <a:cs typeface="Times New Roman" pitchFamily="18" charset="0"/>
                        </a:rPr>
                        <a:t>Glutamate</a:t>
                      </a:r>
                    </a:p>
                  </a:txBody>
                  <a:tcPr anchor="ctr"/>
                </a:tc>
                <a:tc>
                  <a:txBody>
                    <a:bodyPr/>
                    <a:lstStyle/>
                    <a:p>
                      <a:pPr algn="l" rtl="0"/>
                      <a:r>
                        <a:rPr lang="en-US" sz="1500" b="1">
                          <a:solidFill>
                            <a:schemeClr val="tx1"/>
                          </a:solidFill>
                          <a:latin typeface="Times New Roman" pitchFamily="18" charset="0"/>
                          <a:cs typeface="Times New Roman" pitchFamily="18" charset="0"/>
                        </a:rPr>
                        <a:t>Excitatory</a:t>
                      </a:r>
                    </a:p>
                  </a:txBody>
                  <a:tcPr anchor="ctr">
                    <a:lnR w="76200" cap="flat" cmpd="sng" algn="ctr">
                      <a:solidFill>
                        <a:schemeClr val="tx1"/>
                      </a:solidFill>
                      <a:prstDash val="solid"/>
                      <a:round/>
                      <a:headEnd type="none" w="med" len="med"/>
                      <a:tailEnd type="none" w="med" len="med"/>
                    </a:lnR>
                  </a:tcPr>
                </a:tc>
              </a:tr>
              <a:tr h="434162">
                <a:tc vMerge="1">
                  <a:txBody>
                    <a:bodyPr/>
                    <a:lstStyle/>
                    <a:p>
                      <a:endParaRPr lang="en-US"/>
                    </a:p>
                  </a:txBody>
                  <a:tcPr/>
                </a:tc>
                <a:tc>
                  <a:txBody>
                    <a:bodyPr/>
                    <a:lstStyle/>
                    <a:p>
                      <a:pPr algn="l" rtl="0"/>
                      <a:r>
                        <a:rPr lang="en-US" sz="1500" b="1" dirty="0" err="1">
                          <a:solidFill>
                            <a:schemeClr val="tx1"/>
                          </a:solidFill>
                          <a:latin typeface="Times New Roman" pitchFamily="18" charset="0"/>
                          <a:cs typeface="Times New Roman" pitchFamily="18" charset="0"/>
                        </a:rPr>
                        <a:t>Aspartate</a:t>
                      </a:r>
                      <a:endParaRPr lang="en-US" sz="1500" b="1" dirty="0">
                        <a:solidFill>
                          <a:schemeClr val="tx1"/>
                        </a:solidFill>
                        <a:latin typeface="Times New Roman" pitchFamily="18" charset="0"/>
                        <a:cs typeface="Times New Roman" pitchFamily="18" charset="0"/>
                      </a:endParaRPr>
                    </a:p>
                  </a:txBody>
                  <a:tcPr anchor="ctr"/>
                </a:tc>
                <a:tc>
                  <a:txBody>
                    <a:bodyPr/>
                    <a:lstStyle/>
                    <a:p>
                      <a:pPr algn="l" rtl="0"/>
                      <a:r>
                        <a:rPr lang="en-US" sz="1500" b="1">
                          <a:solidFill>
                            <a:schemeClr val="tx1"/>
                          </a:solidFill>
                          <a:latin typeface="Times New Roman" pitchFamily="18" charset="0"/>
                          <a:cs typeface="Times New Roman" pitchFamily="18" charset="0"/>
                        </a:rPr>
                        <a:t>Excitatory</a:t>
                      </a:r>
                    </a:p>
                  </a:txBody>
                  <a:tcPr anchor="ctr">
                    <a:lnR w="76200" cap="flat" cmpd="sng" algn="ctr">
                      <a:solidFill>
                        <a:schemeClr val="tx1"/>
                      </a:solidFill>
                      <a:prstDash val="solid"/>
                      <a:round/>
                      <a:headEnd type="none" w="med" len="med"/>
                      <a:tailEnd type="none" w="med" len="med"/>
                    </a:lnR>
                  </a:tcPr>
                </a:tc>
              </a:tr>
              <a:tr h="434162">
                <a:tc rowSpan="4">
                  <a:txBody>
                    <a:bodyPr/>
                    <a:lstStyle/>
                    <a:p>
                      <a:pPr algn="l" rtl="0"/>
                      <a:r>
                        <a:rPr lang="en-US" sz="1500" b="1" dirty="0">
                          <a:solidFill>
                            <a:schemeClr val="tx1"/>
                          </a:solidFill>
                          <a:latin typeface="Times New Roman" pitchFamily="18" charset="0"/>
                          <a:cs typeface="Times New Roman" pitchFamily="18" charset="0"/>
                        </a:rPr>
                        <a:t>Biogenic amines</a:t>
                      </a:r>
                    </a:p>
                  </a:txBody>
                  <a:tcPr>
                    <a:lnL w="76200" cap="flat" cmpd="sng" algn="ctr">
                      <a:solidFill>
                        <a:schemeClr val="tx1"/>
                      </a:solidFill>
                      <a:prstDash val="solid"/>
                      <a:round/>
                      <a:headEnd type="none" w="med" len="med"/>
                      <a:tailEnd type="none" w="med" len="med"/>
                    </a:lnL>
                    <a:lnB w="76200" cap="flat" cmpd="sng" algn="ctr">
                      <a:solidFill>
                        <a:schemeClr val="tx1"/>
                      </a:solidFill>
                      <a:prstDash val="solid"/>
                      <a:round/>
                      <a:headEnd type="none" w="med" len="med"/>
                      <a:tailEnd type="none" w="med" len="med"/>
                    </a:lnB>
                  </a:tcPr>
                </a:tc>
                <a:tc>
                  <a:txBody>
                    <a:bodyPr/>
                    <a:lstStyle/>
                    <a:p>
                      <a:pPr algn="l" rtl="0"/>
                      <a:r>
                        <a:rPr lang="en-US" sz="1500" b="1">
                          <a:solidFill>
                            <a:schemeClr val="tx1"/>
                          </a:solidFill>
                          <a:latin typeface="Times New Roman" pitchFamily="18" charset="0"/>
                          <a:cs typeface="Times New Roman" pitchFamily="18" charset="0"/>
                        </a:rPr>
                        <a:t>Dopamine</a:t>
                      </a:r>
                    </a:p>
                  </a:txBody>
                  <a:tcPr anchor="ctr"/>
                </a:tc>
                <a:tc>
                  <a:txBody>
                    <a:bodyPr/>
                    <a:lstStyle/>
                    <a:p>
                      <a:pPr algn="l" rtl="0"/>
                      <a:r>
                        <a:rPr lang="en-US" sz="1500" b="1" dirty="0" smtClean="0">
                          <a:solidFill>
                            <a:schemeClr val="tx1"/>
                          </a:solidFill>
                          <a:latin typeface="Times New Roman" pitchFamily="18" charset="0"/>
                          <a:cs typeface="Times New Roman" pitchFamily="18" charset="0"/>
                        </a:rPr>
                        <a:t>Inhibitory</a:t>
                      </a:r>
                      <a:endParaRPr lang="en-US" sz="1500" b="1" dirty="0">
                        <a:solidFill>
                          <a:schemeClr val="tx1"/>
                        </a:solidFill>
                        <a:latin typeface="Times New Roman" pitchFamily="18" charset="0"/>
                        <a:cs typeface="Times New Roman" pitchFamily="18" charset="0"/>
                      </a:endParaRPr>
                    </a:p>
                  </a:txBody>
                  <a:tcPr anchor="ctr">
                    <a:lnR w="76200" cap="flat" cmpd="sng" algn="ctr">
                      <a:solidFill>
                        <a:schemeClr val="tx1"/>
                      </a:solidFill>
                      <a:prstDash val="solid"/>
                      <a:round/>
                      <a:headEnd type="none" w="med" len="med"/>
                      <a:tailEnd type="none" w="med" len="med"/>
                    </a:lnR>
                  </a:tcPr>
                </a:tc>
              </a:tr>
              <a:tr h="434162">
                <a:tc vMerge="1">
                  <a:txBody>
                    <a:bodyPr/>
                    <a:lstStyle/>
                    <a:p>
                      <a:endParaRPr lang="en-US"/>
                    </a:p>
                  </a:txBody>
                  <a:tcPr/>
                </a:tc>
                <a:tc>
                  <a:txBody>
                    <a:bodyPr/>
                    <a:lstStyle/>
                    <a:p>
                      <a:pPr algn="l" rtl="0"/>
                      <a:r>
                        <a:rPr lang="en-US" sz="1500" b="1" dirty="0" smtClean="0">
                          <a:solidFill>
                            <a:schemeClr val="tx1"/>
                          </a:solidFill>
                          <a:latin typeface="Times New Roman" pitchFamily="18" charset="0"/>
                          <a:cs typeface="Times New Roman" pitchFamily="18" charset="0"/>
                        </a:rPr>
                        <a:t>Nor adrenaline</a:t>
                      </a:r>
                      <a:endParaRPr lang="en-US" sz="1500" b="1" dirty="0">
                        <a:solidFill>
                          <a:schemeClr val="tx1"/>
                        </a:solidFill>
                        <a:latin typeface="Times New Roman" pitchFamily="18" charset="0"/>
                        <a:cs typeface="Times New Roman" pitchFamily="18" charset="0"/>
                      </a:endParaRPr>
                    </a:p>
                  </a:txBody>
                  <a:tcPr anchor="ctr"/>
                </a:tc>
                <a:tc>
                  <a:txBody>
                    <a:bodyPr/>
                    <a:lstStyle/>
                    <a:p>
                      <a:pPr algn="l" rtl="0"/>
                      <a:r>
                        <a:rPr lang="en-US" sz="1500" b="1" dirty="0">
                          <a:solidFill>
                            <a:schemeClr val="tx1"/>
                          </a:solidFill>
                          <a:latin typeface="Times New Roman" pitchFamily="18" charset="0"/>
                          <a:cs typeface="Times New Roman" pitchFamily="18" charset="0"/>
                        </a:rPr>
                        <a:t>Excitatory</a:t>
                      </a:r>
                    </a:p>
                  </a:txBody>
                  <a:tcPr anchor="ctr">
                    <a:lnR w="76200" cap="flat" cmpd="sng" algn="ctr">
                      <a:solidFill>
                        <a:schemeClr val="tx1"/>
                      </a:solidFill>
                      <a:prstDash val="solid"/>
                      <a:round/>
                      <a:headEnd type="none" w="med" len="med"/>
                      <a:tailEnd type="none" w="med" len="med"/>
                    </a:lnR>
                  </a:tcPr>
                </a:tc>
              </a:tr>
              <a:tr h="434162">
                <a:tc vMerge="1">
                  <a:txBody>
                    <a:bodyPr/>
                    <a:lstStyle/>
                    <a:p>
                      <a:endParaRPr lang="en-US"/>
                    </a:p>
                  </a:txBody>
                  <a:tcPr/>
                </a:tc>
                <a:tc>
                  <a:txBody>
                    <a:bodyPr/>
                    <a:lstStyle/>
                    <a:p>
                      <a:pPr algn="l" rtl="0"/>
                      <a:r>
                        <a:rPr lang="en-US" sz="1500" b="1">
                          <a:solidFill>
                            <a:schemeClr val="tx1"/>
                          </a:solidFill>
                          <a:latin typeface="Times New Roman" pitchFamily="18" charset="0"/>
                          <a:cs typeface="Times New Roman" pitchFamily="18" charset="0"/>
                        </a:rPr>
                        <a:t>Serotonin</a:t>
                      </a:r>
                    </a:p>
                  </a:txBody>
                  <a:tcPr anchor="ctr"/>
                </a:tc>
                <a:tc>
                  <a:txBody>
                    <a:bodyPr/>
                    <a:lstStyle/>
                    <a:p>
                      <a:pPr algn="l" rtl="0"/>
                      <a:r>
                        <a:rPr lang="en-US" sz="1500" b="1" dirty="0" smtClean="0">
                          <a:solidFill>
                            <a:schemeClr val="tx1"/>
                          </a:solidFill>
                          <a:latin typeface="Times New Roman" pitchFamily="18" charset="0"/>
                          <a:cs typeface="Times New Roman" pitchFamily="18" charset="0"/>
                        </a:rPr>
                        <a:t>Inhibitory</a:t>
                      </a:r>
                      <a:endParaRPr lang="en-US" sz="1500" b="1" dirty="0">
                        <a:solidFill>
                          <a:schemeClr val="tx1"/>
                        </a:solidFill>
                        <a:latin typeface="Times New Roman" pitchFamily="18" charset="0"/>
                        <a:cs typeface="Times New Roman" pitchFamily="18" charset="0"/>
                      </a:endParaRPr>
                    </a:p>
                  </a:txBody>
                  <a:tcPr anchor="ctr">
                    <a:lnR w="76200" cap="flat" cmpd="sng" algn="ctr">
                      <a:solidFill>
                        <a:schemeClr val="tx1"/>
                      </a:solidFill>
                      <a:prstDash val="solid"/>
                      <a:round/>
                      <a:headEnd type="none" w="med" len="med"/>
                      <a:tailEnd type="none" w="med" len="med"/>
                    </a:lnR>
                  </a:tcPr>
                </a:tc>
              </a:tr>
              <a:tr h="434162">
                <a:tc vMerge="1">
                  <a:txBody>
                    <a:bodyPr/>
                    <a:lstStyle/>
                    <a:p>
                      <a:endParaRPr lang="en-US"/>
                    </a:p>
                  </a:txBody>
                  <a:tcPr/>
                </a:tc>
                <a:tc>
                  <a:txBody>
                    <a:bodyPr/>
                    <a:lstStyle/>
                    <a:p>
                      <a:pPr algn="l" rtl="0"/>
                      <a:r>
                        <a:rPr lang="en-US" sz="1500" b="1">
                          <a:solidFill>
                            <a:schemeClr val="tx1"/>
                          </a:solidFill>
                          <a:latin typeface="Times New Roman" pitchFamily="18" charset="0"/>
                          <a:cs typeface="Times New Roman" pitchFamily="18" charset="0"/>
                        </a:rPr>
                        <a:t>Histamine</a:t>
                      </a:r>
                    </a:p>
                  </a:txBody>
                  <a:tcPr anchor="ctr">
                    <a:lnB w="76200" cap="flat" cmpd="sng" algn="ctr">
                      <a:solidFill>
                        <a:schemeClr val="tx1"/>
                      </a:solidFill>
                      <a:prstDash val="solid"/>
                      <a:round/>
                      <a:headEnd type="none" w="med" len="med"/>
                      <a:tailEnd type="none" w="med" len="med"/>
                    </a:lnB>
                  </a:tcPr>
                </a:tc>
                <a:tc>
                  <a:txBody>
                    <a:bodyPr/>
                    <a:lstStyle/>
                    <a:p>
                      <a:pPr algn="l" rtl="0"/>
                      <a:r>
                        <a:rPr lang="en-US" sz="1500" b="1" dirty="0">
                          <a:solidFill>
                            <a:schemeClr val="tx1"/>
                          </a:solidFill>
                          <a:latin typeface="Times New Roman" pitchFamily="18" charset="0"/>
                          <a:cs typeface="Times New Roman" pitchFamily="18" charset="0"/>
                        </a:rPr>
                        <a:t>Excitatory</a:t>
                      </a:r>
                    </a:p>
                  </a:txBody>
                  <a:tcPr anchor="ctr">
                    <a:lnR w="762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14290"/>
            <a:ext cx="7358114" cy="785818"/>
          </a:xfrm>
        </p:spPr>
        <p:style>
          <a:lnRef idx="3">
            <a:schemeClr val="lt1"/>
          </a:lnRef>
          <a:fillRef idx="1">
            <a:schemeClr val="accent4"/>
          </a:fillRef>
          <a:effectRef idx="1">
            <a:schemeClr val="accent4"/>
          </a:effectRef>
          <a:fontRef idx="minor">
            <a:schemeClr val="lt1"/>
          </a:fontRef>
        </p:style>
        <p:txBody>
          <a:bodyPr>
            <a:normAutofit/>
          </a:bodyPr>
          <a:lstStyle/>
          <a:p>
            <a:pPr algn="ctr"/>
            <a:r>
              <a:rPr lang="en-US" sz="4400" b="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4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Chemistry of Transmitters</a:t>
            </a:r>
            <a:endParaRPr lang="ar-IQ"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142984"/>
            <a:ext cx="8229600" cy="5500726"/>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justLow" rtl="0"/>
            <a:r>
              <a:rPr lang="en-US" sz="2400" dirty="0" smtClean="0">
                <a:solidFill>
                  <a:schemeClr val="tx1"/>
                </a:solidFill>
                <a:latin typeface="Times New Roman" pitchFamily="18" charset="0"/>
                <a:cs typeface="Times New Roman" pitchFamily="18" charset="0"/>
              </a:rPr>
              <a:t>Identified </a:t>
            </a:r>
            <a:r>
              <a:rPr lang="en-US" sz="2400" dirty="0">
                <a:solidFill>
                  <a:schemeClr val="tx1"/>
                </a:solidFill>
                <a:latin typeface="Times New Roman" pitchFamily="18" charset="0"/>
                <a:cs typeface="Times New Roman" pitchFamily="18" charset="0"/>
              </a:rPr>
              <a:t>neurotransmitters and </a:t>
            </a:r>
            <a:r>
              <a:rPr lang="en-US" sz="2400" dirty="0" err="1">
                <a:solidFill>
                  <a:schemeClr val="tx1"/>
                </a:solidFill>
                <a:latin typeface="Times New Roman" pitchFamily="18" charset="0"/>
                <a:cs typeface="Times New Roman" pitchFamily="18" charset="0"/>
              </a:rPr>
              <a:t>neuromodulators</a:t>
            </a:r>
            <a:r>
              <a:rPr lang="en-US" sz="2400" dirty="0">
                <a:solidFill>
                  <a:schemeClr val="tx1"/>
                </a:solidFill>
                <a:latin typeface="Times New Roman" pitchFamily="18" charset="0"/>
                <a:cs typeface="Times New Roman" pitchFamily="18" charset="0"/>
              </a:rPr>
              <a:t> can be divided into two major categories: </a:t>
            </a:r>
          </a:p>
          <a:p>
            <a:pPr marL="566928" indent="-457200" algn="justLow" rtl="0">
              <a:buFont typeface="+mj-lt"/>
              <a:buAutoNum type="arabicPeriod"/>
            </a:pPr>
            <a:r>
              <a:rPr lang="en-US" sz="2400" dirty="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Small-molecule transmitters: </a:t>
            </a:r>
            <a:r>
              <a:rPr lang="en-US" sz="2400" dirty="0" smtClean="0">
                <a:solidFill>
                  <a:schemeClr val="tx1"/>
                </a:solidFill>
                <a:latin typeface="Times New Roman" pitchFamily="18" charset="0"/>
                <a:cs typeface="Times New Roman" pitchFamily="18" charset="0"/>
              </a:rPr>
              <a:t>This</a:t>
            </a:r>
            <a:r>
              <a:rPr lang="en-US" sz="2400" b="1" dirty="0" smtClean="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includes:</a:t>
            </a:r>
          </a:p>
          <a:p>
            <a:pPr marL="822960" lvl="1" indent="-457200" algn="justLow" rtl="0">
              <a:buFont typeface="+mj-lt"/>
              <a:buAutoNum type="arabicPeriod"/>
            </a:pPr>
            <a:r>
              <a:rPr lang="en-US" sz="2000" b="1" dirty="0" smtClean="0">
                <a:solidFill>
                  <a:schemeClr val="tx1"/>
                </a:solidFill>
                <a:latin typeface="Times New Roman" pitchFamily="18" charset="0"/>
                <a:cs typeface="Times New Roman" pitchFamily="18" charset="0"/>
              </a:rPr>
              <a:t>Monoamines  :    ( Acetylcholine</a:t>
            </a:r>
            <a:r>
              <a:rPr lang="en-US" sz="2000" b="1" dirty="0">
                <a:solidFill>
                  <a:schemeClr val="tx1"/>
                </a:solidFill>
                <a:latin typeface="Times New Roman" pitchFamily="18" charset="0"/>
                <a:cs typeface="Times New Roman" pitchFamily="18" charset="0"/>
              </a:rPr>
              <a:t>, </a:t>
            </a:r>
            <a:r>
              <a:rPr lang="en-US" sz="2000" b="1" dirty="0" smtClean="0">
                <a:solidFill>
                  <a:schemeClr val="tx1"/>
                </a:solidFill>
                <a:latin typeface="Times New Roman" pitchFamily="18" charset="0"/>
                <a:cs typeface="Times New Roman" pitchFamily="18" charset="0"/>
              </a:rPr>
              <a:t>Serotonin</a:t>
            </a:r>
            <a:r>
              <a:rPr lang="en-US" sz="2000" b="1" dirty="0">
                <a:solidFill>
                  <a:schemeClr val="tx1"/>
                </a:solidFill>
                <a:latin typeface="Times New Roman" pitchFamily="18" charset="0"/>
                <a:cs typeface="Times New Roman" pitchFamily="18" charset="0"/>
              </a:rPr>
              <a:t>, </a:t>
            </a:r>
            <a:r>
              <a:rPr lang="en-US" sz="2000" b="1" dirty="0" smtClean="0">
                <a:solidFill>
                  <a:schemeClr val="tx1"/>
                </a:solidFill>
                <a:latin typeface="Times New Roman" pitchFamily="18" charset="0"/>
                <a:cs typeface="Times New Roman" pitchFamily="18" charset="0"/>
              </a:rPr>
              <a:t>Histamine).</a:t>
            </a:r>
          </a:p>
          <a:p>
            <a:pPr marL="822960" lvl="1" indent="-457200" algn="justLow" rtl="0">
              <a:buFont typeface="+mj-lt"/>
              <a:buAutoNum type="arabicPeriod"/>
            </a:pPr>
            <a:r>
              <a:rPr lang="en-US" sz="2000" b="1" dirty="0" err="1" smtClean="0">
                <a:solidFill>
                  <a:schemeClr val="tx1"/>
                </a:solidFill>
                <a:latin typeface="Times New Roman" pitchFamily="18" charset="0"/>
                <a:cs typeface="Times New Roman" pitchFamily="18" charset="0"/>
              </a:rPr>
              <a:t>Catecholamines</a:t>
            </a:r>
            <a:r>
              <a:rPr lang="en-US" sz="2000" b="1" dirty="0" smtClean="0">
                <a:solidFill>
                  <a:schemeClr val="tx1"/>
                </a:solidFill>
                <a:latin typeface="Times New Roman" pitchFamily="18" charset="0"/>
                <a:cs typeface="Times New Roman" pitchFamily="18" charset="0"/>
              </a:rPr>
              <a:t>   :   (Dopamine</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N</a:t>
            </a:r>
            <a:r>
              <a:rPr lang="en-US" sz="2000" b="1" dirty="0" err="1" smtClean="0">
                <a:solidFill>
                  <a:schemeClr val="tx1"/>
                </a:solidFill>
                <a:latin typeface="Times New Roman" pitchFamily="18" charset="0"/>
                <a:cs typeface="Times New Roman" pitchFamily="18" charset="0"/>
              </a:rPr>
              <a:t>orepinephrine</a:t>
            </a:r>
            <a:r>
              <a:rPr lang="en-US" sz="2000" b="1" dirty="0">
                <a:solidFill>
                  <a:schemeClr val="tx1"/>
                </a:solidFill>
                <a:latin typeface="Times New Roman" pitchFamily="18" charset="0"/>
                <a:cs typeface="Times New Roman" pitchFamily="18" charset="0"/>
              </a:rPr>
              <a:t>, and </a:t>
            </a:r>
            <a:r>
              <a:rPr lang="en-US" sz="2000" b="1" dirty="0" smtClean="0">
                <a:solidFill>
                  <a:schemeClr val="tx1"/>
                </a:solidFill>
                <a:latin typeface="Times New Roman" pitchFamily="18" charset="0"/>
                <a:cs typeface="Times New Roman" pitchFamily="18" charset="0"/>
              </a:rPr>
              <a:t>Epinephrine).</a:t>
            </a:r>
          </a:p>
          <a:p>
            <a:pPr marL="822960" lvl="1" indent="-457200" algn="justLow" rtl="0">
              <a:buFont typeface="+mj-lt"/>
              <a:buAutoNum type="arabicPeriod"/>
            </a:pPr>
            <a:r>
              <a:rPr lang="en-US" sz="2000" b="1" dirty="0" smtClean="0">
                <a:solidFill>
                  <a:schemeClr val="tx1"/>
                </a:solidFill>
                <a:latin typeface="Times New Roman" pitchFamily="18" charset="0"/>
                <a:cs typeface="Times New Roman" pitchFamily="18" charset="0"/>
              </a:rPr>
              <a:t>Amino </a:t>
            </a:r>
            <a:r>
              <a:rPr lang="en-US" sz="2000" b="1" dirty="0">
                <a:solidFill>
                  <a:schemeClr val="tx1"/>
                </a:solidFill>
                <a:latin typeface="Times New Roman" pitchFamily="18" charset="0"/>
                <a:cs typeface="Times New Roman" pitchFamily="18" charset="0"/>
              </a:rPr>
              <a:t>acids </a:t>
            </a:r>
            <a:r>
              <a:rPr lang="en-US" sz="2000" b="1" dirty="0" smtClean="0">
                <a:solidFill>
                  <a:schemeClr val="tx1"/>
                </a:solidFill>
                <a:latin typeface="Times New Roman" pitchFamily="18" charset="0"/>
                <a:cs typeface="Times New Roman" pitchFamily="18" charset="0"/>
              </a:rPr>
              <a:t>  :     ( Glutamate</a:t>
            </a:r>
            <a:r>
              <a:rPr lang="en-US" sz="2000" b="1" dirty="0">
                <a:solidFill>
                  <a:schemeClr val="tx1"/>
                </a:solidFill>
                <a:latin typeface="Times New Roman" pitchFamily="18" charset="0"/>
                <a:cs typeface="Times New Roman" pitchFamily="18" charset="0"/>
              </a:rPr>
              <a:t>, GABA, </a:t>
            </a:r>
            <a:r>
              <a:rPr lang="en-US" sz="2000" b="1" dirty="0" err="1">
                <a:solidFill>
                  <a:schemeClr val="tx1"/>
                </a:solidFill>
                <a:latin typeface="Times New Roman" pitchFamily="18" charset="0"/>
                <a:cs typeface="Times New Roman" pitchFamily="18" charset="0"/>
              </a:rPr>
              <a:t>G</a:t>
            </a:r>
            <a:r>
              <a:rPr lang="en-US" sz="2000" b="1" dirty="0" err="1" smtClean="0">
                <a:solidFill>
                  <a:schemeClr val="tx1"/>
                </a:solidFill>
                <a:latin typeface="Times New Roman" pitchFamily="18" charset="0"/>
                <a:cs typeface="Times New Roman" pitchFamily="18" charset="0"/>
              </a:rPr>
              <a:t>lycine</a:t>
            </a:r>
            <a:r>
              <a:rPr lang="en-US" sz="2000" b="1" dirty="0" smtClean="0">
                <a:solidFill>
                  <a:schemeClr val="tx1"/>
                </a:solidFill>
                <a:latin typeface="Times New Roman" pitchFamily="18" charset="0"/>
                <a:cs typeface="Times New Roman" pitchFamily="18" charset="0"/>
              </a:rPr>
              <a:t>).</a:t>
            </a:r>
          </a:p>
          <a:p>
            <a:pPr marL="822960" lvl="1" indent="-457200" algn="justLow" rtl="0">
              <a:buNone/>
            </a:pPr>
            <a:endParaRPr lang="en-US" sz="2000" dirty="0" smtClean="0">
              <a:solidFill>
                <a:schemeClr val="tx1"/>
              </a:solidFill>
              <a:latin typeface="Times New Roman" pitchFamily="18" charset="0"/>
              <a:cs typeface="Times New Roman" pitchFamily="18" charset="0"/>
            </a:endParaRPr>
          </a:p>
          <a:p>
            <a:pPr marL="566928" indent="-457200" algn="justLow" rtl="0">
              <a:buFont typeface="+mj-lt"/>
              <a:buAutoNum type="arabicPeriod"/>
            </a:pPr>
            <a:r>
              <a:rPr lang="en-US" sz="2400" b="1" dirty="0" smtClean="0">
                <a:solidFill>
                  <a:schemeClr val="tx1"/>
                </a:solidFill>
                <a:latin typeface="Times New Roman" pitchFamily="18" charset="0"/>
                <a:cs typeface="Times New Roman" pitchFamily="18" charset="0"/>
              </a:rPr>
              <a:t>Large-molecule transmitters: </a:t>
            </a:r>
            <a:r>
              <a:rPr lang="en-US" sz="2400" dirty="0">
                <a:solidFill>
                  <a:schemeClr val="tx1"/>
                </a:solidFill>
                <a:latin typeface="Times New Roman" pitchFamily="18" charset="0"/>
                <a:cs typeface="Times New Roman" pitchFamily="18" charset="0"/>
              </a:rPr>
              <a:t>include a large number of Peptides called </a:t>
            </a:r>
            <a:r>
              <a:rPr lang="en-US" sz="2400" dirty="0" err="1">
                <a:solidFill>
                  <a:schemeClr val="tx1"/>
                </a:solidFill>
                <a:latin typeface="Times New Roman" pitchFamily="18" charset="0"/>
                <a:cs typeface="Times New Roman" pitchFamily="18" charset="0"/>
              </a:rPr>
              <a:t>neuropeptides</a:t>
            </a:r>
            <a:r>
              <a:rPr lang="en-US" sz="2400" dirty="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including:</a:t>
            </a:r>
          </a:p>
          <a:p>
            <a:pPr marL="822960" lvl="1" indent="-457200" algn="justLow" rtl="0">
              <a:buFont typeface="+mj-lt"/>
              <a:buAutoNum type="arabicPeriod"/>
            </a:pPr>
            <a:r>
              <a:rPr lang="en-US" sz="2000" b="1" dirty="0" smtClean="0">
                <a:solidFill>
                  <a:schemeClr val="tx1"/>
                </a:solidFill>
                <a:latin typeface="Times New Roman" pitchFamily="18" charset="0"/>
                <a:cs typeface="Times New Roman" pitchFamily="18" charset="0"/>
              </a:rPr>
              <a:t>Substance P.</a:t>
            </a:r>
          </a:p>
          <a:p>
            <a:pPr marL="822960" lvl="1" indent="-457200" algn="justLow" rtl="0">
              <a:buFont typeface="+mj-lt"/>
              <a:buAutoNum type="arabicPeriod"/>
            </a:pPr>
            <a:r>
              <a:rPr lang="en-US" sz="2000" b="1" dirty="0" err="1" smtClean="0">
                <a:solidFill>
                  <a:schemeClr val="tx1"/>
                </a:solidFill>
                <a:latin typeface="Times New Roman" pitchFamily="18" charset="0"/>
                <a:cs typeface="Times New Roman" pitchFamily="18" charset="0"/>
              </a:rPr>
              <a:t>Enkephalin</a:t>
            </a:r>
            <a:r>
              <a:rPr lang="en-US" sz="2000" b="1" dirty="0" smtClean="0">
                <a:solidFill>
                  <a:schemeClr val="tx1"/>
                </a:solidFill>
                <a:latin typeface="Times New Roman" pitchFamily="18" charset="0"/>
                <a:cs typeface="Times New Roman" pitchFamily="18" charset="0"/>
              </a:rPr>
              <a:t>.</a:t>
            </a:r>
          </a:p>
          <a:p>
            <a:pPr marL="822960" lvl="1" indent="-457200" algn="justLow" rtl="0">
              <a:buFont typeface="+mj-lt"/>
              <a:buAutoNum type="arabicPeriod"/>
            </a:pPr>
            <a:r>
              <a:rPr lang="en-US" sz="2000" b="1" dirty="0" smtClean="0">
                <a:solidFill>
                  <a:schemeClr val="tx1"/>
                </a:solidFill>
                <a:latin typeface="Times New Roman" pitchFamily="18" charset="0"/>
                <a:cs typeface="Times New Roman" pitchFamily="18" charset="0"/>
              </a:rPr>
              <a:t>Vasopressin </a:t>
            </a:r>
            <a:r>
              <a:rPr lang="en-US" b="1" dirty="0" smtClean="0">
                <a:solidFill>
                  <a:schemeClr val="tx1"/>
                </a:solidFill>
                <a:latin typeface="Times New Roman" pitchFamily="18" charset="0"/>
                <a:cs typeface="Times New Roman" pitchFamily="18" charset="0"/>
              </a:rPr>
              <a:t>.</a:t>
            </a:r>
          </a:p>
          <a:p>
            <a:pPr marL="822960" lvl="1" indent="-457200" algn="justLow" rtl="0">
              <a:buNone/>
            </a:pPr>
            <a:endParaRPr lang="en-US" dirty="0">
              <a:solidFill>
                <a:schemeClr val="tx1"/>
              </a:solidFill>
              <a:latin typeface="Times New Roman" pitchFamily="18" charset="0"/>
              <a:cs typeface="Times New Roman" pitchFamily="18" charset="0"/>
            </a:endParaRPr>
          </a:p>
          <a:p>
            <a:pPr algn="justLow" rtl="0"/>
            <a:r>
              <a:rPr lang="en-US" sz="2400" dirty="0" smtClean="0">
                <a:solidFill>
                  <a:schemeClr val="tx1"/>
                </a:solidFill>
                <a:latin typeface="Times New Roman" pitchFamily="18" charset="0"/>
                <a:cs typeface="Times New Roman" pitchFamily="18" charset="0"/>
              </a:rPr>
              <a:t>There are also other substances thought to be released into the synaptic cleft to act as either a transmitter or modulator of synaptic transmission. These include </a:t>
            </a:r>
            <a:r>
              <a:rPr lang="en-US" dirty="0" smtClean="0">
                <a:solidFill>
                  <a:schemeClr val="tx1"/>
                </a:solidFill>
                <a:latin typeface="Times New Roman" pitchFamily="18" charset="0"/>
                <a:cs typeface="Times New Roman" pitchFamily="18" charset="0"/>
              </a:rPr>
              <a:t>:</a:t>
            </a:r>
          </a:p>
          <a:p>
            <a:pPr marL="850392" lvl="1" indent="-457200" algn="l" rtl="0">
              <a:buFont typeface="+mj-lt"/>
              <a:buAutoNum type="arabicPeriod"/>
            </a:pPr>
            <a:r>
              <a:rPr lang="en-US" dirty="0" err="1" smtClean="0">
                <a:solidFill>
                  <a:schemeClr val="tx1"/>
                </a:solidFill>
                <a:latin typeface="Times New Roman" pitchFamily="18" charset="0"/>
                <a:cs typeface="Times New Roman" pitchFamily="18" charset="0"/>
              </a:rPr>
              <a:t>Purine</a:t>
            </a:r>
            <a:r>
              <a:rPr lang="en-US" dirty="0" smtClean="0">
                <a:solidFill>
                  <a:schemeClr val="tx1"/>
                </a:solidFill>
                <a:latin typeface="Times New Roman" pitchFamily="18" charset="0"/>
                <a:cs typeface="Times New Roman" pitchFamily="18" charset="0"/>
              </a:rPr>
              <a:t> derivatives like </a:t>
            </a:r>
            <a:r>
              <a:rPr lang="en-US" b="1" dirty="0" smtClean="0">
                <a:solidFill>
                  <a:schemeClr val="tx1"/>
                </a:solidFill>
                <a:latin typeface="Times New Roman" pitchFamily="18" charset="0"/>
                <a:cs typeface="Times New Roman" pitchFamily="18" charset="0"/>
              </a:rPr>
              <a:t>Adenosine </a:t>
            </a:r>
            <a:r>
              <a:rPr lang="en-US" dirty="0" smtClean="0">
                <a:solidFill>
                  <a:schemeClr val="tx1"/>
                </a:solidFill>
                <a:latin typeface="Times New Roman" pitchFamily="18" charset="0"/>
                <a:cs typeface="Times New Roman" pitchFamily="18" charset="0"/>
              </a:rPr>
              <a:t>and </a:t>
            </a:r>
            <a:r>
              <a:rPr lang="en-US" b="1" dirty="0" smtClean="0">
                <a:solidFill>
                  <a:schemeClr val="tx1"/>
                </a:solidFill>
                <a:latin typeface="Times New Roman" pitchFamily="18" charset="0"/>
                <a:cs typeface="Times New Roman" pitchFamily="18" charset="0"/>
              </a:rPr>
              <a:t>Adenosine </a:t>
            </a:r>
            <a:r>
              <a:rPr lang="en-US" b="1" dirty="0" err="1" smtClean="0">
                <a:solidFill>
                  <a:schemeClr val="tx1"/>
                </a:solidFill>
                <a:latin typeface="Times New Roman" pitchFamily="18" charset="0"/>
                <a:cs typeface="Times New Roman" pitchFamily="18" charset="0"/>
              </a:rPr>
              <a:t>triphosphate</a:t>
            </a:r>
            <a:r>
              <a:rPr lang="en-US" b="1" dirty="0" smtClean="0">
                <a:solidFill>
                  <a:schemeClr val="tx1"/>
                </a:solidFill>
                <a:latin typeface="Times New Roman" pitchFamily="18" charset="0"/>
                <a:cs typeface="Times New Roman" pitchFamily="18" charset="0"/>
              </a:rPr>
              <a:t> (ATP) .</a:t>
            </a:r>
          </a:p>
          <a:p>
            <a:pPr marL="850392" lvl="1" indent="-457200" algn="l" rtl="0">
              <a:buFont typeface="+mj-lt"/>
              <a:buAutoNum type="arabicPeriod"/>
            </a:pPr>
            <a:r>
              <a:rPr lang="en-US" b="1" dirty="0" smtClean="0">
                <a:solidFill>
                  <a:schemeClr val="tx1"/>
                </a:solidFill>
                <a:latin typeface="Times New Roman" pitchFamily="18" charset="0"/>
                <a:cs typeface="Times New Roman" pitchFamily="18" charset="0"/>
              </a:rPr>
              <a:t>Nitric oxide (NO), </a:t>
            </a:r>
            <a:r>
              <a:rPr lang="en-US" dirty="0" smtClean="0">
                <a:solidFill>
                  <a:schemeClr val="tx1"/>
                </a:solidFill>
                <a:latin typeface="Times New Roman" pitchFamily="18" charset="0"/>
                <a:cs typeface="Times New Roman" pitchFamily="18" charset="0"/>
              </a:rPr>
              <a:t>a gaseous molecule</a:t>
            </a:r>
            <a:r>
              <a:rPr lang="en-US" b="1" dirty="0" smtClean="0">
                <a:solidFill>
                  <a:schemeClr val="tx1"/>
                </a:solidFill>
                <a:latin typeface="Times New Roman" pitchFamily="18" charset="0"/>
                <a:cs typeface="Times New Roman" pitchFamily="18" charset="0"/>
              </a:rPr>
              <a:t>.</a:t>
            </a:r>
            <a:endParaRPr lang="ar-IQ" b="1"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style>
          <a:lnRef idx="3">
            <a:schemeClr val="lt1"/>
          </a:lnRef>
          <a:fillRef idx="1">
            <a:schemeClr val="accent4"/>
          </a:fillRef>
          <a:effectRef idx="1">
            <a:schemeClr val="accent4"/>
          </a:effectRef>
          <a:fontRef idx="minor">
            <a:schemeClr val="lt1"/>
          </a:fontRef>
        </p:style>
        <p:txBody>
          <a:bodyPr/>
          <a:lstStyle/>
          <a:p>
            <a:pPr algn="ctr"/>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Small-Molecule Transmitters</a:t>
            </a:r>
            <a:endParaRPr lang="ar-IQ"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481328"/>
            <a:ext cx="8229600" cy="5005197"/>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566928" indent="-457200" algn="justLow" rtl="0">
              <a:buFont typeface="+mj-lt"/>
              <a:buAutoNum type="arabicPeriod"/>
            </a:pPr>
            <a:endParaRPr lang="en-US" sz="2400" b="1" dirty="0" smtClean="0">
              <a:solidFill>
                <a:schemeClr val="tx1"/>
              </a:solidFill>
              <a:latin typeface="Times New Roman" pitchFamily="18" charset="0"/>
              <a:cs typeface="Times New Roman" pitchFamily="18" charset="0"/>
            </a:endParaRPr>
          </a:p>
          <a:p>
            <a:pPr marL="566928" indent="-457200" algn="justLow" rtl="0">
              <a:buFont typeface="+mj-lt"/>
              <a:buAutoNum type="arabicPeriod"/>
            </a:pPr>
            <a:r>
              <a:rPr lang="en-US" sz="2800" b="1" dirty="0" smtClean="0">
                <a:solidFill>
                  <a:schemeClr val="tx1"/>
                </a:solidFill>
                <a:latin typeface="Times New Roman" pitchFamily="18" charset="0"/>
                <a:cs typeface="Times New Roman" pitchFamily="18" charset="0"/>
              </a:rPr>
              <a:t>Small-molecule transmitters: </a:t>
            </a:r>
            <a:r>
              <a:rPr lang="en-US" sz="2800" dirty="0" smtClean="0">
                <a:solidFill>
                  <a:schemeClr val="tx1"/>
                </a:solidFill>
                <a:latin typeface="Times New Roman" pitchFamily="18" charset="0"/>
                <a:cs typeface="Times New Roman" pitchFamily="18" charset="0"/>
              </a:rPr>
              <a:t>This</a:t>
            </a:r>
            <a:r>
              <a:rPr lang="en-US" sz="2800" b="1" dirty="0" smtClean="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includes:</a:t>
            </a:r>
          </a:p>
          <a:p>
            <a:pPr marL="822960" lvl="1" indent="-457200" algn="justLow" rtl="0">
              <a:buFont typeface="+mj-lt"/>
              <a:buAutoNum type="arabicPeriod"/>
            </a:pPr>
            <a:r>
              <a:rPr lang="en-US" sz="2800" b="1" dirty="0" smtClean="0">
                <a:solidFill>
                  <a:schemeClr val="tx1"/>
                </a:solidFill>
                <a:latin typeface="Times New Roman" pitchFamily="18" charset="0"/>
                <a:cs typeface="Times New Roman" pitchFamily="18" charset="0"/>
              </a:rPr>
              <a:t>Monoamines  :   </a:t>
            </a:r>
          </a:p>
          <a:p>
            <a:pPr marL="1060704" lvl="2" indent="-457200" algn="justLow" rtl="0"/>
            <a:r>
              <a:rPr lang="en-US" sz="2600" dirty="0" smtClean="0">
                <a:solidFill>
                  <a:schemeClr val="tx1"/>
                </a:solidFill>
                <a:latin typeface="Times New Roman" pitchFamily="18" charset="0"/>
                <a:cs typeface="Times New Roman" pitchFamily="18" charset="0"/>
              </a:rPr>
              <a:t>Acetylcholine</a:t>
            </a:r>
          </a:p>
          <a:p>
            <a:pPr marL="1060704" lvl="2" indent="-457200" algn="justLow" rtl="0"/>
            <a:r>
              <a:rPr lang="en-US" sz="2600" dirty="0" smtClean="0">
                <a:solidFill>
                  <a:schemeClr val="tx1"/>
                </a:solidFill>
                <a:latin typeface="Times New Roman" pitchFamily="18" charset="0"/>
                <a:cs typeface="Times New Roman" pitchFamily="18" charset="0"/>
              </a:rPr>
              <a:t>Serotonin</a:t>
            </a:r>
          </a:p>
          <a:p>
            <a:pPr marL="1060704" lvl="2" indent="-457200" algn="justLow" rtl="0"/>
            <a:r>
              <a:rPr lang="en-US" sz="2600" dirty="0" smtClean="0">
                <a:solidFill>
                  <a:schemeClr val="tx1"/>
                </a:solidFill>
                <a:latin typeface="Times New Roman" pitchFamily="18" charset="0"/>
                <a:cs typeface="Times New Roman" pitchFamily="18" charset="0"/>
              </a:rPr>
              <a:t>Histamine.</a:t>
            </a:r>
          </a:p>
          <a:p>
            <a:pPr marL="822960" lvl="1" indent="-457200" algn="justLow" rtl="0">
              <a:buFont typeface="+mj-lt"/>
              <a:buAutoNum type="arabicPeriod"/>
            </a:pPr>
            <a:r>
              <a:rPr lang="en-US" sz="2800" b="1" dirty="0" err="1" smtClean="0">
                <a:solidFill>
                  <a:schemeClr val="tx1"/>
                </a:solidFill>
                <a:latin typeface="Times New Roman" pitchFamily="18" charset="0"/>
                <a:cs typeface="Times New Roman" pitchFamily="18" charset="0"/>
              </a:rPr>
              <a:t>Catecholamines</a:t>
            </a:r>
            <a:r>
              <a:rPr lang="en-US" sz="2800" b="1" dirty="0" smtClean="0">
                <a:solidFill>
                  <a:schemeClr val="tx1"/>
                </a:solidFill>
                <a:latin typeface="Times New Roman" pitchFamily="18" charset="0"/>
                <a:cs typeface="Times New Roman" pitchFamily="18" charset="0"/>
              </a:rPr>
              <a:t> :  </a:t>
            </a:r>
          </a:p>
          <a:p>
            <a:pPr marL="1060704" lvl="2" indent="-457200" algn="justLow" rtl="0"/>
            <a:r>
              <a:rPr lang="en-US" sz="2600" dirty="0" smtClean="0">
                <a:solidFill>
                  <a:schemeClr val="tx1"/>
                </a:solidFill>
                <a:latin typeface="Times New Roman" pitchFamily="18" charset="0"/>
                <a:cs typeface="Times New Roman" pitchFamily="18" charset="0"/>
              </a:rPr>
              <a:t>Dopamine</a:t>
            </a:r>
          </a:p>
          <a:p>
            <a:pPr marL="1060704" lvl="2" indent="-457200" algn="justLow" rtl="0"/>
            <a:r>
              <a:rPr lang="en-US" sz="2600" dirty="0" err="1" smtClean="0">
                <a:solidFill>
                  <a:schemeClr val="tx1"/>
                </a:solidFill>
                <a:latin typeface="Times New Roman" pitchFamily="18" charset="0"/>
                <a:cs typeface="Times New Roman" pitchFamily="18" charset="0"/>
              </a:rPr>
              <a:t>Norepinephrine</a:t>
            </a:r>
            <a:endParaRPr lang="en-US" sz="2600" dirty="0" smtClean="0">
              <a:solidFill>
                <a:schemeClr val="tx1"/>
              </a:solidFill>
              <a:latin typeface="Times New Roman" pitchFamily="18" charset="0"/>
              <a:cs typeface="Times New Roman" pitchFamily="18" charset="0"/>
            </a:endParaRPr>
          </a:p>
          <a:p>
            <a:pPr marL="1060704" lvl="2" indent="-457200" algn="justLow" rtl="0"/>
            <a:r>
              <a:rPr lang="en-US" sz="2600" dirty="0" smtClean="0">
                <a:solidFill>
                  <a:schemeClr val="tx1"/>
                </a:solidFill>
                <a:latin typeface="Times New Roman" pitchFamily="18" charset="0"/>
                <a:cs typeface="Times New Roman" pitchFamily="18" charset="0"/>
              </a:rPr>
              <a:t>Epinephrine</a:t>
            </a:r>
          </a:p>
          <a:p>
            <a:pPr marL="822960" lvl="1" indent="-457200" algn="justLow" rtl="0">
              <a:buFont typeface="+mj-lt"/>
              <a:buAutoNum type="arabicPeriod"/>
            </a:pPr>
            <a:r>
              <a:rPr lang="en-US" sz="2800" b="1" dirty="0" smtClean="0">
                <a:solidFill>
                  <a:schemeClr val="tx1"/>
                </a:solidFill>
                <a:latin typeface="Times New Roman" pitchFamily="18" charset="0"/>
                <a:cs typeface="Times New Roman" pitchFamily="18" charset="0"/>
              </a:rPr>
              <a:t>Amino acids   :   </a:t>
            </a:r>
          </a:p>
          <a:p>
            <a:pPr marL="1060704" lvl="2" indent="-457200" algn="justLow" rtl="0"/>
            <a:r>
              <a:rPr lang="en-US" sz="2600" dirty="0" smtClean="0">
                <a:solidFill>
                  <a:schemeClr val="tx1"/>
                </a:solidFill>
                <a:latin typeface="Times New Roman" pitchFamily="18" charset="0"/>
                <a:cs typeface="Times New Roman" pitchFamily="18" charset="0"/>
              </a:rPr>
              <a:t>Glutamate</a:t>
            </a:r>
          </a:p>
          <a:p>
            <a:pPr marL="1060704" lvl="2" indent="-457200" algn="justLow" rtl="0"/>
            <a:r>
              <a:rPr lang="en-US" sz="2600" dirty="0" smtClean="0">
                <a:solidFill>
                  <a:schemeClr val="tx1"/>
                </a:solidFill>
                <a:latin typeface="Times New Roman" pitchFamily="18" charset="0"/>
                <a:cs typeface="Times New Roman" pitchFamily="18" charset="0"/>
              </a:rPr>
              <a:t>GABA</a:t>
            </a:r>
          </a:p>
          <a:p>
            <a:pPr marL="1060704" lvl="2" indent="-457200" algn="justLow" rtl="0"/>
            <a:r>
              <a:rPr lang="en-US" sz="2600" dirty="0" err="1" smtClean="0">
                <a:solidFill>
                  <a:schemeClr val="tx1"/>
                </a:solidFill>
                <a:latin typeface="Times New Roman" pitchFamily="18" charset="0"/>
                <a:cs typeface="Times New Roman" pitchFamily="18" charset="0"/>
              </a:rPr>
              <a:t>Glycine</a:t>
            </a:r>
            <a:endParaRPr lang="en-US" sz="2600" dirty="0" smtClean="0">
              <a:solidFill>
                <a:schemeClr val="tx1"/>
              </a:solidFill>
              <a:latin typeface="Times New Roman" pitchFamily="18" charset="0"/>
              <a:cs typeface="Times New Roman" pitchFamily="18" charset="0"/>
            </a:endParaRPr>
          </a:p>
          <a:p>
            <a:pPr algn="justLow" rtl="0"/>
            <a:endParaRPr lang="en-US" sz="2800" dirty="0">
              <a:solidFill>
                <a:schemeClr val="tx1"/>
              </a:solidFill>
              <a:latin typeface="Times New Roman" pitchFamily="18" charset="0"/>
              <a:cs typeface="Times New Roman" pitchFamily="18" charset="0"/>
            </a:endParaRPr>
          </a:p>
          <a:p>
            <a:pPr algn="l" rtl="0"/>
            <a:endParaRPr lang="en-US" sz="2000" dirty="0">
              <a:solidFill>
                <a:schemeClr val="tx1"/>
              </a:solidFill>
              <a:latin typeface="Times New Roman" pitchFamily="18" charset="0"/>
              <a:cs typeface="Times New Roman" pitchFamily="18" charset="0"/>
            </a:endParaRPr>
          </a:p>
          <a:p>
            <a:endParaRPr lang="ar-IQ"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style>
          <a:lnRef idx="3">
            <a:schemeClr val="lt1"/>
          </a:lnRef>
          <a:fillRef idx="1">
            <a:schemeClr val="accent4"/>
          </a:fillRef>
          <a:effectRef idx="1">
            <a:schemeClr val="accent4"/>
          </a:effectRef>
          <a:fontRef idx="minor">
            <a:schemeClr val="lt1"/>
          </a:fontRef>
        </p:style>
        <p:txBody>
          <a:bodyPr/>
          <a:lstStyle/>
          <a:p>
            <a:pPr algn="ctr" rtl="0"/>
            <a:r>
              <a:rPr lang="en-US" sz="4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Acetylcholine</a:t>
            </a:r>
            <a:endParaRPr lang="ar-IQ" b="0" dirty="0">
              <a:ln w="18415" cmpd="sng">
                <a:solidFill>
                  <a:srgbClr val="FFFFFF"/>
                </a:solidFill>
                <a:prstDash val="solid"/>
              </a:ln>
              <a:solidFill>
                <a:schemeClr val="tx1"/>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481328"/>
            <a:ext cx="8258204" cy="5005197"/>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Low" rtl="0"/>
            <a:r>
              <a:rPr lang="en-US" sz="2200" dirty="0" smtClean="0">
                <a:solidFill>
                  <a:schemeClr val="tx1"/>
                </a:solidFill>
                <a:latin typeface="Times New Roman" pitchFamily="18" charset="0"/>
                <a:cs typeface="Times New Roman" pitchFamily="18" charset="0"/>
              </a:rPr>
              <a:t>Acetylcholine:  Is </a:t>
            </a:r>
            <a:r>
              <a:rPr lang="en-US" sz="2200" dirty="0">
                <a:solidFill>
                  <a:schemeClr val="tx1"/>
                </a:solidFill>
                <a:latin typeface="Times New Roman" pitchFamily="18" charset="0"/>
                <a:cs typeface="Times New Roman" pitchFamily="18" charset="0"/>
              </a:rPr>
              <a:t>the </a:t>
            </a:r>
            <a:r>
              <a:rPr lang="en-US" sz="2200" b="1" dirty="0">
                <a:solidFill>
                  <a:schemeClr val="tx1"/>
                </a:solidFill>
                <a:latin typeface="Times New Roman" pitchFamily="18" charset="0"/>
                <a:cs typeface="Times New Roman" pitchFamily="18" charset="0"/>
              </a:rPr>
              <a:t>acetyl ester of </a:t>
            </a:r>
            <a:r>
              <a:rPr lang="en-US" sz="2200" b="1" dirty="0" err="1" smtClean="0">
                <a:solidFill>
                  <a:schemeClr val="tx1"/>
                </a:solidFill>
                <a:latin typeface="Times New Roman" pitchFamily="18" charset="0"/>
                <a:cs typeface="Times New Roman" pitchFamily="18" charset="0"/>
              </a:rPr>
              <a:t>choline</a:t>
            </a:r>
            <a:r>
              <a:rPr lang="en-US" sz="2200" b="1" dirty="0" smtClean="0">
                <a:solidFill>
                  <a:schemeClr val="tx1"/>
                </a:solidFill>
                <a:latin typeface="Times New Roman" pitchFamily="18" charset="0"/>
                <a:cs typeface="Times New Roman" pitchFamily="18" charset="0"/>
              </a:rPr>
              <a:t>.</a:t>
            </a:r>
          </a:p>
          <a:p>
            <a:pPr algn="justLow" rtl="0"/>
            <a:r>
              <a:rPr lang="en-US" sz="2200" dirty="0" smtClean="0">
                <a:solidFill>
                  <a:schemeClr val="tx1"/>
                </a:solidFill>
                <a:latin typeface="Times New Roman" pitchFamily="18" charset="0"/>
                <a:cs typeface="Times New Roman" pitchFamily="18" charset="0"/>
              </a:rPr>
              <a:t>It is </a:t>
            </a:r>
            <a:r>
              <a:rPr lang="en-US" sz="2200" dirty="0">
                <a:solidFill>
                  <a:schemeClr val="tx1"/>
                </a:solidFill>
                <a:latin typeface="Times New Roman" pitchFamily="18" charset="0"/>
                <a:cs typeface="Times New Roman" pitchFamily="18" charset="0"/>
              </a:rPr>
              <a:t>largely enclosed in small, </a:t>
            </a:r>
            <a:r>
              <a:rPr lang="en-US" sz="2200" dirty="0" smtClean="0">
                <a:solidFill>
                  <a:schemeClr val="tx1"/>
                </a:solidFill>
                <a:latin typeface="Times New Roman" pitchFamily="18" charset="0"/>
                <a:cs typeface="Times New Roman" pitchFamily="18" charset="0"/>
              </a:rPr>
              <a:t>synaptic </a:t>
            </a:r>
            <a:r>
              <a:rPr lang="en-US" sz="2200" dirty="0">
                <a:solidFill>
                  <a:schemeClr val="tx1"/>
                </a:solidFill>
                <a:latin typeface="Times New Roman" pitchFamily="18" charset="0"/>
                <a:cs typeface="Times New Roman" pitchFamily="18" charset="0"/>
              </a:rPr>
              <a:t>vesicles </a:t>
            </a:r>
            <a:r>
              <a:rPr lang="en-US" sz="2200" dirty="0" smtClean="0">
                <a:solidFill>
                  <a:schemeClr val="tx1"/>
                </a:solidFill>
                <a:latin typeface="Times New Roman" pitchFamily="18" charset="0"/>
                <a:cs typeface="Times New Roman" pitchFamily="18" charset="0"/>
              </a:rPr>
              <a:t>in </a:t>
            </a:r>
            <a:r>
              <a:rPr lang="en-US" sz="2200" dirty="0">
                <a:solidFill>
                  <a:schemeClr val="tx1"/>
                </a:solidFill>
                <a:latin typeface="Times New Roman" pitchFamily="18" charset="0"/>
                <a:cs typeface="Times New Roman" pitchFamily="18" charset="0"/>
              </a:rPr>
              <a:t>the terminal </a:t>
            </a:r>
            <a:r>
              <a:rPr lang="en-US" sz="2200" dirty="0" err="1">
                <a:solidFill>
                  <a:schemeClr val="tx1"/>
                </a:solidFill>
                <a:latin typeface="Times New Roman" pitchFamily="18" charset="0"/>
                <a:cs typeface="Times New Roman" pitchFamily="18" charset="0"/>
              </a:rPr>
              <a:t>boutons</a:t>
            </a:r>
            <a:r>
              <a:rPr lang="en-US" sz="2200" dirty="0">
                <a:solidFill>
                  <a:schemeClr val="tx1"/>
                </a:solidFill>
                <a:latin typeface="Times New Roman" pitchFamily="18" charset="0"/>
                <a:cs typeface="Times New Roman" pitchFamily="18" charset="0"/>
              </a:rPr>
              <a:t> of neurons </a:t>
            </a:r>
            <a:r>
              <a:rPr lang="en-US" sz="2200" dirty="0" smtClean="0">
                <a:solidFill>
                  <a:schemeClr val="tx1"/>
                </a:solidFill>
                <a:latin typeface="Times New Roman" pitchFamily="18" charset="0"/>
                <a:cs typeface="Times New Roman" pitchFamily="18" charset="0"/>
              </a:rPr>
              <a:t>(</a:t>
            </a:r>
            <a:r>
              <a:rPr lang="en-US" sz="2200" b="1" dirty="0">
                <a:solidFill>
                  <a:schemeClr val="tx1"/>
                </a:solidFill>
                <a:latin typeface="Times New Roman" pitchFamily="18" charset="0"/>
                <a:cs typeface="Times New Roman" pitchFamily="18" charset="0"/>
              </a:rPr>
              <a:t>cholinergic neurons</a:t>
            </a:r>
            <a:r>
              <a:rPr lang="en-US" sz="2200" dirty="0">
                <a:solidFill>
                  <a:schemeClr val="tx1"/>
                </a:solidFill>
                <a:latin typeface="Times New Roman" pitchFamily="18" charset="0"/>
                <a:cs typeface="Times New Roman" pitchFamily="18" charset="0"/>
              </a:rPr>
              <a:t>). </a:t>
            </a:r>
          </a:p>
          <a:p>
            <a:pPr algn="justLow" rtl="0"/>
            <a:r>
              <a:rPr lang="en-US" sz="2200" dirty="0">
                <a:solidFill>
                  <a:schemeClr val="tx1"/>
                </a:solidFill>
                <a:latin typeface="Times New Roman" pitchFamily="18" charset="0"/>
                <a:cs typeface="Times New Roman" pitchFamily="18" charset="0"/>
              </a:rPr>
              <a:t>Synthesis of acetylcholine involves the reaction of </a:t>
            </a:r>
            <a:r>
              <a:rPr lang="en-US" sz="2200" b="1" dirty="0" err="1" smtClean="0">
                <a:solidFill>
                  <a:schemeClr val="tx1"/>
                </a:solidFill>
                <a:latin typeface="Times New Roman" pitchFamily="18" charset="0"/>
                <a:cs typeface="Times New Roman" pitchFamily="18" charset="0"/>
              </a:rPr>
              <a:t>choline</a:t>
            </a:r>
            <a:r>
              <a:rPr lang="en-US" sz="2200" b="1" dirty="0" smtClean="0">
                <a:solidFill>
                  <a:schemeClr val="tx1"/>
                </a:solidFill>
                <a:latin typeface="Times New Roman" pitchFamily="18" charset="0"/>
                <a:cs typeface="Times New Roman" pitchFamily="18" charset="0"/>
              </a:rPr>
              <a:t>  </a:t>
            </a:r>
            <a:r>
              <a:rPr lang="en-US" sz="2200" b="1" dirty="0">
                <a:solidFill>
                  <a:schemeClr val="tx1"/>
                </a:solidFill>
                <a:latin typeface="Times New Roman" pitchFamily="18" charset="0"/>
                <a:cs typeface="Times New Roman" pitchFamily="18" charset="0"/>
              </a:rPr>
              <a:t>with </a:t>
            </a:r>
            <a:r>
              <a:rPr lang="en-US" sz="2200" b="1" dirty="0" smtClean="0">
                <a:solidFill>
                  <a:schemeClr val="tx1"/>
                </a:solidFill>
                <a:latin typeface="Times New Roman" pitchFamily="18" charset="0"/>
                <a:cs typeface="Times New Roman" pitchFamily="18" charset="0"/>
              </a:rPr>
              <a:t>acetate (acetyl-Co A</a:t>
            </a:r>
            <a:r>
              <a:rPr lang="en-US" sz="2200" b="1" dirty="0">
                <a:solidFill>
                  <a:schemeClr val="tx1"/>
                </a:solidFill>
                <a:latin typeface="Times New Roman" pitchFamily="18" charset="0"/>
                <a:cs typeface="Times New Roman" pitchFamily="18" charset="0"/>
              </a:rPr>
              <a:t>) </a:t>
            </a:r>
            <a:r>
              <a:rPr lang="en-US" sz="2200" b="1" dirty="0" smtClean="0">
                <a:solidFill>
                  <a:schemeClr val="tx1"/>
                </a:solidFill>
                <a:latin typeface="Times New Roman" pitchFamily="18" charset="0"/>
                <a:cs typeface="Times New Roman" pitchFamily="18" charset="0"/>
              </a:rPr>
              <a:t>catalyzed </a:t>
            </a:r>
            <a:r>
              <a:rPr lang="en-US" sz="2200" b="1" dirty="0">
                <a:solidFill>
                  <a:schemeClr val="tx1"/>
                </a:solidFill>
                <a:latin typeface="Times New Roman" pitchFamily="18" charset="0"/>
                <a:cs typeface="Times New Roman" pitchFamily="18" charset="0"/>
              </a:rPr>
              <a:t>by the enzyme </a:t>
            </a:r>
            <a:r>
              <a:rPr lang="en-US" sz="2200" b="1" dirty="0" err="1">
                <a:solidFill>
                  <a:schemeClr val="tx1"/>
                </a:solidFill>
                <a:latin typeface="Times New Roman" pitchFamily="18" charset="0"/>
                <a:cs typeface="Times New Roman" pitchFamily="18" charset="0"/>
              </a:rPr>
              <a:t>choline</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itchFamily="18" charset="0"/>
                <a:cs typeface="Times New Roman" pitchFamily="18" charset="0"/>
              </a:rPr>
              <a:t>acetyltransferase</a:t>
            </a:r>
            <a:r>
              <a:rPr lang="en-US" sz="2200" dirty="0">
                <a:solidFill>
                  <a:schemeClr val="tx1"/>
                </a:solidFill>
                <a:latin typeface="Times New Roman" pitchFamily="18" charset="0"/>
                <a:cs typeface="Times New Roman" pitchFamily="18" charset="0"/>
              </a:rPr>
              <a:t>. This enzyme is found in high concentration in the cytoplasm of cholinergic nerve endings.</a:t>
            </a:r>
            <a:r>
              <a:rPr lang="en-US" sz="2200" dirty="0" smtClean="0">
                <a:solidFill>
                  <a:schemeClr val="tx1"/>
                </a:solidFill>
                <a:latin typeface="Times New Roman" pitchFamily="18" charset="0"/>
                <a:cs typeface="Times New Roman" pitchFamily="18" charset="0"/>
              </a:rPr>
              <a:t> </a:t>
            </a:r>
            <a:endParaRPr lang="en-US" sz="2200" dirty="0">
              <a:solidFill>
                <a:schemeClr val="tx1"/>
              </a:solidFill>
              <a:latin typeface="Times New Roman" pitchFamily="18" charset="0"/>
              <a:cs typeface="Times New Roman" pitchFamily="18" charset="0"/>
            </a:endParaRPr>
          </a:p>
          <a:p>
            <a:pPr algn="justLow" rtl="0"/>
            <a:r>
              <a:rPr lang="en-US" sz="2200" b="1" u="sng" dirty="0" smtClean="0">
                <a:solidFill>
                  <a:schemeClr val="tx1"/>
                </a:solidFill>
                <a:latin typeface="Times New Roman" pitchFamily="18" charset="0"/>
                <a:cs typeface="Times New Roman" pitchFamily="18" charset="0"/>
              </a:rPr>
              <a:t>SITE :</a:t>
            </a:r>
            <a:r>
              <a:rPr lang="en-US" sz="2200" dirty="0" smtClean="0">
                <a:solidFill>
                  <a:schemeClr val="tx1"/>
                </a:solidFill>
                <a:latin typeface="Times New Roman" pitchFamily="18" charset="0"/>
                <a:cs typeface="Times New Roman" pitchFamily="18" charset="0"/>
              </a:rPr>
              <a:t> Acetylcholine </a:t>
            </a:r>
            <a:r>
              <a:rPr lang="en-US" sz="2200" dirty="0">
                <a:solidFill>
                  <a:schemeClr val="tx1"/>
                </a:solidFill>
                <a:latin typeface="Times New Roman" pitchFamily="18" charset="0"/>
                <a:cs typeface="Times New Roman" pitchFamily="18" charset="0"/>
              </a:rPr>
              <a:t>is the transmitter at </a:t>
            </a:r>
            <a:r>
              <a:rPr lang="en-US" sz="2200" dirty="0" smtClean="0">
                <a:solidFill>
                  <a:schemeClr val="tx1"/>
                </a:solidFill>
                <a:latin typeface="Times New Roman" pitchFamily="18" charset="0"/>
                <a:cs typeface="Times New Roman" pitchFamily="18" charset="0"/>
              </a:rPr>
              <a:t>:</a:t>
            </a:r>
          </a:p>
          <a:p>
            <a:pPr marL="566928" indent="-457200" algn="justLow" rtl="0">
              <a:buFont typeface="+mj-lt"/>
              <a:buAutoNum type="arabicPeriod"/>
            </a:pPr>
            <a:r>
              <a:rPr lang="en-US" sz="2200" dirty="0" smtClean="0">
                <a:solidFill>
                  <a:schemeClr val="tx1"/>
                </a:solidFill>
                <a:latin typeface="Times New Roman" pitchFamily="18" charset="0"/>
                <a:cs typeface="Times New Roman" pitchFamily="18" charset="0"/>
              </a:rPr>
              <a:t>Neuromuscular junction </a:t>
            </a:r>
          </a:p>
          <a:p>
            <a:pPr marL="566928" indent="-457200" algn="justLow" rtl="0">
              <a:buFont typeface="+mj-lt"/>
              <a:buAutoNum type="arabicPeriod"/>
            </a:pPr>
            <a:r>
              <a:rPr lang="en-US" sz="2200" dirty="0" smtClean="0">
                <a:solidFill>
                  <a:schemeClr val="tx1"/>
                </a:solidFill>
                <a:latin typeface="Times New Roman" pitchFamily="18" charset="0"/>
                <a:cs typeface="Times New Roman" pitchFamily="18" charset="0"/>
              </a:rPr>
              <a:t>In </a:t>
            </a:r>
            <a:r>
              <a:rPr lang="en-US" sz="2200" dirty="0">
                <a:solidFill>
                  <a:schemeClr val="tx1"/>
                </a:solidFill>
                <a:latin typeface="Times New Roman" pitchFamily="18" charset="0"/>
                <a:cs typeface="Times New Roman" pitchFamily="18" charset="0"/>
              </a:rPr>
              <a:t>autonomic </a:t>
            </a:r>
            <a:r>
              <a:rPr lang="en-US" sz="2200" dirty="0" smtClean="0">
                <a:solidFill>
                  <a:schemeClr val="tx1"/>
                </a:solidFill>
                <a:latin typeface="Times New Roman" pitchFamily="18" charset="0"/>
                <a:cs typeface="Times New Roman" pitchFamily="18" charset="0"/>
              </a:rPr>
              <a:t>ganglia</a:t>
            </a:r>
          </a:p>
          <a:p>
            <a:pPr marL="566928" indent="-457200" algn="justLow" rtl="0">
              <a:buFont typeface="+mj-lt"/>
              <a:buAutoNum type="arabicPeriod"/>
            </a:pPr>
            <a:r>
              <a:rPr lang="en-US" sz="2200" dirty="0" smtClean="0">
                <a:solidFill>
                  <a:schemeClr val="tx1"/>
                </a:solidFill>
                <a:latin typeface="Times New Roman" pitchFamily="18" charset="0"/>
                <a:cs typeface="Times New Roman" pitchFamily="18" charset="0"/>
              </a:rPr>
              <a:t>In postganglionic </a:t>
            </a:r>
            <a:r>
              <a:rPr lang="en-US" sz="2200" dirty="0">
                <a:solidFill>
                  <a:schemeClr val="tx1"/>
                </a:solidFill>
                <a:latin typeface="Times New Roman" pitchFamily="18" charset="0"/>
                <a:cs typeface="Times New Roman" pitchFamily="18" charset="0"/>
              </a:rPr>
              <a:t>parasympathetic </a:t>
            </a:r>
            <a:r>
              <a:rPr lang="en-US" sz="2200" dirty="0" smtClean="0">
                <a:solidFill>
                  <a:schemeClr val="tx1"/>
                </a:solidFill>
                <a:latin typeface="Times New Roman" pitchFamily="18" charset="0"/>
                <a:cs typeface="Times New Roman" pitchFamily="18" charset="0"/>
              </a:rPr>
              <a:t> and </a:t>
            </a:r>
            <a:r>
              <a:rPr lang="en-US" sz="2200" dirty="0">
                <a:solidFill>
                  <a:schemeClr val="tx1"/>
                </a:solidFill>
                <a:latin typeface="Times New Roman" pitchFamily="18" charset="0"/>
                <a:cs typeface="Times New Roman" pitchFamily="18" charset="0"/>
              </a:rPr>
              <a:t>some postganglionic sympathetic </a:t>
            </a:r>
            <a:r>
              <a:rPr lang="en-US" sz="2200" dirty="0" smtClean="0">
                <a:solidFill>
                  <a:schemeClr val="tx1"/>
                </a:solidFill>
                <a:latin typeface="Times New Roman" pitchFamily="18" charset="0"/>
                <a:cs typeface="Times New Roman" pitchFamily="18" charset="0"/>
              </a:rPr>
              <a:t>nerves </a:t>
            </a:r>
          </a:p>
          <a:p>
            <a:pPr marL="566928" indent="-457200" algn="justLow" rtl="0">
              <a:buFont typeface="+mj-lt"/>
              <a:buAutoNum type="arabicPeriod"/>
            </a:pPr>
            <a:r>
              <a:rPr lang="en-US" sz="2200" dirty="0" smtClean="0">
                <a:solidFill>
                  <a:schemeClr val="tx1"/>
                </a:solidFill>
                <a:latin typeface="Times New Roman" pitchFamily="18" charset="0"/>
                <a:cs typeface="Times New Roman" pitchFamily="18" charset="0"/>
              </a:rPr>
              <a:t>It </a:t>
            </a:r>
            <a:r>
              <a:rPr lang="en-US" sz="2200" dirty="0">
                <a:solidFill>
                  <a:schemeClr val="tx1"/>
                </a:solidFill>
                <a:latin typeface="Times New Roman" pitchFamily="18" charset="0"/>
                <a:cs typeface="Times New Roman" pitchFamily="18" charset="0"/>
              </a:rPr>
              <a:t>is also found within the brain, including the basal forebrain complex </a:t>
            </a:r>
            <a:r>
              <a:rPr lang="en-US" sz="2200" dirty="0" smtClean="0">
                <a:solidFill>
                  <a:schemeClr val="tx1"/>
                </a:solidFill>
                <a:latin typeface="Times New Roman" pitchFamily="18" charset="0"/>
                <a:cs typeface="Times New Roman" pitchFamily="18" charset="0"/>
              </a:rPr>
              <a:t>systems </a:t>
            </a:r>
            <a:r>
              <a:rPr lang="en-US" sz="2200" dirty="0">
                <a:solidFill>
                  <a:schemeClr val="tx1"/>
                </a:solidFill>
                <a:latin typeface="Times New Roman" pitchFamily="18" charset="0"/>
                <a:cs typeface="Times New Roman" pitchFamily="18" charset="0"/>
              </a:rPr>
              <a:t>may be involved in regulation of sleep-wake states, learning, and memory</a:t>
            </a:r>
            <a:r>
              <a:rPr lang="en-US" sz="2200" dirty="0" smtClean="0">
                <a:solidFill>
                  <a:schemeClr val="tx1"/>
                </a:solidFill>
                <a:latin typeface="Times New Roman" pitchFamily="18" charset="0"/>
                <a:cs typeface="Times New Roman" pitchFamily="18" charset="0"/>
              </a:rPr>
              <a:t>.</a:t>
            </a:r>
          </a:p>
          <a:p>
            <a:pPr algn="justLow" rtl="0"/>
            <a:endParaRPr lang="en-US" sz="2200" dirty="0">
              <a:solidFill>
                <a:schemeClr val="tx1"/>
              </a:solidFill>
              <a:latin typeface="Times New Roman" pitchFamily="18" charset="0"/>
              <a:cs typeface="Times New Roman" pitchFamily="18" charset="0"/>
            </a:endParaRPr>
          </a:p>
          <a:p>
            <a:pPr algn="l" rtl="0"/>
            <a:endParaRPr lang="en-US" sz="2000" dirty="0">
              <a:solidFill>
                <a:schemeClr val="tx1"/>
              </a:solidFill>
              <a:latin typeface="Times New Roman" pitchFamily="18" charset="0"/>
              <a:cs typeface="Times New Roman" pitchFamily="18" charset="0"/>
            </a:endParaRPr>
          </a:p>
          <a:p>
            <a:endParaRPr lang="ar-IQ"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8596" y="1857364"/>
            <a:ext cx="8286808" cy="2357454"/>
          </a:xfrm>
          <a:prstGeom prst="rect">
            <a:avLst/>
          </a:prstGeom>
        </p:spPr>
        <p:style>
          <a:lnRef idx="3">
            <a:schemeClr val="lt1"/>
          </a:lnRef>
          <a:fillRef idx="1">
            <a:schemeClr val="accent4"/>
          </a:fillRef>
          <a:effectRef idx="1">
            <a:schemeClr val="accent4"/>
          </a:effectRef>
          <a:fontRef idx="minor">
            <a:schemeClr val="lt1"/>
          </a:fontRef>
        </p:style>
        <p:txBody>
          <a:bodyPr>
            <a:normAutofit/>
          </a:bodyPr>
          <a:lstStyle/>
          <a:p>
            <a:pPr lvl="0" algn="ctr" rtl="0">
              <a:spcBef>
                <a:spcPct val="0"/>
              </a:spcBef>
            </a:pPr>
            <a:endParaRPr lang="en-US" sz="3200" b="1" dirty="0" smtClean="0">
              <a:effectLst>
                <a:outerShdw blurRad="31750" dist="25400" dir="5400000" algn="tl" rotWithShape="0">
                  <a:srgbClr val="000000">
                    <a:alpha val="25000"/>
                  </a:srgbClr>
                </a:outerShdw>
              </a:effectLst>
              <a:latin typeface="Times New Roman" pitchFamily="18" charset="0"/>
              <a:cs typeface="Times New Roman" pitchFamily="18" charset="0"/>
            </a:endParaRPr>
          </a:p>
          <a:p>
            <a:pPr lvl="0" algn="ctr" rtl="0">
              <a:spcBef>
                <a:spcPct val="0"/>
              </a:spcBef>
            </a:pPr>
            <a:r>
              <a:rPr lang="en-US" sz="3200" b="1" dirty="0" smtClean="0">
                <a:effectLst>
                  <a:outerShdw blurRad="31750" dist="25400" dir="5400000" algn="tl" rotWithShape="0">
                    <a:srgbClr val="000000">
                      <a:alpha val="25000"/>
                    </a:srgbClr>
                  </a:outerShdw>
                </a:effectLst>
                <a:latin typeface="Times New Roman" pitchFamily="18" charset="0"/>
                <a:cs typeface="Times New Roman" pitchFamily="18" charset="0"/>
              </a:rPr>
              <a:t>NEUROTRANSMITERS </a:t>
            </a:r>
          </a:p>
          <a:p>
            <a:pPr lvl="0" algn="ctr" rtl="0">
              <a:spcBef>
                <a:spcPct val="0"/>
              </a:spcBef>
            </a:pPr>
            <a:r>
              <a:rPr lang="en-US" sz="3200" b="1" dirty="0" smtClean="0">
                <a:effectLst>
                  <a:outerShdw blurRad="31750" dist="25400" dir="5400000" algn="tl" rotWithShape="0">
                    <a:srgbClr val="000000">
                      <a:alpha val="25000"/>
                    </a:srgbClr>
                  </a:outerShdw>
                </a:effectLst>
                <a:latin typeface="Times New Roman" pitchFamily="18" charset="0"/>
                <a:cs typeface="Times New Roman" pitchFamily="18" charset="0"/>
              </a:rPr>
              <a:t>and </a:t>
            </a:r>
          </a:p>
          <a:p>
            <a:pPr lvl="0" algn="ctr" rtl="0">
              <a:spcBef>
                <a:spcPct val="0"/>
              </a:spcBef>
            </a:pPr>
            <a:r>
              <a:rPr lang="en-US" sz="3200" b="1" dirty="0" smtClean="0">
                <a:effectLst>
                  <a:outerShdw blurRad="31750" dist="25400" dir="5400000" algn="tl" rotWithShape="0">
                    <a:srgbClr val="000000">
                      <a:alpha val="25000"/>
                    </a:srgbClr>
                  </a:outerShdw>
                </a:effectLst>
                <a:latin typeface="Times New Roman" pitchFamily="18" charset="0"/>
                <a:cs typeface="Times New Roman" pitchFamily="18" charset="0"/>
              </a:rPr>
              <a:t>NEUROMODULATERS</a:t>
            </a:r>
            <a:endParaRPr kumimoji="0" lang="ar-IQ" sz="3200" b="1" i="0" u="none" strike="noStrike" kern="1200" cap="none" spc="0" normalizeH="0" baseline="0" noProof="0" dirty="0">
              <a:ln>
                <a:noFill/>
              </a:ln>
              <a:solidFill>
                <a:schemeClr val="lt1"/>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8401080" cy="6572272"/>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609600" indent="-609600" algn="l" rtl="0">
              <a:lnSpc>
                <a:spcPct val="90000"/>
              </a:lnSpc>
              <a:defRPr/>
            </a:pPr>
            <a:endParaRPr lang="en-US" sz="2800" b="1" dirty="0" smtClean="0">
              <a:solidFill>
                <a:schemeClr val="tx1"/>
              </a:solidFill>
              <a:latin typeface="Times New Roman" pitchFamily="18" charset="0"/>
              <a:cs typeface="Times New Roman" pitchFamily="18" charset="0"/>
            </a:endParaRPr>
          </a:p>
          <a:p>
            <a:pPr marL="609600" indent="-609600" algn="l" rtl="0">
              <a:lnSpc>
                <a:spcPct val="90000"/>
              </a:lnSpc>
              <a:defRPr/>
            </a:pPr>
            <a:r>
              <a:rPr lang="en-US" sz="2800" b="1" dirty="0" smtClean="0">
                <a:solidFill>
                  <a:schemeClr val="tx1"/>
                </a:solidFill>
                <a:latin typeface="Times New Roman" pitchFamily="18" charset="0"/>
                <a:cs typeface="Times New Roman" pitchFamily="18" charset="0"/>
              </a:rPr>
              <a:t>Indicated effects</a:t>
            </a:r>
            <a:r>
              <a:rPr lang="en-US" sz="2800" dirty="0" smtClean="0">
                <a:solidFill>
                  <a:schemeClr val="tx1"/>
                </a:solidFill>
                <a:latin typeface="Times New Roman" pitchFamily="18" charset="0"/>
                <a:cs typeface="Times New Roman" pitchFamily="18" charset="0"/>
              </a:rPr>
              <a:t>:</a:t>
            </a:r>
          </a:p>
          <a:p>
            <a:pPr marL="990600" lvl="1" indent="-533400" algn="l" rtl="0">
              <a:lnSpc>
                <a:spcPct val="90000"/>
              </a:lnSpc>
              <a:defRPr/>
            </a:pPr>
            <a:r>
              <a:rPr lang="en-US" sz="2400" dirty="0" smtClean="0">
                <a:solidFill>
                  <a:schemeClr val="tx1"/>
                </a:solidFill>
                <a:latin typeface="Times New Roman" pitchFamily="18" charset="0"/>
                <a:cs typeface="Times New Roman" pitchFamily="18" charset="0"/>
              </a:rPr>
              <a:t>Excitation or inhibition of target organs</a:t>
            </a:r>
          </a:p>
          <a:p>
            <a:pPr marL="990600" lvl="1" indent="-533400" algn="l" rtl="0">
              <a:lnSpc>
                <a:spcPct val="90000"/>
              </a:lnSpc>
              <a:defRPr/>
            </a:pPr>
            <a:r>
              <a:rPr lang="en-US" sz="2400" dirty="0" smtClean="0">
                <a:solidFill>
                  <a:schemeClr val="tx1"/>
                </a:solidFill>
                <a:latin typeface="Times New Roman" pitchFamily="18" charset="0"/>
                <a:cs typeface="Times New Roman" pitchFamily="18" charset="0"/>
              </a:rPr>
              <a:t>Essential in movement of muscles</a:t>
            </a:r>
          </a:p>
          <a:p>
            <a:pPr marL="990600" lvl="1" indent="-533400" algn="l" rtl="0">
              <a:lnSpc>
                <a:spcPct val="90000"/>
              </a:lnSpc>
              <a:defRPr/>
            </a:pPr>
            <a:r>
              <a:rPr lang="en-US" sz="2400" dirty="0" smtClean="0">
                <a:solidFill>
                  <a:schemeClr val="tx1"/>
                </a:solidFill>
                <a:latin typeface="Times New Roman" pitchFamily="18" charset="0"/>
                <a:cs typeface="Times New Roman" pitchFamily="18" charset="0"/>
              </a:rPr>
              <a:t>Important in learning and memory</a:t>
            </a:r>
          </a:p>
          <a:p>
            <a:pPr marL="590550" indent="-533400" algn="l" rtl="0">
              <a:lnSpc>
                <a:spcPct val="90000"/>
              </a:lnSpc>
              <a:defRPr/>
            </a:pPr>
            <a:endParaRPr lang="en-US" sz="2000" dirty="0" smtClean="0">
              <a:solidFill>
                <a:schemeClr val="tx1"/>
              </a:solidFill>
              <a:latin typeface="Times New Roman" pitchFamily="18" charset="0"/>
              <a:ea typeface="Verdana" pitchFamily="34" charset="0"/>
              <a:cs typeface="Times New Roman" pitchFamily="18" charset="0"/>
            </a:endParaRPr>
          </a:p>
          <a:p>
            <a:pPr marL="590550" indent="-533400" algn="justLow" rtl="0">
              <a:lnSpc>
                <a:spcPct val="90000"/>
              </a:lnSpc>
              <a:defRPr/>
            </a:pPr>
            <a:r>
              <a:rPr lang="en-US" sz="2800" b="1" dirty="0" smtClean="0">
                <a:solidFill>
                  <a:schemeClr val="tx1"/>
                </a:solidFill>
                <a:latin typeface="Times New Roman" pitchFamily="18" charset="0"/>
                <a:cs typeface="Times New Roman" pitchFamily="18" charset="0"/>
              </a:rPr>
              <a:t>Receptors </a:t>
            </a:r>
            <a:r>
              <a:rPr lang="en-US" sz="2000" b="1" dirty="0" smtClean="0">
                <a:solidFill>
                  <a:schemeClr val="tx1"/>
                </a:solidFill>
                <a:latin typeface="Times New Roman" pitchFamily="18" charset="0"/>
                <a:ea typeface="Verdana" pitchFamily="34" charset="0"/>
                <a:cs typeface="Times New Roman" pitchFamily="18" charset="0"/>
              </a:rPr>
              <a:t>: </a:t>
            </a:r>
            <a:r>
              <a:rPr lang="en-US" sz="2500" dirty="0" smtClean="0">
                <a:solidFill>
                  <a:schemeClr val="tx1"/>
                </a:solidFill>
                <a:latin typeface="Times New Roman" pitchFamily="18" charset="0"/>
                <a:ea typeface="Verdana" pitchFamily="34" charset="0"/>
                <a:cs typeface="Times New Roman" pitchFamily="18" charset="0"/>
              </a:rPr>
              <a:t>D</a:t>
            </a:r>
            <a:r>
              <a:rPr lang="en-US" sz="2500" dirty="0" smtClean="0">
                <a:solidFill>
                  <a:schemeClr val="tx1"/>
                </a:solidFill>
                <a:latin typeface="Times New Roman" pitchFamily="18" charset="0"/>
                <a:cs typeface="Times New Roman" pitchFamily="18" charset="0"/>
              </a:rPr>
              <a:t>ivided </a:t>
            </a:r>
            <a:r>
              <a:rPr lang="en-US" sz="2500" dirty="0">
                <a:solidFill>
                  <a:schemeClr val="tx1"/>
                </a:solidFill>
                <a:latin typeface="Times New Roman" pitchFamily="18" charset="0"/>
                <a:cs typeface="Times New Roman" pitchFamily="18" charset="0"/>
              </a:rPr>
              <a:t>into two main types on the basis of their pharmacologic </a:t>
            </a:r>
            <a:r>
              <a:rPr lang="en-US" sz="2500" dirty="0" smtClean="0">
                <a:solidFill>
                  <a:schemeClr val="tx1"/>
                </a:solidFill>
                <a:latin typeface="Times New Roman" pitchFamily="18" charset="0"/>
                <a:cs typeface="Times New Roman" pitchFamily="18" charset="0"/>
              </a:rPr>
              <a:t>properties:</a:t>
            </a:r>
          </a:p>
          <a:p>
            <a:pPr marL="590550" indent="-533400" algn="justLow" rtl="0">
              <a:lnSpc>
                <a:spcPct val="90000"/>
              </a:lnSpc>
              <a:buNone/>
              <a:defRPr/>
            </a:pPr>
            <a:endParaRPr lang="en-US" sz="2500" dirty="0" smtClean="0">
              <a:solidFill>
                <a:schemeClr val="tx1"/>
              </a:solidFill>
              <a:latin typeface="Times New Roman" pitchFamily="18" charset="0"/>
              <a:cs typeface="Times New Roman" pitchFamily="18" charset="0"/>
            </a:endParaRPr>
          </a:p>
          <a:p>
            <a:pPr marL="990600" lvl="1" indent="-533400" algn="l" rtl="0">
              <a:lnSpc>
                <a:spcPct val="90000"/>
              </a:lnSpc>
              <a:buFont typeface="+mj-lt"/>
              <a:buAutoNum type="arabicPeriod"/>
              <a:defRPr/>
            </a:pPr>
            <a:r>
              <a:rPr lang="en-US" b="1" dirty="0" smtClean="0">
                <a:solidFill>
                  <a:schemeClr val="tx1"/>
                </a:solidFill>
                <a:latin typeface="Times New Roman" pitchFamily="18" charset="0"/>
                <a:cs typeface="Times New Roman" pitchFamily="18" charset="0"/>
              </a:rPr>
              <a:t>Nicotinic</a:t>
            </a:r>
            <a:r>
              <a:rPr lang="en-US" sz="2400" dirty="0" smtClean="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Cholinergic Receptors </a:t>
            </a:r>
            <a:r>
              <a:rPr lang="en-US" b="1" dirty="0" smtClean="0">
                <a:solidFill>
                  <a:schemeClr val="tx1"/>
                </a:solidFill>
                <a:latin typeface="Times New Roman" pitchFamily="18" charset="0"/>
                <a:cs typeface="Times New Roman" pitchFamily="18" charset="0"/>
              </a:rPr>
              <a:t>: </a:t>
            </a:r>
          </a:p>
          <a:p>
            <a:pPr marL="1390650" lvl="2" indent="-533400" algn="justLow" rtl="0">
              <a:lnSpc>
                <a:spcPct val="90000"/>
              </a:lnSpc>
              <a:defRPr/>
            </a:pPr>
            <a:r>
              <a:rPr lang="en-US" dirty="0" smtClean="0">
                <a:solidFill>
                  <a:schemeClr val="tx1"/>
                </a:solidFill>
                <a:latin typeface="Times New Roman" pitchFamily="18" charset="0"/>
                <a:cs typeface="Times New Roman" pitchFamily="18" charset="0"/>
              </a:rPr>
              <a:t>Nicotine stimulates it</a:t>
            </a:r>
          </a:p>
          <a:p>
            <a:pPr marL="1390650" lvl="2" indent="-533400" algn="justLow" rtl="0">
              <a:lnSpc>
                <a:spcPct val="90000"/>
              </a:lnSpc>
              <a:defRPr/>
            </a:pPr>
            <a:r>
              <a:rPr lang="en-US" dirty="0" smtClean="0">
                <a:solidFill>
                  <a:schemeClr val="tx1"/>
                </a:solidFill>
                <a:latin typeface="Times New Roman" pitchFamily="18" charset="0"/>
                <a:cs typeface="Times New Roman" pitchFamily="18" charset="0"/>
              </a:rPr>
              <a:t>Excitatory in action . </a:t>
            </a:r>
          </a:p>
          <a:p>
            <a:pPr marL="1390650" lvl="2" indent="-533400" algn="justLow" rtl="0">
              <a:lnSpc>
                <a:spcPct val="90000"/>
              </a:lnSpc>
              <a:defRPr/>
            </a:pPr>
            <a:r>
              <a:rPr lang="en-US" dirty="0" smtClean="0">
                <a:solidFill>
                  <a:schemeClr val="tx1"/>
                </a:solidFill>
                <a:latin typeface="Times New Roman" pitchFamily="18" charset="0"/>
                <a:cs typeface="Times New Roman" pitchFamily="18" charset="0"/>
              </a:rPr>
              <a:t>Nicotinic receptors are subdivided into those found predominately in muscle at </a:t>
            </a:r>
            <a:r>
              <a:rPr lang="en-US" b="1" dirty="0" smtClean="0">
                <a:solidFill>
                  <a:schemeClr val="tx1"/>
                </a:solidFill>
                <a:latin typeface="Times New Roman" pitchFamily="18" charset="0"/>
                <a:cs typeface="Times New Roman" pitchFamily="18" charset="0"/>
              </a:rPr>
              <a:t>neuromuscular junctions </a:t>
            </a:r>
            <a:r>
              <a:rPr lang="en-US" dirty="0" smtClean="0">
                <a:solidFill>
                  <a:schemeClr val="tx1"/>
                </a:solidFill>
                <a:latin typeface="Times New Roman" pitchFamily="18" charset="0"/>
                <a:cs typeface="Times New Roman" pitchFamily="18" charset="0"/>
              </a:rPr>
              <a:t>and those found in </a:t>
            </a:r>
            <a:r>
              <a:rPr lang="en-US" b="1" dirty="0" smtClean="0">
                <a:solidFill>
                  <a:schemeClr val="tx1"/>
                </a:solidFill>
                <a:latin typeface="Times New Roman" pitchFamily="18" charset="0"/>
                <a:cs typeface="Times New Roman" pitchFamily="18" charset="0"/>
              </a:rPr>
              <a:t>autonomic ganglia </a:t>
            </a:r>
            <a:r>
              <a:rPr lang="en-US" dirty="0" smtClean="0">
                <a:solidFill>
                  <a:schemeClr val="tx1"/>
                </a:solidFill>
                <a:latin typeface="Times New Roman" pitchFamily="18" charset="0"/>
                <a:cs typeface="Times New Roman" pitchFamily="18" charset="0"/>
              </a:rPr>
              <a:t>and the </a:t>
            </a:r>
            <a:r>
              <a:rPr lang="en-US" b="1" dirty="0" smtClean="0">
                <a:solidFill>
                  <a:schemeClr val="tx1"/>
                </a:solidFill>
                <a:latin typeface="Times New Roman" pitchFamily="18" charset="0"/>
                <a:cs typeface="Times New Roman" pitchFamily="18" charset="0"/>
              </a:rPr>
              <a:t>central nervous system</a:t>
            </a:r>
            <a:r>
              <a:rPr lang="en-US" dirty="0" smtClean="0">
                <a:solidFill>
                  <a:schemeClr val="tx1"/>
                </a:solidFill>
                <a:latin typeface="Times New Roman" pitchFamily="18" charset="0"/>
                <a:cs typeface="Times New Roman" pitchFamily="18" charset="0"/>
              </a:rPr>
              <a:t>. </a:t>
            </a:r>
          </a:p>
          <a:p>
            <a:pPr marL="1390650" lvl="2" indent="-533400" algn="l" rtl="0">
              <a:lnSpc>
                <a:spcPct val="90000"/>
              </a:lnSpc>
              <a:buFont typeface="+mj-lt"/>
              <a:buAutoNum type="arabicPeriod"/>
              <a:defRPr/>
            </a:pPr>
            <a:endParaRPr lang="en-US" dirty="0" smtClean="0">
              <a:solidFill>
                <a:schemeClr val="tx1"/>
              </a:solidFill>
              <a:latin typeface="Times New Roman" pitchFamily="18" charset="0"/>
              <a:cs typeface="Times New Roman" pitchFamily="18" charset="0"/>
            </a:endParaRPr>
          </a:p>
          <a:p>
            <a:pPr marL="990600" lvl="1" indent="-533400" algn="l" rtl="0">
              <a:lnSpc>
                <a:spcPct val="90000"/>
              </a:lnSpc>
              <a:buFont typeface="+mj-lt"/>
              <a:buAutoNum type="arabicPeriod"/>
              <a:defRPr/>
            </a:pPr>
            <a:r>
              <a:rPr lang="en-US" b="1" dirty="0" err="1" smtClean="0">
                <a:solidFill>
                  <a:schemeClr val="tx1"/>
                </a:solidFill>
                <a:latin typeface="Times New Roman" pitchFamily="18" charset="0"/>
                <a:cs typeface="Times New Roman" pitchFamily="18" charset="0"/>
              </a:rPr>
              <a:t>Muscarinic</a:t>
            </a:r>
            <a:r>
              <a:rPr lang="en-US" sz="2400" b="1" dirty="0" smtClean="0">
                <a:solidFill>
                  <a:schemeClr val="tx1"/>
                </a:solidFill>
                <a:latin typeface="Times New Roman" pitchFamily="18" charset="0"/>
                <a:cs typeface="Times New Roman" pitchFamily="18" charset="0"/>
              </a:rPr>
              <a:t> Cholinergic Receptors:</a:t>
            </a:r>
            <a:endParaRPr lang="en-US" b="1" dirty="0" smtClean="0">
              <a:solidFill>
                <a:schemeClr val="tx1"/>
              </a:solidFill>
              <a:latin typeface="Times New Roman" pitchFamily="18" charset="0"/>
              <a:cs typeface="Times New Roman" pitchFamily="18" charset="0"/>
            </a:endParaRPr>
          </a:p>
          <a:p>
            <a:pPr marL="1390650" lvl="2" indent="-533400" algn="l" rtl="0">
              <a:lnSpc>
                <a:spcPct val="90000"/>
              </a:lnSpc>
              <a:defRPr/>
            </a:pPr>
            <a:r>
              <a:rPr lang="en-US" dirty="0" err="1" smtClean="0">
                <a:solidFill>
                  <a:schemeClr val="tx1"/>
                </a:solidFill>
                <a:latin typeface="Times New Roman" pitchFamily="18" charset="0"/>
                <a:cs typeface="Times New Roman" pitchFamily="18" charset="0"/>
              </a:rPr>
              <a:t>Muscarine</a:t>
            </a:r>
            <a:r>
              <a:rPr lang="en-US" dirty="0" smtClean="0">
                <a:solidFill>
                  <a:schemeClr val="tx1"/>
                </a:solidFill>
                <a:latin typeface="Times New Roman" pitchFamily="18" charset="0"/>
                <a:cs typeface="Times New Roman" pitchFamily="18" charset="0"/>
              </a:rPr>
              <a:t> (mushroom derivative) stimulates it</a:t>
            </a:r>
          </a:p>
          <a:p>
            <a:pPr marL="1390650" lvl="2" indent="-533400" algn="l" rtl="0">
              <a:lnSpc>
                <a:spcPct val="90000"/>
              </a:lnSpc>
              <a:defRPr/>
            </a:pPr>
            <a:r>
              <a:rPr lang="en-US" dirty="0" smtClean="0">
                <a:solidFill>
                  <a:schemeClr val="tx1"/>
                </a:solidFill>
                <a:latin typeface="Times New Roman" pitchFamily="18" charset="0"/>
                <a:cs typeface="Times New Roman" pitchFamily="18" charset="0"/>
              </a:rPr>
              <a:t>Both excitatory &amp; Inhibitory; found predominately in </a:t>
            </a:r>
            <a:r>
              <a:rPr lang="en-US" b="1" dirty="0" smtClean="0">
                <a:solidFill>
                  <a:schemeClr val="tx1"/>
                </a:solidFill>
                <a:latin typeface="Times New Roman" pitchFamily="18" charset="0"/>
                <a:cs typeface="Times New Roman" pitchFamily="18" charset="0"/>
              </a:rPr>
              <a:t>brain, heart, lung, upper GIT, sweat gland</a:t>
            </a:r>
          </a:p>
          <a:p>
            <a:pPr marL="1390650" lvl="2" indent="-533400" algn="l" rtl="0">
              <a:lnSpc>
                <a:spcPct val="90000"/>
              </a:lnSpc>
              <a:defRPr/>
            </a:pPr>
            <a:r>
              <a:rPr lang="en-US" sz="2000" dirty="0" smtClean="0">
                <a:solidFill>
                  <a:schemeClr val="tx1"/>
                </a:solidFill>
                <a:latin typeface="Times New Roman" pitchFamily="18" charset="0"/>
                <a:cs typeface="Times New Roman" pitchFamily="18" charset="0"/>
              </a:rPr>
              <a:t>They are blocked by the drug atropine</a:t>
            </a:r>
            <a:endParaRPr lang="en-US" sz="2000" dirty="0">
              <a:solidFill>
                <a:schemeClr val="tx1"/>
              </a:solidFill>
              <a:latin typeface="Times New Roman" pitchFamily="18" charset="0"/>
              <a:cs typeface="Times New Roman" pitchFamily="18" charset="0"/>
            </a:endParaRPr>
          </a:p>
          <a:p>
            <a:pPr marL="609600" indent="-609600" algn="l" rtl="0">
              <a:lnSpc>
                <a:spcPct val="90000"/>
              </a:lnSpc>
              <a:defRPr/>
            </a:pPr>
            <a:endParaRPr lang="en-US" sz="2000" b="1" dirty="0" smtClean="0">
              <a:solidFill>
                <a:schemeClr val="tx1"/>
              </a:solidFill>
              <a:latin typeface="Times New Roman" pitchFamily="18" charset="0"/>
              <a:cs typeface="Times New Roman" pitchFamily="18" charset="0"/>
            </a:endParaRPr>
          </a:p>
          <a:p>
            <a:pPr marL="609600" indent="-609600" algn="l" rtl="0">
              <a:lnSpc>
                <a:spcPct val="90000"/>
              </a:lnSpc>
              <a:defRPr/>
            </a:pPr>
            <a:r>
              <a:rPr lang="en-US" sz="2000" b="1" dirty="0" smtClean="0">
                <a:solidFill>
                  <a:schemeClr val="tx1"/>
                </a:solidFill>
                <a:latin typeface="Times New Roman" pitchFamily="18" charset="0"/>
                <a:cs typeface="Times New Roman" pitchFamily="18" charset="0"/>
              </a:rPr>
              <a:t>Too much</a:t>
            </a:r>
            <a:r>
              <a:rPr lang="en-US" sz="2000" dirty="0" smtClean="0">
                <a:solidFill>
                  <a:schemeClr val="tx1"/>
                </a:solidFill>
                <a:latin typeface="Times New Roman" pitchFamily="18" charset="0"/>
                <a:cs typeface="Times New Roman" pitchFamily="18" charset="0"/>
              </a:rPr>
              <a:t>: muscle contractions</a:t>
            </a:r>
          </a:p>
          <a:p>
            <a:pPr marL="609600" indent="-609600" algn="l" rtl="0">
              <a:lnSpc>
                <a:spcPct val="90000"/>
              </a:lnSpc>
              <a:defRPr/>
            </a:pPr>
            <a:r>
              <a:rPr lang="en-US" sz="2000" b="1" dirty="0" smtClean="0">
                <a:solidFill>
                  <a:schemeClr val="tx1"/>
                </a:solidFill>
                <a:latin typeface="Times New Roman" pitchFamily="18" charset="0"/>
                <a:cs typeface="Times New Roman" pitchFamily="18" charset="0"/>
              </a:rPr>
              <a:t>Too little</a:t>
            </a:r>
            <a:r>
              <a:rPr lang="en-US" sz="2000" dirty="0" smtClean="0">
                <a:solidFill>
                  <a:schemeClr val="tx1"/>
                </a:solidFill>
                <a:latin typeface="Times New Roman" pitchFamily="18" charset="0"/>
                <a:cs typeface="Times New Roman" pitchFamily="18" charset="0"/>
              </a:rPr>
              <a:t>: paralysis: </a:t>
            </a:r>
            <a:r>
              <a:rPr lang="en-US" sz="2000" dirty="0" err="1" smtClean="0">
                <a:solidFill>
                  <a:schemeClr val="tx1"/>
                </a:solidFill>
                <a:latin typeface="Times New Roman" pitchFamily="18" charset="0"/>
                <a:cs typeface="Times New Roman" pitchFamily="18" charset="0"/>
              </a:rPr>
              <a:t>curarae</a:t>
            </a:r>
            <a:r>
              <a:rPr lang="en-US" sz="2000" dirty="0" smtClean="0">
                <a:solidFill>
                  <a:schemeClr val="tx1"/>
                </a:solidFill>
                <a:latin typeface="Times New Roman" pitchFamily="18" charset="0"/>
                <a:cs typeface="Times New Roman" pitchFamily="18" charset="0"/>
              </a:rPr>
              <a:t> and botulism toxin</a:t>
            </a:r>
          </a:p>
          <a:p>
            <a:pPr algn="justLow" rtl="0"/>
            <a:endParaRPr lang="en-US" sz="2000" dirty="0">
              <a:solidFill>
                <a:schemeClr val="tx1"/>
              </a:solidFill>
              <a:latin typeface="Times New Roman" pitchFamily="18" charset="0"/>
              <a:ea typeface="Verdana" pitchFamily="34" charset="0"/>
              <a:cs typeface="Times New Roman" pitchFamily="18" charset="0"/>
            </a:endParaRPr>
          </a:p>
          <a:p>
            <a:pPr algn="justLow" rtl="0">
              <a:lnSpc>
                <a:spcPct val="150000"/>
              </a:lnSpc>
            </a:pPr>
            <a:r>
              <a:rPr lang="en-US" sz="2000" b="1" dirty="0" err="1" smtClean="0">
                <a:solidFill>
                  <a:schemeClr val="tx1"/>
                </a:solidFill>
                <a:latin typeface="Times New Roman" pitchFamily="18" charset="0"/>
                <a:ea typeface="Verdana" pitchFamily="34" charset="0"/>
                <a:cs typeface="Times New Roman" pitchFamily="18" charset="0"/>
              </a:rPr>
              <a:t>ACh</a:t>
            </a:r>
            <a:r>
              <a:rPr lang="en-US" sz="2000" b="1" dirty="0" smtClean="0">
                <a:solidFill>
                  <a:schemeClr val="tx1"/>
                </a:solidFill>
                <a:latin typeface="Times New Roman" pitchFamily="18" charset="0"/>
                <a:ea typeface="Verdana" pitchFamily="34" charset="0"/>
                <a:cs typeface="Times New Roman" pitchFamily="18" charset="0"/>
              </a:rPr>
              <a:t>  is metabolized by  Enzymatic inactivation </a:t>
            </a:r>
          </a:p>
          <a:p>
            <a:pPr algn="l" rtl="0">
              <a:lnSpc>
                <a:spcPct val="150000"/>
              </a:lnSpc>
            </a:pPr>
            <a:endParaRPr lang="en-US" sz="2000" dirty="0" smtClean="0">
              <a:solidFill>
                <a:schemeClr val="tx1"/>
              </a:solidFill>
              <a:latin typeface="Times New Roman" pitchFamily="18" charset="0"/>
              <a:ea typeface="Verdana" pitchFamily="34" charset="0"/>
              <a:cs typeface="Times New Roman" pitchFamily="18" charset="0"/>
            </a:endParaRPr>
          </a:p>
          <a:p>
            <a:pPr algn="l" rtl="0"/>
            <a:endParaRPr lang="ar-IQ" sz="2000" dirty="0">
              <a:solidFill>
                <a:schemeClr val="tx1"/>
              </a:solidFill>
              <a:latin typeface="Times New Roman" pitchFamily="18" charset="0"/>
              <a:ea typeface="Verdana"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3"/>
          <a:srcRect/>
          <a:stretch>
            <a:fillRect/>
          </a:stretch>
        </p:blipFill>
        <p:spPr bwMode="auto">
          <a:xfrm>
            <a:off x="571472" y="428604"/>
            <a:ext cx="4357718" cy="25717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428596" y="3643314"/>
            <a:ext cx="4572000" cy="369332"/>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r>
              <a:rPr lang="en-US" b="1" dirty="0" smtClean="0">
                <a:latin typeface="Times New Roman" pitchFamily="18" charset="0"/>
                <a:cs typeface="Times New Roman" pitchFamily="18" charset="0"/>
              </a:rPr>
              <a:t>Biosynthesis of some </a:t>
            </a:r>
            <a:r>
              <a:rPr lang="en-US" b="1" dirty="0" err="1" smtClean="0">
                <a:latin typeface="Times New Roman" pitchFamily="18" charset="0"/>
                <a:cs typeface="Times New Roman" pitchFamily="18" charset="0"/>
              </a:rPr>
              <a:t>acytelcholine</a:t>
            </a:r>
            <a:endParaRPr lang="ar-IQ" dirty="0">
              <a:latin typeface="Times New Roman" pitchFamily="18" charset="0"/>
              <a:cs typeface="Times New Roman" pitchFamily="18" charset="0"/>
            </a:endParaRPr>
          </a:p>
        </p:txBody>
      </p:sp>
      <p:pic>
        <p:nvPicPr>
          <p:cNvPr id="5" name="Picture 4" descr="ACH2.png"/>
          <p:cNvPicPr>
            <a:picLocks noChangeAspect="1"/>
          </p:cNvPicPr>
          <p:nvPr/>
        </p:nvPicPr>
        <p:blipFill>
          <a:blip r:embed="rId4"/>
          <a:stretch>
            <a:fillRect/>
          </a:stretch>
        </p:blipFill>
        <p:spPr>
          <a:xfrm>
            <a:off x="5214942" y="428604"/>
            <a:ext cx="3571900" cy="56436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0034" y="214290"/>
            <a:ext cx="8286808" cy="796908"/>
          </a:xfrm>
        </p:spPr>
        <p:style>
          <a:lnRef idx="3">
            <a:schemeClr val="lt1"/>
          </a:lnRef>
          <a:fillRef idx="1">
            <a:schemeClr val="accent4"/>
          </a:fillRef>
          <a:effectRef idx="1">
            <a:schemeClr val="accent4"/>
          </a:effectRef>
          <a:fontRef idx="minor">
            <a:schemeClr val="lt1"/>
          </a:fontRef>
        </p:style>
        <p:txBody>
          <a:bodyPr/>
          <a:lstStyle/>
          <a:p>
            <a:pPr algn="ctr"/>
            <a:r>
              <a:rPr lang="en-US"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Cholinesterases</a:t>
            </a:r>
            <a:endParaRPr lang="ar-IQ" dirty="0">
              <a:solidFill>
                <a:schemeClr val="tx1"/>
              </a:solidFill>
              <a:latin typeface="Times New Roman" pitchFamily="18" charset="0"/>
              <a:cs typeface="Times New Roman" pitchFamily="18" charset="0"/>
            </a:endParaRPr>
          </a:p>
        </p:txBody>
      </p:sp>
      <p:sp>
        <p:nvSpPr>
          <p:cNvPr id="7" name="Content Placeholder 6"/>
          <p:cNvSpPr>
            <a:spLocks noGrp="1"/>
          </p:cNvSpPr>
          <p:nvPr>
            <p:ph idx="1"/>
          </p:nvPr>
        </p:nvSpPr>
        <p:spPr>
          <a:xfrm>
            <a:off x="285720" y="1285860"/>
            <a:ext cx="4214842" cy="5357850"/>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algn="justLow" rtl="0"/>
            <a:endParaRPr lang="en-US" dirty="0" smtClean="0">
              <a:solidFill>
                <a:schemeClr val="tx1"/>
              </a:solidFill>
              <a:latin typeface="Times New Roman" pitchFamily="18" charset="0"/>
              <a:cs typeface="Times New Roman" pitchFamily="18" charset="0"/>
            </a:endParaRPr>
          </a:p>
          <a:p>
            <a:pPr algn="justLow" rtl="0"/>
            <a:r>
              <a:rPr lang="en-US" dirty="0" smtClean="0">
                <a:solidFill>
                  <a:schemeClr val="tx1"/>
                </a:solidFill>
                <a:latin typeface="Times New Roman" pitchFamily="18" charset="0"/>
                <a:cs typeface="Times New Roman" pitchFamily="18" charset="0"/>
              </a:rPr>
              <a:t>Acetylcholine must be rapidly removed from the synapse if </a:t>
            </a:r>
            <a:r>
              <a:rPr lang="en-US" dirty="0" err="1" smtClean="0">
                <a:solidFill>
                  <a:schemeClr val="tx1"/>
                </a:solidFill>
                <a:latin typeface="Times New Roman" pitchFamily="18" charset="0"/>
                <a:cs typeface="Times New Roman" pitchFamily="18" charset="0"/>
              </a:rPr>
              <a:t>repolarization</a:t>
            </a:r>
            <a:r>
              <a:rPr lang="en-US" dirty="0" smtClean="0">
                <a:solidFill>
                  <a:schemeClr val="tx1"/>
                </a:solidFill>
                <a:latin typeface="Times New Roman" pitchFamily="18" charset="0"/>
                <a:cs typeface="Times New Roman" pitchFamily="18" charset="0"/>
              </a:rPr>
              <a:t> is to occur. </a:t>
            </a:r>
          </a:p>
          <a:p>
            <a:pPr algn="justLow" rtl="0">
              <a:buNone/>
            </a:pPr>
            <a:endParaRPr lang="en-US" dirty="0" smtClean="0">
              <a:solidFill>
                <a:schemeClr val="tx1"/>
              </a:solidFill>
              <a:latin typeface="Times New Roman" pitchFamily="18" charset="0"/>
              <a:cs typeface="Times New Roman" pitchFamily="18" charset="0"/>
            </a:endParaRPr>
          </a:p>
          <a:p>
            <a:pPr algn="justLow" rtl="0"/>
            <a:r>
              <a:rPr lang="en-US" dirty="0" smtClean="0">
                <a:solidFill>
                  <a:schemeClr val="tx1"/>
                </a:solidFill>
                <a:latin typeface="Times New Roman" pitchFamily="18" charset="0"/>
                <a:cs typeface="Times New Roman" pitchFamily="18" charset="0"/>
              </a:rPr>
              <a:t>The removal occurs by way of hydrolysis of acetylcholine to </a:t>
            </a:r>
            <a:r>
              <a:rPr lang="en-US" dirty="0" err="1" smtClean="0">
                <a:solidFill>
                  <a:schemeClr val="tx1"/>
                </a:solidFill>
                <a:latin typeface="Times New Roman" pitchFamily="18" charset="0"/>
                <a:cs typeface="Times New Roman" pitchFamily="18" charset="0"/>
              </a:rPr>
              <a:t>choline</a:t>
            </a:r>
            <a:r>
              <a:rPr lang="en-US" dirty="0" smtClean="0">
                <a:solidFill>
                  <a:schemeClr val="tx1"/>
                </a:solidFill>
                <a:latin typeface="Times New Roman" pitchFamily="18" charset="0"/>
                <a:cs typeface="Times New Roman" pitchFamily="18" charset="0"/>
              </a:rPr>
              <a:t> and acetate, a reaction catalyzed by the enzyme </a:t>
            </a:r>
            <a:r>
              <a:rPr lang="en-US" b="1" dirty="0" err="1" smtClean="0">
                <a:solidFill>
                  <a:schemeClr val="tx1"/>
                </a:solidFill>
                <a:latin typeface="Times New Roman" pitchFamily="18" charset="0"/>
                <a:cs typeface="Times New Roman" pitchFamily="18" charset="0"/>
              </a:rPr>
              <a:t>acetylcholinesterase</a:t>
            </a:r>
            <a:r>
              <a:rPr lang="en-US" b="1" dirty="0" smtClean="0">
                <a:solidFill>
                  <a:schemeClr val="tx1"/>
                </a:solidFill>
                <a:latin typeface="Times New Roman" pitchFamily="18" charset="0"/>
                <a:cs typeface="Times New Roman" pitchFamily="18" charset="0"/>
              </a:rPr>
              <a:t>.</a:t>
            </a:r>
          </a:p>
          <a:p>
            <a:pPr algn="justLow" rtl="0">
              <a:buNone/>
            </a:pPr>
            <a:endParaRPr lang="en-US" b="1" dirty="0" smtClean="0">
              <a:solidFill>
                <a:schemeClr val="tx1"/>
              </a:solidFill>
              <a:latin typeface="Times New Roman" pitchFamily="18" charset="0"/>
              <a:cs typeface="Times New Roman" pitchFamily="18" charset="0"/>
            </a:endParaRPr>
          </a:p>
          <a:p>
            <a:pPr algn="justLow" rtl="0"/>
            <a:r>
              <a:rPr lang="en-US" dirty="0" smtClean="0">
                <a:solidFill>
                  <a:schemeClr val="tx1"/>
                </a:solidFill>
                <a:latin typeface="Times New Roman" pitchFamily="18" charset="0"/>
                <a:cs typeface="Times New Roman" pitchFamily="18" charset="0"/>
              </a:rPr>
              <a:t>This enzyme is also called </a:t>
            </a:r>
            <a:r>
              <a:rPr lang="en-US" b="1" dirty="0" smtClean="0">
                <a:solidFill>
                  <a:schemeClr val="tx1"/>
                </a:solidFill>
                <a:latin typeface="Times New Roman" pitchFamily="18" charset="0"/>
                <a:cs typeface="Times New Roman" pitchFamily="18" charset="0"/>
              </a:rPr>
              <a:t>true or specific cholinesterase. Its greatest affinity is for acetylcholine, </a:t>
            </a:r>
            <a:r>
              <a:rPr lang="en-US" dirty="0" smtClean="0">
                <a:solidFill>
                  <a:schemeClr val="tx1"/>
                </a:solidFill>
                <a:latin typeface="Times New Roman" pitchFamily="18" charset="0"/>
                <a:cs typeface="Times New Roman" pitchFamily="18" charset="0"/>
              </a:rPr>
              <a:t>but it also hydrolyzes other </a:t>
            </a:r>
            <a:r>
              <a:rPr lang="en-US" dirty="0" err="1" smtClean="0">
                <a:solidFill>
                  <a:schemeClr val="tx1"/>
                </a:solidFill>
                <a:latin typeface="Times New Roman" pitchFamily="18" charset="0"/>
                <a:cs typeface="Times New Roman" pitchFamily="18" charset="0"/>
              </a:rPr>
              <a:t>choline</a:t>
            </a:r>
            <a:r>
              <a:rPr lang="en-US" dirty="0" smtClean="0">
                <a:solidFill>
                  <a:schemeClr val="tx1"/>
                </a:solidFill>
                <a:latin typeface="Times New Roman" pitchFamily="18" charset="0"/>
                <a:cs typeface="Times New Roman" pitchFamily="18" charset="0"/>
              </a:rPr>
              <a:t> esters.</a:t>
            </a:r>
          </a:p>
          <a:p>
            <a:pPr algn="justLow" rtl="0">
              <a:buNone/>
            </a:pPr>
            <a:endParaRPr lang="en-US" dirty="0" smtClean="0">
              <a:solidFill>
                <a:schemeClr val="tx1"/>
              </a:solidFill>
              <a:latin typeface="Times New Roman" pitchFamily="18" charset="0"/>
              <a:cs typeface="Times New Roman" pitchFamily="18" charset="0"/>
            </a:endParaRPr>
          </a:p>
          <a:p>
            <a:pPr algn="justLow" rtl="0"/>
            <a:r>
              <a:rPr lang="en-US" dirty="0" smtClean="0">
                <a:solidFill>
                  <a:schemeClr val="tx1"/>
                </a:solidFill>
                <a:latin typeface="Times New Roman" pitchFamily="18" charset="0"/>
                <a:cs typeface="Times New Roman" pitchFamily="18" charset="0"/>
              </a:rPr>
              <a:t>There are a variety of </a:t>
            </a:r>
            <a:r>
              <a:rPr lang="en-US" dirty="0" err="1" smtClean="0">
                <a:solidFill>
                  <a:schemeClr val="tx1"/>
                </a:solidFill>
                <a:latin typeface="Times New Roman" pitchFamily="18" charset="0"/>
                <a:cs typeface="Times New Roman" pitchFamily="18" charset="0"/>
              </a:rPr>
              <a:t>esterases</a:t>
            </a:r>
            <a:r>
              <a:rPr lang="en-US" dirty="0" smtClean="0">
                <a:solidFill>
                  <a:schemeClr val="tx1"/>
                </a:solidFill>
                <a:latin typeface="Times New Roman" pitchFamily="18" charset="0"/>
                <a:cs typeface="Times New Roman" pitchFamily="18" charset="0"/>
              </a:rPr>
              <a:t> in the body.  One found in plasma is capable of hydrolyzing acetylcholine but has different properties from </a:t>
            </a:r>
            <a:r>
              <a:rPr lang="en-US" dirty="0" err="1" smtClean="0">
                <a:solidFill>
                  <a:schemeClr val="tx1"/>
                </a:solidFill>
                <a:latin typeface="Times New Roman" pitchFamily="18" charset="0"/>
                <a:cs typeface="Times New Roman" pitchFamily="18" charset="0"/>
              </a:rPr>
              <a:t>acetylcholinesterase</a:t>
            </a:r>
            <a:r>
              <a:rPr lang="en-US" dirty="0" smtClean="0">
                <a:solidFill>
                  <a:schemeClr val="tx1"/>
                </a:solidFill>
                <a:latin typeface="Times New Roman" pitchFamily="18" charset="0"/>
                <a:cs typeface="Times New Roman" pitchFamily="18" charset="0"/>
              </a:rPr>
              <a:t>. It is therefore called </a:t>
            </a:r>
            <a:r>
              <a:rPr lang="en-US" b="1" dirty="0" err="1" smtClean="0">
                <a:solidFill>
                  <a:schemeClr val="tx1"/>
                </a:solidFill>
                <a:latin typeface="Times New Roman" pitchFamily="18" charset="0"/>
                <a:cs typeface="Times New Roman" pitchFamily="18" charset="0"/>
              </a:rPr>
              <a:t>pseudocholinesterase</a:t>
            </a:r>
            <a:r>
              <a:rPr lang="en-US" b="1"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or </a:t>
            </a:r>
            <a:r>
              <a:rPr lang="en-US" b="1" dirty="0" smtClean="0">
                <a:solidFill>
                  <a:schemeClr val="tx1"/>
                </a:solidFill>
                <a:latin typeface="Times New Roman" pitchFamily="18" charset="0"/>
                <a:cs typeface="Times New Roman" pitchFamily="18" charset="0"/>
              </a:rPr>
              <a:t>nonspecific cholinesterase. </a:t>
            </a:r>
          </a:p>
        </p:txBody>
      </p:sp>
      <p:pic>
        <p:nvPicPr>
          <p:cNvPr id="8" name="Picture 7" descr="ACH 1.png"/>
          <p:cNvPicPr>
            <a:picLocks noChangeAspect="1"/>
          </p:cNvPicPr>
          <p:nvPr/>
        </p:nvPicPr>
        <p:blipFill>
          <a:blip r:embed="rId3"/>
          <a:stretch>
            <a:fillRect/>
          </a:stretch>
        </p:blipFill>
        <p:spPr>
          <a:xfrm>
            <a:off x="4643438" y="1285860"/>
            <a:ext cx="4357718" cy="5286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CH3.jpg"/>
          <p:cNvPicPr>
            <a:picLocks noChangeAspect="1"/>
          </p:cNvPicPr>
          <p:nvPr/>
        </p:nvPicPr>
        <p:blipFill>
          <a:blip r:embed="rId3" cstate="print"/>
          <a:stretch>
            <a:fillRect/>
          </a:stretch>
        </p:blipFill>
        <p:spPr>
          <a:xfrm>
            <a:off x="285720" y="285728"/>
            <a:ext cx="8572560" cy="6357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57298"/>
            <a:ext cx="8229600" cy="5072098"/>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lgn="l" rtl="0">
              <a:buNone/>
            </a:pPr>
            <a:endParaRPr lang="en-US" b="1" dirty="0" smtClean="0">
              <a:solidFill>
                <a:schemeClr val="tx1"/>
              </a:solidFill>
              <a:latin typeface="Times New Roman" pitchFamily="18" charset="0"/>
              <a:cs typeface="Times New Roman" pitchFamily="18" charset="0"/>
            </a:endParaRPr>
          </a:p>
          <a:p>
            <a:pPr algn="justLow" rtl="0"/>
            <a:r>
              <a:rPr lang="en-US" dirty="0" smtClean="0">
                <a:solidFill>
                  <a:schemeClr val="tx1"/>
                </a:solidFill>
                <a:latin typeface="Times New Roman" pitchFamily="18" charset="0"/>
                <a:cs typeface="Times New Roman" pitchFamily="18" charset="0"/>
              </a:rPr>
              <a:t>The disease myasthenia gravis, characterized by muscle weakness and fatigue, occurs when the body inappropriately produces antibodies against acetylcholine nicotinic receptors, and thus inhibits proper acetylcholine signal transmission. Over time, the motor end plate is destroyed. </a:t>
            </a:r>
          </a:p>
          <a:p>
            <a:pPr algn="justLow" rtl="0">
              <a:buNone/>
            </a:pPr>
            <a:endParaRPr lang="en-US" dirty="0" smtClean="0">
              <a:solidFill>
                <a:schemeClr val="tx1"/>
              </a:solidFill>
              <a:latin typeface="Times New Roman" pitchFamily="18" charset="0"/>
              <a:cs typeface="Times New Roman" pitchFamily="18" charset="0"/>
            </a:endParaRPr>
          </a:p>
          <a:p>
            <a:pPr algn="justLow" rtl="0"/>
            <a:r>
              <a:rPr lang="en-US" dirty="0" smtClean="0">
                <a:solidFill>
                  <a:schemeClr val="tx1"/>
                </a:solidFill>
                <a:latin typeface="Times New Roman" pitchFamily="18" charset="0"/>
                <a:cs typeface="Times New Roman" pitchFamily="18" charset="0"/>
              </a:rPr>
              <a:t>Drugs that competitively inhibit </a:t>
            </a:r>
            <a:r>
              <a:rPr lang="en-US" dirty="0" err="1" smtClean="0">
                <a:solidFill>
                  <a:schemeClr val="tx1"/>
                </a:solidFill>
                <a:latin typeface="Times New Roman" pitchFamily="18" charset="0"/>
                <a:cs typeface="Times New Roman" pitchFamily="18" charset="0"/>
              </a:rPr>
              <a:t>acetylcholinesterase</a:t>
            </a:r>
            <a:r>
              <a:rPr lang="en-US" dirty="0" smtClean="0">
                <a:solidFill>
                  <a:schemeClr val="tx1"/>
                </a:solidFill>
                <a:latin typeface="Times New Roman" pitchFamily="18" charset="0"/>
                <a:cs typeface="Times New Roman" pitchFamily="18" charset="0"/>
              </a:rPr>
              <a:t> (e.g., </a:t>
            </a:r>
            <a:r>
              <a:rPr lang="en-US" dirty="0" err="1" smtClean="0">
                <a:solidFill>
                  <a:schemeClr val="tx1"/>
                </a:solidFill>
                <a:latin typeface="Times New Roman" pitchFamily="18" charset="0"/>
                <a:cs typeface="Times New Roman" pitchFamily="18" charset="0"/>
              </a:rPr>
              <a:t>neostigmine</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physostigmine</a:t>
            </a:r>
            <a:r>
              <a:rPr lang="en-US" dirty="0" smtClean="0">
                <a:solidFill>
                  <a:schemeClr val="tx1"/>
                </a:solidFill>
                <a:latin typeface="Times New Roman" pitchFamily="18" charset="0"/>
                <a:cs typeface="Times New Roman" pitchFamily="18" charset="0"/>
              </a:rPr>
              <a:t>, or primarily </a:t>
            </a:r>
            <a:r>
              <a:rPr lang="en-US" dirty="0" err="1" smtClean="0">
                <a:solidFill>
                  <a:schemeClr val="tx1"/>
                </a:solidFill>
                <a:latin typeface="Times New Roman" pitchFamily="18" charset="0"/>
                <a:cs typeface="Times New Roman" pitchFamily="18" charset="0"/>
              </a:rPr>
              <a:t>pyridostigmine</a:t>
            </a:r>
            <a:r>
              <a:rPr lang="en-US" dirty="0" smtClean="0">
                <a:solidFill>
                  <a:schemeClr val="tx1"/>
                </a:solidFill>
                <a:latin typeface="Times New Roman" pitchFamily="18" charset="0"/>
                <a:cs typeface="Times New Roman" pitchFamily="18" charset="0"/>
              </a:rPr>
              <a:t>) are effective in treating this disorder.</a:t>
            </a:r>
          </a:p>
          <a:p>
            <a:pPr algn="justLow" rtl="0">
              <a:buNone/>
            </a:pPr>
            <a:endParaRPr lang="en-US" dirty="0" smtClean="0">
              <a:solidFill>
                <a:schemeClr val="tx1"/>
              </a:solidFill>
              <a:latin typeface="Times New Roman" pitchFamily="18" charset="0"/>
              <a:cs typeface="Times New Roman" pitchFamily="18" charset="0"/>
            </a:endParaRPr>
          </a:p>
          <a:p>
            <a:pPr algn="justLow" rtl="0"/>
            <a:r>
              <a:rPr lang="en-US" dirty="0" smtClean="0">
                <a:solidFill>
                  <a:schemeClr val="tx1"/>
                </a:solidFill>
                <a:latin typeface="Times New Roman" pitchFamily="18" charset="0"/>
                <a:cs typeface="Times New Roman" pitchFamily="18" charset="0"/>
              </a:rPr>
              <a:t>They allow endogenously released acetylcholine more time to interact with its respective receptor before being inactivated by </a:t>
            </a:r>
            <a:r>
              <a:rPr lang="en-US" dirty="0" err="1" smtClean="0">
                <a:solidFill>
                  <a:schemeClr val="tx1"/>
                </a:solidFill>
                <a:latin typeface="Times New Roman" pitchFamily="18" charset="0"/>
                <a:cs typeface="Times New Roman" pitchFamily="18" charset="0"/>
              </a:rPr>
              <a:t>acetylcholinesterase</a:t>
            </a:r>
            <a:r>
              <a:rPr lang="en-US" dirty="0" smtClean="0">
                <a:solidFill>
                  <a:schemeClr val="tx1"/>
                </a:solidFill>
                <a:latin typeface="Times New Roman" pitchFamily="18" charset="0"/>
                <a:cs typeface="Times New Roman" pitchFamily="18" charset="0"/>
              </a:rPr>
              <a:t> in the synaptic cleft (the space between nerve and muscle).</a:t>
            </a:r>
          </a:p>
          <a:p>
            <a:endParaRPr lang="ar-IQ" dirty="0">
              <a:solidFill>
                <a:schemeClr val="tx1"/>
              </a:solidFill>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868346"/>
          </a:xfrm>
        </p:spPr>
        <p:style>
          <a:lnRef idx="3">
            <a:schemeClr val="lt1"/>
          </a:lnRef>
          <a:fillRef idx="1">
            <a:schemeClr val="accent4"/>
          </a:fillRef>
          <a:effectRef idx="1">
            <a:schemeClr val="accent4"/>
          </a:effectRef>
          <a:fontRef idx="minor">
            <a:schemeClr val="lt1"/>
          </a:fontRef>
        </p:style>
        <p:txBody>
          <a:bodyPr/>
          <a:lstStyle/>
          <a:p>
            <a:pPr algn="ctr" rtl="0"/>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Myasthenia Gravis</a:t>
            </a:r>
            <a:endParaRPr lang="ar-IQ"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3"/>
          <a:srcRect/>
          <a:stretch>
            <a:fillRect/>
          </a:stretch>
        </p:blipFill>
        <p:spPr bwMode="auto">
          <a:xfrm>
            <a:off x="571472" y="428604"/>
            <a:ext cx="4357718" cy="25717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6" name="Picture 4"/>
          <p:cNvPicPr>
            <a:picLocks noChangeAspect="1" noChangeArrowheads="1"/>
          </p:cNvPicPr>
          <p:nvPr/>
        </p:nvPicPr>
        <p:blipFill>
          <a:blip r:embed="rId4"/>
          <a:srcRect/>
          <a:stretch>
            <a:fillRect/>
          </a:stretch>
        </p:blipFill>
        <p:spPr bwMode="auto">
          <a:xfrm>
            <a:off x="5214942" y="428604"/>
            <a:ext cx="3571900" cy="55007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428596" y="3643314"/>
            <a:ext cx="4572000" cy="646331"/>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r>
              <a:rPr lang="en-US" b="1" dirty="0" smtClean="0">
                <a:latin typeface="Times New Roman" pitchFamily="18" charset="0"/>
                <a:cs typeface="Times New Roman" pitchFamily="18" charset="0"/>
              </a:rPr>
              <a:t>Biosynthesis of some common small molecule transmitters</a:t>
            </a: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4286280" cy="857256"/>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lnSpc>
                <a:spcPct val="150000"/>
              </a:lnSpc>
            </a:pPr>
            <a:r>
              <a:rPr lang="en-US" sz="2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Verdana" pitchFamily="34" charset="0"/>
                <a:cs typeface="Times New Roman" pitchFamily="18" charset="0"/>
              </a:rPr>
              <a:t>Biosynthesis of </a:t>
            </a:r>
            <a:r>
              <a:rPr lang="en-US" sz="20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Verdana" pitchFamily="34" charset="0"/>
                <a:cs typeface="Times New Roman" pitchFamily="18" charset="0"/>
              </a:rPr>
              <a:t>Catecholamines</a:t>
            </a:r>
            <a:endParaRPr lang="en-US" sz="2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Verdana" pitchFamily="34" charset="0"/>
              <a:cs typeface="Times New Roman" pitchFamily="18" charset="0"/>
            </a:endParaRPr>
          </a:p>
        </p:txBody>
      </p:sp>
      <p:sp>
        <p:nvSpPr>
          <p:cNvPr id="3" name="Content Placeholder 2"/>
          <p:cNvSpPr>
            <a:spLocks noGrp="1"/>
          </p:cNvSpPr>
          <p:nvPr>
            <p:ph idx="1"/>
          </p:nvPr>
        </p:nvSpPr>
        <p:spPr>
          <a:xfrm>
            <a:off x="457200" y="1481328"/>
            <a:ext cx="3971924" cy="5090944"/>
          </a:xfrm>
        </p:spPr>
        <p:style>
          <a:lnRef idx="2">
            <a:schemeClr val="accent1"/>
          </a:lnRef>
          <a:fillRef idx="1">
            <a:schemeClr val="lt1"/>
          </a:fillRef>
          <a:effectRef idx="0">
            <a:schemeClr val="accent1"/>
          </a:effectRef>
          <a:fontRef idx="minor">
            <a:schemeClr val="dk1"/>
          </a:fontRef>
        </p:style>
        <p:txBody>
          <a:bodyPr/>
          <a:lstStyle/>
          <a:p>
            <a:pPr algn="justLow" rtl="0">
              <a:lnSpc>
                <a:spcPct val="150000"/>
              </a:lnSpc>
            </a:pPr>
            <a:r>
              <a:rPr lang="en-US" sz="2000" dirty="0" smtClean="0">
                <a:solidFill>
                  <a:schemeClr val="tx1"/>
                </a:solidFill>
                <a:latin typeface="Times New Roman" pitchFamily="18" charset="0"/>
                <a:ea typeface="Verdana" pitchFamily="34" charset="0"/>
                <a:cs typeface="Times New Roman" pitchFamily="18" charset="0"/>
              </a:rPr>
              <a:t>The principal </a:t>
            </a:r>
            <a:r>
              <a:rPr lang="en-US" sz="2000" dirty="0" err="1" smtClean="0">
                <a:solidFill>
                  <a:schemeClr val="tx1"/>
                </a:solidFill>
                <a:latin typeface="Times New Roman" pitchFamily="18" charset="0"/>
                <a:ea typeface="Verdana" pitchFamily="34" charset="0"/>
                <a:cs typeface="Times New Roman" pitchFamily="18" charset="0"/>
              </a:rPr>
              <a:t>catecholamines</a:t>
            </a:r>
            <a:r>
              <a:rPr lang="en-US" sz="2000" dirty="0" smtClean="0">
                <a:solidFill>
                  <a:schemeClr val="tx1"/>
                </a:solidFill>
                <a:latin typeface="Times New Roman" pitchFamily="18" charset="0"/>
                <a:ea typeface="Verdana" pitchFamily="34" charset="0"/>
                <a:cs typeface="Times New Roman" pitchFamily="18" charset="0"/>
              </a:rPr>
              <a:t> found in the body are </a:t>
            </a:r>
            <a:r>
              <a:rPr lang="en-US" sz="2000" dirty="0" err="1" smtClean="0">
                <a:solidFill>
                  <a:schemeClr val="tx1"/>
                </a:solidFill>
                <a:latin typeface="Times New Roman" pitchFamily="18" charset="0"/>
                <a:ea typeface="Verdana" pitchFamily="34" charset="0"/>
                <a:cs typeface="Times New Roman" pitchFamily="18" charset="0"/>
              </a:rPr>
              <a:t>norepinephrine</a:t>
            </a:r>
            <a:r>
              <a:rPr lang="en-US" sz="2000" dirty="0" smtClean="0">
                <a:solidFill>
                  <a:schemeClr val="tx1"/>
                </a:solidFill>
                <a:latin typeface="Times New Roman" pitchFamily="18" charset="0"/>
                <a:ea typeface="Verdana" pitchFamily="34" charset="0"/>
                <a:cs typeface="Times New Roman" pitchFamily="18" charset="0"/>
              </a:rPr>
              <a:t>, epinephrine, and dopamine . These are formed by hydroxylation and </a:t>
            </a:r>
            <a:r>
              <a:rPr lang="en-US" sz="2000" dirty="0" err="1" smtClean="0">
                <a:solidFill>
                  <a:schemeClr val="tx1"/>
                </a:solidFill>
                <a:latin typeface="Times New Roman" pitchFamily="18" charset="0"/>
                <a:ea typeface="Verdana" pitchFamily="34" charset="0"/>
                <a:cs typeface="Times New Roman" pitchFamily="18" charset="0"/>
              </a:rPr>
              <a:t>decarboxylation</a:t>
            </a:r>
            <a:r>
              <a:rPr lang="en-US" sz="2000" dirty="0" smtClean="0">
                <a:solidFill>
                  <a:schemeClr val="tx1"/>
                </a:solidFill>
                <a:latin typeface="Times New Roman" pitchFamily="18" charset="0"/>
                <a:ea typeface="Verdana" pitchFamily="34" charset="0"/>
                <a:cs typeface="Times New Roman" pitchFamily="18" charset="0"/>
              </a:rPr>
              <a:t> of the amino acid tyrosine by different enzymes.</a:t>
            </a:r>
          </a:p>
          <a:p>
            <a:pPr algn="l" rtl="0">
              <a:lnSpc>
                <a:spcPct val="150000"/>
              </a:lnSpc>
            </a:pPr>
            <a:endParaRPr lang="ar-IQ" sz="2000" dirty="0">
              <a:solidFill>
                <a:schemeClr val="tx1"/>
              </a:solidFill>
              <a:latin typeface="Times New Roman" pitchFamily="18" charset="0"/>
              <a:ea typeface="Verdana" pitchFamily="34" charset="0"/>
              <a:cs typeface="Times New Roman" pitchFamily="18" charset="0"/>
            </a:endParaRPr>
          </a:p>
        </p:txBody>
      </p:sp>
      <p:pic>
        <p:nvPicPr>
          <p:cNvPr id="4" name="Picture 3"/>
          <p:cNvPicPr>
            <a:picLocks noChangeAspect="1" noChangeArrowheads="1"/>
          </p:cNvPicPr>
          <p:nvPr/>
        </p:nvPicPr>
        <p:blipFill>
          <a:blip r:embed="rId3"/>
          <a:srcRect/>
          <a:stretch>
            <a:fillRect/>
          </a:stretch>
        </p:blipFill>
        <p:spPr bwMode="auto">
          <a:xfrm>
            <a:off x="4786314" y="428604"/>
            <a:ext cx="4143404" cy="6143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143932" cy="1071570"/>
          </a:xfrm>
        </p:spPr>
        <p:style>
          <a:lnRef idx="3">
            <a:schemeClr val="lt1"/>
          </a:lnRef>
          <a:fillRef idx="1">
            <a:schemeClr val="accent4"/>
          </a:fillRef>
          <a:effectRef idx="1">
            <a:schemeClr val="accent4"/>
          </a:effectRef>
          <a:fontRef idx="minor">
            <a:schemeClr val="lt1"/>
          </a:fontRef>
        </p:style>
        <p:txBody>
          <a:bodyPr>
            <a:normAutofit fontScale="90000"/>
          </a:bodyPr>
          <a:lstStyle/>
          <a:p>
            <a:pPr algn="ctr" rtl="0"/>
            <a:r>
              <a:rPr lang="en-US" b="1" dirty="0" smtClean="0">
                <a:solidFill>
                  <a:schemeClr val="tx1"/>
                </a:solidFill>
                <a:latin typeface="Times New Roman" pitchFamily="18" charset="0"/>
                <a:cs typeface="Times New Roman" pitchFamily="18" charset="0"/>
              </a:rPr>
              <a:t/>
            </a:r>
            <a:br>
              <a:rPr lang="en-US" b="1" dirty="0" smtClean="0">
                <a:solidFill>
                  <a:schemeClr val="tx1"/>
                </a:solidFill>
                <a:latin typeface="Times New Roman" pitchFamily="18" charset="0"/>
                <a:cs typeface="Times New Roman" pitchFamily="18" charset="0"/>
              </a:rPr>
            </a:br>
            <a:r>
              <a:rPr lang="en-US" sz="31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Catecholamines</a:t>
            </a:r>
            <a: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r>
            <a:b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r>
              <a:rPr lang="en-US" sz="27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Norepinephrine</a:t>
            </a:r>
            <a: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&amp; Epinephrine) </a:t>
            </a:r>
            <a:br>
              <a:rPr lang="en-US" sz="27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endParaRPr lang="ar-IQ" sz="27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285860"/>
            <a:ext cx="8229600" cy="5214974"/>
          </a:xfrm>
        </p:spPr>
        <p:style>
          <a:lnRef idx="2">
            <a:schemeClr val="accent1"/>
          </a:lnRef>
          <a:fillRef idx="1">
            <a:schemeClr val="lt1"/>
          </a:fillRef>
          <a:effectRef idx="0">
            <a:schemeClr val="accent1"/>
          </a:effectRef>
          <a:fontRef idx="minor">
            <a:schemeClr val="dk1"/>
          </a:fontRef>
        </p:style>
        <p:txBody>
          <a:bodyPr>
            <a:normAutofit fontScale="92500"/>
          </a:bodyPr>
          <a:lstStyle/>
          <a:p>
            <a:pPr algn="justLow" rtl="0">
              <a:buNone/>
            </a:pPr>
            <a:r>
              <a:rPr lang="en-US" sz="2000" b="1" u="sng" dirty="0" smtClean="0">
                <a:solidFill>
                  <a:schemeClr val="tx1"/>
                </a:solidFill>
                <a:latin typeface="Times New Roman" pitchFamily="18" charset="0"/>
                <a:cs typeface="Times New Roman" pitchFamily="18" charset="0"/>
              </a:rPr>
              <a:t>1- </a:t>
            </a:r>
            <a:r>
              <a:rPr lang="en-US" sz="2000" b="1" u="sng" dirty="0" err="1" smtClean="0">
                <a:solidFill>
                  <a:schemeClr val="tx1"/>
                </a:solidFill>
                <a:latin typeface="Times New Roman" pitchFamily="18" charset="0"/>
                <a:cs typeface="Times New Roman" pitchFamily="18" charset="0"/>
              </a:rPr>
              <a:t>Norepinephrine</a:t>
            </a:r>
            <a:r>
              <a:rPr lang="en-US" sz="2000" b="1" u="sng" dirty="0" smtClean="0">
                <a:solidFill>
                  <a:schemeClr val="tx1"/>
                </a:solidFill>
                <a:latin typeface="Times New Roman" pitchFamily="18" charset="0"/>
                <a:cs typeface="Times New Roman" pitchFamily="18" charset="0"/>
              </a:rPr>
              <a:t> &amp; Epinephrine</a:t>
            </a:r>
            <a:r>
              <a:rPr lang="en-US" sz="2000" b="1" dirty="0" smtClean="0">
                <a:solidFill>
                  <a:schemeClr val="tx1"/>
                </a:solidFill>
                <a:latin typeface="Times New Roman" pitchFamily="18" charset="0"/>
                <a:cs typeface="Times New Roman" pitchFamily="18" charset="0"/>
              </a:rPr>
              <a:t>  </a:t>
            </a:r>
            <a:r>
              <a:rPr lang="en-US" sz="2000" dirty="0" smtClean="0">
                <a:solidFill>
                  <a:schemeClr val="tx1"/>
                </a:solidFill>
                <a:latin typeface="Times New Roman" pitchFamily="18" charset="0"/>
                <a:cs typeface="Times New Roman" pitchFamily="18" charset="0"/>
              </a:rPr>
              <a:t>( Noradrenalin &amp; Adrenalin)</a:t>
            </a:r>
            <a:endParaRPr lang="en-US" sz="2000" b="1" u="sng" dirty="0" smtClean="0">
              <a:solidFill>
                <a:schemeClr val="tx1"/>
              </a:solidFill>
              <a:latin typeface="Times New Roman" pitchFamily="18" charset="0"/>
              <a:cs typeface="Times New Roman" pitchFamily="18" charset="0"/>
            </a:endParaRPr>
          </a:p>
          <a:p>
            <a:pPr algn="justLow" rtl="0">
              <a:lnSpc>
                <a:spcPct val="150000"/>
              </a:lnSpc>
            </a:pPr>
            <a:r>
              <a:rPr lang="en-US" sz="2000" dirty="0" err="1" smtClean="0">
                <a:solidFill>
                  <a:schemeClr val="tx1"/>
                </a:solidFill>
                <a:latin typeface="Times New Roman" pitchFamily="18" charset="0"/>
                <a:cs typeface="Times New Roman" pitchFamily="18" charset="0"/>
              </a:rPr>
              <a:t>Norepinephrine</a:t>
            </a:r>
            <a:r>
              <a:rPr lang="en-US" sz="2000" dirty="0" smtClean="0">
                <a:solidFill>
                  <a:schemeClr val="tx1"/>
                </a:solidFill>
                <a:latin typeface="Times New Roman" pitchFamily="18" charset="0"/>
                <a:cs typeface="Times New Roman" pitchFamily="18" charset="0"/>
              </a:rPr>
              <a:t> - secreting neurons are properly called (Noradrenergic neurons), while for Epinephrine-secreting neurons called (Adrenergic neurons ) </a:t>
            </a:r>
          </a:p>
          <a:p>
            <a:pPr algn="justLow" rtl="0">
              <a:lnSpc>
                <a:spcPct val="150000"/>
              </a:lnSpc>
            </a:pPr>
            <a:r>
              <a:rPr lang="en-US" sz="2000" b="1" u="sng" dirty="0" smtClean="0">
                <a:solidFill>
                  <a:schemeClr val="tx1"/>
                </a:solidFill>
                <a:latin typeface="Times New Roman" pitchFamily="18" charset="0"/>
                <a:cs typeface="Times New Roman" pitchFamily="18" charset="0"/>
              </a:rPr>
              <a:t>Site  of action </a:t>
            </a:r>
            <a:r>
              <a:rPr lang="en-US" sz="2000" b="1" dirty="0" smtClean="0">
                <a:solidFill>
                  <a:schemeClr val="tx1"/>
                </a:solidFill>
                <a:latin typeface="Times New Roman" pitchFamily="18" charset="0"/>
                <a:cs typeface="Times New Roman" pitchFamily="18" charset="0"/>
              </a:rPr>
              <a:t>:  </a:t>
            </a:r>
            <a:r>
              <a:rPr lang="en-US" sz="2000" dirty="0" smtClean="0">
                <a:solidFill>
                  <a:schemeClr val="tx1"/>
                </a:solidFill>
                <a:latin typeface="Times New Roman" pitchFamily="18" charset="0"/>
                <a:cs typeface="Times New Roman" pitchFamily="18" charset="0"/>
              </a:rPr>
              <a:t>The chemical transmitter present at :</a:t>
            </a:r>
          </a:p>
          <a:p>
            <a:pPr marL="566928" indent="-457200" algn="justLow" rtl="0">
              <a:lnSpc>
                <a:spcPct val="150000"/>
              </a:lnSpc>
              <a:buFont typeface="+mj-lt"/>
              <a:buAutoNum type="arabicPeriod"/>
            </a:pPr>
            <a:r>
              <a:rPr lang="en-US" sz="2000" dirty="0" smtClean="0">
                <a:solidFill>
                  <a:schemeClr val="tx1"/>
                </a:solidFill>
                <a:latin typeface="Times New Roman" pitchFamily="18" charset="0"/>
                <a:cs typeface="Times New Roman" pitchFamily="18" charset="0"/>
              </a:rPr>
              <a:t>Most sympathetic postganglionic endings  release </a:t>
            </a:r>
            <a:r>
              <a:rPr lang="en-US" sz="2000" dirty="0" err="1" smtClean="0">
                <a:solidFill>
                  <a:schemeClr val="tx1"/>
                </a:solidFill>
                <a:latin typeface="Times New Roman" pitchFamily="18" charset="0"/>
                <a:cs typeface="Times New Roman" pitchFamily="18" charset="0"/>
              </a:rPr>
              <a:t>norepinephrine</a:t>
            </a:r>
            <a:r>
              <a:rPr lang="en-US" sz="2000" dirty="0" smtClean="0">
                <a:solidFill>
                  <a:schemeClr val="tx1"/>
                </a:solidFill>
                <a:latin typeface="Times New Roman" pitchFamily="18" charset="0"/>
                <a:cs typeface="Times New Roman" pitchFamily="18" charset="0"/>
              </a:rPr>
              <a:t>. </a:t>
            </a:r>
          </a:p>
          <a:p>
            <a:pPr marL="566928" indent="-457200" algn="justLow" rtl="0">
              <a:lnSpc>
                <a:spcPct val="150000"/>
              </a:lnSpc>
              <a:buFont typeface="+mj-lt"/>
              <a:buAutoNum type="arabicPeriod"/>
            </a:pPr>
            <a:r>
              <a:rPr lang="en-US" sz="2000" dirty="0" smtClean="0">
                <a:solidFill>
                  <a:schemeClr val="tx1"/>
                </a:solidFill>
                <a:latin typeface="Times New Roman" pitchFamily="18" charset="0"/>
                <a:cs typeface="Times New Roman" pitchFamily="18" charset="0"/>
              </a:rPr>
              <a:t>There are also </a:t>
            </a:r>
            <a:r>
              <a:rPr lang="en-US" sz="2000" dirty="0" err="1" smtClean="0">
                <a:solidFill>
                  <a:schemeClr val="tx1"/>
                </a:solidFill>
                <a:latin typeface="Times New Roman" pitchFamily="18" charset="0"/>
                <a:cs typeface="Times New Roman" pitchFamily="18" charset="0"/>
              </a:rPr>
              <a:t>norepinephrine</a:t>
            </a:r>
            <a:r>
              <a:rPr lang="en-US" sz="2000" dirty="0" smtClean="0">
                <a:solidFill>
                  <a:schemeClr val="tx1"/>
                </a:solidFill>
                <a:latin typeface="Times New Roman" pitchFamily="18" charset="0"/>
                <a:cs typeface="Times New Roman" pitchFamily="18" charset="0"/>
              </a:rPr>
              <a:t> - secreting and epinephrine - secreting neurons in the brain &amp; spinal cord.</a:t>
            </a:r>
          </a:p>
          <a:p>
            <a:pPr marL="566928" indent="-457200" algn="justLow" rtl="0">
              <a:lnSpc>
                <a:spcPct val="150000"/>
              </a:lnSpc>
              <a:buFont typeface="+mj-lt"/>
              <a:buAutoNum type="arabicPeriod"/>
            </a:pPr>
            <a:r>
              <a:rPr lang="en-US" sz="2000" dirty="0" err="1" smtClean="0">
                <a:solidFill>
                  <a:schemeClr val="tx1"/>
                </a:solidFill>
                <a:latin typeface="Times New Roman" pitchFamily="18" charset="0"/>
                <a:cs typeface="Times New Roman" pitchFamily="18" charset="0"/>
              </a:rPr>
              <a:t>Norepinephrine</a:t>
            </a:r>
            <a:r>
              <a:rPr lang="en-US" sz="2000" dirty="0" smtClean="0">
                <a:solidFill>
                  <a:schemeClr val="tx1"/>
                </a:solidFill>
                <a:latin typeface="Times New Roman" pitchFamily="18" charset="0"/>
                <a:cs typeface="Times New Roman" pitchFamily="18" charset="0"/>
              </a:rPr>
              <a:t> and epinephrine, are secreted by the adrenal medulla </a:t>
            </a:r>
          </a:p>
          <a:p>
            <a:pPr marL="609600" indent="-609600" algn="l" rtl="0">
              <a:defRPr/>
            </a:pPr>
            <a:endParaRPr lang="en-US" sz="2100" dirty="0" smtClean="0">
              <a:solidFill>
                <a:schemeClr val="tx1"/>
              </a:solidFill>
              <a:latin typeface="Times New Roman" pitchFamily="18" charset="0"/>
              <a:cs typeface="Times New Roman" pitchFamily="18" charset="0"/>
            </a:endParaRPr>
          </a:p>
          <a:p>
            <a:pPr marL="609600" indent="-609600" algn="l" rtl="0">
              <a:defRPr/>
            </a:pPr>
            <a:r>
              <a:rPr lang="en-US" sz="2100" b="1" dirty="0" smtClean="0">
                <a:solidFill>
                  <a:schemeClr val="tx1"/>
                </a:solidFill>
                <a:latin typeface="Times New Roman" pitchFamily="18" charset="0"/>
                <a:cs typeface="Times New Roman" pitchFamily="18" charset="0"/>
              </a:rPr>
              <a:t>Indicated effects: </a:t>
            </a:r>
          </a:p>
          <a:p>
            <a:pPr marL="1009650" lvl="1" indent="-609600" algn="l" rtl="0">
              <a:defRPr/>
            </a:pPr>
            <a:r>
              <a:rPr lang="en-US" sz="2100" dirty="0" smtClean="0">
                <a:solidFill>
                  <a:schemeClr val="tx1"/>
                </a:solidFill>
                <a:latin typeface="Times New Roman" pitchFamily="18" charset="0"/>
                <a:cs typeface="Times New Roman" pitchFamily="18" charset="0"/>
              </a:rPr>
              <a:t>Primarily Excitatory</a:t>
            </a:r>
          </a:p>
          <a:p>
            <a:pPr marL="1009650" lvl="1" indent="-609600" algn="l" rtl="0">
              <a:defRPr/>
            </a:pPr>
            <a:r>
              <a:rPr lang="en-US" sz="2100" dirty="0" smtClean="0">
                <a:solidFill>
                  <a:schemeClr val="tx1"/>
                </a:solidFill>
                <a:latin typeface="Times New Roman" pitchFamily="18" charset="0"/>
                <a:cs typeface="Times New Roman" pitchFamily="18" charset="0"/>
              </a:rPr>
              <a:t>Fear/flight/fight system</a:t>
            </a:r>
          </a:p>
          <a:p>
            <a:pPr algn="justLow" rtl="0">
              <a:lnSpc>
                <a:spcPct val="150000"/>
              </a:lnSpc>
            </a:pPr>
            <a:endParaRPr lang="ar-IQ"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Rot="1" noChangeArrowheads="1"/>
          </p:cNvSpPr>
          <p:nvPr>
            <p:ph type="body" idx="1"/>
          </p:nvPr>
        </p:nvSpPr>
        <p:spPr>
          <a:xfrm>
            <a:off x="357158" y="1285860"/>
            <a:ext cx="8329642" cy="5419740"/>
          </a:xfrm>
        </p:spPr>
        <p:style>
          <a:lnRef idx="2">
            <a:schemeClr val="accent1"/>
          </a:lnRef>
          <a:fillRef idx="1">
            <a:schemeClr val="lt1"/>
          </a:fillRef>
          <a:effectRef idx="0">
            <a:schemeClr val="accent1"/>
          </a:effectRef>
          <a:fontRef idx="minor">
            <a:schemeClr val="dk1"/>
          </a:fontRef>
        </p:style>
        <p:txBody>
          <a:bodyPr rtlCol="0">
            <a:normAutofit fontScale="92500" lnSpcReduction="20000"/>
          </a:bodyPr>
          <a:lstStyle/>
          <a:p>
            <a:pPr marL="990600" lvl="1" indent="-533400" algn="l" rtl="0" eaLnBrk="1" fontAlgn="auto" hangingPunct="1">
              <a:spcAft>
                <a:spcPts val="0"/>
              </a:spcAft>
              <a:defRPr/>
            </a:pPr>
            <a:endParaRPr lang="en-US" sz="2400" dirty="0" smtClean="0">
              <a:solidFill>
                <a:schemeClr val="tx1"/>
              </a:solidFill>
              <a:latin typeface="Times New Roman" pitchFamily="18" charset="0"/>
              <a:cs typeface="Times New Roman" pitchFamily="18" charset="0"/>
            </a:endParaRPr>
          </a:p>
          <a:p>
            <a:pPr marL="590550" indent="-533400" algn="justLow" rtl="0">
              <a:defRPr/>
            </a:pPr>
            <a:r>
              <a:rPr lang="en-US" b="1" dirty="0" smtClean="0">
                <a:solidFill>
                  <a:schemeClr val="tx1"/>
                </a:solidFill>
                <a:latin typeface="Times New Roman" pitchFamily="18" charset="0"/>
                <a:cs typeface="Times New Roman" pitchFamily="18" charset="0"/>
              </a:rPr>
              <a:t>Receptors:</a:t>
            </a:r>
            <a:endParaRPr lang="en-US" dirty="0" smtClean="0">
              <a:solidFill>
                <a:schemeClr val="tx1"/>
              </a:solidFill>
              <a:latin typeface="Times New Roman" pitchFamily="18" charset="0"/>
              <a:cs typeface="Times New Roman" pitchFamily="18" charset="0"/>
            </a:endParaRPr>
          </a:p>
          <a:p>
            <a:pPr marL="590550" indent="-533400" algn="justLow" rtl="0">
              <a:defRPr/>
            </a:pPr>
            <a:r>
              <a:rPr lang="en-US" sz="2800" dirty="0" smtClean="0">
                <a:solidFill>
                  <a:schemeClr val="tx1"/>
                </a:solidFill>
                <a:latin typeface="Times New Roman" pitchFamily="18" charset="0"/>
                <a:cs typeface="Times New Roman" pitchFamily="18" charset="0"/>
              </a:rPr>
              <a:t>Epinephrine and </a:t>
            </a:r>
            <a:r>
              <a:rPr lang="en-US" sz="2800" dirty="0" err="1" smtClean="0">
                <a:solidFill>
                  <a:schemeClr val="tx1"/>
                </a:solidFill>
                <a:latin typeface="Times New Roman" pitchFamily="18" charset="0"/>
                <a:cs typeface="Times New Roman" pitchFamily="18" charset="0"/>
              </a:rPr>
              <a:t>norepinephrine</a:t>
            </a:r>
            <a:r>
              <a:rPr lang="en-US" sz="2800" dirty="0" smtClean="0">
                <a:solidFill>
                  <a:schemeClr val="tx1"/>
                </a:solidFill>
                <a:latin typeface="Times New Roman" pitchFamily="18" charset="0"/>
                <a:cs typeface="Times New Roman" pitchFamily="18" charset="0"/>
              </a:rPr>
              <a:t> both act on α and β receptors, with </a:t>
            </a:r>
            <a:r>
              <a:rPr lang="en-US" sz="2800" dirty="0" err="1" smtClean="0">
                <a:solidFill>
                  <a:schemeClr val="tx1"/>
                </a:solidFill>
                <a:latin typeface="Times New Roman" pitchFamily="18" charset="0"/>
                <a:cs typeface="Times New Roman" pitchFamily="18" charset="0"/>
              </a:rPr>
              <a:t>norepinephrine</a:t>
            </a:r>
            <a:r>
              <a:rPr lang="en-US" sz="2800" dirty="0" smtClean="0">
                <a:solidFill>
                  <a:schemeClr val="tx1"/>
                </a:solidFill>
                <a:latin typeface="Times New Roman" pitchFamily="18" charset="0"/>
                <a:cs typeface="Times New Roman" pitchFamily="18" charset="0"/>
              </a:rPr>
              <a:t> having a greater affinity for α-adrenergic receptors and epinephrine for β-adrenergic receptors. </a:t>
            </a:r>
          </a:p>
          <a:p>
            <a:pPr marL="590550" indent="-533400" algn="justLow" rtl="0">
              <a:defRPr/>
            </a:pPr>
            <a:r>
              <a:rPr lang="en-US" sz="2800" dirty="0" smtClean="0">
                <a:solidFill>
                  <a:schemeClr val="tx1"/>
                </a:solidFill>
                <a:latin typeface="Times New Roman" pitchFamily="18" charset="0"/>
                <a:cs typeface="Times New Roman" pitchFamily="18" charset="0"/>
              </a:rPr>
              <a:t>The α and β receptors are typical G protein-coupled receptors, and each has multiple forms.</a:t>
            </a:r>
          </a:p>
          <a:p>
            <a:pPr marL="590550" indent="-533400" algn="justLow" rtl="0">
              <a:defRPr/>
            </a:pPr>
            <a:r>
              <a:rPr lang="en-US" sz="2800" dirty="0" smtClean="0">
                <a:solidFill>
                  <a:schemeClr val="tx1"/>
                </a:solidFill>
                <a:latin typeface="Times New Roman" pitchFamily="18" charset="0"/>
                <a:cs typeface="Times New Roman" pitchFamily="18" charset="0"/>
              </a:rPr>
              <a:t>They are closely related to the cloned receptors for dopamine and serotonin and to </a:t>
            </a:r>
            <a:r>
              <a:rPr lang="en-US" sz="2800" dirty="0" err="1" smtClean="0">
                <a:solidFill>
                  <a:schemeClr val="tx1"/>
                </a:solidFill>
                <a:latin typeface="Times New Roman" pitchFamily="18" charset="0"/>
                <a:cs typeface="Times New Roman" pitchFamily="18" charset="0"/>
              </a:rPr>
              <a:t>muscarinic</a:t>
            </a:r>
            <a:r>
              <a:rPr lang="en-US" sz="2800" dirty="0" smtClean="0">
                <a:solidFill>
                  <a:schemeClr val="tx1"/>
                </a:solidFill>
                <a:latin typeface="Times New Roman" pitchFamily="18" charset="0"/>
                <a:cs typeface="Times New Roman" pitchFamily="18" charset="0"/>
              </a:rPr>
              <a:t> acetylcholine receptors.</a:t>
            </a:r>
          </a:p>
          <a:p>
            <a:pPr marL="609600" indent="-609600" algn="justLow" rtl="0" eaLnBrk="1" fontAlgn="auto" hangingPunct="1">
              <a:spcAft>
                <a:spcPts val="0"/>
              </a:spcAft>
              <a:defRPr/>
            </a:pPr>
            <a:endParaRPr lang="en-US" sz="2800" dirty="0" smtClean="0">
              <a:solidFill>
                <a:schemeClr val="tx1"/>
              </a:solidFill>
              <a:latin typeface="Times New Roman" pitchFamily="18" charset="0"/>
              <a:cs typeface="Times New Roman" pitchFamily="18" charset="0"/>
            </a:endParaRPr>
          </a:p>
          <a:p>
            <a:pPr marL="1009650" lvl="1" indent="-609600" algn="justLow" rtl="0" eaLnBrk="1" fontAlgn="auto" hangingPunct="1">
              <a:spcAft>
                <a:spcPts val="0"/>
              </a:spcAft>
              <a:defRPr/>
            </a:pPr>
            <a:endParaRPr lang="en-US" sz="2400" dirty="0" smtClean="0">
              <a:solidFill>
                <a:schemeClr val="tx1"/>
              </a:solidFill>
              <a:latin typeface="Times New Roman" pitchFamily="18" charset="0"/>
              <a:cs typeface="Times New Roman" pitchFamily="18" charset="0"/>
            </a:endParaRPr>
          </a:p>
          <a:p>
            <a:pPr marL="609600" indent="-609600" algn="justLow" rtl="0" eaLnBrk="1" fontAlgn="auto" hangingPunct="1">
              <a:spcAft>
                <a:spcPts val="0"/>
              </a:spcAft>
              <a:defRPr/>
            </a:pPr>
            <a:r>
              <a:rPr lang="en-US" sz="2800" b="1" dirty="0" smtClean="0">
                <a:solidFill>
                  <a:schemeClr val="tx1"/>
                </a:solidFill>
                <a:latin typeface="Times New Roman" pitchFamily="18" charset="0"/>
                <a:cs typeface="Times New Roman" pitchFamily="18" charset="0"/>
              </a:rPr>
              <a:t>Too much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Overarousal</a:t>
            </a:r>
            <a:r>
              <a:rPr lang="en-US" sz="2800" dirty="0" smtClean="0">
                <a:solidFill>
                  <a:schemeClr val="tx1"/>
                </a:solidFill>
                <a:latin typeface="Times New Roman" pitchFamily="18" charset="0"/>
                <a:cs typeface="Times New Roman" pitchFamily="18" charset="0"/>
              </a:rPr>
              <a:t>, mania, cardiac issues</a:t>
            </a:r>
          </a:p>
          <a:p>
            <a:pPr marL="609600" indent="-609600" algn="justLow" rtl="0" eaLnBrk="1" fontAlgn="auto" hangingPunct="1">
              <a:spcAft>
                <a:spcPts val="0"/>
              </a:spcAft>
              <a:defRPr/>
            </a:pPr>
            <a:r>
              <a:rPr lang="en-US" sz="2800" b="1" dirty="0" smtClean="0">
                <a:solidFill>
                  <a:schemeClr val="tx1"/>
                </a:solidFill>
                <a:latin typeface="Times New Roman" pitchFamily="18" charset="0"/>
                <a:cs typeface="Times New Roman" pitchFamily="18" charset="0"/>
              </a:rPr>
              <a:t>Too little</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Underarousal</a:t>
            </a:r>
            <a:r>
              <a:rPr lang="en-US" sz="2800" dirty="0" smtClean="0">
                <a:solidFill>
                  <a:schemeClr val="tx1"/>
                </a:solidFill>
                <a:latin typeface="Times New Roman" pitchFamily="18" charset="0"/>
                <a:cs typeface="Times New Roman" pitchFamily="18" charset="0"/>
              </a:rPr>
              <a:t>, depression, cardiac issues</a:t>
            </a:r>
          </a:p>
          <a:p>
            <a:pPr marL="609600" indent="-609600" algn="justLow" rtl="0" eaLnBrk="1" fontAlgn="auto" hangingPunct="1">
              <a:spcAft>
                <a:spcPts val="0"/>
              </a:spcAft>
              <a:defRPr/>
            </a:pPr>
            <a:endParaRPr lang="en-US" sz="2800" dirty="0" smtClean="0">
              <a:solidFill>
                <a:schemeClr val="tx1"/>
              </a:solidFill>
              <a:latin typeface="Times New Roman" pitchFamily="18" charset="0"/>
              <a:cs typeface="Times New Roman" pitchFamily="18" charset="0"/>
            </a:endParaRPr>
          </a:p>
        </p:txBody>
      </p:sp>
      <p:sp>
        <p:nvSpPr>
          <p:cNvPr id="4" name="Title 1"/>
          <p:cNvSpPr txBox="1">
            <a:spLocks/>
          </p:cNvSpPr>
          <p:nvPr/>
        </p:nvSpPr>
        <p:spPr>
          <a:xfrm>
            <a:off x="428596" y="214290"/>
            <a:ext cx="8143932" cy="785818"/>
          </a:xfrm>
          <a:prstGeom prst="rect">
            <a:avLst/>
          </a:prstGeom>
        </p:spPr>
        <p:style>
          <a:lnRef idx="3">
            <a:schemeClr val="lt1"/>
          </a:lnRef>
          <a:fillRef idx="1">
            <a:schemeClr val="accent4"/>
          </a:fillRef>
          <a:effectRef idx="1">
            <a:schemeClr val="accent4"/>
          </a:effectRef>
          <a:fontRef idx="minor">
            <a:schemeClr val="lt1"/>
          </a:fontRef>
        </p:style>
        <p:txBody>
          <a:bodyPr vert="horz" rtlCol="0" anchor="ctr">
            <a:noAutofit/>
          </a:bodyPr>
          <a:lstStyle/>
          <a:p>
            <a:pPr lvl="0" algn="ctr" rtl="0">
              <a:spcBef>
                <a:spcPct val="0"/>
              </a:spcBef>
            </a:pPr>
            <a:r>
              <a:rPr kumimoji="0" lang="en-US"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rPr>
              <a:t/>
            </a:r>
            <a:br>
              <a:rPr kumimoji="0" lang="en-US"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rPr>
            </a:b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r>
            <a:b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Norepinephrine</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&amp; Epinephrine) </a:t>
            </a:r>
            <a:b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kumimoji="0" lang="en-US"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rPr>
              <a:t/>
            </a:r>
            <a:br>
              <a:rPr kumimoji="0" lang="en-US"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rPr>
            </a:br>
            <a:endParaRPr kumimoji="0" lang="ar-IQ" sz="28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725470"/>
          </a:xfrm>
        </p:spPr>
        <p:style>
          <a:lnRef idx="3">
            <a:schemeClr val="lt1"/>
          </a:lnRef>
          <a:fillRef idx="1">
            <a:schemeClr val="accent4"/>
          </a:fillRef>
          <a:effectRef idx="1">
            <a:schemeClr val="accent4"/>
          </a:effectRef>
          <a:fontRef idx="minor">
            <a:schemeClr val="lt1"/>
          </a:fontRef>
        </p:style>
        <p:txBody>
          <a:bodyPr>
            <a:noAutofit/>
          </a:bodyPr>
          <a:lstStyle/>
          <a:p>
            <a:pPr algn="ctr" rtl="0">
              <a:lnSpc>
                <a:spcPct val="150000"/>
              </a:lnSpc>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Deactivation  of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Catecholamines</a:t>
            </a:r>
          </a:p>
        </p:txBody>
      </p:sp>
      <p:sp>
        <p:nvSpPr>
          <p:cNvPr id="3" name="Content Placeholder 2"/>
          <p:cNvSpPr>
            <a:spLocks noGrp="1"/>
          </p:cNvSpPr>
          <p:nvPr>
            <p:ph idx="1"/>
          </p:nvPr>
        </p:nvSpPr>
        <p:spPr>
          <a:xfrm>
            <a:off x="285720" y="1481328"/>
            <a:ext cx="8501122" cy="4525963"/>
          </a:xfrm>
        </p:spPr>
        <p:style>
          <a:lnRef idx="2">
            <a:schemeClr val="accent1"/>
          </a:lnRef>
          <a:fillRef idx="1">
            <a:schemeClr val="lt1"/>
          </a:fillRef>
          <a:effectRef idx="0">
            <a:schemeClr val="accent1"/>
          </a:effectRef>
          <a:fontRef idx="minor">
            <a:schemeClr val="dk1"/>
          </a:fontRef>
        </p:style>
        <p:txBody>
          <a:bodyPr>
            <a:normAutofit/>
          </a:bodyPr>
          <a:lstStyle/>
          <a:p>
            <a:pPr algn="justLow" rtl="0">
              <a:lnSpc>
                <a:spcPct val="150000"/>
              </a:lnSpc>
            </a:pPr>
            <a:r>
              <a:rPr lang="en-US" sz="2400" dirty="0" err="1" smtClean="0">
                <a:solidFill>
                  <a:schemeClr val="tx1"/>
                </a:solidFill>
                <a:latin typeface="Times New Roman" pitchFamily="18" charset="0"/>
                <a:ea typeface="Verdana" pitchFamily="34" charset="0"/>
                <a:cs typeface="Times New Roman" pitchFamily="18" charset="0"/>
              </a:rPr>
              <a:t>Catecholamines</a:t>
            </a:r>
            <a:r>
              <a:rPr lang="en-US" sz="2400" dirty="0" smtClean="0">
                <a:solidFill>
                  <a:schemeClr val="tx1"/>
                </a:solidFill>
                <a:latin typeface="Times New Roman" pitchFamily="18" charset="0"/>
                <a:ea typeface="Verdana" pitchFamily="34" charset="0"/>
                <a:cs typeface="Times New Roman" pitchFamily="18" charset="0"/>
              </a:rPr>
              <a:t> is metabolized by  Enzymatic inactivation :</a:t>
            </a:r>
          </a:p>
          <a:p>
            <a:pPr algn="justLow" rtl="0"/>
            <a:endParaRPr lang="en-US" sz="2400" dirty="0" smtClean="0">
              <a:solidFill>
                <a:schemeClr val="tx1"/>
              </a:solidFill>
              <a:latin typeface="Times New Roman" pitchFamily="18" charset="0"/>
              <a:ea typeface="Verdana" pitchFamily="34" charset="0"/>
              <a:cs typeface="Times New Roman" pitchFamily="18" charset="0"/>
            </a:endParaRPr>
          </a:p>
          <a:p>
            <a:pPr algn="justLow" rtl="0"/>
            <a:r>
              <a:rPr lang="en-US" sz="2400" dirty="0" smtClean="0">
                <a:solidFill>
                  <a:schemeClr val="tx1"/>
                </a:solidFill>
                <a:latin typeface="Times New Roman" pitchFamily="18" charset="0"/>
                <a:ea typeface="Verdana" pitchFamily="34" charset="0"/>
                <a:cs typeface="Times New Roman" pitchFamily="18" charset="0"/>
              </a:rPr>
              <a:t>Epinephrine is metabolized to biologically inactive products by oxidation</a:t>
            </a:r>
          </a:p>
          <a:p>
            <a:pPr lvl="1" algn="justLow" rtl="0"/>
            <a:r>
              <a:rPr lang="en-US" sz="2000" dirty="0" smtClean="0">
                <a:solidFill>
                  <a:schemeClr val="tx1"/>
                </a:solidFill>
                <a:latin typeface="Times New Roman" pitchFamily="18" charset="0"/>
                <a:ea typeface="Verdana" pitchFamily="34" charset="0"/>
                <a:cs typeface="Times New Roman" pitchFamily="18" charset="0"/>
              </a:rPr>
              <a:t>The reaction is catalyzed by Mono Amino </a:t>
            </a:r>
            <a:r>
              <a:rPr lang="en-US" sz="2000" dirty="0" err="1" smtClean="0">
                <a:solidFill>
                  <a:schemeClr val="tx1"/>
                </a:solidFill>
                <a:latin typeface="Times New Roman" pitchFamily="18" charset="0"/>
                <a:ea typeface="Verdana" pitchFamily="34" charset="0"/>
                <a:cs typeface="Times New Roman" pitchFamily="18" charset="0"/>
              </a:rPr>
              <a:t>oxidase</a:t>
            </a:r>
            <a:r>
              <a:rPr lang="en-US" sz="2000" dirty="0" smtClean="0">
                <a:solidFill>
                  <a:schemeClr val="tx1"/>
                </a:solidFill>
                <a:latin typeface="Times New Roman" pitchFamily="18" charset="0"/>
                <a:ea typeface="Verdana" pitchFamily="34" charset="0"/>
                <a:cs typeface="Times New Roman" pitchFamily="18" charset="0"/>
              </a:rPr>
              <a:t> enzyme( MAO).</a:t>
            </a:r>
          </a:p>
          <a:p>
            <a:pPr lvl="1" algn="justLow" rtl="0"/>
            <a:endParaRPr lang="en-US" sz="2000" dirty="0" smtClean="0">
              <a:solidFill>
                <a:schemeClr val="tx1"/>
              </a:solidFill>
              <a:latin typeface="Times New Roman" pitchFamily="18" charset="0"/>
              <a:ea typeface="Verdana" pitchFamily="34" charset="0"/>
              <a:cs typeface="Times New Roman" pitchFamily="18" charset="0"/>
            </a:endParaRPr>
          </a:p>
          <a:p>
            <a:pPr algn="justLow" rtl="0"/>
            <a:r>
              <a:rPr lang="en-US" sz="2400" dirty="0" err="1" smtClean="0">
                <a:solidFill>
                  <a:schemeClr val="tx1"/>
                </a:solidFill>
                <a:latin typeface="Times New Roman" pitchFamily="18" charset="0"/>
                <a:ea typeface="Verdana" pitchFamily="34" charset="0"/>
                <a:cs typeface="Times New Roman" pitchFamily="18" charset="0"/>
              </a:rPr>
              <a:t>Norepinephrine</a:t>
            </a:r>
            <a:r>
              <a:rPr lang="en-US" sz="2400" dirty="0" smtClean="0">
                <a:solidFill>
                  <a:schemeClr val="tx1"/>
                </a:solidFill>
                <a:latin typeface="Times New Roman" pitchFamily="18" charset="0"/>
                <a:ea typeface="Verdana" pitchFamily="34" charset="0"/>
                <a:cs typeface="Times New Roman" pitchFamily="18" charset="0"/>
              </a:rPr>
              <a:t> are metabolized to biologically inactive products </a:t>
            </a:r>
            <a:r>
              <a:rPr lang="en-US" sz="2400" dirty="0" err="1" smtClean="0">
                <a:solidFill>
                  <a:schemeClr val="tx1"/>
                </a:solidFill>
                <a:latin typeface="Times New Roman" pitchFamily="18" charset="0"/>
                <a:ea typeface="Verdana" pitchFamily="34" charset="0"/>
                <a:cs typeface="Times New Roman" pitchFamily="18" charset="0"/>
              </a:rPr>
              <a:t>methylation</a:t>
            </a:r>
            <a:r>
              <a:rPr lang="en-US" sz="2400" dirty="0" smtClean="0">
                <a:solidFill>
                  <a:schemeClr val="tx1"/>
                </a:solidFill>
                <a:latin typeface="Times New Roman" pitchFamily="18" charset="0"/>
                <a:ea typeface="Verdana" pitchFamily="34" charset="0"/>
                <a:cs typeface="Times New Roman" pitchFamily="18" charset="0"/>
              </a:rPr>
              <a:t>. </a:t>
            </a:r>
          </a:p>
          <a:p>
            <a:pPr lvl="1" algn="justLow" rtl="0"/>
            <a:r>
              <a:rPr lang="en-US" sz="2000" dirty="0" smtClean="0">
                <a:solidFill>
                  <a:schemeClr val="tx1"/>
                </a:solidFill>
                <a:latin typeface="Times New Roman" pitchFamily="18" charset="0"/>
                <a:ea typeface="Verdana" pitchFamily="34" charset="0"/>
                <a:cs typeface="Times New Roman" pitchFamily="18" charset="0"/>
              </a:rPr>
              <a:t>The reaction is catalyzed by </a:t>
            </a:r>
            <a:r>
              <a:rPr lang="en-US" sz="2000" dirty="0" err="1" smtClean="0">
                <a:solidFill>
                  <a:schemeClr val="tx1"/>
                </a:solidFill>
                <a:latin typeface="Times New Roman" pitchFamily="18" charset="0"/>
                <a:ea typeface="Verdana" pitchFamily="34" charset="0"/>
                <a:cs typeface="Times New Roman" pitchFamily="18" charset="0"/>
              </a:rPr>
              <a:t>Catechol</a:t>
            </a:r>
            <a:r>
              <a:rPr lang="en-US" sz="2000" dirty="0" smtClean="0">
                <a:solidFill>
                  <a:schemeClr val="tx1"/>
                </a:solidFill>
                <a:latin typeface="Times New Roman" pitchFamily="18" charset="0"/>
                <a:ea typeface="Verdana" pitchFamily="34" charset="0"/>
                <a:cs typeface="Times New Roman" pitchFamily="18" charset="0"/>
              </a:rPr>
              <a:t>-O-</a:t>
            </a:r>
            <a:r>
              <a:rPr lang="en-US" sz="2000" dirty="0" err="1" smtClean="0">
                <a:solidFill>
                  <a:schemeClr val="tx1"/>
                </a:solidFill>
                <a:latin typeface="Times New Roman" pitchFamily="18" charset="0"/>
                <a:ea typeface="Verdana" pitchFamily="34" charset="0"/>
                <a:cs typeface="Times New Roman" pitchFamily="18" charset="0"/>
              </a:rPr>
              <a:t>methyltransferase</a:t>
            </a:r>
            <a:r>
              <a:rPr lang="en-US" sz="2000" dirty="0" smtClean="0">
                <a:solidFill>
                  <a:schemeClr val="tx1"/>
                </a:solidFill>
                <a:latin typeface="Times New Roman" pitchFamily="18" charset="0"/>
                <a:ea typeface="Verdana" pitchFamily="34" charset="0"/>
                <a:cs typeface="Times New Roman" pitchFamily="18" charset="0"/>
              </a:rPr>
              <a:t> (COMT).</a:t>
            </a:r>
            <a:endParaRPr lang="ar-IQ" sz="2000" dirty="0">
              <a:solidFill>
                <a:schemeClr val="tx1"/>
              </a:solidFill>
              <a:latin typeface="Times New Roman" pitchFamily="18" charset="0"/>
              <a:ea typeface="Verdana" pitchFamily="34" charset="0"/>
              <a:cs typeface="Times New Roman"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857232"/>
            <a:ext cx="8572560" cy="6000768"/>
          </a:xfrm>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algn="justLow" rtl="0"/>
            <a:endParaRPr lang="en-US" sz="4200" dirty="0" smtClean="0">
              <a:solidFill>
                <a:schemeClr val="tx1"/>
              </a:solidFill>
              <a:latin typeface="Times New Roman" pitchFamily="18" charset="0"/>
              <a:cs typeface="Times New Roman" pitchFamily="18" charset="0"/>
            </a:endParaRPr>
          </a:p>
          <a:p>
            <a:pPr algn="justLow" rtl="0"/>
            <a:r>
              <a:rPr lang="en-US" sz="8000" dirty="0" smtClean="0">
                <a:solidFill>
                  <a:schemeClr val="tx1"/>
                </a:solidFill>
                <a:latin typeface="Times New Roman" pitchFamily="18" charset="0"/>
                <a:cs typeface="Times New Roman" pitchFamily="18" charset="0"/>
              </a:rPr>
              <a:t>The fact that transmission at most synapses is chemical is of great physiologic and pharmacologic importance.</a:t>
            </a:r>
          </a:p>
          <a:p>
            <a:pPr algn="justLow" rtl="0"/>
            <a:endParaRPr lang="en-US" sz="8000" dirty="0" smtClean="0">
              <a:solidFill>
                <a:schemeClr val="tx1"/>
              </a:solidFill>
              <a:latin typeface="Times New Roman" pitchFamily="18" charset="0"/>
              <a:cs typeface="Times New Roman" pitchFamily="18" charset="0"/>
            </a:endParaRPr>
          </a:p>
          <a:p>
            <a:pPr algn="justLow" rtl="0"/>
            <a:r>
              <a:rPr lang="en-US" sz="8000" dirty="0" smtClean="0">
                <a:solidFill>
                  <a:schemeClr val="tx1"/>
                </a:solidFill>
                <a:latin typeface="Times New Roman" pitchFamily="18" charset="0"/>
                <a:cs typeface="Times New Roman" pitchFamily="18" charset="0"/>
              </a:rPr>
              <a:t>Nerve endings have been called </a:t>
            </a:r>
            <a:r>
              <a:rPr lang="en-US" sz="8000" b="1" dirty="0" smtClean="0">
                <a:solidFill>
                  <a:schemeClr val="tx1"/>
                </a:solidFill>
                <a:latin typeface="Times New Roman" pitchFamily="18" charset="0"/>
                <a:cs typeface="Times New Roman" pitchFamily="18" charset="0"/>
              </a:rPr>
              <a:t>biological transducers that convert electrical energy into chemical energy. </a:t>
            </a:r>
            <a:r>
              <a:rPr lang="en-US" sz="8000" dirty="0" smtClean="0">
                <a:solidFill>
                  <a:schemeClr val="tx1"/>
                </a:solidFill>
                <a:latin typeface="Times New Roman" pitchFamily="18" charset="0"/>
                <a:cs typeface="Times New Roman" pitchFamily="18" charset="0"/>
              </a:rPr>
              <a:t>In broad terms, this conversion process involves the synthesis of the neurotransmitters, their storage in synaptic vesicles, and their release by the nerve impulses into the synaptic cleft.</a:t>
            </a:r>
          </a:p>
          <a:p>
            <a:pPr algn="justLow" rtl="0">
              <a:buNone/>
            </a:pPr>
            <a:r>
              <a:rPr lang="en-US" sz="8000" dirty="0" smtClean="0">
                <a:solidFill>
                  <a:schemeClr val="tx1"/>
                </a:solidFill>
                <a:latin typeface="Times New Roman" pitchFamily="18" charset="0"/>
                <a:cs typeface="Times New Roman" pitchFamily="18" charset="0"/>
              </a:rPr>
              <a:t> </a:t>
            </a:r>
          </a:p>
          <a:p>
            <a:pPr algn="justLow" rtl="0"/>
            <a:r>
              <a:rPr lang="en-US" sz="8000" dirty="0" smtClean="0">
                <a:solidFill>
                  <a:schemeClr val="tx1"/>
                </a:solidFill>
                <a:latin typeface="Times New Roman" pitchFamily="18" charset="0"/>
                <a:cs typeface="Times New Roman" pitchFamily="18" charset="0"/>
              </a:rPr>
              <a:t>The secreted transmitters then act on appropriate receptors on the membrane of the postsynaptic cell and are rapidly removed from the synaptic cleft by different methods e.g.: </a:t>
            </a:r>
            <a:r>
              <a:rPr lang="en-US" sz="8000" b="1" dirty="0" smtClean="0">
                <a:solidFill>
                  <a:schemeClr val="tx1"/>
                </a:solidFill>
                <a:latin typeface="Times New Roman" pitchFamily="18" charset="0"/>
                <a:cs typeface="Times New Roman" pitchFamily="18" charset="0"/>
              </a:rPr>
              <a:t>Diffusion, Metabolism, and, in many instances, Reuptake into the </a:t>
            </a:r>
            <a:r>
              <a:rPr lang="en-US" sz="8000" b="1" dirty="0" err="1" smtClean="0">
                <a:solidFill>
                  <a:schemeClr val="tx1"/>
                </a:solidFill>
                <a:latin typeface="Times New Roman" pitchFamily="18" charset="0"/>
                <a:cs typeface="Times New Roman" pitchFamily="18" charset="0"/>
              </a:rPr>
              <a:t>presynaptic</a:t>
            </a:r>
            <a:r>
              <a:rPr lang="en-US" sz="8000" b="1" dirty="0" smtClean="0">
                <a:solidFill>
                  <a:schemeClr val="tx1"/>
                </a:solidFill>
                <a:latin typeface="Times New Roman" pitchFamily="18" charset="0"/>
                <a:cs typeface="Times New Roman" pitchFamily="18" charset="0"/>
              </a:rPr>
              <a:t> neuron.</a:t>
            </a:r>
          </a:p>
          <a:p>
            <a:pPr algn="justLow" rtl="0"/>
            <a:endParaRPr lang="en-US" sz="8000" dirty="0" smtClean="0">
              <a:solidFill>
                <a:schemeClr val="tx1"/>
              </a:solidFill>
              <a:latin typeface="Times New Roman" pitchFamily="18" charset="0"/>
              <a:cs typeface="Times New Roman" pitchFamily="18" charset="0"/>
            </a:endParaRPr>
          </a:p>
          <a:p>
            <a:pPr algn="justLow" rtl="0"/>
            <a:r>
              <a:rPr lang="en-US" sz="8000" dirty="0" smtClean="0">
                <a:solidFill>
                  <a:schemeClr val="tx1"/>
                </a:solidFill>
                <a:latin typeface="Times New Roman" pitchFamily="18" charset="0"/>
                <a:cs typeface="Times New Roman" pitchFamily="18" charset="0"/>
              </a:rPr>
              <a:t>Some chemicals released by neurons have little or no direct effects on their own but can modify the effects of neurotransmitters. These chemicals are called </a:t>
            </a:r>
            <a:r>
              <a:rPr lang="en-US" sz="8000" b="1" dirty="0" err="1" smtClean="0">
                <a:solidFill>
                  <a:schemeClr val="tx1"/>
                </a:solidFill>
                <a:latin typeface="Times New Roman" pitchFamily="18" charset="0"/>
                <a:cs typeface="Times New Roman" pitchFamily="18" charset="0"/>
              </a:rPr>
              <a:t>Neuromodulators</a:t>
            </a:r>
            <a:r>
              <a:rPr lang="en-US" sz="8000" b="1" dirty="0" smtClean="0">
                <a:solidFill>
                  <a:schemeClr val="tx1"/>
                </a:solidFill>
                <a:latin typeface="Times New Roman" pitchFamily="18" charset="0"/>
                <a:cs typeface="Times New Roman" pitchFamily="18" charset="0"/>
              </a:rPr>
              <a:t>.</a:t>
            </a:r>
          </a:p>
          <a:p>
            <a:pPr algn="justLow" rtl="0"/>
            <a:endParaRPr lang="en-US" sz="8000" dirty="0" smtClean="0">
              <a:solidFill>
                <a:schemeClr val="tx1"/>
              </a:solidFill>
              <a:latin typeface="Times New Roman" pitchFamily="18" charset="0"/>
              <a:cs typeface="Times New Roman" pitchFamily="18" charset="0"/>
            </a:endParaRPr>
          </a:p>
          <a:p>
            <a:pPr algn="justLow" rtl="0"/>
            <a:r>
              <a:rPr lang="en-US" sz="8000" dirty="0" smtClean="0">
                <a:solidFill>
                  <a:schemeClr val="tx1"/>
                </a:solidFill>
                <a:latin typeface="Times New Roman" pitchFamily="18" charset="0"/>
                <a:cs typeface="Times New Roman" pitchFamily="18" charset="0"/>
              </a:rPr>
              <a:t>All these processes, plus the </a:t>
            </a:r>
            <a:r>
              <a:rPr lang="en-US" sz="8000" dirty="0" err="1" smtClean="0">
                <a:solidFill>
                  <a:schemeClr val="tx1"/>
                </a:solidFill>
                <a:latin typeface="Times New Roman" pitchFamily="18" charset="0"/>
                <a:cs typeface="Times New Roman" pitchFamily="18" charset="0"/>
              </a:rPr>
              <a:t>postreceptor</a:t>
            </a:r>
            <a:r>
              <a:rPr lang="en-US" sz="8000" dirty="0" smtClean="0">
                <a:solidFill>
                  <a:schemeClr val="tx1"/>
                </a:solidFill>
                <a:latin typeface="Times New Roman" pitchFamily="18" charset="0"/>
                <a:cs typeface="Times New Roman" pitchFamily="18" charset="0"/>
              </a:rPr>
              <a:t> events in the postsynaptic neuron, are regulated by many physiologic factors and at least in theory can be altered by drugs. </a:t>
            </a:r>
          </a:p>
          <a:p>
            <a:endParaRPr lang="ar-IQ" sz="8000" dirty="0">
              <a:solidFill>
                <a:schemeClr val="tx1"/>
              </a:solidFill>
              <a:latin typeface="Times New Roman" pitchFamily="18" charset="0"/>
              <a:cs typeface="Times New Roman" pitchFamily="18" charset="0"/>
            </a:endParaRPr>
          </a:p>
        </p:txBody>
      </p:sp>
      <p:sp>
        <p:nvSpPr>
          <p:cNvPr id="4" name="Title 1"/>
          <p:cNvSpPr>
            <a:spLocks noGrp="1"/>
          </p:cNvSpPr>
          <p:nvPr>
            <p:ph type="title"/>
          </p:nvPr>
        </p:nvSpPr>
        <p:spPr>
          <a:xfrm>
            <a:off x="357158" y="214290"/>
            <a:ext cx="8372476" cy="642942"/>
          </a:xfrm>
        </p:spPr>
        <p:style>
          <a:lnRef idx="3">
            <a:schemeClr val="lt1"/>
          </a:lnRef>
          <a:fillRef idx="1">
            <a:schemeClr val="accent4"/>
          </a:fillRef>
          <a:effectRef idx="1">
            <a:schemeClr val="accent4"/>
          </a:effectRef>
          <a:fontRef idx="minor">
            <a:schemeClr val="lt1"/>
          </a:fontRef>
        </p:style>
        <p:txBody>
          <a:bodyPr>
            <a:normAutofit/>
            <a:scene3d>
              <a:camera prst="orthographicFront"/>
              <a:lightRig rig="soft" dir="t">
                <a:rot lat="0" lon="0" rev="10800000"/>
              </a:lightRig>
            </a:scene3d>
            <a:sp3d>
              <a:bevelT w="27940" h="12700"/>
              <a:contourClr>
                <a:srgbClr val="DDDDDD"/>
              </a:contourClr>
            </a:sp3d>
          </a:bodyPr>
          <a:lstStyle/>
          <a:p>
            <a:pPr algn="ctr" rtl="0"/>
            <a:r>
              <a:rPr lang="en-US" sz="3200" spc="150" dirty="0" smtClean="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INTRODUCTION</a:t>
            </a:r>
            <a:endParaRPr lang="ar-IQ" sz="3200" spc="150" dirty="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5357850"/>
          </a:xfrm>
        </p:spPr>
        <p:style>
          <a:lnRef idx="2">
            <a:schemeClr val="accent1"/>
          </a:lnRef>
          <a:fillRef idx="1">
            <a:schemeClr val="lt1"/>
          </a:fillRef>
          <a:effectRef idx="0">
            <a:schemeClr val="accent1"/>
          </a:effectRef>
          <a:fontRef idx="minor">
            <a:schemeClr val="dk1"/>
          </a:fontRef>
        </p:style>
        <p:txBody>
          <a:bodyPr>
            <a:noAutofit/>
          </a:bodyPr>
          <a:lstStyle/>
          <a:p>
            <a:pPr algn="justLow" rtl="0">
              <a:lnSpc>
                <a:spcPct val="150000"/>
              </a:lnSpc>
            </a:pPr>
            <a:r>
              <a:rPr lang="en-US" sz="2000" b="1" u="sng" dirty="0" smtClean="0">
                <a:solidFill>
                  <a:schemeClr val="tx1"/>
                </a:solidFill>
                <a:latin typeface="Times New Roman" pitchFamily="18" charset="0"/>
                <a:cs typeface="Times New Roman" pitchFamily="18" charset="0"/>
              </a:rPr>
              <a:t>2- Dopamine :</a:t>
            </a:r>
            <a:r>
              <a:rPr lang="en-US" sz="2000" dirty="0" smtClean="0">
                <a:solidFill>
                  <a:schemeClr val="tx1"/>
                </a:solidFill>
                <a:latin typeface="Times New Roman" pitchFamily="18" charset="0"/>
                <a:cs typeface="Times New Roman" pitchFamily="18" charset="0"/>
              </a:rPr>
              <a:t> The third catecholamine neurotransmitters </a:t>
            </a:r>
          </a:p>
          <a:p>
            <a:pPr algn="justLow" rtl="0">
              <a:lnSpc>
                <a:spcPct val="150000"/>
              </a:lnSpc>
            </a:pPr>
            <a:r>
              <a:rPr lang="en-US" sz="2000" dirty="0" smtClean="0">
                <a:solidFill>
                  <a:schemeClr val="tx1"/>
                </a:solidFill>
                <a:latin typeface="Times New Roman" pitchFamily="18" charset="0"/>
                <a:cs typeface="Times New Roman" pitchFamily="18" charset="0"/>
              </a:rPr>
              <a:t>Catecholamine synthesis stops at dopamine ,at  certain parts of the brain, which can then be secreted into the synaptic cleft.</a:t>
            </a:r>
          </a:p>
          <a:p>
            <a:pPr algn="justLow" rtl="0">
              <a:lnSpc>
                <a:spcPct val="150000"/>
              </a:lnSpc>
            </a:pPr>
            <a:r>
              <a:rPr lang="en-US" sz="2000" b="1" dirty="0" smtClean="0">
                <a:solidFill>
                  <a:schemeClr val="tx1"/>
                </a:solidFill>
                <a:latin typeface="Times New Roman" pitchFamily="18" charset="0"/>
                <a:cs typeface="Times New Roman" pitchFamily="18" charset="0"/>
              </a:rPr>
              <a:t> site of action : </a:t>
            </a:r>
          </a:p>
          <a:p>
            <a:pPr lvl="1" algn="justLow" rtl="0">
              <a:lnSpc>
                <a:spcPct val="150000"/>
              </a:lnSpc>
            </a:pPr>
            <a:r>
              <a:rPr lang="en-US" sz="1600" dirty="0" err="1" smtClean="0">
                <a:solidFill>
                  <a:schemeClr val="tx1"/>
                </a:solidFill>
                <a:latin typeface="Times New Roman" pitchFamily="18" charset="0"/>
                <a:cs typeface="Times New Roman" pitchFamily="18" charset="0"/>
              </a:rPr>
              <a:t>Dopaminergic</a:t>
            </a:r>
            <a:r>
              <a:rPr lang="en-US" sz="1600" dirty="0" smtClean="0">
                <a:solidFill>
                  <a:schemeClr val="tx1"/>
                </a:solidFill>
                <a:latin typeface="Times New Roman" pitchFamily="18" charset="0"/>
                <a:cs typeface="Times New Roman" pitchFamily="18" charset="0"/>
              </a:rPr>
              <a:t> neurons are located primarily in brain (frontal lobe, limbic system, </a:t>
            </a:r>
            <a:r>
              <a:rPr lang="en-US" sz="1600" dirty="0" err="1" smtClean="0">
                <a:solidFill>
                  <a:schemeClr val="tx1"/>
                </a:solidFill>
                <a:latin typeface="Times New Roman" pitchFamily="18" charset="0"/>
                <a:cs typeface="Times New Roman" pitchFamily="18" charset="0"/>
              </a:rPr>
              <a:t>substania</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nigra</a:t>
            </a:r>
            <a:r>
              <a:rPr lang="en-US" sz="1600" dirty="0" smtClean="0">
                <a:solidFill>
                  <a:schemeClr val="tx1"/>
                </a:solidFill>
                <a:latin typeface="Times New Roman" pitchFamily="18" charset="0"/>
                <a:cs typeface="Times New Roman" pitchFamily="18" charset="0"/>
              </a:rPr>
              <a:t>) and basal ganglia and is involved in motor control.</a:t>
            </a:r>
          </a:p>
          <a:p>
            <a:pPr lvl="1" algn="justLow" rtl="0">
              <a:lnSpc>
                <a:spcPct val="150000"/>
              </a:lnSpc>
            </a:pPr>
            <a:r>
              <a:rPr lang="en-US" sz="1600" dirty="0" smtClean="0">
                <a:solidFill>
                  <a:schemeClr val="tx1"/>
                </a:solidFill>
                <a:latin typeface="Times New Roman" pitchFamily="18" charset="0"/>
                <a:cs typeface="Times New Roman" pitchFamily="18" charset="0"/>
              </a:rPr>
              <a:t>A steady loss of dopamine receptors occurs in the basal ganglia with age. Lead to </a:t>
            </a:r>
            <a:r>
              <a:rPr lang="en-US" sz="1600" dirty="0" err="1" smtClean="0">
                <a:solidFill>
                  <a:schemeClr val="tx1"/>
                </a:solidFill>
                <a:latin typeface="Times New Roman" pitchFamily="18" charset="0"/>
                <a:cs typeface="Times New Roman" pitchFamily="18" charset="0"/>
              </a:rPr>
              <a:t>parkinson's</a:t>
            </a:r>
            <a:r>
              <a:rPr lang="en-US" sz="1600" dirty="0" smtClean="0">
                <a:solidFill>
                  <a:schemeClr val="tx1"/>
                </a:solidFill>
                <a:latin typeface="Times New Roman" pitchFamily="18" charset="0"/>
                <a:cs typeface="Times New Roman" pitchFamily="18" charset="0"/>
              </a:rPr>
              <a:t> disease </a:t>
            </a:r>
          </a:p>
          <a:p>
            <a:pPr algn="justLow" rtl="0"/>
            <a:r>
              <a:rPr lang="en-US" sz="2000" dirty="0" smtClean="0">
                <a:solidFill>
                  <a:schemeClr val="tx1"/>
                </a:solidFill>
                <a:latin typeface="Times New Roman" pitchFamily="18" charset="0"/>
                <a:cs typeface="Times New Roman" pitchFamily="18" charset="0"/>
              </a:rPr>
              <a:t>Active reuptake of dopamine occurs via a Na</a:t>
            </a:r>
            <a:r>
              <a:rPr lang="en-US" sz="2000" dirty="0" smtClean="0">
                <a:solidFill>
                  <a:schemeClr val="tx1"/>
                </a:solidFill>
                <a:latin typeface="Times New Roman" pitchFamily="18" charset="0"/>
                <a:cs typeface="Times New Roman" pitchFamily="18" charset="0"/>
              </a:rPr>
              <a:t>+ </a:t>
            </a:r>
            <a:r>
              <a:rPr lang="en-US" sz="2000" dirty="0" smtClean="0">
                <a:solidFill>
                  <a:schemeClr val="tx1"/>
                </a:solidFill>
                <a:latin typeface="Times New Roman" pitchFamily="18" charset="0"/>
                <a:cs typeface="Times New Roman" pitchFamily="18" charset="0"/>
              </a:rPr>
              <a:t>and </a:t>
            </a:r>
            <a:r>
              <a:rPr lang="en-US" sz="2000" dirty="0" err="1" smtClean="0">
                <a:solidFill>
                  <a:schemeClr val="tx1"/>
                </a:solidFill>
                <a:latin typeface="Times New Roman" pitchFamily="18" charset="0"/>
                <a:cs typeface="Times New Roman" pitchFamily="18" charset="0"/>
              </a:rPr>
              <a:t>Cl</a:t>
            </a:r>
            <a:r>
              <a:rPr lang="en-US" sz="2000" dirty="0" smtClean="0">
                <a:solidFill>
                  <a:schemeClr val="tx1"/>
                </a:solidFill>
                <a:latin typeface="Times New Roman" pitchFamily="18" charset="0"/>
                <a:cs typeface="Times New Roman" pitchFamily="18" charset="0"/>
              </a:rPr>
              <a:t>– dependent </a:t>
            </a:r>
            <a:r>
              <a:rPr lang="en-US" sz="2000" dirty="0" smtClean="0">
                <a:solidFill>
                  <a:schemeClr val="tx1"/>
                </a:solidFill>
                <a:latin typeface="Times New Roman" pitchFamily="18" charset="0"/>
                <a:cs typeface="Times New Roman" pitchFamily="18" charset="0"/>
              </a:rPr>
              <a:t>dopamine transporter. </a:t>
            </a:r>
          </a:p>
          <a:p>
            <a:pPr algn="justLow" rtl="0">
              <a:buNone/>
            </a:pPr>
            <a:endParaRPr lang="en-US" sz="2000" dirty="0" smtClean="0">
              <a:solidFill>
                <a:schemeClr val="tx1"/>
              </a:solidFill>
              <a:latin typeface="Times New Roman" pitchFamily="18" charset="0"/>
              <a:cs typeface="Times New Roman" pitchFamily="18" charset="0"/>
            </a:endParaRPr>
          </a:p>
          <a:p>
            <a:pPr algn="justLow" rtl="0"/>
            <a:r>
              <a:rPr lang="en-US" sz="2000" dirty="0" smtClean="0">
                <a:solidFill>
                  <a:schemeClr val="tx1"/>
                </a:solidFill>
                <a:latin typeface="Times New Roman" pitchFamily="18" charset="0"/>
                <a:cs typeface="Times New Roman" pitchFamily="18" charset="0"/>
              </a:rPr>
              <a:t>Dopamine is metabolized to inactive compounds by MAO and COMT in a manner analogous to the inactivation of </a:t>
            </a:r>
            <a:r>
              <a:rPr lang="en-US" sz="2000" dirty="0" err="1" smtClean="0">
                <a:solidFill>
                  <a:schemeClr val="tx1"/>
                </a:solidFill>
                <a:latin typeface="Times New Roman" pitchFamily="18" charset="0"/>
                <a:cs typeface="Times New Roman" pitchFamily="18" charset="0"/>
              </a:rPr>
              <a:t>norepinephrine</a:t>
            </a:r>
            <a:endParaRPr lang="en-US" sz="2000" dirty="0" smtClean="0">
              <a:solidFill>
                <a:schemeClr val="tx1"/>
              </a:solidFill>
              <a:latin typeface="Times New Roman" pitchFamily="18" charset="0"/>
              <a:cs typeface="Times New Roman" pitchFamily="18" charset="0"/>
            </a:endParaRPr>
          </a:p>
          <a:p>
            <a:pPr rtl="0">
              <a:buNone/>
            </a:pPr>
            <a:r>
              <a:rPr lang="en-US" sz="2000" dirty="0" smtClean="0">
                <a:solidFill>
                  <a:schemeClr val="tx1"/>
                </a:solidFill>
                <a:latin typeface="Times New Roman" pitchFamily="18" charset="0"/>
                <a:cs typeface="Times New Roman" pitchFamily="18" charset="0"/>
              </a:rPr>
              <a:t> </a:t>
            </a:r>
          </a:p>
          <a:p>
            <a:endParaRPr lang="ar-IQ" sz="2000" dirty="0">
              <a:solidFill>
                <a:schemeClr val="tx1"/>
              </a:solidFill>
              <a:latin typeface="Times New Roman" pitchFamily="18" charset="0"/>
              <a:cs typeface="Times New Roman" pitchFamily="18" charset="0"/>
            </a:endParaRPr>
          </a:p>
        </p:txBody>
      </p:sp>
      <p:sp>
        <p:nvSpPr>
          <p:cNvPr id="4" name="Title 1"/>
          <p:cNvSpPr txBox="1">
            <a:spLocks noGrp="1"/>
          </p:cNvSpPr>
          <p:nvPr>
            <p:ph type="title"/>
          </p:nvPr>
        </p:nvSpPr>
        <p:spPr>
          <a:xfrm>
            <a:off x="457200" y="142852"/>
            <a:ext cx="8229600" cy="928694"/>
          </a:xfrm>
          <a:prstGeom prst="rect">
            <a:avLst/>
          </a:prstGeom>
        </p:spPr>
        <p:style>
          <a:lnRef idx="3">
            <a:schemeClr val="lt1"/>
          </a:lnRef>
          <a:fillRef idx="1">
            <a:schemeClr val="accent4"/>
          </a:fillRef>
          <a:effectRef idx="1">
            <a:schemeClr val="accent4"/>
          </a:effectRef>
          <a:fontRef idx="minor">
            <a:schemeClr val="lt1"/>
          </a:fontRef>
        </p:style>
        <p:txBody>
          <a:bodyPr vert="horz" rtlCol="0" anchor="ctr">
            <a:noAutofit/>
          </a:bodyPr>
          <a:lstStyle/>
          <a:p>
            <a:pPr lvl="0" algn="ctr" rtl="0"/>
            <a:r>
              <a:rPr kumimoji="0" lang="en-US"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rPr>
              <a:t/>
            </a:r>
            <a:br>
              <a:rPr kumimoji="0" lang="en-US"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rPr>
            </a:br>
            <a:r>
              <a:rPr kumimoji="0" lang="en-US"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rPr>
              <a:t> </a:t>
            </a:r>
            <a:r>
              <a:rPr kumimoji="0" lang="en-US" sz="2800" i="0" u="none" strike="noStrike" kern="1200" normalizeH="0" baseline="0" noProof="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rPr>
              <a:t>Catecholamines</a:t>
            </a:r>
            <a:r>
              <a:rPr kumimoji="0" lang="en-US"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rPr>
              <a:t/>
            </a:r>
            <a:br>
              <a:rPr kumimoji="0" lang="en-US"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rPr>
            </a:b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Dopamine) </a:t>
            </a:r>
            <a:r>
              <a:rPr kumimoji="0" lang="en-US"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rPr>
              <a:t/>
            </a:r>
            <a:br>
              <a:rPr kumimoji="0" lang="en-US" sz="28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rPr>
            </a:br>
            <a:endParaRPr kumimoji="0" lang="ar-IQ" sz="28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Rot="1" noChangeArrowheads="1"/>
          </p:cNvSpPr>
          <p:nvPr>
            <p:ph type="body" idx="1"/>
          </p:nvPr>
        </p:nvSpPr>
        <p:spPr>
          <a:xfrm>
            <a:off x="428596" y="500042"/>
            <a:ext cx="8286808" cy="6129358"/>
          </a:xfrm>
        </p:spPr>
        <p:style>
          <a:lnRef idx="2">
            <a:schemeClr val="accent1"/>
          </a:lnRef>
          <a:fillRef idx="1">
            <a:schemeClr val="lt1"/>
          </a:fillRef>
          <a:effectRef idx="0">
            <a:schemeClr val="accent1"/>
          </a:effectRef>
          <a:fontRef idx="minor">
            <a:schemeClr val="dk1"/>
          </a:fontRef>
        </p:style>
        <p:txBody>
          <a:bodyPr rtlCol="0">
            <a:normAutofit fontScale="92500" lnSpcReduction="10000"/>
          </a:bodyPr>
          <a:lstStyle/>
          <a:p>
            <a:pPr marL="590550" indent="-533400" algn="justLow" rtl="0">
              <a:lnSpc>
                <a:spcPct val="90000"/>
              </a:lnSpc>
              <a:defRPr/>
            </a:pPr>
            <a:r>
              <a:rPr lang="en-US" sz="2400" b="1" dirty="0" smtClean="0">
                <a:solidFill>
                  <a:schemeClr val="tx1"/>
                </a:solidFill>
                <a:latin typeface="Times New Roman" pitchFamily="18" charset="0"/>
                <a:cs typeface="Times New Roman" pitchFamily="18" charset="0"/>
              </a:rPr>
              <a:t>Receptors:</a:t>
            </a:r>
          </a:p>
          <a:p>
            <a:pPr marL="590550" indent="-533400" algn="justLow" rtl="0">
              <a:lnSpc>
                <a:spcPct val="90000"/>
              </a:lnSpc>
              <a:defRPr/>
            </a:pPr>
            <a:r>
              <a:rPr lang="en-US" sz="2400" dirty="0" smtClean="0">
                <a:solidFill>
                  <a:schemeClr val="tx1"/>
                </a:solidFill>
                <a:latin typeface="Times New Roman" pitchFamily="18" charset="0"/>
                <a:cs typeface="Times New Roman" pitchFamily="18" charset="0"/>
              </a:rPr>
              <a:t>Five different dopamine receptors have been cloned, (D1-D5)</a:t>
            </a:r>
          </a:p>
          <a:p>
            <a:pPr marL="990600" lvl="1" indent="-533400" algn="justLow" rtl="0" eaLnBrk="1" fontAlgn="auto" hangingPunct="1">
              <a:lnSpc>
                <a:spcPct val="90000"/>
              </a:lnSpc>
              <a:spcAft>
                <a:spcPts val="0"/>
              </a:spcAft>
              <a:defRPr/>
            </a:pPr>
            <a:r>
              <a:rPr lang="en-US" sz="2400" dirty="0" smtClean="0">
                <a:solidFill>
                  <a:schemeClr val="tx1"/>
                </a:solidFill>
                <a:latin typeface="Times New Roman" pitchFamily="18" charset="0"/>
                <a:cs typeface="Times New Roman" pitchFamily="18" charset="0"/>
              </a:rPr>
              <a:t>D1-like: D1 and D5</a:t>
            </a:r>
          </a:p>
          <a:p>
            <a:pPr marL="990600" lvl="1" indent="-533400" algn="justLow" rtl="0" eaLnBrk="1" fontAlgn="auto" hangingPunct="1">
              <a:lnSpc>
                <a:spcPct val="90000"/>
              </a:lnSpc>
              <a:spcAft>
                <a:spcPts val="0"/>
              </a:spcAft>
              <a:defRPr/>
            </a:pPr>
            <a:r>
              <a:rPr lang="en-US" sz="2400" dirty="0" smtClean="0">
                <a:solidFill>
                  <a:schemeClr val="tx1"/>
                </a:solidFill>
                <a:latin typeface="Times New Roman" pitchFamily="18" charset="0"/>
                <a:cs typeface="Times New Roman" pitchFamily="18" charset="0"/>
              </a:rPr>
              <a:t>D2-like: D2, D3 and D4.</a:t>
            </a:r>
          </a:p>
          <a:p>
            <a:pPr marL="609600" indent="-609600" algn="justLow" rtl="0" eaLnBrk="1" fontAlgn="auto" hangingPunct="1">
              <a:lnSpc>
                <a:spcPct val="90000"/>
              </a:lnSpc>
              <a:spcAft>
                <a:spcPts val="0"/>
              </a:spcAft>
              <a:defRPr/>
            </a:pPr>
            <a:endParaRPr lang="en-US" sz="2400" dirty="0" smtClean="0">
              <a:solidFill>
                <a:schemeClr val="tx1"/>
              </a:solidFill>
              <a:latin typeface="Times New Roman" pitchFamily="18" charset="0"/>
              <a:cs typeface="Times New Roman" pitchFamily="18" charset="0"/>
            </a:endParaRPr>
          </a:p>
          <a:p>
            <a:pPr marL="609600" indent="-609600" algn="justLow" rtl="0" eaLnBrk="1" fontAlgn="auto" hangingPunct="1">
              <a:lnSpc>
                <a:spcPct val="90000"/>
              </a:lnSpc>
              <a:spcAft>
                <a:spcPts val="0"/>
              </a:spcAft>
              <a:defRPr/>
            </a:pPr>
            <a:r>
              <a:rPr lang="en-US" sz="2400" b="1" dirty="0" smtClean="0">
                <a:solidFill>
                  <a:schemeClr val="tx1"/>
                </a:solidFill>
                <a:latin typeface="Times New Roman" pitchFamily="18" charset="0"/>
                <a:cs typeface="Times New Roman" pitchFamily="18" charset="0"/>
              </a:rPr>
              <a:t>Indicated effects:</a:t>
            </a:r>
          </a:p>
          <a:p>
            <a:pPr marL="990600" lvl="1" indent="-533400" algn="justLow" rtl="0" eaLnBrk="1" fontAlgn="auto" hangingPunct="1">
              <a:lnSpc>
                <a:spcPct val="90000"/>
              </a:lnSpc>
              <a:spcAft>
                <a:spcPts val="0"/>
              </a:spcAft>
              <a:defRPr/>
            </a:pPr>
            <a:r>
              <a:rPr lang="en-US" sz="2400" dirty="0" smtClean="0">
                <a:solidFill>
                  <a:schemeClr val="tx1"/>
                </a:solidFill>
                <a:latin typeface="Times New Roman" pitchFamily="18" charset="0"/>
                <a:cs typeface="Times New Roman" pitchFamily="18" charset="0"/>
              </a:rPr>
              <a:t>Inhibitory: reduces chances of action potential</a:t>
            </a:r>
          </a:p>
          <a:p>
            <a:pPr marL="990600" lvl="1" indent="-533400" algn="justLow" rtl="0" eaLnBrk="1" fontAlgn="auto" hangingPunct="1">
              <a:lnSpc>
                <a:spcPct val="90000"/>
              </a:lnSpc>
              <a:spcAft>
                <a:spcPts val="0"/>
              </a:spcAft>
              <a:defRPr/>
            </a:pPr>
            <a:r>
              <a:rPr lang="en-US" sz="2400" dirty="0" smtClean="0">
                <a:solidFill>
                  <a:schemeClr val="tx1"/>
                </a:solidFill>
                <a:latin typeface="Times New Roman" pitchFamily="18" charset="0"/>
                <a:cs typeface="Times New Roman" pitchFamily="18" charset="0"/>
              </a:rPr>
              <a:t>Involved in voluntary movement, emotional   arousal</a:t>
            </a:r>
          </a:p>
          <a:p>
            <a:pPr marL="990600" lvl="1" indent="-533400" algn="justLow" rtl="0" eaLnBrk="1" fontAlgn="auto" hangingPunct="1">
              <a:lnSpc>
                <a:spcPct val="90000"/>
              </a:lnSpc>
              <a:spcAft>
                <a:spcPts val="0"/>
              </a:spcAft>
              <a:defRPr/>
            </a:pPr>
            <a:r>
              <a:rPr lang="en-US" sz="2400" dirty="0" smtClean="0">
                <a:solidFill>
                  <a:schemeClr val="tx1"/>
                </a:solidFill>
                <a:latin typeface="Times New Roman" pitchFamily="18" charset="0"/>
                <a:cs typeface="Times New Roman" pitchFamily="18" charset="0"/>
              </a:rPr>
              <a:t>Reward learning and motivation to get reward</a:t>
            </a:r>
          </a:p>
          <a:p>
            <a:pPr marL="1390650" lvl="2" indent="-533400" algn="justLow" rtl="0" eaLnBrk="1" fontAlgn="auto" hangingPunct="1">
              <a:lnSpc>
                <a:spcPct val="90000"/>
              </a:lnSpc>
              <a:spcAft>
                <a:spcPts val="0"/>
              </a:spcAft>
              <a:defRPr/>
            </a:pPr>
            <a:endParaRPr lang="en-US" sz="2400" dirty="0" smtClean="0">
              <a:solidFill>
                <a:schemeClr val="tx1"/>
              </a:solidFill>
              <a:latin typeface="Times New Roman" pitchFamily="18" charset="0"/>
              <a:cs typeface="Times New Roman" pitchFamily="18" charset="0"/>
            </a:endParaRPr>
          </a:p>
          <a:p>
            <a:pPr marL="609600" indent="-609600" algn="justLow" rtl="0" eaLnBrk="1" fontAlgn="auto" hangingPunct="1">
              <a:lnSpc>
                <a:spcPct val="90000"/>
              </a:lnSpc>
              <a:spcAft>
                <a:spcPts val="0"/>
              </a:spcAft>
              <a:defRPr/>
            </a:pPr>
            <a:r>
              <a:rPr lang="en-US" sz="2400" b="1" dirty="0" smtClean="0">
                <a:solidFill>
                  <a:schemeClr val="tx1"/>
                </a:solidFill>
                <a:latin typeface="Times New Roman" pitchFamily="18" charset="0"/>
                <a:cs typeface="Times New Roman" pitchFamily="18" charset="0"/>
              </a:rPr>
              <a:t> Too little</a:t>
            </a:r>
            <a:r>
              <a:rPr lang="en-US" sz="2400" dirty="0" smtClean="0">
                <a:solidFill>
                  <a:schemeClr val="tx1"/>
                </a:solidFill>
                <a:latin typeface="Times New Roman" pitchFamily="18" charset="0"/>
                <a:cs typeface="Times New Roman" pitchFamily="18" charset="0"/>
              </a:rPr>
              <a:t>: </a:t>
            </a:r>
          </a:p>
          <a:p>
            <a:pPr marL="1009650" lvl="1" indent="-609600" algn="justLow" rtl="0">
              <a:lnSpc>
                <a:spcPct val="90000"/>
              </a:lnSpc>
              <a:defRPr/>
            </a:pPr>
            <a:r>
              <a:rPr lang="en-US" sz="2400" dirty="0" smtClean="0">
                <a:solidFill>
                  <a:schemeClr val="tx1"/>
                </a:solidFill>
                <a:latin typeface="Times New Roman" pitchFamily="18" charset="0"/>
                <a:cs typeface="Times New Roman" pitchFamily="18" charset="0"/>
              </a:rPr>
              <a:t>Parkinson's disease: Treatment: Increase available DA  via L-Dopa</a:t>
            </a:r>
          </a:p>
          <a:p>
            <a:pPr marL="609600" indent="-609600" algn="justLow" rtl="0" eaLnBrk="1" fontAlgn="auto" hangingPunct="1">
              <a:lnSpc>
                <a:spcPct val="90000"/>
              </a:lnSpc>
              <a:spcAft>
                <a:spcPts val="0"/>
              </a:spcAft>
              <a:buNone/>
              <a:defRPr/>
            </a:pPr>
            <a:r>
              <a:rPr lang="en-US" sz="2400" dirty="0" smtClean="0">
                <a:solidFill>
                  <a:schemeClr val="tx1"/>
                </a:solidFill>
                <a:latin typeface="Times New Roman" pitchFamily="18" charset="0"/>
                <a:cs typeface="Times New Roman" pitchFamily="18" charset="0"/>
              </a:rPr>
              <a:t> </a:t>
            </a:r>
          </a:p>
          <a:p>
            <a:pPr marL="609600" indent="-609600" algn="justLow" rtl="0" eaLnBrk="1" fontAlgn="auto" hangingPunct="1">
              <a:lnSpc>
                <a:spcPct val="90000"/>
              </a:lnSpc>
              <a:spcAft>
                <a:spcPts val="0"/>
              </a:spcAft>
              <a:defRPr/>
            </a:pPr>
            <a:r>
              <a:rPr lang="en-US" sz="2400" b="1" dirty="0" smtClean="0">
                <a:solidFill>
                  <a:schemeClr val="tx1"/>
                </a:solidFill>
                <a:latin typeface="Times New Roman" pitchFamily="18" charset="0"/>
                <a:cs typeface="Times New Roman" pitchFamily="18" charset="0"/>
              </a:rPr>
              <a:t>Too much: </a:t>
            </a:r>
          </a:p>
          <a:p>
            <a:pPr marL="1009650" lvl="1" indent="-609600" algn="justLow" rtl="0">
              <a:lnSpc>
                <a:spcPct val="90000"/>
              </a:lnSpc>
              <a:defRPr/>
            </a:pPr>
            <a:r>
              <a:rPr lang="en-US" sz="2400" dirty="0" smtClean="0">
                <a:solidFill>
                  <a:schemeClr val="tx1"/>
                </a:solidFill>
                <a:latin typeface="Times New Roman" pitchFamily="18" charset="0"/>
                <a:cs typeface="Times New Roman" pitchFamily="18" charset="0"/>
              </a:rPr>
              <a:t>Schizophrenia</a:t>
            </a:r>
            <a:r>
              <a:rPr lang="en-US" sz="2400" dirty="0" smtClean="0">
                <a:solidFill>
                  <a:schemeClr val="tx1"/>
                </a:solidFill>
                <a:latin typeface="Times New Roman" pitchFamily="18" charset="0"/>
                <a:cs typeface="Times New Roman" pitchFamily="18" charset="0"/>
              </a:rPr>
              <a:t>: Treatment: Reduce </a:t>
            </a:r>
            <a:r>
              <a:rPr lang="en-US" sz="2400" dirty="0" smtClean="0">
                <a:solidFill>
                  <a:schemeClr val="tx1"/>
                </a:solidFill>
                <a:latin typeface="Times New Roman" pitchFamily="18" charset="0"/>
                <a:cs typeface="Times New Roman" pitchFamily="18" charset="0"/>
              </a:rPr>
              <a:t>available DA via </a:t>
            </a:r>
            <a:r>
              <a:rPr lang="en-US" sz="2400" dirty="0" err="1" smtClean="0">
                <a:solidFill>
                  <a:schemeClr val="tx1"/>
                </a:solidFill>
                <a:latin typeface="Times New Roman" pitchFamily="18" charset="0"/>
                <a:cs typeface="Times New Roman" pitchFamily="18" charset="0"/>
              </a:rPr>
              <a:t>antidopaminergics</a:t>
            </a:r>
            <a:r>
              <a:rPr lang="en-US" sz="2400" dirty="0" smtClean="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antipsychotics</a:t>
            </a:r>
          </a:p>
          <a:p>
            <a:pPr marL="609600" indent="-609600" algn="justLow" rtl="0" eaLnBrk="1" fontAlgn="auto" hangingPunct="1">
              <a:lnSpc>
                <a:spcPct val="90000"/>
              </a:lnSpc>
              <a:spcAft>
                <a:spcPts val="0"/>
              </a:spcAft>
              <a:defRPr/>
            </a:pPr>
            <a:endParaRPr lang="en-US" sz="2400" dirty="0" smtClean="0">
              <a:solidFill>
                <a:schemeClr val="tx1"/>
              </a:solidFill>
              <a:latin typeface="Times New Roman" pitchFamily="18" charset="0"/>
              <a:cs typeface="Times New Roman" pitchFamily="18" charset="0"/>
            </a:endParaRPr>
          </a:p>
          <a:p>
            <a:pPr marL="609600" indent="-609600" algn="justLow" rtl="0" eaLnBrk="1" fontAlgn="auto" hangingPunct="1">
              <a:lnSpc>
                <a:spcPct val="90000"/>
              </a:lnSpc>
              <a:spcAft>
                <a:spcPts val="0"/>
              </a:spcAft>
              <a:defRPr/>
            </a:pPr>
            <a:r>
              <a:rPr lang="en-US" sz="2400" dirty="0" smtClean="0">
                <a:solidFill>
                  <a:schemeClr val="tx1"/>
                </a:solidFill>
                <a:latin typeface="Times New Roman" pitchFamily="18" charset="0"/>
                <a:cs typeface="Times New Roman" pitchFamily="18" charset="0"/>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785818"/>
          </a:xfrm>
        </p:spPr>
        <p:style>
          <a:lnRef idx="3">
            <a:schemeClr val="lt1"/>
          </a:lnRef>
          <a:fillRef idx="1">
            <a:schemeClr val="accent4"/>
          </a:fillRef>
          <a:effectRef idx="1">
            <a:schemeClr val="accent4"/>
          </a:effectRef>
          <a:fontRef idx="minor">
            <a:schemeClr val="lt1"/>
          </a:fontRef>
        </p:style>
        <p:txBody>
          <a:bodyPr>
            <a:normAutofit fontScale="90000"/>
          </a:bodyPr>
          <a:lstStyle/>
          <a:p>
            <a:pPr algn="ctr" rtl="0"/>
            <a:r>
              <a:rPr lang="en-US" sz="4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Verdana" pitchFamily="34" charset="0"/>
                <a:cs typeface="Times New Roman" pitchFamily="18" charset="0"/>
              </a:rPr>
              <a:t/>
            </a:r>
            <a:br>
              <a:rPr lang="en-US" sz="4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Verdana" pitchFamily="34" charset="0"/>
                <a:cs typeface="Times New Roman" pitchFamily="18" charset="0"/>
              </a:rPr>
            </a:br>
            <a:r>
              <a:rPr lang="en-US" sz="4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Verdana" pitchFamily="34" charset="0"/>
                <a:cs typeface="Times New Roman" pitchFamily="18" charset="0"/>
              </a:rPr>
              <a:t>Serotonin</a:t>
            </a:r>
            <a:br>
              <a:rPr lang="en-US" sz="4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Verdana" pitchFamily="34" charset="0"/>
                <a:cs typeface="Times New Roman" pitchFamily="18" charset="0"/>
              </a:rPr>
            </a:br>
            <a:endParaRPr lang="ar-IQ"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228600" y="1285860"/>
            <a:ext cx="8701118" cy="5072098"/>
          </a:xfrm>
        </p:spPr>
        <p:style>
          <a:lnRef idx="2">
            <a:schemeClr val="accent1"/>
          </a:lnRef>
          <a:fillRef idx="1">
            <a:schemeClr val="lt1"/>
          </a:fillRef>
          <a:effectRef idx="0">
            <a:schemeClr val="accent1"/>
          </a:effectRef>
          <a:fontRef idx="minor">
            <a:schemeClr val="dk1"/>
          </a:fontRef>
        </p:style>
        <p:txBody>
          <a:bodyPr>
            <a:normAutofit/>
          </a:bodyPr>
          <a:lstStyle/>
          <a:p>
            <a:pPr algn="justLow" rtl="0"/>
            <a:r>
              <a:rPr lang="en-US" sz="2000" dirty="0" smtClean="0">
                <a:solidFill>
                  <a:schemeClr val="tx1"/>
                </a:solidFill>
                <a:latin typeface="Times New Roman" pitchFamily="18" charset="0"/>
                <a:ea typeface="Verdana" pitchFamily="34" charset="0"/>
                <a:cs typeface="Times New Roman" pitchFamily="18" charset="0"/>
              </a:rPr>
              <a:t>Serotonin (5-hydroxytryptamine; 5-HT) </a:t>
            </a:r>
          </a:p>
          <a:p>
            <a:pPr algn="justLow" rtl="0"/>
            <a:r>
              <a:rPr lang="en-US" sz="2000" dirty="0" smtClean="0">
                <a:solidFill>
                  <a:schemeClr val="tx1"/>
                </a:solidFill>
                <a:latin typeface="Times New Roman" pitchFamily="18" charset="0"/>
                <a:ea typeface="Verdana" pitchFamily="34" charset="0"/>
                <a:cs typeface="Times New Roman" pitchFamily="18" charset="0"/>
              </a:rPr>
              <a:t>Site :</a:t>
            </a:r>
          </a:p>
          <a:p>
            <a:pPr algn="justLow" rtl="0"/>
            <a:r>
              <a:rPr lang="en-US" sz="2000" dirty="0" smtClean="0">
                <a:solidFill>
                  <a:schemeClr val="tx1"/>
                </a:solidFill>
                <a:latin typeface="Times New Roman" pitchFamily="18" charset="0"/>
                <a:ea typeface="Verdana" pitchFamily="34" charset="0"/>
                <a:cs typeface="Times New Roman" pitchFamily="18" charset="0"/>
              </a:rPr>
              <a:t>It  is present in highest concentration in  :</a:t>
            </a:r>
          </a:p>
          <a:p>
            <a:pPr marL="736092" lvl="1" indent="-342900" algn="justLow" rtl="0">
              <a:buFont typeface="+mj-lt"/>
              <a:buAutoNum type="arabicPeriod"/>
            </a:pPr>
            <a:r>
              <a:rPr lang="en-US" sz="1600" dirty="0" smtClean="0">
                <a:solidFill>
                  <a:schemeClr val="tx1"/>
                </a:solidFill>
                <a:latin typeface="Times New Roman" pitchFamily="18" charset="0"/>
                <a:ea typeface="Verdana" pitchFamily="34" charset="0"/>
                <a:cs typeface="Times New Roman" pitchFamily="18" charset="0"/>
              </a:rPr>
              <a:t>Blood platelets  </a:t>
            </a:r>
          </a:p>
          <a:p>
            <a:pPr marL="736092" lvl="1" indent="-342900" algn="justLow" rtl="0">
              <a:buFont typeface="+mj-lt"/>
              <a:buAutoNum type="arabicPeriod"/>
            </a:pPr>
            <a:r>
              <a:rPr lang="en-US" sz="1600" dirty="0" smtClean="0">
                <a:solidFill>
                  <a:schemeClr val="tx1"/>
                </a:solidFill>
                <a:latin typeface="Times New Roman" pitchFamily="18" charset="0"/>
                <a:ea typeface="Verdana" pitchFamily="34" charset="0"/>
                <a:cs typeface="Times New Roman" pitchFamily="18" charset="0"/>
              </a:rPr>
              <a:t>In the gastrointestinal tract,.</a:t>
            </a:r>
          </a:p>
          <a:p>
            <a:pPr marL="736092" lvl="1" indent="-342900" algn="justLow" rtl="0">
              <a:buFont typeface="+mj-lt"/>
              <a:buAutoNum type="arabicPeriod"/>
            </a:pPr>
            <a:r>
              <a:rPr lang="en-US" sz="1600" dirty="0" smtClean="0">
                <a:solidFill>
                  <a:schemeClr val="tx1"/>
                </a:solidFill>
                <a:latin typeface="Times New Roman" pitchFamily="18" charset="0"/>
                <a:ea typeface="Verdana" pitchFamily="34" charset="0"/>
                <a:cs typeface="Times New Roman" pitchFamily="18" charset="0"/>
              </a:rPr>
              <a:t>It is also found within the brain &amp; spinal cord .</a:t>
            </a:r>
          </a:p>
          <a:p>
            <a:pPr algn="justLow" rtl="0"/>
            <a:r>
              <a:rPr lang="en-US" sz="2000" b="1" dirty="0" smtClean="0">
                <a:solidFill>
                  <a:schemeClr val="tx1"/>
                </a:solidFill>
                <a:latin typeface="Times New Roman" pitchFamily="18" charset="0"/>
                <a:ea typeface="Verdana" pitchFamily="34" charset="0"/>
                <a:cs typeface="Times New Roman" pitchFamily="18" charset="0"/>
              </a:rPr>
              <a:t>Biosynthesis : </a:t>
            </a:r>
          </a:p>
          <a:p>
            <a:pPr algn="justLow" rtl="0"/>
            <a:r>
              <a:rPr lang="en-US" sz="2000" dirty="0" smtClean="0">
                <a:solidFill>
                  <a:schemeClr val="tx1"/>
                </a:solidFill>
                <a:latin typeface="Times New Roman" pitchFamily="18" charset="0"/>
                <a:cs typeface="Times New Roman" pitchFamily="18" charset="0"/>
              </a:rPr>
              <a:t>Serotonin is formed in the body by hydroxylation and </a:t>
            </a:r>
            <a:r>
              <a:rPr lang="en-US" sz="2000" dirty="0" err="1" smtClean="0">
                <a:solidFill>
                  <a:schemeClr val="tx1"/>
                </a:solidFill>
                <a:latin typeface="Times New Roman" pitchFamily="18" charset="0"/>
                <a:cs typeface="Times New Roman" pitchFamily="18" charset="0"/>
              </a:rPr>
              <a:t>decarboxylation</a:t>
            </a:r>
            <a:r>
              <a:rPr lang="en-US" sz="2000" dirty="0" smtClean="0">
                <a:solidFill>
                  <a:schemeClr val="tx1"/>
                </a:solidFill>
                <a:latin typeface="Times New Roman" pitchFamily="18" charset="0"/>
                <a:cs typeface="Times New Roman" pitchFamily="18" charset="0"/>
              </a:rPr>
              <a:t> of the essential amino acid tryptophan.</a:t>
            </a:r>
          </a:p>
          <a:p>
            <a:pPr algn="justLow" rtl="0"/>
            <a:r>
              <a:rPr lang="en-US" sz="2000" b="1" dirty="0" smtClean="0">
                <a:solidFill>
                  <a:schemeClr val="tx1"/>
                </a:solidFill>
                <a:latin typeface="Times New Roman" pitchFamily="18" charset="0"/>
                <a:cs typeface="Times New Roman" pitchFamily="18" charset="0"/>
              </a:rPr>
              <a:t>Reuptake : </a:t>
            </a:r>
          </a:p>
          <a:p>
            <a:pPr algn="justLow" rtl="0"/>
            <a:r>
              <a:rPr lang="en-US" sz="2000" dirty="0" smtClean="0">
                <a:solidFill>
                  <a:schemeClr val="tx1"/>
                </a:solidFill>
                <a:latin typeface="Times New Roman" pitchFamily="18" charset="0"/>
                <a:cs typeface="Times New Roman" pitchFamily="18" charset="0"/>
              </a:rPr>
              <a:t>After release from </a:t>
            </a:r>
            <a:r>
              <a:rPr lang="en-US" sz="2000" dirty="0" err="1" smtClean="0">
                <a:solidFill>
                  <a:schemeClr val="tx1"/>
                </a:solidFill>
                <a:latin typeface="Times New Roman" pitchFamily="18" charset="0"/>
                <a:cs typeface="Times New Roman" pitchFamily="18" charset="0"/>
              </a:rPr>
              <a:t>serotonergic</a:t>
            </a:r>
            <a:r>
              <a:rPr lang="en-US" sz="2000" dirty="0" smtClean="0">
                <a:solidFill>
                  <a:schemeClr val="tx1"/>
                </a:solidFill>
                <a:latin typeface="Times New Roman" pitchFamily="18" charset="0"/>
                <a:cs typeface="Times New Roman" pitchFamily="18" charset="0"/>
              </a:rPr>
              <a:t> neurons, much of the released serotonin is recaptured by an active reuptake mechanism and inactivated by monoamine </a:t>
            </a:r>
            <a:r>
              <a:rPr lang="en-US" sz="2000" dirty="0" err="1" smtClean="0">
                <a:solidFill>
                  <a:schemeClr val="tx1"/>
                </a:solidFill>
                <a:latin typeface="Times New Roman" pitchFamily="18" charset="0"/>
                <a:cs typeface="Times New Roman" pitchFamily="18" charset="0"/>
              </a:rPr>
              <a:t>oxidase</a:t>
            </a:r>
            <a:r>
              <a:rPr lang="en-US" sz="2000" dirty="0" smtClean="0">
                <a:solidFill>
                  <a:schemeClr val="tx1"/>
                </a:solidFill>
                <a:latin typeface="Times New Roman" pitchFamily="18" charset="0"/>
                <a:cs typeface="Times New Roman" pitchFamily="18" charset="0"/>
              </a:rPr>
              <a:t> (MAO) to form 5-hydroxyindoleacetic acid (5-HIAA). This substance is the principal urinary metabolite of serotonin, </a:t>
            </a:r>
            <a:endParaRPr lang="en-US" sz="2000" dirty="0" smtClean="0">
              <a:solidFill>
                <a:schemeClr val="tx1"/>
              </a:solidFill>
              <a:latin typeface="Times New Roman" pitchFamily="18" charset="0"/>
              <a:ea typeface="Verdana" pitchFamily="34" charset="0"/>
              <a:cs typeface="Times New Roman" pitchFamily="18" charset="0"/>
            </a:endParaRPr>
          </a:p>
          <a:p>
            <a:pPr algn="justLow" rtl="0"/>
            <a:endParaRPr lang="ar-IQ" sz="2000" dirty="0">
              <a:solidFill>
                <a:schemeClr val="tx1"/>
              </a:solidFill>
              <a:latin typeface="Times New Roman" pitchFamily="18" charset="0"/>
              <a:ea typeface="Verdana" pitchFamily="34" charset="0"/>
              <a:cs typeface="Times New Roman" pitchFamily="18"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Rot="1" noChangeArrowheads="1"/>
          </p:cNvSpPr>
          <p:nvPr>
            <p:ph type="body" idx="1"/>
          </p:nvPr>
        </p:nvSpPr>
        <p:spPr>
          <a:xfrm>
            <a:off x="457200" y="357166"/>
            <a:ext cx="8229600" cy="5967434"/>
          </a:xfrm>
        </p:spPr>
        <p:style>
          <a:lnRef idx="2">
            <a:schemeClr val="accent1"/>
          </a:lnRef>
          <a:fillRef idx="1">
            <a:schemeClr val="lt1"/>
          </a:fillRef>
          <a:effectRef idx="0">
            <a:schemeClr val="accent1"/>
          </a:effectRef>
          <a:fontRef idx="minor">
            <a:schemeClr val="dk1"/>
          </a:fontRef>
        </p:style>
        <p:txBody>
          <a:bodyPr rtlCol="0">
            <a:normAutofit lnSpcReduction="10000"/>
          </a:bodyPr>
          <a:lstStyle/>
          <a:p>
            <a:pPr marL="1009650" lvl="1" indent="-609600" algn="l" rtl="0" eaLnBrk="1" fontAlgn="auto" hangingPunct="1">
              <a:spcAft>
                <a:spcPts val="0"/>
              </a:spcAft>
              <a:defRPr/>
            </a:pPr>
            <a:endParaRPr lang="en-US" sz="2400" dirty="0" smtClean="0">
              <a:solidFill>
                <a:schemeClr val="tx1"/>
              </a:solidFill>
              <a:latin typeface="Times New Roman" pitchFamily="18" charset="0"/>
              <a:cs typeface="Times New Roman" pitchFamily="18" charset="0"/>
            </a:endParaRPr>
          </a:p>
          <a:p>
            <a:pPr marL="609600" indent="-609600" algn="justLow" rtl="0" eaLnBrk="1" fontAlgn="auto" hangingPunct="1">
              <a:spcAft>
                <a:spcPts val="0"/>
              </a:spcAft>
              <a:defRPr/>
            </a:pPr>
            <a:r>
              <a:rPr lang="en-US" sz="2200" b="1" dirty="0" smtClean="0">
                <a:solidFill>
                  <a:schemeClr val="tx1"/>
                </a:solidFill>
                <a:latin typeface="Times New Roman" pitchFamily="18" charset="0"/>
                <a:cs typeface="Times New Roman" pitchFamily="18" charset="0"/>
              </a:rPr>
              <a:t>Indicated effects:</a:t>
            </a:r>
          </a:p>
          <a:p>
            <a:pPr marL="1009650" lvl="1" indent="-609600" algn="justLow" rtl="0" eaLnBrk="1" fontAlgn="auto" hangingPunct="1">
              <a:spcAft>
                <a:spcPts val="0"/>
              </a:spcAft>
              <a:defRPr/>
            </a:pPr>
            <a:r>
              <a:rPr lang="en-US" sz="2200" dirty="0" smtClean="0">
                <a:solidFill>
                  <a:schemeClr val="tx1"/>
                </a:solidFill>
                <a:latin typeface="Times New Roman" pitchFamily="18" charset="0"/>
                <a:cs typeface="Times New Roman" pitchFamily="18" charset="0"/>
              </a:rPr>
              <a:t>Both inhibition and excitation</a:t>
            </a:r>
          </a:p>
          <a:p>
            <a:pPr marL="990600" lvl="1" indent="-533400" algn="justLow" rtl="0" eaLnBrk="1" fontAlgn="auto" hangingPunct="1">
              <a:spcAft>
                <a:spcPts val="0"/>
              </a:spcAft>
              <a:defRPr/>
            </a:pPr>
            <a:r>
              <a:rPr lang="en-US" sz="2200" dirty="0" smtClean="0">
                <a:solidFill>
                  <a:schemeClr val="tx1"/>
                </a:solidFill>
                <a:latin typeface="Times New Roman" pitchFamily="18" charset="0"/>
                <a:cs typeface="Times New Roman" pitchFamily="18" charset="0"/>
              </a:rPr>
              <a:t> Important in depression, sleep, digestion and emotional arousal</a:t>
            </a:r>
          </a:p>
          <a:p>
            <a:pPr marL="990600" lvl="1" indent="-533400" algn="justLow" rtl="0" eaLnBrk="1" fontAlgn="auto" hangingPunct="1">
              <a:spcAft>
                <a:spcPts val="0"/>
              </a:spcAft>
              <a:defRPr/>
            </a:pPr>
            <a:r>
              <a:rPr lang="en-US" sz="2200" dirty="0" smtClean="0">
                <a:solidFill>
                  <a:schemeClr val="tx1"/>
                </a:solidFill>
                <a:latin typeface="Times New Roman" pitchFamily="18" charset="0"/>
                <a:cs typeface="Times New Roman" pitchFamily="18" charset="0"/>
              </a:rPr>
              <a:t> Chemically very similar to NE and DA</a:t>
            </a:r>
          </a:p>
          <a:p>
            <a:pPr marL="990600" lvl="1" indent="-533400" algn="justLow" rtl="0" eaLnBrk="1" fontAlgn="auto" hangingPunct="1">
              <a:spcAft>
                <a:spcPts val="0"/>
              </a:spcAft>
              <a:defRPr/>
            </a:pPr>
            <a:endParaRPr lang="en-US" sz="2200" dirty="0" smtClean="0">
              <a:solidFill>
                <a:schemeClr val="tx1"/>
              </a:solidFill>
              <a:latin typeface="Times New Roman" pitchFamily="18" charset="0"/>
              <a:cs typeface="Times New Roman" pitchFamily="18" charset="0"/>
            </a:endParaRPr>
          </a:p>
          <a:p>
            <a:pPr marL="609600" indent="-609600" algn="justLow" rtl="0" eaLnBrk="1" fontAlgn="auto" hangingPunct="1">
              <a:spcAft>
                <a:spcPts val="0"/>
              </a:spcAft>
              <a:defRPr/>
            </a:pPr>
            <a:r>
              <a:rPr lang="en-US" sz="2200" dirty="0" smtClean="0">
                <a:solidFill>
                  <a:schemeClr val="tx1"/>
                </a:solidFill>
                <a:latin typeface="Times New Roman" pitchFamily="18" charset="0"/>
                <a:cs typeface="Times New Roman" pitchFamily="18" charset="0"/>
              </a:rPr>
              <a:t>Too little is linked to depression and sleep disorders</a:t>
            </a:r>
          </a:p>
          <a:p>
            <a:pPr marL="609600" indent="-609600" algn="justLow" rtl="0" eaLnBrk="1" fontAlgn="auto" hangingPunct="1">
              <a:spcAft>
                <a:spcPts val="0"/>
              </a:spcAft>
              <a:defRPr/>
            </a:pPr>
            <a:endParaRPr lang="en-US" sz="2200" dirty="0" smtClean="0">
              <a:solidFill>
                <a:schemeClr val="tx1"/>
              </a:solidFill>
              <a:latin typeface="Times New Roman" pitchFamily="18" charset="0"/>
              <a:cs typeface="Times New Roman" pitchFamily="18" charset="0"/>
            </a:endParaRPr>
          </a:p>
          <a:p>
            <a:pPr marL="609600" indent="-609600" algn="justLow" rtl="0" eaLnBrk="1" fontAlgn="auto" hangingPunct="1">
              <a:spcAft>
                <a:spcPts val="0"/>
              </a:spcAft>
              <a:defRPr/>
            </a:pPr>
            <a:r>
              <a:rPr lang="en-US" sz="2200" dirty="0" smtClean="0">
                <a:solidFill>
                  <a:schemeClr val="tx1"/>
                </a:solidFill>
                <a:latin typeface="Times New Roman" pitchFamily="18" charset="0"/>
                <a:cs typeface="Times New Roman" pitchFamily="18" charset="0"/>
              </a:rPr>
              <a:t>Too much: Serotonin syndrome: Confusion</a:t>
            </a:r>
            <a:r>
              <a:rPr lang="en-US" sz="2200" dirty="0">
                <a:solidFill>
                  <a:schemeClr val="tx1"/>
                </a:solidFill>
                <a:latin typeface="Times New Roman" pitchFamily="18" charset="0"/>
                <a:cs typeface="Times New Roman" pitchFamily="18" charset="0"/>
              </a:rPr>
              <a:t>, twitching and trembling, dilated pupils, shivering</a:t>
            </a:r>
            <a:r>
              <a:rPr lang="en-US" sz="2200" dirty="0" smtClean="0">
                <a:solidFill>
                  <a:schemeClr val="tx1"/>
                </a:solidFill>
                <a:latin typeface="Times New Roman" pitchFamily="18" charset="0"/>
                <a:cs typeface="Times New Roman" pitchFamily="18" charset="0"/>
              </a:rPr>
              <a:t>, </a:t>
            </a:r>
            <a:r>
              <a:rPr lang="en-US" sz="2200" dirty="0">
                <a:solidFill>
                  <a:schemeClr val="tx1"/>
                </a:solidFill>
                <a:latin typeface="Times New Roman" pitchFamily="18" charset="0"/>
                <a:cs typeface="Times New Roman" pitchFamily="18" charset="0"/>
              </a:rPr>
              <a:t>headache, sweating and diarrhea</a:t>
            </a:r>
            <a:r>
              <a:rPr lang="en-US" sz="2200" dirty="0" smtClean="0">
                <a:solidFill>
                  <a:schemeClr val="tx1"/>
                </a:solidFill>
                <a:latin typeface="Times New Roman" pitchFamily="18" charset="0"/>
                <a:cs typeface="Times New Roman" pitchFamily="18" charset="0"/>
              </a:rPr>
              <a:t>., irregular and fast heartbeat</a:t>
            </a:r>
            <a:endParaRPr lang="en-US" sz="2200" dirty="0">
              <a:solidFill>
                <a:schemeClr val="tx1"/>
              </a:solidFill>
              <a:latin typeface="Times New Roman" pitchFamily="18" charset="0"/>
              <a:cs typeface="Times New Roman" pitchFamily="18" charset="0"/>
            </a:endParaRPr>
          </a:p>
          <a:p>
            <a:pPr marL="1009650" lvl="1" indent="-609600" algn="justLow" rtl="0" eaLnBrk="1" fontAlgn="auto" hangingPunct="1">
              <a:spcAft>
                <a:spcPts val="0"/>
              </a:spcAft>
              <a:buFont typeface="Arial" pitchFamily="34" charset="0"/>
              <a:buChar char="•"/>
              <a:defRPr/>
            </a:pPr>
            <a:endParaRPr lang="en-US" sz="2200" dirty="0">
              <a:solidFill>
                <a:schemeClr val="tx1"/>
              </a:solidFill>
              <a:latin typeface="Times New Roman" pitchFamily="18" charset="0"/>
              <a:cs typeface="Times New Roman" pitchFamily="18" charset="0"/>
            </a:endParaRPr>
          </a:p>
          <a:p>
            <a:pPr marL="1009650" lvl="1" indent="-609600" algn="justLow" rtl="0" eaLnBrk="1" fontAlgn="auto" hangingPunct="1">
              <a:spcAft>
                <a:spcPts val="0"/>
              </a:spcAft>
              <a:buFont typeface="Arial" pitchFamily="34" charset="0"/>
              <a:buChar char="•"/>
              <a:defRPr/>
            </a:pPr>
            <a:endParaRPr lang="en-US" sz="2200" dirty="0" smtClean="0">
              <a:solidFill>
                <a:schemeClr val="tx1"/>
              </a:solidFill>
              <a:latin typeface="Times New Roman" pitchFamily="18" charset="0"/>
              <a:cs typeface="Times New Roman" pitchFamily="18" charset="0"/>
            </a:endParaRPr>
          </a:p>
          <a:p>
            <a:pPr marL="609600" indent="-609600" algn="justLow" rtl="0" eaLnBrk="1" fontAlgn="auto" hangingPunct="1">
              <a:spcAft>
                <a:spcPts val="0"/>
              </a:spcAft>
              <a:defRPr/>
            </a:pPr>
            <a:r>
              <a:rPr lang="en-US" sz="2200" dirty="0" smtClean="0">
                <a:solidFill>
                  <a:schemeClr val="tx1"/>
                </a:solidFill>
                <a:latin typeface="Times New Roman" pitchFamily="18" charset="0"/>
                <a:cs typeface="Times New Roman" pitchFamily="18" charset="0"/>
              </a:rPr>
              <a:t>Many antidepressants are specific to this NT</a:t>
            </a:r>
          </a:p>
          <a:p>
            <a:pPr marL="990600" lvl="1" indent="-533400" algn="justLow" rtl="0" eaLnBrk="1" fontAlgn="auto" hangingPunct="1">
              <a:spcAft>
                <a:spcPts val="0"/>
              </a:spcAft>
              <a:defRPr/>
            </a:pPr>
            <a:r>
              <a:rPr lang="en-US" sz="2200" dirty="0" smtClean="0">
                <a:solidFill>
                  <a:schemeClr val="tx1"/>
                </a:solidFill>
                <a:latin typeface="Times New Roman" pitchFamily="18" charset="0"/>
                <a:cs typeface="Times New Roman" pitchFamily="18" charset="0"/>
              </a:rPr>
              <a:t>Selective </a:t>
            </a:r>
            <a:r>
              <a:rPr lang="en-US" sz="2200" dirty="0" err="1" smtClean="0">
                <a:solidFill>
                  <a:schemeClr val="tx1"/>
                </a:solidFill>
                <a:latin typeface="Times New Roman" pitchFamily="18" charset="0"/>
                <a:cs typeface="Times New Roman" pitchFamily="18" charset="0"/>
              </a:rPr>
              <a:t>serotonine</a:t>
            </a:r>
            <a:r>
              <a:rPr lang="en-US" sz="2200" dirty="0" smtClean="0">
                <a:solidFill>
                  <a:schemeClr val="tx1"/>
                </a:solidFill>
                <a:latin typeface="Times New Roman" pitchFamily="18" charset="0"/>
                <a:cs typeface="Times New Roman" pitchFamily="18" charset="0"/>
              </a:rPr>
              <a:t> reuptake inhibitors (SSRI’s)</a:t>
            </a:r>
          </a:p>
          <a:p>
            <a:pPr marL="990600" lvl="1" indent="-533400" algn="justLow" rtl="0" eaLnBrk="1" fontAlgn="auto" hangingPunct="1">
              <a:spcAft>
                <a:spcPts val="0"/>
              </a:spcAft>
              <a:defRPr/>
            </a:pPr>
            <a:r>
              <a:rPr lang="en-US" sz="2200" dirty="0" smtClean="0">
                <a:solidFill>
                  <a:schemeClr val="tx1"/>
                </a:solidFill>
                <a:latin typeface="Times New Roman" pitchFamily="18" charset="0"/>
                <a:cs typeface="Times New Roman" pitchFamily="18" charset="0"/>
              </a:rPr>
              <a:t>Block reuptake of 5HT in the syn</a:t>
            </a:r>
            <a:r>
              <a:rPr lang="en-US" sz="2400" dirty="0" smtClean="0">
                <a:solidFill>
                  <a:schemeClr val="tx1"/>
                </a:solidFill>
                <a:latin typeface="Times New Roman" pitchFamily="18" charset="0"/>
                <a:cs typeface="Times New Roman" pitchFamily="18" charset="0"/>
              </a:rPr>
              <a:t>apse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292935"/>
          </a:xfrm>
        </p:spPr>
        <p:style>
          <a:lnRef idx="2">
            <a:schemeClr val="accent1"/>
          </a:lnRef>
          <a:fillRef idx="1">
            <a:schemeClr val="lt1"/>
          </a:fillRef>
          <a:effectRef idx="0">
            <a:schemeClr val="accent1"/>
          </a:effectRef>
          <a:fontRef idx="minor">
            <a:schemeClr val="dk1"/>
          </a:fontRef>
        </p:style>
        <p:txBody>
          <a:bodyPr/>
          <a:lstStyle/>
          <a:p>
            <a:pPr algn="justLow" rtl="0">
              <a:lnSpc>
                <a:spcPct val="150000"/>
              </a:lnSpc>
            </a:pPr>
            <a:r>
              <a:rPr lang="en-US" sz="2000" b="1" dirty="0" err="1" smtClean="0">
                <a:solidFill>
                  <a:schemeClr val="tx1"/>
                </a:solidFill>
                <a:latin typeface="Times New Roman" pitchFamily="18" charset="0"/>
                <a:ea typeface="Verdana" pitchFamily="34" charset="0"/>
                <a:cs typeface="Times New Roman" pitchFamily="18" charset="0"/>
              </a:rPr>
              <a:t>Serotonergic</a:t>
            </a:r>
            <a:r>
              <a:rPr lang="en-US" sz="2000" b="1" dirty="0" smtClean="0">
                <a:solidFill>
                  <a:schemeClr val="tx1"/>
                </a:solidFill>
                <a:latin typeface="Times New Roman" pitchFamily="18" charset="0"/>
                <a:ea typeface="Verdana" pitchFamily="34" charset="0"/>
                <a:cs typeface="Times New Roman" pitchFamily="18" charset="0"/>
              </a:rPr>
              <a:t> Receptors:</a:t>
            </a:r>
          </a:p>
          <a:p>
            <a:pPr algn="justLow" rtl="0">
              <a:lnSpc>
                <a:spcPct val="150000"/>
              </a:lnSpc>
            </a:pPr>
            <a:r>
              <a:rPr lang="en-US" sz="2000" dirty="0" smtClean="0">
                <a:solidFill>
                  <a:schemeClr val="tx1"/>
                </a:solidFill>
                <a:latin typeface="Times New Roman" pitchFamily="18" charset="0"/>
                <a:ea typeface="Verdana" pitchFamily="34" charset="0"/>
                <a:cs typeface="Times New Roman" pitchFamily="18" charset="0"/>
              </a:rPr>
              <a:t>The number of cloned and characterized serotonin receptors has increased rapidly. There are at least seven types of 5-HT receptors (from 5-HT</a:t>
            </a:r>
            <a:r>
              <a:rPr lang="en-US" sz="2000" baseline="-25000" dirty="0" smtClean="0">
                <a:solidFill>
                  <a:schemeClr val="tx1"/>
                </a:solidFill>
                <a:latin typeface="Times New Roman" pitchFamily="18" charset="0"/>
                <a:ea typeface="Verdana" pitchFamily="34" charset="0"/>
                <a:cs typeface="Times New Roman" pitchFamily="18" charset="0"/>
              </a:rPr>
              <a:t>1 </a:t>
            </a:r>
            <a:r>
              <a:rPr lang="en-US" sz="2000" dirty="0" smtClean="0">
                <a:solidFill>
                  <a:schemeClr val="tx1"/>
                </a:solidFill>
                <a:latin typeface="Times New Roman" pitchFamily="18" charset="0"/>
                <a:ea typeface="Verdana" pitchFamily="34" charset="0"/>
                <a:cs typeface="Times New Roman" pitchFamily="18" charset="0"/>
              </a:rPr>
              <a:t>through 5-HT</a:t>
            </a:r>
            <a:r>
              <a:rPr lang="en-US" sz="2000" baseline="-25000" dirty="0" smtClean="0">
                <a:solidFill>
                  <a:schemeClr val="tx1"/>
                </a:solidFill>
                <a:latin typeface="Times New Roman" pitchFamily="18" charset="0"/>
                <a:ea typeface="Verdana" pitchFamily="34" charset="0"/>
                <a:cs typeface="Times New Roman" pitchFamily="18" charset="0"/>
              </a:rPr>
              <a:t>7</a:t>
            </a:r>
            <a:r>
              <a:rPr lang="en-US" sz="2000" dirty="0" smtClean="0">
                <a:solidFill>
                  <a:schemeClr val="tx1"/>
                </a:solidFill>
                <a:latin typeface="Times New Roman" pitchFamily="18" charset="0"/>
                <a:ea typeface="Verdana" pitchFamily="34" charset="0"/>
                <a:cs typeface="Times New Roman" pitchFamily="18" charset="0"/>
              </a:rPr>
              <a:t> receptors). </a:t>
            </a:r>
          </a:p>
          <a:p>
            <a:pPr algn="justLow" rtl="0">
              <a:lnSpc>
                <a:spcPct val="150000"/>
              </a:lnSpc>
            </a:pPr>
            <a:r>
              <a:rPr lang="en-US" sz="2000" dirty="0" smtClean="0">
                <a:solidFill>
                  <a:schemeClr val="tx1"/>
                </a:solidFill>
                <a:latin typeface="Times New Roman" pitchFamily="18" charset="0"/>
                <a:ea typeface="Verdana" pitchFamily="34" charset="0"/>
                <a:cs typeface="Times New Roman" pitchFamily="18" charset="0"/>
              </a:rPr>
              <a:t>Some of the serotonin receptors are </a:t>
            </a:r>
            <a:r>
              <a:rPr lang="en-US" sz="2000" dirty="0" err="1" smtClean="0">
                <a:solidFill>
                  <a:schemeClr val="tx1"/>
                </a:solidFill>
                <a:latin typeface="Times New Roman" pitchFamily="18" charset="0"/>
                <a:ea typeface="Verdana" pitchFamily="34" charset="0"/>
                <a:cs typeface="Times New Roman" pitchFamily="18" charset="0"/>
              </a:rPr>
              <a:t>presynaptic</a:t>
            </a:r>
            <a:r>
              <a:rPr lang="en-US" sz="2000" dirty="0" smtClean="0">
                <a:solidFill>
                  <a:schemeClr val="tx1"/>
                </a:solidFill>
                <a:latin typeface="Times New Roman" pitchFamily="18" charset="0"/>
                <a:ea typeface="Verdana" pitchFamily="34" charset="0"/>
                <a:cs typeface="Times New Roman" pitchFamily="18" charset="0"/>
              </a:rPr>
              <a:t>, and others are postsynaptic. </a:t>
            </a:r>
          </a:p>
          <a:p>
            <a:pPr algn="justLow" rtl="0">
              <a:lnSpc>
                <a:spcPct val="150000"/>
              </a:lnSpc>
            </a:pPr>
            <a:r>
              <a:rPr lang="en-US" sz="2000" dirty="0" err="1" smtClean="0">
                <a:solidFill>
                  <a:schemeClr val="tx1"/>
                </a:solidFill>
                <a:latin typeface="Times New Roman" pitchFamily="18" charset="0"/>
                <a:ea typeface="Verdana" pitchFamily="34" charset="0"/>
                <a:cs typeface="Times New Roman" pitchFamily="18" charset="0"/>
              </a:rPr>
              <a:t>Serotenergic</a:t>
            </a:r>
            <a:r>
              <a:rPr lang="en-US" sz="2000" dirty="0" smtClean="0">
                <a:solidFill>
                  <a:schemeClr val="tx1"/>
                </a:solidFill>
                <a:latin typeface="Times New Roman" pitchFamily="18" charset="0"/>
                <a:ea typeface="Verdana" pitchFamily="34" charset="0"/>
                <a:cs typeface="Times New Roman" pitchFamily="18" charset="0"/>
              </a:rPr>
              <a:t> receptors have different actions ranges from CNS mood control , appetite control &amp;  GIT control </a:t>
            </a:r>
          </a:p>
          <a:p>
            <a:pPr algn="l" rtl="0">
              <a:lnSpc>
                <a:spcPct val="150000"/>
              </a:lnSpc>
            </a:pPr>
            <a:endParaRPr lang="en-US" sz="2000" dirty="0" smtClean="0">
              <a:solidFill>
                <a:schemeClr val="tx1"/>
              </a:solidFill>
              <a:latin typeface="Times New Roman" pitchFamily="18" charset="0"/>
              <a:ea typeface="Verdana" pitchFamily="34" charset="0"/>
              <a:cs typeface="Times New Roman" pitchFamily="18"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Low" rtl="0"/>
            <a:r>
              <a:rPr lang="en-US" sz="2000" b="1" dirty="0" smtClean="0">
                <a:solidFill>
                  <a:schemeClr val="tx1"/>
                </a:solidFill>
                <a:latin typeface="Times New Roman" pitchFamily="18" charset="0"/>
                <a:cs typeface="Times New Roman" pitchFamily="18" charset="0"/>
              </a:rPr>
              <a:t>Histamine Site  :  </a:t>
            </a:r>
          </a:p>
          <a:p>
            <a:pPr algn="justLow" rtl="0">
              <a:lnSpc>
                <a:spcPct val="150000"/>
              </a:lnSpc>
            </a:pPr>
            <a:r>
              <a:rPr lang="en-US" sz="2000" dirty="0" err="1" smtClean="0">
                <a:solidFill>
                  <a:schemeClr val="tx1"/>
                </a:solidFill>
                <a:latin typeface="Times New Roman" pitchFamily="18" charset="0"/>
                <a:ea typeface="Verdana" pitchFamily="34" charset="0"/>
                <a:cs typeface="Times New Roman" pitchFamily="18" charset="0"/>
              </a:rPr>
              <a:t>Histaminergic</a:t>
            </a:r>
            <a:r>
              <a:rPr lang="en-US" sz="2000" dirty="0" smtClean="0">
                <a:solidFill>
                  <a:schemeClr val="tx1"/>
                </a:solidFill>
                <a:latin typeface="Times New Roman" pitchFamily="18" charset="0"/>
                <a:ea typeface="Verdana" pitchFamily="34" charset="0"/>
                <a:cs typeface="Times New Roman" pitchFamily="18" charset="0"/>
              </a:rPr>
              <a:t> neurons </a:t>
            </a:r>
            <a:r>
              <a:rPr lang="en-US" sz="2000" b="1" dirty="0" smtClean="0">
                <a:solidFill>
                  <a:schemeClr val="tx1"/>
                </a:solidFill>
                <a:latin typeface="Times New Roman" pitchFamily="18" charset="0"/>
                <a:ea typeface="Verdana" pitchFamily="34" charset="0"/>
                <a:cs typeface="Times New Roman" pitchFamily="18" charset="0"/>
              </a:rPr>
              <a:t>have their cell bodies in the hypothalamus, and their axons project to all parts of the brain, including the cerebral cortex and the spinal cord.</a:t>
            </a:r>
          </a:p>
          <a:p>
            <a:pPr algn="justLow" rtl="0">
              <a:lnSpc>
                <a:spcPct val="150000"/>
              </a:lnSpc>
            </a:pPr>
            <a:r>
              <a:rPr lang="en-US" sz="2000" dirty="0" smtClean="0">
                <a:solidFill>
                  <a:schemeClr val="tx1"/>
                </a:solidFill>
                <a:latin typeface="Times New Roman" pitchFamily="18" charset="0"/>
                <a:ea typeface="Verdana" pitchFamily="34" charset="0"/>
                <a:cs typeface="Times New Roman" pitchFamily="18" charset="0"/>
              </a:rPr>
              <a:t>Histamine is also found in cells in </a:t>
            </a:r>
            <a:r>
              <a:rPr lang="en-US" sz="2000" b="1" dirty="0" smtClean="0">
                <a:solidFill>
                  <a:schemeClr val="tx1"/>
                </a:solidFill>
                <a:latin typeface="Times New Roman" pitchFamily="18" charset="0"/>
                <a:ea typeface="Verdana" pitchFamily="34" charset="0"/>
                <a:cs typeface="Times New Roman" pitchFamily="18" charset="0"/>
              </a:rPr>
              <a:t>the gastric mucosa </a:t>
            </a:r>
            <a:r>
              <a:rPr lang="en-US" sz="2000" dirty="0" smtClean="0">
                <a:solidFill>
                  <a:schemeClr val="tx1"/>
                </a:solidFill>
                <a:latin typeface="Times New Roman" pitchFamily="18" charset="0"/>
                <a:ea typeface="Verdana" pitchFamily="34" charset="0"/>
                <a:cs typeface="Times New Roman" pitchFamily="18" charset="0"/>
              </a:rPr>
              <a:t>and in</a:t>
            </a:r>
            <a:r>
              <a:rPr lang="en-US" sz="2000" b="1" dirty="0" smtClean="0">
                <a:solidFill>
                  <a:schemeClr val="tx1"/>
                </a:solidFill>
                <a:latin typeface="Times New Roman" pitchFamily="18" charset="0"/>
                <a:ea typeface="Verdana" pitchFamily="34" charset="0"/>
                <a:cs typeface="Times New Roman" pitchFamily="18" charset="0"/>
              </a:rPr>
              <a:t> heparin-containing cells called mast cells </a:t>
            </a:r>
            <a:r>
              <a:rPr lang="en-US" sz="2000" dirty="0" smtClean="0">
                <a:solidFill>
                  <a:schemeClr val="tx1"/>
                </a:solidFill>
                <a:latin typeface="Times New Roman" pitchFamily="18" charset="0"/>
                <a:ea typeface="Verdana" pitchFamily="34" charset="0"/>
                <a:cs typeface="Times New Roman" pitchFamily="18" charset="0"/>
              </a:rPr>
              <a:t>that are plentiful in the anterior and posterior lobes of the pituitary gland . </a:t>
            </a:r>
          </a:p>
          <a:p>
            <a:pPr algn="justLow" rtl="0">
              <a:lnSpc>
                <a:spcPct val="150000"/>
              </a:lnSpc>
            </a:pPr>
            <a:r>
              <a:rPr lang="en-US" sz="2000" b="1" dirty="0" smtClean="0">
                <a:solidFill>
                  <a:schemeClr val="tx1"/>
                </a:solidFill>
                <a:latin typeface="Times New Roman" pitchFamily="18" charset="0"/>
                <a:ea typeface="Verdana" pitchFamily="34" charset="0"/>
                <a:cs typeface="Times New Roman" pitchFamily="18" charset="0"/>
              </a:rPr>
              <a:t>Biosynthesis : </a:t>
            </a:r>
          </a:p>
          <a:p>
            <a:pPr algn="justLow" rtl="0">
              <a:lnSpc>
                <a:spcPct val="150000"/>
              </a:lnSpc>
            </a:pPr>
            <a:r>
              <a:rPr lang="en-US" sz="2000" dirty="0" smtClean="0">
                <a:solidFill>
                  <a:schemeClr val="tx1"/>
                </a:solidFill>
                <a:latin typeface="Times New Roman" pitchFamily="18" charset="0"/>
                <a:ea typeface="Verdana" pitchFamily="34" charset="0"/>
                <a:cs typeface="Times New Roman" pitchFamily="18" charset="0"/>
              </a:rPr>
              <a:t>Histamine is formed by </a:t>
            </a:r>
            <a:r>
              <a:rPr lang="en-US" sz="2000" dirty="0" err="1" smtClean="0">
                <a:solidFill>
                  <a:schemeClr val="tx1"/>
                </a:solidFill>
                <a:latin typeface="Times New Roman" pitchFamily="18" charset="0"/>
                <a:ea typeface="Verdana" pitchFamily="34" charset="0"/>
                <a:cs typeface="Times New Roman" pitchFamily="18" charset="0"/>
              </a:rPr>
              <a:t>decarboxylation</a:t>
            </a:r>
            <a:r>
              <a:rPr lang="en-US" sz="2000" dirty="0" smtClean="0">
                <a:solidFill>
                  <a:schemeClr val="tx1"/>
                </a:solidFill>
                <a:latin typeface="Times New Roman" pitchFamily="18" charset="0"/>
                <a:ea typeface="Verdana" pitchFamily="34" charset="0"/>
                <a:cs typeface="Times New Roman" pitchFamily="18" charset="0"/>
              </a:rPr>
              <a:t> of the amino acid </a:t>
            </a:r>
            <a:r>
              <a:rPr lang="en-US" sz="2000" dirty="0" err="1" smtClean="0">
                <a:solidFill>
                  <a:schemeClr val="tx1"/>
                </a:solidFill>
                <a:latin typeface="Times New Roman" pitchFamily="18" charset="0"/>
                <a:ea typeface="Verdana" pitchFamily="34" charset="0"/>
                <a:cs typeface="Times New Roman" pitchFamily="18" charset="0"/>
              </a:rPr>
              <a:t>histidine</a:t>
            </a:r>
            <a:r>
              <a:rPr lang="en-US" sz="2000" dirty="0" smtClean="0">
                <a:solidFill>
                  <a:schemeClr val="tx1"/>
                </a:solidFill>
                <a:latin typeface="Times New Roman" pitchFamily="18" charset="0"/>
                <a:ea typeface="Verdana" pitchFamily="34" charset="0"/>
                <a:cs typeface="Times New Roman" pitchFamily="18" charset="0"/>
              </a:rPr>
              <a:t> </a:t>
            </a:r>
          </a:p>
          <a:p>
            <a:pPr rtl="0">
              <a:lnSpc>
                <a:spcPct val="150000"/>
              </a:lnSpc>
              <a:buNone/>
            </a:pPr>
            <a:r>
              <a:rPr lang="en-US" sz="2000" dirty="0" smtClean="0">
                <a:solidFill>
                  <a:schemeClr val="tx1"/>
                </a:solidFill>
                <a:latin typeface="Times New Roman" pitchFamily="18" charset="0"/>
                <a:ea typeface="Verdana" pitchFamily="34" charset="0"/>
                <a:cs typeface="Times New Roman" pitchFamily="18" charset="0"/>
              </a:rPr>
              <a:t> </a:t>
            </a:r>
          </a:p>
          <a:p>
            <a:endParaRPr lang="ar-IQ" sz="2000" dirty="0">
              <a:solidFill>
                <a:schemeClr val="tx1"/>
              </a:solidFill>
              <a:latin typeface="Times New Roman" pitchFamily="18" charset="0"/>
              <a:ea typeface="Verdana" pitchFamily="34" charset="0"/>
              <a:cs typeface="Times New Roman" pitchFamily="18" charset="0"/>
            </a:endParaRPr>
          </a:p>
        </p:txBody>
      </p:sp>
      <p:sp>
        <p:nvSpPr>
          <p:cNvPr id="4" name="Title 3"/>
          <p:cNvSpPr>
            <a:spLocks noGrp="1"/>
          </p:cNvSpPr>
          <p:nvPr>
            <p:ph type="title"/>
          </p:nvPr>
        </p:nvSpPr>
        <p:spPr>
          <a:xfrm>
            <a:off x="457200" y="274638"/>
            <a:ext cx="8229600" cy="796908"/>
          </a:xfrm>
        </p:spPr>
        <p:style>
          <a:lnRef idx="3">
            <a:schemeClr val="lt1"/>
          </a:lnRef>
          <a:fillRef idx="1">
            <a:schemeClr val="accent4"/>
          </a:fillRef>
          <a:effectRef idx="1">
            <a:schemeClr val="accent4"/>
          </a:effectRef>
          <a:fontRef idx="minor">
            <a:schemeClr val="lt1"/>
          </a:fontRef>
        </p:style>
        <p:txBody>
          <a:bodyPr>
            <a:normAutofit fontScale="90000"/>
          </a:bodyPr>
          <a:lstStyle/>
          <a:p>
            <a:pPr algn="ctr" rtl="0"/>
            <a:r>
              <a:rPr lang="en-US" sz="4400" u="sng" dirty="0" smtClean="0">
                <a:solidFill>
                  <a:schemeClr val="tx1"/>
                </a:solidFill>
                <a:latin typeface="Times New Roman" pitchFamily="18" charset="0"/>
                <a:cs typeface="Times New Roman" pitchFamily="18" charset="0"/>
              </a:rPr>
              <a:t/>
            </a:r>
            <a:br>
              <a:rPr lang="en-US" sz="4400" u="sng" dirty="0" smtClean="0">
                <a:solidFill>
                  <a:schemeClr val="tx1"/>
                </a:solidFill>
                <a:latin typeface="Times New Roman" pitchFamily="18" charset="0"/>
                <a:cs typeface="Times New Roman" pitchFamily="18" charset="0"/>
              </a:rPr>
            </a:br>
            <a:r>
              <a:rPr lang="en-US" sz="4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Histamine </a:t>
            </a:r>
            <a:br>
              <a:rPr lang="en-US" sz="4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endParaRPr lang="ar-IQ"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221497"/>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Low" rtl="0">
              <a:lnSpc>
                <a:spcPct val="150000"/>
              </a:lnSpc>
            </a:pPr>
            <a:r>
              <a:rPr lang="en-US" sz="2000" b="1" dirty="0" smtClean="0">
                <a:solidFill>
                  <a:schemeClr val="tx1"/>
                </a:solidFill>
                <a:latin typeface="Times New Roman" pitchFamily="18" charset="0"/>
                <a:ea typeface="Verdana" pitchFamily="34" charset="0"/>
                <a:cs typeface="Times New Roman" pitchFamily="18" charset="0"/>
              </a:rPr>
              <a:t>Receptors :</a:t>
            </a:r>
            <a:r>
              <a:rPr lang="en-US" sz="2000" dirty="0" smtClean="0">
                <a:solidFill>
                  <a:schemeClr val="tx1"/>
                </a:solidFill>
                <a:latin typeface="Times New Roman" pitchFamily="18" charset="0"/>
                <a:ea typeface="Verdana" pitchFamily="34" charset="0"/>
                <a:cs typeface="Times New Roman" pitchFamily="18" charset="0"/>
              </a:rPr>
              <a:t> </a:t>
            </a:r>
          </a:p>
          <a:p>
            <a:pPr algn="justLow" rtl="0">
              <a:lnSpc>
                <a:spcPct val="150000"/>
              </a:lnSpc>
            </a:pPr>
            <a:r>
              <a:rPr lang="en-US" sz="2000" dirty="0" smtClean="0">
                <a:solidFill>
                  <a:schemeClr val="tx1"/>
                </a:solidFill>
                <a:latin typeface="Times New Roman" pitchFamily="18" charset="0"/>
                <a:ea typeface="Verdana" pitchFamily="34" charset="0"/>
                <a:cs typeface="Times New Roman" pitchFamily="18" charset="0"/>
              </a:rPr>
              <a:t>The three known types of histamine receptors : (H</a:t>
            </a:r>
            <a:r>
              <a:rPr lang="en-US" sz="2000" baseline="-25000" dirty="0" smtClean="0">
                <a:solidFill>
                  <a:schemeClr val="tx1"/>
                </a:solidFill>
                <a:latin typeface="Times New Roman" pitchFamily="18" charset="0"/>
                <a:ea typeface="Verdana" pitchFamily="34" charset="0"/>
                <a:cs typeface="Times New Roman" pitchFamily="18" charset="0"/>
              </a:rPr>
              <a:t>1</a:t>
            </a:r>
            <a:r>
              <a:rPr lang="en-US" sz="2000" dirty="0" smtClean="0">
                <a:solidFill>
                  <a:schemeClr val="tx1"/>
                </a:solidFill>
                <a:latin typeface="Times New Roman" pitchFamily="18" charset="0"/>
                <a:ea typeface="Verdana" pitchFamily="34" charset="0"/>
                <a:cs typeface="Times New Roman" pitchFamily="18" charset="0"/>
              </a:rPr>
              <a:t>, H</a:t>
            </a:r>
            <a:r>
              <a:rPr lang="en-US" sz="2000" baseline="-25000" dirty="0" smtClean="0">
                <a:solidFill>
                  <a:schemeClr val="tx1"/>
                </a:solidFill>
                <a:latin typeface="Times New Roman" pitchFamily="18" charset="0"/>
                <a:ea typeface="Verdana" pitchFamily="34" charset="0"/>
                <a:cs typeface="Times New Roman" pitchFamily="18" charset="0"/>
              </a:rPr>
              <a:t>2</a:t>
            </a:r>
            <a:r>
              <a:rPr lang="en-US" sz="2000" dirty="0" smtClean="0">
                <a:solidFill>
                  <a:schemeClr val="tx1"/>
                </a:solidFill>
                <a:latin typeface="Times New Roman" pitchFamily="18" charset="0"/>
                <a:ea typeface="Verdana" pitchFamily="34" charset="0"/>
                <a:cs typeface="Times New Roman" pitchFamily="18" charset="0"/>
              </a:rPr>
              <a:t>, and H</a:t>
            </a:r>
            <a:r>
              <a:rPr lang="en-US" sz="2000" baseline="-25000" dirty="0" smtClean="0">
                <a:solidFill>
                  <a:schemeClr val="tx1"/>
                </a:solidFill>
                <a:latin typeface="Times New Roman" pitchFamily="18" charset="0"/>
                <a:ea typeface="Verdana" pitchFamily="34" charset="0"/>
                <a:cs typeface="Times New Roman" pitchFamily="18" charset="0"/>
              </a:rPr>
              <a:t>3</a:t>
            </a:r>
            <a:r>
              <a:rPr lang="en-US" sz="2000" dirty="0" smtClean="0">
                <a:solidFill>
                  <a:schemeClr val="tx1"/>
                </a:solidFill>
                <a:latin typeface="Times New Roman" pitchFamily="18" charset="0"/>
                <a:ea typeface="Verdana" pitchFamily="34" charset="0"/>
                <a:cs typeface="Times New Roman" pitchFamily="18" charset="0"/>
              </a:rPr>
              <a:t> ) are all found in both peripheral tissues and the brain. </a:t>
            </a:r>
          </a:p>
          <a:p>
            <a:pPr algn="justLow" rtl="0">
              <a:lnSpc>
                <a:spcPct val="150000"/>
              </a:lnSpc>
            </a:pPr>
            <a:r>
              <a:rPr lang="en-US" sz="2000" dirty="0" smtClean="0">
                <a:solidFill>
                  <a:schemeClr val="tx1"/>
                </a:solidFill>
                <a:latin typeface="Times New Roman" pitchFamily="18" charset="0"/>
                <a:ea typeface="Verdana" pitchFamily="34" charset="0"/>
                <a:cs typeface="Times New Roman" pitchFamily="18" charset="0"/>
              </a:rPr>
              <a:t>Most, if not all, of the H</a:t>
            </a:r>
            <a:r>
              <a:rPr lang="en-US" sz="2000" baseline="-25000" dirty="0" smtClean="0">
                <a:solidFill>
                  <a:schemeClr val="tx1"/>
                </a:solidFill>
                <a:latin typeface="Times New Roman" pitchFamily="18" charset="0"/>
                <a:ea typeface="Verdana" pitchFamily="34" charset="0"/>
                <a:cs typeface="Times New Roman" pitchFamily="18" charset="0"/>
              </a:rPr>
              <a:t>3</a:t>
            </a:r>
            <a:r>
              <a:rPr lang="en-US" sz="2000" dirty="0" smtClean="0">
                <a:solidFill>
                  <a:schemeClr val="tx1"/>
                </a:solidFill>
                <a:latin typeface="Times New Roman" pitchFamily="18" charset="0"/>
                <a:ea typeface="Verdana" pitchFamily="34" charset="0"/>
                <a:cs typeface="Times New Roman" pitchFamily="18" charset="0"/>
              </a:rPr>
              <a:t> receptors are </a:t>
            </a:r>
            <a:r>
              <a:rPr lang="en-US" sz="2000" dirty="0" err="1" smtClean="0">
                <a:solidFill>
                  <a:schemeClr val="tx1"/>
                </a:solidFill>
                <a:latin typeface="Times New Roman" pitchFamily="18" charset="0"/>
                <a:ea typeface="Verdana" pitchFamily="34" charset="0"/>
                <a:cs typeface="Times New Roman" pitchFamily="18" charset="0"/>
              </a:rPr>
              <a:t>presynaptic</a:t>
            </a:r>
            <a:r>
              <a:rPr lang="en-US" sz="2000" dirty="0" smtClean="0">
                <a:solidFill>
                  <a:schemeClr val="tx1"/>
                </a:solidFill>
                <a:latin typeface="Times New Roman" pitchFamily="18" charset="0"/>
                <a:ea typeface="Verdana" pitchFamily="34" charset="0"/>
                <a:cs typeface="Times New Roman" pitchFamily="18" charset="0"/>
              </a:rPr>
              <a:t>, and they mediate inhibition of the release of histamine and other transmitters .</a:t>
            </a:r>
          </a:p>
          <a:p>
            <a:pPr algn="justLow" rtl="0">
              <a:lnSpc>
                <a:spcPct val="150000"/>
              </a:lnSpc>
            </a:pPr>
            <a:r>
              <a:rPr lang="en-US" sz="2000" b="1" dirty="0" smtClean="0">
                <a:solidFill>
                  <a:schemeClr val="tx1"/>
                </a:solidFill>
                <a:latin typeface="Times New Roman" pitchFamily="18" charset="0"/>
                <a:ea typeface="Verdana" pitchFamily="34" charset="0"/>
                <a:cs typeface="Times New Roman" pitchFamily="18" charset="0"/>
              </a:rPr>
              <a:t>Function :</a:t>
            </a:r>
            <a:r>
              <a:rPr lang="en-US" sz="2000" dirty="0" smtClean="0">
                <a:solidFill>
                  <a:schemeClr val="tx1"/>
                </a:solidFill>
                <a:latin typeface="Times New Roman" pitchFamily="18" charset="0"/>
                <a:ea typeface="Verdana" pitchFamily="34" charset="0"/>
                <a:cs typeface="Times New Roman" pitchFamily="18" charset="0"/>
              </a:rPr>
              <a:t> </a:t>
            </a:r>
          </a:p>
          <a:p>
            <a:pPr algn="justLow" rtl="0">
              <a:lnSpc>
                <a:spcPct val="150000"/>
              </a:lnSpc>
            </a:pPr>
            <a:r>
              <a:rPr lang="en-US" sz="2000" dirty="0" smtClean="0">
                <a:solidFill>
                  <a:schemeClr val="tx1"/>
                </a:solidFill>
                <a:latin typeface="Times New Roman" pitchFamily="18" charset="0"/>
                <a:ea typeface="Verdana" pitchFamily="34" charset="0"/>
                <a:cs typeface="Times New Roman" pitchFamily="18" charset="0"/>
              </a:rPr>
              <a:t>The function of this diffuse </a:t>
            </a:r>
            <a:r>
              <a:rPr lang="en-US" sz="2000" dirty="0" err="1" smtClean="0">
                <a:solidFill>
                  <a:schemeClr val="tx1"/>
                </a:solidFill>
                <a:latin typeface="Times New Roman" pitchFamily="18" charset="0"/>
                <a:ea typeface="Verdana" pitchFamily="34" charset="0"/>
                <a:cs typeface="Times New Roman" pitchFamily="18" charset="0"/>
              </a:rPr>
              <a:t>histaminergic</a:t>
            </a:r>
            <a:r>
              <a:rPr lang="en-US" sz="2000" dirty="0" smtClean="0">
                <a:solidFill>
                  <a:schemeClr val="tx1"/>
                </a:solidFill>
                <a:latin typeface="Times New Roman" pitchFamily="18" charset="0"/>
                <a:ea typeface="Verdana" pitchFamily="34" charset="0"/>
                <a:cs typeface="Times New Roman" pitchFamily="18" charset="0"/>
              </a:rPr>
              <a:t> system is unknown, but evidence links brain histamine to arousal, sexual behavior, blood pressure, drinking, pain thresholds, and regulation of the secretion of several anterior pituitary hormones</a:t>
            </a:r>
          </a:p>
          <a:p>
            <a:pPr rtl="0">
              <a:lnSpc>
                <a:spcPct val="150000"/>
              </a:lnSpc>
              <a:buNone/>
            </a:pPr>
            <a:r>
              <a:rPr lang="en-US" dirty="0" smtClean="0">
                <a:solidFill>
                  <a:schemeClr val="tx1"/>
                </a:solidFill>
                <a:latin typeface="Times New Roman" pitchFamily="18" charset="0"/>
                <a:ea typeface="Verdana" pitchFamily="34" charset="0"/>
                <a:cs typeface="Times New Roman" pitchFamily="18" charset="0"/>
              </a:rPr>
              <a:t> </a:t>
            </a:r>
          </a:p>
          <a:p>
            <a:pPr>
              <a:lnSpc>
                <a:spcPct val="150000"/>
              </a:lnSpc>
            </a:pPr>
            <a:endParaRPr lang="ar-IQ" dirty="0">
              <a:solidFill>
                <a:schemeClr val="tx1"/>
              </a:solidFill>
              <a:latin typeface="Times New Roman" pitchFamily="18" charset="0"/>
              <a:cs typeface="Times New Roman" pitchFamily="18"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86808" cy="833438"/>
          </a:xfrm>
        </p:spPr>
        <p:style>
          <a:lnRef idx="3">
            <a:schemeClr val="lt1"/>
          </a:lnRef>
          <a:fillRef idx="1">
            <a:schemeClr val="accent4"/>
          </a:fillRef>
          <a:effectRef idx="1">
            <a:schemeClr val="accent4"/>
          </a:effectRef>
          <a:fontRef idx="minor">
            <a:schemeClr val="lt1"/>
          </a:fontRef>
        </p:style>
        <p:txBody>
          <a:bodyPr>
            <a:normAutofit fontScale="90000"/>
          </a:bodyPr>
          <a:lstStyle/>
          <a:p>
            <a:pPr algn="ctr" rtl="0"/>
            <a:r>
              <a:rPr lang="en-US" b="0" u="sng"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Times New Roman" pitchFamily="18" charset="0"/>
                <a:cs typeface="Times New Roman" pitchFamily="18" charset="0"/>
              </a:rPr>
              <a:t/>
            </a:r>
            <a:br>
              <a:rPr lang="en-US" b="0" u="sng"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Times New Roman" pitchFamily="18" charset="0"/>
                <a:cs typeface="Times New Roman" pitchFamily="18" charset="0"/>
              </a:rPr>
            </a:br>
            <a:r>
              <a:rPr lang="en-US" b="0" u="sng"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Times New Roman" pitchFamily="18" charset="0"/>
                <a:cs typeface="Times New Roman" pitchFamily="18" charset="0"/>
              </a:rPr>
              <a:t/>
            </a:r>
            <a:br>
              <a:rPr lang="en-US" b="0" u="sng"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Times New Roman" pitchFamily="18" charset="0"/>
                <a:cs typeface="Times New Roman" pitchFamily="18" charset="0"/>
              </a:rPr>
            </a:br>
            <a:r>
              <a:rPr lang="en-US" sz="31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Excitatory &amp; Inhibitory Amino Acids</a:t>
            </a:r>
            <a:br>
              <a:rPr lang="en-US" sz="31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en-US" sz="31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(Glutamate)  </a:t>
            </a:r>
            <a:br>
              <a:rPr lang="en-US" sz="31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en-US" b="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Times New Roman" pitchFamily="18" charset="0"/>
                <a:cs typeface="Times New Roman" pitchFamily="18" charset="0"/>
              </a:rPr>
              <a:t/>
            </a:r>
            <a:br>
              <a:rPr lang="en-US" b="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Times New Roman" pitchFamily="18" charset="0"/>
                <a:cs typeface="Times New Roman" pitchFamily="18" charset="0"/>
              </a:rPr>
            </a:br>
            <a:endParaRPr lang="ar-IQ"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481328"/>
            <a:ext cx="8229600" cy="5162382"/>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lgn="justLow" rtl="0">
              <a:lnSpc>
                <a:spcPct val="150000"/>
              </a:lnSpc>
            </a:pPr>
            <a:r>
              <a:rPr lang="en-US" sz="2200" dirty="0" smtClean="0">
                <a:solidFill>
                  <a:schemeClr val="tx1"/>
                </a:solidFill>
                <a:latin typeface="Times New Roman" pitchFamily="18" charset="0"/>
                <a:cs typeface="Times New Roman" pitchFamily="18" charset="0"/>
              </a:rPr>
              <a:t>The amino acid glutamate is the main </a:t>
            </a:r>
            <a:r>
              <a:rPr lang="en-US" sz="2200" dirty="0" err="1" smtClean="0">
                <a:solidFill>
                  <a:schemeClr val="tx1"/>
                </a:solidFill>
                <a:latin typeface="Times New Roman" pitchFamily="18" charset="0"/>
                <a:cs typeface="Times New Roman" pitchFamily="18" charset="0"/>
              </a:rPr>
              <a:t>etxcitatory</a:t>
            </a:r>
            <a:r>
              <a:rPr lang="en-US" sz="2200" dirty="0" smtClean="0">
                <a:solidFill>
                  <a:schemeClr val="tx1"/>
                </a:solidFill>
                <a:latin typeface="Times New Roman" pitchFamily="18" charset="0"/>
                <a:cs typeface="Times New Roman" pitchFamily="18" charset="0"/>
              </a:rPr>
              <a:t> neurotransmitter </a:t>
            </a:r>
          </a:p>
          <a:p>
            <a:pPr algn="justLow" rtl="0">
              <a:lnSpc>
                <a:spcPct val="150000"/>
              </a:lnSpc>
            </a:pPr>
            <a:r>
              <a:rPr lang="en-US" sz="2200" b="1" dirty="0" smtClean="0">
                <a:solidFill>
                  <a:schemeClr val="tx1"/>
                </a:solidFill>
                <a:latin typeface="Times New Roman" pitchFamily="18" charset="0"/>
                <a:cs typeface="Times New Roman" pitchFamily="18" charset="0"/>
              </a:rPr>
              <a:t>Site </a:t>
            </a:r>
            <a:r>
              <a:rPr lang="en-US" sz="2200" dirty="0" smtClean="0">
                <a:solidFill>
                  <a:schemeClr val="tx1"/>
                </a:solidFill>
                <a:latin typeface="Times New Roman" pitchFamily="18" charset="0"/>
                <a:cs typeface="Times New Roman" pitchFamily="18" charset="0"/>
              </a:rPr>
              <a:t>:  </a:t>
            </a:r>
          </a:p>
          <a:p>
            <a:pPr algn="justLow" rtl="0">
              <a:lnSpc>
                <a:spcPct val="150000"/>
              </a:lnSpc>
            </a:pPr>
            <a:r>
              <a:rPr lang="en-US" sz="2200" dirty="0" smtClean="0">
                <a:solidFill>
                  <a:schemeClr val="tx1"/>
                </a:solidFill>
                <a:latin typeface="Times New Roman" pitchFamily="18" charset="0"/>
                <a:cs typeface="Times New Roman" pitchFamily="18" charset="0"/>
              </a:rPr>
              <a:t>In the brain and spinal cord, and it has been calculated that it is the transmitter responsible for 75% of the excitatory transmission in the brain. </a:t>
            </a:r>
          </a:p>
          <a:p>
            <a:pPr algn="justLow" rtl="0">
              <a:lnSpc>
                <a:spcPct val="150000"/>
              </a:lnSpc>
            </a:pPr>
            <a:r>
              <a:rPr lang="en-US" sz="2200" b="1" dirty="0" smtClean="0">
                <a:solidFill>
                  <a:schemeClr val="tx1"/>
                </a:solidFill>
                <a:latin typeface="Times New Roman" pitchFamily="18" charset="0"/>
                <a:cs typeface="Times New Roman" pitchFamily="18" charset="0"/>
              </a:rPr>
              <a:t>Biosynthesis : </a:t>
            </a:r>
          </a:p>
          <a:p>
            <a:pPr algn="justLow" rtl="0">
              <a:lnSpc>
                <a:spcPct val="150000"/>
              </a:lnSpc>
            </a:pPr>
            <a:r>
              <a:rPr lang="en-US" sz="2200" dirty="0" smtClean="0">
                <a:solidFill>
                  <a:schemeClr val="tx1"/>
                </a:solidFill>
                <a:latin typeface="Times New Roman" pitchFamily="18" charset="0"/>
                <a:cs typeface="Times New Roman" pitchFamily="18" charset="0"/>
              </a:rPr>
              <a:t>Glutamate is formed by reductive </a:t>
            </a:r>
            <a:r>
              <a:rPr lang="en-US" sz="2200" dirty="0" err="1" smtClean="0">
                <a:solidFill>
                  <a:schemeClr val="tx1"/>
                </a:solidFill>
                <a:latin typeface="Times New Roman" pitchFamily="18" charset="0"/>
                <a:cs typeface="Times New Roman" pitchFamily="18" charset="0"/>
              </a:rPr>
              <a:t>amination</a:t>
            </a:r>
            <a:r>
              <a:rPr lang="en-US" sz="2200" dirty="0" smtClean="0">
                <a:solidFill>
                  <a:schemeClr val="tx1"/>
                </a:solidFill>
                <a:latin typeface="Times New Roman" pitchFamily="18" charset="0"/>
                <a:cs typeface="Times New Roman" pitchFamily="18" charset="0"/>
              </a:rPr>
              <a:t> of Alpha-</a:t>
            </a:r>
            <a:r>
              <a:rPr lang="en-US" sz="2200" dirty="0" err="1" smtClean="0">
                <a:solidFill>
                  <a:schemeClr val="tx1"/>
                </a:solidFill>
                <a:latin typeface="Times New Roman" pitchFamily="18" charset="0"/>
                <a:cs typeface="Times New Roman" pitchFamily="18" charset="0"/>
              </a:rPr>
              <a:t>ketoglutarate</a:t>
            </a:r>
            <a:r>
              <a:rPr lang="en-US" sz="2200" dirty="0" smtClean="0">
                <a:solidFill>
                  <a:schemeClr val="tx1"/>
                </a:solidFill>
                <a:latin typeface="Times New Roman" pitchFamily="18" charset="0"/>
                <a:cs typeface="Times New Roman" pitchFamily="18" charset="0"/>
              </a:rPr>
              <a:t> in the cytoplasm. </a:t>
            </a:r>
          </a:p>
          <a:p>
            <a:pPr algn="justLow" rtl="0">
              <a:lnSpc>
                <a:spcPct val="150000"/>
              </a:lnSpc>
            </a:pPr>
            <a:r>
              <a:rPr lang="en-US" sz="2200" b="1" dirty="0" smtClean="0">
                <a:solidFill>
                  <a:schemeClr val="tx1"/>
                </a:solidFill>
                <a:latin typeface="Times New Roman" pitchFamily="18" charset="0"/>
                <a:cs typeface="Times New Roman" pitchFamily="18" charset="0"/>
              </a:rPr>
              <a:t>Reuptake : </a:t>
            </a:r>
          </a:p>
          <a:p>
            <a:pPr algn="justLow" rtl="0">
              <a:lnSpc>
                <a:spcPct val="150000"/>
              </a:lnSpc>
            </a:pPr>
            <a:r>
              <a:rPr lang="en-US" sz="2200" dirty="0" smtClean="0">
                <a:solidFill>
                  <a:schemeClr val="tx1"/>
                </a:solidFill>
                <a:latin typeface="Times New Roman" pitchFamily="18" charset="0"/>
                <a:cs typeface="Times New Roman" pitchFamily="18" charset="0"/>
              </a:rPr>
              <a:t>Released glutamate is taken up by </a:t>
            </a:r>
            <a:r>
              <a:rPr lang="en-US" sz="2200" dirty="0" err="1" smtClean="0">
                <a:solidFill>
                  <a:schemeClr val="tx1"/>
                </a:solidFill>
                <a:latin typeface="Times New Roman" pitchFamily="18" charset="0"/>
                <a:cs typeface="Times New Roman" pitchFamily="18" charset="0"/>
              </a:rPr>
              <a:t>astrocytes</a:t>
            </a:r>
            <a:r>
              <a:rPr lang="en-US" sz="2200" dirty="0" smtClean="0">
                <a:solidFill>
                  <a:schemeClr val="tx1"/>
                </a:solidFill>
                <a:latin typeface="Times New Roman" pitchFamily="18" charset="0"/>
                <a:cs typeface="Times New Roman" pitchFamily="18" charset="0"/>
              </a:rPr>
              <a:t> and converted to glutamine, which passes back to the neurons and is converted back to glutamate, which is released as the synaptic transmitter. Uptake into neurons and </a:t>
            </a:r>
            <a:r>
              <a:rPr lang="en-US" sz="2200" dirty="0" err="1" smtClean="0">
                <a:solidFill>
                  <a:schemeClr val="tx1"/>
                </a:solidFill>
                <a:latin typeface="Times New Roman" pitchFamily="18" charset="0"/>
                <a:cs typeface="Times New Roman" pitchFamily="18" charset="0"/>
              </a:rPr>
              <a:t>astrocytes</a:t>
            </a:r>
            <a:r>
              <a:rPr lang="en-US" sz="2200" dirty="0" smtClean="0">
                <a:solidFill>
                  <a:schemeClr val="tx1"/>
                </a:solidFill>
                <a:latin typeface="Times New Roman" pitchFamily="18" charset="0"/>
                <a:cs typeface="Times New Roman" pitchFamily="18" charset="0"/>
              </a:rPr>
              <a:t> is the main mechanism for removal of glutamate from synapses.</a:t>
            </a:r>
          </a:p>
          <a:p>
            <a:pPr algn="justLow" rtl="0">
              <a:lnSpc>
                <a:spcPct val="150000"/>
              </a:lnSpc>
            </a:pPr>
            <a:endParaRPr lang="en-US" sz="2200" dirty="0" smtClean="0">
              <a:solidFill>
                <a:schemeClr val="tx1"/>
              </a:solidFill>
              <a:latin typeface="Times New Roman" pitchFamily="18" charset="0"/>
              <a:cs typeface="Times New Roman" pitchFamily="18" charset="0"/>
            </a:endParaRPr>
          </a:p>
          <a:p>
            <a:pPr>
              <a:lnSpc>
                <a:spcPct val="150000"/>
              </a:lnSpc>
            </a:pPr>
            <a:endParaRPr lang="ar-IQ" sz="2000" dirty="0">
              <a:solidFill>
                <a:schemeClr val="tx1"/>
              </a:solidFill>
              <a:latin typeface="Times New Roman" pitchFamily="18" charset="0"/>
              <a:cs typeface="Times New Roman" pitchFamily="18"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785794"/>
            <a:ext cx="8229600" cy="5286412"/>
          </a:xfrm>
        </p:spPr>
        <p:style>
          <a:lnRef idx="2">
            <a:schemeClr val="accent1"/>
          </a:lnRef>
          <a:fillRef idx="1">
            <a:schemeClr val="lt1"/>
          </a:fillRef>
          <a:effectRef idx="0">
            <a:schemeClr val="accent1"/>
          </a:effectRef>
          <a:fontRef idx="minor">
            <a:schemeClr val="dk1"/>
          </a:fontRef>
        </p:style>
        <p:txBody>
          <a:bodyPr>
            <a:normAutofit/>
          </a:bodyPr>
          <a:lstStyle/>
          <a:p>
            <a:pPr algn="justLow" rtl="0">
              <a:lnSpc>
                <a:spcPct val="150000"/>
              </a:lnSpc>
            </a:pPr>
            <a:r>
              <a:rPr lang="en-US" sz="2000" b="1" dirty="0" smtClean="0">
                <a:solidFill>
                  <a:schemeClr val="tx1"/>
                </a:solidFill>
                <a:latin typeface="Times New Roman" pitchFamily="18" charset="0"/>
                <a:cs typeface="Times New Roman" pitchFamily="18" charset="0"/>
              </a:rPr>
              <a:t>Glutamate Receptors</a:t>
            </a:r>
          </a:p>
          <a:p>
            <a:pPr algn="justLow" rtl="0">
              <a:lnSpc>
                <a:spcPct val="150000"/>
              </a:lnSpc>
            </a:pPr>
            <a:r>
              <a:rPr lang="en-US" sz="2000" dirty="0" smtClean="0">
                <a:solidFill>
                  <a:schemeClr val="tx1"/>
                </a:solidFill>
                <a:latin typeface="Times New Roman" pitchFamily="18" charset="0"/>
                <a:cs typeface="Times New Roman" pitchFamily="18" charset="0"/>
              </a:rPr>
              <a:t>Glutamate receptors are of two types: </a:t>
            </a:r>
            <a:r>
              <a:rPr lang="en-US" sz="2000" dirty="0" err="1" smtClean="0">
                <a:solidFill>
                  <a:schemeClr val="tx1"/>
                </a:solidFill>
                <a:latin typeface="Times New Roman" pitchFamily="18" charset="0"/>
                <a:cs typeface="Times New Roman" pitchFamily="18" charset="0"/>
              </a:rPr>
              <a:t>metabotropic</a:t>
            </a:r>
            <a:r>
              <a:rPr lang="en-US" sz="2000" dirty="0" smtClean="0">
                <a:solidFill>
                  <a:schemeClr val="tx1"/>
                </a:solidFill>
                <a:latin typeface="Times New Roman" pitchFamily="18" charset="0"/>
                <a:cs typeface="Times New Roman" pitchFamily="18" charset="0"/>
              </a:rPr>
              <a:t> receptors and </a:t>
            </a:r>
            <a:r>
              <a:rPr lang="en-US" sz="2000" dirty="0" err="1" smtClean="0">
                <a:solidFill>
                  <a:schemeClr val="tx1"/>
                </a:solidFill>
                <a:latin typeface="Times New Roman" pitchFamily="18" charset="0"/>
                <a:cs typeface="Times New Roman" pitchFamily="18" charset="0"/>
              </a:rPr>
              <a:t>ionotropic</a:t>
            </a:r>
            <a:r>
              <a:rPr lang="en-US" sz="2000" dirty="0" smtClean="0">
                <a:solidFill>
                  <a:schemeClr val="tx1"/>
                </a:solidFill>
                <a:latin typeface="Times New Roman" pitchFamily="18" charset="0"/>
                <a:cs typeface="Times New Roman" pitchFamily="18" charset="0"/>
              </a:rPr>
              <a:t> receptors. The </a:t>
            </a:r>
            <a:r>
              <a:rPr lang="en-US" sz="2000" dirty="0" err="1" smtClean="0">
                <a:solidFill>
                  <a:schemeClr val="tx1"/>
                </a:solidFill>
                <a:latin typeface="Times New Roman" pitchFamily="18" charset="0"/>
                <a:cs typeface="Times New Roman" pitchFamily="18" charset="0"/>
              </a:rPr>
              <a:t>metabotropic</a:t>
            </a:r>
            <a:r>
              <a:rPr lang="en-US" sz="2000" dirty="0" smtClean="0">
                <a:solidFill>
                  <a:schemeClr val="tx1"/>
                </a:solidFill>
                <a:latin typeface="Times New Roman" pitchFamily="18" charset="0"/>
                <a:cs typeface="Times New Roman" pitchFamily="18" charset="0"/>
              </a:rPr>
              <a:t> receptors ,  Eleven subtypes have been identified.</a:t>
            </a:r>
          </a:p>
          <a:p>
            <a:pPr algn="justLow" rtl="0">
              <a:lnSpc>
                <a:spcPct val="150000"/>
              </a:lnSpc>
            </a:pPr>
            <a:r>
              <a:rPr lang="en-US" sz="2000" dirty="0" smtClean="0">
                <a:solidFill>
                  <a:schemeClr val="tx1"/>
                </a:solidFill>
                <a:latin typeface="Times New Roman" pitchFamily="18" charset="0"/>
                <a:cs typeface="Times New Roman" pitchFamily="18" charset="0"/>
              </a:rPr>
              <a:t>They are both </a:t>
            </a:r>
            <a:r>
              <a:rPr lang="en-US" sz="2000" dirty="0" err="1" smtClean="0">
                <a:solidFill>
                  <a:schemeClr val="tx1"/>
                </a:solidFill>
                <a:latin typeface="Times New Roman" pitchFamily="18" charset="0"/>
                <a:cs typeface="Times New Roman" pitchFamily="18" charset="0"/>
              </a:rPr>
              <a:t>presynaptic</a:t>
            </a:r>
            <a:r>
              <a:rPr lang="en-US" sz="2000" dirty="0" smtClean="0">
                <a:solidFill>
                  <a:schemeClr val="tx1"/>
                </a:solidFill>
                <a:latin typeface="Times New Roman" pitchFamily="18" charset="0"/>
                <a:cs typeface="Times New Roman" pitchFamily="18" charset="0"/>
              </a:rPr>
              <a:t> and postsynaptic, and they are widely distributed in the brain. </a:t>
            </a:r>
          </a:p>
          <a:p>
            <a:pPr algn="justLow" rtl="0">
              <a:lnSpc>
                <a:spcPct val="150000"/>
              </a:lnSpc>
            </a:pPr>
            <a:r>
              <a:rPr lang="en-US" sz="2000" b="1" dirty="0" smtClean="0">
                <a:solidFill>
                  <a:schemeClr val="tx1"/>
                </a:solidFill>
                <a:latin typeface="Times New Roman" pitchFamily="18" charset="0"/>
                <a:cs typeface="Times New Roman" pitchFamily="18" charset="0"/>
              </a:rPr>
              <a:t>Function :</a:t>
            </a:r>
            <a:r>
              <a:rPr lang="en-US" sz="2000" dirty="0" smtClean="0">
                <a:solidFill>
                  <a:schemeClr val="tx1"/>
                </a:solidFill>
                <a:latin typeface="Times New Roman" pitchFamily="18" charset="0"/>
                <a:cs typeface="Times New Roman" pitchFamily="18" charset="0"/>
              </a:rPr>
              <a:t> </a:t>
            </a:r>
          </a:p>
          <a:p>
            <a:pPr algn="justLow" rtl="0">
              <a:lnSpc>
                <a:spcPct val="150000"/>
              </a:lnSpc>
            </a:pPr>
            <a:r>
              <a:rPr lang="en-US" sz="2000" dirty="0" smtClean="0">
                <a:solidFill>
                  <a:schemeClr val="tx1"/>
                </a:solidFill>
                <a:latin typeface="Times New Roman" pitchFamily="18" charset="0"/>
                <a:cs typeface="Times New Roman" pitchFamily="18" charset="0"/>
              </a:rPr>
              <a:t>They appear to be involved in the production of synaptic plasticity, particularly in the hippocampus and the cerebellum. loss of theses receptors  causes severe motor </a:t>
            </a:r>
            <a:r>
              <a:rPr lang="en-US" sz="2000" dirty="0" err="1" smtClean="0">
                <a:solidFill>
                  <a:schemeClr val="tx1"/>
                </a:solidFill>
                <a:latin typeface="Times New Roman" pitchFamily="18" charset="0"/>
                <a:cs typeface="Times New Roman" pitchFamily="18" charset="0"/>
              </a:rPr>
              <a:t>incoordination</a:t>
            </a:r>
            <a:r>
              <a:rPr lang="en-US" sz="2000" dirty="0" smtClean="0">
                <a:solidFill>
                  <a:schemeClr val="tx1"/>
                </a:solidFill>
                <a:latin typeface="Times New Roman" pitchFamily="18" charset="0"/>
                <a:cs typeface="Times New Roman" pitchFamily="18" charset="0"/>
              </a:rPr>
              <a:t> and deficits in memory &amp; learning.</a:t>
            </a:r>
          </a:p>
          <a:p>
            <a:pPr algn="justLow">
              <a:lnSpc>
                <a:spcPct val="150000"/>
              </a:lnSpc>
            </a:pPr>
            <a:endParaRPr lang="ar-IQ" sz="2000" dirty="0">
              <a:solidFill>
                <a:schemeClr val="tx1"/>
              </a:solidFill>
              <a:latin typeface="Times New Roman" pitchFamily="18" charset="0"/>
              <a:cs typeface="Times New Roman" pitchFamily="18"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428736"/>
            <a:ext cx="8643998" cy="5214974"/>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lgn="justLow" rtl="0"/>
            <a:r>
              <a:rPr lang="en-US" sz="2000" dirty="0" smtClean="0">
                <a:solidFill>
                  <a:schemeClr val="tx1"/>
                </a:solidFill>
                <a:latin typeface="Times New Roman" pitchFamily="18" charset="0"/>
                <a:cs typeface="Times New Roman" pitchFamily="18" charset="0"/>
              </a:rPr>
              <a:t>GABA</a:t>
            </a:r>
          </a:p>
          <a:p>
            <a:pPr lvl="1" algn="l" rtl="0">
              <a:defRPr/>
            </a:pPr>
            <a:r>
              <a:rPr lang="en-US" sz="2000" dirty="0" smtClean="0">
                <a:solidFill>
                  <a:schemeClr val="tx1"/>
                </a:solidFill>
                <a:latin typeface="Times New Roman" pitchFamily="18" charset="0"/>
                <a:cs typeface="Times New Roman" pitchFamily="18" charset="0"/>
              </a:rPr>
              <a:t>GABA is </a:t>
            </a:r>
            <a:r>
              <a:rPr lang="en-US" sz="2000" b="1" dirty="0" smtClean="0">
                <a:solidFill>
                  <a:schemeClr val="tx1"/>
                </a:solidFill>
                <a:latin typeface="Times New Roman" pitchFamily="18" charset="0"/>
                <a:cs typeface="Times New Roman" pitchFamily="18" charset="0"/>
              </a:rPr>
              <a:t>Gamma Amino Butyric Acid </a:t>
            </a:r>
            <a:r>
              <a:rPr lang="en-US" sz="2000" dirty="0" smtClean="0">
                <a:solidFill>
                  <a:schemeClr val="tx1"/>
                </a:solidFill>
                <a:latin typeface="Times New Roman" pitchFamily="18" charset="0"/>
                <a:cs typeface="Times New Roman" pitchFamily="18" charset="0"/>
              </a:rPr>
              <a:t>,  the major </a:t>
            </a:r>
            <a:r>
              <a:rPr lang="en-US" sz="2000" b="1" dirty="0" smtClean="0">
                <a:solidFill>
                  <a:schemeClr val="tx1"/>
                </a:solidFill>
                <a:latin typeface="Times New Roman" pitchFamily="18" charset="0"/>
                <a:cs typeface="Times New Roman" pitchFamily="18" charset="0"/>
              </a:rPr>
              <a:t>inhibitory</a:t>
            </a:r>
            <a:r>
              <a:rPr lang="en-US" sz="2000" dirty="0" smtClean="0">
                <a:solidFill>
                  <a:schemeClr val="tx1"/>
                </a:solidFill>
                <a:latin typeface="Times New Roman" pitchFamily="18" charset="0"/>
                <a:cs typeface="Times New Roman" pitchFamily="18" charset="0"/>
              </a:rPr>
              <a:t> </a:t>
            </a:r>
            <a:r>
              <a:rPr lang="en-US" altLang="en-US" sz="2100" dirty="0" smtClean="0">
                <a:solidFill>
                  <a:schemeClr val="tx1"/>
                </a:solidFill>
                <a:latin typeface="Times New Roman" pitchFamily="18" charset="0"/>
                <a:cs typeface="Times New Roman" pitchFamily="18" charset="0"/>
              </a:rPr>
              <a:t>NT in the brain</a:t>
            </a:r>
          </a:p>
          <a:p>
            <a:pPr lvl="1" algn="l" rtl="0">
              <a:defRPr/>
            </a:pPr>
            <a:r>
              <a:rPr lang="en-US" altLang="en-US" sz="2100" dirty="0" smtClean="0">
                <a:solidFill>
                  <a:schemeClr val="tx1"/>
                </a:solidFill>
                <a:latin typeface="Times New Roman" pitchFamily="18" charset="0"/>
                <a:cs typeface="Times New Roman" pitchFamily="18" charset="0"/>
              </a:rPr>
              <a:t>GABA deficiency related to epilepsy, seizure disorders</a:t>
            </a:r>
          </a:p>
          <a:p>
            <a:pPr lvl="1" algn="l" rtl="0">
              <a:defRPr/>
            </a:pPr>
            <a:endParaRPr lang="en-US" sz="2000" dirty="0" smtClean="0">
              <a:solidFill>
                <a:schemeClr val="tx1"/>
              </a:solidFill>
              <a:latin typeface="Times New Roman" pitchFamily="18" charset="0"/>
              <a:cs typeface="Times New Roman" pitchFamily="18" charset="0"/>
            </a:endParaRPr>
          </a:p>
          <a:p>
            <a:pPr algn="justLow" rtl="0"/>
            <a:r>
              <a:rPr lang="en-US" sz="2000" b="1" dirty="0" smtClean="0">
                <a:solidFill>
                  <a:schemeClr val="tx1"/>
                </a:solidFill>
                <a:latin typeface="Times New Roman" pitchFamily="18" charset="0"/>
                <a:cs typeface="Times New Roman" pitchFamily="18" charset="0"/>
              </a:rPr>
              <a:t>Site :  </a:t>
            </a:r>
          </a:p>
          <a:p>
            <a:pPr algn="justLow" rtl="0"/>
            <a:r>
              <a:rPr lang="en-US" sz="2000" dirty="0" smtClean="0">
                <a:solidFill>
                  <a:schemeClr val="tx1"/>
                </a:solidFill>
                <a:latin typeface="Times New Roman" pitchFamily="18" charset="0"/>
                <a:cs typeface="Times New Roman" pitchFamily="18" charset="0"/>
              </a:rPr>
              <a:t>In the brain, including being responsible for </a:t>
            </a:r>
            <a:r>
              <a:rPr lang="en-US" sz="2000" dirty="0" err="1" smtClean="0">
                <a:solidFill>
                  <a:schemeClr val="tx1"/>
                </a:solidFill>
                <a:latin typeface="Times New Roman" pitchFamily="18" charset="0"/>
                <a:cs typeface="Times New Roman" pitchFamily="18" charset="0"/>
              </a:rPr>
              <a:t>presynaptic</a:t>
            </a:r>
            <a:r>
              <a:rPr lang="en-US" sz="2000" dirty="0" smtClean="0">
                <a:solidFill>
                  <a:schemeClr val="tx1"/>
                </a:solidFill>
                <a:latin typeface="Times New Roman" pitchFamily="18" charset="0"/>
                <a:cs typeface="Times New Roman" pitchFamily="18" charset="0"/>
              </a:rPr>
              <a:t> inhibition </a:t>
            </a:r>
          </a:p>
          <a:p>
            <a:pPr algn="justLow" rtl="0"/>
            <a:endParaRPr lang="en-US" sz="2000" dirty="0" smtClean="0">
              <a:solidFill>
                <a:schemeClr val="tx1"/>
              </a:solidFill>
              <a:latin typeface="Times New Roman" pitchFamily="18" charset="0"/>
              <a:cs typeface="Times New Roman" pitchFamily="18" charset="0"/>
            </a:endParaRPr>
          </a:p>
          <a:p>
            <a:pPr algn="justLow" rtl="0"/>
            <a:r>
              <a:rPr lang="en-US" sz="2000" b="1" dirty="0" smtClean="0">
                <a:solidFill>
                  <a:schemeClr val="tx1"/>
                </a:solidFill>
                <a:latin typeface="Times New Roman" pitchFamily="18" charset="0"/>
                <a:cs typeface="Times New Roman" pitchFamily="18" charset="0"/>
              </a:rPr>
              <a:t>Biosynthesis : </a:t>
            </a:r>
          </a:p>
          <a:p>
            <a:pPr lvl="1" algn="justLow" rtl="0">
              <a:defRPr/>
            </a:pPr>
            <a:r>
              <a:rPr lang="en-US" altLang="en-US" sz="2100" dirty="0" smtClean="0">
                <a:solidFill>
                  <a:schemeClr val="tx1"/>
                </a:solidFill>
                <a:latin typeface="Times New Roman" pitchFamily="18" charset="0"/>
                <a:cs typeface="Times New Roman" pitchFamily="18" charset="0"/>
              </a:rPr>
              <a:t>Is formed by </a:t>
            </a:r>
            <a:r>
              <a:rPr lang="en-US" altLang="en-US" sz="2100" dirty="0" err="1" smtClean="0">
                <a:solidFill>
                  <a:schemeClr val="tx1"/>
                </a:solidFill>
                <a:latin typeface="Times New Roman" pitchFamily="18" charset="0"/>
                <a:cs typeface="Times New Roman" pitchFamily="18" charset="0"/>
              </a:rPr>
              <a:t>decarboxylation</a:t>
            </a:r>
            <a:r>
              <a:rPr lang="en-US" altLang="en-US" sz="2100" dirty="0" smtClean="0">
                <a:solidFill>
                  <a:schemeClr val="tx1"/>
                </a:solidFill>
                <a:latin typeface="Times New Roman" pitchFamily="18" charset="0"/>
                <a:cs typeface="Times New Roman" pitchFamily="18" charset="0"/>
              </a:rPr>
              <a:t> of glutamate by the enzyme  glutamate </a:t>
            </a:r>
            <a:r>
              <a:rPr lang="en-US" altLang="en-US" sz="2100" dirty="0" err="1" smtClean="0">
                <a:solidFill>
                  <a:schemeClr val="tx1"/>
                </a:solidFill>
                <a:latin typeface="Times New Roman" pitchFamily="18" charset="0"/>
                <a:cs typeface="Times New Roman" pitchFamily="18" charset="0"/>
              </a:rPr>
              <a:t>decarboxylase</a:t>
            </a:r>
            <a:r>
              <a:rPr lang="en-US" altLang="en-US" sz="2100" dirty="0" smtClean="0">
                <a:solidFill>
                  <a:schemeClr val="tx1"/>
                </a:solidFill>
                <a:latin typeface="Times New Roman" pitchFamily="18" charset="0"/>
                <a:cs typeface="Times New Roman" pitchFamily="18" charset="0"/>
              </a:rPr>
              <a:t> (GAD), which is present in nerve endings in many parts of the brain.</a:t>
            </a:r>
          </a:p>
          <a:p>
            <a:pPr lvl="1" algn="justLow" rtl="0">
              <a:defRPr/>
            </a:pPr>
            <a:endParaRPr lang="en-US" altLang="en-US" sz="2100" dirty="0" smtClean="0">
              <a:solidFill>
                <a:schemeClr val="tx1"/>
              </a:solidFill>
              <a:latin typeface="Times New Roman" pitchFamily="18" charset="0"/>
              <a:cs typeface="Times New Roman" pitchFamily="18" charset="0"/>
            </a:endParaRPr>
          </a:p>
          <a:p>
            <a:pPr algn="justLow" rtl="0"/>
            <a:r>
              <a:rPr lang="en-US" sz="2000" b="1" dirty="0" smtClean="0">
                <a:solidFill>
                  <a:schemeClr val="tx1"/>
                </a:solidFill>
                <a:latin typeface="Times New Roman" pitchFamily="18" charset="0"/>
                <a:cs typeface="Times New Roman" pitchFamily="18" charset="0"/>
              </a:rPr>
              <a:t>Reuptake : </a:t>
            </a:r>
          </a:p>
          <a:p>
            <a:pPr algn="justLow" rtl="0"/>
            <a:r>
              <a:rPr lang="en-US" sz="2000" dirty="0" smtClean="0">
                <a:solidFill>
                  <a:schemeClr val="tx1"/>
                </a:solidFill>
                <a:latin typeface="Times New Roman" pitchFamily="18" charset="0"/>
                <a:cs typeface="Times New Roman" pitchFamily="18" charset="0"/>
              </a:rPr>
              <a:t>There is an active reuptake of GABA via the GABA transporter into </a:t>
            </a:r>
            <a:r>
              <a:rPr lang="en-US" sz="2000" dirty="0" err="1" smtClean="0">
                <a:solidFill>
                  <a:schemeClr val="tx1"/>
                </a:solidFill>
                <a:latin typeface="Times New Roman" pitchFamily="18" charset="0"/>
                <a:cs typeface="Times New Roman" pitchFamily="18" charset="0"/>
              </a:rPr>
              <a:t>secretory</a:t>
            </a:r>
            <a:r>
              <a:rPr lang="en-US" sz="2000" dirty="0" smtClean="0">
                <a:solidFill>
                  <a:schemeClr val="tx1"/>
                </a:solidFill>
                <a:latin typeface="Times New Roman" pitchFamily="18" charset="0"/>
                <a:cs typeface="Times New Roman" pitchFamily="18" charset="0"/>
              </a:rPr>
              <a:t> vesicles.</a:t>
            </a:r>
          </a:p>
          <a:p>
            <a:pPr algn="justLow" rtl="0"/>
            <a:endParaRPr lang="en-US" sz="2000" dirty="0" smtClean="0">
              <a:solidFill>
                <a:schemeClr val="tx1"/>
              </a:solidFill>
              <a:latin typeface="Times New Roman" pitchFamily="18" charset="0"/>
              <a:cs typeface="Times New Roman" pitchFamily="18" charset="0"/>
            </a:endParaRPr>
          </a:p>
          <a:p>
            <a:pPr algn="justLow" rtl="0"/>
            <a:r>
              <a:rPr lang="en-US" sz="2000" b="1" dirty="0" smtClean="0">
                <a:solidFill>
                  <a:schemeClr val="tx1"/>
                </a:solidFill>
                <a:latin typeface="Times New Roman" pitchFamily="18" charset="0"/>
                <a:ea typeface="Verdana" pitchFamily="34" charset="0"/>
                <a:cs typeface="Times New Roman" pitchFamily="18" charset="0"/>
              </a:rPr>
              <a:t>GABA Receptors</a:t>
            </a:r>
          </a:p>
          <a:p>
            <a:pPr algn="justLow" rtl="0"/>
            <a:r>
              <a:rPr lang="en-US" sz="2000" dirty="0" smtClean="0">
                <a:solidFill>
                  <a:schemeClr val="tx1"/>
                </a:solidFill>
                <a:latin typeface="Times New Roman" pitchFamily="18" charset="0"/>
                <a:ea typeface="Verdana" pitchFamily="34" charset="0"/>
                <a:cs typeface="Times New Roman" pitchFamily="18" charset="0"/>
              </a:rPr>
              <a:t>Three subtypes of GABA receptors have been identified: GABA</a:t>
            </a:r>
            <a:r>
              <a:rPr lang="en-US" sz="2000" baseline="-25000" dirty="0" smtClean="0">
                <a:solidFill>
                  <a:schemeClr val="tx1"/>
                </a:solidFill>
                <a:latin typeface="Times New Roman" pitchFamily="18" charset="0"/>
                <a:ea typeface="Verdana" pitchFamily="34" charset="0"/>
                <a:cs typeface="Times New Roman" pitchFamily="18" charset="0"/>
              </a:rPr>
              <a:t>A</a:t>
            </a:r>
            <a:r>
              <a:rPr lang="en-US" sz="2000" dirty="0" smtClean="0">
                <a:solidFill>
                  <a:schemeClr val="tx1"/>
                </a:solidFill>
                <a:latin typeface="Times New Roman" pitchFamily="18" charset="0"/>
                <a:ea typeface="Verdana" pitchFamily="34" charset="0"/>
                <a:cs typeface="Times New Roman" pitchFamily="18" charset="0"/>
              </a:rPr>
              <a:t>, GABA</a:t>
            </a:r>
            <a:r>
              <a:rPr lang="en-US" sz="2000" baseline="-25000" dirty="0" smtClean="0">
                <a:solidFill>
                  <a:schemeClr val="tx1"/>
                </a:solidFill>
                <a:latin typeface="Times New Roman" pitchFamily="18" charset="0"/>
                <a:ea typeface="Verdana" pitchFamily="34" charset="0"/>
                <a:cs typeface="Times New Roman" pitchFamily="18" charset="0"/>
              </a:rPr>
              <a:t>B</a:t>
            </a:r>
            <a:r>
              <a:rPr lang="en-US" sz="2000" dirty="0" smtClean="0">
                <a:solidFill>
                  <a:schemeClr val="tx1"/>
                </a:solidFill>
                <a:latin typeface="Times New Roman" pitchFamily="18" charset="0"/>
                <a:ea typeface="Verdana" pitchFamily="34" charset="0"/>
                <a:cs typeface="Times New Roman" pitchFamily="18" charset="0"/>
              </a:rPr>
              <a:t>, and GABA</a:t>
            </a:r>
            <a:r>
              <a:rPr lang="en-US" sz="2000" baseline="-25000" dirty="0" smtClean="0">
                <a:solidFill>
                  <a:schemeClr val="tx1"/>
                </a:solidFill>
                <a:latin typeface="Times New Roman" pitchFamily="18" charset="0"/>
                <a:ea typeface="Verdana" pitchFamily="34" charset="0"/>
                <a:cs typeface="Times New Roman" pitchFamily="18" charset="0"/>
              </a:rPr>
              <a:t>C</a:t>
            </a:r>
            <a:r>
              <a:rPr lang="en-US" sz="2000" dirty="0" smtClean="0">
                <a:solidFill>
                  <a:schemeClr val="tx1"/>
                </a:solidFill>
                <a:latin typeface="Times New Roman" pitchFamily="18" charset="0"/>
                <a:ea typeface="Verdana" pitchFamily="34" charset="0"/>
                <a:cs typeface="Times New Roman" pitchFamily="18" charset="0"/>
              </a:rPr>
              <a:t>. </a:t>
            </a:r>
          </a:p>
          <a:p>
            <a:pPr marL="365760" lvl="1" indent="-256032" algn="justLow" rtl="0">
              <a:spcBef>
                <a:spcPts val="400"/>
              </a:spcBef>
              <a:buSzPct val="68000"/>
              <a:buFont typeface="Wingdings 3"/>
              <a:buChar char=""/>
            </a:pPr>
            <a:r>
              <a:rPr lang="en-US" altLang="en-US" sz="2100" dirty="0" smtClean="0">
                <a:solidFill>
                  <a:schemeClr val="tx1"/>
                </a:solidFill>
                <a:latin typeface="Times New Roman" pitchFamily="18" charset="0"/>
                <a:ea typeface="Verdana" pitchFamily="34" charset="0"/>
                <a:cs typeface="Times New Roman" pitchFamily="18" charset="0"/>
              </a:rPr>
              <a:t>Benzodiazepines mimic or act like GABA</a:t>
            </a:r>
          </a:p>
          <a:p>
            <a:pPr algn="justLow" rtl="0"/>
            <a:r>
              <a:rPr lang="en-US" altLang="en-US" sz="2000" dirty="0" smtClean="0">
                <a:solidFill>
                  <a:schemeClr val="tx1"/>
                </a:solidFill>
                <a:latin typeface="Times New Roman" pitchFamily="18" charset="0"/>
                <a:ea typeface="Verdana" pitchFamily="34" charset="0"/>
                <a:cs typeface="Times New Roman" pitchFamily="18" charset="0"/>
              </a:rPr>
              <a:t>GABA </a:t>
            </a:r>
            <a:r>
              <a:rPr lang="en-US" altLang="en-US" sz="2000" dirty="0" smtClean="0">
                <a:solidFill>
                  <a:schemeClr val="tx1"/>
                </a:solidFill>
                <a:latin typeface="Times New Roman" pitchFamily="18" charset="0"/>
                <a:ea typeface="Verdana" pitchFamily="34" charset="0"/>
                <a:cs typeface="Times New Roman" pitchFamily="18" charset="0"/>
              </a:rPr>
              <a:t>like </a:t>
            </a:r>
            <a:r>
              <a:rPr lang="en-US" sz="2000" dirty="0" smtClean="0">
                <a:solidFill>
                  <a:schemeClr val="tx1"/>
                </a:solidFill>
                <a:latin typeface="Times New Roman" pitchFamily="18" charset="0"/>
                <a:ea typeface="Verdana" pitchFamily="34" charset="0"/>
                <a:cs typeface="Times New Roman" pitchFamily="18" charset="0"/>
              </a:rPr>
              <a:t> drugs that have marked anti-anxiety activity and are also effective muscle relaxants, anticonvulsants, and  </a:t>
            </a:r>
            <a:r>
              <a:rPr lang="en-US" sz="2000" dirty="0" smtClean="0">
                <a:solidFill>
                  <a:schemeClr val="tx1"/>
                </a:solidFill>
                <a:latin typeface="Times New Roman" pitchFamily="18" charset="0"/>
                <a:cs typeface="Times New Roman" pitchFamily="18" charset="0"/>
              </a:rPr>
              <a:t>sedatives. </a:t>
            </a:r>
            <a:endParaRPr lang="en-US" sz="2000" dirty="0" smtClean="0">
              <a:solidFill>
                <a:schemeClr val="tx1"/>
              </a:solidFill>
              <a:latin typeface="Times New Roman" pitchFamily="18" charset="0"/>
              <a:ea typeface="Verdana" pitchFamily="34" charset="0"/>
              <a:cs typeface="Times New Roman" pitchFamily="18" charset="0"/>
            </a:endParaRPr>
          </a:p>
          <a:p>
            <a:endParaRPr lang="ar-IQ" dirty="0">
              <a:solidFill>
                <a:schemeClr val="tx1"/>
              </a:solidFill>
              <a:latin typeface="Times New Roman" pitchFamily="18" charset="0"/>
              <a:cs typeface="Times New Roman" pitchFamily="18" charset="0"/>
            </a:endParaRPr>
          </a:p>
        </p:txBody>
      </p:sp>
      <p:sp>
        <p:nvSpPr>
          <p:cNvPr id="4" name="Title 1"/>
          <p:cNvSpPr>
            <a:spLocks noGrp="1"/>
          </p:cNvSpPr>
          <p:nvPr>
            <p:ph type="title"/>
          </p:nvPr>
        </p:nvSpPr>
        <p:spPr>
          <a:xfrm>
            <a:off x="357158" y="274638"/>
            <a:ext cx="8429684" cy="939784"/>
          </a:xfrm>
        </p:spPr>
        <p:style>
          <a:lnRef idx="3">
            <a:schemeClr val="lt1"/>
          </a:lnRef>
          <a:fillRef idx="1">
            <a:schemeClr val="accent4"/>
          </a:fillRef>
          <a:effectRef idx="1">
            <a:schemeClr val="accent4"/>
          </a:effectRef>
          <a:fontRef idx="minor">
            <a:schemeClr val="lt1"/>
          </a:fontRef>
        </p:style>
        <p:txBody>
          <a:bodyPr>
            <a:normAutofit fontScale="90000"/>
          </a:bodyPr>
          <a:lstStyle/>
          <a:p>
            <a:pPr algn="ctr" rtl="0"/>
            <a:r>
              <a:rPr lang="en-US" b="0" u="sng"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Times New Roman" pitchFamily="18" charset="0"/>
                <a:cs typeface="Times New Roman" pitchFamily="18" charset="0"/>
              </a:rPr>
              <a:t/>
            </a:r>
            <a:br>
              <a:rPr lang="en-US" b="0" u="sng"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Times New Roman" pitchFamily="18" charset="0"/>
                <a:cs typeface="Times New Roman" pitchFamily="18" charset="0"/>
              </a:rPr>
            </a:br>
            <a:r>
              <a:rPr lang="en-US" b="0" u="sng"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Times New Roman" pitchFamily="18" charset="0"/>
                <a:cs typeface="Times New Roman" pitchFamily="18" charset="0"/>
              </a:rPr>
              <a:t/>
            </a:r>
            <a:br>
              <a:rPr lang="en-US" b="0" u="sng"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Times New Roman" pitchFamily="18" charset="0"/>
                <a:cs typeface="Times New Roman" pitchFamily="18" charset="0"/>
              </a:rPr>
            </a:br>
            <a:r>
              <a:rPr lang="en-US" sz="31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Excitatory &amp; Inhibitory Amino Acids</a:t>
            </a:r>
            <a:br>
              <a:rPr lang="en-US" sz="31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en-US" sz="31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(GABA)  </a:t>
            </a:r>
            <a:br>
              <a:rPr lang="en-US" sz="31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en-US" b="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Times New Roman" pitchFamily="18" charset="0"/>
                <a:cs typeface="Times New Roman" pitchFamily="18" charset="0"/>
              </a:rPr>
              <a:t/>
            </a:r>
            <a:br>
              <a:rPr lang="en-US" b="0"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Times New Roman" pitchFamily="18" charset="0"/>
                <a:cs typeface="Times New Roman" pitchFamily="18" charset="0"/>
              </a:rPr>
            </a:br>
            <a:endParaRPr lang="ar-IQ" dirty="0">
              <a:solidFill>
                <a:schemeClr val="tx1"/>
              </a:solidFill>
              <a:latin typeface="Times New Roman" pitchFamily="18" charset="0"/>
              <a:cs typeface="Times New Roman" pitchFamily="18"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457200" y="274638"/>
            <a:ext cx="8229600" cy="715962"/>
          </a:xfrm>
        </p:spPr>
        <p:style>
          <a:lnRef idx="3">
            <a:schemeClr val="lt1"/>
          </a:lnRef>
          <a:fillRef idx="1">
            <a:schemeClr val="accent4"/>
          </a:fillRef>
          <a:effectRef idx="1">
            <a:schemeClr val="accent4"/>
          </a:effectRef>
          <a:fontRef idx="minor">
            <a:schemeClr val="lt1"/>
          </a:fontRef>
        </p:style>
        <p:txBody>
          <a:bodyPr>
            <a:normAutofit fontScale="90000"/>
          </a:bodyPr>
          <a:lstStyle/>
          <a:p>
            <a:pPr algn="ctr" eaLnBrk="1" hangingPunct="1">
              <a:defRPr/>
            </a:pPr>
            <a:r>
              <a:rPr lang="en-US" alt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The</a:t>
            </a:r>
            <a:r>
              <a:rPr lang="en-US" altLang="en-US" dirty="0" smtClean="0">
                <a:solidFill>
                  <a:schemeClr val="tx1"/>
                </a:solidFill>
                <a:latin typeface="Times New Roman" pitchFamily="18" charset="0"/>
                <a:cs typeface="Times New Roman" pitchFamily="18" charset="0"/>
              </a:rPr>
              <a:t> </a:t>
            </a:r>
            <a:r>
              <a:rPr lang="en-US" alt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Neurotransmitter</a:t>
            </a:r>
            <a:endParaRPr lang="en-US" altLang="en-US" dirty="0" smtClean="0">
              <a:solidFill>
                <a:schemeClr val="tx1"/>
              </a:solidFill>
              <a:latin typeface="Times New Roman" pitchFamily="18" charset="0"/>
              <a:cs typeface="Times New Roman" pitchFamily="18" charset="0"/>
            </a:endParaRPr>
          </a:p>
        </p:txBody>
      </p:sp>
      <p:sp>
        <p:nvSpPr>
          <p:cNvPr id="73731" name="Rectangle 3"/>
          <p:cNvSpPr>
            <a:spLocks noGrp="1" noRot="1" noChangeArrowheads="1"/>
          </p:cNvSpPr>
          <p:nvPr>
            <p:ph type="body" idx="1"/>
          </p:nvPr>
        </p:nvSpPr>
        <p:spPr>
          <a:xfrm>
            <a:off x="457200" y="1285860"/>
            <a:ext cx="8229600" cy="5267340"/>
          </a:xfrm>
        </p:spPr>
        <p:style>
          <a:lnRef idx="2">
            <a:schemeClr val="accent1"/>
          </a:lnRef>
          <a:fillRef idx="1">
            <a:schemeClr val="lt1"/>
          </a:fillRef>
          <a:effectRef idx="0">
            <a:schemeClr val="accent1"/>
          </a:effectRef>
          <a:fontRef idx="minor">
            <a:schemeClr val="dk1"/>
          </a:fontRef>
        </p:style>
        <p:txBody>
          <a:bodyPr rtlCol="0">
            <a:normAutofit fontScale="85000" lnSpcReduction="20000"/>
          </a:bodyPr>
          <a:lstStyle/>
          <a:p>
            <a:pPr algn="l" rtl="0" eaLnBrk="1" fontAlgn="auto" hangingPunct="1">
              <a:lnSpc>
                <a:spcPct val="90000"/>
              </a:lnSpc>
              <a:spcAft>
                <a:spcPts val="0"/>
              </a:spcAft>
              <a:defRPr/>
            </a:pPr>
            <a:endParaRPr lang="en-US" dirty="0" smtClean="0">
              <a:solidFill>
                <a:schemeClr val="tx1"/>
              </a:solidFill>
              <a:latin typeface="Times New Roman" pitchFamily="18" charset="0"/>
              <a:cs typeface="Times New Roman" pitchFamily="18" charset="0"/>
            </a:endParaRPr>
          </a:p>
          <a:p>
            <a:pPr algn="justLow" rtl="0" eaLnBrk="1" fontAlgn="auto" hangingPunct="1">
              <a:lnSpc>
                <a:spcPct val="90000"/>
              </a:lnSpc>
              <a:spcAft>
                <a:spcPts val="0"/>
              </a:spcAft>
              <a:defRPr/>
            </a:pPr>
            <a:r>
              <a:rPr lang="en-US" dirty="0" smtClean="0">
                <a:solidFill>
                  <a:schemeClr val="tx1"/>
                </a:solidFill>
                <a:latin typeface="Times New Roman" pitchFamily="18" charset="0"/>
                <a:cs typeface="Times New Roman" pitchFamily="18" charset="0"/>
              </a:rPr>
              <a:t>Neurotransmitter is chemical</a:t>
            </a:r>
          </a:p>
          <a:p>
            <a:pPr lvl="1" algn="justLow" rtl="0" eaLnBrk="1" fontAlgn="auto" hangingPunct="1">
              <a:lnSpc>
                <a:spcPct val="90000"/>
              </a:lnSpc>
              <a:spcAft>
                <a:spcPts val="0"/>
              </a:spcAft>
              <a:defRPr/>
            </a:pPr>
            <a:r>
              <a:rPr lang="en-US" sz="2400" dirty="0" smtClean="0">
                <a:solidFill>
                  <a:schemeClr val="tx1"/>
                </a:solidFill>
                <a:latin typeface="Times New Roman" pitchFamily="18" charset="0"/>
                <a:cs typeface="Times New Roman" pitchFamily="18" charset="0"/>
              </a:rPr>
              <a:t>Several specific kinds: each act on certain neurons usually</a:t>
            </a:r>
          </a:p>
          <a:p>
            <a:pPr lvl="1" algn="justLow" rtl="0" eaLnBrk="1" fontAlgn="auto" hangingPunct="1">
              <a:lnSpc>
                <a:spcPct val="90000"/>
              </a:lnSpc>
              <a:spcAft>
                <a:spcPts val="0"/>
              </a:spcAft>
              <a:defRPr/>
            </a:pPr>
            <a:r>
              <a:rPr lang="en-US" sz="2400" dirty="0" smtClean="0">
                <a:solidFill>
                  <a:schemeClr val="tx1"/>
                </a:solidFill>
                <a:latin typeface="Times New Roman" pitchFamily="18" charset="0"/>
                <a:cs typeface="Times New Roman" pitchFamily="18" charset="0"/>
              </a:rPr>
              <a:t>Most neurons respond to and release one kind of neurotransmitter ( In talk )</a:t>
            </a:r>
          </a:p>
          <a:p>
            <a:pPr lvl="1" algn="justLow" rtl="0" eaLnBrk="1" fontAlgn="auto" hangingPunct="1">
              <a:lnSpc>
                <a:spcPct val="90000"/>
              </a:lnSpc>
              <a:spcAft>
                <a:spcPts val="0"/>
              </a:spcAft>
              <a:buFontTx/>
              <a:buNone/>
              <a:defRPr/>
            </a:pPr>
            <a:endParaRPr lang="en-US" sz="2400" dirty="0" smtClean="0">
              <a:solidFill>
                <a:schemeClr val="tx1"/>
              </a:solidFill>
              <a:latin typeface="Times New Roman" pitchFamily="18" charset="0"/>
              <a:cs typeface="Times New Roman" pitchFamily="18" charset="0"/>
            </a:endParaRPr>
          </a:p>
          <a:p>
            <a:pPr algn="justLow" rtl="0" eaLnBrk="1" fontAlgn="auto" hangingPunct="1">
              <a:lnSpc>
                <a:spcPct val="90000"/>
              </a:lnSpc>
              <a:spcAft>
                <a:spcPts val="0"/>
              </a:spcAft>
              <a:defRPr/>
            </a:pPr>
            <a:r>
              <a:rPr lang="en-US" sz="2800" b="1" dirty="0" smtClean="0">
                <a:solidFill>
                  <a:schemeClr val="tx1"/>
                </a:solidFill>
                <a:latin typeface="Times New Roman" pitchFamily="18" charset="0"/>
                <a:cs typeface="Times New Roman" pitchFamily="18" charset="0"/>
              </a:rPr>
              <a:t>Neurotransmitter stored in synaptic vesicles</a:t>
            </a:r>
          </a:p>
          <a:p>
            <a:pPr algn="justLow" rtl="0" eaLnBrk="1" fontAlgn="auto" hangingPunct="1">
              <a:lnSpc>
                <a:spcPct val="90000"/>
              </a:lnSpc>
              <a:spcAft>
                <a:spcPts val="0"/>
              </a:spcAft>
              <a:defRPr/>
            </a:pPr>
            <a:endParaRPr lang="en-US" sz="2800" b="1" dirty="0" smtClean="0">
              <a:solidFill>
                <a:schemeClr val="tx1"/>
              </a:solidFill>
              <a:latin typeface="Times New Roman" pitchFamily="18" charset="0"/>
              <a:cs typeface="Times New Roman" pitchFamily="18" charset="0"/>
            </a:endParaRPr>
          </a:p>
          <a:p>
            <a:pPr algn="justLow" rtl="0" eaLnBrk="1" fontAlgn="auto" hangingPunct="1">
              <a:lnSpc>
                <a:spcPct val="90000"/>
              </a:lnSpc>
              <a:spcAft>
                <a:spcPts val="0"/>
              </a:spcAft>
              <a:defRPr/>
            </a:pPr>
            <a:r>
              <a:rPr lang="en-US" sz="2800" b="1" dirty="0" smtClean="0">
                <a:solidFill>
                  <a:schemeClr val="tx1"/>
                </a:solidFill>
                <a:latin typeface="Times New Roman" pitchFamily="18" charset="0"/>
                <a:cs typeface="Times New Roman" pitchFamily="18" charset="0"/>
              </a:rPr>
              <a:t>The synaptic vesicles move to and fuse to end of </a:t>
            </a:r>
            <a:r>
              <a:rPr lang="en-US" sz="2800" b="1" dirty="0" err="1" smtClean="0">
                <a:solidFill>
                  <a:schemeClr val="tx1"/>
                </a:solidFill>
                <a:latin typeface="Times New Roman" pitchFamily="18" charset="0"/>
                <a:cs typeface="Times New Roman" pitchFamily="18" charset="0"/>
              </a:rPr>
              <a:t>presynapyic</a:t>
            </a:r>
            <a:r>
              <a:rPr lang="en-US" sz="2800" b="1" dirty="0" smtClean="0">
                <a:solidFill>
                  <a:schemeClr val="tx1"/>
                </a:solidFill>
                <a:latin typeface="Times New Roman" pitchFamily="18" charset="0"/>
                <a:cs typeface="Times New Roman" pitchFamily="18" charset="0"/>
              </a:rPr>
              <a:t> membrane</a:t>
            </a:r>
          </a:p>
          <a:p>
            <a:pPr lvl="1" algn="justLow" rtl="0" eaLnBrk="1" fontAlgn="auto" hangingPunct="1">
              <a:lnSpc>
                <a:spcPct val="90000"/>
              </a:lnSpc>
              <a:spcAft>
                <a:spcPts val="0"/>
              </a:spcAft>
              <a:defRPr/>
            </a:pPr>
            <a:r>
              <a:rPr lang="en-US" sz="2400" dirty="0" smtClean="0">
                <a:solidFill>
                  <a:schemeClr val="tx1"/>
                </a:solidFill>
                <a:latin typeface="Times New Roman" pitchFamily="18" charset="0"/>
                <a:cs typeface="Times New Roman" pitchFamily="18" charset="0"/>
              </a:rPr>
              <a:t>Action potential opens channels that allow Ca+ ions to enter terminals from extracellular fluid</a:t>
            </a:r>
          </a:p>
          <a:p>
            <a:pPr lvl="1" algn="justLow" rtl="0" eaLnBrk="1" fontAlgn="auto" hangingPunct="1">
              <a:lnSpc>
                <a:spcPct val="90000"/>
              </a:lnSpc>
              <a:spcAft>
                <a:spcPts val="0"/>
              </a:spcAft>
              <a:defRPr/>
            </a:pPr>
            <a:endParaRPr lang="en-US" sz="2400" dirty="0" smtClean="0">
              <a:solidFill>
                <a:schemeClr val="tx1"/>
              </a:solidFill>
              <a:latin typeface="Times New Roman" pitchFamily="18" charset="0"/>
              <a:cs typeface="Times New Roman" pitchFamily="18" charset="0"/>
            </a:endParaRPr>
          </a:p>
          <a:p>
            <a:pPr lvl="1" algn="justLow" rtl="0" eaLnBrk="1" fontAlgn="auto" hangingPunct="1">
              <a:lnSpc>
                <a:spcPct val="90000"/>
              </a:lnSpc>
              <a:spcAft>
                <a:spcPts val="0"/>
              </a:spcAft>
              <a:defRPr/>
            </a:pPr>
            <a:r>
              <a:rPr lang="en-US" sz="2400" dirty="0" smtClean="0">
                <a:solidFill>
                  <a:schemeClr val="tx1"/>
                </a:solidFill>
                <a:latin typeface="Times New Roman" pitchFamily="18" charset="0"/>
                <a:cs typeface="Times New Roman" pitchFamily="18" charset="0"/>
              </a:rPr>
              <a:t>Ca+ ions cause vesicles nearest the membrane to fuse with membrane</a:t>
            </a:r>
          </a:p>
          <a:p>
            <a:pPr lvl="1" algn="justLow" rtl="0" eaLnBrk="1" fontAlgn="auto" hangingPunct="1">
              <a:lnSpc>
                <a:spcPct val="90000"/>
              </a:lnSpc>
              <a:spcAft>
                <a:spcPts val="0"/>
              </a:spcAft>
              <a:defRPr/>
            </a:pPr>
            <a:endParaRPr lang="en-US" sz="2400" dirty="0" smtClean="0">
              <a:solidFill>
                <a:schemeClr val="tx1"/>
              </a:solidFill>
              <a:latin typeface="Times New Roman" pitchFamily="18" charset="0"/>
              <a:cs typeface="Times New Roman" pitchFamily="18" charset="0"/>
            </a:endParaRPr>
          </a:p>
          <a:p>
            <a:pPr lvl="1" algn="justLow" rtl="0" eaLnBrk="1" fontAlgn="auto" hangingPunct="1">
              <a:lnSpc>
                <a:spcPct val="90000"/>
              </a:lnSpc>
              <a:spcAft>
                <a:spcPts val="0"/>
              </a:spcAft>
              <a:defRPr/>
            </a:pPr>
            <a:r>
              <a:rPr lang="en-US" sz="2400" dirty="0" smtClean="0">
                <a:solidFill>
                  <a:schemeClr val="tx1"/>
                </a:solidFill>
                <a:latin typeface="Times New Roman" pitchFamily="18" charset="0"/>
                <a:cs typeface="Times New Roman" pitchFamily="18" charset="0"/>
              </a:rPr>
              <a:t>Membrane then opens and transmitter is dumped into synapse</a:t>
            </a:r>
          </a:p>
          <a:p>
            <a:pPr lvl="1" algn="justLow" rtl="0" eaLnBrk="1" fontAlgn="auto" hangingPunct="1">
              <a:lnSpc>
                <a:spcPct val="90000"/>
              </a:lnSpc>
              <a:spcAft>
                <a:spcPts val="0"/>
              </a:spcAft>
              <a:defRPr/>
            </a:pPr>
            <a:endParaRPr lang="en-US" sz="2400" dirty="0" smtClean="0">
              <a:solidFill>
                <a:schemeClr val="tx1"/>
              </a:solidFill>
              <a:latin typeface="Times New Roman" pitchFamily="18" charset="0"/>
              <a:cs typeface="Times New Roman" pitchFamily="18" charset="0"/>
            </a:endParaRPr>
          </a:p>
          <a:p>
            <a:pPr lvl="1" algn="justLow" rtl="0" eaLnBrk="1" fontAlgn="auto" hangingPunct="1">
              <a:lnSpc>
                <a:spcPct val="90000"/>
              </a:lnSpc>
              <a:spcAft>
                <a:spcPts val="0"/>
              </a:spcAft>
              <a:defRPr/>
            </a:pPr>
            <a:r>
              <a:rPr lang="en-US" sz="2400" dirty="0" smtClean="0">
                <a:solidFill>
                  <a:schemeClr val="tx1"/>
                </a:solidFill>
                <a:latin typeface="Times New Roman" pitchFamily="18" charset="0"/>
                <a:cs typeface="Times New Roman" pitchFamily="18" charset="0"/>
              </a:rPr>
              <a:t>Diffuses across synapse to postsynaptic neuron and attaches to chemical receptor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srcRect/>
          <a:stretch>
            <a:fillRect/>
          </a:stretch>
        </p:blipFill>
        <p:spPr bwMode="auto">
          <a:xfrm>
            <a:off x="3286116" y="714356"/>
            <a:ext cx="5000660" cy="39290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214282" y="5000636"/>
            <a:ext cx="4572000" cy="646331"/>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r>
              <a:rPr lang="en-US" b="1" dirty="0" smtClean="0">
                <a:latin typeface="Times New Roman" pitchFamily="18" charset="0"/>
                <a:cs typeface="Times New Roman" pitchFamily="18" charset="0"/>
              </a:rPr>
              <a:t>Biosynthesis of some common </a:t>
            </a:r>
            <a:r>
              <a:rPr lang="en-US" b="1" dirty="0" err="1" smtClean="0">
                <a:latin typeface="Times New Roman" pitchFamily="18" charset="0"/>
                <a:cs typeface="Times New Roman" pitchFamily="18" charset="0"/>
              </a:rPr>
              <a:t>aminoacid</a:t>
            </a:r>
            <a:r>
              <a:rPr lang="en-US" b="1" dirty="0" smtClean="0">
                <a:latin typeface="Times New Roman" pitchFamily="18" charset="0"/>
                <a:cs typeface="Times New Roman" pitchFamily="18" charset="0"/>
              </a:rPr>
              <a:t> transmitters</a:t>
            </a:r>
            <a:endParaRPr lang="ar-IQ"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rrowheads="1"/>
          </p:cNvSpPr>
          <p:nvPr>
            <p:ph type="title"/>
          </p:nvPr>
        </p:nvSpPr>
        <p:spPr/>
        <p:txBody>
          <a:bodyPr rtlCol="0">
            <a:normAutofit/>
          </a:bodyPr>
          <a:lstStyle/>
          <a:p>
            <a:pPr eaLnBrk="1" fontAlgn="auto" hangingPunct="1">
              <a:spcAft>
                <a:spcPts val="0"/>
              </a:spcAft>
              <a:defRPr/>
            </a:pPr>
            <a:r>
              <a:rPr lang="en-US" dirty="0" smtClean="0">
                <a:solidFill>
                  <a:schemeClr val="tx1"/>
                </a:solidFill>
                <a:latin typeface="Times New Roman" pitchFamily="18" charset="0"/>
                <a:cs typeface="Times New Roman" pitchFamily="18" charset="0"/>
              </a:rPr>
              <a:t>Amino Acids</a:t>
            </a:r>
          </a:p>
        </p:txBody>
      </p:sp>
      <p:sp>
        <p:nvSpPr>
          <p:cNvPr id="108547" name="Rectangle 3"/>
          <p:cNvSpPr>
            <a:spLocks noGrp="1" noRot="1" noChangeArrowheads="1"/>
          </p:cNvSpPr>
          <p:nvPr>
            <p:ph type="body" idx="1"/>
          </p:nvPr>
        </p:nvSpPr>
        <p:spPr/>
        <p:style>
          <a:lnRef idx="2">
            <a:schemeClr val="accent1"/>
          </a:lnRef>
          <a:fillRef idx="1">
            <a:schemeClr val="lt1"/>
          </a:fillRef>
          <a:effectRef idx="0">
            <a:schemeClr val="accent1"/>
          </a:effectRef>
          <a:fontRef idx="minor">
            <a:schemeClr val="dk1"/>
          </a:fontRef>
        </p:style>
        <p:txBody>
          <a:bodyPr rtlCol="0">
            <a:normAutofit/>
          </a:bodyPr>
          <a:lstStyle/>
          <a:p>
            <a:pPr algn="justLow" rtl="0" eaLnBrk="1" fontAlgn="auto" hangingPunct="1">
              <a:spcAft>
                <a:spcPts val="0"/>
              </a:spcAft>
              <a:defRPr/>
            </a:pPr>
            <a:endParaRPr lang="en-US" sz="2400" dirty="0" smtClean="0">
              <a:solidFill>
                <a:schemeClr val="tx1"/>
              </a:solidFill>
              <a:latin typeface="Times New Roman" pitchFamily="18" charset="0"/>
              <a:cs typeface="Times New Roman" pitchFamily="18" charset="0"/>
            </a:endParaRPr>
          </a:p>
          <a:p>
            <a:pPr algn="justLow" rtl="0" eaLnBrk="1" fontAlgn="auto" hangingPunct="1">
              <a:spcAft>
                <a:spcPts val="0"/>
              </a:spcAft>
              <a:defRPr/>
            </a:pPr>
            <a:r>
              <a:rPr lang="en-US" sz="2400" dirty="0" err="1" smtClean="0">
                <a:solidFill>
                  <a:schemeClr val="tx1"/>
                </a:solidFill>
                <a:latin typeface="Times New Roman" pitchFamily="18" charset="0"/>
                <a:cs typeface="Times New Roman" pitchFamily="18" charset="0"/>
              </a:rPr>
              <a:t>Glycine</a:t>
            </a:r>
            <a:r>
              <a:rPr lang="en-US" sz="2400" dirty="0" smtClean="0">
                <a:solidFill>
                  <a:schemeClr val="tx1"/>
                </a:solidFill>
                <a:latin typeface="Times New Roman" pitchFamily="18" charset="0"/>
                <a:cs typeface="Times New Roman" pitchFamily="18" charset="0"/>
              </a:rPr>
              <a:t>:</a:t>
            </a:r>
          </a:p>
          <a:p>
            <a:pPr lvl="1" algn="justLow" rtl="0" eaLnBrk="1" fontAlgn="auto" hangingPunct="1">
              <a:spcAft>
                <a:spcPts val="0"/>
              </a:spcAft>
              <a:defRPr/>
            </a:pPr>
            <a:r>
              <a:rPr lang="en-US" sz="2400" dirty="0" smtClean="0">
                <a:solidFill>
                  <a:schemeClr val="tx1"/>
                </a:solidFill>
                <a:latin typeface="Times New Roman" pitchFamily="18" charset="0"/>
                <a:cs typeface="Times New Roman" pitchFamily="18" charset="0"/>
              </a:rPr>
              <a:t>Mostly act as Inhibitory NT in spinal cord and lower brain (brain stem)</a:t>
            </a:r>
          </a:p>
          <a:p>
            <a:pPr lvl="1" algn="justLow" rtl="0" eaLnBrk="1" fontAlgn="auto" hangingPunct="1">
              <a:spcAft>
                <a:spcPts val="0"/>
              </a:spcAft>
              <a:defRPr/>
            </a:pPr>
            <a:r>
              <a:rPr lang="en-US" sz="2400" dirty="0" smtClean="0">
                <a:solidFill>
                  <a:schemeClr val="tx1"/>
                </a:solidFill>
                <a:latin typeface="Times New Roman" pitchFamily="18" charset="0"/>
                <a:cs typeface="Times New Roman" pitchFamily="18" charset="0"/>
              </a:rPr>
              <a:t>Regulates motor activity by inhibiting unwanted movement</a:t>
            </a:r>
          </a:p>
          <a:p>
            <a:pPr lvl="1" algn="justLow" rtl="0"/>
            <a:r>
              <a:rPr lang="en-US" sz="2000" dirty="0" smtClean="0">
                <a:solidFill>
                  <a:schemeClr val="tx1"/>
                </a:solidFill>
                <a:latin typeface="Times New Roman" pitchFamily="18" charset="0"/>
                <a:cs typeface="Times New Roman" pitchFamily="18" charset="0"/>
              </a:rPr>
              <a:t>Like GABA, it acts by increasing </a:t>
            </a:r>
            <a:r>
              <a:rPr lang="en-US" sz="2000" dirty="0" err="1" smtClean="0">
                <a:solidFill>
                  <a:schemeClr val="tx1"/>
                </a:solidFill>
                <a:latin typeface="Times New Roman" pitchFamily="18" charset="0"/>
                <a:cs typeface="Times New Roman" pitchFamily="18" charset="0"/>
              </a:rPr>
              <a:t>Cl</a:t>
            </a:r>
            <a:r>
              <a:rPr lang="en-US" sz="2000" dirty="0" smtClean="0">
                <a:solidFill>
                  <a:schemeClr val="tx1"/>
                </a:solidFill>
                <a:latin typeface="Times New Roman" pitchFamily="18" charset="0"/>
                <a:cs typeface="Times New Roman" pitchFamily="18" charset="0"/>
              </a:rPr>
              <a:t> conductance.</a:t>
            </a:r>
          </a:p>
        </p:txBody>
      </p:sp>
      <p:sp>
        <p:nvSpPr>
          <p:cNvPr id="5" name="Title 1"/>
          <p:cNvSpPr txBox="1">
            <a:spLocks/>
          </p:cNvSpPr>
          <p:nvPr/>
        </p:nvSpPr>
        <p:spPr>
          <a:xfrm>
            <a:off x="357158" y="274638"/>
            <a:ext cx="8429684" cy="939784"/>
          </a:xfrm>
          <a:prstGeom prst="rect">
            <a:avLst/>
          </a:prstGeom>
        </p:spPr>
        <p:style>
          <a:lnRef idx="3">
            <a:schemeClr val="lt1"/>
          </a:lnRef>
          <a:fillRef idx="1">
            <a:schemeClr val="accent4"/>
          </a:fillRef>
          <a:effectRef idx="1">
            <a:schemeClr val="accent4"/>
          </a:effectRef>
          <a:fontRef idx="minor">
            <a:schemeClr val="lt1"/>
          </a:fontRef>
        </p:style>
        <p:txBody>
          <a:bodyPr vert="horz" rtlCol="0" anchor="ctr">
            <a:normAutofit fontScale="25000" lnSpcReduction="2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0" i="0" u="sng" strike="noStrike" kern="1200" cap="none" spc="0" normalizeH="0" baseline="0" noProof="0" dirty="0" smtClean="0">
                <a:ln w="18415" cmpd="sng">
                  <a:solidFill>
                    <a:srgbClr val="FFFFFF"/>
                  </a:solidFill>
                  <a:prstDash val="solid"/>
                </a:ln>
                <a:solidFill>
                  <a:schemeClr val="tx1"/>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rPr>
              <a:t/>
            </a:r>
            <a:br>
              <a:rPr kumimoji="0" lang="en-US" sz="4100" b="0" i="0" u="sng" strike="noStrike" kern="1200" cap="none" spc="0" normalizeH="0" baseline="0" noProof="0" dirty="0" smtClean="0">
                <a:ln w="18415" cmpd="sng">
                  <a:solidFill>
                    <a:srgbClr val="FFFFFF"/>
                  </a:solidFill>
                  <a:prstDash val="solid"/>
                </a:ln>
                <a:solidFill>
                  <a:schemeClr val="tx1"/>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rPr>
            </a:br>
            <a:r>
              <a:rPr kumimoji="0" lang="en-US" sz="4100" b="0" i="0" u="sng" strike="noStrike" kern="1200" cap="none" spc="0" normalizeH="0" baseline="0" noProof="0" dirty="0" smtClean="0">
                <a:ln w="18415" cmpd="sng">
                  <a:solidFill>
                    <a:srgbClr val="FFFFFF"/>
                  </a:solidFill>
                  <a:prstDash val="solid"/>
                </a:ln>
                <a:solidFill>
                  <a:schemeClr val="tx1"/>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rPr>
              <a:t/>
            </a:r>
            <a:br>
              <a:rPr kumimoji="0" lang="en-US" sz="4100" b="0" i="0" u="sng" strike="noStrike" kern="1200" cap="none" spc="0" normalizeH="0" baseline="0" noProof="0" dirty="0" smtClean="0">
                <a:ln w="18415" cmpd="sng">
                  <a:solidFill>
                    <a:srgbClr val="FFFFFF"/>
                  </a:solidFill>
                  <a:prstDash val="solid"/>
                </a:ln>
                <a:solidFill>
                  <a:schemeClr val="tx1"/>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rPr>
            </a:br>
            <a:endParaRPr kumimoji="0" lang="en-US" sz="4100" b="0" i="0" u="sng" strike="noStrike" kern="1200" cap="none" spc="0" normalizeH="0" baseline="0" noProof="0" dirty="0" smtClean="0">
              <a:ln w="18415" cmpd="sng">
                <a:solidFill>
                  <a:srgbClr val="FFFFFF"/>
                </a:solidFill>
                <a:prstDash val="solid"/>
              </a:ln>
              <a:solidFill>
                <a:schemeClr val="tx1"/>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endParaRPr>
          </a:p>
          <a:p>
            <a:pPr lvl="0" algn="ctr" rtl="0">
              <a:spcBef>
                <a:spcPct val="0"/>
              </a:spcBef>
            </a:pPr>
            <a:endParaRPr kumimoji="0" lang="en-US" sz="112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endParaRPr>
          </a:p>
          <a:p>
            <a:pPr lvl="0" algn="ctr" rtl="0">
              <a:spcBef>
                <a:spcPct val="0"/>
              </a:spcBef>
            </a:pPr>
            <a:r>
              <a:rPr kumimoji="0" lang="en-US" sz="112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rPr>
              <a:t>Excitatory &amp; Inhibitory Amino Acids</a:t>
            </a:r>
            <a:br>
              <a:rPr kumimoji="0" lang="en-US" sz="112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rPr>
            </a:br>
            <a:r>
              <a:rPr kumimoji="0" lang="en-US" sz="112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rPr>
              <a:t>(</a:t>
            </a:r>
            <a:r>
              <a:rPr lang="en-US" sz="11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Glycine</a:t>
            </a:r>
            <a:r>
              <a:rPr lang="en-US" sz="1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kumimoji="0" lang="en-US" sz="112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rPr>
              <a:t/>
            </a:r>
            <a:br>
              <a:rPr kumimoji="0" lang="en-US" sz="112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rPr>
            </a:br>
            <a:r>
              <a:rPr kumimoji="0" lang="en-US" sz="9300" b="0" i="0" u="none" strike="noStrike" kern="1200" cap="none" spc="0" normalizeH="0" baseline="0" noProof="0" dirty="0" smtClean="0">
                <a:ln w="18415" cmpd="sng">
                  <a:solidFill>
                    <a:srgbClr val="FFFFFF"/>
                  </a:solidFill>
                  <a:prstDash val="solid"/>
                </a:ln>
                <a:solidFill>
                  <a:schemeClr val="tx1"/>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rPr>
              <a:t/>
            </a:r>
            <a:br>
              <a:rPr kumimoji="0" lang="en-US" sz="9300" b="0" i="0" u="none" strike="noStrike" kern="1200" cap="none" spc="0" normalizeH="0" baseline="0" noProof="0" dirty="0" smtClean="0">
                <a:ln w="18415" cmpd="sng">
                  <a:solidFill>
                    <a:srgbClr val="FFFFFF"/>
                  </a:solidFill>
                  <a:prstDash val="solid"/>
                </a:ln>
                <a:solidFill>
                  <a:schemeClr val="tx1"/>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rPr>
            </a:br>
            <a:endParaRPr kumimoji="0" lang="ar-IQ" sz="93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style>
          <a:lnRef idx="3">
            <a:schemeClr val="lt1"/>
          </a:lnRef>
          <a:fillRef idx="1">
            <a:schemeClr val="accent4"/>
          </a:fillRef>
          <a:effectRef idx="1">
            <a:schemeClr val="accent4"/>
          </a:effectRef>
          <a:fontRef idx="minor">
            <a:schemeClr val="lt1"/>
          </a:fontRef>
        </p:style>
        <p:txBody>
          <a:bodyPr rtlCol="0">
            <a:noAutofit/>
          </a:bodyPr>
          <a:lstStyle/>
          <a:p>
            <a:pPr algn="ctr" rtl="0" eaLnBrk="1" fontAlgn="auto" hangingPunct="1">
              <a:spcAft>
                <a:spcPts val="0"/>
              </a:spcAft>
              <a:defRPr/>
            </a:pPr>
            <a:r>
              <a:rPr lang="en-US" sz="3200"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Neuromodulators</a:t>
            </a:r>
            <a:r>
              <a:rPr lang="en-US" sz="32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200" b="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Neuropeptides</a:t>
            </a:r>
            <a:r>
              <a:rPr lang="en-US" sz="32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and Gases</a:t>
            </a:r>
          </a:p>
        </p:txBody>
      </p:sp>
      <p:sp>
        <p:nvSpPr>
          <p:cNvPr id="3" name="Content Placeholder 2"/>
          <p:cNvSpPr>
            <a:spLocks noGrp="1"/>
          </p:cNvSpPr>
          <p:nvPr>
            <p:ph idx="1"/>
          </p:nvPr>
        </p:nvSpPr>
        <p:spPr>
          <a:xfrm>
            <a:off x="457200" y="1357298"/>
            <a:ext cx="8229600" cy="5286412"/>
          </a:xfrm>
        </p:spPr>
        <p:style>
          <a:lnRef idx="2">
            <a:schemeClr val="accent1"/>
          </a:lnRef>
          <a:fillRef idx="1">
            <a:schemeClr val="lt1"/>
          </a:fillRef>
          <a:effectRef idx="0">
            <a:schemeClr val="accent1"/>
          </a:effectRef>
          <a:fontRef idx="minor">
            <a:schemeClr val="dk1"/>
          </a:fontRef>
        </p:style>
        <p:txBody>
          <a:bodyPr rtlCol="0">
            <a:normAutofit fontScale="77500" lnSpcReduction="20000"/>
          </a:bodyPr>
          <a:lstStyle/>
          <a:p>
            <a:pPr algn="l" rtl="0" eaLnBrk="1" fontAlgn="auto" hangingPunct="1">
              <a:spcAft>
                <a:spcPts val="0"/>
              </a:spcAft>
              <a:defRPr/>
            </a:pPr>
            <a:r>
              <a:rPr lang="en-US" b="1" dirty="0" smtClean="0">
                <a:solidFill>
                  <a:schemeClr val="tx1"/>
                </a:solidFill>
                <a:latin typeface="Times New Roman" pitchFamily="18" charset="0"/>
                <a:cs typeface="Times New Roman" pitchFamily="18" charset="0"/>
              </a:rPr>
              <a:t>Neuromodulators: </a:t>
            </a:r>
          </a:p>
          <a:p>
            <a:pPr lvl="1" algn="l" rtl="0" eaLnBrk="1" fontAlgn="auto" hangingPunct="1">
              <a:spcAft>
                <a:spcPts val="0"/>
              </a:spcAft>
              <a:buFont typeface="Arial" pitchFamily="34" charset="0"/>
              <a:buChar char="•"/>
              <a:defRPr/>
            </a:pPr>
            <a:r>
              <a:rPr lang="en-US" dirty="0" smtClean="0">
                <a:solidFill>
                  <a:schemeClr val="tx1"/>
                </a:solidFill>
                <a:latin typeface="Times New Roman" pitchFamily="18" charset="0"/>
                <a:cs typeface="Times New Roman" pitchFamily="18" charset="0"/>
              </a:rPr>
              <a:t>Do not directly excite or inhibit postsynaptic neuron</a:t>
            </a:r>
          </a:p>
          <a:p>
            <a:pPr lvl="1" algn="l" rtl="0" eaLnBrk="1" fontAlgn="auto" hangingPunct="1">
              <a:spcAft>
                <a:spcPts val="0"/>
              </a:spcAft>
              <a:buFont typeface="Arial" pitchFamily="34" charset="0"/>
              <a:buChar char="•"/>
              <a:defRPr/>
            </a:pPr>
            <a:r>
              <a:rPr lang="en-US" dirty="0" smtClean="0">
                <a:solidFill>
                  <a:schemeClr val="tx1"/>
                </a:solidFill>
                <a:latin typeface="Times New Roman" pitchFamily="18" charset="0"/>
                <a:cs typeface="Times New Roman" pitchFamily="18" charset="0"/>
              </a:rPr>
              <a:t>Increase or decrease release of NT by altering response of postsynaptic cells to various inputs</a:t>
            </a:r>
          </a:p>
          <a:p>
            <a:pPr lvl="1" algn="l" rtl="0" eaLnBrk="1" fontAlgn="auto" hangingPunct="1">
              <a:spcAft>
                <a:spcPts val="0"/>
              </a:spcAft>
              <a:buFont typeface="Arial" pitchFamily="34" charset="0"/>
              <a:buChar char="•"/>
              <a:defRPr/>
            </a:pPr>
            <a:r>
              <a:rPr lang="en-US" dirty="0" smtClean="0">
                <a:solidFill>
                  <a:schemeClr val="tx1"/>
                </a:solidFill>
                <a:latin typeface="Times New Roman" pitchFamily="18" charset="0"/>
                <a:cs typeface="Times New Roman" pitchFamily="18" charset="0"/>
              </a:rPr>
              <a:t>In a way, are helpers to neurotransmitters</a:t>
            </a:r>
          </a:p>
          <a:p>
            <a:pPr algn="l" rtl="0" eaLnBrk="1" fontAlgn="auto" hangingPunct="1">
              <a:spcAft>
                <a:spcPts val="0"/>
              </a:spcAft>
              <a:defRPr/>
            </a:pPr>
            <a:endParaRPr lang="en-US" dirty="0" smtClean="0">
              <a:solidFill>
                <a:schemeClr val="tx1"/>
              </a:solidFill>
              <a:latin typeface="Times New Roman" pitchFamily="18" charset="0"/>
              <a:cs typeface="Times New Roman" pitchFamily="18" charset="0"/>
            </a:endParaRPr>
          </a:p>
          <a:p>
            <a:pPr algn="l" rtl="0" eaLnBrk="1" fontAlgn="auto" hangingPunct="1">
              <a:spcAft>
                <a:spcPts val="0"/>
              </a:spcAft>
              <a:defRPr/>
            </a:pPr>
            <a:r>
              <a:rPr lang="en-US" b="1" dirty="0" smtClean="0">
                <a:solidFill>
                  <a:schemeClr val="tx1"/>
                </a:solidFill>
                <a:latin typeface="Times New Roman" pitchFamily="18" charset="0"/>
                <a:cs typeface="Times New Roman" pitchFamily="18" charset="0"/>
              </a:rPr>
              <a:t>Peptides = chains of amino acids</a:t>
            </a:r>
          </a:p>
          <a:p>
            <a:pPr lvl="1" algn="l" rtl="0" eaLnBrk="1" fontAlgn="auto" hangingPunct="1">
              <a:spcAft>
                <a:spcPts val="0"/>
              </a:spcAft>
              <a:defRPr/>
            </a:pPr>
            <a:r>
              <a:rPr lang="en-US" b="1" dirty="0" smtClean="0">
                <a:solidFill>
                  <a:schemeClr val="tx1"/>
                </a:solidFill>
                <a:latin typeface="Times New Roman" pitchFamily="18" charset="0"/>
                <a:cs typeface="Times New Roman" pitchFamily="18" charset="0"/>
              </a:rPr>
              <a:t>Endorphins: </a:t>
            </a:r>
            <a:r>
              <a:rPr lang="en-US" dirty="0" smtClean="0">
                <a:solidFill>
                  <a:schemeClr val="tx1"/>
                </a:solidFill>
                <a:latin typeface="Times New Roman" pitchFamily="18" charset="0"/>
                <a:cs typeface="Times New Roman" pitchFamily="18" charset="0"/>
              </a:rPr>
              <a:t>Related to regulation of pain </a:t>
            </a:r>
          </a:p>
          <a:p>
            <a:pPr lvl="1" algn="l" rtl="0">
              <a:defRPr/>
            </a:pPr>
            <a:r>
              <a:rPr lang="en-US" b="1" dirty="0" smtClean="0">
                <a:solidFill>
                  <a:schemeClr val="tx1"/>
                </a:solidFill>
                <a:latin typeface="Times New Roman" pitchFamily="18" charset="0"/>
                <a:cs typeface="Times New Roman" pitchFamily="18" charset="0"/>
              </a:rPr>
              <a:t>Substance P</a:t>
            </a:r>
            <a:r>
              <a:rPr lang="en-US" dirty="0" smtClean="0">
                <a:solidFill>
                  <a:schemeClr val="tx1"/>
                </a:solidFill>
                <a:latin typeface="Times New Roman" pitchFamily="18" charset="0"/>
                <a:cs typeface="Times New Roman" pitchFamily="18" charset="0"/>
              </a:rPr>
              <a:t>: Transmitter involved in sensitivity to pain; </a:t>
            </a:r>
            <a:r>
              <a:rPr lang="en-US" sz="2400" dirty="0" smtClean="0">
                <a:solidFill>
                  <a:schemeClr val="tx1"/>
                </a:solidFill>
                <a:latin typeface="Times New Roman" pitchFamily="18" charset="0"/>
                <a:cs typeface="Times New Roman" pitchFamily="18" charset="0"/>
              </a:rPr>
              <a:t>In the intestine, it is involved in peristalsis</a:t>
            </a:r>
            <a:endParaRPr lang="en-US" dirty="0" smtClean="0">
              <a:solidFill>
                <a:schemeClr val="tx1"/>
              </a:solidFill>
              <a:latin typeface="Times New Roman" pitchFamily="18" charset="0"/>
              <a:cs typeface="Times New Roman" pitchFamily="18" charset="0"/>
            </a:endParaRPr>
          </a:p>
          <a:p>
            <a:pPr lvl="1" algn="justLow" rtl="0"/>
            <a:r>
              <a:rPr lang="en-US" b="1" dirty="0" err="1" smtClean="0">
                <a:solidFill>
                  <a:schemeClr val="tx1"/>
                </a:solidFill>
                <a:latin typeface="Times New Roman" pitchFamily="18" charset="0"/>
                <a:cs typeface="Times New Roman" pitchFamily="18" charset="0"/>
              </a:rPr>
              <a:t>Enkephalins</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a:t>
            </a:r>
            <a:r>
              <a:rPr lang="en-US" sz="2000" dirty="0" smtClean="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Bind to </a:t>
            </a:r>
            <a:r>
              <a:rPr lang="en-US" sz="2400" dirty="0" err="1" smtClean="0">
                <a:solidFill>
                  <a:schemeClr val="tx1"/>
                </a:solidFill>
                <a:latin typeface="Times New Roman" pitchFamily="18" charset="0"/>
                <a:cs typeface="Times New Roman" pitchFamily="18" charset="0"/>
              </a:rPr>
              <a:t>opioid</a:t>
            </a:r>
            <a:r>
              <a:rPr lang="en-US" sz="2400" dirty="0" smtClean="0">
                <a:solidFill>
                  <a:schemeClr val="tx1"/>
                </a:solidFill>
                <a:latin typeface="Times New Roman" pitchFamily="18" charset="0"/>
                <a:cs typeface="Times New Roman" pitchFamily="18" charset="0"/>
              </a:rPr>
              <a:t> receptors are called </a:t>
            </a:r>
            <a:r>
              <a:rPr lang="en-US" sz="2400" dirty="0" err="1" smtClean="0">
                <a:solidFill>
                  <a:schemeClr val="tx1"/>
                </a:solidFill>
                <a:latin typeface="Times New Roman" pitchFamily="18" charset="0"/>
                <a:cs typeface="Times New Roman" pitchFamily="18" charset="0"/>
              </a:rPr>
              <a:t>opioid</a:t>
            </a:r>
            <a:r>
              <a:rPr lang="en-US" sz="2400" dirty="0" smtClean="0">
                <a:solidFill>
                  <a:schemeClr val="tx1"/>
                </a:solidFill>
                <a:latin typeface="Times New Roman" pitchFamily="18" charset="0"/>
                <a:cs typeface="Times New Roman" pitchFamily="18" charset="0"/>
              </a:rPr>
              <a:t> peptides. have analgesic activity when injected into the brain stem. They also decrease intestinal motility.</a:t>
            </a:r>
          </a:p>
          <a:p>
            <a:pPr lvl="1" algn="l" rtl="0">
              <a:defRPr/>
            </a:pPr>
            <a:r>
              <a:rPr lang="en-US" b="1" dirty="0" err="1" smtClean="0">
                <a:solidFill>
                  <a:schemeClr val="tx1"/>
                </a:solidFill>
                <a:latin typeface="Times New Roman" pitchFamily="18" charset="0"/>
                <a:cs typeface="Times New Roman" pitchFamily="18" charset="0"/>
              </a:rPr>
              <a:t>Neuropeptide</a:t>
            </a:r>
            <a:r>
              <a:rPr lang="en-US" b="1" dirty="0" smtClean="0">
                <a:solidFill>
                  <a:schemeClr val="tx1"/>
                </a:solidFill>
                <a:latin typeface="Times New Roman" pitchFamily="18" charset="0"/>
                <a:cs typeface="Times New Roman" pitchFamily="18" charset="0"/>
              </a:rPr>
              <a:t> Y:</a:t>
            </a:r>
            <a:r>
              <a:rPr lang="en-US" sz="2400" dirty="0" smtClean="0">
                <a:solidFill>
                  <a:schemeClr val="tx1"/>
                </a:solidFill>
                <a:latin typeface="Times New Roman" pitchFamily="18" charset="0"/>
                <a:cs typeface="Times New Roman" pitchFamily="18" charset="0"/>
              </a:rPr>
              <a:t> Critical for regulating metabolic functions, especially eating.</a:t>
            </a:r>
          </a:p>
          <a:p>
            <a:pPr lvl="1" algn="l" rtl="0">
              <a:defRPr/>
            </a:pPr>
            <a:endParaRPr lang="en-US" sz="2000" dirty="0" smtClean="0">
              <a:solidFill>
                <a:schemeClr val="tx1"/>
              </a:solidFill>
              <a:latin typeface="Times New Roman" pitchFamily="18" charset="0"/>
              <a:cs typeface="Times New Roman" pitchFamily="18" charset="0"/>
            </a:endParaRPr>
          </a:p>
          <a:p>
            <a:pPr algn="l" rtl="0" eaLnBrk="1" fontAlgn="auto" hangingPunct="1">
              <a:spcAft>
                <a:spcPts val="0"/>
              </a:spcAft>
              <a:defRPr/>
            </a:pPr>
            <a:r>
              <a:rPr lang="en-US" b="1" dirty="0" smtClean="0">
                <a:solidFill>
                  <a:schemeClr val="tx1"/>
                </a:solidFill>
                <a:latin typeface="Times New Roman" pitchFamily="18" charset="0"/>
                <a:cs typeface="Times New Roman" pitchFamily="18" charset="0"/>
              </a:rPr>
              <a:t>Gases such as Nitric Oxide: </a:t>
            </a:r>
          </a:p>
          <a:p>
            <a:pPr lvl="1" algn="l" rtl="0" eaLnBrk="1" fontAlgn="auto" hangingPunct="1">
              <a:spcAft>
                <a:spcPts val="0"/>
              </a:spcAft>
              <a:defRPr/>
            </a:pPr>
            <a:r>
              <a:rPr lang="en-US" dirty="0" smtClean="0">
                <a:solidFill>
                  <a:schemeClr val="tx1"/>
                </a:solidFill>
                <a:latin typeface="Times New Roman" pitchFamily="18" charset="0"/>
                <a:cs typeface="Times New Roman" pitchFamily="18" charset="0"/>
              </a:rPr>
              <a:t>Serves as retrograde NT (that is, a backwards NT) </a:t>
            </a:r>
          </a:p>
          <a:p>
            <a:pPr lvl="1" algn="l" rtl="0" eaLnBrk="1" fontAlgn="auto" hangingPunct="1">
              <a:spcAft>
                <a:spcPts val="0"/>
              </a:spcAft>
              <a:defRPr/>
            </a:pPr>
            <a:r>
              <a:rPr lang="en-US" dirty="0" smtClean="0">
                <a:solidFill>
                  <a:schemeClr val="tx1"/>
                </a:solidFill>
                <a:latin typeface="Times New Roman" pitchFamily="18" charset="0"/>
                <a:cs typeface="Times New Roman" pitchFamily="18" charset="0"/>
              </a:rPr>
              <a:t>Influences </a:t>
            </a:r>
            <a:r>
              <a:rPr lang="en-US" dirty="0" err="1" smtClean="0">
                <a:solidFill>
                  <a:schemeClr val="tx1"/>
                </a:solidFill>
                <a:latin typeface="Times New Roman" pitchFamily="18" charset="0"/>
                <a:cs typeface="Times New Roman" pitchFamily="18" charset="0"/>
              </a:rPr>
              <a:t>presysnaptic</a:t>
            </a:r>
            <a:r>
              <a:rPr lang="en-US" dirty="0" smtClean="0">
                <a:solidFill>
                  <a:schemeClr val="tx1"/>
                </a:solidFill>
                <a:latin typeface="Times New Roman" pitchFamily="18" charset="0"/>
                <a:cs typeface="Times New Roman" pitchFamily="18" charset="0"/>
              </a:rPr>
              <a:t> membrane’s release of NT</a:t>
            </a:r>
          </a:p>
          <a:p>
            <a:pPr lvl="1" algn="l" rtl="0" eaLnBrk="1" fontAlgn="auto" hangingPunct="1">
              <a:spcAft>
                <a:spcPts val="0"/>
              </a:spcAft>
              <a:defRPr/>
            </a:pPr>
            <a:r>
              <a:rPr lang="en-US" dirty="0" smtClean="0">
                <a:solidFill>
                  <a:schemeClr val="tx1"/>
                </a:solidFill>
                <a:latin typeface="Times New Roman" pitchFamily="18" charset="0"/>
                <a:cs typeface="Times New Roman" pitchFamily="18" charset="0"/>
              </a:rPr>
              <a:t>Nitric oxide has the ability to relax blood vessels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p:cNvPicPr>
          <p:nvPr/>
        </p:nvPicPr>
        <p:blipFill>
          <a:blip r:embed="rId3"/>
          <a:srcRect/>
          <a:stretch>
            <a:fillRect/>
          </a:stretch>
        </p:blipFill>
        <p:spPr bwMode="auto">
          <a:xfrm>
            <a:off x="1071538" y="76200"/>
            <a:ext cx="6858048" cy="678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28596" y="1500174"/>
            <a:ext cx="8229600" cy="2143140"/>
          </a:xfrm>
          <a:prstGeom prst="rect">
            <a:avLst/>
          </a:prstGeom>
        </p:spPr>
        <p:style>
          <a:lnRef idx="1">
            <a:schemeClr val="accent3"/>
          </a:lnRef>
          <a:fillRef idx="2">
            <a:schemeClr val="accent3"/>
          </a:fillRef>
          <a:effectRef idx="1">
            <a:schemeClr val="accent3"/>
          </a:effectRef>
          <a:fontRef idx="minor">
            <a:schemeClr val="dk1"/>
          </a:fontRef>
        </p:style>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en-US" sz="41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endParaRP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n-ea"/>
                <a:cs typeface="Times New Roman" pitchFamily="18" charset="0"/>
              </a:rPr>
              <a:t>Autonomic Nervous System</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New Image"/>
          <p:cNvPicPr>
            <a:picLocks noChangeAspect="1" noChangeArrowheads="1"/>
          </p:cNvPicPr>
          <p:nvPr/>
        </p:nvPicPr>
        <p:blipFill>
          <a:blip r:embed="rId3"/>
          <a:srcRect/>
          <a:stretch>
            <a:fillRect/>
          </a:stretch>
        </p:blipFill>
        <p:spPr bwMode="auto">
          <a:xfrm>
            <a:off x="0" y="0"/>
            <a:ext cx="9086850" cy="652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0034" y="285728"/>
            <a:ext cx="8229600" cy="785818"/>
          </a:xfrm>
        </p:spPr>
        <p:style>
          <a:lnRef idx="3">
            <a:schemeClr val="lt1"/>
          </a:lnRef>
          <a:fillRef idx="1">
            <a:schemeClr val="accent4"/>
          </a:fillRef>
          <a:effectRef idx="1">
            <a:schemeClr val="accent4"/>
          </a:effectRef>
          <a:fontRef idx="minor">
            <a:schemeClr val="lt1"/>
          </a:fontRef>
        </p:style>
        <p:txBody>
          <a:bodyPr/>
          <a:lstStyle/>
          <a:p>
            <a:pPr algn="ctr" rtl="0"/>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Integration Center </a:t>
            </a:r>
            <a:endParaRPr lang="ar-IQ"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3" name="Picture 2" descr="C:\Users\irdeto\Desktop\CNS PHYSIOLOGY\CNS images\spinal cord 5.png"/>
          <p:cNvPicPr/>
          <p:nvPr/>
        </p:nvPicPr>
        <p:blipFill>
          <a:blip r:embed="rId3"/>
          <a:srcRect/>
          <a:stretch>
            <a:fillRect/>
          </a:stretch>
        </p:blipFill>
        <p:spPr bwMode="auto">
          <a:xfrm>
            <a:off x="571472" y="1428736"/>
            <a:ext cx="8001056" cy="4786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357158" y="428604"/>
            <a:ext cx="8358246" cy="60007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405414947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733754"/>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algn="justLow" rtl="0"/>
            <a:r>
              <a:rPr lang="en-US" sz="2800" dirty="0" smtClean="0">
                <a:solidFill>
                  <a:schemeClr val="tx1"/>
                </a:solidFill>
                <a:latin typeface="Times New Roman" pitchFamily="18" charset="0"/>
                <a:cs typeface="Times New Roman" pitchFamily="18" charset="0"/>
              </a:rPr>
              <a:t>The Autonomic Nervous System (ANS)  is the part of the nervous system that is responsible for homeostasis, e.g.:</a:t>
            </a:r>
          </a:p>
          <a:p>
            <a:pPr lvl="1" algn="justLow" rtl="0"/>
            <a:r>
              <a:rPr lang="en-US" sz="2400" dirty="0" smtClean="0">
                <a:solidFill>
                  <a:schemeClr val="tx1"/>
                </a:solidFill>
                <a:latin typeface="Times New Roman" pitchFamily="18" charset="0"/>
                <a:cs typeface="Times New Roman" pitchFamily="18" charset="0"/>
              </a:rPr>
              <a:t>Regulation of blood pressure</a:t>
            </a:r>
          </a:p>
          <a:p>
            <a:pPr lvl="1" algn="justLow" rtl="0"/>
            <a:r>
              <a:rPr lang="en-US" sz="2400" dirty="0" smtClean="0">
                <a:solidFill>
                  <a:schemeClr val="tx1"/>
                </a:solidFill>
                <a:latin typeface="Times New Roman" pitchFamily="18" charset="0"/>
                <a:cs typeface="Times New Roman" pitchFamily="18" charset="0"/>
              </a:rPr>
              <a:t>Gastrointestinal responses to food</a:t>
            </a:r>
          </a:p>
          <a:p>
            <a:pPr lvl="1" algn="justLow" rtl="0"/>
            <a:r>
              <a:rPr lang="en-US" sz="2400" dirty="0" smtClean="0">
                <a:solidFill>
                  <a:schemeClr val="tx1"/>
                </a:solidFill>
                <a:latin typeface="Times New Roman" pitchFamily="18" charset="0"/>
                <a:cs typeface="Times New Roman" pitchFamily="18" charset="0"/>
              </a:rPr>
              <a:t>Contraction of the urinary bladder</a:t>
            </a:r>
          </a:p>
          <a:p>
            <a:pPr lvl="1" algn="justLow" rtl="0"/>
            <a:r>
              <a:rPr lang="en-US" sz="2400" dirty="0" smtClean="0">
                <a:solidFill>
                  <a:schemeClr val="tx1"/>
                </a:solidFill>
                <a:latin typeface="Times New Roman" pitchFamily="18" charset="0"/>
                <a:cs typeface="Times New Roman" pitchFamily="18" charset="0"/>
              </a:rPr>
              <a:t>Focusing of the eyes</a:t>
            </a:r>
          </a:p>
          <a:p>
            <a:pPr lvl="1" algn="justLow" rtl="0"/>
            <a:r>
              <a:rPr lang="en-US" sz="2400" dirty="0" smtClean="0">
                <a:solidFill>
                  <a:schemeClr val="tx1"/>
                </a:solidFill>
                <a:latin typeface="Times New Roman" pitchFamily="18" charset="0"/>
                <a:cs typeface="Times New Roman" pitchFamily="18" charset="0"/>
              </a:rPr>
              <a:t>Thermoregulation</a:t>
            </a:r>
          </a:p>
          <a:p>
            <a:pPr algn="l" rtl="0">
              <a:lnSpc>
                <a:spcPct val="90000"/>
              </a:lnSpc>
            </a:pPr>
            <a:r>
              <a:rPr lang="en-US" sz="2400" dirty="0" smtClean="0">
                <a:solidFill>
                  <a:schemeClr val="tx1"/>
                </a:solidFill>
                <a:latin typeface="Times New Roman" pitchFamily="18" charset="0"/>
                <a:cs typeface="Times New Roman" pitchFamily="18" charset="0"/>
              </a:rPr>
              <a:t>ANS  consist of the </a:t>
            </a:r>
            <a:r>
              <a:rPr lang="en-GB" sz="2400" dirty="0" smtClean="0">
                <a:solidFill>
                  <a:schemeClr val="tx1"/>
                </a:solidFill>
                <a:latin typeface="Times New Roman" pitchFamily="18" charset="0"/>
                <a:cs typeface="Times New Roman" pitchFamily="18" charset="0"/>
              </a:rPr>
              <a:t>v</a:t>
            </a:r>
            <a:r>
              <a:rPr lang="en-GB" dirty="0" smtClean="0">
                <a:solidFill>
                  <a:schemeClr val="tx1"/>
                </a:solidFill>
                <a:latin typeface="Times New Roman" pitchFamily="18" charset="0"/>
                <a:cs typeface="Times New Roman" pitchFamily="18" charset="0"/>
              </a:rPr>
              <a:t>isceral motor division of the NS</a:t>
            </a:r>
          </a:p>
          <a:p>
            <a:pPr algn="l" rtl="0">
              <a:lnSpc>
                <a:spcPct val="90000"/>
              </a:lnSpc>
            </a:pPr>
            <a:endParaRPr lang="en-GB" dirty="0" smtClean="0">
              <a:solidFill>
                <a:schemeClr val="tx1"/>
              </a:solidFill>
              <a:latin typeface="Times New Roman" pitchFamily="18" charset="0"/>
              <a:cs typeface="Times New Roman" pitchFamily="18" charset="0"/>
            </a:endParaRPr>
          </a:p>
          <a:p>
            <a:pPr algn="l" rtl="0">
              <a:lnSpc>
                <a:spcPct val="90000"/>
              </a:lnSpc>
            </a:pPr>
            <a:r>
              <a:rPr lang="en-GB" dirty="0" smtClean="0">
                <a:solidFill>
                  <a:schemeClr val="tx1"/>
                </a:solidFill>
                <a:latin typeface="Times New Roman" pitchFamily="18" charset="0"/>
                <a:cs typeface="Times New Roman" pitchFamily="18" charset="0"/>
              </a:rPr>
              <a:t>ANS not easily controlled by will (Get nervous and sweat) . ANS uses acetylcholine , epinephrine &amp; </a:t>
            </a:r>
            <a:r>
              <a:rPr lang="en-GB" dirty="0" err="1" smtClean="0">
                <a:solidFill>
                  <a:schemeClr val="tx1"/>
                </a:solidFill>
                <a:latin typeface="Times New Roman" pitchFamily="18" charset="0"/>
                <a:cs typeface="Times New Roman" pitchFamily="18" charset="0"/>
              </a:rPr>
              <a:t>norepinephrineto</a:t>
            </a:r>
            <a:r>
              <a:rPr lang="en-GB" dirty="0" smtClean="0">
                <a:solidFill>
                  <a:schemeClr val="tx1"/>
                </a:solidFill>
                <a:latin typeface="Times New Roman" pitchFamily="18" charset="0"/>
                <a:cs typeface="Times New Roman" pitchFamily="18" charset="0"/>
              </a:rPr>
              <a:t> pass nerve signals.</a:t>
            </a:r>
          </a:p>
          <a:p>
            <a:pPr lvl="1" algn="justLow" rtl="0">
              <a:buNone/>
            </a:pPr>
            <a:endParaRPr lang="en-US" sz="2400" dirty="0" smtClean="0">
              <a:solidFill>
                <a:schemeClr val="tx1"/>
              </a:solidFill>
              <a:latin typeface="Times New Roman" pitchFamily="18" charset="0"/>
              <a:cs typeface="Times New Roman" pitchFamily="18" charset="0"/>
            </a:endParaRPr>
          </a:p>
          <a:p>
            <a:pPr lvl="0" algn="justLow" rtl="0"/>
            <a:r>
              <a:rPr lang="en-US" sz="2800" dirty="0" smtClean="0">
                <a:solidFill>
                  <a:schemeClr val="tx1"/>
                </a:solidFill>
                <a:latin typeface="Times New Roman" pitchFamily="18" charset="0"/>
                <a:cs typeface="Times New Roman" pitchFamily="18" charset="0"/>
              </a:rPr>
              <a:t>Nerve terminals are located in:</a:t>
            </a:r>
          </a:p>
          <a:p>
            <a:pPr lvl="1" algn="justLow" rtl="0"/>
            <a:r>
              <a:rPr lang="en-US" sz="2400" dirty="0" smtClean="0">
                <a:solidFill>
                  <a:schemeClr val="tx1"/>
                </a:solidFill>
                <a:latin typeface="Times New Roman" pitchFamily="18" charset="0"/>
                <a:cs typeface="Times New Roman" pitchFamily="18" charset="0"/>
              </a:rPr>
              <a:t>Smooth muscle (</a:t>
            </a:r>
            <a:r>
              <a:rPr lang="en-US" sz="2400" dirty="0" err="1" smtClean="0">
                <a:solidFill>
                  <a:schemeClr val="tx1"/>
                </a:solidFill>
                <a:latin typeface="Times New Roman" pitchFamily="18" charset="0"/>
                <a:cs typeface="Times New Roman" pitchFamily="18" charset="0"/>
              </a:rPr>
              <a:t>eg</a:t>
            </a:r>
            <a:r>
              <a:rPr lang="en-US" sz="2400" dirty="0" smtClean="0">
                <a:solidFill>
                  <a:schemeClr val="tx1"/>
                </a:solidFill>
                <a:latin typeface="Times New Roman" pitchFamily="18" charset="0"/>
                <a:cs typeface="Times New Roman" pitchFamily="18" charset="0"/>
              </a:rPr>
              <a:t>, blood vessels, gut wall, urinary bladder)</a:t>
            </a:r>
          </a:p>
          <a:p>
            <a:pPr lvl="1" algn="justLow" rtl="0"/>
            <a:r>
              <a:rPr lang="en-US" sz="2400" dirty="0" smtClean="0">
                <a:solidFill>
                  <a:schemeClr val="tx1"/>
                </a:solidFill>
                <a:latin typeface="Times New Roman" pitchFamily="18" charset="0"/>
                <a:cs typeface="Times New Roman" pitchFamily="18" charset="0"/>
              </a:rPr>
              <a:t>Cardiac muscle</a:t>
            </a:r>
          </a:p>
          <a:p>
            <a:pPr lvl="1" algn="justLow" rtl="0"/>
            <a:r>
              <a:rPr lang="en-US" sz="2400" dirty="0" smtClean="0">
                <a:solidFill>
                  <a:schemeClr val="tx1"/>
                </a:solidFill>
                <a:latin typeface="Times New Roman" pitchFamily="18" charset="0"/>
                <a:cs typeface="Times New Roman" pitchFamily="18" charset="0"/>
              </a:rPr>
              <a:t>Glands (</a:t>
            </a:r>
            <a:r>
              <a:rPr lang="en-US" sz="2400" dirty="0" err="1" smtClean="0">
                <a:solidFill>
                  <a:schemeClr val="tx1"/>
                </a:solidFill>
                <a:latin typeface="Times New Roman" pitchFamily="18" charset="0"/>
                <a:cs typeface="Times New Roman" pitchFamily="18" charset="0"/>
              </a:rPr>
              <a:t>eg</a:t>
            </a:r>
            <a:r>
              <a:rPr lang="en-US" sz="2400" dirty="0" smtClean="0">
                <a:solidFill>
                  <a:schemeClr val="tx1"/>
                </a:solidFill>
                <a:latin typeface="Times New Roman" pitchFamily="18" charset="0"/>
                <a:cs typeface="Times New Roman" pitchFamily="18" charset="0"/>
              </a:rPr>
              <a:t>, sweat glands, salivary glands)</a:t>
            </a:r>
          </a:p>
          <a:p>
            <a:pPr lvl="1" algn="justLow" rtl="0"/>
            <a:endParaRPr lang="en-US" sz="2400" dirty="0" smtClean="0">
              <a:solidFill>
                <a:schemeClr val="tx1"/>
              </a:solidFill>
              <a:latin typeface="Times New Roman" pitchFamily="18" charset="0"/>
              <a:cs typeface="Times New Roman" pitchFamily="18" charset="0"/>
            </a:endParaRPr>
          </a:p>
          <a:p>
            <a:pPr algn="justLow" rtl="0"/>
            <a:r>
              <a:rPr lang="en-US" sz="2800" dirty="0" smtClean="0">
                <a:solidFill>
                  <a:schemeClr val="tx1"/>
                </a:solidFill>
                <a:latin typeface="Times New Roman" pitchFamily="18" charset="0"/>
                <a:cs typeface="Times New Roman" pitchFamily="18" charset="0"/>
              </a:rPr>
              <a:t>Although survival is possible without an ANS, the ability to adapt to environmental stressors and other challenges is severely compromised </a:t>
            </a:r>
          </a:p>
          <a:p>
            <a:pPr lvl="0" algn="l" rtl="0"/>
            <a:endParaRPr lang="en-US" sz="2800" b="1" dirty="0" smtClean="0">
              <a:solidFill>
                <a:schemeClr val="tx1"/>
              </a:solidFill>
              <a:latin typeface="Times New Roman" pitchFamily="18" charset="0"/>
              <a:cs typeface="Times New Roman" pitchFamily="18" charset="0"/>
            </a:endParaRPr>
          </a:p>
          <a:p>
            <a:pPr algn="l" rtl="0"/>
            <a:endParaRPr lang="en-US" sz="2800" b="1" dirty="0" smtClean="0">
              <a:solidFill>
                <a:schemeClr val="tx1"/>
              </a:solidFill>
              <a:latin typeface="Times New Roman" pitchFamily="18" charset="0"/>
              <a:cs typeface="Times New Roman" pitchFamily="18" charset="0"/>
            </a:endParaRPr>
          </a:p>
          <a:p>
            <a:pPr algn="l"/>
            <a:endParaRPr lang="ar-IQ" dirty="0">
              <a:solidFill>
                <a:schemeClr val="tx1"/>
              </a:solidFill>
              <a:latin typeface="Times New Roman" pitchFamily="18" charset="0"/>
              <a:cs typeface="Times New Roman" pitchFamily="18" charset="0"/>
            </a:endParaRPr>
          </a:p>
        </p:txBody>
      </p:sp>
      <p:sp>
        <p:nvSpPr>
          <p:cNvPr id="4" name="Rectangle 2"/>
          <p:cNvSpPr>
            <a:spLocks noGrp="1" noChangeArrowheads="1"/>
          </p:cNvSpPr>
          <p:nvPr>
            <p:ph type="title"/>
          </p:nvPr>
        </p:nvSpPr>
        <p:spPr>
          <a:xfrm>
            <a:off x="457200" y="274638"/>
            <a:ext cx="8229600" cy="939784"/>
          </a:xfrm>
        </p:spPr>
        <p:style>
          <a:lnRef idx="3">
            <a:schemeClr val="lt1"/>
          </a:lnRef>
          <a:fillRef idx="1">
            <a:schemeClr val="accent4"/>
          </a:fillRef>
          <a:effectRef idx="1">
            <a:schemeClr val="accent4"/>
          </a:effectRef>
          <a:fontRef idx="minor">
            <a:schemeClr val="lt1"/>
          </a:fontRef>
        </p:style>
        <p:txBody>
          <a:bodyPr/>
          <a:lstStyle/>
          <a:p>
            <a:pPr algn="ctr" eaLnBrk="1" hangingPunct="1"/>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Autonomic</a:t>
            </a:r>
            <a:r>
              <a:rPr lang="en-US" dirty="0" smtClean="0">
                <a:solidFill>
                  <a:schemeClr val="tx1"/>
                </a:solidFill>
                <a:latin typeface="Times New Roman" pitchFamily="18" charset="0"/>
                <a:cs typeface="Times New Roman" pitchFamily="18" charset="0"/>
              </a:rPr>
              <a:t> </a:t>
            </a:r>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Nervous</a:t>
            </a:r>
            <a:r>
              <a:rPr lang="en-US" dirty="0" smtClean="0">
                <a:solidFill>
                  <a:schemeClr val="tx1"/>
                </a:solidFill>
                <a:latin typeface="Times New Roman" pitchFamily="18" charset="0"/>
                <a:cs typeface="Times New Roman" pitchFamily="18" charset="0"/>
              </a:rPr>
              <a:t> </a:t>
            </a:r>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System</a:t>
            </a:r>
            <a:endParaRPr lang="en-US" dirty="0" smtClean="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1285860"/>
            <a:ext cx="8229600" cy="5143536"/>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lgn="justLow" rtl="0"/>
            <a:r>
              <a:rPr lang="en-US" dirty="0" smtClean="0">
                <a:latin typeface="Times New Roman" pitchFamily="18" charset="0"/>
                <a:cs typeface="Times New Roman" pitchFamily="18" charset="0"/>
              </a:rPr>
              <a:t>Unlike somatic motor neurons, which conduct </a:t>
            </a:r>
            <a:r>
              <a:rPr lang="en-US" dirty="0" err="1" smtClean="0">
                <a:latin typeface="Times New Roman" pitchFamily="18" charset="0"/>
                <a:cs typeface="Times New Roman" pitchFamily="18" charset="0"/>
              </a:rPr>
              <a:t>impuls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es</a:t>
            </a:r>
            <a:r>
              <a:rPr lang="en-US" dirty="0" smtClean="0">
                <a:latin typeface="Times New Roman" pitchFamily="18" charset="0"/>
                <a:cs typeface="Times New Roman" pitchFamily="18" charset="0"/>
              </a:rPr>
              <a:t> along a single axon from the spinal cord to the neuromuscular junction, autonomic motor control involves two neurons in the efferent pathway . </a:t>
            </a:r>
          </a:p>
          <a:p>
            <a:pPr algn="justLow" rtl="0">
              <a:buNone/>
            </a:pPr>
            <a:endParaRPr lang="en-US" dirty="0" smtClean="0">
              <a:latin typeface="Times New Roman" pitchFamily="18" charset="0"/>
              <a:cs typeface="Times New Roman" pitchFamily="18" charset="0"/>
            </a:endParaRPr>
          </a:p>
          <a:p>
            <a:pPr algn="justLow" rtl="0"/>
            <a:r>
              <a:rPr lang="en-US" dirty="0" smtClean="0">
                <a:latin typeface="Times New Roman" pitchFamily="18" charset="0"/>
                <a:cs typeface="Times New Roman" pitchFamily="18" charset="0"/>
              </a:rPr>
              <a:t>The first of these neurons has its cell body in the gray matter of the brain or spinal cord. </a:t>
            </a:r>
          </a:p>
          <a:p>
            <a:pPr algn="justLow" rtl="0">
              <a:buNone/>
            </a:pPr>
            <a:endParaRPr lang="en-US" dirty="0" smtClean="0">
              <a:latin typeface="Times New Roman" pitchFamily="18" charset="0"/>
              <a:cs typeface="Times New Roman" pitchFamily="18" charset="0"/>
            </a:endParaRPr>
          </a:p>
          <a:p>
            <a:pPr algn="justLow" rtl="0"/>
            <a:r>
              <a:rPr lang="en-US" dirty="0" smtClean="0">
                <a:latin typeface="Times New Roman" pitchFamily="18" charset="0"/>
                <a:cs typeface="Times New Roman" pitchFamily="18" charset="0"/>
              </a:rPr>
              <a:t>The axon of this neuron does not directly innervate the </a:t>
            </a:r>
            <a:r>
              <a:rPr lang="en-US" dirty="0" err="1" smtClean="0">
                <a:latin typeface="Times New Roman" pitchFamily="18" charset="0"/>
                <a:cs typeface="Times New Roman" pitchFamily="18" charset="0"/>
              </a:rPr>
              <a:t>effector</a:t>
            </a:r>
            <a:r>
              <a:rPr lang="en-US" dirty="0" smtClean="0">
                <a:latin typeface="Times New Roman" pitchFamily="18" charset="0"/>
                <a:cs typeface="Times New Roman" pitchFamily="18" charset="0"/>
              </a:rPr>
              <a:t> organ but instead synapses with a second neuron within an autonomic ganglion (a ganglion is a collection of cell bodies outside the CNS).</a:t>
            </a:r>
          </a:p>
          <a:p>
            <a:pPr algn="justLow" rtl="0">
              <a:buNone/>
            </a:pPr>
            <a:endParaRPr lang="en-US" dirty="0" smtClean="0">
              <a:latin typeface="Times New Roman" pitchFamily="18" charset="0"/>
              <a:cs typeface="Times New Roman" pitchFamily="18" charset="0"/>
            </a:endParaRPr>
          </a:p>
          <a:p>
            <a:pPr algn="justLow" rtl="0"/>
            <a:r>
              <a:rPr lang="en-US" dirty="0" smtClean="0">
                <a:latin typeface="Times New Roman" pitchFamily="18" charset="0"/>
                <a:cs typeface="Times New Roman" pitchFamily="18" charset="0"/>
              </a:rPr>
              <a:t>The first neuron is thus called a </a:t>
            </a:r>
            <a:r>
              <a:rPr lang="en-US" b="1" dirty="0" err="1" smtClean="0">
                <a:latin typeface="Times New Roman" pitchFamily="18" charset="0"/>
                <a:cs typeface="Times New Roman" pitchFamily="18" charset="0"/>
              </a:rPr>
              <a:t>preganglionic</a:t>
            </a:r>
            <a:r>
              <a:rPr lang="en-US" b="1" dirty="0" smtClean="0">
                <a:latin typeface="Times New Roman" pitchFamily="18" charset="0"/>
                <a:cs typeface="Times New Roman" pitchFamily="18" charset="0"/>
              </a:rPr>
              <a:t> neuron. </a:t>
            </a:r>
          </a:p>
          <a:p>
            <a:pPr algn="justLow" rtl="0">
              <a:buNone/>
            </a:pPr>
            <a:endParaRPr lang="en-US" b="1" dirty="0" smtClean="0">
              <a:latin typeface="Times New Roman" pitchFamily="18" charset="0"/>
              <a:cs typeface="Times New Roman" pitchFamily="18" charset="0"/>
            </a:endParaRPr>
          </a:p>
          <a:p>
            <a:pPr algn="justLow" rtl="0"/>
            <a:r>
              <a:rPr lang="en-US" b="1"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rPr>
              <a:t>second neuron in this pathway, called a </a:t>
            </a:r>
            <a:r>
              <a:rPr lang="en-US" b="1" dirty="0" smtClean="0">
                <a:latin typeface="Times New Roman" pitchFamily="18" charset="0"/>
                <a:cs typeface="Times New Roman" pitchFamily="18" charset="0"/>
              </a:rPr>
              <a:t>postganglionic neuron, has an axon that extends from the autonomic ganglion </a:t>
            </a:r>
            <a:r>
              <a:rPr lang="en-US" dirty="0" smtClean="0">
                <a:latin typeface="Times New Roman" pitchFamily="18" charset="0"/>
                <a:cs typeface="Times New Roman" pitchFamily="18" charset="0"/>
              </a:rPr>
              <a:t>to an </a:t>
            </a:r>
            <a:r>
              <a:rPr lang="en-US" dirty="0" err="1" smtClean="0">
                <a:latin typeface="Times New Roman" pitchFamily="18" charset="0"/>
                <a:cs typeface="Times New Roman" pitchFamily="18" charset="0"/>
              </a:rPr>
              <a:t>effector</a:t>
            </a:r>
            <a:r>
              <a:rPr lang="en-US" dirty="0" smtClean="0">
                <a:latin typeface="Times New Roman" pitchFamily="18" charset="0"/>
                <a:cs typeface="Times New Roman" pitchFamily="18" charset="0"/>
              </a:rPr>
              <a:t> organ, where it synapses with its target tissue.</a:t>
            </a:r>
            <a:endParaRPr lang="ar-IQ" dirty="0">
              <a:latin typeface="Times New Roman" pitchFamily="18" charset="0"/>
              <a:cs typeface="Times New Roman" pitchFamily="18" charset="0"/>
            </a:endParaRPr>
          </a:p>
        </p:txBody>
      </p:sp>
      <p:sp>
        <p:nvSpPr>
          <p:cNvPr id="4" name="Rectangle 2"/>
          <p:cNvSpPr>
            <a:spLocks noGrp="1" noChangeArrowheads="1"/>
          </p:cNvSpPr>
          <p:nvPr>
            <p:ph type="title"/>
          </p:nvPr>
        </p:nvSpPr>
        <p:spPr>
          <a:xfrm>
            <a:off x="457200" y="274638"/>
            <a:ext cx="8229600" cy="868346"/>
          </a:xfrm>
        </p:spPr>
        <p:style>
          <a:lnRef idx="3">
            <a:schemeClr val="lt1"/>
          </a:lnRef>
          <a:fillRef idx="1">
            <a:schemeClr val="accent4"/>
          </a:fillRef>
          <a:effectRef idx="1">
            <a:schemeClr val="accent4"/>
          </a:effectRef>
          <a:fontRef idx="minor">
            <a:schemeClr val="lt1"/>
          </a:fontRef>
        </p:style>
        <p:txBody>
          <a:bodyPr/>
          <a:lstStyle/>
          <a:p>
            <a:pPr algn="ctr" eaLnBrk="1" hangingPunct="1"/>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Autonomic</a:t>
            </a:r>
            <a:r>
              <a:rPr lang="en-US" dirty="0" smtClean="0">
                <a:solidFill>
                  <a:schemeClr val="tx1"/>
                </a:solidFill>
                <a:latin typeface="Times New Roman" pitchFamily="18" charset="0"/>
                <a:cs typeface="Times New Roman" pitchFamily="18" charset="0"/>
              </a:rPr>
              <a:t> </a:t>
            </a:r>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Nervous</a:t>
            </a:r>
            <a:r>
              <a:rPr lang="en-US" dirty="0" smtClean="0">
                <a:solidFill>
                  <a:schemeClr val="tx1"/>
                </a:solidFill>
                <a:latin typeface="Times New Roman" pitchFamily="18" charset="0"/>
                <a:cs typeface="Times New Roman" pitchFamily="18" charset="0"/>
              </a:rPr>
              <a:t> </a:t>
            </a:r>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System</a:t>
            </a:r>
            <a:endParaRPr lang="en-US" dirty="0" smtClean="0">
              <a:solidFill>
                <a:schemeClr val="tx1"/>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457200" y="274638"/>
            <a:ext cx="8229600" cy="792162"/>
          </a:xfrm>
        </p:spPr>
        <p:style>
          <a:lnRef idx="3">
            <a:schemeClr val="lt1"/>
          </a:lnRef>
          <a:fillRef idx="1">
            <a:schemeClr val="accent4"/>
          </a:fillRef>
          <a:effectRef idx="1">
            <a:schemeClr val="accent4"/>
          </a:effectRef>
          <a:fontRef idx="minor">
            <a:schemeClr val="lt1"/>
          </a:fontRef>
        </p:style>
        <p:txBody>
          <a:bodyPr/>
          <a:lstStyle/>
          <a:p>
            <a:pPr algn="ctr" rtl="0" eaLnBrk="1" hangingPunct="1">
              <a:defRPr/>
            </a:pPr>
            <a:r>
              <a:rPr lang="en-US" alt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Action</a:t>
            </a:r>
            <a:r>
              <a:rPr lang="en-US" altLang="en-US" dirty="0" smtClean="0">
                <a:solidFill>
                  <a:schemeClr val="tx1"/>
                </a:solidFill>
                <a:latin typeface="Times New Roman" pitchFamily="18" charset="0"/>
                <a:cs typeface="Times New Roman" pitchFamily="18" charset="0"/>
              </a:rPr>
              <a:t> </a:t>
            </a:r>
            <a:r>
              <a:rPr lang="en-US" alt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in</a:t>
            </a:r>
            <a:r>
              <a:rPr lang="en-US" altLang="en-US" dirty="0" smtClean="0">
                <a:solidFill>
                  <a:schemeClr val="tx1"/>
                </a:solidFill>
                <a:latin typeface="Times New Roman" pitchFamily="18" charset="0"/>
                <a:cs typeface="Times New Roman" pitchFamily="18" charset="0"/>
              </a:rPr>
              <a:t> </a:t>
            </a:r>
            <a:r>
              <a:rPr lang="en-US" alt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the</a:t>
            </a:r>
            <a:r>
              <a:rPr lang="en-US" altLang="en-US" dirty="0" smtClean="0">
                <a:solidFill>
                  <a:schemeClr val="tx1"/>
                </a:solidFill>
                <a:latin typeface="Times New Roman" pitchFamily="18" charset="0"/>
                <a:cs typeface="Times New Roman" pitchFamily="18" charset="0"/>
              </a:rPr>
              <a:t> </a:t>
            </a:r>
            <a:r>
              <a:rPr lang="en-US" alt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Synapse</a:t>
            </a:r>
            <a:endParaRPr lang="en-US" altLang="en-US" dirty="0" smtClean="0">
              <a:solidFill>
                <a:schemeClr val="tx1"/>
              </a:solidFill>
              <a:latin typeface="Times New Roman" pitchFamily="18" charset="0"/>
              <a:cs typeface="Times New Roman" pitchFamily="18" charset="0"/>
            </a:endParaRPr>
          </a:p>
        </p:txBody>
      </p:sp>
      <p:sp>
        <p:nvSpPr>
          <p:cNvPr id="79875" name="Rectangle 3"/>
          <p:cNvSpPr>
            <a:spLocks noGrp="1" noRot="1" noChangeArrowheads="1"/>
          </p:cNvSpPr>
          <p:nvPr>
            <p:ph type="body" idx="1"/>
          </p:nvPr>
        </p:nvSpPr>
        <p:spPr>
          <a:xfrm>
            <a:off x="304800" y="1295400"/>
            <a:ext cx="8382000" cy="5276872"/>
          </a:xfrm>
        </p:spPr>
        <p:style>
          <a:lnRef idx="2">
            <a:schemeClr val="accent1"/>
          </a:lnRef>
          <a:fillRef idx="1">
            <a:schemeClr val="lt1"/>
          </a:fillRef>
          <a:effectRef idx="0">
            <a:schemeClr val="accent1"/>
          </a:effectRef>
          <a:fontRef idx="minor">
            <a:schemeClr val="dk1"/>
          </a:fontRef>
        </p:style>
        <p:txBody>
          <a:bodyPr rtlCol="0">
            <a:normAutofit/>
          </a:bodyPr>
          <a:lstStyle/>
          <a:p>
            <a:pPr marL="609600" indent="-609600" algn="l" rtl="0" eaLnBrk="1" fontAlgn="auto" hangingPunct="1">
              <a:spcAft>
                <a:spcPts val="0"/>
              </a:spcAft>
              <a:defRPr/>
            </a:pPr>
            <a:r>
              <a:rPr lang="en-US" sz="2800" b="1" dirty="0" smtClean="0">
                <a:solidFill>
                  <a:schemeClr val="tx1"/>
                </a:solidFill>
                <a:latin typeface="Times New Roman" pitchFamily="18" charset="0"/>
                <a:cs typeface="Times New Roman" pitchFamily="18" charset="0"/>
              </a:rPr>
              <a:t>Neurotransmitter is released into the synapse</a:t>
            </a:r>
          </a:p>
          <a:p>
            <a:pPr marL="990600" lvl="1" indent="-533400" algn="l" rtl="0" eaLnBrk="1" fontAlgn="auto" hangingPunct="1">
              <a:spcAft>
                <a:spcPts val="0"/>
              </a:spcAft>
              <a:defRPr/>
            </a:pPr>
            <a:r>
              <a:rPr lang="en-US" sz="2400" dirty="0" smtClean="0">
                <a:solidFill>
                  <a:schemeClr val="tx1"/>
                </a:solidFill>
                <a:latin typeface="Times New Roman" pitchFamily="18" charset="0"/>
                <a:cs typeface="Times New Roman" pitchFamily="18" charset="0"/>
              </a:rPr>
              <a:t>diffuses across synapse to next neuron’s dendrite</a:t>
            </a:r>
          </a:p>
          <a:p>
            <a:pPr marL="990600" lvl="1" indent="-533400" algn="l" rtl="0" eaLnBrk="1" fontAlgn="auto" hangingPunct="1">
              <a:spcAft>
                <a:spcPts val="0"/>
              </a:spcAft>
              <a:defRPr/>
            </a:pPr>
            <a:r>
              <a:rPr lang="en-US" sz="2400" dirty="0" smtClean="0">
                <a:solidFill>
                  <a:schemeClr val="tx1"/>
                </a:solidFill>
                <a:latin typeface="Times New Roman" pitchFamily="18" charset="0"/>
                <a:cs typeface="Times New Roman" pitchFamily="18" charset="0"/>
              </a:rPr>
              <a:t>This “next dendrite” is post-synaptic   </a:t>
            </a:r>
          </a:p>
          <a:p>
            <a:pPr marL="990600" lvl="1" indent="-533400" algn="l" rtl="0" eaLnBrk="1" fontAlgn="auto" hangingPunct="1">
              <a:spcAft>
                <a:spcPts val="0"/>
              </a:spcAft>
              <a:defRPr/>
            </a:pPr>
            <a:endParaRPr lang="en-US" sz="2400" dirty="0" smtClean="0">
              <a:solidFill>
                <a:schemeClr val="tx1"/>
              </a:solidFill>
              <a:latin typeface="Times New Roman" pitchFamily="18" charset="0"/>
              <a:cs typeface="Times New Roman" pitchFamily="18" charset="0"/>
            </a:endParaRPr>
          </a:p>
          <a:p>
            <a:pPr marL="609600" indent="-609600" algn="l" rtl="0" eaLnBrk="1" fontAlgn="auto" hangingPunct="1">
              <a:spcAft>
                <a:spcPts val="0"/>
              </a:spcAft>
              <a:defRPr/>
            </a:pPr>
            <a:r>
              <a:rPr lang="en-US" sz="2800" b="1" dirty="0" smtClean="0">
                <a:solidFill>
                  <a:schemeClr val="tx1"/>
                </a:solidFill>
                <a:latin typeface="Times New Roman" pitchFamily="18" charset="0"/>
                <a:cs typeface="Times New Roman" pitchFamily="18" charset="0"/>
              </a:rPr>
              <a:t>Neurotransmitter is attracted to the POST-synaptic side:</a:t>
            </a:r>
          </a:p>
          <a:p>
            <a:pPr marL="990600" lvl="1" indent="-533400" algn="l" rtl="0" eaLnBrk="1" fontAlgn="auto" hangingPunct="1">
              <a:spcAft>
                <a:spcPts val="0"/>
              </a:spcAft>
              <a:defRPr/>
            </a:pPr>
            <a:r>
              <a:rPr lang="en-US" sz="2400" dirty="0" smtClean="0">
                <a:solidFill>
                  <a:schemeClr val="tx1"/>
                </a:solidFill>
                <a:latin typeface="Times New Roman" pitchFamily="18" charset="0"/>
                <a:cs typeface="Times New Roman" pitchFamily="18" charset="0"/>
              </a:rPr>
              <a:t>  receptor sites on the next neurons dendrites</a:t>
            </a:r>
          </a:p>
          <a:p>
            <a:pPr marL="990600" lvl="1" indent="-533400" algn="l" rtl="0" eaLnBrk="1" fontAlgn="auto" hangingPunct="1">
              <a:spcAft>
                <a:spcPts val="0"/>
              </a:spcAft>
              <a:defRPr/>
            </a:pPr>
            <a:r>
              <a:rPr lang="en-US" sz="2400" dirty="0" smtClean="0">
                <a:solidFill>
                  <a:schemeClr val="tx1"/>
                </a:solidFill>
                <a:latin typeface="Times New Roman" pitchFamily="18" charset="0"/>
                <a:cs typeface="Times New Roman" pitchFamily="18" charset="0"/>
              </a:rPr>
              <a:t>  neurotransmitter must match molecular shape of receptor site</a:t>
            </a:r>
          </a:p>
          <a:p>
            <a:pPr marL="990600" lvl="1" indent="-533400" algn="l" rtl="0" eaLnBrk="1" fontAlgn="auto" hangingPunct="1">
              <a:spcAft>
                <a:spcPts val="0"/>
              </a:spcAft>
              <a:defRPr/>
            </a:pPr>
            <a:r>
              <a:rPr lang="en-US" dirty="0" smtClean="0">
                <a:solidFill>
                  <a:schemeClr val="tx1"/>
                </a:solidFill>
                <a:latin typeface="Times New Roman" pitchFamily="18" charset="0"/>
                <a:cs typeface="Times New Roman" pitchFamily="18" charset="0"/>
              </a:rPr>
              <a:t>Activation of receptor causes ion channels in membrane to open</a:t>
            </a:r>
          </a:p>
          <a:p>
            <a:pPr marL="590550" indent="-533400" eaLnBrk="1" fontAlgn="auto" hangingPunct="1">
              <a:spcAft>
                <a:spcPts val="0"/>
              </a:spcAft>
              <a:defRPr/>
            </a:pPr>
            <a:endParaRPr lang="en-US" b="1"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sz="4000" dirty="0">
                <a:latin typeface="Times New Roman" pitchFamily="18" charset="0"/>
                <a:cs typeface="Times New Roman" pitchFamily="18" charset="0"/>
              </a:rPr>
              <a:t>Comparison of Somatic and Autonomic Efferent Pathways</a:t>
            </a:r>
          </a:p>
        </p:txBody>
      </p:sp>
      <p:pic>
        <p:nvPicPr>
          <p:cNvPr id="113668" name="Picture 4" descr="f15-02_comparison_of_so_c"/>
          <p:cNvPicPr>
            <a:picLocks noChangeAspect="1" noChangeArrowheads="1"/>
          </p:cNvPicPr>
          <p:nvPr/>
        </p:nvPicPr>
        <p:blipFill>
          <a:blip r:embed="rId3"/>
          <a:srcRect/>
          <a:stretch>
            <a:fillRect/>
          </a:stretch>
        </p:blipFill>
        <p:spPr bwMode="auto">
          <a:xfrm>
            <a:off x="838200" y="1785926"/>
            <a:ext cx="7467600" cy="4643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46"/>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2400" dirty="0" smtClean="0">
                <a:latin typeface="Times New Roman" pitchFamily="18" charset="0"/>
                <a:cs typeface="Times New Roman" pitchFamily="18" charset="0"/>
              </a:rPr>
              <a:t>Comparison of peripheral organization and transmitters released by </a:t>
            </a:r>
            <a:r>
              <a:rPr lang="en-US" sz="2400" dirty="0" err="1" smtClean="0">
                <a:latin typeface="Times New Roman" pitchFamily="18" charset="0"/>
                <a:cs typeface="Times New Roman" pitchFamily="18" charset="0"/>
              </a:rPr>
              <a:t>somatomotor</a:t>
            </a:r>
            <a:r>
              <a:rPr lang="en-US" sz="2400" dirty="0" smtClean="0">
                <a:latin typeface="Times New Roman" pitchFamily="18" charset="0"/>
                <a:cs typeface="Times New Roman" pitchFamily="18" charset="0"/>
              </a:rPr>
              <a:t> and autonomic nervous systems</a:t>
            </a:r>
            <a:endParaRPr lang="ar-IQ" sz="2400" dirty="0">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3"/>
          <a:srcRect/>
          <a:stretch>
            <a:fillRect/>
          </a:stretch>
        </p:blipFill>
        <p:spPr bwMode="auto">
          <a:xfrm>
            <a:off x="500034" y="1428736"/>
            <a:ext cx="8143932" cy="5143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914400" y="277813"/>
            <a:ext cx="7772400" cy="936609"/>
          </a:xfrm>
        </p:spPr>
        <p:style>
          <a:lnRef idx="3">
            <a:schemeClr val="lt1"/>
          </a:lnRef>
          <a:fillRef idx="1">
            <a:schemeClr val="accent5"/>
          </a:fillRef>
          <a:effectRef idx="1">
            <a:schemeClr val="accent5"/>
          </a:effectRef>
          <a:fontRef idx="minor">
            <a:schemeClr val="lt1"/>
          </a:fontRef>
        </p:style>
        <p:txBody>
          <a:bodyPr>
            <a:normAutofit/>
          </a:bodyPr>
          <a:lstStyle/>
          <a:p>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a:cs typeface="Times New Roman" pitchFamily="18" charset="0"/>
              </a:rPr>
              <a:t>The ANS has two major divisions: </a:t>
            </a:r>
            <a:endPar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22532" name="Rectangle 6"/>
          <p:cNvSpPr>
            <a:spLocks noGrp="1" noChangeArrowheads="1"/>
          </p:cNvSpPr>
          <p:nvPr>
            <p:ph type="body" sz="half" idx="1"/>
          </p:nvPr>
        </p:nvSpPr>
        <p:spPr>
          <a:xfrm>
            <a:off x="285720" y="1571612"/>
            <a:ext cx="4224366" cy="4829196"/>
          </a:xfrm>
        </p:spPr>
        <p:style>
          <a:lnRef idx="1">
            <a:schemeClr val="accent6"/>
          </a:lnRef>
          <a:fillRef idx="2">
            <a:schemeClr val="accent6"/>
          </a:fillRef>
          <a:effectRef idx="1">
            <a:schemeClr val="accent6"/>
          </a:effectRef>
          <a:fontRef idx="minor">
            <a:schemeClr val="dk1"/>
          </a:fontRef>
        </p:style>
        <p:txBody>
          <a:bodyPr>
            <a:normAutofit/>
          </a:bodyPr>
          <a:lstStyle/>
          <a:p>
            <a:pPr algn="l" rtl="0">
              <a:lnSpc>
                <a:spcPct val="90000"/>
              </a:lnSpc>
            </a:pPr>
            <a:r>
              <a:rPr lang="en-US" sz="2400" b="1" dirty="0" smtClean="0">
                <a:solidFill>
                  <a:schemeClr val="tx1"/>
                </a:solidFill>
                <a:latin typeface="Times New Roman" pitchFamily="18" charset="0"/>
                <a:cs typeface="Times New Roman" pitchFamily="18" charset="0"/>
              </a:rPr>
              <a:t>The Sympathetic Nervous System ( SNS)</a:t>
            </a:r>
          </a:p>
          <a:p>
            <a:pPr algn="ctr" rtl="0">
              <a:lnSpc>
                <a:spcPct val="90000"/>
              </a:lnSpc>
              <a:buNone/>
            </a:pPr>
            <a:r>
              <a:rPr lang="en-US" sz="2200" b="1" dirty="0" smtClean="0">
                <a:solidFill>
                  <a:srgbClr val="C00000"/>
                </a:solidFill>
                <a:latin typeface="Times New Roman" pitchFamily="18" charset="0"/>
                <a:cs typeface="Times New Roman" pitchFamily="18" charset="0"/>
              </a:rPr>
              <a:t>“Fight or Flight”</a:t>
            </a:r>
          </a:p>
          <a:p>
            <a:pPr algn="justLow" rtl="0">
              <a:lnSpc>
                <a:spcPct val="90000"/>
              </a:lnSpc>
            </a:pPr>
            <a:endParaRPr lang="en-US" sz="2200" b="1" dirty="0" smtClean="0">
              <a:solidFill>
                <a:schemeClr val="tx1"/>
              </a:solidFill>
              <a:latin typeface="Times New Roman" pitchFamily="18" charset="0"/>
              <a:cs typeface="Times New Roman" pitchFamily="18" charset="0"/>
            </a:endParaRPr>
          </a:p>
          <a:p>
            <a:pPr algn="justLow" rtl="0">
              <a:lnSpc>
                <a:spcPct val="90000"/>
              </a:lnSpc>
            </a:pPr>
            <a:r>
              <a:rPr lang="en-US" sz="2200" dirty="0" smtClean="0">
                <a:solidFill>
                  <a:schemeClr val="tx1"/>
                </a:solidFill>
                <a:latin typeface="Times New Roman" pitchFamily="18" charset="0"/>
                <a:cs typeface="Times New Roman" pitchFamily="18" charset="0"/>
              </a:rPr>
              <a:t>Mobilizes the body during extreme situations.</a:t>
            </a:r>
          </a:p>
          <a:p>
            <a:pPr algn="justLow" rtl="0">
              <a:lnSpc>
                <a:spcPct val="90000"/>
              </a:lnSpc>
            </a:pPr>
            <a:r>
              <a:rPr lang="en-US" sz="2200" dirty="0" smtClean="0">
                <a:solidFill>
                  <a:schemeClr val="tx1"/>
                </a:solidFill>
                <a:latin typeface="Times New Roman" pitchFamily="18" charset="0"/>
                <a:cs typeface="Times New Roman" pitchFamily="18" charset="0"/>
              </a:rPr>
              <a:t>Becomes active when extra metabolic effort needed.</a:t>
            </a:r>
          </a:p>
          <a:p>
            <a:pPr algn="justLow" rtl="0">
              <a:lnSpc>
                <a:spcPct val="90000"/>
              </a:lnSpc>
            </a:pPr>
            <a:endParaRPr lang="en-US" sz="2200" dirty="0" smtClean="0">
              <a:solidFill>
                <a:schemeClr val="tx1"/>
              </a:solidFill>
              <a:latin typeface="Times New Roman" pitchFamily="18" charset="0"/>
              <a:cs typeface="Times New Roman" pitchFamily="18" charset="0"/>
            </a:endParaRPr>
          </a:p>
          <a:p>
            <a:pPr algn="justLow" rtl="0">
              <a:lnSpc>
                <a:spcPct val="90000"/>
              </a:lnSpc>
            </a:pPr>
            <a:r>
              <a:rPr lang="en-US" sz="2200" dirty="0" err="1" smtClean="0">
                <a:solidFill>
                  <a:schemeClr val="tx1"/>
                </a:solidFill>
                <a:latin typeface="Times New Roman" pitchFamily="18" charset="0"/>
                <a:cs typeface="Times New Roman" pitchFamily="18" charset="0"/>
              </a:rPr>
              <a:t>Thoracolumbar</a:t>
            </a:r>
            <a:r>
              <a:rPr lang="en-US" sz="2200" dirty="0" smtClean="0">
                <a:solidFill>
                  <a:schemeClr val="tx1"/>
                </a:solidFill>
                <a:latin typeface="Times New Roman" pitchFamily="18" charset="0"/>
                <a:cs typeface="Times New Roman" pitchFamily="18" charset="0"/>
              </a:rPr>
              <a:t> division. Fibers arise from thoracic and lumbar parts of spinal cord.</a:t>
            </a:r>
          </a:p>
          <a:p>
            <a:pPr lvl="1" algn="l" rtl="0" eaLnBrk="1" hangingPunct="1">
              <a:lnSpc>
                <a:spcPct val="90000"/>
              </a:lnSpc>
            </a:pPr>
            <a:endParaRPr lang="en-US" sz="2200" dirty="0" smtClean="0">
              <a:solidFill>
                <a:schemeClr val="tx1"/>
              </a:solidFill>
              <a:latin typeface="Times New Roman" pitchFamily="18" charset="0"/>
              <a:cs typeface="Times New Roman" pitchFamily="18" charset="0"/>
            </a:endParaRPr>
          </a:p>
        </p:txBody>
      </p:sp>
      <p:sp>
        <p:nvSpPr>
          <p:cNvPr id="22531" name="Rectangle 5"/>
          <p:cNvSpPr>
            <a:spLocks noGrp="1" noChangeArrowheads="1"/>
          </p:cNvSpPr>
          <p:nvPr>
            <p:ph sz="half" idx="2"/>
          </p:nvPr>
        </p:nvSpPr>
        <p:spPr>
          <a:xfrm>
            <a:off x="4876800" y="1600200"/>
            <a:ext cx="4052918" cy="4829196"/>
          </a:xfrm>
        </p:spPr>
        <p:style>
          <a:lnRef idx="1">
            <a:schemeClr val="accent6"/>
          </a:lnRef>
          <a:fillRef idx="2">
            <a:schemeClr val="accent6"/>
          </a:fillRef>
          <a:effectRef idx="1">
            <a:schemeClr val="accent6"/>
          </a:effectRef>
          <a:fontRef idx="minor">
            <a:schemeClr val="dk1"/>
          </a:fontRef>
        </p:style>
        <p:txBody>
          <a:bodyPr/>
          <a:lstStyle/>
          <a:p>
            <a:pPr algn="l" rtl="0">
              <a:lnSpc>
                <a:spcPct val="90000"/>
              </a:lnSpc>
            </a:pPr>
            <a:r>
              <a:rPr lang="en-US" sz="2400" b="1" dirty="0" smtClean="0">
                <a:solidFill>
                  <a:schemeClr val="tx1"/>
                </a:solidFill>
                <a:latin typeface="Times New Roman" pitchFamily="18" charset="0"/>
                <a:cs typeface="Times New Roman" pitchFamily="18" charset="0"/>
              </a:rPr>
              <a:t>The Parasympathetic Nervous Systems (PSN) </a:t>
            </a:r>
          </a:p>
          <a:p>
            <a:pPr algn="ctr" rtl="0">
              <a:lnSpc>
                <a:spcPct val="90000"/>
              </a:lnSpc>
              <a:buNone/>
            </a:pPr>
            <a:r>
              <a:rPr lang="en-US" sz="2200" b="1" dirty="0" smtClean="0">
                <a:solidFill>
                  <a:srgbClr val="C00000"/>
                </a:solidFill>
                <a:latin typeface="Times New Roman" pitchFamily="18" charset="0"/>
                <a:cs typeface="Times New Roman" pitchFamily="18" charset="0"/>
              </a:rPr>
              <a:t>“ Rest &amp; Digest ”</a:t>
            </a:r>
          </a:p>
          <a:p>
            <a:pPr algn="justLow" rtl="0">
              <a:lnSpc>
                <a:spcPct val="90000"/>
              </a:lnSpc>
            </a:pPr>
            <a:endParaRPr lang="en-US" sz="2200" dirty="0" smtClean="0">
              <a:solidFill>
                <a:schemeClr val="tx1"/>
              </a:solidFill>
              <a:latin typeface="Times New Roman" pitchFamily="18" charset="0"/>
              <a:cs typeface="Times New Roman" pitchFamily="18" charset="0"/>
            </a:endParaRPr>
          </a:p>
          <a:p>
            <a:pPr algn="justLow" rtl="0">
              <a:lnSpc>
                <a:spcPct val="90000"/>
              </a:lnSpc>
            </a:pPr>
            <a:r>
              <a:rPr lang="en-US" sz="2200" dirty="0" smtClean="0">
                <a:solidFill>
                  <a:schemeClr val="tx1"/>
                </a:solidFill>
                <a:latin typeface="Times New Roman" pitchFamily="18" charset="0"/>
                <a:cs typeface="Times New Roman" pitchFamily="18" charset="0"/>
              </a:rPr>
              <a:t>Most active when body at rest.</a:t>
            </a:r>
          </a:p>
          <a:p>
            <a:pPr algn="justLow" rtl="0">
              <a:lnSpc>
                <a:spcPct val="90000"/>
              </a:lnSpc>
            </a:pPr>
            <a:endParaRPr lang="en-US" sz="2200" dirty="0" smtClean="0">
              <a:solidFill>
                <a:schemeClr val="tx1"/>
              </a:solidFill>
              <a:latin typeface="Times New Roman" pitchFamily="18" charset="0"/>
              <a:cs typeface="Times New Roman" pitchFamily="18" charset="0"/>
            </a:endParaRPr>
          </a:p>
          <a:p>
            <a:pPr algn="justLow" rtl="0">
              <a:lnSpc>
                <a:spcPct val="90000"/>
              </a:lnSpc>
            </a:pPr>
            <a:r>
              <a:rPr lang="en-US" sz="2200" dirty="0" smtClean="0">
                <a:solidFill>
                  <a:schemeClr val="tx1"/>
                </a:solidFill>
                <a:latin typeface="Times New Roman" pitchFamily="18" charset="0"/>
                <a:cs typeface="Times New Roman" pitchFamily="18" charset="0"/>
              </a:rPr>
              <a:t>Routine maintenance functions</a:t>
            </a:r>
          </a:p>
          <a:p>
            <a:pPr algn="justLow" rtl="0">
              <a:lnSpc>
                <a:spcPct val="90000"/>
              </a:lnSpc>
            </a:pPr>
            <a:endParaRPr lang="en-US" sz="2200" dirty="0" smtClean="0">
              <a:solidFill>
                <a:schemeClr val="tx1"/>
              </a:solidFill>
              <a:latin typeface="Times New Roman" pitchFamily="18" charset="0"/>
              <a:cs typeface="Times New Roman" pitchFamily="18" charset="0"/>
            </a:endParaRPr>
          </a:p>
          <a:p>
            <a:pPr algn="justLow" rtl="0">
              <a:lnSpc>
                <a:spcPct val="90000"/>
              </a:lnSpc>
            </a:pPr>
            <a:r>
              <a:rPr lang="en-US" sz="2200" dirty="0" err="1" smtClean="0">
                <a:solidFill>
                  <a:schemeClr val="tx1"/>
                </a:solidFill>
                <a:latin typeface="Times New Roman" pitchFamily="18" charset="0"/>
                <a:cs typeface="Times New Roman" pitchFamily="18" charset="0"/>
              </a:rPr>
              <a:t>Craniosacral</a:t>
            </a:r>
            <a:r>
              <a:rPr lang="en-US" sz="2200" dirty="0" smtClean="0">
                <a:solidFill>
                  <a:schemeClr val="tx1"/>
                </a:solidFill>
                <a:latin typeface="Times New Roman" pitchFamily="18" charset="0"/>
                <a:cs typeface="Times New Roman" pitchFamily="18" charset="0"/>
              </a:rPr>
              <a:t> division.</a:t>
            </a:r>
          </a:p>
          <a:p>
            <a:pPr lvl="1" algn="justLow" rtl="0">
              <a:lnSpc>
                <a:spcPct val="90000"/>
              </a:lnSpc>
              <a:buNone/>
            </a:pPr>
            <a:r>
              <a:rPr lang="en-US" sz="2200" dirty="0" smtClean="0">
                <a:solidFill>
                  <a:schemeClr val="tx1"/>
                </a:solidFill>
                <a:latin typeface="Times New Roman" pitchFamily="18" charset="0"/>
                <a:cs typeface="Times New Roman" pitchFamily="18" charset="0"/>
              </a:rPr>
              <a:t>Fibers emerge from brain and sacral spinal cord.</a:t>
            </a:r>
          </a:p>
          <a:p>
            <a:pPr algn="justLow" rtl="0">
              <a:lnSpc>
                <a:spcPct val="90000"/>
              </a:lnSpc>
            </a:pPr>
            <a:endParaRPr lang="en-US" sz="2600"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style>
          <a:lnRef idx="3">
            <a:schemeClr val="lt1"/>
          </a:lnRef>
          <a:fillRef idx="1">
            <a:schemeClr val="accent4"/>
          </a:fillRef>
          <a:effectRef idx="1">
            <a:schemeClr val="accent4"/>
          </a:effectRef>
          <a:fontRef idx="minor">
            <a:schemeClr val="lt1"/>
          </a:fontRef>
        </p:style>
        <p:txBody>
          <a:bodyPr>
            <a:normAutofit fontScale="90000"/>
          </a:bodyPr>
          <a:lstStyle/>
          <a:p>
            <a:pPr algn="ctr"/>
            <a:r>
              <a:rPr lang="en-US" sz="3600" b="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r>
            <a:br>
              <a:rPr lang="en-US" sz="3600" b="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en-US"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Regulation of autonomic nervous system activity</a:t>
            </a:r>
            <a:r>
              <a:rPr lang="en-US" sz="2400" dirty="0" smtClean="0">
                <a:solidFill>
                  <a:schemeClr val="tx1"/>
                </a:solidFill>
                <a:latin typeface="Times New Roman" pitchFamily="18" charset="0"/>
                <a:cs typeface="Times New Roman" pitchFamily="18" charset="0"/>
              </a:rPr>
              <a:t/>
            </a:r>
            <a:br>
              <a:rPr lang="en-US" sz="2400" dirty="0" smtClean="0">
                <a:solidFill>
                  <a:schemeClr val="tx1"/>
                </a:solidFill>
                <a:latin typeface="Times New Roman" pitchFamily="18" charset="0"/>
                <a:cs typeface="Times New Roman" pitchFamily="18" charset="0"/>
              </a:rPr>
            </a:br>
            <a:endParaRPr lang="ar-IQ"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Low" rtl="0"/>
            <a:r>
              <a:rPr lang="en-US" sz="2300" dirty="0" smtClean="0">
                <a:solidFill>
                  <a:schemeClr val="tx1"/>
                </a:solidFill>
                <a:latin typeface="Times New Roman" pitchFamily="18" charset="0"/>
                <a:cs typeface="Times New Roman" pitchFamily="18" charset="0"/>
              </a:rPr>
              <a:t>ANS is regulated by several regions in the central nervous system (CNS):</a:t>
            </a:r>
          </a:p>
          <a:p>
            <a:pPr lvl="1" algn="justLow" rtl="0"/>
            <a:r>
              <a:rPr lang="en-US" b="1" dirty="0" smtClean="0">
                <a:solidFill>
                  <a:schemeClr val="tx1"/>
                </a:solidFill>
                <a:latin typeface="Times New Roman" pitchFamily="18" charset="0"/>
                <a:cs typeface="Times New Roman" pitchFamily="18" charset="0"/>
              </a:rPr>
              <a:t>Hypothalamus and brainstem:</a:t>
            </a:r>
          </a:p>
          <a:p>
            <a:pPr lvl="1" algn="justLow" rtl="0"/>
            <a:r>
              <a:rPr lang="en-US" dirty="0" smtClean="0">
                <a:solidFill>
                  <a:schemeClr val="tx1"/>
                </a:solidFill>
                <a:latin typeface="Times New Roman" pitchFamily="18" charset="0"/>
                <a:cs typeface="Times New Roman" pitchFamily="18" charset="0"/>
              </a:rPr>
              <a:t> Control cardiovascular, respiratory, and digestive activity.</a:t>
            </a:r>
          </a:p>
          <a:p>
            <a:pPr lvl="1" algn="justLow" rtl="0"/>
            <a:endParaRPr lang="en-US" dirty="0" smtClean="0">
              <a:solidFill>
                <a:schemeClr val="tx1"/>
              </a:solidFill>
              <a:latin typeface="Times New Roman" pitchFamily="18" charset="0"/>
              <a:cs typeface="Times New Roman" pitchFamily="18" charset="0"/>
            </a:endParaRPr>
          </a:p>
          <a:p>
            <a:pPr lvl="1" algn="justLow" rtl="0"/>
            <a:r>
              <a:rPr lang="en-US" b="1" dirty="0" smtClean="0">
                <a:solidFill>
                  <a:schemeClr val="tx1"/>
                </a:solidFill>
                <a:latin typeface="Times New Roman" pitchFamily="18" charset="0"/>
                <a:cs typeface="Times New Roman" pitchFamily="18" charset="0"/>
              </a:rPr>
              <a:t>Cerebral cortex and limbic system :</a:t>
            </a:r>
          </a:p>
          <a:p>
            <a:pPr lvl="1" algn="justLow" rtl="0"/>
            <a:r>
              <a:rPr lang="en-US" dirty="0" smtClean="0">
                <a:solidFill>
                  <a:schemeClr val="tx1"/>
                </a:solidFill>
                <a:latin typeface="Times New Roman" pitchFamily="18" charset="0"/>
                <a:cs typeface="Times New Roman" pitchFamily="18" charset="0"/>
              </a:rPr>
              <a:t>Emotional responses </a:t>
            </a:r>
          </a:p>
          <a:p>
            <a:pPr lvl="1" algn="justLow" rtl="0"/>
            <a:endParaRPr lang="en-US" dirty="0" smtClean="0">
              <a:solidFill>
                <a:schemeClr val="tx1"/>
              </a:solidFill>
              <a:latin typeface="Times New Roman" pitchFamily="18" charset="0"/>
              <a:cs typeface="Times New Roman" pitchFamily="18" charset="0"/>
            </a:endParaRPr>
          </a:p>
          <a:p>
            <a:pPr lvl="1" algn="justLow" rtl="0"/>
            <a:r>
              <a:rPr lang="en-US" b="1" dirty="0" smtClean="0">
                <a:solidFill>
                  <a:schemeClr val="tx1"/>
                </a:solidFill>
                <a:latin typeface="Times New Roman" pitchFamily="18" charset="0"/>
                <a:cs typeface="Times New Roman" pitchFamily="18" charset="0"/>
              </a:rPr>
              <a:t>Spinal cord : </a:t>
            </a:r>
          </a:p>
          <a:p>
            <a:pPr lvl="1" algn="justLow" rtl="0"/>
            <a:r>
              <a:rPr lang="en-US" dirty="0" smtClean="0">
                <a:solidFill>
                  <a:schemeClr val="tx1"/>
                </a:solidFill>
                <a:latin typeface="Times New Roman" pitchFamily="18" charset="0"/>
                <a:cs typeface="Times New Roman" pitchFamily="18" charset="0"/>
              </a:rPr>
              <a:t>Autonomic reflexes, such as the  </a:t>
            </a:r>
            <a:r>
              <a:rPr lang="en-US" dirty="0" err="1" smtClean="0">
                <a:solidFill>
                  <a:schemeClr val="tx1"/>
                </a:solidFill>
                <a:latin typeface="Times New Roman" pitchFamily="18" charset="0"/>
                <a:cs typeface="Times New Roman" pitchFamily="18" charset="0"/>
              </a:rPr>
              <a:t>micturition</a:t>
            </a:r>
            <a:r>
              <a:rPr lang="en-US" dirty="0" smtClean="0">
                <a:solidFill>
                  <a:schemeClr val="tx1"/>
                </a:solidFill>
                <a:latin typeface="Times New Roman" pitchFamily="18" charset="0"/>
                <a:cs typeface="Times New Roman" pitchFamily="18" charset="0"/>
              </a:rPr>
              <a:t> reflex (urination)</a:t>
            </a:r>
          </a:p>
          <a:p>
            <a:pPr algn="justLow" rtl="0"/>
            <a:endParaRPr lang="ar-IQ"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lgn="justLow" rtl="0"/>
            <a:r>
              <a:rPr lang="en-US" dirty="0" smtClean="0">
                <a:latin typeface="Times New Roman" pitchFamily="18" charset="0"/>
                <a:cs typeface="Times New Roman" pitchFamily="18" charset="0"/>
              </a:rPr>
              <a:t>This division of the ANS controls the fight or flight responses . This includes:</a:t>
            </a:r>
          </a:p>
          <a:p>
            <a:pPr algn="justLow" rtl="0"/>
            <a:endParaRPr lang="en-US" dirty="0" smtClean="0">
              <a:latin typeface="Times New Roman" pitchFamily="18" charset="0"/>
              <a:cs typeface="Times New Roman" pitchFamily="18" charset="0"/>
            </a:endParaRPr>
          </a:p>
          <a:p>
            <a:pPr algn="justLow" rtl="0"/>
            <a:r>
              <a:rPr lang="en-US" dirty="0" err="1" smtClean="0">
                <a:latin typeface="Times New Roman" pitchFamily="18" charset="0"/>
                <a:cs typeface="Times New Roman" pitchFamily="18" charset="0"/>
              </a:rPr>
              <a:t>Pupule</a:t>
            </a:r>
            <a:r>
              <a:rPr lang="en-US" dirty="0" smtClean="0">
                <a:latin typeface="Times New Roman" pitchFamily="18" charset="0"/>
                <a:cs typeface="Times New Roman" pitchFamily="18" charset="0"/>
              </a:rPr>
              <a:t> dilatation, increasing heart rate, and respiratory rate, increasing sweat, inhibiting peristalsis, decreasing digestive rate.</a:t>
            </a:r>
          </a:p>
          <a:p>
            <a:pPr algn="justLow" rtl="0"/>
            <a:endParaRPr lang="en-US" dirty="0" smtClean="0">
              <a:latin typeface="Times New Roman" pitchFamily="18" charset="0"/>
              <a:cs typeface="Times New Roman" pitchFamily="18" charset="0"/>
            </a:endParaRPr>
          </a:p>
          <a:p>
            <a:pPr algn="justLow" rtl="0"/>
            <a:r>
              <a:rPr lang="en-US" dirty="0" smtClean="0">
                <a:latin typeface="Times New Roman" pitchFamily="18" charset="0"/>
                <a:cs typeface="Times New Roman" pitchFamily="18" charset="0"/>
              </a:rPr>
              <a:t>The overall effect is to increase the blood flow to the cardiac muscle and skeletal muscle while decreasing the GIT system. </a:t>
            </a:r>
            <a:endParaRPr lang="ar-IQ" dirty="0">
              <a:latin typeface="Times New Roman" pitchFamily="18" charset="0"/>
              <a:cs typeface="Times New Roman" pitchFamily="18" charset="0"/>
            </a:endParaRPr>
          </a:p>
        </p:txBody>
      </p:sp>
      <p:sp>
        <p:nvSpPr>
          <p:cNvPr id="4" name="Title 4"/>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a:bodyPr>
          <a:lstStyle/>
          <a:p>
            <a:pPr algn="ctr" rtl="0"/>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The Sympathetic Division</a:t>
            </a:r>
            <a:endParaRPr lang="ar-IQ" dirty="0">
              <a:solidFill>
                <a:schemeClr val="tx1"/>
              </a:solidFill>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19506"/>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lgn="justLow" rtl="0"/>
            <a:r>
              <a:rPr lang="en-US" dirty="0" smtClean="0">
                <a:latin typeface="Times New Roman" pitchFamily="18" charset="0"/>
                <a:cs typeface="Times New Roman" pitchFamily="18" charset="0"/>
              </a:rPr>
              <a:t>The sympathetic division is also called </a:t>
            </a:r>
            <a:r>
              <a:rPr lang="en-US" b="1" dirty="0" smtClean="0">
                <a:latin typeface="Times New Roman" pitchFamily="18" charset="0"/>
                <a:cs typeface="Times New Roman" pitchFamily="18" charset="0"/>
              </a:rPr>
              <a:t>the </a:t>
            </a:r>
            <a:r>
              <a:rPr lang="en-US" b="1" dirty="0" err="1" smtClean="0">
                <a:latin typeface="Times New Roman" pitchFamily="18" charset="0"/>
                <a:cs typeface="Times New Roman" pitchFamily="18" charset="0"/>
              </a:rPr>
              <a:t>thoracolumbar</a:t>
            </a:r>
            <a:r>
              <a:rPr lang="en-US" b="1" dirty="0" smtClean="0">
                <a:latin typeface="Times New Roman" pitchFamily="18" charset="0"/>
                <a:cs typeface="Times New Roman" pitchFamily="18" charset="0"/>
              </a:rPr>
              <a:t> division </a:t>
            </a:r>
            <a:r>
              <a:rPr lang="en-US" dirty="0" smtClean="0">
                <a:latin typeface="Times New Roman" pitchFamily="18" charset="0"/>
                <a:cs typeface="Times New Roman" pitchFamily="18" charset="0"/>
              </a:rPr>
              <a:t>of the autonomic system because its </a:t>
            </a:r>
            <a:r>
              <a:rPr lang="en-US" dirty="0" err="1" smtClean="0">
                <a:latin typeface="Times New Roman" pitchFamily="18" charset="0"/>
                <a:cs typeface="Times New Roman" pitchFamily="18" charset="0"/>
              </a:rPr>
              <a:t>preganglionic</a:t>
            </a:r>
            <a:r>
              <a:rPr lang="en-US" dirty="0" smtClean="0">
                <a:latin typeface="Times New Roman" pitchFamily="18" charset="0"/>
                <a:cs typeface="Times New Roman" pitchFamily="18" charset="0"/>
              </a:rPr>
              <a:t> fibers exit the spinal cord, in the ventral roots of spinal nerves, from the first thoracic (T1) to the second lumbar (L2) levels. </a:t>
            </a:r>
          </a:p>
          <a:p>
            <a:pPr algn="justLow" rtl="0">
              <a:buNone/>
            </a:pPr>
            <a:endParaRPr lang="en-US" dirty="0" smtClean="0">
              <a:latin typeface="Times New Roman" pitchFamily="18" charset="0"/>
              <a:cs typeface="Times New Roman" pitchFamily="18" charset="0"/>
            </a:endParaRPr>
          </a:p>
          <a:p>
            <a:pPr algn="justLow" rtl="0"/>
            <a:r>
              <a:rPr lang="en-US" dirty="0" smtClean="0">
                <a:latin typeface="Times New Roman" pitchFamily="18" charset="0"/>
                <a:cs typeface="Times New Roman" pitchFamily="18" charset="0"/>
              </a:rPr>
              <a:t>The signal pathway of the sympathetic system consist of two neurons :</a:t>
            </a:r>
          </a:p>
          <a:p>
            <a:pPr algn="justLow" rtl="0"/>
            <a:r>
              <a:rPr lang="en-US" dirty="0" smtClean="0">
                <a:latin typeface="Times New Roman" pitchFamily="18" charset="0"/>
                <a:cs typeface="Times New Roman" pitchFamily="18" charset="0"/>
              </a:rPr>
              <a:t>The first neuron is called the </a:t>
            </a:r>
            <a:r>
              <a:rPr lang="en-US" dirty="0" err="1" smtClean="0">
                <a:latin typeface="Times New Roman" pitchFamily="18" charset="0"/>
                <a:cs typeface="Times New Roman" pitchFamily="18" charset="0"/>
              </a:rPr>
              <a:t>preganglionic</a:t>
            </a:r>
            <a:r>
              <a:rPr lang="en-US" dirty="0" smtClean="0">
                <a:latin typeface="Times New Roman" pitchFamily="18" charset="0"/>
                <a:cs typeface="Times New Roman" pitchFamily="18" charset="0"/>
              </a:rPr>
              <a:t> neurons . Its cell body originate in the spinal cord and the axon extends out from the front side of spine and into the PNS . </a:t>
            </a:r>
          </a:p>
          <a:p>
            <a:pPr algn="justLow" rtl="0">
              <a:buNone/>
            </a:pPr>
            <a:endParaRPr lang="en-US" dirty="0" smtClean="0">
              <a:latin typeface="Times New Roman" pitchFamily="18" charset="0"/>
              <a:cs typeface="Times New Roman" pitchFamily="18" charset="0"/>
            </a:endParaRPr>
          </a:p>
          <a:p>
            <a:pPr algn="justLow" rtl="0"/>
            <a:r>
              <a:rPr lang="en-US" dirty="0" smtClean="0">
                <a:latin typeface="Times New Roman" pitchFamily="18" charset="0"/>
                <a:cs typeface="Times New Roman" pitchFamily="18" charset="0"/>
              </a:rPr>
              <a:t>The axon travels short distance before synapse with the second neuron, called the postganglionic neurons . This synapse uses acetylcholine.</a:t>
            </a:r>
          </a:p>
          <a:p>
            <a:pPr algn="justLow" rtl="0"/>
            <a:endParaRPr lang="en-US" dirty="0" smtClean="0">
              <a:latin typeface="Times New Roman" pitchFamily="18" charset="0"/>
              <a:cs typeface="Times New Roman" pitchFamily="18" charset="0"/>
            </a:endParaRPr>
          </a:p>
          <a:p>
            <a:pPr algn="justLow" rtl="0"/>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postgangalionic</a:t>
            </a:r>
            <a:r>
              <a:rPr lang="en-US" dirty="0" smtClean="0">
                <a:latin typeface="Times New Roman" pitchFamily="18" charset="0"/>
                <a:cs typeface="Times New Roman" pitchFamily="18" charset="0"/>
              </a:rPr>
              <a:t> neuron has the cell body located in the PNS and uses a long axon to connect to the effecter organ .</a:t>
            </a:r>
          </a:p>
          <a:p>
            <a:pPr algn="justLow" rtl="0"/>
            <a:endParaRPr lang="en-US" dirty="0" smtClean="0">
              <a:latin typeface="Times New Roman" pitchFamily="18" charset="0"/>
              <a:cs typeface="Times New Roman" pitchFamily="18" charset="0"/>
            </a:endParaRPr>
          </a:p>
          <a:p>
            <a:pPr algn="justLow" rtl="0"/>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synaps</a:t>
            </a:r>
            <a:r>
              <a:rPr lang="en-US" dirty="0" smtClean="0">
                <a:latin typeface="Times New Roman" pitchFamily="18" charset="0"/>
                <a:cs typeface="Times New Roman" pitchFamily="18" charset="0"/>
              </a:rPr>
              <a:t> between postganglionic cell and the cell of organ use either epinephrine or </a:t>
            </a:r>
            <a:r>
              <a:rPr lang="en-US" dirty="0" err="1" smtClean="0">
                <a:latin typeface="Times New Roman" pitchFamily="18" charset="0"/>
                <a:cs typeface="Times New Roman" pitchFamily="18" charset="0"/>
              </a:rPr>
              <a:t>norepinephrine</a:t>
            </a:r>
            <a:r>
              <a:rPr lang="en-US" dirty="0" smtClean="0">
                <a:latin typeface="Times New Roman" pitchFamily="18" charset="0"/>
                <a:cs typeface="Times New Roman" pitchFamily="18" charset="0"/>
              </a:rPr>
              <a:t> .</a:t>
            </a:r>
          </a:p>
        </p:txBody>
      </p:sp>
      <p:sp>
        <p:nvSpPr>
          <p:cNvPr id="4" name="Title 4"/>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a:bodyPr>
          <a:lstStyle/>
          <a:p>
            <a:pPr algn="ctr" rtl="0"/>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Sympathetic Division</a:t>
            </a:r>
            <a:endParaRPr lang="ar-IQ" dirty="0">
              <a:solidFill>
                <a:schemeClr val="tx1"/>
              </a:solidFill>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style>
          <a:lnRef idx="3">
            <a:schemeClr val="lt1"/>
          </a:lnRef>
          <a:fillRef idx="1">
            <a:schemeClr val="accent4"/>
          </a:fillRef>
          <a:effectRef idx="1">
            <a:schemeClr val="accent4"/>
          </a:effectRef>
          <a:fontRef idx="minor">
            <a:schemeClr val="lt1"/>
          </a:fontRef>
        </p:style>
        <p:txBody>
          <a:bodyPr>
            <a:normAutofit fontScale="90000"/>
          </a:bodyPr>
          <a:lstStyle/>
          <a:p>
            <a:pPr marL="0" marR="0" algn="ctr">
              <a:lnSpc>
                <a:spcPct val="115000"/>
              </a:lnSpc>
              <a:spcBef>
                <a:spcPts val="0"/>
              </a:spcBef>
              <a:spcAft>
                <a:spcPts val="1000"/>
              </a:spcAft>
            </a:pPr>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a:cs typeface="Times New Roman" pitchFamily="18" charset="0"/>
              </a:rPr>
              <a:t/>
            </a:r>
            <a:b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a:cs typeface="Times New Roman" pitchFamily="18" charset="0"/>
              </a:rPr>
            </a:br>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a:cs typeface="Times New Roman" pitchFamily="18" charset="0"/>
              </a:rPr>
              <a:t>Site </a:t>
            </a:r>
            <a:r>
              <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a:cs typeface="Times New Roman" pitchFamily="18" charset="0"/>
              </a:rPr>
              <a:t>of Adrenergic </a:t>
            </a:r>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a:cs typeface="Times New Roman" pitchFamily="18" charset="0"/>
              </a:rPr>
              <a:t>nerves</a:t>
            </a:r>
            <a:r>
              <a:rPr lang="en-US" sz="36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a:cs typeface="Times New Roman" pitchFamily="18" charset="0"/>
              </a:rPr>
              <a:t/>
            </a:r>
            <a:br>
              <a:rPr lang="en-US" sz="36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a:cs typeface="Times New Roman" pitchFamily="18" charset="0"/>
              </a:rPr>
            </a:br>
            <a:endPar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28596" y="1285860"/>
            <a:ext cx="8215370" cy="4437209"/>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258318" indent="-514350" algn="justLow" rtl="0">
              <a:lnSpc>
                <a:spcPct val="115000"/>
              </a:lnSpc>
              <a:spcBef>
                <a:spcPts val="0"/>
              </a:spcBef>
              <a:spcAft>
                <a:spcPts val="1000"/>
              </a:spcAft>
              <a:buFont typeface="+mj-lt"/>
              <a:buAutoNum type="arabicPeriod"/>
            </a:pPr>
            <a:endParaRPr lang="en-US" b="1" dirty="0" smtClean="0">
              <a:solidFill>
                <a:schemeClr val="tx1"/>
              </a:solidFill>
              <a:latin typeface="Times New Roman" pitchFamily="18" charset="0"/>
              <a:ea typeface="Calibri"/>
              <a:cs typeface="Times New Roman" pitchFamily="18" charset="0"/>
            </a:endParaRPr>
          </a:p>
          <a:p>
            <a:pPr marL="258318" indent="-514350" algn="justLow" rtl="0">
              <a:lnSpc>
                <a:spcPct val="115000"/>
              </a:lnSpc>
              <a:spcBef>
                <a:spcPts val="0"/>
              </a:spcBef>
              <a:spcAft>
                <a:spcPts val="1000"/>
              </a:spcAft>
              <a:buFont typeface="+mj-lt"/>
              <a:buAutoNum type="arabicPeriod"/>
            </a:pPr>
            <a:r>
              <a:rPr lang="en-US" b="1" dirty="0" err="1" smtClean="0">
                <a:solidFill>
                  <a:schemeClr val="tx1"/>
                </a:solidFill>
                <a:latin typeface="Times New Roman" pitchFamily="18" charset="0"/>
                <a:ea typeface="Calibri"/>
                <a:cs typeface="Times New Roman" pitchFamily="18" charset="0"/>
              </a:rPr>
              <a:t>Norepinephrine</a:t>
            </a:r>
            <a:r>
              <a:rPr lang="en-US" b="1" dirty="0" smtClean="0">
                <a:solidFill>
                  <a:schemeClr val="tx1"/>
                </a:solidFill>
                <a:latin typeface="Times New Roman" pitchFamily="18" charset="0"/>
                <a:ea typeface="Calibri"/>
                <a:cs typeface="Times New Roman" pitchFamily="18" charset="0"/>
              </a:rPr>
              <a:t> </a:t>
            </a:r>
            <a:r>
              <a:rPr lang="en-US" b="1" dirty="0" smtClean="0">
                <a:solidFill>
                  <a:schemeClr val="tx1"/>
                </a:solidFill>
                <a:latin typeface="Times New Roman" pitchFamily="18" charset="0"/>
                <a:ea typeface="Calibri"/>
                <a:cs typeface="Times New Roman" pitchFamily="18" charset="0"/>
              </a:rPr>
              <a:t>(NE)</a:t>
            </a:r>
            <a:r>
              <a:rPr lang="en-US" dirty="0" smtClean="0">
                <a:solidFill>
                  <a:schemeClr val="tx1"/>
                </a:solidFill>
                <a:latin typeface="Times New Roman" pitchFamily="18" charset="0"/>
                <a:ea typeface="Calibri"/>
                <a:cs typeface="Times New Roman" pitchFamily="18" charset="0"/>
              </a:rPr>
              <a:t> : is the transmitter released by </a:t>
            </a:r>
            <a:r>
              <a:rPr lang="en-US" dirty="0" smtClean="0">
                <a:solidFill>
                  <a:schemeClr val="tx1"/>
                </a:solidFill>
                <a:latin typeface="Times New Roman" pitchFamily="18" charset="0"/>
                <a:ea typeface="Calibri"/>
                <a:cs typeface="Times New Roman" pitchFamily="18" charset="0"/>
              </a:rPr>
              <a:t>practically </a:t>
            </a:r>
            <a:r>
              <a:rPr lang="en-US" b="1" dirty="0" smtClean="0">
                <a:solidFill>
                  <a:schemeClr val="tx1"/>
                </a:solidFill>
                <a:latin typeface="Times New Roman" pitchFamily="18" charset="0"/>
                <a:ea typeface="Calibri"/>
                <a:cs typeface="Times New Roman" pitchFamily="18" charset="0"/>
              </a:rPr>
              <a:t>a</a:t>
            </a:r>
            <a:r>
              <a:rPr lang="en-US" b="1" dirty="0" smtClean="0">
                <a:solidFill>
                  <a:schemeClr val="tx1"/>
                </a:solidFill>
                <a:latin typeface="Times New Roman" pitchFamily="18" charset="0"/>
                <a:ea typeface="Calibri"/>
                <a:cs typeface="Times New Roman" pitchFamily="18" charset="0"/>
              </a:rPr>
              <a:t>ll </a:t>
            </a:r>
            <a:r>
              <a:rPr lang="en-US" b="1" dirty="0">
                <a:solidFill>
                  <a:schemeClr val="tx1"/>
                </a:solidFill>
                <a:latin typeface="Times New Roman" pitchFamily="18" charset="0"/>
                <a:ea typeface="Calibri"/>
                <a:cs typeface="Times New Roman" pitchFamily="18" charset="0"/>
              </a:rPr>
              <a:t>postganglionic neurons of the sympathetic nervous system.</a:t>
            </a:r>
            <a:r>
              <a:rPr lang="en-US" dirty="0">
                <a:solidFill>
                  <a:schemeClr val="tx1"/>
                </a:solidFill>
                <a:latin typeface="Times New Roman" pitchFamily="18" charset="0"/>
                <a:ea typeface="Calibri"/>
                <a:cs typeface="Times New Roman" pitchFamily="18" charset="0"/>
              </a:rPr>
              <a:t> Except  the postganglionic sympathetic neurons that go to sweat glands, which employ acetylcholine as their </a:t>
            </a:r>
            <a:r>
              <a:rPr lang="en-US" dirty="0" smtClean="0">
                <a:solidFill>
                  <a:schemeClr val="tx1"/>
                </a:solidFill>
                <a:latin typeface="Times New Roman" pitchFamily="18" charset="0"/>
                <a:ea typeface="Calibri"/>
                <a:cs typeface="Times New Roman" pitchFamily="18" charset="0"/>
              </a:rPr>
              <a:t>transmitter.</a:t>
            </a:r>
          </a:p>
          <a:p>
            <a:pPr marL="258318" indent="-514350" algn="justLow" rtl="0">
              <a:lnSpc>
                <a:spcPct val="115000"/>
              </a:lnSpc>
              <a:spcBef>
                <a:spcPts val="0"/>
              </a:spcBef>
              <a:spcAft>
                <a:spcPts val="1000"/>
              </a:spcAft>
              <a:buFont typeface="+mj-lt"/>
              <a:buAutoNum type="arabicPeriod"/>
            </a:pPr>
            <a:endParaRPr lang="en-US" sz="2000" dirty="0">
              <a:solidFill>
                <a:schemeClr val="tx1"/>
              </a:solidFill>
              <a:latin typeface="Times New Roman" pitchFamily="18" charset="0"/>
              <a:ea typeface="Calibri"/>
              <a:cs typeface="Times New Roman" pitchFamily="18" charset="0"/>
            </a:endParaRPr>
          </a:p>
          <a:p>
            <a:pPr marL="258318" indent="-514350" algn="justLow" rtl="0">
              <a:lnSpc>
                <a:spcPct val="115000"/>
              </a:lnSpc>
              <a:spcBef>
                <a:spcPts val="0"/>
              </a:spcBef>
              <a:spcAft>
                <a:spcPts val="1000"/>
              </a:spcAft>
              <a:buFont typeface="+mj-lt"/>
              <a:buAutoNum type="arabicPeriod"/>
            </a:pPr>
            <a:r>
              <a:rPr lang="en-US" b="1" dirty="0" smtClean="0">
                <a:solidFill>
                  <a:schemeClr val="tx1"/>
                </a:solidFill>
                <a:latin typeface="Times New Roman" pitchFamily="18" charset="0"/>
                <a:ea typeface="Calibri"/>
                <a:cs typeface="Times New Roman" pitchFamily="18" charset="0"/>
              </a:rPr>
              <a:t>Adrenal </a:t>
            </a:r>
            <a:r>
              <a:rPr lang="en-US" b="1" dirty="0">
                <a:solidFill>
                  <a:schemeClr val="tx1"/>
                </a:solidFill>
                <a:latin typeface="Times New Roman" pitchFamily="18" charset="0"/>
                <a:ea typeface="Calibri"/>
                <a:cs typeface="Times New Roman" pitchFamily="18" charset="0"/>
              </a:rPr>
              <a:t>medulla </a:t>
            </a:r>
            <a:r>
              <a:rPr lang="en-US" dirty="0">
                <a:solidFill>
                  <a:schemeClr val="tx1"/>
                </a:solidFill>
                <a:latin typeface="Times New Roman" pitchFamily="18" charset="0"/>
                <a:ea typeface="Calibri"/>
                <a:cs typeface="Times New Roman" pitchFamily="18" charset="0"/>
              </a:rPr>
              <a:t>: Epinephrine is the major transmitter released by the adrenal medulla. (The adrenal medulla also releases some norepinephrine.)</a:t>
            </a:r>
            <a:endParaRPr lang="en-US" sz="2000" dirty="0">
              <a:solidFill>
                <a:schemeClr val="tx1"/>
              </a:solidFill>
              <a:latin typeface="Times New Roman" pitchFamily="18" charset="0"/>
              <a:ea typeface="Calibri"/>
              <a:cs typeface="Times New Roman" pitchFamily="18" charset="0"/>
            </a:endParaRPr>
          </a:p>
          <a:p>
            <a:pPr algn="justLow" rtl="0"/>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2386682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style>
          <a:lnRef idx="3">
            <a:schemeClr val="lt1"/>
          </a:lnRef>
          <a:fillRef idx="1">
            <a:schemeClr val="accent4"/>
          </a:fillRef>
          <a:effectRef idx="1">
            <a:schemeClr val="accent4"/>
          </a:effectRef>
          <a:fontRef idx="minor">
            <a:schemeClr val="lt1"/>
          </a:fontRef>
        </p:style>
        <p:txBody>
          <a:bodyPr/>
          <a:lstStyle/>
          <a:p>
            <a:pPr algn="ctr"/>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Adrenal medulla</a:t>
            </a:r>
            <a:endParaRPr lang="ar-IQ"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481328"/>
            <a:ext cx="8229600" cy="4948068"/>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Low" rtl="0"/>
            <a:r>
              <a:rPr lang="en-US" dirty="0" smtClean="0">
                <a:solidFill>
                  <a:schemeClr val="tx1"/>
                </a:solidFill>
                <a:latin typeface="Times New Roman" pitchFamily="18" charset="0"/>
                <a:cs typeface="Times New Roman" pitchFamily="18" charset="0"/>
              </a:rPr>
              <a:t>The </a:t>
            </a:r>
            <a:r>
              <a:rPr lang="en-US" dirty="0" err="1" smtClean="0">
                <a:solidFill>
                  <a:schemeClr val="tx1"/>
                </a:solidFill>
                <a:latin typeface="Times New Roman" pitchFamily="18" charset="0"/>
                <a:cs typeface="Times New Roman" pitchFamily="18" charset="0"/>
              </a:rPr>
              <a:t>preganglionic</a:t>
            </a:r>
            <a:r>
              <a:rPr lang="en-US" dirty="0" smtClean="0">
                <a:solidFill>
                  <a:schemeClr val="tx1"/>
                </a:solidFill>
                <a:latin typeface="Times New Roman" pitchFamily="18" charset="0"/>
                <a:cs typeface="Times New Roman" pitchFamily="18" charset="0"/>
              </a:rPr>
              <a:t> neuron may travel to the Adrenal Medulla and synapse directly with this glandular tissue.</a:t>
            </a:r>
          </a:p>
          <a:p>
            <a:pPr algn="justLow" rtl="0">
              <a:buNone/>
            </a:pPr>
            <a:r>
              <a:rPr lang="en-US" dirty="0" smtClean="0">
                <a:solidFill>
                  <a:schemeClr val="tx1"/>
                </a:solidFill>
                <a:latin typeface="Times New Roman" pitchFamily="18" charset="0"/>
                <a:cs typeface="Times New Roman" pitchFamily="18" charset="0"/>
              </a:rPr>
              <a:t> </a:t>
            </a:r>
          </a:p>
          <a:p>
            <a:pPr algn="justLow" rtl="0"/>
            <a:r>
              <a:rPr lang="en-US" dirty="0" smtClean="0">
                <a:solidFill>
                  <a:schemeClr val="tx1"/>
                </a:solidFill>
                <a:latin typeface="Times New Roman" pitchFamily="18" charset="0"/>
                <a:cs typeface="Times New Roman" pitchFamily="18" charset="0"/>
              </a:rPr>
              <a:t>The cells of the adrenal medulla have the same embryonic origin as neural tissue and, in fact, function as modified postganglionic neurons .</a:t>
            </a:r>
          </a:p>
          <a:p>
            <a:pPr algn="justLow" rtl="0"/>
            <a:endParaRPr lang="en-US" dirty="0" smtClean="0">
              <a:solidFill>
                <a:schemeClr val="tx1"/>
              </a:solidFill>
              <a:latin typeface="Times New Roman" pitchFamily="18" charset="0"/>
              <a:cs typeface="Times New Roman" pitchFamily="18" charset="0"/>
            </a:endParaRPr>
          </a:p>
          <a:p>
            <a:pPr algn="justLow" rtl="0"/>
            <a:r>
              <a:rPr lang="en-US" dirty="0" smtClean="0">
                <a:solidFill>
                  <a:schemeClr val="tx1"/>
                </a:solidFill>
                <a:latin typeface="Times New Roman" pitchFamily="18" charset="0"/>
                <a:cs typeface="Times New Roman" pitchFamily="18" charset="0"/>
              </a:rPr>
              <a:t> Instead of the release of neurotransmitter directly at the synapse with an </a:t>
            </a:r>
            <a:r>
              <a:rPr lang="en-US" dirty="0" smtClean="0">
                <a:solidFill>
                  <a:schemeClr val="tx1"/>
                </a:solidFill>
                <a:latin typeface="Times New Roman" pitchFamily="18" charset="0"/>
                <a:cs typeface="Times New Roman" pitchFamily="18" charset="0"/>
              </a:rPr>
              <a:t>effectors </a:t>
            </a:r>
            <a:r>
              <a:rPr lang="en-US" dirty="0" smtClean="0">
                <a:solidFill>
                  <a:schemeClr val="tx1"/>
                </a:solidFill>
                <a:latin typeface="Times New Roman" pitchFamily="18" charset="0"/>
                <a:cs typeface="Times New Roman" pitchFamily="18" charset="0"/>
              </a:rPr>
              <a:t>tissue, the </a:t>
            </a:r>
            <a:r>
              <a:rPr lang="en-US" dirty="0" err="1" smtClean="0">
                <a:solidFill>
                  <a:schemeClr val="tx1"/>
                </a:solidFill>
                <a:latin typeface="Times New Roman" pitchFamily="18" charset="0"/>
                <a:cs typeface="Times New Roman" pitchFamily="18" charset="0"/>
              </a:rPr>
              <a:t>secretory</a:t>
            </a:r>
            <a:r>
              <a:rPr lang="en-US" dirty="0" smtClean="0">
                <a:solidFill>
                  <a:schemeClr val="tx1"/>
                </a:solidFill>
                <a:latin typeface="Times New Roman" pitchFamily="18" charset="0"/>
                <a:cs typeface="Times New Roman" pitchFamily="18" charset="0"/>
              </a:rPr>
              <a:t> ducts of the adrenal medulla are picked up by the blood and travel throughout the body to all of the effectors tissues of the sympathetic system.</a:t>
            </a:r>
          </a:p>
          <a:p>
            <a:endParaRPr lang="ar-IQ"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214282" y="357166"/>
            <a:ext cx="3929090" cy="623910"/>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rtl="0"/>
            <a:r>
              <a:rPr lang="ar-IQ"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Sympathetic </a:t>
            </a:r>
            <a:r>
              <a:rPr lang="en-US" sz="1800" dirty="0">
                <a:latin typeface="Times New Roman" pitchFamily="18" charset="0"/>
                <a:cs typeface="Times New Roman" pitchFamily="18" charset="0"/>
              </a:rPr>
              <a:t>Nervous </a:t>
            </a:r>
            <a:r>
              <a:rPr lang="en-US" sz="1800" dirty="0" smtClean="0">
                <a:latin typeface="Times New Roman" pitchFamily="18" charset="0"/>
                <a:cs typeface="Times New Roman" pitchFamily="18" charset="0"/>
              </a:rPr>
              <a:t>System Summary</a:t>
            </a:r>
            <a:endParaRPr lang="en-US" sz="1800" dirty="0">
              <a:latin typeface="Times New Roman" pitchFamily="18" charset="0"/>
              <a:cs typeface="Times New Roman" pitchFamily="18" charset="0"/>
            </a:endParaRPr>
          </a:p>
        </p:txBody>
      </p:sp>
      <p:sp>
        <p:nvSpPr>
          <p:cNvPr id="123907" name="Rectangle 3"/>
          <p:cNvSpPr>
            <a:spLocks noGrp="1" noChangeArrowheads="1"/>
          </p:cNvSpPr>
          <p:nvPr>
            <p:ph type="body" idx="1"/>
          </p:nvPr>
        </p:nvSpPr>
        <p:spPr>
          <a:xfrm>
            <a:off x="285720" y="1357298"/>
            <a:ext cx="3981480" cy="5140325"/>
          </a:xfrm>
        </p:spPr>
        <p:style>
          <a:lnRef idx="2">
            <a:schemeClr val="accent1"/>
          </a:lnRef>
          <a:fillRef idx="1">
            <a:schemeClr val="lt1"/>
          </a:fillRef>
          <a:effectRef idx="0">
            <a:schemeClr val="accent1"/>
          </a:effectRef>
          <a:fontRef idx="minor">
            <a:schemeClr val="dk1"/>
          </a:fontRef>
        </p:style>
        <p:txBody>
          <a:bodyPr/>
          <a:lstStyle/>
          <a:p>
            <a:pPr algn="l" rtl="0">
              <a:buNone/>
            </a:pPr>
            <a:endParaRPr lang="en-US" sz="2000" dirty="0" smtClean="0"/>
          </a:p>
          <a:p>
            <a:pPr algn="l" rtl="0">
              <a:buNone/>
            </a:pPr>
            <a:r>
              <a:rPr lang="en-US" sz="2000" dirty="0" smtClean="0"/>
              <a:t>1</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Lateral </a:t>
            </a:r>
            <a:r>
              <a:rPr lang="en-US" sz="2000" dirty="0">
                <a:latin typeface="Times New Roman" pitchFamily="18" charset="0"/>
                <a:cs typeface="Times New Roman" pitchFamily="18" charset="0"/>
              </a:rPr>
              <a:t>gray horns (T1-L2)</a:t>
            </a:r>
          </a:p>
          <a:p>
            <a:pPr algn="l" rtl="0">
              <a:buNone/>
            </a:pPr>
            <a:r>
              <a:rPr lang="en-US" sz="2000" dirty="0">
                <a:latin typeface="Times New Roman" pitchFamily="18" charset="0"/>
                <a:cs typeface="Times New Roman" pitchFamily="18" charset="0"/>
              </a:rPr>
              <a:t>2.  </a:t>
            </a:r>
            <a:r>
              <a:rPr lang="en-US" sz="2000" dirty="0" err="1" smtClean="0">
                <a:latin typeface="Times New Roman" pitchFamily="18" charset="0"/>
                <a:cs typeface="Times New Roman" pitchFamily="18" charset="0"/>
              </a:rPr>
              <a:t>Thoracolumbar</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outflow</a:t>
            </a:r>
          </a:p>
          <a:p>
            <a:pPr algn="l" rtl="0">
              <a:buNone/>
            </a:pPr>
            <a:r>
              <a:rPr lang="en-US" sz="2000" dirty="0">
                <a:latin typeface="Times New Roman" pitchFamily="18" charset="0"/>
                <a:cs typeface="Times New Roman" pitchFamily="18" charset="0"/>
              </a:rPr>
              <a:t>3.  </a:t>
            </a:r>
            <a:r>
              <a:rPr lang="en-US" sz="2000" dirty="0" smtClean="0">
                <a:latin typeface="Times New Roman" pitchFamily="18" charset="0"/>
                <a:cs typeface="Times New Roman" pitchFamily="18" charset="0"/>
              </a:rPr>
              <a:t>Ganglia</a:t>
            </a:r>
            <a:endParaRPr lang="en-US" sz="2000" dirty="0">
              <a:latin typeface="Times New Roman" pitchFamily="18" charset="0"/>
              <a:cs typeface="Times New Roman" pitchFamily="18" charset="0"/>
            </a:endParaRPr>
          </a:p>
          <a:p>
            <a:pPr algn="l" rtl="0">
              <a:buNone/>
            </a:pPr>
            <a:r>
              <a:rPr lang="en-US" sz="2000" dirty="0">
                <a:latin typeface="Times New Roman" pitchFamily="18" charset="0"/>
                <a:cs typeface="Times New Roman" pitchFamily="18" charset="0"/>
              </a:rPr>
              <a:t>         a.  sympathetic trunk</a:t>
            </a:r>
          </a:p>
          <a:p>
            <a:pPr algn="l" rtl="0">
              <a:buNone/>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paravertebral</a:t>
            </a:r>
            <a:r>
              <a:rPr lang="en-US" sz="2000" dirty="0">
                <a:latin typeface="Times New Roman" pitchFamily="18" charset="0"/>
                <a:cs typeface="Times New Roman" pitchFamily="18" charset="0"/>
              </a:rPr>
              <a:t>)</a:t>
            </a:r>
          </a:p>
          <a:p>
            <a:pPr algn="l" rtl="0">
              <a:buNone/>
            </a:pPr>
            <a:r>
              <a:rPr lang="en-US" sz="2000" dirty="0">
                <a:latin typeface="Times New Roman" pitchFamily="18" charset="0"/>
                <a:cs typeface="Times New Roman" pitchFamily="18" charset="0"/>
              </a:rPr>
              <a:t>         b.  </a:t>
            </a:r>
            <a:r>
              <a:rPr lang="en-US" sz="2000" dirty="0" err="1">
                <a:latin typeface="Times New Roman" pitchFamily="18" charset="0"/>
                <a:cs typeface="Times New Roman" pitchFamily="18" charset="0"/>
              </a:rPr>
              <a:t>Prevertebral</a:t>
            </a:r>
            <a:r>
              <a:rPr lang="en-US" sz="2000" dirty="0">
                <a:latin typeface="Times New Roman" pitchFamily="18" charset="0"/>
                <a:cs typeface="Times New Roman" pitchFamily="18" charset="0"/>
              </a:rPr>
              <a:t> (collateral</a:t>
            </a:r>
            <a:r>
              <a:rPr lang="en-US" sz="2000" dirty="0" smtClean="0">
                <a:latin typeface="Times New Roman" pitchFamily="18" charset="0"/>
                <a:cs typeface="Times New Roman" pitchFamily="18" charset="0"/>
              </a:rPr>
              <a:t>)</a:t>
            </a:r>
          </a:p>
          <a:p>
            <a:pPr algn="l" rtl="0">
              <a:buNone/>
            </a:pPr>
            <a:endParaRPr lang="en-US" sz="2000" dirty="0">
              <a:latin typeface="Times New Roman" pitchFamily="18" charset="0"/>
              <a:cs typeface="Times New Roman" pitchFamily="18" charset="0"/>
            </a:endParaRPr>
          </a:p>
          <a:p>
            <a:pPr algn="l" rtl="0">
              <a:buNone/>
            </a:pPr>
            <a:r>
              <a:rPr lang="en-US" sz="2000" dirty="0" smtClean="0">
                <a:latin typeface="Times New Roman" pitchFamily="18" charset="0"/>
                <a:cs typeface="Times New Roman" pitchFamily="18" charset="0"/>
              </a:rPr>
              <a:t>4.  </a:t>
            </a:r>
            <a:r>
              <a:rPr lang="en-US" sz="2000" dirty="0" err="1" smtClean="0">
                <a:latin typeface="Times New Roman" pitchFamily="18" charset="0"/>
                <a:cs typeface="Times New Roman" pitchFamily="18" charset="0"/>
              </a:rPr>
              <a:t>Preganglionic</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axons </a:t>
            </a:r>
            <a:r>
              <a:rPr lang="en-US" sz="2000" dirty="0" smtClean="0">
                <a:latin typeface="Times New Roman" pitchFamily="18" charset="0"/>
                <a:cs typeface="Times New Roman" pitchFamily="18" charset="0"/>
              </a:rPr>
              <a:t>short</a:t>
            </a:r>
          </a:p>
          <a:p>
            <a:pPr algn="l" rtl="0">
              <a:buNone/>
            </a:pPr>
            <a:endParaRPr lang="en-US" sz="2000" dirty="0">
              <a:latin typeface="Times New Roman" pitchFamily="18" charset="0"/>
              <a:cs typeface="Times New Roman" pitchFamily="18" charset="0"/>
            </a:endParaRPr>
          </a:p>
          <a:p>
            <a:pPr algn="l" rtl="0">
              <a:buNone/>
            </a:pPr>
            <a:r>
              <a:rPr lang="en-US" sz="2000" dirty="0">
                <a:latin typeface="Times New Roman" pitchFamily="18" charset="0"/>
                <a:cs typeface="Times New Roman" pitchFamily="18" charset="0"/>
              </a:rPr>
              <a:t>5.  </a:t>
            </a:r>
            <a:r>
              <a:rPr lang="en-US" sz="2000" dirty="0" smtClean="0">
                <a:latin typeface="Times New Roman" pitchFamily="18" charset="0"/>
                <a:cs typeface="Times New Roman" pitchFamily="18" charset="0"/>
              </a:rPr>
              <a:t>Postganglionic </a:t>
            </a:r>
            <a:r>
              <a:rPr lang="en-US" sz="2000" dirty="0">
                <a:latin typeface="Times New Roman" pitchFamily="18" charset="0"/>
                <a:cs typeface="Times New Roman" pitchFamily="18" charset="0"/>
              </a:rPr>
              <a:t>axons long</a:t>
            </a:r>
          </a:p>
        </p:txBody>
      </p:sp>
      <p:pic>
        <p:nvPicPr>
          <p:cNvPr id="123908" name="Picture 4" descr="f15-04_sympathetic_path_c"/>
          <p:cNvPicPr>
            <a:picLocks noChangeAspect="1" noChangeArrowheads="1"/>
          </p:cNvPicPr>
          <p:nvPr/>
        </p:nvPicPr>
        <p:blipFill>
          <a:blip r:embed="rId3"/>
          <a:srcRect/>
          <a:stretch>
            <a:fillRect/>
          </a:stretch>
        </p:blipFill>
        <p:spPr bwMode="auto">
          <a:xfrm>
            <a:off x="4500562" y="285728"/>
            <a:ext cx="4357718" cy="6286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lgn="justLow" rtl="0"/>
            <a:endParaRPr lang="en-US" dirty="0" smtClean="0">
              <a:latin typeface="Times New Roman" pitchFamily="18" charset="0"/>
              <a:cs typeface="Times New Roman" pitchFamily="18" charset="0"/>
            </a:endParaRPr>
          </a:p>
          <a:p>
            <a:pPr algn="justLow" rtl="0"/>
            <a:r>
              <a:rPr lang="en-US" dirty="0" smtClean="0">
                <a:latin typeface="Times New Roman" pitchFamily="18" charset="0"/>
                <a:cs typeface="Times New Roman" pitchFamily="18" charset="0"/>
              </a:rPr>
              <a:t>This division of the ANS responsible for the rest and digest activates . This means:</a:t>
            </a:r>
          </a:p>
          <a:p>
            <a:pPr algn="justLow" rtl="0"/>
            <a:endParaRPr lang="en-US" dirty="0" smtClean="0">
              <a:latin typeface="Times New Roman" pitchFamily="18" charset="0"/>
              <a:cs typeface="Times New Roman" pitchFamily="18" charset="0"/>
            </a:endParaRPr>
          </a:p>
          <a:p>
            <a:pPr algn="justLow" rtl="0"/>
            <a:r>
              <a:rPr lang="en-US" dirty="0" smtClean="0">
                <a:latin typeface="Times New Roman" pitchFamily="18" charset="0"/>
                <a:cs typeface="Times New Roman" pitchFamily="18" charset="0"/>
              </a:rPr>
              <a:t>It increase the blood flow to the digestive organs and the excretory systems while decreasing blood flow to the skeletal tissue</a:t>
            </a:r>
          </a:p>
          <a:p>
            <a:pPr algn="l" rtl="0"/>
            <a:endParaRPr lang="ar-IQ" dirty="0">
              <a:latin typeface="Times New Roman" pitchFamily="18" charset="0"/>
              <a:cs typeface="Times New Roman" pitchFamily="18" charset="0"/>
            </a:endParaRPr>
          </a:p>
        </p:txBody>
      </p:sp>
      <p:sp>
        <p:nvSpPr>
          <p:cNvPr id="4" name="Title 4"/>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a:bodyPr>
          <a:lstStyle/>
          <a:p>
            <a:pPr algn="ctr" rtl="0"/>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The Parasympathetic Division</a:t>
            </a:r>
            <a:endParaRPr lang="ar-IQ" dirty="0">
              <a:solidFill>
                <a:schemeClr val="tx1"/>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3"/>
          <a:srcRect/>
          <a:stretch>
            <a:fillRect/>
          </a:stretch>
        </p:blipFill>
        <p:spPr bwMode="auto">
          <a:xfrm>
            <a:off x="357158" y="274638"/>
            <a:ext cx="8072494" cy="6369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lgn="justLow" rtl="0">
              <a:lnSpc>
                <a:spcPct val="90000"/>
              </a:lnSpc>
            </a:pPr>
            <a:endParaRPr lang="en-US" dirty="0" smtClean="0">
              <a:latin typeface="Times New Roman" pitchFamily="18" charset="0"/>
              <a:cs typeface="Times New Roman" pitchFamily="18" charset="0"/>
            </a:endParaRPr>
          </a:p>
          <a:p>
            <a:pPr algn="justLow" rtl="0">
              <a:lnSpc>
                <a:spcPct val="90000"/>
              </a:lnSpc>
            </a:pPr>
            <a:r>
              <a:rPr lang="en-US"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rPr>
              <a:t>parasympathetic division is also called the </a:t>
            </a:r>
            <a:r>
              <a:rPr lang="en-US" dirty="0" err="1" smtClean="0">
                <a:latin typeface="Times New Roman" pitchFamily="18" charset="0"/>
                <a:cs typeface="Times New Roman" pitchFamily="18" charset="0"/>
              </a:rPr>
              <a:t>Craniosacral</a:t>
            </a:r>
            <a:r>
              <a:rPr lang="en-US" dirty="0" smtClean="0">
                <a:latin typeface="Times New Roman" pitchFamily="18" charset="0"/>
                <a:cs typeface="Times New Roman" pitchFamily="18" charset="0"/>
              </a:rPr>
              <a:t> division, because its f</a:t>
            </a:r>
            <a:r>
              <a:rPr lang="en-US" sz="2700" dirty="0" smtClean="0">
                <a:latin typeface="Times New Roman" pitchFamily="18" charset="0"/>
                <a:cs typeface="Times New Roman" pitchFamily="18" charset="0"/>
              </a:rPr>
              <a:t>ibers emerge from brain and sacral spinal cord.</a:t>
            </a:r>
          </a:p>
          <a:p>
            <a:pPr algn="justLow" rtl="0"/>
            <a:endParaRPr lang="en-US" dirty="0" smtClean="0">
              <a:solidFill>
                <a:srgbClr val="C00000"/>
              </a:solidFill>
              <a:latin typeface="Times New Roman" pitchFamily="18" charset="0"/>
              <a:cs typeface="Times New Roman" pitchFamily="18" charset="0"/>
            </a:endParaRPr>
          </a:p>
          <a:p>
            <a:pPr algn="justLow" rtl="0"/>
            <a:r>
              <a:rPr lang="en-US" dirty="0" smtClean="0">
                <a:latin typeface="Times New Roman" pitchFamily="18" charset="0"/>
                <a:cs typeface="Times New Roman" pitchFamily="18" charset="0"/>
              </a:rPr>
              <a:t>The signal pathway of the parasympathetic system consists of two neurons also:</a:t>
            </a:r>
          </a:p>
          <a:p>
            <a:pPr algn="justLow" rtl="0"/>
            <a:endParaRPr lang="en-US" dirty="0" smtClean="0">
              <a:latin typeface="Times New Roman" pitchFamily="18" charset="0"/>
              <a:cs typeface="Times New Roman" pitchFamily="18" charset="0"/>
            </a:endParaRPr>
          </a:p>
          <a:p>
            <a:pPr algn="justLow" rtl="0"/>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preganglionic</a:t>
            </a:r>
            <a:r>
              <a:rPr lang="en-US" dirty="0" smtClean="0">
                <a:latin typeface="Times New Roman" pitchFamily="18" charset="0"/>
                <a:cs typeface="Times New Roman" pitchFamily="18" charset="0"/>
              </a:rPr>
              <a:t> neurons originate  either in the spinal cord  or in the brain . It then carries the electrical signal via a long axon to the synapse </a:t>
            </a:r>
            <a:r>
              <a:rPr lang="en-US" dirty="0" smtClean="0">
                <a:latin typeface="Times New Roman" pitchFamily="18" charset="0"/>
                <a:cs typeface="Times New Roman" pitchFamily="18" charset="0"/>
              </a:rPr>
              <a:t>Here </a:t>
            </a:r>
            <a:r>
              <a:rPr lang="en-US" dirty="0" smtClean="0">
                <a:latin typeface="Times New Roman" pitchFamily="18" charset="0"/>
                <a:cs typeface="Times New Roman" pitchFamily="18" charset="0"/>
              </a:rPr>
              <a:t>it use acetylcholine to transmit the signal to the postganglionic cell, which carry the signal to the second synapse , where acetylcholine is used once again .</a:t>
            </a:r>
          </a:p>
          <a:p>
            <a:pPr algn="justLow" rtl="0"/>
            <a:endParaRPr lang="en-US" dirty="0" smtClean="0">
              <a:latin typeface="Times New Roman" pitchFamily="18" charset="0"/>
              <a:cs typeface="Times New Roman" pitchFamily="18" charset="0"/>
            </a:endParaRPr>
          </a:p>
          <a:p>
            <a:pPr algn="justLow" rtl="0"/>
            <a:r>
              <a:rPr lang="en-US" dirty="0" smtClean="0">
                <a:latin typeface="Times New Roman" pitchFamily="18" charset="0"/>
                <a:cs typeface="Times New Roman" pitchFamily="18" charset="0"/>
              </a:rPr>
              <a:t>The parasympathetic system contain the </a:t>
            </a:r>
            <a:r>
              <a:rPr lang="en-US" dirty="0" err="1" smtClean="0">
                <a:latin typeface="Times New Roman" pitchFamily="18" charset="0"/>
                <a:cs typeface="Times New Roman" pitchFamily="18" charset="0"/>
              </a:rPr>
              <a:t>vagus</a:t>
            </a:r>
            <a:r>
              <a:rPr lang="en-US" dirty="0" smtClean="0">
                <a:latin typeface="Times New Roman" pitchFamily="18" charset="0"/>
                <a:cs typeface="Times New Roman" pitchFamily="18" charset="0"/>
              </a:rPr>
              <a:t> cranial nerve , which innervate the heart, liver, small and large intestines among others .</a:t>
            </a:r>
            <a:endParaRPr lang="ar-IQ" dirty="0">
              <a:latin typeface="Times New Roman" pitchFamily="18" charset="0"/>
              <a:cs typeface="Times New Roman" pitchFamily="18" charset="0"/>
            </a:endParaRPr>
          </a:p>
        </p:txBody>
      </p:sp>
      <p:sp>
        <p:nvSpPr>
          <p:cNvPr id="4" name="Title 4"/>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a:bodyPr>
          <a:lstStyle/>
          <a:p>
            <a:pPr algn="ctr" rtl="0"/>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The Parasympathetic Division</a:t>
            </a:r>
            <a:endParaRPr lang="ar-IQ" dirty="0">
              <a:solidFill>
                <a:schemeClr val="tx1"/>
              </a:solidFill>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357158" y="500042"/>
            <a:ext cx="3771896" cy="847748"/>
          </a:xfrm>
        </p:spPr>
        <p:style>
          <a:lnRef idx="1">
            <a:schemeClr val="accent4"/>
          </a:lnRef>
          <a:fillRef idx="2">
            <a:schemeClr val="accent4"/>
          </a:fillRef>
          <a:effectRef idx="1">
            <a:schemeClr val="accent4"/>
          </a:effectRef>
          <a:fontRef idx="minor">
            <a:schemeClr val="dk1"/>
          </a:fontRef>
        </p:style>
        <p:txBody>
          <a:bodyPr>
            <a:normAutofit/>
          </a:bodyPr>
          <a:lstStyle/>
          <a:p>
            <a:r>
              <a:rPr lang="en-US" sz="2000" dirty="0">
                <a:latin typeface="Times New Roman" pitchFamily="18" charset="0"/>
                <a:cs typeface="Times New Roman" pitchFamily="18" charset="0"/>
              </a:rPr>
              <a:t>Parasympathetic Nervous </a:t>
            </a:r>
            <a:r>
              <a:rPr lang="en-US" sz="2000" dirty="0" smtClean="0">
                <a:latin typeface="Times New Roman" pitchFamily="18" charset="0"/>
                <a:cs typeface="Times New Roman" pitchFamily="18" charset="0"/>
              </a:rPr>
              <a:t>System Summary</a:t>
            </a:r>
            <a:endParaRPr lang="en-US" sz="2000" dirty="0">
              <a:latin typeface="Times New Roman" pitchFamily="18" charset="0"/>
              <a:cs typeface="Times New Roman" pitchFamily="18" charset="0"/>
            </a:endParaRPr>
          </a:p>
        </p:txBody>
      </p:sp>
      <p:sp>
        <p:nvSpPr>
          <p:cNvPr id="125955" name="Rectangle 3"/>
          <p:cNvSpPr>
            <a:spLocks noGrp="1" noChangeArrowheads="1"/>
          </p:cNvSpPr>
          <p:nvPr>
            <p:ph type="body" idx="1"/>
          </p:nvPr>
        </p:nvSpPr>
        <p:spPr>
          <a:xfrm>
            <a:off x="428596" y="1785926"/>
            <a:ext cx="3714776" cy="4702189"/>
          </a:xfrm>
        </p:spPr>
        <p:style>
          <a:lnRef idx="2">
            <a:schemeClr val="accent1"/>
          </a:lnRef>
          <a:fillRef idx="1">
            <a:schemeClr val="lt1"/>
          </a:fillRef>
          <a:effectRef idx="0">
            <a:schemeClr val="accent1"/>
          </a:effectRef>
          <a:fontRef idx="minor">
            <a:schemeClr val="dk1"/>
          </a:fontRef>
        </p:style>
        <p:txBody>
          <a:bodyPr/>
          <a:lstStyle/>
          <a:p>
            <a:pPr algn="l" rtl="0">
              <a:buNone/>
            </a:pPr>
            <a:endParaRPr lang="en-US" sz="2000" dirty="0" smtClean="0">
              <a:latin typeface="Times New Roman" pitchFamily="18" charset="0"/>
              <a:cs typeface="Times New Roman" pitchFamily="18" charset="0"/>
            </a:endParaRPr>
          </a:p>
          <a:p>
            <a:pPr algn="l" rtl="0">
              <a:buNone/>
            </a:pPr>
            <a:r>
              <a:rPr lang="en-US" sz="2000" dirty="0" smtClean="0">
                <a:latin typeface="Times New Roman" pitchFamily="18" charset="0"/>
                <a:cs typeface="Times New Roman" pitchFamily="18" charset="0"/>
              </a:rPr>
              <a:t>1</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Lateral </a:t>
            </a:r>
            <a:r>
              <a:rPr lang="en-US" sz="2000" dirty="0">
                <a:latin typeface="Times New Roman" pitchFamily="18" charset="0"/>
                <a:cs typeface="Times New Roman" pitchFamily="18" charset="0"/>
              </a:rPr>
              <a:t>gray horns (S2-4)</a:t>
            </a:r>
          </a:p>
          <a:p>
            <a:pPr algn="l" rtl="0">
              <a:buNone/>
            </a:pPr>
            <a:r>
              <a:rPr lang="en-US" sz="2000" dirty="0">
                <a:latin typeface="Times New Roman" pitchFamily="18" charset="0"/>
                <a:cs typeface="Times New Roman" pitchFamily="18" charset="0"/>
              </a:rPr>
              <a:t>2.  </a:t>
            </a:r>
            <a:r>
              <a:rPr lang="en-US" sz="2000" dirty="0" smtClean="0">
                <a:latin typeface="Times New Roman" pitchFamily="18" charset="0"/>
                <a:cs typeface="Times New Roman" pitchFamily="18" charset="0"/>
              </a:rPr>
              <a:t>Cranial </a:t>
            </a:r>
            <a:r>
              <a:rPr lang="en-US" sz="2000" dirty="0">
                <a:latin typeface="Times New Roman" pitchFamily="18" charset="0"/>
                <a:cs typeface="Times New Roman" pitchFamily="18" charset="0"/>
              </a:rPr>
              <a:t>gray matter</a:t>
            </a:r>
          </a:p>
          <a:p>
            <a:pPr algn="l" rtl="0">
              <a:buNone/>
            </a:pPr>
            <a:r>
              <a:rPr lang="en-US" sz="2000" dirty="0">
                <a:latin typeface="Times New Roman" pitchFamily="18" charset="0"/>
                <a:cs typeface="Times New Roman" pitchFamily="18" charset="0"/>
              </a:rPr>
              <a:t>         (III, VII, IX, X) </a:t>
            </a:r>
          </a:p>
          <a:p>
            <a:pPr algn="l" rtl="0">
              <a:buNone/>
            </a:pPr>
            <a:r>
              <a:rPr lang="en-US" sz="2000" dirty="0">
                <a:latin typeface="Times New Roman" pitchFamily="18" charset="0"/>
                <a:cs typeface="Times New Roman" pitchFamily="18" charset="0"/>
              </a:rPr>
              <a:t>3.  </a:t>
            </a:r>
            <a:r>
              <a:rPr lang="en-US" sz="2000" dirty="0" err="1" smtClean="0">
                <a:latin typeface="Times New Roman" pitchFamily="18" charset="0"/>
                <a:cs typeface="Times New Roman" pitchFamily="18" charset="0"/>
              </a:rPr>
              <a:t>Craniosacral</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outflow</a:t>
            </a:r>
          </a:p>
          <a:p>
            <a:pPr algn="l" rtl="0">
              <a:buNone/>
            </a:pPr>
            <a:r>
              <a:rPr lang="en-US" sz="2000" dirty="0">
                <a:latin typeface="Times New Roman" pitchFamily="18" charset="0"/>
                <a:cs typeface="Times New Roman" pitchFamily="18" charset="0"/>
              </a:rPr>
              <a:t>4.  </a:t>
            </a:r>
            <a:r>
              <a:rPr lang="en-US" sz="2000" dirty="0" smtClean="0">
                <a:latin typeface="Times New Roman" pitchFamily="18" charset="0"/>
                <a:cs typeface="Times New Roman" pitchFamily="18" charset="0"/>
              </a:rPr>
              <a:t>Terminal </a:t>
            </a:r>
            <a:r>
              <a:rPr lang="en-US" sz="2000" dirty="0">
                <a:latin typeface="Times New Roman" pitchFamily="18" charset="0"/>
                <a:cs typeface="Times New Roman" pitchFamily="18" charset="0"/>
              </a:rPr>
              <a:t>ganglia</a:t>
            </a:r>
          </a:p>
          <a:p>
            <a:pPr algn="l" rtl="0">
              <a:buNone/>
            </a:pPr>
            <a:r>
              <a:rPr lang="en-US" sz="2000" dirty="0">
                <a:latin typeface="Times New Roman" pitchFamily="18" charset="0"/>
                <a:cs typeface="Times New Roman" pitchFamily="18" charset="0"/>
              </a:rPr>
              <a:t>5.  </a:t>
            </a:r>
            <a:r>
              <a:rPr lang="en-US" sz="2000" dirty="0" err="1" smtClean="0">
                <a:latin typeface="Times New Roman" pitchFamily="18" charset="0"/>
                <a:cs typeface="Times New Roman" pitchFamily="18" charset="0"/>
              </a:rPr>
              <a:t>Preganglionic</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axons long</a:t>
            </a:r>
          </a:p>
          <a:p>
            <a:pPr algn="l" rtl="0">
              <a:buNone/>
            </a:pPr>
            <a:r>
              <a:rPr lang="en-US" sz="2000" dirty="0">
                <a:latin typeface="Times New Roman" pitchFamily="18" charset="0"/>
                <a:cs typeface="Times New Roman" pitchFamily="18" charset="0"/>
              </a:rPr>
              <a:t>6.  </a:t>
            </a:r>
            <a:r>
              <a:rPr lang="en-US" sz="2000" dirty="0" smtClean="0">
                <a:latin typeface="Times New Roman" pitchFamily="18" charset="0"/>
                <a:cs typeface="Times New Roman" pitchFamily="18" charset="0"/>
              </a:rPr>
              <a:t>Postganglionic </a:t>
            </a:r>
            <a:r>
              <a:rPr lang="en-US" sz="2000" dirty="0">
                <a:latin typeface="Times New Roman" pitchFamily="18" charset="0"/>
                <a:cs typeface="Times New Roman" pitchFamily="18" charset="0"/>
              </a:rPr>
              <a:t>axons short</a:t>
            </a:r>
          </a:p>
        </p:txBody>
      </p:sp>
      <p:pic>
        <p:nvPicPr>
          <p:cNvPr id="125956" name="Picture 4" descr="f15-07_parasympathetic__c"/>
          <p:cNvPicPr>
            <a:picLocks noChangeAspect="1" noChangeArrowheads="1"/>
          </p:cNvPicPr>
          <p:nvPr/>
        </p:nvPicPr>
        <p:blipFill>
          <a:blip r:embed="rId3"/>
          <a:srcRect/>
          <a:stretch>
            <a:fillRect/>
          </a:stretch>
        </p:blipFill>
        <p:spPr bwMode="auto">
          <a:xfrm>
            <a:off x="4572000" y="285728"/>
            <a:ext cx="4210048" cy="6357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357158" y="1"/>
            <a:ext cx="8286808" cy="6857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142853"/>
            <a:ext cx="8458200" cy="857256"/>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rtl="0"/>
            <a:r>
              <a:rPr lang="en-US" sz="3200" dirty="0"/>
              <a:t>Neurotransmitters and Receptors of the Autonomic Nervous System</a:t>
            </a:r>
          </a:p>
        </p:txBody>
      </p:sp>
      <p:pic>
        <p:nvPicPr>
          <p:cNvPr id="132100" name="Picture 4" descr="f15-08_neurotransmitter_c"/>
          <p:cNvPicPr>
            <a:picLocks noChangeAspect="1" noChangeArrowheads="1"/>
          </p:cNvPicPr>
          <p:nvPr/>
        </p:nvPicPr>
        <p:blipFill>
          <a:blip r:embed="rId3"/>
          <a:srcRect/>
          <a:stretch>
            <a:fillRect/>
          </a:stretch>
        </p:blipFill>
        <p:spPr bwMode="auto">
          <a:xfrm>
            <a:off x="2143108" y="1214422"/>
            <a:ext cx="5181600" cy="5429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style>
          <a:lnRef idx="3">
            <a:schemeClr val="lt1"/>
          </a:lnRef>
          <a:fillRef idx="1">
            <a:schemeClr val="accent4"/>
          </a:fillRef>
          <a:effectRef idx="1">
            <a:schemeClr val="accent4"/>
          </a:effectRef>
          <a:fontRef idx="minor">
            <a:schemeClr val="lt1"/>
          </a:fontRef>
        </p:style>
        <p:txBody>
          <a:bodyPr>
            <a:normAutofit fontScale="90000"/>
          </a:bodyPr>
          <a:lstStyle/>
          <a:p>
            <a:pPr algn="ctr" rtl="0"/>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r>
            <a:b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en-US"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Organs Innervated by Sympathetic Division  </a:t>
            </a:r>
            <a:br>
              <a:rPr lang="en-US"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endParaRPr lang="ar-IQ" sz="36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481328"/>
            <a:ext cx="8329642" cy="4948068"/>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624078" indent="-514350" algn="justLow" rtl="0">
              <a:buFont typeface="+mj-lt"/>
              <a:buAutoNum type="arabicPeriod"/>
            </a:pPr>
            <a:r>
              <a:rPr lang="en-US" sz="2600" dirty="0" smtClean="0">
                <a:solidFill>
                  <a:schemeClr val="tx1"/>
                </a:solidFill>
                <a:latin typeface="Times New Roman" pitchFamily="18" charset="0"/>
                <a:cs typeface="Times New Roman" pitchFamily="18" charset="0"/>
              </a:rPr>
              <a:t>The skin, including blood vessels and sweat glands.</a:t>
            </a:r>
          </a:p>
          <a:p>
            <a:pPr marL="624078" indent="-514350" algn="justLow" rtl="0">
              <a:buFont typeface="+mj-lt"/>
              <a:buAutoNum type="arabicPeriod"/>
            </a:pPr>
            <a:endParaRPr lang="en-US" sz="2600" dirty="0" smtClean="0">
              <a:solidFill>
                <a:schemeClr val="tx1"/>
              </a:solidFill>
              <a:latin typeface="Times New Roman" pitchFamily="18" charset="0"/>
              <a:cs typeface="Times New Roman" pitchFamily="18" charset="0"/>
            </a:endParaRPr>
          </a:p>
          <a:p>
            <a:pPr marL="624078" indent="-514350" algn="justLow" rtl="0">
              <a:buFont typeface="+mj-lt"/>
              <a:buAutoNum type="arabicPeriod"/>
            </a:pPr>
            <a:r>
              <a:rPr lang="en-US" sz="2600" dirty="0" smtClean="0">
                <a:solidFill>
                  <a:schemeClr val="tx1"/>
                </a:solidFill>
                <a:latin typeface="Times New Roman" pitchFamily="18" charset="0"/>
                <a:cs typeface="Times New Roman" pitchFamily="18" charset="0"/>
              </a:rPr>
              <a:t>Blood vessels in the entire body, primarily arterioles and veins, receive only</a:t>
            </a:r>
            <a:r>
              <a:rPr lang="ar-IQ" sz="2600" dirty="0" smtClean="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sympathetic nerve fibers, vascular smooth muscle tone and sweating</a:t>
            </a:r>
            <a:r>
              <a:rPr lang="ar-IQ" sz="2600" dirty="0" smtClean="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are regulated by the sympathetic system only</a:t>
            </a:r>
            <a:r>
              <a:rPr lang="en-US" sz="2600" dirty="0" smtClean="0">
                <a:solidFill>
                  <a:schemeClr val="tx1"/>
                </a:solidFill>
                <a:latin typeface="Times New Roman" pitchFamily="18" charset="0"/>
                <a:cs typeface="Times New Roman" pitchFamily="18" charset="0"/>
              </a:rPr>
              <a:t>. </a:t>
            </a:r>
          </a:p>
          <a:p>
            <a:pPr marL="624078" indent="-514350" algn="justLow" rtl="0">
              <a:buFont typeface="+mj-lt"/>
              <a:buAutoNum type="arabicPeriod"/>
            </a:pPr>
            <a:endParaRPr lang="en-US" sz="2600" dirty="0" smtClean="0">
              <a:solidFill>
                <a:schemeClr val="tx1"/>
              </a:solidFill>
              <a:latin typeface="Times New Roman" pitchFamily="18" charset="0"/>
              <a:cs typeface="Times New Roman" pitchFamily="18" charset="0"/>
            </a:endParaRPr>
          </a:p>
          <a:p>
            <a:pPr marL="624078" indent="-514350" algn="justLow" rtl="0">
              <a:buFont typeface="+mj-lt"/>
              <a:buAutoNum type="arabicPeriod"/>
            </a:pPr>
            <a:r>
              <a:rPr lang="en-US" sz="2600" dirty="0" smtClean="0">
                <a:solidFill>
                  <a:schemeClr val="tx1"/>
                </a:solidFill>
                <a:latin typeface="Times New Roman" pitchFamily="18" charset="0"/>
                <a:cs typeface="Times New Roman" pitchFamily="18" charset="0"/>
              </a:rPr>
              <a:t>The sympathetic system innervates structures of the head (eye, salivary </a:t>
            </a:r>
            <a:r>
              <a:rPr lang="ar-IQ" sz="2600" dirty="0" smtClean="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glands, mucus membranes of the nasal cavity).</a:t>
            </a:r>
          </a:p>
          <a:p>
            <a:pPr marL="624078" indent="-514350" algn="justLow" rtl="0">
              <a:buFont typeface="+mj-lt"/>
              <a:buAutoNum type="arabicPeriod"/>
            </a:pPr>
            <a:endParaRPr lang="en-US" sz="2600" dirty="0" smtClean="0">
              <a:solidFill>
                <a:schemeClr val="tx1"/>
              </a:solidFill>
              <a:latin typeface="Times New Roman" pitchFamily="18" charset="0"/>
              <a:cs typeface="Times New Roman" pitchFamily="18" charset="0"/>
            </a:endParaRPr>
          </a:p>
          <a:p>
            <a:pPr marL="624078" indent="-514350" algn="justLow" rtl="0">
              <a:buFont typeface="+mj-lt"/>
              <a:buAutoNum type="arabicPeriod"/>
            </a:pPr>
            <a:r>
              <a:rPr lang="en-US" sz="2600" dirty="0" smtClean="0">
                <a:solidFill>
                  <a:schemeClr val="tx1"/>
                </a:solidFill>
                <a:latin typeface="Times New Roman" pitchFamily="18" charset="0"/>
                <a:cs typeface="Times New Roman" pitchFamily="18" charset="0"/>
              </a:rPr>
              <a:t>Thoracic viscera (heart, lungs) and viscera of the abdominal and pelvic cavities</a:t>
            </a:r>
            <a:r>
              <a:rPr lang="ar-IQ" sz="2600" dirty="0" smtClean="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(e.g., stomach, intestines, pancreas, spleen, urinary bladder </a:t>
            </a:r>
          </a:p>
          <a:p>
            <a:pPr algn="l"/>
            <a:endParaRPr lang="ar-IQ"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01080" cy="5090944"/>
          </a:xfrm>
        </p:spPr>
        <p:style>
          <a:lnRef idx="2">
            <a:schemeClr val="accent1"/>
          </a:lnRef>
          <a:fillRef idx="1">
            <a:schemeClr val="lt1"/>
          </a:fillRef>
          <a:effectRef idx="0">
            <a:schemeClr val="accent1"/>
          </a:effectRef>
          <a:fontRef idx="minor">
            <a:schemeClr val="dk1"/>
          </a:fontRef>
        </p:style>
        <p:txBody>
          <a:bodyPr anchor="ctr">
            <a:normAutofit fontScale="62500" lnSpcReduction="20000"/>
          </a:bodyPr>
          <a:lstStyle/>
          <a:p>
            <a:pPr marL="1481328" indent="-1371600" algn="l" rtl="0">
              <a:lnSpc>
                <a:spcPct val="170000"/>
              </a:lnSpc>
              <a:buNone/>
            </a:pPr>
            <a:r>
              <a:rPr lang="en-US" sz="2800" dirty="0" smtClean="0">
                <a:latin typeface="Times New Roman" pitchFamily="18" charset="0"/>
                <a:cs typeface="Times New Roman" pitchFamily="18" charset="0"/>
              </a:rPr>
              <a:t> 1- The </a:t>
            </a:r>
            <a:r>
              <a:rPr lang="en-US" sz="2800" dirty="0" err="1" smtClean="0">
                <a:latin typeface="Times New Roman" pitchFamily="18" charset="0"/>
                <a:cs typeface="Times New Roman" pitchFamily="18" charset="0"/>
              </a:rPr>
              <a:t>preganglionic</a:t>
            </a:r>
            <a:r>
              <a:rPr lang="en-US" sz="2800" dirty="0" smtClean="0">
                <a:latin typeface="Times New Roman" pitchFamily="18" charset="0"/>
                <a:cs typeface="Times New Roman" pitchFamily="18" charset="0"/>
              </a:rPr>
              <a:t> neurons that arise from </a:t>
            </a:r>
            <a:r>
              <a:rPr lang="en-US" sz="2800" b="1" dirty="0" smtClean="0">
                <a:latin typeface="Times New Roman" pitchFamily="18" charset="0"/>
                <a:cs typeface="Times New Roman" pitchFamily="18" charset="0"/>
              </a:rPr>
              <a:t>the brainstem </a:t>
            </a:r>
            <a:r>
              <a:rPr lang="en-US" sz="2800" dirty="0" smtClean="0">
                <a:latin typeface="Times New Roman" pitchFamily="18" charset="0"/>
                <a:cs typeface="Times New Roman" pitchFamily="18" charset="0"/>
              </a:rPr>
              <a:t>exit the CNS through cranial nerves.  </a:t>
            </a:r>
          </a:p>
          <a:p>
            <a:pPr marL="1481328" indent="-1371600" algn="l" rtl="0">
              <a:lnSpc>
                <a:spcPct val="170000"/>
              </a:lnSpc>
              <a:buNone/>
            </a:pPr>
            <a:r>
              <a:rPr lang="en-US" sz="2800" dirty="0" smtClean="0">
                <a:latin typeface="Times New Roman" pitchFamily="18" charset="0"/>
                <a:cs typeface="Times New Roman" pitchFamily="18" charset="0"/>
              </a:rPr>
              <a:t>2- The </a:t>
            </a:r>
            <a:r>
              <a:rPr lang="en-US" sz="2800" dirty="0" err="1" smtClean="0">
                <a:latin typeface="Times New Roman" pitchFamily="18" charset="0"/>
                <a:cs typeface="Times New Roman" pitchFamily="18" charset="0"/>
              </a:rPr>
              <a:t>occulomotor</a:t>
            </a:r>
            <a:r>
              <a:rPr lang="en-US" sz="2800" dirty="0" smtClean="0">
                <a:latin typeface="Times New Roman" pitchFamily="18" charset="0"/>
                <a:cs typeface="Times New Roman" pitchFamily="18" charset="0"/>
              </a:rPr>
              <a:t> nerve  innervates the eyes</a:t>
            </a:r>
          </a:p>
          <a:p>
            <a:pPr marL="1481328" indent="-1371600" algn="l" rtl="0">
              <a:lnSpc>
                <a:spcPct val="170000"/>
              </a:lnSpc>
              <a:buNone/>
            </a:pPr>
            <a:r>
              <a:rPr lang="en-US" sz="2800" dirty="0" smtClean="0">
                <a:latin typeface="Times New Roman" pitchFamily="18" charset="0"/>
                <a:cs typeface="Times New Roman" pitchFamily="18" charset="0"/>
              </a:rPr>
              <a:t>3- the facial nerve innervates the </a:t>
            </a:r>
            <a:r>
              <a:rPr lang="en-US" sz="2800" dirty="0" err="1" smtClean="0">
                <a:latin typeface="Times New Roman" pitchFamily="18" charset="0"/>
                <a:cs typeface="Times New Roman" pitchFamily="18" charset="0"/>
              </a:rPr>
              <a:t>lacrimal</a:t>
            </a:r>
            <a:r>
              <a:rPr lang="en-US" sz="2800" dirty="0" smtClean="0">
                <a:latin typeface="Times New Roman" pitchFamily="18" charset="0"/>
                <a:cs typeface="Times New Roman" pitchFamily="18" charset="0"/>
              </a:rPr>
              <a:t> gland, salivary glands, and mucus membranes of the nasal cavity</a:t>
            </a:r>
          </a:p>
          <a:p>
            <a:pPr marL="1481328" indent="-1371600" algn="l" rtl="0">
              <a:lnSpc>
                <a:spcPct val="170000"/>
              </a:lnSpc>
              <a:buNone/>
            </a:pPr>
            <a:r>
              <a:rPr lang="en-US" sz="2800" dirty="0" smtClean="0">
                <a:latin typeface="Times New Roman" pitchFamily="18" charset="0"/>
                <a:cs typeface="Times New Roman" pitchFamily="18" charset="0"/>
              </a:rPr>
              <a:t>4-  the </a:t>
            </a:r>
            <a:r>
              <a:rPr lang="en-US" sz="2800" dirty="0" err="1" smtClean="0">
                <a:latin typeface="Times New Roman" pitchFamily="18" charset="0"/>
                <a:cs typeface="Times New Roman" pitchFamily="18" charset="0"/>
              </a:rPr>
              <a:t>glossopharyngeal</a:t>
            </a:r>
            <a:r>
              <a:rPr lang="en-US" sz="2800" dirty="0" smtClean="0">
                <a:latin typeface="Times New Roman" pitchFamily="18" charset="0"/>
                <a:cs typeface="Times New Roman" pitchFamily="18" charset="0"/>
              </a:rPr>
              <a:t> nerve innervates the salivary gland;</a:t>
            </a:r>
          </a:p>
          <a:p>
            <a:pPr marL="1481328" indent="-1371600" algn="l" rtl="0">
              <a:lnSpc>
                <a:spcPct val="170000"/>
              </a:lnSpc>
              <a:buNone/>
            </a:pPr>
            <a:r>
              <a:rPr lang="en-US" sz="2800" dirty="0" smtClean="0">
                <a:latin typeface="Times New Roman" pitchFamily="18" charset="0"/>
                <a:cs typeface="Times New Roman" pitchFamily="18" charset="0"/>
              </a:rPr>
              <a:t>5- the </a:t>
            </a:r>
            <a:r>
              <a:rPr lang="en-US" sz="2800" dirty="0" err="1" smtClean="0">
                <a:latin typeface="Times New Roman" pitchFamily="18" charset="0"/>
                <a:cs typeface="Times New Roman" pitchFamily="18" charset="0"/>
              </a:rPr>
              <a:t>vagus</a:t>
            </a:r>
            <a:r>
              <a:rPr lang="en-US" sz="2800" dirty="0" smtClean="0">
                <a:latin typeface="Times New Roman" pitchFamily="18" charset="0"/>
                <a:cs typeface="Times New Roman" pitchFamily="18" charset="0"/>
              </a:rPr>
              <a:t> nerve innervates the viscera of the thorax and abdomen (e.g.,</a:t>
            </a:r>
            <a:r>
              <a:rPr lang="ar-IQ"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heart, lungs, stomach, intestines, and pancreas).</a:t>
            </a:r>
          </a:p>
          <a:p>
            <a:pPr marL="1481328" indent="-1371600" algn="justLow" rtl="0">
              <a:lnSpc>
                <a:spcPct val="170000"/>
              </a:lnSpc>
              <a:buNone/>
            </a:pPr>
            <a:r>
              <a:rPr lang="en-US" sz="2800" dirty="0" smtClean="0">
                <a:latin typeface="Times New Roman" pitchFamily="18" charset="0"/>
                <a:cs typeface="Times New Roman" pitchFamily="18" charset="0"/>
              </a:rPr>
              <a:t>6- </a:t>
            </a:r>
            <a:r>
              <a:rPr lang="en-US" sz="2800" dirty="0" err="1" smtClean="0">
                <a:latin typeface="Times New Roman" pitchFamily="18" charset="0"/>
                <a:cs typeface="Times New Roman" pitchFamily="18" charset="0"/>
              </a:rPr>
              <a:t>Preganglionic</a:t>
            </a:r>
            <a:r>
              <a:rPr lang="en-US" sz="2800" dirty="0" smtClean="0">
                <a:latin typeface="Times New Roman" pitchFamily="18" charset="0"/>
                <a:cs typeface="Times New Roman" pitchFamily="18" charset="0"/>
              </a:rPr>
              <a:t> neurons that arise from the </a:t>
            </a:r>
            <a:r>
              <a:rPr lang="en-US" sz="2800" b="1" dirty="0" smtClean="0">
                <a:latin typeface="Times New Roman" pitchFamily="18" charset="0"/>
                <a:cs typeface="Times New Roman" pitchFamily="18" charset="0"/>
              </a:rPr>
              <a:t>sacral region </a:t>
            </a:r>
            <a:r>
              <a:rPr lang="en-US" sz="2800" dirty="0" smtClean="0">
                <a:latin typeface="Times New Roman" pitchFamily="18" charset="0"/>
                <a:cs typeface="Times New Roman" pitchFamily="18" charset="0"/>
              </a:rPr>
              <a:t>of the spinal cord exit the CNS and join together to form the pelvic nerves.</a:t>
            </a:r>
          </a:p>
          <a:p>
            <a:pPr marL="1481328" indent="-1371600" algn="justLow" rtl="0">
              <a:lnSpc>
                <a:spcPct val="170000"/>
              </a:lnSpc>
              <a:buNone/>
            </a:pPr>
            <a:r>
              <a:rPr lang="en-US" sz="2800" dirty="0" smtClean="0">
                <a:latin typeface="Times New Roman" pitchFamily="18" charset="0"/>
                <a:cs typeface="Times New Roman" pitchFamily="18" charset="0"/>
              </a:rPr>
              <a:t> These nerves innervate the viscera of the pelvic cavity (e.g., urinary bladder, colon).</a:t>
            </a:r>
          </a:p>
          <a:p>
            <a:endParaRPr lang="ar-IQ" dirty="0"/>
          </a:p>
        </p:txBody>
      </p:sp>
      <p:sp>
        <p:nvSpPr>
          <p:cNvPr id="4" name="Title 1"/>
          <p:cNvSpPr>
            <a:spLocks noGrp="1"/>
          </p:cNvSpPr>
          <p:nvPr>
            <p:ph type="title"/>
          </p:nvPr>
        </p:nvSpPr>
        <p:spPr>
          <a:xfrm>
            <a:off x="457200" y="274638"/>
            <a:ext cx="8229600" cy="868346"/>
          </a:xfrm>
        </p:spPr>
        <p:style>
          <a:lnRef idx="3">
            <a:schemeClr val="lt1"/>
          </a:lnRef>
          <a:fillRef idx="1">
            <a:schemeClr val="accent4"/>
          </a:fillRef>
          <a:effectRef idx="1">
            <a:schemeClr val="accent4"/>
          </a:effectRef>
          <a:fontRef idx="minor">
            <a:schemeClr val="lt1"/>
          </a:fontRef>
        </p:style>
        <p:txBody>
          <a:bodyPr>
            <a:noAutofit/>
          </a:bodyPr>
          <a:lstStyle/>
          <a:p>
            <a:pPr algn="ctr" rtl="0"/>
            <a:r>
              <a:rPr lang="en-U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r>
            <a:br>
              <a:rPr lang="en-U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en-U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Organs Innervated by Parasympathetic System</a:t>
            </a:r>
            <a:br>
              <a:rPr lang="en-U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endParaRPr lang="ar-IQ" sz="2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72" y="214290"/>
            <a:ext cx="8153400" cy="1000132"/>
          </a:xfrm>
        </p:spPr>
        <p:style>
          <a:lnRef idx="3">
            <a:schemeClr val="lt1"/>
          </a:lnRef>
          <a:fillRef idx="1">
            <a:schemeClr val="accent4"/>
          </a:fillRef>
          <a:effectRef idx="1">
            <a:schemeClr val="accent4"/>
          </a:effectRef>
          <a:fontRef idx="minor">
            <a:schemeClr val="lt1"/>
          </a:fontRef>
        </p:style>
        <p:txBody>
          <a:bodyPr>
            <a:normAutofit fontScale="90000"/>
          </a:bodyPr>
          <a:lstStyle/>
          <a:p>
            <a:pPr algn="ctr" rtl="0"/>
            <a:r>
              <a:rPr lang="en-US" i="1" dirty="0" smtClean="0">
                <a:solidFill>
                  <a:schemeClr val="tx1"/>
                </a:solidFill>
                <a:latin typeface="Times New Roman" pitchFamily="18" charset="0"/>
                <a:cs typeface="Times New Roman" pitchFamily="18" charset="0"/>
              </a:rPr>
              <a:t/>
            </a:r>
            <a:br>
              <a:rPr lang="en-US" i="1" dirty="0" smtClean="0">
                <a:solidFill>
                  <a:schemeClr val="tx1"/>
                </a:solidFill>
                <a:latin typeface="Times New Roman" pitchFamily="18" charset="0"/>
                <a:cs typeface="Times New Roman" pitchFamily="18" charset="0"/>
              </a:rPr>
            </a:br>
            <a:r>
              <a:rPr lang="en-US"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Actions of the Parasympathetic &amp; Sympathetic Nervous System</a:t>
            </a: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endParaRPr lang="en-US" dirty="0">
              <a:solidFill>
                <a:schemeClr val="tx1"/>
              </a:solidFill>
              <a:latin typeface="Times New Roman" pitchFamily="18" charset="0"/>
              <a:cs typeface="Times New Roman" pitchFamily="18" charset="0"/>
            </a:endParaRPr>
          </a:p>
        </p:txBody>
      </p:sp>
      <p:pic>
        <p:nvPicPr>
          <p:cNvPr id="5" name="Picture 2"/>
          <p:cNvPicPr>
            <a:picLocks noGrp="1" noChangeAspect="1" noChangeArrowheads="1"/>
          </p:cNvPicPr>
          <p:nvPr>
            <p:ph idx="1"/>
          </p:nvPr>
        </p:nvPicPr>
        <p:blipFill>
          <a:blip r:embed="rId3"/>
          <a:srcRect/>
          <a:stretch>
            <a:fillRect/>
          </a:stretch>
        </p:blipFill>
        <p:spPr bwMode="auto">
          <a:xfrm>
            <a:off x="428596" y="1357298"/>
            <a:ext cx="8358246" cy="50006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3339343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4294967295"/>
          </p:nvPr>
        </p:nvSpPr>
        <p:spPr>
          <a:xfrm>
            <a:off x="685800" y="2143125"/>
            <a:ext cx="7815290" cy="1219200"/>
          </a:xfrm>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pPr algn="ctr" rtl="0"/>
            <a:endParaRPr lang="en-US" sz="4400" dirty="0" smtClean="0">
              <a:solidFill>
                <a:schemeClr val="tx1"/>
              </a:solidFill>
              <a:latin typeface="Times New Roman" pitchFamily="18" charset="0"/>
              <a:cs typeface="Times New Roman" pitchFamily="18" charset="0"/>
            </a:endParaRPr>
          </a:p>
          <a:p>
            <a:pPr algn="ctr" rtl="0">
              <a:buNone/>
            </a:pPr>
            <a:r>
              <a:rPr lang="en-US" sz="8700" b="1" dirty="0" smtClean="0">
                <a:solidFill>
                  <a:schemeClr val="tx1"/>
                </a:solidFill>
                <a:latin typeface="Times New Roman" pitchFamily="18" charset="0"/>
                <a:cs typeface="Times New Roman" pitchFamily="18" charset="0"/>
              </a:rPr>
              <a:t>THE    END </a:t>
            </a:r>
            <a:r>
              <a:rPr lang="en-US" sz="4400" dirty="0" smtClean="0">
                <a:solidFill>
                  <a:schemeClr val="tx1"/>
                </a:solidFill>
                <a:latin typeface="Times New Roman" pitchFamily="18" charset="0"/>
                <a:cs typeface="Times New Roman" pitchFamily="18" charset="0"/>
              </a:rPr>
              <a:t>                                       </a:t>
            </a:r>
            <a:endParaRPr lang="ar-IQ" sz="4400"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457200" y="274638"/>
            <a:ext cx="5543560" cy="792162"/>
          </a:xfrm>
        </p:spPr>
        <p:style>
          <a:lnRef idx="3">
            <a:schemeClr val="lt1"/>
          </a:lnRef>
          <a:fillRef idx="1">
            <a:schemeClr val="accent4"/>
          </a:fillRef>
          <a:effectRef idx="1">
            <a:schemeClr val="accent4"/>
          </a:effectRef>
          <a:fontRef idx="minor">
            <a:schemeClr val="lt1"/>
          </a:fontRef>
        </p:style>
        <p:txBody>
          <a:bodyPr>
            <a:normAutofit/>
          </a:bodyPr>
          <a:lstStyle/>
          <a:p>
            <a:pPr algn="ctr" rtl="0" eaLnBrk="1" hangingPunct="1">
              <a:defRPr/>
            </a:pPr>
            <a:r>
              <a:rPr lang="en-US" altLang="en-U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Two</a:t>
            </a:r>
            <a:r>
              <a:rPr lang="en-US" altLang="en-US" sz="2800" dirty="0" smtClean="0">
                <a:solidFill>
                  <a:schemeClr val="tx1"/>
                </a:solidFill>
                <a:latin typeface="Times New Roman" pitchFamily="18" charset="0"/>
                <a:cs typeface="Times New Roman" pitchFamily="18" charset="0"/>
              </a:rPr>
              <a:t> </a:t>
            </a:r>
            <a:r>
              <a:rPr lang="en-US" altLang="en-U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kinds</a:t>
            </a:r>
            <a:r>
              <a:rPr lang="en-US" altLang="en-US" sz="2800" dirty="0" smtClean="0">
                <a:solidFill>
                  <a:schemeClr val="tx1"/>
                </a:solidFill>
                <a:latin typeface="Times New Roman" pitchFamily="18" charset="0"/>
                <a:cs typeface="Times New Roman" pitchFamily="18" charset="0"/>
              </a:rPr>
              <a:t> </a:t>
            </a:r>
            <a:r>
              <a:rPr lang="en-US" altLang="en-U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of</a:t>
            </a:r>
            <a:r>
              <a:rPr lang="en-US" altLang="en-US" sz="2800" dirty="0" smtClean="0">
                <a:solidFill>
                  <a:schemeClr val="tx1"/>
                </a:solidFill>
                <a:latin typeface="Times New Roman" pitchFamily="18" charset="0"/>
                <a:cs typeface="Times New Roman" pitchFamily="18" charset="0"/>
              </a:rPr>
              <a:t> </a:t>
            </a:r>
            <a:r>
              <a:rPr lang="en-US" altLang="en-U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Receptor</a:t>
            </a:r>
            <a:r>
              <a:rPr lang="en-US" altLang="en-US" sz="2800" dirty="0" smtClean="0">
                <a:solidFill>
                  <a:schemeClr val="tx1"/>
                </a:solidFill>
                <a:latin typeface="Times New Roman" pitchFamily="18" charset="0"/>
                <a:cs typeface="Times New Roman" pitchFamily="18" charset="0"/>
              </a:rPr>
              <a:t> </a:t>
            </a:r>
            <a:r>
              <a:rPr lang="en-US" altLang="en-US"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Action</a:t>
            </a:r>
            <a:endParaRPr lang="en-US" altLang="en-US" sz="2800" dirty="0" smtClean="0">
              <a:solidFill>
                <a:schemeClr val="tx1"/>
              </a:solidFill>
              <a:latin typeface="Times New Roman" pitchFamily="18" charset="0"/>
              <a:cs typeface="Times New Roman" pitchFamily="18" charset="0"/>
            </a:endParaRPr>
          </a:p>
        </p:txBody>
      </p:sp>
      <p:sp>
        <p:nvSpPr>
          <p:cNvPr id="79875" name="Rectangle 3"/>
          <p:cNvSpPr>
            <a:spLocks noGrp="1" noRot="1" noChangeArrowheads="1"/>
          </p:cNvSpPr>
          <p:nvPr>
            <p:ph type="body" idx="1"/>
          </p:nvPr>
        </p:nvSpPr>
        <p:spPr>
          <a:xfrm>
            <a:off x="304800" y="1295400"/>
            <a:ext cx="8382000" cy="4991120"/>
          </a:xfrm>
        </p:spPr>
        <p:style>
          <a:lnRef idx="2">
            <a:schemeClr val="accent1"/>
          </a:lnRef>
          <a:fillRef idx="1">
            <a:schemeClr val="lt1"/>
          </a:fillRef>
          <a:effectRef idx="0">
            <a:schemeClr val="accent1"/>
          </a:effectRef>
          <a:fontRef idx="minor">
            <a:schemeClr val="dk1"/>
          </a:fontRef>
        </p:style>
        <p:txBody>
          <a:bodyPr rtlCol="0">
            <a:normAutofit/>
          </a:bodyPr>
          <a:lstStyle/>
          <a:p>
            <a:pPr marL="590550" indent="-533400" algn="justLow" rtl="0" eaLnBrk="1" fontAlgn="auto" hangingPunct="1">
              <a:spcAft>
                <a:spcPts val="0"/>
              </a:spcAft>
              <a:buFont typeface="+mj-lt"/>
              <a:buAutoNum type="arabicPeriod"/>
              <a:defRPr/>
            </a:pPr>
            <a:endParaRPr lang="en-US" b="1" dirty="0" smtClean="0">
              <a:solidFill>
                <a:schemeClr val="tx1"/>
              </a:solidFill>
              <a:latin typeface="Times New Roman" pitchFamily="18" charset="0"/>
              <a:cs typeface="Times New Roman" pitchFamily="18" charset="0"/>
            </a:endParaRPr>
          </a:p>
          <a:p>
            <a:pPr marL="590550" indent="-533400" algn="justLow" rtl="0" eaLnBrk="1" fontAlgn="auto" hangingPunct="1">
              <a:spcAft>
                <a:spcPts val="0"/>
              </a:spcAft>
              <a:buFont typeface="+mj-lt"/>
              <a:buAutoNum type="arabicPeriod"/>
              <a:defRPr/>
            </a:pPr>
            <a:r>
              <a:rPr lang="en-US" b="1" dirty="0" err="1" smtClean="0">
                <a:solidFill>
                  <a:schemeClr val="tx1"/>
                </a:solidFill>
                <a:latin typeface="Times New Roman" pitchFamily="18" charset="0"/>
                <a:cs typeface="Times New Roman" pitchFamily="18" charset="0"/>
              </a:rPr>
              <a:t>Ionotropic</a:t>
            </a:r>
            <a:r>
              <a:rPr lang="en-US" b="1" dirty="0" smtClean="0">
                <a:solidFill>
                  <a:schemeClr val="tx1"/>
                </a:solidFill>
                <a:latin typeface="Times New Roman" pitchFamily="18" charset="0"/>
                <a:cs typeface="Times New Roman" pitchFamily="18" charset="0"/>
              </a:rPr>
              <a:t> receptors:</a:t>
            </a:r>
          </a:p>
          <a:p>
            <a:pPr marL="846582" lvl="1" indent="-533400" algn="justLow" rtl="0">
              <a:buNone/>
              <a:defRPr/>
            </a:pPr>
            <a:r>
              <a:rPr lang="en-US" b="1"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Open channels directly to produce immediate reactions required for motor and sensory processing</a:t>
            </a:r>
          </a:p>
          <a:p>
            <a:pPr marL="590550" indent="-533400" algn="justLow" rtl="0" eaLnBrk="1" fontAlgn="auto" hangingPunct="1">
              <a:spcAft>
                <a:spcPts val="0"/>
              </a:spcAft>
              <a:buFont typeface="+mj-lt"/>
              <a:buAutoNum type="arabicPeriod"/>
              <a:defRPr/>
            </a:pPr>
            <a:endParaRPr lang="en-US" b="1" dirty="0" smtClean="0">
              <a:solidFill>
                <a:schemeClr val="tx1"/>
              </a:solidFill>
              <a:latin typeface="Times New Roman" pitchFamily="18" charset="0"/>
              <a:cs typeface="Times New Roman" pitchFamily="18" charset="0"/>
            </a:endParaRPr>
          </a:p>
          <a:p>
            <a:pPr marL="590550" indent="-533400" algn="justLow" rtl="0" eaLnBrk="1" fontAlgn="auto" hangingPunct="1">
              <a:spcAft>
                <a:spcPts val="0"/>
              </a:spcAft>
              <a:buFont typeface="+mj-lt"/>
              <a:buAutoNum type="arabicPeriod"/>
              <a:defRPr/>
            </a:pPr>
            <a:r>
              <a:rPr lang="en-US" b="1" dirty="0" err="1" smtClean="0">
                <a:solidFill>
                  <a:schemeClr val="tx1"/>
                </a:solidFill>
                <a:latin typeface="Times New Roman" pitchFamily="18" charset="0"/>
                <a:cs typeface="Times New Roman" pitchFamily="18" charset="0"/>
              </a:rPr>
              <a:t>Metabotropic</a:t>
            </a:r>
            <a:r>
              <a:rPr lang="en-US" b="1" dirty="0" smtClean="0">
                <a:solidFill>
                  <a:schemeClr val="tx1"/>
                </a:solidFill>
                <a:latin typeface="Times New Roman" pitchFamily="18" charset="0"/>
                <a:cs typeface="Times New Roman" pitchFamily="18" charset="0"/>
              </a:rPr>
              <a:t> receptors :</a:t>
            </a:r>
          </a:p>
          <a:p>
            <a:pPr marL="846582" lvl="1" indent="-533400" algn="justLow" rtl="0">
              <a:buNone/>
              <a:defRPr/>
            </a:pPr>
            <a:r>
              <a:rPr lang="en-US" b="1"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Open channels indirectly </a:t>
            </a:r>
          </a:p>
          <a:p>
            <a:pPr marL="1228344" lvl="2" indent="-533400" algn="justLow" rtl="0">
              <a:defRPr/>
            </a:pPr>
            <a:r>
              <a:rPr lang="en-US" dirty="0" smtClean="0">
                <a:solidFill>
                  <a:schemeClr val="tx1"/>
                </a:solidFill>
                <a:latin typeface="Times New Roman" pitchFamily="18" charset="0"/>
                <a:cs typeface="Times New Roman" pitchFamily="18" charset="0"/>
              </a:rPr>
              <a:t>Slower: but produce longer-lasting effects</a:t>
            </a:r>
          </a:p>
          <a:p>
            <a:pPr marL="1228344" lvl="2" indent="-533400" algn="justLow" rtl="0">
              <a:defRPr/>
            </a:pPr>
            <a:r>
              <a:rPr lang="en-US" dirty="0" smtClean="0">
                <a:solidFill>
                  <a:schemeClr val="tx1"/>
                </a:solidFill>
                <a:latin typeface="Times New Roman" pitchFamily="18" charset="0"/>
                <a:cs typeface="Times New Roman" pitchFamily="18" charset="0"/>
              </a:rPr>
              <a:t>Sets off graded potentials for next action potential</a:t>
            </a:r>
          </a:p>
          <a:p>
            <a:pPr marL="990600" lvl="1" indent="-533400" algn="justLow" rtl="0" eaLnBrk="1" fontAlgn="auto" hangingPunct="1">
              <a:spcAft>
                <a:spcPts val="0"/>
              </a:spcAft>
              <a:defRPr/>
            </a:pPr>
            <a:endParaRPr lang="en-US" dirty="0" smtClean="0">
              <a:solidFill>
                <a:schemeClr val="tx1"/>
              </a:solidFill>
              <a:latin typeface="Times New Roman" pitchFamily="18" charset="0"/>
              <a:cs typeface="Times New Roman" pitchFamily="18" charset="0"/>
            </a:endParaRPr>
          </a:p>
        </p:txBody>
      </p:sp>
      <p:pic>
        <p:nvPicPr>
          <p:cNvPr id="4" name="Picture 4" descr="MQ-Fig-03-10-0"/>
          <p:cNvPicPr>
            <a:picLocks noChangeAspect="1" noChangeArrowheads="1"/>
          </p:cNvPicPr>
          <p:nvPr/>
        </p:nvPicPr>
        <p:blipFill>
          <a:blip r:embed="rId3"/>
          <a:srcRect l="26556" r="24315"/>
          <a:stretch>
            <a:fillRect/>
          </a:stretch>
        </p:blipFill>
        <p:spPr bwMode="auto">
          <a:xfrm>
            <a:off x="7286644" y="3500438"/>
            <a:ext cx="1571636" cy="2357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MQ-Fig-03-09-0"/>
          <p:cNvPicPr>
            <a:picLocks noChangeAspect="1" noChangeArrowheads="1"/>
          </p:cNvPicPr>
          <p:nvPr/>
        </p:nvPicPr>
        <p:blipFill>
          <a:blip r:embed="rId4"/>
          <a:srcRect/>
          <a:stretch>
            <a:fillRect/>
          </a:stretch>
        </p:blipFill>
        <p:spPr bwMode="auto">
          <a:xfrm>
            <a:off x="6286512" y="285728"/>
            <a:ext cx="2495544" cy="1857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style>
          <a:lnRef idx="3">
            <a:schemeClr val="lt1"/>
          </a:lnRef>
          <a:fillRef idx="1">
            <a:schemeClr val="accent4"/>
          </a:fillRef>
          <a:effectRef idx="1">
            <a:schemeClr val="accent4"/>
          </a:effectRef>
          <a:fontRef idx="minor">
            <a:schemeClr val="lt1"/>
          </a:fontRef>
        </p:style>
        <p:txBody>
          <a:bodyPr/>
          <a:lstStyle/>
          <a:p>
            <a:pPr algn="ctr" rtl="0" eaLnBrk="1" hangingPunct="1">
              <a:defRPr/>
            </a:pPr>
            <a:r>
              <a:rPr lang="en-US" alt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Terminating Synaptic Activity</a:t>
            </a:r>
          </a:p>
        </p:txBody>
      </p:sp>
      <p:sp>
        <p:nvSpPr>
          <p:cNvPr id="81923" name="Rectangle 3"/>
          <p:cNvSpPr>
            <a:spLocks noGrp="1" noRot="1" noChangeArrowheads="1"/>
          </p:cNvSpPr>
          <p:nvPr>
            <p:ph type="body" idx="1"/>
          </p:nvPr>
        </p:nvSpPr>
        <p:spPr>
          <a:xfrm>
            <a:off x="457200" y="1676400"/>
            <a:ext cx="8229600" cy="4876800"/>
          </a:xfrm>
        </p:spPr>
        <p:style>
          <a:lnRef idx="2">
            <a:schemeClr val="accent1"/>
          </a:lnRef>
          <a:fillRef idx="1">
            <a:schemeClr val="lt1"/>
          </a:fillRef>
          <a:effectRef idx="0">
            <a:schemeClr val="accent1"/>
          </a:effectRef>
          <a:fontRef idx="minor">
            <a:schemeClr val="dk1"/>
          </a:fontRef>
        </p:style>
        <p:txBody>
          <a:bodyPr rtlCol="0">
            <a:normAutofit/>
          </a:bodyPr>
          <a:lstStyle/>
          <a:p>
            <a:pPr algn="justLow" rtl="0" eaLnBrk="1" fontAlgn="auto" hangingPunct="1">
              <a:spcAft>
                <a:spcPts val="0"/>
              </a:spcAft>
              <a:defRPr/>
            </a:pPr>
            <a:endParaRPr lang="en-US" dirty="0" smtClean="0">
              <a:solidFill>
                <a:schemeClr val="tx1"/>
              </a:solidFill>
              <a:latin typeface="Times New Roman" pitchFamily="18" charset="0"/>
              <a:cs typeface="Times New Roman" pitchFamily="18" charset="0"/>
            </a:endParaRPr>
          </a:p>
          <a:p>
            <a:pPr algn="justLow" rtl="0" eaLnBrk="1" fontAlgn="auto" hangingPunct="1">
              <a:spcAft>
                <a:spcPts val="0"/>
              </a:spcAft>
              <a:defRPr/>
            </a:pPr>
            <a:r>
              <a:rPr lang="en-US" dirty="0" smtClean="0">
                <a:solidFill>
                  <a:schemeClr val="tx1"/>
                </a:solidFill>
                <a:latin typeface="Times New Roman" pitchFamily="18" charset="0"/>
                <a:cs typeface="Times New Roman" pitchFamily="18" charset="0"/>
              </a:rPr>
              <a:t>Not all neurotransmitter is attached to post-synaptic receptor sites: </a:t>
            </a:r>
          </a:p>
          <a:p>
            <a:pPr lvl="1" algn="justLow" rtl="0" eaLnBrk="1" fontAlgn="auto" hangingPunct="1">
              <a:spcAft>
                <a:spcPts val="0"/>
              </a:spcAft>
              <a:defRPr/>
            </a:pPr>
            <a:r>
              <a:rPr lang="en-US" dirty="0" smtClean="0">
                <a:solidFill>
                  <a:schemeClr val="tx1"/>
                </a:solidFill>
                <a:latin typeface="Times New Roman" pitchFamily="18" charset="0"/>
                <a:cs typeface="Times New Roman" pitchFamily="18" charset="0"/>
              </a:rPr>
              <a:t>Extra must be destroyed or repackaged</a:t>
            </a:r>
          </a:p>
          <a:p>
            <a:pPr lvl="1" algn="justLow" rtl="0" eaLnBrk="1" fontAlgn="auto" hangingPunct="1">
              <a:spcAft>
                <a:spcPts val="0"/>
              </a:spcAft>
              <a:defRPr/>
            </a:pPr>
            <a:r>
              <a:rPr lang="en-US" dirty="0" smtClean="0">
                <a:solidFill>
                  <a:schemeClr val="tx1"/>
                </a:solidFill>
                <a:latin typeface="Times New Roman" pitchFamily="18" charset="0"/>
                <a:cs typeface="Times New Roman" pitchFamily="18" charset="0"/>
              </a:rPr>
              <a:t>If not: could not limit effects</a:t>
            </a:r>
          </a:p>
          <a:p>
            <a:pPr algn="justLow" rtl="0" eaLnBrk="1" fontAlgn="auto" hangingPunct="1">
              <a:spcAft>
                <a:spcPts val="0"/>
              </a:spcAft>
              <a:defRPr/>
            </a:pPr>
            <a:endParaRPr lang="en-US" dirty="0" smtClean="0">
              <a:solidFill>
                <a:schemeClr val="tx1"/>
              </a:solidFill>
              <a:latin typeface="Times New Roman" pitchFamily="18" charset="0"/>
              <a:cs typeface="Times New Roman" pitchFamily="18" charset="0"/>
            </a:endParaRPr>
          </a:p>
          <a:p>
            <a:pPr algn="justLow" rtl="0" eaLnBrk="1" fontAlgn="auto" hangingPunct="1">
              <a:spcAft>
                <a:spcPts val="0"/>
              </a:spcAft>
              <a:defRPr/>
            </a:pPr>
            <a:r>
              <a:rPr lang="en-US" dirty="0" smtClean="0">
                <a:solidFill>
                  <a:schemeClr val="tx1"/>
                </a:solidFill>
                <a:latin typeface="Times New Roman" pitchFamily="18" charset="0"/>
                <a:cs typeface="Times New Roman" pitchFamily="18" charset="0"/>
              </a:rPr>
              <a:t>Neurons </a:t>
            </a:r>
            <a:r>
              <a:rPr lang="en-US" dirty="0">
                <a:solidFill>
                  <a:schemeClr val="tx1"/>
                </a:solidFill>
                <a:latin typeface="Times New Roman" pitchFamily="18" charset="0"/>
                <a:cs typeface="Times New Roman" pitchFamily="18" charset="0"/>
              </a:rPr>
              <a:t>are </a:t>
            </a:r>
            <a:r>
              <a:rPr lang="en-US" dirty="0" smtClean="0">
                <a:solidFill>
                  <a:schemeClr val="tx1"/>
                </a:solidFill>
                <a:latin typeface="Times New Roman" pitchFamily="18" charset="0"/>
                <a:cs typeface="Times New Roman" pitchFamily="18" charset="0"/>
              </a:rPr>
              <a:t>efficient: Gets rid of extra neurotransmitter mostly through: Diffusion ,  reuptake &amp;/ or enzymatic destruction</a:t>
            </a:r>
          </a:p>
          <a:p>
            <a:pPr lvl="2" eaLnBrk="1" fontAlgn="auto" hangingPunct="1">
              <a:spcAft>
                <a:spcPts val="0"/>
              </a:spcAft>
              <a:defRPr/>
            </a:pPr>
            <a:endParaRPr lang="en-US" dirty="0" smtClean="0">
              <a:solidFill>
                <a:schemeClr val="tx1"/>
              </a:solidFill>
              <a:latin typeface="Times New Roman" pitchFamily="18" charset="0"/>
              <a:cs typeface="Times New Roman" pitchFamily="18" charset="0"/>
            </a:endParaRPr>
          </a:p>
          <a:p>
            <a:pPr lvl="1" eaLnBrk="1" fontAlgn="auto" hangingPunct="1">
              <a:spcAft>
                <a:spcPts val="0"/>
              </a:spcAft>
              <a:defRPr/>
            </a:pPr>
            <a:endParaRPr lang="en-US" dirty="0" smtClean="0">
              <a:solidFill>
                <a:schemeClr val="tx1"/>
              </a:solidFill>
              <a:latin typeface="Times New Roman" pitchFamily="18" charset="0"/>
              <a:cs typeface="Times New Roman" pitchFamily="18" charset="0"/>
            </a:endParaRPr>
          </a:p>
          <a:p>
            <a:pPr lvl="1" eaLnBrk="1" fontAlgn="auto" hangingPunct="1">
              <a:spcAft>
                <a:spcPts val="0"/>
              </a:spcAft>
              <a:defRPr/>
            </a:pPr>
            <a:endParaRPr lang="en-US" dirty="0" smtClean="0">
              <a:solidFill>
                <a:schemeClr val="tx1"/>
              </a:solidFill>
              <a:latin typeface="Times New Roman" pitchFamily="18" charset="0"/>
              <a:cs typeface="Times New Roman" pitchFamily="18" charset="0"/>
            </a:endParaRPr>
          </a:p>
          <a:p>
            <a:pPr lvl="2" eaLnBrk="1" fontAlgn="auto" hangingPunct="1">
              <a:spcAft>
                <a:spcPts val="0"/>
              </a:spcAft>
              <a:defRPr/>
            </a:pPr>
            <a:endParaRPr lang="en-US"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457200" y="274638"/>
            <a:ext cx="8229600" cy="868346"/>
          </a:xfrm>
        </p:spPr>
        <p:style>
          <a:lnRef idx="3">
            <a:schemeClr val="lt1"/>
          </a:lnRef>
          <a:fillRef idx="1">
            <a:schemeClr val="accent4"/>
          </a:fillRef>
          <a:effectRef idx="1">
            <a:schemeClr val="accent4"/>
          </a:effectRef>
          <a:fontRef idx="minor">
            <a:schemeClr val="lt1"/>
          </a:fontRef>
        </p:style>
        <p:txBody>
          <a:bodyPr/>
          <a:lstStyle/>
          <a:p>
            <a:pPr algn="ctr" rtl="0" eaLnBrk="1" hangingPunct="1">
              <a:defRPr/>
            </a:pPr>
            <a:r>
              <a:rPr lang="en-US" alt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Destruction via Enzymes</a:t>
            </a:r>
          </a:p>
        </p:txBody>
      </p:sp>
      <p:sp>
        <p:nvSpPr>
          <p:cNvPr id="81923" name="Rectangle 3"/>
          <p:cNvSpPr>
            <a:spLocks noGrp="1" noRot="1" noChangeArrowheads="1"/>
          </p:cNvSpPr>
          <p:nvPr>
            <p:ph type="body" idx="1"/>
          </p:nvPr>
        </p:nvSpPr>
        <p:spPr>
          <a:xfrm>
            <a:off x="457200" y="1428736"/>
            <a:ext cx="8229600" cy="5124464"/>
          </a:xfrm>
        </p:spPr>
        <p:style>
          <a:lnRef idx="2">
            <a:schemeClr val="accent1"/>
          </a:lnRef>
          <a:fillRef idx="1">
            <a:schemeClr val="lt1"/>
          </a:fillRef>
          <a:effectRef idx="0">
            <a:schemeClr val="accent1"/>
          </a:effectRef>
          <a:fontRef idx="minor">
            <a:schemeClr val="dk1"/>
          </a:fontRef>
        </p:style>
        <p:txBody>
          <a:bodyPr rtlCol="0">
            <a:normAutofit lnSpcReduction="10000"/>
          </a:bodyPr>
          <a:lstStyle/>
          <a:p>
            <a:pPr lvl="2" eaLnBrk="1" fontAlgn="auto" hangingPunct="1">
              <a:spcAft>
                <a:spcPts val="0"/>
              </a:spcAft>
              <a:defRPr/>
            </a:pPr>
            <a:endParaRPr lang="en-US" dirty="0" smtClean="0">
              <a:solidFill>
                <a:schemeClr val="tx1"/>
              </a:solidFill>
              <a:latin typeface="Times New Roman" pitchFamily="18" charset="0"/>
              <a:cs typeface="Times New Roman" pitchFamily="18" charset="0"/>
            </a:endParaRPr>
          </a:p>
          <a:p>
            <a:pPr algn="l" rtl="0" eaLnBrk="1" fontAlgn="auto" hangingPunct="1">
              <a:spcAft>
                <a:spcPts val="0"/>
              </a:spcAft>
              <a:defRPr/>
            </a:pPr>
            <a:r>
              <a:rPr lang="en-US" b="1" dirty="0" smtClean="0">
                <a:solidFill>
                  <a:schemeClr val="tx1"/>
                </a:solidFill>
                <a:latin typeface="Times New Roman" pitchFamily="18" charset="0"/>
                <a:cs typeface="Times New Roman" pitchFamily="18" charset="0"/>
              </a:rPr>
              <a:t>Enzymes in synapse attack and destroy extra NT</a:t>
            </a:r>
          </a:p>
          <a:p>
            <a:pPr lvl="1" algn="l" rtl="0" eaLnBrk="1" fontAlgn="auto" hangingPunct="1">
              <a:spcAft>
                <a:spcPts val="0"/>
              </a:spcAft>
              <a:defRPr/>
            </a:pPr>
            <a:r>
              <a:rPr lang="en-US" b="1" dirty="0" smtClean="0">
                <a:solidFill>
                  <a:schemeClr val="tx1"/>
                </a:solidFill>
                <a:latin typeface="Times New Roman" pitchFamily="18" charset="0"/>
                <a:cs typeface="Times New Roman" pitchFamily="18" charset="0"/>
              </a:rPr>
              <a:t>Specialized enzymes in the synapse seek out and destroy unused neurotransmitter</a:t>
            </a:r>
          </a:p>
          <a:p>
            <a:pPr lvl="1" algn="l" rtl="0">
              <a:defRPr/>
            </a:pPr>
            <a:r>
              <a:rPr lang="en-US" b="1" dirty="0" smtClean="0">
                <a:solidFill>
                  <a:schemeClr val="tx1"/>
                </a:solidFill>
                <a:latin typeface="Times New Roman" pitchFamily="18" charset="0"/>
                <a:cs typeface="Times New Roman" pitchFamily="18" charset="0"/>
              </a:rPr>
              <a:t>Such enzymes act by attaching neurotransmitter </a:t>
            </a:r>
            <a:r>
              <a:rPr lang="en-US" b="1" dirty="0">
                <a:solidFill>
                  <a:schemeClr val="tx1"/>
                </a:solidFill>
                <a:latin typeface="Times New Roman" pitchFamily="18" charset="0"/>
                <a:cs typeface="Times New Roman" pitchFamily="18" charset="0"/>
              </a:rPr>
              <a:t>and </a:t>
            </a:r>
            <a:r>
              <a:rPr lang="en-US" b="1" dirty="0" err="1" smtClean="0">
                <a:solidFill>
                  <a:schemeClr val="tx1"/>
                </a:solidFill>
                <a:latin typeface="Times New Roman" pitchFamily="18" charset="0"/>
                <a:cs typeface="Times New Roman" pitchFamily="18" charset="0"/>
              </a:rPr>
              <a:t>degradaing</a:t>
            </a:r>
            <a:r>
              <a:rPr lang="en-US" b="1" dirty="0" smtClean="0">
                <a:solidFill>
                  <a:schemeClr val="tx1"/>
                </a:solidFill>
                <a:latin typeface="Times New Roman" pitchFamily="18" charset="0"/>
                <a:cs typeface="Times New Roman" pitchFamily="18" charset="0"/>
              </a:rPr>
              <a:t>  it .</a:t>
            </a:r>
            <a:endParaRPr lang="en-US" b="1" dirty="0">
              <a:solidFill>
                <a:schemeClr val="tx1"/>
              </a:solidFill>
              <a:latin typeface="Times New Roman" pitchFamily="18" charset="0"/>
              <a:cs typeface="Times New Roman" pitchFamily="18" charset="0"/>
            </a:endParaRPr>
          </a:p>
          <a:p>
            <a:pPr algn="l" rtl="0" eaLnBrk="1" fontAlgn="auto" hangingPunct="1">
              <a:spcAft>
                <a:spcPts val="0"/>
              </a:spcAft>
              <a:defRPr/>
            </a:pPr>
            <a:endParaRPr lang="en-US" b="1" dirty="0" smtClean="0">
              <a:solidFill>
                <a:schemeClr val="tx1"/>
              </a:solidFill>
              <a:latin typeface="Times New Roman" pitchFamily="18" charset="0"/>
              <a:cs typeface="Times New Roman" pitchFamily="18" charset="0"/>
            </a:endParaRPr>
          </a:p>
          <a:p>
            <a:pPr algn="l" rtl="0" eaLnBrk="1" fontAlgn="auto" hangingPunct="1">
              <a:spcAft>
                <a:spcPts val="0"/>
              </a:spcAft>
              <a:defRPr/>
            </a:pPr>
            <a:r>
              <a:rPr lang="en-US" b="1" dirty="0" smtClean="0">
                <a:solidFill>
                  <a:schemeClr val="tx1"/>
                </a:solidFill>
                <a:latin typeface="Times New Roman" pitchFamily="18" charset="0"/>
                <a:cs typeface="Times New Roman" pitchFamily="18" charset="0"/>
              </a:rPr>
              <a:t>Examples include:</a:t>
            </a:r>
          </a:p>
          <a:p>
            <a:pPr lvl="1" algn="l" rtl="0" eaLnBrk="1" fontAlgn="auto" hangingPunct="1">
              <a:spcAft>
                <a:spcPts val="0"/>
              </a:spcAft>
              <a:defRPr/>
            </a:pPr>
            <a:r>
              <a:rPr lang="en-US" dirty="0" smtClean="0">
                <a:solidFill>
                  <a:schemeClr val="tx1"/>
                </a:solidFill>
                <a:latin typeface="Times New Roman" pitchFamily="18" charset="0"/>
                <a:cs typeface="Times New Roman" pitchFamily="18" charset="0"/>
              </a:rPr>
              <a:t>e.g., Monoamine </a:t>
            </a:r>
            <a:r>
              <a:rPr lang="en-US" dirty="0" err="1" smtClean="0">
                <a:solidFill>
                  <a:schemeClr val="tx1"/>
                </a:solidFill>
                <a:latin typeface="Times New Roman" pitchFamily="18" charset="0"/>
                <a:cs typeface="Times New Roman" pitchFamily="18" charset="0"/>
              </a:rPr>
              <a:t>oxidase</a:t>
            </a:r>
            <a:r>
              <a:rPr lang="en-US" dirty="0" smtClean="0">
                <a:solidFill>
                  <a:schemeClr val="tx1"/>
                </a:solidFill>
                <a:latin typeface="Times New Roman" pitchFamily="18" charset="0"/>
                <a:cs typeface="Times New Roman" pitchFamily="18" charset="0"/>
              </a:rPr>
              <a:t> or MAO, </a:t>
            </a:r>
            <a:r>
              <a:rPr lang="en-US" dirty="0" err="1" smtClean="0">
                <a:solidFill>
                  <a:schemeClr val="tx1"/>
                </a:solidFill>
                <a:latin typeface="Times New Roman" pitchFamily="18" charset="0"/>
                <a:cs typeface="Times New Roman" pitchFamily="18" charset="0"/>
              </a:rPr>
              <a:t>Acetylcholinesterase</a:t>
            </a:r>
            <a:r>
              <a:rPr lang="en-US" dirty="0" smtClean="0">
                <a:solidFill>
                  <a:schemeClr val="tx1"/>
                </a:solidFill>
                <a:latin typeface="Times New Roman" pitchFamily="18" charset="0"/>
                <a:cs typeface="Times New Roman" pitchFamily="18" charset="0"/>
              </a:rPr>
              <a:t> </a:t>
            </a:r>
          </a:p>
          <a:p>
            <a:pPr lvl="1" algn="l" rtl="0" eaLnBrk="1" fontAlgn="auto" hangingPunct="1">
              <a:spcAft>
                <a:spcPts val="0"/>
              </a:spcAft>
              <a:defRPr/>
            </a:pPr>
            <a:endParaRPr lang="en-US" dirty="0" smtClean="0">
              <a:solidFill>
                <a:schemeClr val="tx1"/>
              </a:solidFill>
              <a:latin typeface="Times New Roman" pitchFamily="18" charset="0"/>
              <a:cs typeface="Times New Roman" pitchFamily="18" charset="0"/>
            </a:endParaRPr>
          </a:p>
          <a:p>
            <a:pPr lvl="1" algn="l" rtl="0" eaLnBrk="1" fontAlgn="auto" hangingPunct="1">
              <a:spcAft>
                <a:spcPts val="0"/>
              </a:spcAft>
              <a:defRPr/>
            </a:pPr>
            <a:r>
              <a:rPr lang="en-US" dirty="0" smtClean="0">
                <a:solidFill>
                  <a:schemeClr val="tx1"/>
                </a:solidFill>
                <a:latin typeface="Times New Roman" pitchFamily="18" charset="0"/>
                <a:cs typeface="Times New Roman" pitchFamily="18" charset="0"/>
              </a:rPr>
              <a:t>Drugs such as MAO inhibitors stop this process and prolong action of dopamine, norepinephrine and serotonin in synapse </a:t>
            </a:r>
            <a:r>
              <a:rPr lang="en-US" dirty="0" err="1" smtClean="0">
                <a:solidFill>
                  <a:schemeClr val="tx1"/>
                </a:solidFill>
                <a:latin typeface="Times New Roman" pitchFamily="18" charset="0"/>
                <a:cs typeface="Times New Roman" pitchFamily="18" charset="0"/>
              </a:rPr>
              <a:t>e.g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phenelazine</a:t>
            </a:r>
            <a:r>
              <a:rPr lang="en-US" dirty="0" smtClean="0">
                <a:solidFill>
                  <a:schemeClr val="tx1"/>
                </a:solidFill>
                <a:latin typeface="Times New Roman" pitchFamily="18" charset="0"/>
                <a:cs typeface="Times New Roman" pitchFamily="18" charset="0"/>
              </a:rPr>
              <a:t> </a:t>
            </a:r>
          </a:p>
          <a:p>
            <a:pPr lvl="1" eaLnBrk="1" fontAlgn="auto" hangingPunct="1">
              <a:spcAft>
                <a:spcPts val="0"/>
              </a:spcAft>
              <a:defRPr/>
            </a:pPr>
            <a:endParaRPr lang="en-US" dirty="0" smtClean="0">
              <a:solidFill>
                <a:schemeClr val="tx1"/>
              </a:solidFill>
              <a:latin typeface="Times New Roman" pitchFamily="18" charset="0"/>
              <a:cs typeface="Times New Roman" pitchFamily="18" charset="0"/>
            </a:endParaRPr>
          </a:p>
          <a:p>
            <a:pPr lvl="1" eaLnBrk="1" fontAlgn="auto" hangingPunct="1">
              <a:spcAft>
                <a:spcPts val="0"/>
              </a:spcAft>
              <a:defRPr/>
            </a:pPr>
            <a:endParaRPr lang="en-US" dirty="0" smtClean="0">
              <a:solidFill>
                <a:schemeClr val="tx1"/>
              </a:solidFill>
              <a:latin typeface="Times New Roman" pitchFamily="18" charset="0"/>
              <a:cs typeface="Times New Roman" pitchFamily="18" charset="0"/>
            </a:endParaRPr>
          </a:p>
          <a:p>
            <a:pPr lvl="2" eaLnBrk="1" fontAlgn="auto" hangingPunct="1">
              <a:spcAft>
                <a:spcPts val="0"/>
              </a:spcAft>
              <a:defRPr/>
            </a:pPr>
            <a:endParaRPr lang="en-US"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1703</TotalTime>
  <Words>4982</Words>
  <Application>Microsoft Office PowerPoint</Application>
  <PresentationFormat>On-screen Show (4:3)</PresentationFormat>
  <Paragraphs>775</Paragraphs>
  <Slides>67</Slides>
  <Notes>67</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Concourse</vt:lpstr>
      <vt:lpstr>  Human Nervous System</vt:lpstr>
      <vt:lpstr>Slide 2</vt:lpstr>
      <vt:lpstr>INTRODUCTION</vt:lpstr>
      <vt:lpstr>The Neurotransmitter</vt:lpstr>
      <vt:lpstr>Action in the Synapse</vt:lpstr>
      <vt:lpstr>Slide 6</vt:lpstr>
      <vt:lpstr>Two kinds of Receptor Action</vt:lpstr>
      <vt:lpstr>Terminating Synaptic Activity</vt:lpstr>
      <vt:lpstr>Destruction via Enzymes</vt:lpstr>
      <vt:lpstr>Reuptake</vt:lpstr>
      <vt:lpstr>Slide 11</vt:lpstr>
      <vt:lpstr>Slide 12</vt:lpstr>
      <vt:lpstr>Regulating Synaptic Activity</vt:lpstr>
      <vt:lpstr>Glial cells also regulate NT function</vt:lpstr>
      <vt:lpstr>Two basic Neurotransmitters present:</vt:lpstr>
      <vt:lpstr>Slide 16</vt:lpstr>
      <vt:lpstr> Chemistry of Transmitters</vt:lpstr>
      <vt:lpstr>Small-Molecule Transmitters</vt:lpstr>
      <vt:lpstr>Acetylcholine</vt:lpstr>
      <vt:lpstr>Slide 20</vt:lpstr>
      <vt:lpstr>Slide 21</vt:lpstr>
      <vt:lpstr>Cholinesterases</vt:lpstr>
      <vt:lpstr>Slide 23</vt:lpstr>
      <vt:lpstr>Myasthenia Gravis</vt:lpstr>
      <vt:lpstr>Slide 25</vt:lpstr>
      <vt:lpstr>Biosynthesis of Catecholamines</vt:lpstr>
      <vt:lpstr> Catecholamines  (Norepinephrine &amp; Epinephrine)  </vt:lpstr>
      <vt:lpstr>Slide 28</vt:lpstr>
      <vt:lpstr>Deactivation  of  Catecholamines</vt:lpstr>
      <vt:lpstr>  Catecholamines ( Dopamine)  </vt:lpstr>
      <vt:lpstr>Slide 31</vt:lpstr>
      <vt:lpstr> Serotonin </vt:lpstr>
      <vt:lpstr>Slide 33</vt:lpstr>
      <vt:lpstr>Slide 34</vt:lpstr>
      <vt:lpstr> Histamine  </vt:lpstr>
      <vt:lpstr>Slide 36</vt:lpstr>
      <vt:lpstr>  Excitatory &amp; Inhibitory Amino Acids (Glutamate)    </vt:lpstr>
      <vt:lpstr>Slide 38</vt:lpstr>
      <vt:lpstr>  Excitatory &amp; Inhibitory Amino Acids (GABA)    </vt:lpstr>
      <vt:lpstr>Slide 40</vt:lpstr>
      <vt:lpstr>Amino Acids</vt:lpstr>
      <vt:lpstr>Neuromodulators: Neuropeptides and Gases</vt:lpstr>
      <vt:lpstr>Slide 43</vt:lpstr>
      <vt:lpstr>Slide 44</vt:lpstr>
      <vt:lpstr>Slide 45</vt:lpstr>
      <vt:lpstr>Integration Center </vt:lpstr>
      <vt:lpstr>Slide 47</vt:lpstr>
      <vt:lpstr>Autonomic Nervous System</vt:lpstr>
      <vt:lpstr>Autonomic Nervous System</vt:lpstr>
      <vt:lpstr>Comparison of Somatic and Autonomic Efferent Pathways</vt:lpstr>
      <vt:lpstr>Comparison of peripheral organization and transmitters released by somatomotor and autonomic nervous systems</vt:lpstr>
      <vt:lpstr>The ANS has two major divisions: </vt:lpstr>
      <vt:lpstr> Regulation of autonomic nervous system activity </vt:lpstr>
      <vt:lpstr> The Sympathetic Division</vt:lpstr>
      <vt:lpstr>Sympathetic Division</vt:lpstr>
      <vt:lpstr> Site of Adrenergic nerves </vt:lpstr>
      <vt:lpstr>Adrenal medulla</vt:lpstr>
      <vt:lpstr> Sympathetic Nervous System Summary</vt:lpstr>
      <vt:lpstr>The Parasympathetic Division</vt:lpstr>
      <vt:lpstr>The Parasympathetic Division</vt:lpstr>
      <vt:lpstr>Parasympathetic Nervous System Summary</vt:lpstr>
      <vt:lpstr>Slide 62</vt:lpstr>
      <vt:lpstr>Neurotransmitters and Receptors of the Autonomic Nervous System</vt:lpstr>
      <vt:lpstr> Organs Innervated by Sympathetic Division   </vt:lpstr>
      <vt:lpstr> Organs Innervated by Parasympathetic System </vt:lpstr>
      <vt:lpstr> Actions of the Parasympathetic &amp; Sympathetic Nervous System </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Nervous System </dc:title>
  <dc:creator>irdeto</dc:creator>
  <cp:lastModifiedBy>shosho</cp:lastModifiedBy>
  <cp:revision>182</cp:revision>
  <dcterms:created xsi:type="dcterms:W3CDTF">2012-09-28T20:31:39Z</dcterms:created>
  <dcterms:modified xsi:type="dcterms:W3CDTF">2018-11-25T17:24:27Z</dcterms:modified>
</cp:coreProperties>
</file>