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13"/>
  </p:notesMasterIdLst>
  <p:sldIdLst>
    <p:sldId id="256" r:id="rId2"/>
    <p:sldId id="340" r:id="rId3"/>
    <p:sldId id="359" r:id="rId4"/>
    <p:sldId id="385" r:id="rId5"/>
    <p:sldId id="386" r:id="rId6"/>
    <p:sldId id="387" r:id="rId7"/>
    <p:sldId id="388" r:id="rId8"/>
    <p:sldId id="389" r:id="rId9"/>
    <p:sldId id="360" r:id="rId10"/>
    <p:sldId id="361" r:id="rId11"/>
    <p:sldId id="37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59" autoAdjust="0"/>
    <p:restoredTop sz="94249" autoAdjust="0"/>
  </p:normalViewPr>
  <p:slideViewPr>
    <p:cSldViewPr>
      <p:cViewPr varScale="1">
        <p:scale>
          <a:sx n="68" d="100"/>
          <a:sy n="68" d="100"/>
        </p:scale>
        <p:origin x="13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8392D0-79C6-4EE3-BBF9-D5F47564D2D6}" type="datetimeFigureOut">
              <a:rPr lang="en-US" smtClean="0"/>
              <a:t>1/18/2021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690BC4-B4FF-40B3-9651-BD8B8D8BC5D4}" type="slidenum">
              <a:rPr lang="en-US" smtClean="0"/>
              <a:t>‹#›</a:t>
            </a:fld>
            <a:endParaRPr lang="en-US"/>
          </a:p>
        </p:txBody>
      </p:sp>
    </p:spTree>
    <p:extLst>
      <p:ext uri="{BB962C8B-B14F-4D97-AF65-F5344CB8AC3E}">
        <p14:creationId xmlns:p14="http://schemas.microsoft.com/office/powerpoint/2010/main" val="1866508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عنصر نائب لصورة الشريحة 1">
            <a:extLst>
              <a:ext uri="{FF2B5EF4-FFF2-40B4-BE49-F238E27FC236}">
                <a16:creationId xmlns:a16="http://schemas.microsoft.com/office/drawing/2014/main" id="{2C7D7BB7-3AEF-4252-935F-1CA9D2B3CF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عنصر نائب للملاحظات 2">
            <a:extLst>
              <a:ext uri="{FF2B5EF4-FFF2-40B4-BE49-F238E27FC236}">
                <a16:creationId xmlns:a16="http://schemas.microsoft.com/office/drawing/2014/main" id="{62831AD9-376F-45E1-8CBD-81BA5E1B43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altLang="ar-SA"/>
          </a:p>
        </p:txBody>
      </p:sp>
      <p:sp>
        <p:nvSpPr>
          <p:cNvPr id="53252" name="عنصر نائب لرقم الشريحة 3">
            <a:extLst>
              <a:ext uri="{FF2B5EF4-FFF2-40B4-BE49-F238E27FC236}">
                <a16:creationId xmlns:a16="http://schemas.microsoft.com/office/drawing/2014/main" id="{FC615B70-74C7-4466-9DCA-A0315C5AE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eaLnBrk="0" hangingPunct="0">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eaLnBrk="0" hangingPunct="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pPr>
            <a:fld id="{7A485AE1-B6F7-4AC1-B762-7C21AD2FC719}" type="slidenum">
              <a:rPr lang="ar-SA" altLang="ar-SA">
                <a:latin typeface="Arial" panose="020B0604020202020204" pitchFamily="34" charset="0"/>
              </a:rPr>
              <a:pPr algn="l" rtl="0" eaLnBrk="1" hangingPunct="1">
                <a:spcBef>
                  <a:spcPct val="0"/>
                </a:spcBef>
              </a:pPr>
              <a:t>2</a:t>
            </a:fld>
            <a:endParaRPr lang="ar-SA" altLang="ar-SA">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عنصر نائب لصورة الشريحة 1">
            <a:extLst>
              <a:ext uri="{FF2B5EF4-FFF2-40B4-BE49-F238E27FC236}">
                <a16:creationId xmlns:a16="http://schemas.microsoft.com/office/drawing/2014/main" id="{A7C750B4-1A57-4E08-BD4F-3D20E583B2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عنصر نائب للملاحظات 2">
            <a:extLst>
              <a:ext uri="{FF2B5EF4-FFF2-40B4-BE49-F238E27FC236}">
                <a16:creationId xmlns:a16="http://schemas.microsoft.com/office/drawing/2014/main" id="{91C41758-7129-4C20-98EC-C081BF68A3CC}"/>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ar-SA" b="1" dirty="0"/>
              <a:t>Millon's test</a:t>
            </a:r>
            <a:br>
              <a:rPr lang="en-US" altLang="ar-SA" dirty="0"/>
            </a:br>
            <a:endParaRPr lang="en-US" altLang="ar-SA" dirty="0"/>
          </a:p>
          <a:p>
            <a:pPr>
              <a:defRPr/>
            </a:pPr>
            <a:r>
              <a:rPr lang="en-US" altLang="ar-SA" dirty="0"/>
              <a:t>Phenolic amino acids such as Tyrosine and </a:t>
            </a:r>
            <a:r>
              <a:rPr lang="en-US" altLang="ar-SA" dirty="0">
                <a:solidFill>
                  <a:schemeClr val="accent6">
                    <a:lumMod val="75000"/>
                  </a:schemeClr>
                </a:solidFill>
              </a:rPr>
              <a:t>its derivatives </a:t>
            </a:r>
            <a:r>
              <a:rPr lang="en-US" altLang="ar-SA" dirty="0"/>
              <a:t>respond to this test. Compounds with a hydroxybenzene radical react with Millon’s reagent to form a red colored complex. Millon’s reagent is a solution of mercuric sulphate in </a:t>
            </a:r>
            <a:r>
              <a:rPr lang="en-US" altLang="ar-SA" dirty="0" err="1"/>
              <a:t>sulphuric</a:t>
            </a:r>
            <a:r>
              <a:rPr lang="en-US" altLang="ar-SA" dirty="0"/>
              <a:t> acid.</a:t>
            </a:r>
          </a:p>
          <a:p>
            <a:pPr>
              <a:defRPr/>
            </a:pPr>
            <a:endParaRPr lang="ar-SA" altLang="ar-SA" dirty="0"/>
          </a:p>
        </p:txBody>
      </p:sp>
      <p:sp>
        <p:nvSpPr>
          <p:cNvPr id="58372" name="عنصر نائب لرقم الشريحة 3">
            <a:extLst>
              <a:ext uri="{FF2B5EF4-FFF2-40B4-BE49-F238E27FC236}">
                <a16:creationId xmlns:a16="http://schemas.microsoft.com/office/drawing/2014/main" id="{91DA8B84-4D02-4580-80E7-00550E9D90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eaLnBrk="0" hangingPunct="0">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eaLnBrk="0" hangingPunct="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pPr>
            <a:fld id="{1B2793FE-F7ED-4116-AC6A-58C73CD546D1}" type="slidenum">
              <a:rPr lang="ar-SA" altLang="ar-SA">
                <a:latin typeface="Arial" panose="020B0604020202020204" pitchFamily="34" charset="0"/>
              </a:rPr>
              <a:pPr algn="l" rtl="0" eaLnBrk="1" hangingPunct="1">
                <a:spcBef>
                  <a:spcPct val="0"/>
                </a:spcBef>
              </a:pPr>
              <a:t>3</a:t>
            </a:fld>
            <a:endParaRPr lang="ar-SA" altLang="ar-SA">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عنصر نائب لصورة الشريحة 1">
            <a:extLst>
              <a:ext uri="{FF2B5EF4-FFF2-40B4-BE49-F238E27FC236}">
                <a16:creationId xmlns:a16="http://schemas.microsoft.com/office/drawing/2014/main" id="{A7C750B4-1A57-4E08-BD4F-3D20E583B2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عنصر نائب للملاحظات 2">
            <a:extLst>
              <a:ext uri="{FF2B5EF4-FFF2-40B4-BE49-F238E27FC236}">
                <a16:creationId xmlns:a16="http://schemas.microsoft.com/office/drawing/2014/main" id="{91C41758-7129-4C20-98EC-C081BF68A3CC}"/>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ar-SA" b="1" dirty="0"/>
              <a:t>Millon's test</a:t>
            </a:r>
            <a:br>
              <a:rPr lang="en-US" altLang="ar-SA" dirty="0"/>
            </a:br>
            <a:endParaRPr lang="en-US" altLang="ar-SA" dirty="0"/>
          </a:p>
          <a:p>
            <a:pPr>
              <a:defRPr/>
            </a:pPr>
            <a:r>
              <a:rPr lang="en-US" altLang="ar-SA" dirty="0"/>
              <a:t>Phenolic amino acids such as Tyrosine and </a:t>
            </a:r>
            <a:r>
              <a:rPr lang="en-US" altLang="ar-SA" dirty="0">
                <a:solidFill>
                  <a:schemeClr val="accent6">
                    <a:lumMod val="75000"/>
                  </a:schemeClr>
                </a:solidFill>
              </a:rPr>
              <a:t>its derivatives </a:t>
            </a:r>
            <a:r>
              <a:rPr lang="en-US" altLang="ar-SA" dirty="0"/>
              <a:t>respond to this test. Compounds with a hydroxybenzene radical react with Millon’s reagent to form a red colored complex. Millon’s reagent is a solution of mercuric sulphate in </a:t>
            </a:r>
            <a:r>
              <a:rPr lang="en-US" altLang="ar-SA" dirty="0" err="1"/>
              <a:t>sulphuric</a:t>
            </a:r>
            <a:r>
              <a:rPr lang="en-US" altLang="ar-SA" dirty="0"/>
              <a:t> acid.</a:t>
            </a:r>
          </a:p>
          <a:p>
            <a:pPr>
              <a:defRPr/>
            </a:pPr>
            <a:endParaRPr lang="ar-SA" altLang="ar-SA" dirty="0"/>
          </a:p>
        </p:txBody>
      </p:sp>
      <p:sp>
        <p:nvSpPr>
          <p:cNvPr id="58372" name="عنصر نائب لرقم الشريحة 3">
            <a:extLst>
              <a:ext uri="{FF2B5EF4-FFF2-40B4-BE49-F238E27FC236}">
                <a16:creationId xmlns:a16="http://schemas.microsoft.com/office/drawing/2014/main" id="{91DA8B84-4D02-4580-80E7-00550E9D90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eaLnBrk="0" hangingPunct="0">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eaLnBrk="0" hangingPunct="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pPr>
            <a:fld id="{1B2793FE-F7ED-4116-AC6A-58C73CD546D1}" type="slidenum">
              <a:rPr lang="ar-SA" altLang="ar-SA">
                <a:latin typeface="Arial" panose="020B0604020202020204" pitchFamily="34" charset="0"/>
              </a:rPr>
              <a:pPr algn="l" rtl="0" eaLnBrk="1" hangingPunct="1">
                <a:spcBef>
                  <a:spcPct val="0"/>
                </a:spcBef>
              </a:pPr>
              <a:t>4</a:t>
            </a:fld>
            <a:endParaRPr lang="ar-SA" altLang="ar-SA">
              <a:latin typeface="Arial" panose="020B0604020202020204" pitchFamily="34" charset="0"/>
            </a:endParaRPr>
          </a:p>
        </p:txBody>
      </p:sp>
    </p:spTree>
    <p:extLst>
      <p:ext uri="{BB962C8B-B14F-4D97-AF65-F5344CB8AC3E}">
        <p14:creationId xmlns:p14="http://schemas.microsoft.com/office/powerpoint/2010/main" val="408833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عنصر نائب لصورة الشريحة 1">
            <a:extLst>
              <a:ext uri="{FF2B5EF4-FFF2-40B4-BE49-F238E27FC236}">
                <a16:creationId xmlns:a16="http://schemas.microsoft.com/office/drawing/2014/main" id="{A7C750B4-1A57-4E08-BD4F-3D20E583B2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عنصر نائب للملاحظات 2">
            <a:extLst>
              <a:ext uri="{FF2B5EF4-FFF2-40B4-BE49-F238E27FC236}">
                <a16:creationId xmlns:a16="http://schemas.microsoft.com/office/drawing/2014/main" id="{91C41758-7129-4C20-98EC-C081BF68A3CC}"/>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ar-SA" b="1" dirty="0"/>
              <a:t>Millon's test</a:t>
            </a:r>
            <a:br>
              <a:rPr lang="en-US" altLang="ar-SA" dirty="0"/>
            </a:br>
            <a:endParaRPr lang="en-US" altLang="ar-SA" dirty="0"/>
          </a:p>
          <a:p>
            <a:pPr>
              <a:defRPr/>
            </a:pPr>
            <a:r>
              <a:rPr lang="en-US" altLang="ar-SA" dirty="0"/>
              <a:t>Phenolic amino acids such as Tyrosine and </a:t>
            </a:r>
            <a:r>
              <a:rPr lang="en-US" altLang="ar-SA" dirty="0">
                <a:solidFill>
                  <a:schemeClr val="accent6">
                    <a:lumMod val="75000"/>
                  </a:schemeClr>
                </a:solidFill>
              </a:rPr>
              <a:t>its derivatives </a:t>
            </a:r>
            <a:r>
              <a:rPr lang="en-US" altLang="ar-SA" dirty="0"/>
              <a:t>respond to this test. Compounds with a hydroxybenzene radical react with Millon’s reagent to form a red colored complex. Millon’s reagent is a solution of mercuric sulphate in </a:t>
            </a:r>
            <a:r>
              <a:rPr lang="en-US" altLang="ar-SA" dirty="0" err="1"/>
              <a:t>sulphuric</a:t>
            </a:r>
            <a:r>
              <a:rPr lang="en-US" altLang="ar-SA" dirty="0"/>
              <a:t> acid.</a:t>
            </a:r>
          </a:p>
          <a:p>
            <a:pPr>
              <a:defRPr/>
            </a:pPr>
            <a:endParaRPr lang="ar-SA" altLang="ar-SA" dirty="0"/>
          </a:p>
        </p:txBody>
      </p:sp>
      <p:sp>
        <p:nvSpPr>
          <p:cNvPr id="58372" name="عنصر نائب لرقم الشريحة 3">
            <a:extLst>
              <a:ext uri="{FF2B5EF4-FFF2-40B4-BE49-F238E27FC236}">
                <a16:creationId xmlns:a16="http://schemas.microsoft.com/office/drawing/2014/main" id="{91DA8B84-4D02-4580-80E7-00550E9D90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eaLnBrk="0" hangingPunct="0">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eaLnBrk="0" hangingPunct="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pPr>
            <a:fld id="{1B2793FE-F7ED-4116-AC6A-58C73CD546D1}" type="slidenum">
              <a:rPr lang="ar-SA" altLang="ar-SA">
                <a:latin typeface="Arial" panose="020B0604020202020204" pitchFamily="34" charset="0"/>
              </a:rPr>
              <a:pPr algn="l" rtl="0" eaLnBrk="1" hangingPunct="1">
                <a:spcBef>
                  <a:spcPct val="0"/>
                </a:spcBef>
              </a:pPr>
              <a:t>5</a:t>
            </a:fld>
            <a:endParaRPr lang="ar-SA" altLang="ar-SA">
              <a:latin typeface="Arial" panose="020B0604020202020204" pitchFamily="34" charset="0"/>
            </a:endParaRPr>
          </a:p>
        </p:txBody>
      </p:sp>
    </p:spTree>
    <p:extLst>
      <p:ext uri="{BB962C8B-B14F-4D97-AF65-F5344CB8AC3E}">
        <p14:creationId xmlns:p14="http://schemas.microsoft.com/office/powerpoint/2010/main" val="3838055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عنصر نائب لصورة الشريحة 1">
            <a:extLst>
              <a:ext uri="{FF2B5EF4-FFF2-40B4-BE49-F238E27FC236}">
                <a16:creationId xmlns:a16="http://schemas.microsoft.com/office/drawing/2014/main" id="{A7C750B4-1A57-4E08-BD4F-3D20E583B2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عنصر نائب للملاحظات 2">
            <a:extLst>
              <a:ext uri="{FF2B5EF4-FFF2-40B4-BE49-F238E27FC236}">
                <a16:creationId xmlns:a16="http://schemas.microsoft.com/office/drawing/2014/main" id="{91C41758-7129-4C20-98EC-C081BF68A3CC}"/>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ar-SA" b="1" dirty="0"/>
              <a:t>Millon's test</a:t>
            </a:r>
            <a:br>
              <a:rPr lang="en-US" altLang="ar-SA" dirty="0"/>
            </a:br>
            <a:endParaRPr lang="en-US" altLang="ar-SA" dirty="0"/>
          </a:p>
          <a:p>
            <a:pPr>
              <a:defRPr/>
            </a:pPr>
            <a:r>
              <a:rPr lang="en-US" altLang="ar-SA" dirty="0"/>
              <a:t>Phenolic amino acids such as Tyrosine and </a:t>
            </a:r>
            <a:r>
              <a:rPr lang="en-US" altLang="ar-SA" dirty="0">
                <a:solidFill>
                  <a:schemeClr val="accent6">
                    <a:lumMod val="75000"/>
                  </a:schemeClr>
                </a:solidFill>
              </a:rPr>
              <a:t>its derivatives </a:t>
            </a:r>
            <a:r>
              <a:rPr lang="en-US" altLang="ar-SA" dirty="0"/>
              <a:t>respond to this test. Compounds with a hydroxybenzene radical react with Millon’s reagent to form a red colored complex. Millon’s reagent is a solution of mercuric sulphate in </a:t>
            </a:r>
            <a:r>
              <a:rPr lang="en-US" altLang="ar-SA" dirty="0" err="1"/>
              <a:t>sulphuric</a:t>
            </a:r>
            <a:r>
              <a:rPr lang="en-US" altLang="ar-SA" dirty="0"/>
              <a:t> acid.</a:t>
            </a:r>
          </a:p>
          <a:p>
            <a:pPr>
              <a:defRPr/>
            </a:pPr>
            <a:endParaRPr lang="ar-SA" altLang="ar-SA" dirty="0"/>
          </a:p>
        </p:txBody>
      </p:sp>
      <p:sp>
        <p:nvSpPr>
          <p:cNvPr id="58372" name="عنصر نائب لرقم الشريحة 3">
            <a:extLst>
              <a:ext uri="{FF2B5EF4-FFF2-40B4-BE49-F238E27FC236}">
                <a16:creationId xmlns:a16="http://schemas.microsoft.com/office/drawing/2014/main" id="{91DA8B84-4D02-4580-80E7-00550E9D90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eaLnBrk="0" hangingPunct="0">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eaLnBrk="0" hangingPunct="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pPr>
            <a:fld id="{1B2793FE-F7ED-4116-AC6A-58C73CD546D1}" type="slidenum">
              <a:rPr lang="ar-SA" altLang="ar-SA">
                <a:latin typeface="Arial" panose="020B0604020202020204" pitchFamily="34" charset="0"/>
              </a:rPr>
              <a:pPr algn="l" rtl="0" eaLnBrk="1" hangingPunct="1">
                <a:spcBef>
                  <a:spcPct val="0"/>
                </a:spcBef>
              </a:pPr>
              <a:t>6</a:t>
            </a:fld>
            <a:endParaRPr lang="ar-SA" altLang="ar-SA">
              <a:latin typeface="Arial" panose="020B0604020202020204" pitchFamily="34" charset="0"/>
            </a:endParaRPr>
          </a:p>
        </p:txBody>
      </p:sp>
    </p:spTree>
    <p:extLst>
      <p:ext uri="{BB962C8B-B14F-4D97-AF65-F5344CB8AC3E}">
        <p14:creationId xmlns:p14="http://schemas.microsoft.com/office/powerpoint/2010/main" val="2884019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عنصر نائب لصورة الشريحة 1">
            <a:extLst>
              <a:ext uri="{FF2B5EF4-FFF2-40B4-BE49-F238E27FC236}">
                <a16:creationId xmlns:a16="http://schemas.microsoft.com/office/drawing/2014/main" id="{A7C750B4-1A57-4E08-BD4F-3D20E583B2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عنصر نائب للملاحظات 2">
            <a:extLst>
              <a:ext uri="{FF2B5EF4-FFF2-40B4-BE49-F238E27FC236}">
                <a16:creationId xmlns:a16="http://schemas.microsoft.com/office/drawing/2014/main" id="{91C41758-7129-4C20-98EC-C081BF68A3CC}"/>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ar-SA" b="1" dirty="0"/>
              <a:t>Millon's test</a:t>
            </a:r>
            <a:br>
              <a:rPr lang="en-US" altLang="ar-SA" dirty="0"/>
            </a:br>
            <a:endParaRPr lang="en-US" altLang="ar-SA" dirty="0"/>
          </a:p>
          <a:p>
            <a:pPr>
              <a:defRPr/>
            </a:pPr>
            <a:r>
              <a:rPr lang="en-US" altLang="ar-SA" dirty="0"/>
              <a:t>Phenolic amino acids such as Tyrosine and </a:t>
            </a:r>
            <a:r>
              <a:rPr lang="en-US" altLang="ar-SA" dirty="0">
                <a:solidFill>
                  <a:schemeClr val="accent6">
                    <a:lumMod val="75000"/>
                  </a:schemeClr>
                </a:solidFill>
              </a:rPr>
              <a:t>its derivatives </a:t>
            </a:r>
            <a:r>
              <a:rPr lang="en-US" altLang="ar-SA" dirty="0"/>
              <a:t>respond to this test. Compounds with a hydroxybenzene radical react with Millon’s reagent to form a red colored complex. Millon’s reagent is a solution of mercuric sulphate in </a:t>
            </a:r>
            <a:r>
              <a:rPr lang="en-US" altLang="ar-SA" dirty="0" err="1"/>
              <a:t>sulphuric</a:t>
            </a:r>
            <a:r>
              <a:rPr lang="en-US" altLang="ar-SA" dirty="0"/>
              <a:t> acid.</a:t>
            </a:r>
          </a:p>
          <a:p>
            <a:pPr>
              <a:defRPr/>
            </a:pPr>
            <a:endParaRPr lang="ar-SA" altLang="ar-SA" dirty="0"/>
          </a:p>
        </p:txBody>
      </p:sp>
      <p:sp>
        <p:nvSpPr>
          <p:cNvPr id="58372" name="عنصر نائب لرقم الشريحة 3">
            <a:extLst>
              <a:ext uri="{FF2B5EF4-FFF2-40B4-BE49-F238E27FC236}">
                <a16:creationId xmlns:a16="http://schemas.microsoft.com/office/drawing/2014/main" id="{91DA8B84-4D02-4580-80E7-00550E9D90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eaLnBrk="0" hangingPunct="0">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eaLnBrk="0" hangingPunct="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pPr>
            <a:fld id="{1B2793FE-F7ED-4116-AC6A-58C73CD546D1}" type="slidenum">
              <a:rPr lang="ar-SA" altLang="ar-SA">
                <a:latin typeface="Arial" panose="020B0604020202020204" pitchFamily="34" charset="0"/>
              </a:rPr>
              <a:pPr algn="l" rtl="0" eaLnBrk="1" hangingPunct="1">
                <a:spcBef>
                  <a:spcPct val="0"/>
                </a:spcBef>
              </a:pPr>
              <a:t>7</a:t>
            </a:fld>
            <a:endParaRPr lang="ar-SA" altLang="ar-SA">
              <a:latin typeface="Arial" panose="020B0604020202020204" pitchFamily="34" charset="0"/>
            </a:endParaRPr>
          </a:p>
        </p:txBody>
      </p:sp>
    </p:spTree>
    <p:extLst>
      <p:ext uri="{BB962C8B-B14F-4D97-AF65-F5344CB8AC3E}">
        <p14:creationId xmlns:p14="http://schemas.microsoft.com/office/powerpoint/2010/main" val="615033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عنصر نائب لصورة الشريحة 1">
            <a:extLst>
              <a:ext uri="{FF2B5EF4-FFF2-40B4-BE49-F238E27FC236}">
                <a16:creationId xmlns:a16="http://schemas.microsoft.com/office/drawing/2014/main" id="{A7C750B4-1A57-4E08-BD4F-3D20E583B2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عنصر نائب للملاحظات 2">
            <a:extLst>
              <a:ext uri="{FF2B5EF4-FFF2-40B4-BE49-F238E27FC236}">
                <a16:creationId xmlns:a16="http://schemas.microsoft.com/office/drawing/2014/main" id="{91C41758-7129-4C20-98EC-C081BF68A3CC}"/>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ar-SA" b="1" dirty="0"/>
              <a:t>Millon's test</a:t>
            </a:r>
            <a:br>
              <a:rPr lang="en-US" altLang="ar-SA" dirty="0"/>
            </a:br>
            <a:endParaRPr lang="en-US" altLang="ar-SA" dirty="0"/>
          </a:p>
          <a:p>
            <a:pPr>
              <a:defRPr/>
            </a:pPr>
            <a:r>
              <a:rPr lang="en-US" altLang="ar-SA" dirty="0"/>
              <a:t>Phenolic amino acids such as Tyrosine and </a:t>
            </a:r>
            <a:r>
              <a:rPr lang="en-US" altLang="ar-SA" dirty="0">
                <a:solidFill>
                  <a:schemeClr val="accent6">
                    <a:lumMod val="75000"/>
                  </a:schemeClr>
                </a:solidFill>
              </a:rPr>
              <a:t>its derivatives </a:t>
            </a:r>
            <a:r>
              <a:rPr lang="en-US" altLang="ar-SA" dirty="0"/>
              <a:t>respond to this test. Compounds with a hydroxybenzene radical react with Millon’s reagent to form a red colored complex. Millon’s reagent is a solution of mercuric sulphate in </a:t>
            </a:r>
            <a:r>
              <a:rPr lang="en-US" altLang="ar-SA" dirty="0" err="1"/>
              <a:t>sulphuric</a:t>
            </a:r>
            <a:r>
              <a:rPr lang="en-US" altLang="ar-SA" dirty="0"/>
              <a:t> acid.</a:t>
            </a:r>
          </a:p>
          <a:p>
            <a:pPr>
              <a:defRPr/>
            </a:pPr>
            <a:endParaRPr lang="ar-SA" altLang="ar-SA" dirty="0"/>
          </a:p>
        </p:txBody>
      </p:sp>
      <p:sp>
        <p:nvSpPr>
          <p:cNvPr id="58372" name="عنصر نائب لرقم الشريحة 3">
            <a:extLst>
              <a:ext uri="{FF2B5EF4-FFF2-40B4-BE49-F238E27FC236}">
                <a16:creationId xmlns:a16="http://schemas.microsoft.com/office/drawing/2014/main" id="{91DA8B84-4D02-4580-80E7-00550E9D90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eaLnBrk="0" hangingPunct="0">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eaLnBrk="0" hangingPunct="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pPr>
            <a:fld id="{1B2793FE-F7ED-4116-AC6A-58C73CD546D1}" type="slidenum">
              <a:rPr lang="ar-SA" altLang="ar-SA">
                <a:latin typeface="Arial" panose="020B0604020202020204" pitchFamily="34" charset="0"/>
              </a:rPr>
              <a:pPr algn="l" rtl="0" eaLnBrk="1" hangingPunct="1">
                <a:spcBef>
                  <a:spcPct val="0"/>
                </a:spcBef>
              </a:pPr>
              <a:t>8</a:t>
            </a:fld>
            <a:endParaRPr lang="ar-SA" altLang="ar-SA">
              <a:latin typeface="Arial" panose="020B0604020202020204" pitchFamily="34" charset="0"/>
            </a:endParaRPr>
          </a:p>
        </p:txBody>
      </p:sp>
    </p:spTree>
    <p:extLst>
      <p:ext uri="{BB962C8B-B14F-4D97-AF65-F5344CB8AC3E}">
        <p14:creationId xmlns:p14="http://schemas.microsoft.com/office/powerpoint/2010/main" val="1295612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عنصر نائب لصورة الشريحة 1">
            <a:extLst>
              <a:ext uri="{FF2B5EF4-FFF2-40B4-BE49-F238E27FC236}">
                <a16:creationId xmlns:a16="http://schemas.microsoft.com/office/drawing/2014/main" id="{8EE29840-FE73-4CA4-B7A1-F47698B610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عنصر نائب للملاحظات 2">
            <a:extLst>
              <a:ext uri="{FF2B5EF4-FFF2-40B4-BE49-F238E27FC236}">
                <a16:creationId xmlns:a16="http://schemas.microsoft.com/office/drawing/2014/main" id="{463412E9-ED0A-4861-A75C-F2644D12DBD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rtl="0"/>
            <a:endParaRPr lang="ar-SA" altLang="ar-SA"/>
          </a:p>
        </p:txBody>
      </p:sp>
      <p:sp>
        <p:nvSpPr>
          <p:cNvPr id="59396" name="عنصر نائب لرقم الشريحة 3">
            <a:extLst>
              <a:ext uri="{FF2B5EF4-FFF2-40B4-BE49-F238E27FC236}">
                <a16:creationId xmlns:a16="http://schemas.microsoft.com/office/drawing/2014/main" id="{2707D231-3582-4A80-A544-A1CC21A4BF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eaLnBrk="0" hangingPunct="0">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eaLnBrk="0" hangingPunct="0">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eaLnBrk="0" hangingPunct="0">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pPr>
            <a:fld id="{5230F253-4621-40A5-83F2-955AC2BEEE7A}" type="slidenum">
              <a:rPr lang="ar-SA" altLang="ar-SA">
                <a:latin typeface="Arial" panose="020B0604020202020204" pitchFamily="34" charset="0"/>
              </a:rPr>
              <a:pPr algn="l" rtl="0" eaLnBrk="1" hangingPunct="1">
                <a:spcBef>
                  <a:spcPct val="0"/>
                </a:spcBef>
              </a:pPr>
              <a:t>9</a:t>
            </a:fld>
            <a:endParaRPr lang="ar-SA" altLang="ar-SA">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322A7D61-6F18-4018-89EB-DE8D43A286DB}" type="datetimeFigureOut">
              <a:rPr lang="en-US" smtClean="0"/>
              <a:t>1/18/2021</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383C4C8-2752-4033-9E12-D8520AB2FB0D}" type="slidenum">
              <a:rPr lang="en-US" smtClean="0"/>
              <a:t>‹#›</a:t>
            </a:fld>
            <a:endParaRPr lang="en-US"/>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5094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2A7D61-6F18-4018-89EB-DE8D43A286DB}"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84937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2A7D61-6F18-4018-89EB-DE8D43A286DB}"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1530785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2A7D61-6F18-4018-89EB-DE8D43A286DB}"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1145963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2A7D61-6F18-4018-89EB-DE8D43A286DB}" type="datetimeFigureOut">
              <a:rPr lang="en-US" smtClean="0"/>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3C4C8-2752-4033-9E12-D8520AB2FB0D}" type="slidenum">
              <a:rPr lang="en-US" smtClean="0"/>
              <a:t>‹#›</a:t>
            </a:fld>
            <a:endParaRPr 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1793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2A7D61-6F18-4018-89EB-DE8D43A286DB}"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386047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2A7D61-6F18-4018-89EB-DE8D43A286DB}" type="datetimeFigureOut">
              <a:rPr lang="en-US" smtClean="0"/>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3643845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2A7D61-6F18-4018-89EB-DE8D43A286DB}" type="datetimeFigureOut">
              <a:rPr lang="en-US" smtClean="0"/>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735349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2A7D61-6F18-4018-89EB-DE8D43A286DB}" type="datetimeFigureOut">
              <a:rPr lang="en-US" smtClean="0"/>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3231128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322A7D61-6F18-4018-89EB-DE8D43A286DB}"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3357227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322A7D61-6F18-4018-89EB-DE8D43A286DB}" type="datetimeFigureOut">
              <a:rPr lang="en-US" smtClean="0"/>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3C4C8-2752-4033-9E12-D8520AB2FB0D}" type="slidenum">
              <a:rPr lang="en-US" smtClean="0"/>
              <a:t>‹#›</a:t>
            </a:fld>
            <a:endParaRPr lang="en-US"/>
          </a:p>
        </p:txBody>
      </p:sp>
    </p:spTree>
    <p:extLst>
      <p:ext uri="{BB962C8B-B14F-4D97-AF65-F5344CB8AC3E}">
        <p14:creationId xmlns:p14="http://schemas.microsoft.com/office/powerpoint/2010/main" val="555242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322A7D61-6F18-4018-89EB-DE8D43A286DB}" type="datetimeFigureOut">
              <a:rPr lang="en-US" smtClean="0"/>
              <a:t>1/18/2021</a:t>
            </a:fld>
            <a:endParaRPr 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F383C4C8-2752-4033-9E12-D8520AB2FB0D}" type="slidenum">
              <a:rPr lang="en-US" smtClean="0"/>
              <a:t>‹#›</a:t>
            </a:fld>
            <a:endParaRPr lang="en-US"/>
          </a:p>
        </p:txBody>
      </p:sp>
    </p:spTree>
    <p:extLst>
      <p:ext uri="{BB962C8B-B14F-4D97-AF65-F5344CB8AC3E}">
        <p14:creationId xmlns:p14="http://schemas.microsoft.com/office/powerpoint/2010/main" val="3845541347"/>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8458199" cy="1388165"/>
          </a:xfrm>
          <a:solidFill>
            <a:schemeClr val="accent1">
              <a:lumMod val="40000"/>
              <a:lumOff val="60000"/>
            </a:schemeClr>
          </a:solidFill>
        </p:spPr>
        <p:txBody>
          <a:bodyPr>
            <a:normAutofit/>
          </a:bodyPr>
          <a:lstStyle/>
          <a:p>
            <a:pPr algn="l"/>
            <a:r>
              <a:rPr lang="en-US" sz="3600" b="1" dirty="0">
                <a:solidFill>
                  <a:schemeClr val="accent4"/>
                </a:solidFill>
                <a:latin typeface="Times New Roman" panose="02020603050405020304" pitchFamily="18" charset="0"/>
                <a:cs typeface="Times New Roman" panose="02020603050405020304" pitchFamily="18" charset="0"/>
              </a:rPr>
              <a:t>LAB </a:t>
            </a:r>
            <a:r>
              <a:rPr lang="en-GB" sz="3600" b="1" dirty="0">
                <a:solidFill>
                  <a:schemeClr val="accent4"/>
                </a:solidFill>
                <a:latin typeface="Times New Roman" panose="02020603050405020304" pitchFamily="18" charset="0"/>
                <a:cs typeface="Times New Roman" panose="02020603050405020304" pitchFamily="18" charset="0"/>
              </a:rPr>
              <a:t>7</a:t>
            </a:r>
            <a:r>
              <a:rPr lang="en-US" sz="3600" b="1" dirty="0">
                <a:solidFill>
                  <a:schemeClr val="accent4"/>
                </a:solidFill>
                <a:latin typeface="Times New Roman" panose="02020603050405020304" pitchFamily="18" charset="0"/>
                <a:cs typeface="Times New Roman" panose="02020603050405020304" pitchFamily="18" charset="0"/>
              </a:rPr>
              <a:t> : REACTIONS of </a:t>
            </a:r>
            <a:r>
              <a:rPr lang="en-GB" sz="3600" dirty="0">
                <a:solidFill>
                  <a:schemeClr val="accent4"/>
                </a:solidFill>
                <a:latin typeface="Times New Roman" panose="02020603050405020304" pitchFamily="18" charset="0"/>
                <a:cs typeface="Times New Roman" panose="02020603050405020304" pitchFamily="18" charset="0"/>
              </a:rPr>
              <a:t>LIPIDS</a:t>
            </a:r>
            <a:endParaRPr lang="en-US" sz="3600" b="1" dirty="0">
              <a:solidFill>
                <a:schemeClr val="accent4"/>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282148" y="3869635"/>
            <a:ext cx="6575895" cy="702365"/>
          </a:xfrm>
        </p:spPr>
        <p:txBody>
          <a:bodyPr>
            <a:normAutofit/>
          </a:bodyPr>
          <a:lstStyle/>
          <a:p>
            <a:r>
              <a:rPr lang="en-US" sz="2800" dirty="0">
                <a:solidFill>
                  <a:schemeClr val="accent4"/>
                </a:solidFill>
                <a:latin typeface="Times New Roman" panose="02020603050405020304" pitchFamily="18" charset="0"/>
                <a:cs typeface="Times New Roman" panose="02020603050405020304" pitchFamily="18" charset="0"/>
              </a:rPr>
              <a:t>DR. SHAIMAA MUNTHER</a:t>
            </a:r>
          </a:p>
        </p:txBody>
      </p:sp>
    </p:spTree>
    <p:extLst>
      <p:ext uri="{BB962C8B-B14F-4D97-AF65-F5344CB8AC3E}">
        <p14:creationId xmlns:p14="http://schemas.microsoft.com/office/powerpoint/2010/main" val="2276093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عنصر نائب للمحتوى 1">
            <a:extLst>
              <a:ext uri="{FF2B5EF4-FFF2-40B4-BE49-F238E27FC236}">
                <a16:creationId xmlns:a16="http://schemas.microsoft.com/office/drawing/2014/main" id="{B6D22F53-859C-4861-807D-75C8F1D9E592}"/>
              </a:ext>
            </a:extLst>
          </p:cNvPr>
          <p:cNvSpPr>
            <a:spLocks noGrp="1"/>
          </p:cNvSpPr>
          <p:nvPr>
            <p:ph idx="1"/>
          </p:nvPr>
        </p:nvSpPr>
        <p:spPr>
          <a:xfrm>
            <a:off x="457200" y="1371600"/>
            <a:ext cx="7770348" cy="4649787"/>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en-GB" sz="2000" b="1" dirty="0">
                <a:latin typeface="Times New Roman" panose="02020603050405020304" pitchFamily="18" charset="0"/>
                <a:cs typeface="Times New Roman" panose="02020603050405020304" pitchFamily="18" charset="0"/>
              </a:rPr>
              <a:t> </a:t>
            </a:r>
          </a:p>
          <a:p>
            <a:pPr algn="just"/>
            <a:r>
              <a:rPr lang="en-GB" sz="2000" b="1" dirty="0">
                <a:latin typeface="Times New Roman" panose="02020603050405020304" pitchFamily="18" charset="0"/>
                <a:cs typeface="Times New Roman" panose="02020603050405020304" pitchFamily="18" charset="0"/>
              </a:rPr>
              <a:t>Salkowski test: </a:t>
            </a:r>
          </a:p>
          <a:p>
            <a:pPr algn="just"/>
            <a:r>
              <a:rPr lang="en-GB" sz="2000" dirty="0">
                <a:latin typeface="Times New Roman" panose="02020603050405020304" pitchFamily="18" charset="0"/>
                <a:cs typeface="Times New Roman" panose="02020603050405020304" pitchFamily="18" charset="0"/>
              </a:rPr>
              <a:t>to 2 ml of the provided </a:t>
            </a:r>
            <a:r>
              <a:rPr lang="en-GB" sz="2000" dirty="0" err="1">
                <a:latin typeface="Times New Roman" panose="02020603050405020304" pitchFamily="18" charset="0"/>
                <a:cs typeface="Times New Roman" panose="02020603050405020304" pitchFamily="18" charset="0"/>
              </a:rPr>
              <a:t>chloroformic</a:t>
            </a:r>
            <a:r>
              <a:rPr lang="en-GB" sz="2000" dirty="0">
                <a:latin typeface="Times New Roman" panose="02020603050405020304" pitchFamily="18" charset="0"/>
                <a:cs typeface="Times New Roman" panose="02020603050405020304" pitchFamily="18" charset="0"/>
              </a:rPr>
              <a:t> extract of canned food, add an equal volume of concentrated sulfuric acid; a yellow to brick-red </a:t>
            </a:r>
            <a:r>
              <a:rPr lang="en-GB" sz="2000" dirty="0" err="1">
                <a:latin typeface="Times New Roman" panose="02020603050405020304" pitchFamily="18" charset="0"/>
                <a:cs typeface="Times New Roman" panose="02020603050405020304" pitchFamily="18" charset="0"/>
              </a:rPr>
              <a:t>color</a:t>
            </a:r>
            <a:r>
              <a:rPr lang="en-GB" sz="2000" dirty="0">
                <a:latin typeface="Times New Roman" panose="02020603050405020304" pitchFamily="18" charset="0"/>
                <a:cs typeface="Times New Roman" panose="02020603050405020304" pitchFamily="18" charset="0"/>
              </a:rPr>
              <a:t> is formed indicating the presence of cholesterol. </a:t>
            </a:r>
          </a:p>
          <a:p>
            <a:pPr algn="just"/>
            <a:r>
              <a:rPr lang="en-GB" sz="2000" b="1" dirty="0">
                <a:latin typeface="Times New Roman" panose="02020603050405020304" pitchFamily="18" charset="0"/>
                <a:cs typeface="Times New Roman" panose="02020603050405020304" pitchFamily="18" charset="0"/>
              </a:rPr>
              <a:t> Liebermann-Burchard test: </a:t>
            </a:r>
          </a:p>
          <a:p>
            <a:pPr algn="just"/>
            <a:r>
              <a:rPr lang="en-GB" sz="2000" dirty="0">
                <a:latin typeface="Times New Roman" panose="02020603050405020304" pitchFamily="18" charset="0"/>
                <a:cs typeface="Times New Roman" panose="02020603050405020304" pitchFamily="18" charset="0"/>
              </a:rPr>
              <a:t>add 10 drops of acetic anhydride and 2 drops of concentrated sulfuric acid to 2 ml </a:t>
            </a:r>
            <a:r>
              <a:rPr lang="en-GB" sz="2000" dirty="0" err="1">
                <a:latin typeface="Times New Roman" panose="02020603050405020304" pitchFamily="18" charset="0"/>
                <a:cs typeface="Times New Roman" panose="02020603050405020304" pitchFamily="18" charset="0"/>
              </a:rPr>
              <a:t>chloroformic</a:t>
            </a:r>
            <a:r>
              <a:rPr lang="en-GB" sz="2000" dirty="0">
                <a:latin typeface="Times New Roman" panose="02020603050405020304" pitchFamily="18" charset="0"/>
                <a:cs typeface="Times New Roman" panose="02020603050405020304" pitchFamily="18" charset="0"/>
              </a:rPr>
              <a:t> extract of canned food; a bluish-green </a:t>
            </a:r>
            <a:r>
              <a:rPr lang="en-GB" sz="2000" dirty="0" err="1">
                <a:latin typeface="Times New Roman" panose="02020603050405020304" pitchFamily="18" charset="0"/>
                <a:cs typeface="Times New Roman" panose="02020603050405020304" pitchFamily="18" charset="0"/>
              </a:rPr>
              <a:t>color</a:t>
            </a:r>
            <a:r>
              <a:rPr lang="en-GB" sz="2000" dirty="0">
                <a:latin typeface="Times New Roman" panose="02020603050405020304" pitchFamily="18" charset="0"/>
                <a:cs typeface="Times New Roman" panose="02020603050405020304" pitchFamily="18" charset="0"/>
              </a:rPr>
              <a:t> is formed indicating the presence of cholesterol. N.B. </a:t>
            </a:r>
            <a:r>
              <a:rPr lang="en-GB" sz="2000" dirty="0" err="1">
                <a:latin typeface="Times New Roman" panose="02020603050405020304" pitchFamily="18" charset="0"/>
                <a:cs typeface="Times New Roman" panose="02020603050405020304" pitchFamily="18" charset="0"/>
              </a:rPr>
              <a:t>Colors</a:t>
            </a:r>
            <a:r>
              <a:rPr lang="en-GB" sz="2000" dirty="0">
                <a:latin typeface="Times New Roman" panose="02020603050405020304" pitchFamily="18" charset="0"/>
                <a:cs typeface="Times New Roman" panose="02020603050405020304" pitchFamily="18" charset="0"/>
              </a:rPr>
              <a:t> are due to sulfonation, acetylation and rearrangement in cholesterol molecule.</a:t>
            </a:r>
            <a:endParaRPr lang="ar-SA" altLang="ar-SA" sz="2000" dirty="0">
              <a:latin typeface="Times New Roman" panose="02020603050405020304" pitchFamily="18" charset="0"/>
              <a:cs typeface="Times New Roman" panose="02020603050405020304" pitchFamily="18" charset="0"/>
            </a:endParaRPr>
          </a:p>
        </p:txBody>
      </p:sp>
      <p:sp>
        <p:nvSpPr>
          <p:cNvPr id="5" name="عنوان 1">
            <a:extLst>
              <a:ext uri="{FF2B5EF4-FFF2-40B4-BE49-F238E27FC236}">
                <a16:creationId xmlns:a16="http://schemas.microsoft.com/office/drawing/2014/main" id="{16B4C3B4-66C2-482F-ADF2-2284163B5EB4}"/>
              </a:ext>
            </a:extLst>
          </p:cNvPr>
          <p:cNvSpPr>
            <a:spLocks noGrp="1"/>
          </p:cNvSpPr>
          <p:nvPr>
            <p:ph type="title"/>
          </p:nvPr>
        </p:nvSpPr>
        <p:spPr>
          <a:xfrm>
            <a:off x="820908" y="312737"/>
            <a:ext cx="7406640" cy="838200"/>
          </a:xfrm>
        </p:spPr>
        <p:style>
          <a:lnRef idx="3">
            <a:schemeClr val="lt1"/>
          </a:lnRef>
          <a:fillRef idx="1">
            <a:schemeClr val="accent4"/>
          </a:fillRef>
          <a:effectRef idx="1">
            <a:schemeClr val="accent4"/>
          </a:effectRef>
          <a:fontRef idx="minor">
            <a:schemeClr val="lt1"/>
          </a:fontRef>
        </p:style>
        <p:txBody>
          <a:bodyPr/>
          <a:lstStyle/>
          <a:p>
            <a:pPr algn="ctr"/>
            <a:r>
              <a:rPr lang="en-GB" sz="3200" dirty="0">
                <a:latin typeface="Times New Roman" panose="02020603050405020304" pitchFamily="18" charset="0"/>
                <a:cs typeface="Times New Roman" panose="02020603050405020304" pitchFamily="18" charset="0"/>
              </a:rPr>
              <a:t>Detection of Cholesterol</a:t>
            </a:r>
            <a:endParaRPr lang="ar-SA" altLang="ar-SA"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عنوان 1">
            <a:extLst>
              <a:ext uri="{FF2B5EF4-FFF2-40B4-BE49-F238E27FC236}">
                <a16:creationId xmlns:a16="http://schemas.microsoft.com/office/drawing/2014/main" id="{27A2988E-C142-4C86-A712-0C41BD326BA4}"/>
              </a:ext>
            </a:extLst>
          </p:cNvPr>
          <p:cNvSpPr>
            <a:spLocks noGrp="1"/>
          </p:cNvSpPr>
          <p:nvPr>
            <p:ph type="title"/>
          </p:nvPr>
        </p:nvSpPr>
        <p:spPr>
          <a:xfrm>
            <a:off x="930191" y="1813204"/>
            <a:ext cx="7055019" cy="3079191"/>
          </a:xfrm>
        </p:spPr>
        <p:style>
          <a:lnRef idx="3">
            <a:schemeClr val="lt1"/>
          </a:lnRef>
          <a:fillRef idx="1">
            <a:schemeClr val="accent2"/>
          </a:fillRef>
          <a:effectRef idx="1">
            <a:schemeClr val="accent2"/>
          </a:effectRef>
          <a:fontRef idx="minor">
            <a:schemeClr val="lt1"/>
          </a:fontRef>
        </p:style>
        <p:txBody>
          <a:bodyPr>
            <a:normAutofit/>
          </a:bodyPr>
          <a:lstStyle/>
          <a:p>
            <a:pPr algn="ctr"/>
            <a:r>
              <a:rPr lang="en-US" altLang="ar-SA" sz="9600" dirty="0"/>
              <a:t>The End</a:t>
            </a:r>
            <a:endParaRPr lang="ar-SA" altLang="ar-SA" sz="9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وان 1">
            <a:extLst>
              <a:ext uri="{FF2B5EF4-FFF2-40B4-BE49-F238E27FC236}">
                <a16:creationId xmlns:a16="http://schemas.microsoft.com/office/drawing/2014/main" id="{3933643C-48FE-48D1-AA26-CCF0AD09370E}"/>
              </a:ext>
            </a:extLst>
          </p:cNvPr>
          <p:cNvSpPr>
            <a:spLocks noGrp="1"/>
          </p:cNvSpPr>
          <p:nvPr>
            <p:ph type="title"/>
          </p:nvPr>
        </p:nvSpPr>
        <p:spPr>
          <a:xfrm>
            <a:off x="304800" y="304800"/>
            <a:ext cx="8534400" cy="838200"/>
          </a:xfrm>
        </p:spPr>
        <p:style>
          <a:lnRef idx="3">
            <a:schemeClr val="lt1"/>
          </a:lnRef>
          <a:fillRef idx="1">
            <a:schemeClr val="accent4"/>
          </a:fillRef>
          <a:effectRef idx="1">
            <a:schemeClr val="accent4"/>
          </a:effectRef>
          <a:fontRef idx="minor">
            <a:schemeClr val="lt1"/>
          </a:fontRef>
        </p:style>
        <p:txBody>
          <a:bodyPr/>
          <a:lstStyle/>
          <a:p>
            <a:pPr algn="ctr"/>
            <a:r>
              <a:rPr lang="en-US" altLang="ar-SA" dirty="0"/>
              <a:t>LIPIDS CHEMISTRY </a:t>
            </a:r>
            <a:endParaRPr lang="ar-SA" altLang="ar-SA" dirty="0"/>
          </a:p>
        </p:txBody>
      </p:sp>
      <p:sp>
        <p:nvSpPr>
          <p:cNvPr id="3" name="عنصر نائب للمحتوى 2">
            <a:extLst>
              <a:ext uri="{FF2B5EF4-FFF2-40B4-BE49-F238E27FC236}">
                <a16:creationId xmlns:a16="http://schemas.microsoft.com/office/drawing/2014/main" id="{AC8A0B8B-C2E3-4FCB-966F-471D2EE9A9BF}"/>
              </a:ext>
            </a:extLst>
          </p:cNvPr>
          <p:cNvSpPr>
            <a:spLocks noGrp="1"/>
          </p:cNvSpPr>
          <p:nvPr>
            <p:ph idx="1"/>
          </p:nvPr>
        </p:nvSpPr>
        <p:spPr>
          <a:xfrm>
            <a:off x="304800" y="1143000"/>
            <a:ext cx="8686800" cy="5181600"/>
          </a:xfrm>
        </p:spPr>
        <p:style>
          <a:lnRef idx="1">
            <a:schemeClr val="accent1"/>
          </a:lnRef>
          <a:fillRef idx="2">
            <a:schemeClr val="accent1"/>
          </a:fillRef>
          <a:effectRef idx="1">
            <a:schemeClr val="accent1"/>
          </a:effectRef>
          <a:fontRef idx="minor">
            <a:schemeClr val="dk1"/>
          </a:fontRef>
        </p:style>
        <p:txBody>
          <a:bodyPr>
            <a:noAutofit/>
          </a:bodyPr>
          <a:lstStyle/>
          <a:p>
            <a:pPr marL="342900" indent="-342900" algn="justLow">
              <a:defRPr/>
            </a:pPr>
            <a:r>
              <a:rPr lang="en-GB" sz="2400" b="1" dirty="0">
                <a:latin typeface="Times New Roman" panose="02020603050405020304" pitchFamily="18" charset="0"/>
                <a:cs typeface="Times New Roman" panose="02020603050405020304" pitchFamily="18" charset="0"/>
              </a:rPr>
              <a:t>The term “lipids” applies to a class of compounds that are soluble in organic solvents (e.g. alcohol and chloroform) and insoluble in water. </a:t>
            </a:r>
          </a:p>
          <a:p>
            <a:pPr marL="342900" indent="-342900" algn="justLow">
              <a:defRPr/>
            </a:pPr>
            <a:endParaRPr lang="en-GB" sz="2400" b="1" dirty="0">
              <a:latin typeface="Times New Roman" panose="02020603050405020304" pitchFamily="18" charset="0"/>
              <a:cs typeface="Times New Roman" panose="02020603050405020304" pitchFamily="18" charset="0"/>
            </a:endParaRPr>
          </a:p>
          <a:p>
            <a:pPr marL="342900" indent="-342900" algn="justLow">
              <a:defRPr/>
            </a:pPr>
            <a:r>
              <a:rPr lang="en-GB" sz="2400" b="1" dirty="0">
                <a:latin typeface="Times New Roman" panose="02020603050405020304" pitchFamily="18" charset="0"/>
                <a:cs typeface="Times New Roman" panose="02020603050405020304" pitchFamily="18" charset="0"/>
              </a:rPr>
              <a:t>Lipids are essential components of every living cell. </a:t>
            </a:r>
          </a:p>
          <a:p>
            <a:pPr marL="342900" indent="-342900" algn="justLow">
              <a:defRPr/>
            </a:pPr>
            <a:endParaRPr lang="en-GB" sz="2400" b="1" dirty="0">
              <a:latin typeface="Times New Roman" panose="02020603050405020304" pitchFamily="18" charset="0"/>
              <a:cs typeface="Times New Roman" panose="02020603050405020304" pitchFamily="18" charset="0"/>
            </a:endParaRPr>
          </a:p>
          <a:p>
            <a:pPr marL="342900" indent="-342900" algn="justLow">
              <a:defRPr/>
            </a:pPr>
            <a:r>
              <a:rPr lang="en-GB" sz="2400" b="1" dirty="0">
                <a:latin typeface="Times New Roman" panose="02020603050405020304" pitchFamily="18" charset="0"/>
                <a:cs typeface="Times New Roman" panose="02020603050405020304" pitchFamily="18" charset="0"/>
              </a:rPr>
              <a:t>The aim of this practical session is to:</a:t>
            </a:r>
          </a:p>
          <a:p>
            <a:pPr marL="377190" lvl="2" indent="0" algn="justLow">
              <a:buNone/>
              <a:defRPr/>
            </a:pPr>
            <a:r>
              <a:rPr lang="en-GB" sz="2000" b="1" dirty="0">
                <a:latin typeface="Times New Roman" panose="02020603050405020304" pitchFamily="18" charset="0"/>
                <a:cs typeface="Times New Roman" panose="02020603050405020304" pitchFamily="18" charset="0"/>
              </a:rPr>
              <a:t> 1. Obtain a simplified knowledge about lipids. </a:t>
            </a:r>
          </a:p>
          <a:p>
            <a:pPr marL="377190" lvl="2" indent="0" algn="justLow">
              <a:buNone/>
              <a:defRPr/>
            </a:pPr>
            <a:r>
              <a:rPr lang="en-GB" sz="2000" b="1" dirty="0">
                <a:latin typeface="Times New Roman" panose="02020603050405020304" pitchFamily="18" charset="0"/>
                <a:cs typeface="Times New Roman" panose="02020603050405020304" pitchFamily="18" charset="0"/>
              </a:rPr>
              <a:t> 2. Perform different tests showing some lipid characteristics. </a:t>
            </a:r>
            <a:endParaRPr lang="en-US" sz="20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عنوان 1">
            <a:extLst>
              <a:ext uri="{FF2B5EF4-FFF2-40B4-BE49-F238E27FC236}">
                <a16:creationId xmlns:a16="http://schemas.microsoft.com/office/drawing/2014/main" id="{399EEE8B-0553-4928-81BE-607ABD091134}"/>
              </a:ext>
            </a:extLst>
          </p:cNvPr>
          <p:cNvSpPr>
            <a:spLocks noGrp="1"/>
          </p:cNvSpPr>
          <p:nvPr>
            <p:ph type="title"/>
          </p:nvPr>
        </p:nvSpPr>
        <p:spPr>
          <a:xfrm>
            <a:off x="868680" y="557371"/>
            <a:ext cx="7406640" cy="753904"/>
          </a:xfrm>
        </p:spPr>
        <p:style>
          <a:lnRef idx="3">
            <a:schemeClr val="lt1"/>
          </a:lnRef>
          <a:fillRef idx="1">
            <a:schemeClr val="accent4"/>
          </a:fillRef>
          <a:effectRef idx="1">
            <a:schemeClr val="accent4"/>
          </a:effectRef>
          <a:fontRef idx="minor">
            <a:schemeClr val="lt1"/>
          </a:fontRef>
        </p:style>
        <p:txBody>
          <a:bodyPr/>
          <a:lstStyle/>
          <a:p>
            <a:pPr algn="ctr"/>
            <a:r>
              <a:rPr lang="en-GB" dirty="0"/>
              <a:t>Classification of Lipids </a:t>
            </a:r>
            <a:endParaRPr lang="ar-SA" altLang="ar-SA" dirty="0">
              <a:latin typeface="Times New Roman" panose="02020603050405020304" pitchFamily="18" charset="0"/>
              <a:cs typeface="Times New Roman" panose="02020603050405020304" pitchFamily="18" charset="0"/>
            </a:endParaRPr>
          </a:p>
        </p:txBody>
      </p:sp>
      <p:sp>
        <p:nvSpPr>
          <p:cNvPr id="24579" name="عنصر نائب للمحتوى 2">
            <a:extLst>
              <a:ext uri="{FF2B5EF4-FFF2-40B4-BE49-F238E27FC236}">
                <a16:creationId xmlns:a16="http://schemas.microsoft.com/office/drawing/2014/main" id="{A987D41F-9FC5-49B9-9AA8-6D6FD87EA3B6}"/>
              </a:ext>
            </a:extLst>
          </p:cNvPr>
          <p:cNvSpPr>
            <a:spLocks noGrp="1"/>
          </p:cNvSpPr>
          <p:nvPr>
            <p:ph idx="1"/>
          </p:nvPr>
        </p:nvSpPr>
        <p:spPr>
          <a:xfrm>
            <a:off x="457201" y="1598612"/>
            <a:ext cx="8229600" cy="4573587"/>
          </a:xfrm>
        </p:spPr>
        <p:style>
          <a:lnRef idx="1">
            <a:schemeClr val="accent1"/>
          </a:lnRef>
          <a:fillRef idx="2">
            <a:schemeClr val="accent1"/>
          </a:fillRef>
          <a:effectRef idx="1">
            <a:schemeClr val="accent1"/>
          </a:effectRef>
          <a:fontRef idx="minor">
            <a:schemeClr val="dk1"/>
          </a:fontRef>
        </p:style>
        <p:txBody>
          <a:bodyPr/>
          <a:lstStyle/>
          <a:p>
            <a:pPr eaLnBrk="1" hangingPunct="1">
              <a:buFont typeface="Wingdings" pitchFamily="2" charset="2"/>
              <a:buChar char="v"/>
              <a:defRPr/>
            </a:pPr>
            <a:r>
              <a:rPr lang="en-GB" sz="2400" b="1" dirty="0">
                <a:latin typeface="Times New Roman" panose="02020603050405020304" pitchFamily="18" charset="0"/>
                <a:cs typeface="Times New Roman" panose="02020603050405020304" pitchFamily="18" charset="0"/>
              </a:rPr>
              <a:t>Lipids are classified into:</a:t>
            </a:r>
          </a:p>
          <a:p>
            <a:pPr marL="34290" indent="0" eaLnBrk="1" hangingPunct="1">
              <a:buNone/>
              <a:defRPr/>
            </a:pPr>
            <a:r>
              <a:rPr lang="en-GB" sz="2400" b="1" dirty="0">
                <a:latin typeface="Times New Roman" panose="02020603050405020304" pitchFamily="18" charset="0"/>
                <a:cs typeface="Times New Roman" panose="02020603050405020304" pitchFamily="18" charset="0"/>
              </a:rPr>
              <a:t> I. Simple lipids: They are esters of fatty acids with various alcohols. They include oils and fats which are esters of fatty acids with glycerol (i.e. triglycerides). </a:t>
            </a:r>
            <a:endParaRPr lang="ar-SA" altLang="ar-SA" sz="2400" b="1" dirty="0">
              <a:latin typeface="Times New Roman" panose="02020603050405020304" pitchFamily="18" charset="0"/>
              <a:cs typeface="Times New Roman" panose="02020603050405020304" pitchFamily="18" charset="0"/>
            </a:endParaRPr>
          </a:p>
          <a:p>
            <a:pPr>
              <a:defRPr/>
            </a:pPr>
            <a:endParaRPr lang="ar-SA" altLang="ar-SA" sz="2800" dirty="0"/>
          </a:p>
        </p:txBody>
      </p:sp>
      <p:pic>
        <p:nvPicPr>
          <p:cNvPr id="3" name="Picture 2">
            <a:extLst>
              <a:ext uri="{FF2B5EF4-FFF2-40B4-BE49-F238E27FC236}">
                <a16:creationId xmlns:a16="http://schemas.microsoft.com/office/drawing/2014/main" id="{974B107E-D689-4C0F-A426-F7C22AF50C77}"/>
              </a:ext>
            </a:extLst>
          </p:cNvPr>
          <p:cNvPicPr>
            <a:picLocks noChangeAspect="1"/>
          </p:cNvPicPr>
          <p:nvPr/>
        </p:nvPicPr>
        <p:blipFill>
          <a:blip r:embed="rId3"/>
          <a:stretch>
            <a:fillRect/>
          </a:stretch>
        </p:blipFill>
        <p:spPr>
          <a:xfrm>
            <a:off x="1219200" y="3391486"/>
            <a:ext cx="6553200" cy="262831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عنوان 1">
            <a:extLst>
              <a:ext uri="{FF2B5EF4-FFF2-40B4-BE49-F238E27FC236}">
                <a16:creationId xmlns:a16="http://schemas.microsoft.com/office/drawing/2014/main" id="{399EEE8B-0553-4928-81BE-607ABD091134}"/>
              </a:ext>
            </a:extLst>
          </p:cNvPr>
          <p:cNvSpPr>
            <a:spLocks noGrp="1"/>
          </p:cNvSpPr>
          <p:nvPr>
            <p:ph type="title"/>
          </p:nvPr>
        </p:nvSpPr>
        <p:spPr>
          <a:xfrm>
            <a:off x="868680" y="308849"/>
            <a:ext cx="7406640" cy="753904"/>
          </a:xfrm>
        </p:spPr>
        <p:style>
          <a:lnRef idx="3">
            <a:schemeClr val="lt1"/>
          </a:lnRef>
          <a:fillRef idx="1">
            <a:schemeClr val="accent4"/>
          </a:fillRef>
          <a:effectRef idx="1">
            <a:schemeClr val="accent4"/>
          </a:effectRef>
          <a:fontRef idx="minor">
            <a:schemeClr val="lt1"/>
          </a:fontRef>
        </p:style>
        <p:txBody>
          <a:bodyPr/>
          <a:lstStyle/>
          <a:p>
            <a:pPr algn="ctr"/>
            <a:r>
              <a:rPr lang="en-GB" dirty="0"/>
              <a:t>Classification of Lipids </a:t>
            </a:r>
            <a:endParaRPr lang="ar-SA" altLang="ar-SA" dirty="0">
              <a:latin typeface="Times New Roman" panose="02020603050405020304" pitchFamily="18" charset="0"/>
              <a:cs typeface="Times New Roman" panose="02020603050405020304" pitchFamily="18" charset="0"/>
            </a:endParaRPr>
          </a:p>
        </p:txBody>
      </p:sp>
      <p:sp>
        <p:nvSpPr>
          <p:cNvPr id="24579" name="عنصر نائب للمحتوى 2">
            <a:extLst>
              <a:ext uri="{FF2B5EF4-FFF2-40B4-BE49-F238E27FC236}">
                <a16:creationId xmlns:a16="http://schemas.microsoft.com/office/drawing/2014/main" id="{A987D41F-9FC5-49B9-9AA8-6D6FD87EA3B6}"/>
              </a:ext>
            </a:extLst>
          </p:cNvPr>
          <p:cNvSpPr>
            <a:spLocks noGrp="1"/>
          </p:cNvSpPr>
          <p:nvPr>
            <p:ph idx="1"/>
          </p:nvPr>
        </p:nvSpPr>
        <p:spPr>
          <a:xfrm>
            <a:off x="304800" y="1219200"/>
            <a:ext cx="8382001" cy="5329951"/>
          </a:xfrm>
        </p:spPr>
        <p:style>
          <a:lnRef idx="1">
            <a:schemeClr val="accent1"/>
          </a:lnRef>
          <a:fillRef idx="2">
            <a:schemeClr val="accent1"/>
          </a:fillRef>
          <a:effectRef idx="1">
            <a:schemeClr val="accent1"/>
          </a:effectRef>
          <a:fontRef idx="minor">
            <a:schemeClr val="dk1"/>
          </a:fontRef>
        </p:style>
        <p:txBody>
          <a:bodyPr>
            <a:normAutofit/>
          </a:bodyPr>
          <a:lstStyle/>
          <a:p>
            <a:pPr marL="34290" indent="0" eaLnBrk="1" hangingPunct="1">
              <a:buNone/>
              <a:defRPr/>
            </a:pPr>
            <a:endParaRPr lang="en-GB" b="1" dirty="0">
              <a:latin typeface="Times New Roman" panose="02020603050405020304" pitchFamily="18" charset="0"/>
              <a:cs typeface="Times New Roman" panose="02020603050405020304" pitchFamily="18" charset="0"/>
            </a:endParaRPr>
          </a:p>
          <a:p>
            <a:pPr marL="34290" indent="0" eaLnBrk="1" hangingPunct="1">
              <a:buNone/>
              <a:defRPr/>
            </a:pPr>
            <a:r>
              <a:rPr lang="en-GB" b="1" dirty="0">
                <a:latin typeface="Times New Roman" panose="02020603050405020304" pitchFamily="18" charset="0"/>
                <a:cs typeface="Times New Roman" panose="02020603050405020304" pitchFamily="18" charset="0"/>
              </a:rPr>
              <a:t>II. Complex lipids: They contain (in addition to fatty acids and alcohols) additional groups as phosphate (e.g. phospholipids), carbohydrates (e.g. glycolipids) and proteins (e.g. lipoproteins). </a:t>
            </a:r>
          </a:p>
          <a:p>
            <a:pPr marL="34290" indent="0" eaLnBrk="1" hangingPunct="1">
              <a:buNone/>
              <a:defRPr/>
            </a:pPr>
            <a:endParaRPr lang="en-GB" b="1" dirty="0">
              <a:latin typeface="Times New Roman" panose="02020603050405020304" pitchFamily="18" charset="0"/>
              <a:cs typeface="Times New Roman" panose="02020603050405020304" pitchFamily="18" charset="0"/>
            </a:endParaRPr>
          </a:p>
          <a:p>
            <a:pPr marL="34290" indent="0" eaLnBrk="1" hangingPunct="1">
              <a:buNone/>
              <a:defRPr/>
            </a:pPr>
            <a:r>
              <a:rPr lang="en-GB" b="1" dirty="0">
                <a:latin typeface="Times New Roman" panose="02020603050405020304" pitchFamily="18" charset="0"/>
                <a:cs typeface="Times New Roman" panose="02020603050405020304" pitchFamily="18" charset="0"/>
              </a:rPr>
              <a:t>III. Precursor and derived lipids: They include fatty acids, cholesterol, steroid hormones, fat-soluble vitamins (vitamin A, D, E &amp; K) and eicosanoids, which include prostaglandins, leukotrienes and </a:t>
            </a:r>
            <a:r>
              <a:rPr lang="en-GB" b="1" dirty="0" err="1">
                <a:latin typeface="Times New Roman" panose="02020603050405020304" pitchFamily="18" charset="0"/>
                <a:cs typeface="Times New Roman" panose="02020603050405020304" pitchFamily="18" charset="0"/>
              </a:rPr>
              <a:t>thromboxanes</a:t>
            </a:r>
            <a:r>
              <a:rPr lang="en-GB" b="1" dirty="0">
                <a:latin typeface="Times New Roman" panose="02020603050405020304" pitchFamily="18" charset="0"/>
                <a:cs typeface="Times New Roman" panose="02020603050405020304" pitchFamily="18" charset="0"/>
              </a:rPr>
              <a:t>. </a:t>
            </a:r>
            <a:endParaRPr lang="ar-SA" altLang="ar-SA" b="1"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7F89F596-2D01-4D69-A424-0BBB3A909541}"/>
              </a:ext>
            </a:extLst>
          </p:cNvPr>
          <p:cNvPicPr>
            <a:picLocks noChangeAspect="1"/>
          </p:cNvPicPr>
          <p:nvPr/>
        </p:nvPicPr>
        <p:blipFill>
          <a:blip r:embed="rId3"/>
          <a:stretch>
            <a:fillRect/>
          </a:stretch>
        </p:blipFill>
        <p:spPr>
          <a:xfrm>
            <a:off x="1447800" y="4114800"/>
            <a:ext cx="5800725" cy="2133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442368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عنوان 1">
            <a:extLst>
              <a:ext uri="{FF2B5EF4-FFF2-40B4-BE49-F238E27FC236}">
                <a16:creationId xmlns:a16="http://schemas.microsoft.com/office/drawing/2014/main" id="{399EEE8B-0553-4928-81BE-607ABD091134}"/>
              </a:ext>
            </a:extLst>
          </p:cNvPr>
          <p:cNvSpPr>
            <a:spLocks noGrp="1"/>
          </p:cNvSpPr>
          <p:nvPr>
            <p:ph type="title"/>
          </p:nvPr>
        </p:nvSpPr>
        <p:spPr>
          <a:xfrm>
            <a:off x="868680" y="308849"/>
            <a:ext cx="7406640" cy="753904"/>
          </a:xfrm>
        </p:spPr>
        <p:style>
          <a:lnRef idx="3">
            <a:schemeClr val="lt1"/>
          </a:lnRef>
          <a:fillRef idx="1">
            <a:schemeClr val="accent4"/>
          </a:fillRef>
          <a:effectRef idx="1">
            <a:schemeClr val="accent4"/>
          </a:effectRef>
          <a:fontRef idx="minor">
            <a:schemeClr val="lt1"/>
          </a:fontRef>
        </p:style>
        <p:txBody>
          <a:bodyPr/>
          <a:lstStyle/>
          <a:p>
            <a:pPr algn="ctr"/>
            <a:r>
              <a:rPr lang="en-GB" dirty="0"/>
              <a:t>Biological Functions of Lipids</a:t>
            </a:r>
            <a:endParaRPr lang="ar-SA" altLang="ar-SA" dirty="0">
              <a:latin typeface="Times New Roman" panose="02020603050405020304" pitchFamily="18" charset="0"/>
              <a:cs typeface="Times New Roman" panose="02020603050405020304" pitchFamily="18" charset="0"/>
            </a:endParaRPr>
          </a:p>
        </p:txBody>
      </p:sp>
      <p:sp>
        <p:nvSpPr>
          <p:cNvPr id="24579" name="عنصر نائب للمحتوى 2">
            <a:extLst>
              <a:ext uri="{FF2B5EF4-FFF2-40B4-BE49-F238E27FC236}">
                <a16:creationId xmlns:a16="http://schemas.microsoft.com/office/drawing/2014/main" id="{A987D41F-9FC5-49B9-9AA8-6D6FD87EA3B6}"/>
              </a:ext>
            </a:extLst>
          </p:cNvPr>
          <p:cNvSpPr>
            <a:spLocks noGrp="1"/>
          </p:cNvSpPr>
          <p:nvPr>
            <p:ph idx="1"/>
          </p:nvPr>
        </p:nvSpPr>
        <p:spPr>
          <a:xfrm>
            <a:off x="304800" y="1371600"/>
            <a:ext cx="8534400" cy="4800599"/>
          </a:xfrm>
        </p:spPr>
        <p:style>
          <a:lnRef idx="1">
            <a:schemeClr val="accent1"/>
          </a:lnRef>
          <a:fillRef idx="2">
            <a:schemeClr val="accent1"/>
          </a:fillRef>
          <a:effectRef idx="1">
            <a:schemeClr val="accent1"/>
          </a:effectRef>
          <a:fontRef idx="minor">
            <a:schemeClr val="dk1"/>
          </a:fontRef>
        </p:style>
        <p:txBody>
          <a:bodyPr>
            <a:normAutofit/>
          </a:bodyPr>
          <a:lstStyle/>
          <a:p>
            <a:pPr marL="491490" indent="-457200" eaLnBrk="1" hangingPunct="1">
              <a:buAutoNum type="arabicPeriod"/>
              <a:defRPr/>
            </a:pPr>
            <a:endParaRPr lang="en-GB" b="1" dirty="0">
              <a:latin typeface="Times New Roman" panose="02020603050405020304" pitchFamily="18" charset="0"/>
              <a:cs typeface="Times New Roman" panose="02020603050405020304" pitchFamily="18" charset="0"/>
            </a:endParaRPr>
          </a:p>
          <a:p>
            <a:pPr marL="491490" indent="-457200" eaLnBrk="1" hangingPunct="1">
              <a:buAutoNum type="arabicPeriod"/>
              <a:defRPr/>
            </a:pPr>
            <a:r>
              <a:rPr lang="en-GB" b="1" dirty="0">
                <a:latin typeface="Times New Roman" panose="02020603050405020304" pitchFamily="18" charset="0"/>
                <a:cs typeface="Times New Roman" panose="02020603050405020304" pitchFamily="18" charset="0"/>
              </a:rPr>
              <a:t>They provide energy storage and metabolic fuels.</a:t>
            </a:r>
          </a:p>
          <a:p>
            <a:pPr marL="491490" indent="-457200" eaLnBrk="1" hangingPunct="1">
              <a:buAutoNum type="arabicPeriod"/>
              <a:defRPr/>
            </a:pPr>
            <a:r>
              <a:rPr lang="en-GB" b="1" dirty="0">
                <a:latin typeface="Times New Roman" panose="02020603050405020304" pitchFamily="18" charset="0"/>
                <a:cs typeface="Times New Roman" panose="02020603050405020304" pitchFamily="18" charset="0"/>
              </a:rPr>
              <a:t> Cholesterol is a precursor of steroid hormones, bile acids (which help in digestion of dietary fats) and vitamin D. </a:t>
            </a:r>
          </a:p>
          <a:p>
            <a:pPr marL="491490" indent="-457200" eaLnBrk="1" hangingPunct="1">
              <a:buAutoNum type="arabicPeriod"/>
              <a:defRPr/>
            </a:pPr>
            <a:r>
              <a:rPr lang="en-GB" b="1" dirty="0">
                <a:latin typeface="Times New Roman" panose="02020603050405020304" pitchFamily="18" charset="0"/>
                <a:cs typeface="Times New Roman" panose="02020603050405020304" pitchFamily="18" charset="0"/>
              </a:rPr>
              <a:t>They act as functional and structural components of the cell membrane. </a:t>
            </a:r>
          </a:p>
          <a:p>
            <a:pPr marL="491490" indent="-457200" eaLnBrk="1" hangingPunct="1">
              <a:buAutoNum type="arabicPeriod"/>
              <a:defRPr/>
            </a:pPr>
            <a:r>
              <a:rPr lang="en-GB" b="1" dirty="0">
                <a:latin typeface="Times New Roman" panose="02020603050405020304" pitchFamily="18" charset="0"/>
                <a:cs typeface="Times New Roman" panose="02020603050405020304" pitchFamily="18" charset="0"/>
              </a:rPr>
              <a:t>Lipoproteins (e.g. LDL &amp; HDL) are a mean for transporting lipids in blood. </a:t>
            </a:r>
          </a:p>
          <a:p>
            <a:pPr marL="491490" indent="-457200" eaLnBrk="1" hangingPunct="1">
              <a:buAutoNum type="arabicPeriod"/>
              <a:defRPr/>
            </a:pPr>
            <a:r>
              <a:rPr lang="en-GB" b="1" dirty="0">
                <a:latin typeface="Times New Roman" panose="02020603050405020304" pitchFamily="18" charset="0"/>
                <a:cs typeface="Times New Roman" panose="02020603050405020304" pitchFamily="18" charset="0"/>
              </a:rPr>
              <a:t>Imbalance in lipid metabolism can lead to major clinical problems such as obesity and atherosclerosis. </a:t>
            </a:r>
            <a:endParaRPr lang="ar-SA" altLang="ar-SA"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6416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عنوان 1">
            <a:extLst>
              <a:ext uri="{FF2B5EF4-FFF2-40B4-BE49-F238E27FC236}">
                <a16:creationId xmlns:a16="http://schemas.microsoft.com/office/drawing/2014/main" id="{399EEE8B-0553-4928-81BE-607ABD091134}"/>
              </a:ext>
            </a:extLst>
          </p:cNvPr>
          <p:cNvSpPr>
            <a:spLocks noGrp="1"/>
          </p:cNvSpPr>
          <p:nvPr>
            <p:ph type="title"/>
          </p:nvPr>
        </p:nvSpPr>
        <p:spPr>
          <a:xfrm>
            <a:off x="457199" y="304800"/>
            <a:ext cx="8229600" cy="1293812"/>
          </a:xfrm>
        </p:spPr>
        <p:style>
          <a:lnRef idx="3">
            <a:schemeClr val="lt1"/>
          </a:lnRef>
          <a:fillRef idx="1">
            <a:schemeClr val="accent4"/>
          </a:fillRef>
          <a:effectRef idx="1">
            <a:schemeClr val="accent4"/>
          </a:effectRef>
          <a:fontRef idx="minor">
            <a:schemeClr val="lt1"/>
          </a:fontRef>
        </p:style>
        <p:txBody>
          <a:bodyPr>
            <a:normAutofit/>
          </a:bodyPr>
          <a:lstStyle/>
          <a:p>
            <a:pPr algn="ctr"/>
            <a:r>
              <a:rPr lang="en-GB" dirty="0"/>
              <a:t>Test for Solubility of Lipids in Polar &amp; Non-Polar Solvents: </a:t>
            </a:r>
            <a:endParaRPr lang="ar-SA" altLang="ar-SA" dirty="0">
              <a:latin typeface="Times New Roman" panose="02020603050405020304" pitchFamily="18" charset="0"/>
              <a:cs typeface="Times New Roman" panose="02020603050405020304" pitchFamily="18" charset="0"/>
            </a:endParaRPr>
          </a:p>
        </p:txBody>
      </p:sp>
      <p:sp>
        <p:nvSpPr>
          <p:cNvPr id="24579" name="عنصر نائب للمحتوى 2">
            <a:extLst>
              <a:ext uri="{FF2B5EF4-FFF2-40B4-BE49-F238E27FC236}">
                <a16:creationId xmlns:a16="http://schemas.microsoft.com/office/drawing/2014/main" id="{A987D41F-9FC5-49B9-9AA8-6D6FD87EA3B6}"/>
              </a:ext>
            </a:extLst>
          </p:cNvPr>
          <p:cNvSpPr>
            <a:spLocks noGrp="1"/>
          </p:cNvSpPr>
          <p:nvPr>
            <p:ph idx="1"/>
          </p:nvPr>
        </p:nvSpPr>
        <p:spPr>
          <a:xfrm>
            <a:off x="457201" y="1828800"/>
            <a:ext cx="8229600" cy="4343399"/>
          </a:xfrm>
        </p:spPr>
        <p:style>
          <a:lnRef idx="1">
            <a:schemeClr val="accent1"/>
          </a:lnRef>
          <a:fillRef idx="2">
            <a:schemeClr val="accent1"/>
          </a:fillRef>
          <a:effectRef idx="1">
            <a:schemeClr val="accent1"/>
          </a:effectRef>
          <a:fontRef idx="minor">
            <a:schemeClr val="dk1"/>
          </a:fontRef>
        </p:style>
        <p:txBody>
          <a:bodyPr>
            <a:normAutofit/>
          </a:bodyPr>
          <a:lstStyle/>
          <a:p>
            <a:pPr marL="491490" indent="-457200" algn="justLow" eaLnBrk="1" hangingPunct="1">
              <a:buAutoNum type="arabicPeriod"/>
              <a:defRPr/>
            </a:pPr>
            <a:r>
              <a:rPr lang="en-GB" b="1" dirty="0">
                <a:latin typeface="Times New Roman" panose="02020603050405020304" pitchFamily="18" charset="0"/>
                <a:cs typeface="Times New Roman" panose="02020603050405020304" pitchFamily="18" charset="0"/>
              </a:rPr>
              <a:t>Add about 2 ml of the provided oil sample to 5 ml of water in a test tube and try to mix oil with water. </a:t>
            </a:r>
          </a:p>
          <a:p>
            <a:pPr marL="491490" indent="-457200" algn="justLow" eaLnBrk="1" hangingPunct="1">
              <a:buAutoNum type="arabicPeriod"/>
              <a:defRPr/>
            </a:pPr>
            <a:r>
              <a:rPr lang="en-GB" b="1" dirty="0">
                <a:latin typeface="Times New Roman" panose="02020603050405020304" pitchFamily="18" charset="0"/>
                <a:cs typeface="Times New Roman" panose="02020603050405020304" pitchFamily="18" charset="0"/>
              </a:rPr>
              <a:t>By shaking, oil and water mix initially; however, they gradually separate out to form 2 layers. </a:t>
            </a:r>
          </a:p>
          <a:p>
            <a:pPr marL="491490" indent="-457200" algn="justLow" eaLnBrk="1" hangingPunct="1">
              <a:buAutoNum type="arabicPeriod"/>
              <a:defRPr/>
            </a:pPr>
            <a:r>
              <a:rPr lang="en-GB" b="1" dirty="0">
                <a:latin typeface="Times New Roman" panose="02020603050405020304" pitchFamily="18" charset="0"/>
                <a:cs typeface="Times New Roman" panose="02020603050405020304" pitchFamily="18" charset="0"/>
              </a:rPr>
              <a:t>Repeat the experiment using chloroform instead of water. </a:t>
            </a:r>
          </a:p>
          <a:p>
            <a:pPr marL="491490" indent="-457200" algn="justLow" eaLnBrk="1" hangingPunct="1">
              <a:buAutoNum type="arabicPeriod"/>
              <a:defRPr/>
            </a:pPr>
            <a:r>
              <a:rPr lang="en-GB" b="1" dirty="0">
                <a:latin typeface="Times New Roman" panose="02020603050405020304" pitchFamily="18" charset="0"/>
                <a:cs typeface="Times New Roman" panose="02020603050405020304" pitchFamily="18" charset="0"/>
              </a:rPr>
              <a:t>Oil dissolves in the organic solvent “chloroform” but not in water because oils contain long hydrocarbon tails which are hydrophobic in nature. </a:t>
            </a:r>
            <a:endParaRPr lang="ar-SA" altLang="ar-SA" b="1"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D04ABF36-6116-4F70-A68E-F728D08C85CE}"/>
              </a:ext>
            </a:extLst>
          </p:cNvPr>
          <p:cNvPicPr>
            <a:picLocks noChangeAspect="1"/>
          </p:cNvPicPr>
          <p:nvPr/>
        </p:nvPicPr>
        <p:blipFill>
          <a:blip r:embed="rId3"/>
          <a:stretch>
            <a:fillRect/>
          </a:stretch>
        </p:blipFill>
        <p:spPr>
          <a:xfrm>
            <a:off x="4267200" y="4267200"/>
            <a:ext cx="3457575" cy="17430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804231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عنوان 1">
            <a:extLst>
              <a:ext uri="{FF2B5EF4-FFF2-40B4-BE49-F238E27FC236}">
                <a16:creationId xmlns:a16="http://schemas.microsoft.com/office/drawing/2014/main" id="{399EEE8B-0553-4928-81BE-607ABD091134}"/>
              </a:ext>
            </a:extLst>
          </p:cNvPr>
          <p:cNvSpPr>
            <a:spLocks noGrp="1"/>
          </p:cNvSpPr>
          <p:nvPr>
            <p:ph type="title"/>
          </p:nvPr>
        </p:nvSpPr>
        <p:spPr>
          <a:xfrm>
            <a:off x="868680" y="557371"/>
            <a:ext cx="7406640" cy="753904"/>
          </a:xfrm>
        </p:spPr>
        <p:style>
          <a:lnRef idx="3">
            <a:schemeClr val="lt1"/>
          </a:lnRef>
          <a:fillRef idx="1">
            <a:schemeClr val="accent4"/>
          </a:fillRef>
          <a:effectRef idx="1">
            <a:schemeClr val="accent4"/>
          </a:effectRef>
          <a:fontRef idx="minor">
            <a:schemeClr val="lt1"/>
          </a:fontRef>
        </p:style>
        <p:txBody>
          <a:bodyPr/>
          <a:lstStyle/>
          <a:p>
            <a:pPr algn="ctr"/>
            <a:r>
              <a:rPr lang="en-GB" dirty="0">
                <a:latin typeface="Times New Roman" panose="02020603050405020304" pitchFamily="18" charset="0"/>
                <a:cs typeface="Times New Roman" panose="02020603050405020304" pitchFamily="18" charset="0"/>
              </a:rPr>
              <a:t>Saponification of Oils</a:t>
            </a:r>
            <a:endParaRPr lang="ar-SA" altLang="ar-SA" dirty="0">
              <a:latin typeface="Times New Roman" panose="02020603050405020304" pitchFamily="18" charset="0"/>
              <a:cs typeface="Times New Roman" panose="02020603050405020304" pitchFamily="18" charset="0"/>
            </a:endParaRPr>
          </a:p>
        </p:txBody>
      </p:sp>
      <p:sp>
        <p:nvSpPr>
          <p:cNvPr id="24579" name="عنصر نائب للمحتوى 2">
            <a:extLst>
              <a:ext uri="{FF2B5EF4-FFF2-40B4-BE49-F238E27FC236}">
                <a16:creationId xmlns:a16="http://schemas.microsoft.com/office/drawing/2014/main" id="{A987D41F-9FC5-49B9-9AA8-6D6FD87EA3B6}"/>
              </a:ext>
            </a:extLst>
          </p:cNvPr>
          <p:cNvSpPr>
            <a:spLocks noGrp="1"/>
          </p:cNvSpPr>
          <p:nvPr>
            <p:ph idx="1"/>
          </p:nvPr>
        </p:nvSpPr>
        <p:spPr>
          <a:xfrm>
            <a:off x="457201" y="1598612"/>
            <a:ext cx="8229600" cy="4573587"/>
          </a:xfrm>
        </p:spPr>
        <p:style>
          <a:lnRef idx="1">
            <a:schemeClr val="accent1"/>
          </a:lnRef>
          <a:fillRef idx="2">
            <a:schemeClr val="accent1"/>
          </a:fillRef>
          <a:effectRef idx="1">
            <a:schemeClr val="accent1"/>
          </a:effectRef>
          <a:fontRef idx="minor">
            <a:schemeClr val="dk1"/>
          </a:fontRef>
        </p:style>
        <p:txBody>
          <a:bodyPr>
            <a:normAutofit/>
          </a:bodyPr>
          <a:lstStyle/>
          <a:p>
            <a:pPr marL="34290" indent="0" algn="justLow" eaLnBrk="1" hangingPunct="1">
              <a:buNone/>
              <a:defRPr/>
            </a:pPr>
            <a:endParaRPr lang="en-GB" sz="2400" dirty="0">
              <a:latin typeface="Times New Roman" panose="02020603050405020304" pitchFamily="18" charset="0"/>
              <a:cs typeface="Times New Roman" panose="02020603050405020304" pitchFamily="18" charset="0"/>
            </a:endParaRPr>
          </a:p>
          <a:p>
            <a:pPr marL="34290" indent="0" algn="justLow" eaLnBrk="1" hangingPunct="1">
              <a:buNone/>
              <a:defRPr/>
            </a:pPr>
            <a:r>
              <a:rPr lang="en-GB" sz="2400" dirty="0">
                <a:latin typeface="Times New Roman" panose="02020603050405020304" pitchFamily="18" charset="0"/>
                <a:cs typeface="Times New Roman" panose="02020603050405020304" pitchFamily="18" charset="0"/>
              </a:rPr>
              <a:t>Saponification of oils means the hydrolysis of triglycerides in the oil in presence of an alkaline medium (e.g. NaOH) into glycerol and fatty acids with the production of sodium salt of fatty acids or “soap”. </a:t>
            </a:r>
          </a:p>
        </p:txBody>
      </p:sp>
      <p:pic>
        <p:nvPicPr>
          <p:cNvPr id="3" name="Picture 2">
            <a:extLst>
              <a:ext uri="{FF2B5EF4-FFF2-40B4-BE49-F238E27FC236}">
                <a16:creationId xmlns:a16="http://schemas.microsoft.com/office/drawing/2014/main" id="{419DFA81-0589-49C7-A8F6-0880D15678F6}"/>
              </a:ext>
            </a:extLst>
          </p:cNvPr>
          <p:cNvPicPr>
            <a:picLocks noChangeAspect="1"/>
          </p:cNvPicPr>
          <p:nvPr/>
        </p:nvPicPr>
        <p:blipFill>
          <a:blip r:embed="rId3"/>
          <a:stretch>
            <a:fillRect/>
          </a:stretch>
        </p:blipFill>
        <p:spPr>
          <a:xfrm>
            <a:off x="868680" y="3657600"/>
            <a:ext cx="7513320" cy="20288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046905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عنوان 1">
            <a:extLst>
              <a:ext uri="{FF2B5EF4-FFF2-40B4-BE49-F238E27FC236}">
                <a16:creationId xmlns:a16="http://schemas.microsoft.com/office/drawing/2014/main" id="{399EEE8B-0553-4928-81BE-607ABD091134}"/>
              </a:ext>
            </a:extLst>
          </p:cNvPr>
          <p:cNvSpPr>
            <a:spLocks noGrp="1"/>
          </p:cNvSpPr>
          <p:nvPr>
            <p:ph type="title"/>
          </p:nvPr>
        </p:nvSpPr>
        <p:spPr>
          <a:xfrm>
            <a:off x="868680" y="252579"/>
            <a:ext cx="7406640" cy="753904"/>
          </a:xfrm>
        </p:spPr>
        <p:style>
          <a:lnRef idx="3">
            <a:schemeClr val="lt1"/>
          </a:lnRef>
          <a:fillRef idx="1">
            <a:schemeClr val="accent4"/>
          </a:fillRef>
          <a:effectRef idx="1">
            <a:schemeClr val="accent4"/>
          </a:effectRef>
          <a:fontRef idx="minor">
            <a:schemeClr val="lt1"/>
          </a:fontRef>
        </p:style>
        <p:txBody>
          <a:bodyPr/>
          <a:lstStyle/>
          <a:p>
            <a:pPr algn="ctr"/>
            <a:r>
              <a:rPr lang="en-GB" dirty="0">
                <a:latin typeface="Times New Roman" panose="02020603050405020304" pitchFamily="18" charset="0"/>
                <a:cs typeface="Times New Roman" panose="02020603050405020304" pitchFamily="18" charset="0"/>
              </a:rPr>
              <a:t>Saponification of Oils</a:t>
            </a:r>
            <a:endParaRPr lang="ar-SA" altLang="ar-SA" dirty="0">
              <a:latin typeface="Times New Roman" panose="02020603050405020304" pitchFamily="18" charset="0"/>
              <a:cs typeface="Times New Roman" panose="02020603050405020304" pitchFamily="18" charset="0"/>
            </a:endParaRPr>
          </a:p>
        </p:txBody>
      </p:sp>
      <p:sp>
        <p:nvSpPr>
          <p:cNvPr id="24579" name="عنصر نائب للمحتوى 2">
            <a:extLst>
              <a:ext uri="{FF2B5EF4-FFF2-40B4-BE49-F238E27FC236}">
                <a16:creationId xmlns:a16="http://schemas.microsoft.com/office/drawing/2014/main" id="{A987D41F-9FC5-49B9-9AA8-6D6FD87EA3B6}"/>
              </a:ext>
            </a:extLst>
          </p:cNvPr>
          <p:cNvSpPr>
            <a:spLocks noGrp="1"/>
          </p:cNvSpPr>
          <p:nvPr>
            <p:ph idx="1"/>
          </p:nvPr>
        </p:nvSpPr>
        <p:spPr>
          <a:xfrm>
            <a:off x="457200" y="1006483"/>
            <a:ext cx="8229600" cy="5406945"/>
          </a:xfrm>
        </p:spPr>
        <p:style>
          <a:lnRef idx="1">
            <a:schemeClr val="accent1"/>
          </a:lnRef>
          <a:fillRef idx="2">
            <a:schemeClr val="accent1"/>
          </a:fillRef>
          <a:effectRef idx="1">
            <a:schemeClr val="accent1"/>
          </a:effectRef>
          <a:fontRef idx="minor">
            <a:schemeClr val="dk1"/>
          </a:fontRef>
        </p:style>
        <p:txBody>
          <a:bodyPr>
            <a:normAutofit fontScale="92500"/>
          </a:bodyPr>
          <a:lstStyle/>
          <a:p>
            <a:pPr marL="491490" indent="-457200" algn="justLow" eaLnBrk="1" hangingPunct="1">
              <a:buFont typeface="+mj-lt"/>
              <a:buAutoNum type="arabicPeriod"/>
              <a:defRPr/>
            </a:pPr>
            <a:r>
              <a:rPr lang="en-GB" sz="2400" dirty="0">
                <a:latin typeface="Times New Roman" panose="02020603050405020304" pitchFamily="18" charset="0"/>
                <a:cs typeface="Times New Roman" panose="02020603050405020304" pitchFamily="18" charset="0"/>
              </a:rPr>
              <a:t>Place 5 ml of the provided oil sample in a 250 ml beaker.</a:t>
            </a:r>
          </a:p>
          <a:p>
            <a:pPr marL="491490" indent="-457200" algn="justLow" eaLnBrk="1" hangingPunct="1">
              <a:buFont typeface="+mj-lt"/>
              <a:buAutoNum type="arabicPeriod"/>
              <a:defRPr/>
            </a:pPr>
            <a:r>
              <a:rPr lang="en-GB" sz="2400" dirty="0">
                <a:latin typeface="Times New Roman" panose="02020603050405020304" pitchFamily="18" charset="0"/>
                <a:cs typeface="Times New Roman" panose="02020603050405020304" pitchFamily="18" charset="0"/>
              </a:rPr>
              <a:t>Add 15 ml of alcoholic NaOH solution. </a:t>
            </a:r>
          </a:p>
          <a:p>
            <a:pPr marL="491490" indent="-457200" algn="justLow" eaLnBrk="1" hangingPunct="1">
              <a:buFont typeface="+mj-lt"/>
              <a:buAutoNum type="arabicPeriod"/>
              <a:defRPr/>
            </a:pPr>
            <a:r>
              <a:rPr lang="en-GB" sz="2400" dirty="0">
                <a:latin typeface="Times New Roman" panose="02020603050405020304" pitchFamily="18" charset="0"/>
                <a:cs typeface="Times New Roman" panose="02020603050405020304" pitchFamily="18" charset="0"/>
              </a:rPr>
              <a:t>Cover the beaker with a watch glass and heat on a boiling W.B.</a:t>
            </a:r>
          </a:p>
          <a:p>
            <a:pPr marL="491490" indent="-457200" algn="justLow" eaLnBrk="1" hangingPunct="1">
              <a:buFont typeface="+mj-lt"/>
              <a:buAutoNum type="arabicPeriod"/>
              <a:defRPr/>
            </a:pPr>
            <a:r>
              <a:rPr lang="en-GB" sz="2400" dirty="0">
                <a:latin typeface="Times New Roman" panose="02020603050405020304" pitchFamily="18" charset="0"/>
                <a:cs typeface="Times New Roman" panose="02020603050405020304" pitchFamily="18" charset="0"/>
              </a:rPr>
              <a:t>Stir the reaction mixture from time to time using a glass rod until a semi-solid mass is formed. </a:t>
            </a:r>
          </a:p>
          <a:p>
            <a:pPr marL="491490" indent="-457200" algn="justLow" eaLnBrk="1" hangingPunct="1">
              <a:buFont typeface="+mj-lt"/>
              <a:buAutoNum type="arabicPeriod"/>
              <a:defRPr/>
            </a:pPr>
            <a:r>
              <a:rPr lang="en-GB" sz="2400" dirty="0">
                <a:latin typeface="Times New Roman" panose="02020603050405020304" pitchFamily="18" charset="0"/>
                <a:cs typeface="Times New Roman" panose="02020603050405020304" pitchFamily="18" charset="0"/>
              </a:rPr>
              <a:t>Put a small amount of this mass in a test tube containing about 5 ml of water and shake well; a froth is obtained indicating the presence of soap. </a:t>
            </a:r>
          </a:p>
          <a:p>
            <a:pPr marL="491490" indent="-457200" algn="justLow" eaLnBrk="1" hangingPunct="1">
              <a:buFont typeface="+mj-lt"/>
              <a:buAutoNum type="arabicPeriod"/>
              <a:defRPr/>
            </a:pPr>
            <a:r>
              <a:rPr lang="en-GB" sz="2400" dirty="0">
                <a:latin typeface="Times New Roman" panose="02020603050405020304" pitchFamily="18" charset="0"/>
                <a:cs typeface="Times New Roman" panose="02020603050405020304" pitchFamily="18" charset="0"/>
              </a:rPr>
              <a:t> In another test tube, prepare a soap solution by dissolving a small amount of the formed soap in water. Add few drops of CaCl2 or MgSO4 to this solution and shake well; note the formation of insoluble Ca or Mg soaps without any froth. This explains why soap is not effective in hard water which contains calcium and magnesium; for soap to be effective, it must be soluble in water.</a:t>
            </a:r>
            <a:endParaRPr lang="ar-SA" altLang="ar-SA" sz="2400"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EF520730-E1E7-453B-A216-40B994FB64EF}"/>
              </a:ext>
            </a:extLst>
          </p:cNvPr>
          <p:cNvPicPr>
            <a:picLocks noChangeAspect="1"/>
          </p:cNvPicPr>
          <p:nvPr/>
        </p:nvPicPr>
        <p:blipFill>
          <a:blip r:embed="rId3"/>
          <a:stretch>
            <a:fillRect/>
          </a:stretch>
        </p:blipFill>
        <p:spPr>
          <a:xfrm>
            <a:off x="2324100" y="6019004"/>
            <a:ext cx="4495800" cy="609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759262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44F4175-7218-450A-AE50-915599BA241B}"/>
              </a:ext>
            </a:extLst>
          </p:cNvPr>
          <p:cNvPicPr>
            <a:picLocks noChangeAspect="1"/>
          </p:cNvPicPr>
          <p:nvPr/>
        </p:nvPicPr>
        <p:blipFill>
          <a:blip r:embed="rId3"/>
          <a:stretch>
            <a:fillRect/>
          </a:stretch>
        </p:blipFill>
        <p:spPr>
          <a:xfrm>
            <a:off x="457200" y="1828800"/>
            <a:ext cx="8001000" cy="3124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976</Words>
  <Application>Microsoft Office PowerPoint</Application>
  <PresentationFormat>On-screen Show (4:3)</PresentationFormat>
  <Paragraphs>67</Paragraphs>
  <Slides>11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Corbel</vt:lpstr>
      <vt:lpstr>Times New Roman</vt:lpstr>
      <vt:lpstr>Wingdings</vt:lpstr>
      <vt:lpstr>Basis</vt:lpstr>
      <vt:lpstr>LAB 7 : REACTIONS of LIPIDS</vt:lpstr>
      <vt:lpstr>LIPIDS CHEMISTRY </vt:lpstr>
      <vt:lpstr>Classification of Lipids </vt:lpstr>
      <vt:lpstr>Classification of Lipids </vt:lpstr>
      <vt:lpstr>Biological Functions of Lipids</vt:lpstr>
      <vt:lpstr>Test for Solubility of Lipids in Polar &amp; Non-Polar Solvents: </vt:lpstr>
      <vt:lpstr>Saponification of Oils</vt:lpstr>
      <vt:lpstr>Saponification of Oils</vt:lpstr>
      <vt:lpstr>PowerPoint Presentation</vt:lpstr>
      <vt:lpstr>Detection of Cholesterol</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1: Qualitative tests of Carbohydrate</dc:title>
  <dc:creator>Maher</dc:creator>
  <cp:lastModifiedBy>Maher</cp:lastModifiedBy>
  <cp:revision>41</cp:revision>
  <dcterms:created xsi:type="dcterms:W3CDTF">2020-11-09T22:24:45Z</dcterms:created>
  <dcterms:modified xsi:type="dcterms:W3CDTF">2021-01-18T10:50:53Z</dcterms:modified>
</cp:coreProperties>
</file>