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63" r:id="rId4"/>
    <p:sldId id="264" r:id="rId5"/>
    <p:sldId id="269" r:id="rId6"/>
    <p:sldId id="270" r:id="rId7"/>
    <p:sldId id="303" r:id="rId8"/>
    <p:sldId id="273" r:id="rId9"/>
    <p:sldId id="304" r:id="rId10"/>
    <p:sldId id="333" r:id="rId11"/>
    <p:sldId id="282" r:id="rId12"/>
    <p:sldId id="334" r:id="rId13"/>
    <p:sldId id="335" r:id="rId14"/>
    <p:sldId id="339" r:id="rId15"/>
    <p:sldId id="347" r:id="rId16"/>
    <p:sldId id="342" r:id="rId17"/>
    <p:sldId id="343" r:id="rId18"/>
    <p:sldId id="344" r:id="rId19"/>
    <p:sldId id="345" r:id="rId20"/>
    <p:sldId id="346" r:id="rId21"/>
    <p:sldId id="348" r:id="rId22"/>
    <p:sldId id="349" r:id="rId23"/>
    <p:sldId id="350" r:id="rId24"/>
    <p:sldId id="351" r:id="rId25"/>
    <p:sldId id="352" r:id="rId2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1623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B289DB-DC12-4D0C-A686-25260F8867FA}" type="datetimeFigureOut">
              <a:rPr lang="ar-IQ" smtClean="0"/>
              <a:pPr/>
              <a:t>05/10/1442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A58D5B-0942-46ED-BAC3-293B14D5E6D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229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6340-23B8-4724-A603-AB424B7B16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0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90016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6340-23B8-4724-A603-AB424B7B16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4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6340-23B8-4724-A603-AB424B7B16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60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6340-23B8-4724-A603-AB424B7B16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0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16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4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Idiopathic type 1 diabetes</a:t>
            </a:r>
            <a:r>
              <a:rPr lang="en-US" i="1" dirty="0"/>
              <a:t> </a:t>
            </a:r>
            <a:r>
              <a:rPr lang="en-US" dirty="0"/>
              <a:t>is a form of type 1 diabetes that has no known etiology, is strongly inherited, and does not have B cell autoimmunity. Individuals with this form of diabetes have episodic requirements for insulin replacement.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8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Low" rtl="0"/>
            <a:r>
              <a:rPr lang="en-US" b="1" dirty="0"/>
              <a:t>Gestational diabetes GDM</a:t>
            </a:r>
            <a:r>
              <a:rPr lang="en-US" dirty="0"/>
              <a:t> is “any degree of glucose intolerance with onset or first recognition during pregnancy.”</a:t>
            </a:r>
            <a:r>
              <a:rPr lang="en-US" b="1" dirty="0"/>
              <a:t> </a:t>
            </a:r>
            <a:r>
              <a:rPr lang="en-US" b="1" dirty="0" err="1"/>
              <a:t>Glucosuria</a:t>
            </a:r>
            <a:r>
              <a:rPr lang="en-US" dirty="0"/>
              <a:t> can also occur after the renal tubular transporter system for glucose becomes saturated. This happens when the glucose concentration of plasma exceeds roughly 180 mg/</a:t>
            </a:r>
            <a:r>
              <a:rPr lang="en-US" dirty="0" err="1"/>
              <a:t>dL</a:t>
            </a:r>
            <a:r>
              <a:rPr lang="en-US" dirty="0"/>
              <a:t> in an individual with normal renal function and urine output.</a:t>
            </a:r>
          </a:p>
          <a:p>
            <a:pPr algn="justLow" rtl="0"/>
            <a:r>
              <a:rPr lang="en-US" dirty="0"/>
              <a:t>As hepatic glucose overproduction continues, the plasma glucose concentration reaches a plateau around 300 to 500 mg/</a:t>
            </a:r>
            <a:r>
              <a:rPr lang="en-US" dirty="0" err="1"/>
              <a:t>dL</a:t>
            </a:r>
            <a:r>
              <a:rPr lang="en-US" dirty="0"/>
              <a:t> (17–28 </a:t>
            </a:r>
            <a:r>
              <a:rPr lang="en-US" dirty="0" err="1"/>
              <a:t>mmol</a:t>
            </a:r>
            <a:r>
              <a:rPr lang="en-US" dirty="0"/>
              <a:t>/L). Provided renal output is maintained, glucose excretion will match the overproduction causing the plateau.</a:t>
            </a:r>
          </a:p>
          <a:p>
            <a:endParaRPr lang="ar-IQ" dirty="0"/>
          </a:p>
          <a:p>
            <a:pPr algn="justLow" rtl="0"/>
            <a:endParaRPr lang="en-US" dirty="0"/>
          </a:p>
          <a:p>
            <a:pPr algn="justLow" rtl="0">
              <a:buNone/>
            </a:pPr>
            <a:endParaRPr lang="en-US" dirty="0"/>
          </a:p>
          <a:p>
            <a:pPr lvl="0" algn="justLow" rtl="0"/>
            <a:r>
              <a:rPr lang="en-US" b="1" dirty="0"/>
              <a:t>Causes of GDM</a:t>
            </a:r>
            <a:r>
              <a:rPr lang="en-US" dirty="0"/>
              <a:t> include metabolic and hormonal changes. </a:t>
            </a:r>
          </a:p>
          <a:p>
            <a:pPr lvl="0" algn="justLow" rtl="0">
              <a:buNone/>
            </a:pPr>
            <a:endParaRPr lang="en-US" dirty="0"/>
          </a:p>
          <a:p>
            <a:pPr lvl="0" algn="justLow" rtl="0"/>
            <a:r>
              <a:rPr lang="en-US" dirty="0"/>
              <a:t>Patients with GDM frequently return to normal postpartum. However, this disease is associated with increased complications and an increased risk for development of diabetes in later years. </a:t>
            </a:r>
          </a:p>
          <a:p>
            <a:pPr lvl="0" algn="justLow" rtl="0">
              <a:buNone/>
            </a:pPr>
            <a:endParaRPr lang="en-US" dirty="0"/>
          </a:p>
          <a:p>
            <a:pPr algn="justLow" rtl="0"/>
            <a:r>
              <a:rPr lang="en-US" dirty="0"/>
              <a:t>Infants born to mothers with diabetes are at increased risk for respiratory distress syndrome, </a:t>
            </a:r>
            <a:r>
              <a:rPr lang="en-US" dirty="0" err="1"/>
              <a:t>hypocalcemia</a:t>
            </a:r>
            <a:r>
              <a:rPr lang="en-US" dirty="0"/>
              <a:t>, and </a:t>
            </a:r>
            <a:r>
              <a:rPr lang="en-US" dirty="0" err="1"/>
              <a:t>hyperbilirubinemia</a:t>
            </a:r>
            <a:r>
              <a:rPr lang="en-US" dirty="0"/>
              <a:t>. Fetal insulin secretion is stimulated in the neonate of a mother with diabetes. However, when the infant is born and the umbilical cord is severed, the infant’s oversupply of glucose is abruptly terminated, causing severe hypoglycemia.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9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9227B8-1267-4689-B0E1-FD157F11532E}" type="datetimeFigureOut">
              <a:rPr lang="ar-IQ" smtClean="0"/>
              <a:pPr/>
              <a:t>05/10/1442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05/10/1442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05/10/1442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9227B8-1267-4689-B0E1-FD157F11532E}" type="datetimeFigureOut">
              <a:rPr lang="ar-IQ" smtClean="0"/>
              <a:pPr/>
              <a:t>05/10/1442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9227B8-1267-4689-B0E1-FD157F11532E}" type="datetimeFigureOut">
              <a:rPr lang="ar-IQ" smtClean="0"/>
              <a:pPr/>
              <a:t>05/10/1442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05/10/1442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05/10/1442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9227B8-1267-4689-B0E1-FD157F11532E}" type="datetimeFigureOut">
              <a:rPr lang="ar-IQ" smtClean="0"/>
              <a:pPr/>
              <a:t>05/10/1442</a:t>
            </a:fld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05/10/1442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9227B8-1267-4689-B0E1-FD157F11532E}" type="datetimeFigureOut">
              <a:rPr lang="ar-IQ" smtClean="0"/>
              <a:pPr/>
              <a:t>05/10/1442</a:t>
            </a:fld>
            <a:endParaRPr lang="ar-IQ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9227B8-1267-4689-B0E1-FD157F11532E}" type="datetimeFigureOut">
              <a:rPr lang="ar-IQ" smtClean="0"/>
              <a:pPr/>
              <a:t>05/10/1442</a:t>
            </a:fld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9227B8-1267-4689-B0E1-FD157F11532E}" type="datetimeFigureOut">
              <a:rPr lang="ar-IQ" smtClean="0"/>
              <a:pPr/>
              <a:t>05/10/1442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1000108"/>
            <a:ext cx="6172200" cy="1894362"/>
          </a:xfrm>
        </p:spPr>
        <p:txBody>
          <a:bodyPr/>
          <a:lstStyle/>
          <a:p>
            <a:r>
              <a:rPr lang="en-US" dirty="0"/>
              <a:t>Glucose analysis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572008"/>
            <a:ext cx="4143404" cy="714380"/>
          </a:xfrm>
        </p:spPr>
        <p:txBody>
          <a:bodyPr/>
          <a:lstStyle/>
          <a:p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Diabetic Profile Tests:</a:t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5133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dirty="0"/>
              <a:t>Group of tests that are used to diagnose diabetes and to measure the treatment response</a:t>
            </a:r>
            <a:endParaRPr lang="en-US" sz="2800" dirty="0"/>
          </a:p>
          <a:p>
            <a:pPr marL="0" indent="0" algn="l" rtl="0">
              <a:buNone/>
            </a:pPr>
            <a:r>
              <a:rPr lang="en-US" dirty="0"/>
              <a:t>These Tests include: </a:t>
            </a:r>
            <a:endParaRPr lang="en-US" sz="2800" dirty="0"/>
          </a:p>
          <a:p>
            <a:pPr lvl="0" algn="l" rtl="0">
              <a:buFont typeface="Wingdings" pitchFamily="2" charset="2"/>
              <a:buChar char="Ø"/>
            </a:pPr>
            <a:r>
              <a:rPr lang="en-US" dirty="0"/>
              <a:t>C-peptide, Differentiates between type I and type II. </a:t>
            </a:r>
            <a:endParaRPr lang="en-US" sz="2800" dirty="0"/>
          </a:p>
          <a:p>
            <a:pPr lvl="0" algn="l" rtl="0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Blood Glucose </a:t>
            </a:r>
            <a:endParaRPr lang="en-US" sz="2800" dirty="0">
              <a:solidFill>
                <a:srgbClr val="FF0000"/>
              </a:solidFill>
            </a:endParaRPr>
          </a:p>
          <a:p>
            <a:pPr marL="800100" lvl="1" indent="-342900" algn="l" rtl="0"/>
            <a:r>
              <a:rPr lang="en-US" dirty="0">
                <a:solidFill>
                  <a:srgbClr val="FF0000"/>
                </a:solidFill>
              </a:rPr>
              <a:t>Fasting blood glucose (FBG) </a:t>
            </a:r>
            <a:endParaRPr lang="en-US" sz="2400" dirty="0">
              <a:solidFill>
                <a:srgbClr val="FF0000"/>
              </a:solidFill>
            </a:endParaRPr>
          </a:p>
          <a:p>
            <a:pPr marL="800100" lvl="1" indent="-342900" algn="l" rtl="0"/>
            <a:r>
              <a:rPr lang="en-US" dirty="0">
                <a:solidFill>
                  <a:srgbClr val="FF0000"/>
                </a:solidFill>
              </a:rPr>
              <a:t>Post prandial glucose (PPG)</a:t>
            </a:r>
            <a:endParaRPr lang="en-US" sz="2400" dirty="0">
              <a:solidFill>
                <a:srgbClr val="FF0000"/>
              </a:solidFill>
            </a:endParaRPr>
          </a:p>
          <a:p>
            <a:pPr marL="800100" lvl="1" indent="-342900" algn="l" rtl="0"/>
            <a:r>
              <a:rPr lang="en-US" dirty="0">
                <a:solidFill>
                  <a:srgbClr val="FF0000"/>
                </a:solidFill>
              </a:rPr>
              <a:t>OGGT= Oral glucose tolerance test </a:t>
            </a:r>
            <a:endParaRPr lang="en-US" sz="2400" dirty="0">
              <a:solidFill>
                <a:srgbClr val="FF0000"/>
              </a:solidFill>
            </a:endParaRPr>
          </a:p>
          <a:p>
            <a:pPr lvl="0" algn="l" rtl="0">
              <a:buFont typeface="Wingdings" pitchFamily="2" charset="2"/>
              <a:buChar char="Ø"/>
            </a:pPr>
            <a:r>
              <a:rPr lang="en-US" dirty="0"/>
              <a:t>HbA1c = Glycosylated hemoglobin. </a:t>
            </a:r>
            <a:endParaRPr lang="en-US" sz="2800" dirty="0"/>
          </a:p>
          <a:p>
            <a:pPr lvl="0" algn="l" rtl="0">
              <a:buFont typeface="Wingdings" pitchFamily="2" charset="2"/>
              <a:buChar char="Ø"/>
            </a:pPr>
            <a:r>
              <a:rPr lang="en-US" dirty="0"/>
              <a:t>Ketones. </a:t>
            </a:r>
            <a:endParaRPr lang="en-US" sz="2800" dirty="0"/>
          </a:p>
          <a:p>
            <a:pPr lvl="0" algn="l" rtl="0">
              <a:buFont typeface="Wingdings" pitchFamily="2" charset="2"/>
              <a:buChar char="Ø"/>
            </a:pPr>
            <a:r>
              <a:rPr lang="en-US" dirty="0" err="1"/>
              <a:t>Microalbuminurea</a:t>
            </a:r>
            <a:r>
              <a:rPr lang="en-US" dirty="0"/>
              <a:t>. </a:t>
            </a:r>
            <a:endParaRPr lang="en-US" sz="2800" dirty="0"/>
          </a:p>
          <a:p>
            <a:pPr lvl="0" algn="l" rtl="0">
              <a:buFont typeface="Wingdings" pitchFamily="2" charset="2"/>
              <a:buChar char="Ø"/>
            </a:pPr>
            <a:r>
              <a:rPr lang="en-US" dirty="0"/>
              <a:t>Insulin. </a:t>
            </a:r>
            <a:endParaRPr lang="en-US" sz="2800" dirty="0"/>
          </a:p>
          <a:p>
            <a:pPr lvl="0" algn="l" rtl="0">
              <a:buFont typeface="Wingdings" pitchFamily="2" charset="2"/>
              <a:buChar char="Ø"/>
            </a:pPr>
            <a:r>
              <a:rPr lang="en-US" dirty="0"/>
              <a:t>ICA = islet cell antibodies.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5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0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2700" b="1" dirty="0"/>
              <a:t>Laboratory methods for the Diagnosis of Diabetes Mellitus</a:t>
            </a:r>
            <a:br>
              <a:rPr lang="en-US" sz="2700" dirty="0"/>
            </a:br>
            <a:endParaRPr lang="ar-IQ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>
              <a:buNone/>
            </a:pPr>
            <a:r>
              <a:rPr lang="en-US" dirty="0"/>
              <a:t>Three methods of diagnosis are suggested: </a:t>
            </a:r>
          </a:p>
          <a:p>
            <a:pPr marL="822960" lvl="1" indent="-457200" algn="justLow" rtl="0">
              <a:buAutoNum type="arabicParenBoth"/>
            </a:pPr>
            <a:r>
              <a:rPr lang="en-US" dirty="0"/>
              <a:t>symptoms of diabetes plus a random plasma glucose level of  ≥ 200 mg/</a:t>
            </a:r>
            <a:r>
              <a:rPr lang="en-US" dirty="0" err="1"/>
              <a:t>dL</a:t>
            </a:r>
            <a:r>
              <a:rPr lang="en-US" dirty="0"/>
              <a:t>, </a:t>
            </a:r>
          </a:p>
          <a:p>
            <a:pPr marL="822960" lvl="1" indent="-457200" algn="justLow" rtl="0">
              <a:buAutoNum type="arabicParenBoth"/>
            </a:pPr>
            <a:endParaRPr lang="en-US" dirty="0"/>
          </a:p>
          <a:p>
            <a:pPr lvl="1" algn="justLow" rtl="0">
              <a:buNone/>
            </a:pPr>
            <a:r>
              <a:rPr lang="en-US" dirty="0"/>
              <a:t>(2) a fasting plasma glucose of  ≥126 mg/</a:t>
            </a:r>
            <a:r>
              <a:rPr lang="en-US" dirty="0" err="1"/>
              <a:t>dL</a:t>
            </a:r>
            <a:r>
              <a:rPr lang="en-US" dirty="0"/>
              <a:t>, </a:t>
            </a:r>
          </a:p>
          <a:p>
            <a:pPr lvl="1" algn="justLow" rtl="0">
              <a:buNone/>
            </a:pPr>
            <a:endParaRPr lang="en-US" dirty="0"/>
          </a:p>
          <a:p>
            <a:pPr lvl="1" algn="justLow" rtl="0">
              <a:buNone/>
            </a:pPr>
            <a:r>
              <a:rPr lang="en-US" dirty="0"/>
              <a:t>(3) an oral glucose tolerance test (OGTT) with a 2-hour post load (75-g glucose load) level  ≥ 200 mg/</a:t>
            </a:r>
            <a:r>
              <a:rPr lang="en-US" dirty="0" err="1"/>
              <a:t>dL</a:t>
            </a:r>
            <a:r>
              <a:rPr lang="en-US" dirty="0"/>
              <a:t>, each of which must be confirmed on a subsequent day by any one of the three methods </a:t>
            </a:r>
          </a:p>
          <a:p>
            <a:pPr algn="justLow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6674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929618" cy="10715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b="1" dirty="0"/>
              <a:t>1- Fasting blood sugar (FBG)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051954" cy="49831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justLow" rtl="0">
              <a:buNone/>
            </a:pPr>
            <a:r>
              <a:rPr lang="en-US" b="1" dirty="0">
                <a:solidFill>
                  <a:srgbClr val="C00000"/>
                </a:solidFill>
              </a:rPr>
              <a:t>Definition: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it measures blood glucose after fasting for at least 8 hours </a:t>
            </a:r>
          </a:p>
          <a:p>
            <a:pPr marL="0" indent="0" algn="justLow" rtl="0">
              <a:buNone/>
            </a:pPr>
            <a:endParaRPr lang="en-US" dirty="0"/>
          </a:p>
          <a:p>
            <a:pPr marL="0" indent="0" algn="justLow" rtl="0">
              <a:buNone/>
            </a:pPr>
            <a:r>
              <a:rPr lang="en-US" b="1" dirty="0">
                <a:solidFill>
                  <a:srgbClr val="C00000"/>
                </a:solidFill>
              </a:rPr>
              <a:t>Uses:</a:t>
            </a:r>
            <a:r>
              <a:rPr lang="en-US" dirty="0"/>
              <a:t> to diagnose diabetes mellitus when Fasting blood glucose levels significantly elevated (&gt;126mg/dl or &gt; 7.77 mmol/l) </a:t>
            </a:r>
          </a:p>
          <a:p>
            <a:pPr marL="0" indent="0" algn="justLow" rtl="0">
              <a:buNone/>
            </a:pPr>
            <a:endParaRPr lang="en-US" dirty="0"/>
          </a:p>
          <a:p>
            <a:pPr marL="0" indent="0" algn="justLow" rtl="0">
              <a:buNone/>
            </a:pPr>
            <a:r>
              <a:rPr lang="en-US" b="1" dirty="0">
                <a:solidFill>
                  <a:srgbClr val="C00000"/>
                </a:solidFill>
              </a:rPr>
              <a:t>Conformation Tests</a:t>
            </a:r>
            <a:r>
              <a:rPr lang="en-US" dirty="0">
                <a:solidFill>
                  <a:srgbClr val="C00000"/>
                </a:solidFill>
              </a:rPr>
              <a:t>: </a:t>
            </a:r>
          </a:p>
          <a:p>
            <a:pPr marL="0" lvl="0" indent="0" algn="justLow" rtl="0">
              <a:buNone/>
            </a:pPr>
            <a:r>
              <a:rPr lang="en-US" u="sng" dirty="0"/>
              <a:t>Glucose Tolerance Test </a:t>
            </a:r>
          </a:p>
          <a:p>
            <a:pPr marL="0" lvl="0" indent="0" algn="justLow" rtl="0">
              <a:buNone/>
            </a:pPr>
            <a:r>
              <a:rPr lang="en-US" u="sng" dirty="0"/>
              <a:t>Comprehensive history, physical examination and other tests</a:t>
            </a:r>
          </a:p>
          <a:p>
            <a:pPr marL="0" indent="0" algn="justLow" rtl="0">
              <a:buNone/>
            </a:pPr>
            <a:r>
              <a:rPr lang="en-US" dirty="0"/>
              <a:t> Should be done in other diseases that usually diagnosed with elevated plasma glucose levels, such as overactive thyroid gland and pancreatitis.</a:t>
            </a:r>
          </a:p>
          <a:p>
            <a:pPr marL="0" indent="0" algn="justLow" rtl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7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marL="0" indent="0" algn="l" rtl="0"/>
            <a:r>
              <a:rPr lang="en-US" b="1" dirty="0">
                <a:solidFill>
                  <a:srgbClr val="C00000"/>
                </a:solidFill>
              </a:rPr>
              <a:t>  Definition:</a:t>
            </a:r>
            <a:r>
              <a:rPr lang="en-US" dirty="0"/>
              <a:t> </a:t>
            </a:r>
          </a:p>
          <a:p>
            <a:pPr marL="365760" lvl="1" indent="0" algn="justLow" rtl="0">
              <a:buNone/>
            </a:pPr>
            <a:r>
              <a:rPr lang="en-US" dirty="0"/>
              <a:t>   It measures blood glucose exactly 2 hours after eating a meal. </a:t>
            </a:r>
          </a:p>
          <a:p>
            <a:pPr marL="0" indent="0" algn="l" rtl="0"/>
            <a:r>
              <a:rPr lang="en-US" b="1" dirty="0">
                <a:solidFill>
                  <a:srgbClr val="C00000"/>
                </a:solidFill>
              </a:rPr>
              <a:t>  Sample Preparation: </a:t>
            </a:r>
          </a:p>
          <a:p>
            <a:pPr marL="0" indent="0" algn="justLow" rtl="0">
              <a:buNone/>
            </a:pPr>
            <a:r>
              <a:rPr lang="en-US" b="1" dirty="0">
                <a:solidFill>
                  <a:srgbClr val="C00000"/>
                </a:solidFill>
              </a:rPr>
              <a:t>      </a:t>
            </a:r>
            <a:r>
              <a:rPr lang="en-US" dirty="0"/>
              <a:t>For a 2-hour postprandial test, the patient should eat a meal exactly 2 hours before the blood sample is taken. </a:t>
            </a:r>
          </a:p>
          <a:p>
            <a:pPr marL="0" indent="0" algn="justLow" rtl="0"/>
            <a:r>
              <a:rPr lang="en-US" dirty="0"/>
              <a:t>   A home blood sugar test is the most common way to check 2-hour postprandial blood sugar levels. </a:t>
            </a:r>
          </a:p>
          <a:p>
            <a:pPr marL="0" indent="0" algn="justLow" rtl="0"/>
            <a:r>
              <a:rPr lang="en-US" dirty="0"/>
              <a:t>  Results should not exceed 140 mg/ dl</a:t>
            </a:r>
          </a:p>
          <a:p>
            <a:pPr marL="0" indent="0" algn="l" rtl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 rtl="0"/>
            <a:r>
              <a:rPr lang="en-US" sz="2400" b="1" dirty="0"/>
              <a:t>2- Two hour postprandial blood sugar                </a:t>
            </a:r>
            <a:r>
              <a:rPr lang="en-US" sz="2400" dirty="0"/>
              <a:t> </a:t>
            </a:r>
            <a:r>
              <a:rPr lang="en-US" sz="2400" b="1" dirty="0"/>
              <a:t>(2-hour PPT)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7284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51166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Low" rtl="0"/>
            <a:r>
              <a:rPr lang="en-US" sz="2400" b="1" dirty="0">
                <a:solidFill>
                  <a:srgbClr val="C00000"/>
                </a:solidFill>
              </a:rPr>
              <a:t> Definition:</a:t>
            </a:r>
          </a:p>
          <a:p>
            <a:pPr marL="365760" lvl="1" indent="0" algn="justLow" rtl="0">
              <a:buNone/>
            </a:pP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sz="2100" dirty="0"/>
              <a:t> It measures blood glucose regardless of fasting.</a:t>
            </a:r>
          </a:p>
          <a:p>
            <a:pPr marL="0" indent="0" algn="justLow" rtl="0"/>
            <a:r>
              <a:rPr lang="en-US" sz="2400" dirty="0"/>
              <a:t> Several random measurements may be taken throughout the day because glucose levels in healthy people do not vary widely throughout the day. </a:t>
            </a:r>
          </a:p>
          <a:p>
            <a:pPr marL="0" indent="0" algn="justLow" rtl="0"/>
            <a:r>
              <a:rPr lang="en-US" sz="2400" b="1" dirty="0">
                <a:solidFill>
                  <a:srgbClr val="C00000"/>
                </a:solidFill>
              </a:rPr>
              <a:t> Sample preparation: </a:t>
            </a:r>
          </a:p>
          <a:p>
            <a:pPr marL="365760" lvl="1" indent="0" algn="justLow" rtl="0">
              <a:buNone/>
            </a:pPr>
            <a:r>
              <a:rPr lang="en-US" b="1" dirty="0">
                <a:solidFill>
                  <a:srgbClr val="C00000"/>
                </a:solidFill>
              </a:rPr>
              <a:t>   </a:t>
            </a:r>
            <a:r>
              <a:rPr lang="en-US" sz="2100" dirty="0"/>
              <a:t>No special preparation is required before having a random blood sugar test. </a:t>
            </a:r>
          </a:p>
          <a:p>
            <a:pPr marL="0" indent="0" algn="justLow" rtl="0"/>
            <a:r>
              <a:rPr lang="en-US" dirty="0"/>
              <a:t> Results should be between 50- 170 mg/ dl</a:t>
            </a:r>
            <a:endParaRPr lang="en-US" sz="2400" dirty="0"/>
          </a:p>
          <a:p>
            <a:pPr marL="0" indent="0" algn="justLow" rtl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 rtl="0"/>
            <a:r>
              <a:rPr lang="en-US" sz="2400" b="1" dirty="0"/>
              <a:t>3- Random blood sugar (RBS)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46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93CF-0347-42D8-A1D9-FDDED4AF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58" y="692696"/>
            <a:ext cx="6336704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cap="none" dirty="0">
                <a:ln/>
                <a:solidFill>
                  <a:schemeClr val="accent3"/>
                </a:solidFill>
              </a:rPr>
              <a:t>Glucose Analysis</a:t>
            </a:r>
            <a:br>
              <a:rPr lang="en-GB" b="1" cap="none" dirty="0">
                <a:ln/>
                <a:solidFill>
                  <a:schemeClr val="accent3"/>
                </a:solidFill>
              </a:rPr>
            </a:br>
            <a:endParaRPr lang="en-GB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9C858-FAE9-451C-836F-BB0B8715D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564904"/>
            <a:ext cx="58007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6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E8A51-BDF3-4869-9AAC-DD4EBB43A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0"/>
            <a:ext cx="64087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DA7A5-664F-47AF-B829-870289B28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0"/>
            <a:ext cx="7056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6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7F466B-3DF1-44FC-A0BA-753F8CE0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116632"/>
            <a:ext cx="604867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3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64018-1EBB-497B-84B8-92413106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628800"/>
            <a:ext cx="7467600" cy="2592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GB" dirty="0"/>
              <a:t>METHOD </a:t>
            </a:r>
            <a:br>
              <a:rPr lang="en-GB" dirty="0"/>
            </a:br>
            <a:r>
              <a:rPr lang="en-GB" dirty="0"/>
              <a:t> GLUCOSE OXIDASE ENZYMATIC  COLOROMETRIC METHOD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52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9286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Glucose Metabolism</a:t>
            </a:r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ar-IQ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072494" cy="47688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/>
            <a:endParaRPr lang="en-US" dirty="0"/>
          </a:p>
          <a:p>
            <a:pPr algn="justLow" rtl="0"/>
            <a:r>
              <a:rPr lang="en-US" dirty="0"/>
              <a:t>Glucose is a primary source of energy for humans. The nervous system, including the brain, totally depends on glucose for energy. </a:t>
            </a:r>
          </a:p>
          <a:p>
            <a:pPr algn="justLow" rtl="0"/>
            <a:endParaRPr lang="en-US" dirty="0"/>
          </a:p>
          <a:p>
            <a:pPr algn="justLow" rtl="0"/>
            <a:r>
              <a:rPr lang="en-US" dirty="0"/>
              <a:t>The liver, pancreas, and other endocrine glands are all involved in controlling the blood glucose concentrations within a narrow range. </a:t>
            </a:r>
          </a:p>
          <a:p>
            <a:pPr algn="justLow" rtl="0"/>
            <a:endParaRPr lang="en-US" dirty="0"/>
          </a:p>
          <a:p>
            <a:pPr algn="l"/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A99E4-7B89-4960-8D41-842234056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7920879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78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5C329E-E3C8-460B-B997-61FFBE56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48883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22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659FCF-B684-47B9-B8CA-78035B675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0" y="0"/>
            <a:ext cx="9117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0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1A476B-0D25-436F-9A38-A1F66A00C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7200799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70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6248A-AD10-4CD3-AAFE-846C5997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0345D-9B7C-4888-9873-63B774A02A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4909E-E39D-4B04-984C-A41A88B1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0CF79-83BA-4865-811B-D1972E98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420888"/>
            <a:ext cx="7467600" cy="194421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GB" dirty="0"/>
              <a:t>THANK YOU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97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b="1" dirty="0"/>
              <a:t>HYPERGLYCEMIA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/>
            <a:r>
              <a:rPr lang="en-US" b="1" i="1" dirty="0"/>
              <a:t>Hyperglycemia </a:t>
            </a:r>
            <a:r>
              <a:rPr lang="en-US" b="1" dirty="0"/>
              <a:t>is an increase in plasma glucose levels</a:t>
            </a:r>
            <a:r>
              <a:rPr lang="en-US" dirty="0"/>
              <a:t>. </a:t>
            </a:r>
          </a:p>
          <a:p>
            <a:pPr algn="justLow" rtl="0"/>
            <a:endParaRPr lang="en-US" dirty="0"/>
          </a:p>
          <a:p>
            <a:pPr algn="justLow" rtl="0"/>
            <a:r>
              <a:rPr lang="en-US" dirty="0"/>
              <a:t>In healthy patients, during a hyperglycemia state, insulin is secreted by the B  cells of the pancreatic islets of </a:t>
            </a:r>
            <a:r>
              <a:rPr lang="en-US" dirty="0" err="1"/>
              <a:t>Langerhans</a:t>
            </a:r>
            <a:r>
              <a:rPr lang="en-US" dirty="0"/>
              <a:t>. Insulin enhances membrane permeability to cells in the liver, muscle, and adipose tissue.</a:t>
            </a:r>
          </a:p>
          <a:p>
            <a:pPr algn="justLow" rtl="0"/>
            <a:endParaRPr lang="en-US" dirty="0"/>
          </a:p>
          <a:p>
            <a:pPr algn="justLow" rtl="0"/>
            <a:r>
              <a:rPr lang="en-US" dirty="0"/>
              <a:t> </a:t>
            </a:r>
            <a:r>
              <a:rPr lang="en-US" b="1" dirty="0"/>
              <a:t>Hyperglycemia</a:t>
            </a:r>
            <a:r>
              <a:rPr lang="en-US" dirty="0"/>
              <a:t>, or increase plasma glucose levels, is caused by an imbalance of hormones.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Diabetes Mellitus ( D.M.) 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/>
            <a:endParaRPr lang="en-US" b="1" dirty="0"/>
          </a:p>
          <a:p>
            <a:pPr algn="justLow" rtl="0"/>
            <a:r>
              <a:rPr lang="en-US" b="1" dirty="0"/>
              <a:t>Diabetes mellitus </a:t>
            </a:r>
            <a:r>
              <a:rPr lang="en-US" dirty="0"/>
              <a:t>is actually a group of metabolic diseases characterized by hyperglycemia resulting from  </a:t>
            </a:r>
            <a:r>
              <a:rPr lang="en-US" b="1" dirty="0"/>
              <a:t>Defects in insulin secretion, insulin action, or both. </a:t>
            </a:r>
            <a:endParaRPr lang="en-US" dirty="0"/>
          </a:p>
          <a:p>
            <a:pPr algn="justLow" rtl="0"/>
            <a:r>
              <a:rPr lang="en-US" dirty="0"/>
              <a:t>Diabetes mellitus divided into two broad categories: </a:t>
            </a:r>
          </a:p>
          <a:p>
            <a:pPr lvl="0" algn="justLow" rtl="0"/>
            <a:r>
              <a:rPr lang="en-US" b="1" dirty="0"/>
              <a:t>Type 1</a:t>
            </a:r>
            <a:r>
              <a:rPr lang="en-US" dirty="0"/>
              <a:t>, insulin-dependent diabetes mellitus  </a:t>
            </a:r>
            <a:r>
              <a:rPr lang="en-US" b="1" dirty="0"/>
              <a:t>(IDDM);</a:t>
            </a:r>
            <a:r>
              <a:rPr lang="en-US" dirty="0"/>
              <a:t> </a:t>
            </a:r>
          </a:p>
          <a:p>
            <a:pPr lvl="0" algn="justLow" rtl="0"/>
            <a:r>
              <a:rPr lang="en-US" dirty="0"/>
              <a:t> </a:t>
            </a:r>
            <a:r>
              <a:rPr lang="en-US" b="1" dirty="0"/>
              <a:t>Type 2</a:t>
            </a:r>
            <a:r>
              <a:rPr lang="en-US" dirty="0"/>
              <a:t>, non–insulin-dependent diabetes mellitus </a:t>
            </a:r>
            <a:r>
              <a:rPr lang="en-US" b="1" dirty="0"/>
              <a:t>(NIDDM). </a:t>
            </a:r>
          </a:p>
          <a:p>
            <a:pPr lvl="0" algn="justLow" rtl="0"/>
            <a:r>
              <a:rPr lang="en-US" b="1" dirty="0"/>
              <a:t>The third is gestational diabetes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Low" rtl="0"/>
            <a:r>
              <a:rPr lang="en-US" u="sng" dirty="0">
                <a:solidFill>
                  <a:srgbClr val="FF0000"/>
                </a:solidFill>
              </a:rPr>
              <a:t>Type 1 diabetes </a:t>
            </a:r>
            <a:r>
              <a:rPr lang="en-US" dirty="0"/>
              <a:t>is characterized by inappropriate hyperglycemia, primarily a result of pancreatic islet B cell destruction and a tendency to </a:t>
            </a:r>
            <a:r>
              <a:rPr lang="en-US" dirty="0" err="1"/>
              <a:t>ketoacidosis</a:t>
            </a:r>
            <a:r>
              <a:rPr lang="en-US" dirty="0"/>
              <a:t>. </a:t>
            </a:r>
          </a:p>
          <a:p>
            <a:pPr algn="justLow" rtl="0">
              <a:buNone/>
            </a:pPr>
            <a:endParaRPr lang="en-US" dirty="0"/>
          </a:p>
          <a:p>
            <a:pPr lvl="0" algn="justLow" rtl="0"/>
            <a:r>
              <a:rPr lang="en-US" b="1" u="sng" dirty="0">
                <a:solidFill>
                  <a:srgbClr val="FF0000"/>
                </a:solidFill>
              </a:rPr>
              <a:t>Type 2 diabetes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 contrast, includes hyperglycemia cases that result from insulin resistance with an insulin secretory defect. </a:t>
            </a:r>
          </a:p>
          <a:p>
            <a:pPr lvl="0" algn="justLow" rtl="0">
              <a:buNone/>
            </a:pPr>
            <a:endParaRPr lang="en-US" dirty="0"/>
          </a:p>
          <a:p>
            <a:pPr lvl="0" algn="justLow" rtl="0"/>
            <a:r>
              <a:rPr lang="en-US" u="sng" dirty="0">
                <a:solidFill>
                  <a:srgbClr val="FF0000"/>
                </a:solidFill>
              </a:rPr>
              <a:t>gestational diabetes mellitus </a:t>
            </a:r>
            <a:r>
              <a:rPr lang="en-US" dirty="0"/>
              <a:t>Use of the term </a:t>
            </a:r>
            <a:r>
              <a:rPr lang="en-US" i="1" dirty="0"/>
              <a:t>impaired glucose tolerance </a:t>
            </a:r>
            <a:r>
              <a:rPr lang="en-US" dirty="0"/>
              <a:t>to indicate glucose tolerance values above normal but below diabetes levels  for women who develop glucose intolerance during pregnancy.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b="1" i="1" dirty="0"/>
              <a:t>Type 1 diabetes mellitus</a:t>
            </a:r>
            <a:r>
              <a:rPr lang="en-US" i="1" dirty="0"/>
              <a:t> 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Low" rtl="0"/>
            <a:r>
              <a:rPr lang="en-US" dirty="0"/>
              <a:t>Type 1 constitutes only 10% to 20% of all cases of diabetes and commonly occurs in </a:t>
            </a:r>
            <a:r>
              <a:rPr lang="en-US" b="1" dirty="0"/>
              <a:t>childhood and adolescence</a:t>
            </a:r>
            <a:r>
              <a:rPr lang="en-US" dirty="0"/>
              <a:t> </a:t>
            </a:r>
          </a:p>
          <a:p>
            <a:pPr lvl="0" algn="justLow" rtl="0">
              <a:buNone/>
            </a:pPr>
            <a:endParaRPr lang="en-US" dirty="0"/>
          </a:p>
          <a:p>
            <a:pPr lvl="0" algn="justLow" rtl="0"/>
            <a:r>
              <a:rPr lang="en-US" dirty="0"/>
              <a:t>Upper limit of </a:t>
            </a:r>
            <a:r>
              <a:rPr lang="en-US" b="1" dirty="0"/>
              <a:t>110 mg/</a:t>
            </a:r>
            <a:r>
              <a:rPr lang="en-US" b="1" dirty="0" err="1"/>
              <a:t>dL</a:t>
            </a:r>
            <a:r>
              <a:rPr lang="en-US" b="1" dirty="0"/>
              <a:t> on the fasting plasma glucose</a:t>
            </a:r>
            <a:r>
              <a:rPr lang="en-US" dirty="0"/>
              <a:t> is designated as the upper limit of normal blood glucose.</a:t>
            </a:r>
          </a:p>
          <a:p>
            <a:pPr lvl="0" algn="justLow" rtl="0">
              <a:buNone/>
            </a:pPr>
            <a:endParaRPr lang="en-US" dirty="0"/>
          </a:p>
          <a:p>
            <a:pPr lvl="0" algn="justLow" rtl="0"/>
            <a:r>
              <a:rPr lang="en-US" b="1" dirty="0"/>
              <a:t>Characteristics of type 1 diabetes</a:t>
            </a:r>
            <a:r>
              <a:rPr lang="en-US" dirty="0"/>
              <a:t> include abrupt onset, insulin dependence, and ketosis tendency. This diabetic type is genetically related.</a:t>
            </a:r>
          </a:p>
          <a:p>
            <a:pPr algn="justLow"/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Signs and symptoms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rtl="0"/>
            <a:endParaRPr lang="en-US" dirty="0"/>
          </a:p>
          <a:p>
            <a:pPr lvl="0" algn="justLow" rtl="0">
              <a:buNone/>
            </a:pPr>
            <a:r>
              <a:rPr lang="en-US" b="1" dirty="0"/>
              <a:t>Signs and symptoms</a:t>
            </a:r>
            <a:r>
              <a:rPr lang="en-US" dirty="0"/>
              <a:t> include :</a:t>
            </a:r>
          </a:p>
          <a:p>
            <a:pPr algn="justLow" rtl="0"/>
            <a:r>
              <a:rPr lang="en-US" b="1" dirty="0" err="1"/>
              <a:t>polydipsia</a:t>
            </a:r>
            <a:r>
              <a:rPr lang="en-US" dirty="0"/>
              <a:t> (excessive thirst)</a:t>
            </a:r>
          </a:p>
          <a:p>
            <a:pPr algn="justLow" rtl="0"/>
            <a:r>
              <a:rPr lang="en-US" b="1" dirty="0" err="1"/>
              <a:t>polyphagia</a:t>
            </a:r>
            <a:r>
              <a:rPr lang="en-US" b="1" dirty="0"/>
              <a:t> </a:t>
            </a:r>
            <a:r>
              <a:rPr lang="en-US" dirty="0"/>
              <a:t>(increased food intake)</a:t>
            </a:r>
          </a:p>
          <a:p>
            <a:pPr algn="justLow" rtl="0"/>
            <a:r>
              <a:rPr lang="en-US" b="1" dirty="0" err="1"/>
              <a:t>polyuria</a:t>
            </a:r>
            <a:r>
              <a:rPr lang="en-US" dirty="0"/>
              <a:t> (excessive urine production)</a:t>
            </a:r>
          </a:p>
          <a:p>
            <a:pPr algn="justLow" rtl="0"/>
            <a:r>
              <a:rPr lang="en-US" dirty="0"/>
              <a:t>Rapid weight loss, hyperventilation, mental confusion, and possible loss of consciousness.</a:t>
            </a:r>
          </a:p>
          <a:p>
            <a:pPr algn="justLow" rtl="0">
              <a:buNone/>
            </a:pPr>
            <a:endParaRPr lang="en-US" dirty="0"/>
          </a:p>
          <a:p>
            <a:pPr lvl="0" algn="justLow" rtl="0">
              <a:buNone/>
            </a:pPr>
            <a:r>
              <a:rPr lang="en-US" b="1" dirty="0"/>
              <a:t>Complications: </a:t>
            </a:r>
            <a:r>
              <a:rPr lang="en-US" dirty="0"/>
              <a:t> include:</a:t>
            </a:r>
          </a:p>
          <a:p>
            <a:pPr algn="justLow" rtl="0"/>
            <a:r>
              <a:rPr lang="en-US" dirty="0"/>
              <a:t> </a:t>
            </a:r>
            <a:r>
              <a:rPr lang="en-US" dirty="0" err="1"/>
              <a:t>microvascular</a:t>
            </a:r>
            <a:r>
              <a:rPr lang="en-US" dirty="0"/>
              <a:t> problems such as nephropathy , neuropathy, and retinopathy. </a:t>
            </a:r>
          </a:p>
          <a:p>
            <a:pPr algn="justLow" rtl="0"/>
            <a:r>
              <a:rPr lang="en-US" dirty="0"/>
              <a:t>Increased heart disease is also found in patients with diabetes. 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b="1" i="1" dirty="0"/>
              <a:t>Type 2 diabetes mellitus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 rtl="0"/>
            <a:endParaRPr lang="en-US" b="1" dirty="0"/>
          </a:p>
          <a:p>
            <a:pPr lvl="0" algn="justLow" rtl="0"/>
            <a:r>
              <a:rPr lang="en-US" b="1" dirty="0"/>
              <a:t>Characteristics </a:t>
            </a:r>
            <a:r>
              <a:rPr lang="en-US" dirty="0"/>
              <a:t>usually include adult onset of the disease and milder symptoms  than in type 1, with </a:t>
            </a:r>
            <a:r>
              <a:rPr lang="en-US" dirty="0" err="1"/>
              <a:t>ketoacidosis</a:t>
            </a:r>
            <a:r>
              <a:rPr lang="en-US" dirty="0"/>
              <a:t> seldom occurring.</a:t>
            </a:r>
          </a:p>
          <a:p>
            <a:pPr lvl="0" algn="justLow" rtl="0"/>
            <a:endParaRPr lang="en-US" dirty="0"/>
          </a:p>
          <a:p>
            <a:pPr algn="justLow" rtl="0"/>
            <a:r>
              <a:rPr lang="en-US" dirty="0"/>
              <a:t>However, these patients are more likely to go into a </a:t>
            </a:r>
            <a:r>
              <a:rPr lang="en-US" dirty="0" err="1"/>
              <a:t>hyperosmolar</a:t>
            </a:r>
            <a:r>
              <a:rPr lang="en-US" dirty="0"/>
              <a:t> coma and are at an increased risk of developing </a:t>
            </a:r>
            <a:r>
              <a:rPr lang="en-US" dirty="0" err="1"/>
              <a:t>macrovascular</a:t>
            </a:r>
            <a:r>
              <a:rPr lang="en-US" dirty="0"/>
              <a:t> and </a:t>
            </a:r>
            <a:r>
              <a:rPr lang="en-US" dirty="0" err="1"/>
              <a:t>microvascular</a:t>
            </a:r>
            <a:r>
              <a:rPr lang="en-US" dirty="0"/>
              <a:t> complications.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dirty="0"/>
              <a:t>Gestational diabetes mellitus (GDM)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457200" indent="-457200" algn="justLow" rtl="0"/>
            <a:r>
              <a:rPr lang="en-US" dirty="0"/>
              <a:t>Defined as diabetes mellitus that develops during pregnancy</a:t>
            </a:r>
          </a:p>
          <a:p>
            <a:pPr marL="457200" indent="-457200" algn="justLow" rtl="0">
              <a:buNone/>
            </a:pPr>
            <a:endParaRPr lang="en-US" dirty="0"/>
          </a:p>
          <a:p>
            <a:pPr algn="justLow" rtl="0"/>
            <a:r>
              <a:rPr lang="en-US" dirty="0"/>
              <a:t>GDM associated with increased incidence of neonatal morbidity, including </a:t>
            </a:r>
            <a:r>
              <a:rPr lang="en-US" dirty="0" err="1"/>
              <a:t>hypocalcemia</a:t>
            </a:r>
            <a:r>
              <a:rPr lang="en-US" dirty="0"/>
              <a:t>, hypoglycemia, </a:t>
            </a:r>
            <a:r>
              <a:rPr lang="en-US" dirty="0" err="1"/>
              <a:t>perinatal</a:t>
            </a:r>
            <a:r>
              <a:rPr lang="en-US" dirty="0"/>
              <a:t> complications associated with maternal hyperglycemia</a:t>
            </a:r>
          </a:p>
          <a:p>
            <a:pPr algn="justLow" rtl="0">
              <a:buNone/>
            </a:pPr>
            <a:endParaRPr lang="en-US" dirty="0"/>
          </a:p>
          <a:p>
            <a:pPr algn="justLow" rtl="0"/>
            <a:r>
              <a:rPr lang="en-US" dirty="0"/>
              <a:t>GDM mothers are at increased risk of developing diabetes (incidence of 60% by 15 years after parturition)</a:t>
            </a:r>
          </a:p>
          <a:p>
            <a:pPr algn="justLow" rtl="0">
              <a:buNone/>
            </a:pPr>
            <a:endParaRPr lang="en-US" dirty="0"/>
          </a:p>
          <a:p>
            <a:pPr algn="justLow" rtl="0"/>
            <a:r>
              <a:rPr lang="en-US" dirty="0"/>
              <a:t>Screening is recommended to be performed between 24 and 28 weeks on all women not previously identified as having glucose intolerance</a:t>
            </a:r>
          </a:p>
          <a:p>
            <a:pPr lvl="1" algn="justLow" rtl="0">
              <a:buNone/>
            </a:pPr>
            <a:r>
              <a:rPr lang="en-US" dirty="0"/>
              <a:t>a. 50 grams oral glucose given in the morning after 8-14 hr fast</a:t>
            </a:r>
          </a:p>
          <a:p>
            <a:pPr lvl="1" algn="justLow" rtl="0">
              <a:buNone/>
            </a:pPr>
            <a:r>
              <a:rPr lang="en-US" dirty="0"/>
              <a:t>b. Measure plasma glucose at 1 hour post dose</a:t>
            </a:r>
          </a:p>
          <a:p>
            <a:pPr lvl="1" algn="justLow" rtl="0">
              <a:buNone/>
            </a:pPr>
            <a:r>
              <a:rPr lang="en-US" dirty="0"/>
              <a:t>c. If abnormal (&gt;140 mg/dl) then OGTT indicated with 100 gram oral</a:t>
            </a:r>
          </a:p>
          <a:p>
            <a:pPr lvl="1" algn="justLow" rtl="0">
              <a:buNone/>
            </a:pPr>
            <a:r>
              <a:rPr lang="en-US" dirty="0"/>
              <a:t>glucose load on different day</a:t>
            </a:r>
            <a:endParaRPr lang="ar-IQ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1084</TotalTime>
  <Words>1258</Words>
  <Application>Microsoft Office PowerPoint</Application>
  <PresentationFormat>On-screen Show (4:3)</PresentationFormat>
  <Paragraphs>136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Century Schoolbook</vt:lpstr>
      <vt:lpstr>Wingdings</vt:lpstr>
      <vt:lpstr>Wingdings 2</vt:lpstr>
      <vt:lpstr>Oriel</vt:lpstr>
      <vt:lpstr>Glucose analysis</vt:lpstr>
      <vt:lpstr>     Glucose Metabolism </vt:lpstr>
      <vt:lpstr>HYPERGLYCEMIA </vt:lpstr>
      <vt:lpstr>Diabetes Mellitus ( D.M.)  </vt:lpstr>
      <vt:lpstr>PowerPoint Presentation</vt:lpstr>
      <vt:lpstr>Type 1 diabetes mellitus  </vt:lpstr>
      <vt:lpstr>Signs and symptoms</vt:lpstr>
      <vt:lpstr>Type 2 diabetes mellitus</vt:lpstr>
      <vt:lpstr>Gestational diabetes mellitus (GDM) </vt:lpstr>
      <vt:lpstr>Diabetic Profile Tests: </vt:lpstr>
      <vt:lpstr>     Laboratory methods for the Diagnosis of Diabetes Mellitus </vt:lpstr>
      <vt:lpstr>1- Fasting blood sugar (FBG)  </vt:lpstr>
      <vt:lpstr>2- Two hour postprandial blood sugar                 (2-hour PPT) </vt:lpstr>
      <vt:lpstr>3- Random blood sugar (RBS) </vt:lpstr>
      <vt:lpstr>Glucose Analysis </vt:lpstr>
      <vt:lpstr>PowerPoint Presentation</vt:lpstr>
      <vt:lpstr>PowerPoint Presentation</vt:lpstr>
      <vt:lpstr>PowerPoint Presentation</vt:lpstr>
      <vt:lpstr>METHOD   GLUCOSE OXIDASE ENZYMATIC  COLOROMETRIC METHOD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shosho</dc:creator>
  <cp:lastModifiedBy>Maher</cp:lastModifiedBy>
  <cp:revision>82</cp:revision>
  <dcterms:created xsi:type="dcterms:W3CDTF">2016-01-09T00:32:18Z</dcterms:created>
  <dcterms:modified xsi:type="dcterms:W3CDTF">2021-05-16T10:20:51Z</dcterms:modified>
</cp:coreProperties>
</file>