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34"/>
  </p:notesMasterIdLst>
  <p:sldIdLst>
    <p:sldId id="256" r:id="rId2"/>
    <p:sldId id="335" r:id="rId3"/>
    <p:sldId id="313" r:id="rId4"/>
    <p:sldId id="338" r:id="rId5"/>
    <p:sldId id="336" r:id="rId6"/>
    <p:sldId id="387" r:id="rId7"/>
    <p:sldId id="337" r:id="rId8"/>
    <p:sldId id="340" r:id="rId9"/>
    <p:sldId id="334" r:id="rId10"/>
    <p:sldId id="346" r:id="rId11"/>
    <p:sldId id="347" r:id="rId12"/>
    <p:sldId id="374" r:id="rId13"/>
    <p:sldId id="376" r:id="rId14"/>
    <p:sldId id="352" r:id="rId15"/>
    <p:sldId id="383" r:id="rId16"/>
    <p:sldId id="365" r:id="rId17"/>
    <p:sldId id="356" r:id="rId18"/>
    <p:sldId id="366" r:id="rId19"/>
    <p:sldId id="357" r:id="rId20"/>
    <p:sldId id="358" r:id="rId21"/>
    <p:sldId id="384" r:id="rId22"/>
    <p:sldId id="359" r:id="rId23"/>
    <p:sldId id="360" r:id="rId24"/>
    <p:sldId id="368" r:id="rId25"/>
    <p:sldId id="361" r:id="rId26"/>
    <p:sldId id="369" r:id="rId27"/>
    <p:sldId id="362" r:id="rId28"/>
    <p:sldId id="363" r:id="rId29"/>
    <p:sldId id="370" r:id="rId30"/>
    <p:sldId id="371" r:id="rId31"/>
    <p:sldId id="385" r:id="rId32"/>
    <p:sldId id="386" r:id="rId3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3651" autoAdjust="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12" y="499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AEECEC6-F59E-4FB6-B703-420839A254D9}" type="datetimeFigureOut">
              <a:rPr lang="ar-IQ" smtClean="0"/>
              <a:pPr/>
              <a:t>26/02/1441</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3414538-2C83-44B7-9E89-3E38B8738449}" type="slidenum">
              <a:rPr lang="ar-IQ" smtClean="0"/>
              <a:pPr/>
              <a:t>‹#›</a:t>
            </a:fld>
            <a:endParaRPr lang="ar-IQ"/>
          </a:p>
        </p:txBody>
      </p:sp>
    </p:spTree>
    <p:extLst>
      <p:ext uri="{BB962C8B-B14F-4D97-AF65-F5344CB8AC3E}">
        <p14:creationId xmlns:p14="http://schemas.microsoft.com/office/powerpoint/2010/main" val="33921837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1</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10</a:t>
            </a:fld>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11</a:t>
            </a:fld>
            <a:endParaRPr lang="ar-IQ"/>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12</a:t>
            </a:fld>
            <a:endParaRPr lang="ar-IQ"/>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9DF59F35-46B4-4D1A-A4C4-71DDEA6D1ED8}" type="slidenum">
              <a:rPr lang="en-US" altLang="en-US"/>
              <a:pPr/>
              <a:t>13</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124534C6-B6B9-46CB-812C-090EA0DC246B}" type="slidenum">
              <a:rPr lang="en-US" altLang="en-US"/>
              <a:pPr/>
              <a:t>14</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43414538-2C83-44B7-9E89-3E38B8738449}" type="slidenum">
              <a:rPr lang="ar-IQ" smtClean="0"/>
              <a:pPr/>
              <a:t>15</a:t>
            </a:fld>
            <a:endParaRPr lang="ar-IQ"/>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16</a:t>
            </a:fld>
            <a:endParaRPr lang="ar-IQ"/>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17</a:t>
            </a:fld>
            <a:endParaRPr lang="ar-IQ"/>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18</a:t>
            </a:fld>
            <a:endParaRPr lang="ar-IQ"/>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19</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2</a:t>
            </a:fld>
            <a:endParaRPr lang="ar-IQ"/>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ea typeface="Verdana" pitchFamily="34" charset="0"/>
                <a:cs typeface="Times New Roman" pitchFamily="18" charset="0"/>
              </a:rPr>
              <a:t>Basically, it is responsible for letting the brain get information on what is happening outside the body.</a:t>
            </a:r>
            <a:br>
              <a:rPr lang="en-US" sz="1200" dirty="0" smtClean="0">
                <a:latin typeface="Times New Roman" pitchFamily="18" charset="0"/>
                <a:ea typeface="Verdana" pitchFamily="34" charset="0"/>
                <a:cs typeface="Times New Roman" pitchFamily="18" charset="0"/>
              </a:rPr>
            </a:br>
            <a:endParaRPr lang="ar-IQ" dirty="0"/>
          </a:p>
        </p:txBody>
      </p:sp>
      <p:sp>
        <p:nvSpPr>
          <p:cNvPr id="4" name="Slide Number Placeholder 3"/>
          <p:cNvSpPr>
            <a:spLocks noGrp="1"/>
          </p:cNvSpPr>
          <p:nvPr>
            <p:ph type="sldNum" sz="quarter" idx="10"/>
          </p:nvPr>
        </p:nvSpPr>
        <p:spPr/>
        <p:txBody>
          <a:bodyPr/>
          <a:lstStyle/>
          <a:p>
            <a:fld id="{43414538-2C83-44B7-9E89-3E38B8738449}" type="slidenum">
              <a:rPr lang="ar-IQ" smtClean="0"/>
              <a:pPr/>
              <a:t>20</a:t>
            </a:fld>
            <a:endParaRPr lang="ar-IQ"/>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ea typeface="Verdana" pitchFamily="34" charset="0"/>
                <a:cs typeface="Times New Roman" pitchFamily="18" charset="0"/>
              </a:rPr>
              <a:t>Basically, it is responsible for letting the brain get information on what is happening outside the body.</a:t>
            </a:r>
            <a:br>
              <a:rPr lang="en-US" sz="1200" dirty="0" smtClean="0">
                <a:latin typeface="Times New Roman" pitchFamily="18" charset="0"/>
                <a:ea typeface="Verdana" pitchFamily="34" charset="0"/>
                <a:cs typeface="Times New Roman" pitchFamily="18" charset="0"/>
              </a:rPr>
            </a:br>
            <a:endParaRPr lang="ar-IQ" dirty="0"/>
          </a:p>
        </p:txBody>
      </p:sp>
      <p:sp>
        <p:nvSpPr>
          <p:cNvPr id="4" name="Slide Number Placeholder 3"/>
          <p:cNvSpPr>
            <a:spLocks noGrp="1"/>
          </p:cNvSpPr>
          <p:nvPr>
            <p:ph type="sldNum" sz="quarter" idx="10"/>
          </p:nvPr>
        </p:nvSpPr>
        <p:spPr/>
        <p:txBody>
          <a:bodyPr/>
          <a:lstStyle/>
          <a:p>
            <a:fld id="{43414538-2C83-44B7-9E89-3E38B8738449}" type="slidenum">
              <a:rPr lang="ar-IQ" smtClean="0"/>
              <a:pPr/>
              <a:t>21</a:t>
            </a:fld>
            <a:endParaRPr lang="ar-IQ"/>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dirty="0" smtClean="0"/>
              <a:t>What are the Functions of the Cerebral Cortex?</a:t>
            </a:r>
          </a:p>
          <a:p>
            <a:pPr lvl="1" eaLnBrk="1" hangingPunct="1"/>
            <a:r>
              <a:rPr lang="en-US" altLang="en-US" i="1" dirty="0" smtClean="0"/>
              <a:t>Primary motor cortex</a:t>
            </a:r>
            <a:r>
              <a:rPr lang="en-US" altLang="en-US" dirty="0" smtClean="0"/>
              <a:t> (</a:t>
            </a:r>
            <a:r>
              <a:rPr lang="en-US" altLang="en-US" i="1" dirty="0" err="1" smtClean="0"/>
              <a:t>precentral</a:t>
            </a:r>
            <a:r>
              <a:rPr lang="en-US" altLang="en-US" dirty="0" smtClean="0"/>
              <a:t> </a:t>
            </a:r>
            <a:r>
              <a:rPr lang="en-US" altLang="en-US" dirty="0" err="1" smtClean="0"/>
              <a:t>gyrus</a:t>
            </a:r>
            <a:r>
              <a:rPr lang="en-US" altLang="en-US" dirty="0" smtClean="0"/>
              <a:t>)</a:t>
            </a:r>
          </a:p>
          <a:p>
            <a:pPr lvl="2" eaLnBrk="1" hangingPunct="1"/>
            <a:r>
              <a:rPr lang="en-US" altLang="en-US" dirty="0" smtClean="0"/>
              <a:t>Directs voluntary movement</a:t>
            </a:r>
          </a:p>
          <a:p>
            <a:pPr lvl="1" eaLnBrk="1" hangingPunct="1"/>
            <a:r>
              <a:rPr lang="en-US" altLang="en-US" i="1" dirty="0" smtClean="0"/>
              <a:t>Primary sensory cortex</a:t>
            </a:r>
            <a:r>
              <a:rPr lang="en-US" altLang="en-US" dirty="0" smtClean="0"/>
              <a:t> (</a:t>
            </a:r>
            <a:r>
              <a:rPr lang="en-US" altLang="en-US" i="1" dirty="0" err="1" smtClean="0"/>
              <a:t>postcentral</a:t>
            </a:r>
            <a:r>
              <a:rPr lang="en-US" altLang="en-US" dirty="0" smtClean="0"/>
              <a:t> </a:t>
            </a:r>
            <a:r>
              <a:rPr lang="en-US" altLang="en-US" dirty="0" err="1" smtClean="0"/>
              <a:t>gyrus</a:t>
            </a:r>
            <a:r>
              <a:rPr lang="en-US" altLang="en-US" dirty="0" smtClean="0"/>
              <a:t>)</a:t>
            </a:r>
          </a:p>
          <a:p>
            <a:pPr lvl="2" eaLnBrk="1" hangingPunct="1"/>
            <a:r>
              <a:rPr lang="en-US" altLang="en-US" dirty="0" smtClean="0"/>
              <a:t>Receives </a:t>
            </a:r>
            <a:r>
              <a:rPr lang="en-US" altLang="en-US" i="1" dirty="0" smtClean="0"/>
              <a:t>somatic</a:t>
            </a:r>
            <a:r>
              <a:rPr lang="en-US" altLang="en-US" dirty="0" smtClean="0"/>
              <a:t> sensation (touch, pain, pressure, temperature)</a:t>
            </a:r>
          </a:p>
          <a:p>
            <a:pPr lvl="1" eaLnBrk="1" hangingPunct="1"/>
            <a:r>
              <a:rPr lang="en-US" altLang="en-US" i="1" dirty="0" smtClean="0"/>
              <a:t>Association areas</a:t>
            </a:r>
            <a:endParaRPr lang="en-US" altLang="en-US" dirty="0" smtClean="0"/>
          </a:p>
          <a:p>
            <a:pPr lvl="2" eaLnBrk="1" hangingPunct="1"/>
            <a:r>
              <a:rPr lang="en-US" altLang="en-US" dirty="0" smtClean="0"/>
              <a:t>Interpret sensation</a:t>
            </a:r>
          </a:p>
          <a:p>
            <a:pPr lvl="2" eaLnBrk="1" hangingPunct="1"/>
            <a:r>
              <a:rPr lang="en-US" altLang="en-US" dirty="0" smtClean="0"/>
              <a:t>Coordinate movement</a:t>
            </a:r>
            <a:endParaRPr lang="ar-IQ" dirty="0"/>
          </a:p>
        </p:txBody>
      </p:sp>
      <p:sp>
        <p:nvSpPr>
          <p:cNvPr id="4" name="Slide Number Placeholder 3"/>
          <p:cNvSpPr>
            <a:spLocks noGrp="1"/>
          </p:cNvSpPr>
          <p:nvPr>
            <p:ph type="sldNum" sz="quarter" idx="10"/>
          </p:nvPr>
        </p:nvSpPr>
        <p:spPr/>
        <p:txBody>
          <a:bodyPr/>
          <a:lstStyle/>
          <a:p>
            <a:fld id="{43414538-2C83-44B7-9E89-3E38B8738449}" type="slidenum">
              <a:rPr lang="ar-IQ" smtClean="0"/>
              <a:pPr/>
              <a:t>22</a:t>
            </a:fld>
            <a:endParaRPr lang="ar-IQ"/>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23</a:t>
            </a:fld>
            <a:endParaRPr lang="ar-IQ"/>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24</a:t>
            </a:fld>
            <a:endParaRPr lang="ar-IQ"/>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25</a:t>
            </a:fld>
            <a:endParaRPr lang="ar-IQ"/>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26</a:t>
            </a:fld>
            <a:endParaRPr lang="ar-IQ"/>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27</a:t>
            </a:fld>
            <a:endParaRPr lang="ar-IQ"/>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28</a:t>
            </a:fld>
            <a:endParaRPr lang="ar-IQ"/>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D04B139C-1F3D-4E0E-9C83-4CD162172587}" type="slidenum">
              <a:rPr lang="en-US" altLang="en-US"/>
              <a:pPr/>
              <a:t>29</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ED167A7-18A9-45C7-B1D0-B298E1941F81}" type="slidenum">
              <a:rPr lang="ar-IQ" smtClean="0"/>
              <a:pPr/>
              <a:t>3</a:t>
            </a:fld>
            <a:endParaRPr lang="ar-IQ"/>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30</a:t>
            </a:fld>
            <a:endParaRPr lang="ar-IQ"/>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31</a:t>
            </a:fld>
            <a:endParaRPr lang="ar-IQ"/>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32</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4</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5</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6</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7</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8</a:t>
            </a:fld>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9</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9F73AAD-76ED-4564-BBC8-818E36A67F2B}" type="datetimeFigureOut">
              <a:rPr lang="ar-IQ" smtClean="0"/>
              <a:pPr/>
              <a:t>26/02/1441</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AE7BA7A-65D3-4D65-8C59-51B0FB8D8CE8}"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26/02/1441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26/02/1441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26/02/1441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26/02/1441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F73AAD-76ED-4564-BBC8-818E36A67F2B}" type="datetimeFigureOut">
              <a:rPr lang="ar-IQ" smtClean="0"/>
              <a:pPr/>
              <a:t>26/02/1441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9F73AAD-76ED-4564-BBC8-818E36A67F2B}" type="datetimeFigureOut">
              <a:rPr lang="ar-IQ" smtClean="0"/>
              <a:pPr/>
              <a:t>26/02/1441</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9F73AAD-76ED-4564-BBC8-818E36A67F2B}" type="datetimeFigureOut">
              <a:rPr lang="ar-IQ" smtClean="0"/>
              <a:pPr/>
              <a:t>26/02/1441</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9F73AAD-76ED-4564-BBC8-818E36A67F2B}" type="datetimeFigureOut">
              <a:rPr lang="ar-IQ" smtClean="0"/>
              <a:pPr/>
              <a:t>26/02/1441</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9F73AAD-76ED-4564-BBC8-818E36A67F2B}" type="datetimeFigureOut">
              <a:rPr lang="ar-IQ" smtClean="0"/>
              <a:pPr/>
              <a:t>26/02/1441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9F73AAD-76ED-4564-BBC8-818E36A67F2B}" type="datetimeFigureOut">
              <a:rPr lang="ar-IQ" smtClean="0"/>
              <a:pPr/>
              <a:t>26/02/1441</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AE7BA7A-65D3-4D65-8C59-51B0FB8D8CE8}" type="slidenum">
              <a:rPr lang="ar-IQ" smtClean="0"/>
              <a:pPr/>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9F73AAD-76ED-4564-BBC8-818E36A67F2B}" type="datetimeFigureOut">
              <a:rPr lang="ar-IQ" smtClean="0"/>
              <a:pPr/>
              <a:t>26/02/1441</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AE7BA7A-65D3-4D65-8C59-51B0FB8D8CE8}"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428604"/>
            <a:ext cx="7986714" cy="928693"/>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rtl="0"/>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Human Nervous System</a:t>
            </a:r>
            <a:endParaRPr lang="ar-IQ"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3214678" y="5072074"/>
            <a:ext cx="5929322" cy="960401"/>
          </a:xfrm>
        </p:spPr>
        <p:style>
          <a:lnRef idx="1">
            <a:schemeClr val="accent4"/>
          </a:lnRef>
          <a:fillRef idx="3">
            <a:schemeClr val="accent4"/>
          </a:fillRef>
          <a:effectRef idx="2">
            <a:schemeClr val="accent4"/>
          </a:effectRef>
          <a:fontRef idx="minor">
            <a:schemeClr val="lt1"/>
          </a:fontRef>
        </p:style>
        <p:txBody>
          <a:bodyPr>
            <a:normAutofit lnSpcReduction="10000"/>
          </a:bodyPr>
          <a:lstStyle/>
          <a:p>
            <a:pPr algn="l" rt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Lecture 3</a:t>
            </a:r>
          </a:p>
          <a:p>
            <a:pPr algn="l" rt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Dr.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Shaimaa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Munther</a:t>
            </a:r>
            <a:endParaRPr lang="ar-IQ"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4" name="Picture 3" descr="b8.jpg"/>
          <p:cNvPicPr>
            <a:picLocks noChangeAspect="1"/>
          </p:cNvPicPr>
          <p:nvPr/>
        </p:nvPicPr>
        <p:blipFill>
          <a:blip r:embed="rId3"/>
          <a:stretch>
            <a:fillRect/>
          </a:stretch>
        </p:blipFill>
        <p:spPr>
          <a:xfrm>
            <a:off x="285720" y="1428736"/>
            <a:ext cx="2914650" cy="5214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b9.jpg"/>
          <p:cNvPicPr>
            <a:picLocks noChangeAspect="1"/>
          </p:cNvPicPr>
          <p:nvPr/>
        </p:nvPicPr>
        <p:blipFill>
          <a:blip r:embed="rId4"/>
          <a:stretch>
            <a:fillRect/>
          </a:stretch>
        </p:blipFill>
        <p:spPr>
          <a:xfrm>
            <a:off x="5286380" y="1857364"/>
            <a:ext cx="2824165" cy="2500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481328"/>
            <a:ext cx="8715436" cy="5090944"/>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algn="justLow" rtl="0">
              <a:lnSpc>
                <a:spcPct val="170000"/>
              </a:lnSpc>
              <a:buNone/>
              <a:tabLst>
                <a:tab pos="7270750" algn="l"/>
                <a:tab pos="7713663" algn="l"/>
              </a:tabLst>
            </a:pPr>
            <a:r>
              <a:rPr lang="en-US" sz="8000" dirty="0" smtClean="0">
                <a:latin typeface="Times New Roman" pitchFamily="18" charset="0"/>
                <a:ea typeface="Verdana" pitchFamily="34" charset="0"/>
                <a:cs typeface="Times New Roman" pitchFamily="18" charset="0"/>
              </a:rPr>
              <a:t> </a:t>
            </a:r>
            <a:r>
              <a:rPr lang="en-US" sz="9600" dirty="0" smtClean="0">
                <a:latin typeface="Times New Roman" pitchFamily="18" charset="0"/>
                <a:ea typeface="Verdana" pitchFamily="34" charset="0"/>
                <a:cs typeface="Times New Roman" pitchFamily="18" charset="0"/>
              </a:rPr>
              <a:t>The central nervous system comprises the brain and spinal cord, both of which play an important role  . </a:t>
            </a:r>
          </a:p>
          <a:p>
            <a:pPr lvl="1" algn="justLow" rtl="0">
              <a:lnSpc>
                <a:spcPct val="170000"/>
              </a:lnSpc>
              <a:tabLst>
                <a:tab pos="7270750" algn="l"/>
                <a:tab pos="7713663" algn="l"/>
              </a:tabLst>
            </a:pPr>
            <a:r>
              <a:rPr lang="en-US" sz="9200" b="1" u="sng" dirty="0" smtClean="0">
                <a:solidFill>
                  <a:srgbClr val="FF0000"/>
                </a:solidFill>
                <a:latin typeface="Times New Roman" pitchFamily="18" charset="0"/>
                <a:ea typeface="Verdana" pitchFamily="34" charset="0"/>
                <a:cs typeface="Times New Roman" pitchFamily="18" charset="0"/>
              </a:rPr>
              <a:t>The brain</a:t>
            </a:r>
            <a:r>
              <a:rPr lang="en-US" sz="9200" dirty="0" smtClean="0">
                <a:latin typeface="Times New Roman" pitchFamily="18" charset="0"/>
                <a:ea typeface="Verdana" pitchFamily="34" charset="0"/>
                <a:cs typeface="Times New Roman" pitchFamily="18" charset="0"/>
              </a:rPr>
              <a:t> plays a major role in controlling the various body functions, </a:t>
            </a:r>
            <a:r>
              <a:rPr lang="ar-IQ" sz="9200" dirty="0" smtClean="0">
                <a:latin typeface="Times New Roman" pitchFamily="18" charset="0"/>
                <a:ea typeface="Verdana" pitchFamily="34" charset="0"/>
                <a:cs typeface="Times New Roman" pitchFamily="18" charset="0"/>
              </a:rPr>
              <a:t> </a:t>
            </a:r>
            <a:r>
              <a:rPr lang="en-US" sz="9200" dirty="0" smtClean="0">
                <a:latin typeface="Times New Roman" pitchFamily="18" charset="0"/>
                <a:ea typeface="Verdana" pitchFamily="34" charset="0"/>
                <a:cs typeface="Times New Roman" pitchFamily="18" charset="0"/>
              </a:rPr>
              <a:t>which include movement, sensation, thinking, memory, speech, etc.</a:t>
            </a:r>
          </a:p>
          <a:p>
            <a:pPr lvl="1" algn="justLow" rtl="0">
              <a:lnSpc>
                <a:spcPct val="150000"/>
              </a:lnSpc>
              <a:spcAft>
                <a:spcPts val="1000"/>
              </a:spcAft>
            </a:pPr>
            <a:r>
              <a:rPr lang="en-US" sz="9200" dirty="0" smtClean="0">
                <a:solidFill>
                  <a:srgbClr val="000000"/>
                </a:solidFill>
                <a:latin typeface="Times New Roman" pitchFamily="18" charset="0"/>
                <a:ea typeface="Verdana" pitchFamily="34" charset="0"/>
                <a:cs typeface="Times New Roman" pitchFamily="18" charset="0"/>
              </a:rPr>
              <a:t>On the other hand, the </a:t>
            </a:r>
            <a:r>
              <a:rPr lang="en-US" sz="9200" b="1" u="sng" dirty="0" smtClean="0">
                <a:solidFill>
                  <a:srgbClr val="FF0000"/>
                </a:solidFill>
                <a:latin typeface="Times New Roman" pitchFamily="18" charset="0"/>
                <a:ea typeface="Verdana" pitchFamily="34" charset="0"/>
                <a:cs typeface="Times New Roman" pitchFamily="18" charset="0"/>
              </a:rPr>
              <a:t>spinal cord </a:t>
            </a:r>
            <a:r>
              <a:rPr lang="en-US" sz="9200" dirty="0" smtClean="0">
                <a:solidFill>
                  <a:srgbClr val="000000"/>
                </a:solidFill>
                <a:latin typeface="Times New Roman" pitchFamily="18" charset="0"/>
                <a:ea typeface="Verdana" pitchFamily="34" charset="0"/>
                <a:cs typeface="Times New Roman" pitchFamily="18" charset="0"/>
              </a:rPr>
              <a:t>is connected to the brain at a particular section of the brain referred to as the </a:t>
            </a:r>
            <a:r>
              <a:rPr lang="en-US" sz="9200" b="1" u="sng" dirty="0" smtClean="0">
                <a:solidFill>
                  <a:srgbClr val="FF0000"/>
                </a:solidFill>
                <a:latin typeface="Times New Roman" pitchFamily="18" charset="0"/>
                <a:ea typeface="Verdana" pitchFamily="34" charset="0"/>
                <a:cs typeface="Times New Roman" pitchFamily="18" charset="0"/>
              </a:rPr>
              <a:t>brainstem. </a:t>
            </a:r>
          </a:p>
          <a:p>
            <a:pPr lvl="1" algn="justLow" rtl="0">
              <a:lnSpc>
                <a:spcPct val="150000"/>
              </a:lnSpc>
              <a:spcAft>
                <a:spcPts val="1000"/>
              </a:spcAft>
            </a:pPr>
            <a:r>
              <a:rPr lang="en-US" sz="9200" dirty="0" smtClean="0">
                <a:solidFill>
                  <a:srgbClr val="000000"/>
                </a:solidFill>
                <a:latin typeface="Times New Roman" pitchFamily="18" charset="0"/>
                <a:ea typeface="Verdana" pitchFamily="34" charset="0"/>
                <a:cs typeface="Times New Roman" pitchFamily="18" charset="0"/>
              </a:rPr>
              <a:t>Our brain is protected by the skull, whereas the spinal cord is protected by the vertebrae or the spinal column.</a:t>
            </a:r>
            <a:endParaRPr lang="en-US" sz="9200" dirty="0" smtClean="0">
              <a:solidFill>
                <a:srgbClr val="FF0000"/>
              </a:solidFill>
              <a:latin typeface="Times New Roman" pitchFamily="18" charset="0"/>
              <a:ea typeface="Verdana" pitchFamily="34" charset="0"/>
              <a:cs typeface="Times New Roman" pitchFamily="18" charset="0"/>
            </a:endParaRPr>
          </a:p>
          <a:p>
            <a:pPr algn="justLow"/>
            <a:endParaRPr lang="ar-IQ" sz="80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939784"/>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CNS Functions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214422"/>
            <a:ext cx="8643998" cy="5214974"/>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algn="justLow" rtl="0">
              <a:lnSpc>
                <a:spcPct val="150000"/>
              </a:lnSpc>
              <a:spcAft>
                <a:spcPts val="1000"/>
              </a:spcAft>
            </a:pPr>
            <a:r>
              <a:rPr lang="en-US" sz="7200" dirty="0" smtClean="0">
                <a:solidFill>
                  <a:srgbClr val="000000"/>
                </a:solidFill>
                <a:latin typeface="Times New Roman" pitchFamily="18" charset="0"/>
                <a:ea typeface="Verdana" pitchFamily="34" charset="0"/>
                <a:cs typeface="Times New Roman" pitchFamily="18" charset="0"/>
              </a:rPr>
              <a:t>The </a:t>
            </a:r>
            <a:r>
              <a:rPr lang="en-US" sz="7200" b="1" dirty="0" smtClean="0">
                <a:solidFill>
                  <a:srgbClr val="000000"/>
                </a:solidFill>
                <a:latin typeface="Times New Roman" pitchFamily="18" charset="0"/>
                <a:ea typeface="Verdana" pitchFamily="34" charset="0"/>
                <a:cs typeface="Times New Roman" pitchFamily="18" charset="0"/>
              </a:rPr>
              <a:t>brain</a:t>
            </a:r>
            <a:r>
              <a:rPr lang="en-US" sz="7200" dirty="0" smtClean="0">
                <a:solidFill>
                  <a:srgbClr val="000000"/>
                </a:solidFill>
                <a:latin typeface="Times New Roman" pitchFamily="18" charset="0"/>
                <a:ea typeface="Verdana" pitchFamily="34" charset="0"/>
                <a:cs typeface="Times New Roman" pitchFamily="18" charset="0"/>
              </a:rPr>
              <a:t> is one of the most important organs in the human body system. It is the </a:t>
            </a:r>
            <a:r>
              <a:rPr lang="en-US" sz="7200" b="1" dirty="0" smtClean="0">
                <a:solidFill>
                  <a:srgbClr val="000000"/>
                </a:solidFill>
                <a:latin typeface="Times New Roman" pitchFamily="18" charset="0"/>
                <a:ea typeface="Verdana" pitchFamily="34" charset="0"/>
                <a:cs typeface="Times New Roman" pitchFamily="18" charset="0"/>
              </a:rPr>
              <a:t>center of all commands</a:t>
            </a:r>
            <a:r>
              <a:rPr lang="en-US" sz="7200" dirty="0" smtClean="0">
                <a:solidFill>
                  <a:srgbClr val="000000"/>
                </a:solidFill>
                <a:latin typeface="Times New Roman" pitchFamily="18" charset="0"/>
                <a:ea typeface="Verdana" pitchFamily="34" charset="0"/>
                <a:cs typeface="Times New Roman" pitchFamily="18" charset="0"/>
              </a:rPr>
              <a:t>. It monitors all the </a:t>
            </a:r>
            <a:r>
              <a:rPr lang="en-US" sz="7200" b="1" dirty="0" smtClean="0">
                <a:solidFill>
                  <a:srgbClr val="000000"/>
                </a:solidFill>
                <a:latin typeface="Times New Roman" pitchFamily="18" charset="0"/>
                <a:ea typeface="Verdana" pitchFamily="34" charset="0"/>
                <a:cs typeface="Times New Roman" pitchFamily="18" charset="0"/>
              </a:rPr>
              <a:t>conscious and unconscious processes </a:t>
            </a:r>
            <a:r>
              <a:rPr lang="en-US" sz="7200" dirty="0" smtClean="0">
                <a:solidFill>
                  <a:srgbClr val="000000"/>
                </a:solidFill>
                <a:latin typeface="Times New Roman" pitchFamily="18" charset="0"/>
                <a:ea typeface="Verdana" pitchFamily="34" charset="0"/>
                <a:cs typeface="Times New Roman" pitchFamily="18" charset="0"/>
              </a:rPr>
              <a:t>of the body. </a:t>
            </a:r>
          </a:p>
          <a:p>
            <a:pPr algn="justLow" rtl="0">
              <a:lnSpc>
                <a:spcPct val="150000"/>
              </a:lnSpc>
              <a:spcAft>
                <a:spcPts val="1000"/>
              </a:spcAft>
            </a:pPr>
            <a:r>
              <a:rPr lang="en-US" sz="7200" dirty="0" smtClean="0">
                <a:solidFill>
                  <a:srgbClr val="000000"/>
                </a:solidFill>
                <a:latin typeface="Times New Roman" pitchFamily="18" charset="0"/>
                <a:ea typeface="Verdana" pitchFamily="34" charset="0"/>
                <a:cs typeface="Times New Roman" pitchFamily="18" charset="0"/>
              </a:rPr>
              <a:t>The brain is divided into two halves, the right hemisphere and the left hemisphere. </a:t>
            </a:r>
            <a:endParaRPr lang="en-US" sz="7200" dirty="0" smtClean="0">
              <a:latin typeface="Times New Roman" pitchFamily="18" charset="0"/>
              <a:ea typeface="Verdana" pitchFamily="34" charset="0"/>
              <a:cs typeface="Times New Roman" pitchFamily="18" charset="0"/>
            </a:endParaRPr>
          </a:p>
          <a:p>
            <a:pPr algn="justLow" rtl="0">
              <a:lnSpc>
                <a:spcPct val="150000"/>
              </a:lnSpc>
              <a:spcAft>
                <a:spcPts val="1000"/>
              </a:spcAft>
            </a:pPr>
            <a:r>
              <a:rPr lang="en-US" sz="7200" dirty="0" smtClean="0">
                <a:solidFill>
                  <a:srgbClr val="000000"/>
                </a:solidFill>
                <a:latin typeface="Times New Roman" pitchFamily="18" charset="0"/>
                <a:ea typeface="Verdana" pitchFamily="34" charset="0"/>
                <a:cs typeface="Times New Roman" pitchFamily="18" charset="0"/>
              </a:rPr>
              <a:t>The human brain  can be divided into three parts:</a:t>
            </a:r>
          </a:p>
          <a:p>
            <a:pPr marL="1508760" lvl="1" indent="-1143000" algn="justLow" rtl="0">
              <a:lnSpc>
                <a:spcPct val="150000"/>
              </a:lnSpc>
              <a:spcAft>
                <a:spcPts val="1000"/>
              </a:spcAft>
              <a:buAutoNum type="arabicPeriod"/>
            </a:pPr>
            <a:r>
              <a:rPr lang="en-US" sz="6800" b="1" dirty="0" smtClean="0">
                <a:solidFill>
                  <a:srgbClr val="000000"/>
                </a:solidFill>
                <a:latin typeface="Times New Roman" pitchFamily="18" charset="0"/>
                <a:ea typeface="Verdana" pitchFamily="34" charset="0"/>
                <a:cs typeface="Times New Roman" pitchFamily="18" charset="0"/>
              </a:rPr>
              <a:t>Forebrain </a:t>
            </a:r>
          </a:p>
          <a:p>
            <a:pPr marL="1508760" lvl="1" indent="-1143000" algn="justLow" rtl="0">
              <a:lnSpc>
                <a:spcPct val="150000"/>
              </a:lnSpc>
              <a:spcAft>
                <a:spcPts val="1000"/>
              </a:spcAft>
              <a:buAutoNum type="arabicPeriod"/>
            </a:pPr>
            <a:r>
              <a:rPr lang="en-US" sz="6800" b="1" dirty="0" smtClean="0">
                <a:solidFill>
                  <a:srgbClr val="000000"/>
                </a:solidFill>
                <a:latin typeface="Times New Roman" pitchFamily="18" charset="0"/>
                <a:ea typeface="Verdana" pitchFamily="34" charset="0"/>
                <a:cs typeface="Times New Roman" pitchFamily="18" charset="0"/>
              </a:rPr>
              <a:t>Midbrain </a:t>
            </a:r>
          </a:p>
          <a:p>
            <a:pPr marL="1508760" lvl="1" indent="-1143000" algn="justLow" rtl="0">
              <a:lnSpc>
                <a:spcPct val="150000"/>
              </a:lnSpc>
              <a:spcAft>
                <a:spcPts val="1000"/>
              </a:spcAft>
              <a:buFont typeface="+mj-lt"/>
              <a:buAutoNum type="arabicPeriod"/>
            </a:pPr>
            <a:r>
              <a:rPr lang="en-US" sz="6800" b="1" dirty="0" smtClean="0">
                <a:solidFill>
                  <a:srgbClr val="000000"/>
                </a:solidFill>
                <a:latin typeface="Times New Roman" pitchFamily="18" charset="0"/>
                <a:ea typeface="Verdana" pitchFamily="34" charset="0"/>
                <a:cs typeface="Times New Roman" pitchFamily="18" charset="0"/>
              </a:rPr>
              <a:t>Hindbrain</a:t>
            </a:r>
            <a:r>
              <a:rPr lang="en-US" sz="6800" dirty="0" smtClean="0">
                <a:solidFill>
                  <a:srgbClr val="000000"/>
                </a:solidFill>
                <a:latin typeface="Times New Roman" pitchFamily="18" charset="0"/>
                <a:ea typeface="Verdana" pitchFamily="34" charset="0"/>
                <a:cs typeface="Times New Roman" pitchFamily="18" charset="0"/>
              </a:rPr>
              <a:t> </a:t>
            </a:r>
          </a:p>
          <a:p>
            <a:pPr marL="1252728" indent="-1143000" algn="justLow" rtl="0">
              <a:lnSpc>
                <a:spcPct val="150000"/>
              </a:lnSpc>
              <a:spcAft>
                <a:spcPts val="1000"/>
              </a:spcAft>
              <a:buNone/>
            </a:pPr>
            <a:r>
              <a:rPr lang="en-US" sz="7200" dirty="0" smtClean="0">
                <a:solidFill>
                  <a:srgbClr val="000000"/>
                </a:solidFill>
                <a:latin typeface="Times New Roman" pitchFamily="18" charset="0"/>
                <a:ea typeface="Verdana" pitchFamily="34" charset="0"/>
                <a:cs typeface="Times New Roman" pitchFamily="18" charset="0"/>
              </a:rPr>
              <a:t>These, regulate some specific functions of the body. </a:t>
            </a:r>
            <a:endParaRPr lang="en-US" sz="7200" dirty="0" smtClean="0">
              <a:latin typeface="Times New Roman" pitchFamily="18" charset="0"/>
              <a:ea typeface="Verdana" pitchFamily="34" charset="0"/>
              <a:cs typeface="Times New Roman" pitchFamily="18" charset="0"/>
            </a:endParaRPr>
          </a:p>
          <a:p>
            <a:pPr algn="l" rtl="0">
              <a:lnSpc>
                <a:spcPct val="150000"/>
              </a:lnSpc>
              <a:spcAft>
                <a:spcPts val="1000"/>
              </a:spcAft>
              <a:buNone/>
            </a:pPr>
            <a:r>
              <a:rPr lang="en-US" sz="7200" dirty="0" smtClean="0">
                <a:solidFill>
                  <a:srgbClr val="000000"/>
                </a:solidFill>
                <a:latin typeface="Times New Roman" pitchFamily="18" charset="0"/>
                <a:ea typeface="Verdana" pitchFamily="34" charset="0"/>
                <a:cs typeface="Times New Roman" pitchFamily="18" charset="0"/>
              </a:rPr>
              <a:t> </a:t>
            </a:r>
            <a:endParaRPr lang="en-US" sz="7200" dirty="0" smtClean="0">
              <a:latin typeface="Times New Roman" pitchFamily="18" charset="0"/>
              <a:ea typeface="Verdana" pitchFamily="34" charset="0"/>
              <a:cs typeface="Times New Roman" pitchFamily="18" charset="0"/>
            </a:endParaRPr>
          </a:p>
          <a:p>
            <a:endParaRPr lang="ar-IQ" dirty="0">
              <a:latin typeface="Times New Roman" pitchFamily="18" charset="0"/>
              <a:cs typeface="Times New Roman" pitchFamily="18" charset="0"/>
            </a:endParaRPr>
          </a:p>
        </p:txBody>
      </p:sp>
      <p:sp>
        <p:nvSpPr>
          <p:cNvPr id="3" name="Title 2"/>
          <p:cNvSpPr>
            <a:spLocks noGrp="1"/>
          </p:cNvSpPr>
          <p:nvPr>
            <p:ph type="title"/>
          </p:nvPr>
        </p:nvSpPr>
        <p:spPr>
          <a:xfrm>
            <a:off x="500034" y="285728"/>
            <a:ext cx="8229600" cy="78581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rtl="0"/>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Human Brain </a:t>
            </a:r>
            <a:r>
              <a:rPr lang="en-US" sz="4400" dirty="0" smtClean="0">
                <a:latin typeface="Times New Roman" pitchFamily="18" charset="0"/>
                <a:ea typeface="Verdana" pitchFamily="34" charset="0"/>
                <a:cs typeface="Times New Roman" pitchFamily="18" charset="0"/>
              </a:rPr>
              <a:t/>
            </a:r>
            <a:br>
              <a:rPr lang="en-US" sz="4400" dirty="0" smtClean="0">
                <a:latin typeface="Times New Roman" pitchFamily="18" charset="0"/>
                <a:ea typeface="Verdana" pitchFamily="34" charset="0"/>
                <a:cs typeface="Times New Roman" pitchFamily="18" charset="0"/>
              </a:rPr>
            </a:b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08_16aTheBrain_L"/>
          <p:cNvPicPr>
            <a:picLocks noGrp="1" noChangeAspect="1" noChangeArrowheads="1"/>
          </p:cNvPicPr>
          <p:nvPr>
            <p:ph idx="1"/>
          </p:nvPr>
        </p:nvPicPr>
        <p:blipFill>
          <a:blip r:embed="rId3"/>
          <a:srcRect/>
          <a:stretch>
            <a:fillRect/>
          </a:stretch>
        </p:blipFill>
        <p:spPr bwMode="auto">
          <a:xfrm>
            <a:off x="285720" y="1142984"/>
            <a:ext cx="8501122" cy="5429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9"/>
          <p:cNvSpPr txBox="1">
            <a:spLocks noChangeArrowheads="1"/>
          </p:cNvSpPr>
          <p:nvPr/>
        </p:nvSpPr>
        <p:spPr>
          <a:xfrm>
            <a:off x="214282" y="214290"/>
            <a:ext cx="8443914" cy="752476"/>
          </a:xfrm>
          <a:prstGeom prst="rect">
            <a:avLst/>
          </a:prstGeom>
        </p:spPr>
        <p:style>
          <a:lnRef idx="1">
            <a:schemeClr val="accent1"/>
          </a:lnRef>
          <a:fillRef idx="2">
            <a:schemeClr val="accent1"/>
          </a:fillRef>
          <a:effectRef idx="1">
            <a:schemeClr val="accent1"/>
          </a:effectRef>
          <a:fontRef idx="minor">
            <a:schemeClr val="dk1"/>
          </a:fontRef>
        </p:style>
        <p:txBody>
          <a:bodyPr vert="horz">
            <a:no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altLang="en-US" sz="37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n-ea"/>
                <a:cs typeface="Times New Roman" pitchFamily="18" charset="0"/>
              </a:rPr>
              <a:t>The Brain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6" descr="08_16cTheBrain_L"/>
          <p:cNvPicPr>
            <a:picLocks noChangeAspect="1" noChangeArrowheads="1"/>
          </p:cNvPicPr>
          <p:nvPr/>
        </p:nvPicPr>
        <p:blipFill>
          <a:blip r:embed="rId3"/>
          <a:srcRect/>
          <a:stretch>
            <a:fillRect/>
          </a:stretch>
        </p:blipFill>
        <p:spPr bwMode="auto">
          <a:xfrm>
            <a:off x="304800" y="1000109"/>
            <a:ext cx="8535988" cy="5857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605" name="Rectangle 11"/>
          <p:cNvSpPr>
            <a:spLocks noGrp="1" noChangeArrowheads="1"/>
          </p:cNvSpPr>
          <p:nvPr>
            <p:ph type="body" idx="1"/>
          </p:nvPr>
        </p:nvSpPr>
        <p:spPr>
          <a:xfrm>
            <a:off x="357158" y="214290"/>
            <a:ext cx="8501122" cy="6096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rtl="0" eaLnBrk="1" hangingPunct="1">
              <a:buNone/>
            </a:pPr>
            <a:r>
              <a:rPr lang="en-US" altLang="en-US" sz="3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The</a:t>
            </a:r>
            <a:r>
              <a:rPr lang="en-US" altLang="en-US" dirty="0" smtClean="0"/>
              <a:t> </a:t>
            </a:r>
            <a:r>
              <a:rPr lang="en-US" altLang="en-US" sz="3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Brain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6" descr="08_20HemsiphrcLaterlzatn_L"/>
          <p:cNvPicPr>
            <a:picLocks noChangeAspect="1" noChangeArrowheads="1"/>
          </p:cNvPicPr>
          <p:nvPr/>
        </p:nvPicPr>
        <p:blipFill>
          <a:blip r:embed="rId3"/>
          <a:srcRect/>
          <a:stretch>
            <a:fillRect/>
          </a:stretch>
        </p:blipFill>
        <p:spPr bwMode="auto">
          <a:xfrm>
            <a:off x="928662" y="1119188"/>
            <a:ext cx="7072362" cy="5524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989" name="Rectangle 9"/>
          <p:cNvSpPr>
            <a:spLocks noGrp="1" noChangeArrowheads="1"/>
          </p:cNvSpPr>
          <p:nvPr>
            <p:ph type="body" idx="1"/>
          </p:nvPr>
        </p:nvSpPr>
        <p:spPr>
          <a:xfrm>
            <a:off x="1857356" y="214290"/>
            <a:ext cx="5000660" cy="571505"/>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indent="0" algn="ctr" rtl="0" eaLnBrk="1" hangingPunct="1">
              <a:buNone/>
            </a:pPr>
            <a:r>
              <a:rPr lang="en-US" altLang="en-US" sz="3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Brain</a:t>
            </a:r>
            <a:r>
              <a:rPr lang="en-US" altLang="en-US" dirty="0" smtClean="0">
                <a:latin typeface="Times New Roman" pitchFamily="18" charset="0"/>
                <a:cs typeface="Times New Roman" pitchFamily="18" charset="0"/>
              </a:rPr>
              <a:t> </a:t>
            </a:r>
            <a:r>
              <a:rPr lang="en-US"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Hemispheres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48068"/>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justLow" rtl="0">
              <a:lnSpc>
                <a:spcPct val="150000"/>
              </a:lnSpc>
              <a:spcAft>
                <a:spcPts val="1000"/>
              </a:spcAft>
            </a:pPr>
            <a:r>
              <a:rPr lang="en-US" sz="2800" b="1" u="sng" dirty="0" smtClean="0">
                <a:solidFill>
                  <a:srgbClr val="000000"/>
                </a:solidFill>
                <a:latin typeface="Times New Roman" pitchFamily="18" charset="0"/>
                <a:ea typeface="Calibri"/>
                <a:cs typeface="Times New Roman" pitchFamily="18" charset="0"/>
              </a:rPr>
              <a:t>A/ The Forebrain</a:t>
            </a:r>
            <a:r>
              <a:rPr lang="en-US" sz="2800" dirty="0" smtClean="0">
                <a:solidFill>
                  <a:srgbClr val="000000"/>
                </a:solidFill>
                <a:latin typeface="Times New Roman" pitchFamily="18" charset="0"/>
                <a:ea typeface="Calibri"/>
                <a:cs typeface="Times New Roman" pitchFamily="18" charset="0"/>
              </a:rPr>
              <a:t>  : Consists of the </a:t>
            </a:r>
            <a:r>
              <a:rPr lang="en-US" sz="2800" b="1" dirty="0" smtClean="0">
                <a:solidFill>
                  <a:srgbClr val="000000"/>
                </a:solidFill>
                <a:latin typeface="Times New Roman" pitchFamily="18" charset="0"/>
                <a:ea typeface="Calibri"/>
                <a:cs typeface="Times New Roman" pitchFamily="18" charset="0"/>
              </a:rPr>
              <a:t>cerebrum</a:t>
            </a:r>
            <a:r>
              <a:rPr lang="en-US" sz="2800" dirty="0" smtClean="0">
                <a:solidFill>
                  <a:srgbClr val="000000"/>
                </a:solidFill>
                <a:latin typeface="Times New Roman" pitchFamily="18" charset="0"/>
                <a:ea typeface="Calibri"/>
                <a:cs typeface="Times New Roman" pitchFamily="18" charset="0"/>
              </a:rPr>
              <a:t>, which is the largest part of the brain and is the center of </a:t>
            </a:r>
            <a:r>
              <a:rPr lang="en-US" sz="2800" dirty="0" smtClean="0">
                <a:solidFill>
                  <a:srgbClr val="FF0000"/>
                </a:solidFill>
                <a:latin typeface="Times New Roman" pitchFamily="18" charset="0"/>
                <a:ea typeface="Calibri"/>
                <a:cs typeface="Times New Roman" pitchFamily="18" charset="0"/>
              </a:rPr>
              <a:t>intelligence, memory, emotion, personality, speech and the ability to feel. </a:t>
            </a:r>
            <a:endParaRPr lang="en-US" sz="2000" dirty="0" smtClean="0">
              <a:solidFill>
                <a:srgbClr val="FF0000"/>
              </a:solidFill>
              <a:latin typeface="Times New Roman" pitchFamily="18" charset="0"/>
              <a:ea typeface="Calibri"/>
              <a:cs typeface="Times New Roman" pitchFamily="18" charset="0"/>
            </a:endParaRPr>
          </a:p>
          <a:p>
            <a:pPr algn="justLow" rtl="0">
              <a:lnSpc>
                <a:spcPct val="150000"/>
              </a:lnSpc>
              <a:spcAft>
                <a:spcPts val="1000"/>
              </a:spcAft>
            </a:pPr>
            <a:r>
              <a:rPr lang="en-US" sz="2800" b="1" u="sng" dirty="0" smtClean="0">
                <a:solidFill>
                  <a:srgbClr val="000000"/>
                </a:solidFill>
                <a:latin typeface="Times New Roman" pitchFamily="18" charset="0"/>
                <a:ea typeface="Calibri"/>
                <a:cs typeface="Times New Roman" pitchFamily="18" charset="0"/>
              </a:rPr>
              <a:t>B/ The Midbrain</a:t>
            </a:r>
            <a:r>
              <a:rPr lang="en-US" sz="2800" dirty="0" smtClean="0">
                <a:solidFill>
                  <a:srgbClr val="000000"/>
                </a:solidFill>
                <a:latin typeface="Times New Roman" pitchFamily="18" charset="0"/>
                <a:ea typeface="Calibri"/>
                <a:cs typeface="Times New Roman" pitchFamily="18" charset="0"/>
              </a:rPr>
              <a:t> :  Is located underneath the middle of the forebrain and is the coordinator of the messages or impulses coming in and out of the brain.</a:t>
            </a:r>
            <a:endParaRPr lang="en-US" sz="2000" dirty="0" smtClean="0">
              <a:latin typeface="Times New Roman" pitchFamily="18" charset="0"/>
              <a:ea typeface="Calibri"/>
              <a:cs typeface="Times New Roman" pitchFamily="18" charset="0"/>
            </a:endParaRPr>
          </a:p>
          <a:p>
            <a:pPr algn="justLow" rtl="0">
              <a:lnSpc>
                <a:spcPct val="150000"/>
              </a:lnSpc>
              <a:spcAft>
                <a:spcPts val="1000"/>
              </a:spcAft>
            </a:pPr>
            <a:r>
              <a:rPr lang="en-US" sz="2800" dirty="0" smtClean="0">
                <a:solidFill>
                  <a:srgbClr val="000000"/>
                </a:solidFill>
                <a:latin typeface="Times New Roman" pitchFamily="18" charset="0"/>
                <a:ea typeface="Calibri"/>
                <a:cs typeface="Times New Roman" pitchFamily="18" charset="0"/>
              </a:rPr>
              <a:t> </a:t>
            </a:r>
            <a:r>
              <a:rPr lang="en-US" sz="2800" b="1" u="sng" dirty="0" smtClean="0">
                <a:solidFill>
                  <a:srgbClr val="000000"/>
                </a:solidFill>
                <a:latin typeface="Times New Roman" pitchFamily="18" charset="0"/>
                <a:ea typeface="Calibri"/>
                <a:cs typeface="Times New Roman" pitchFamily="18" charset="0"/>
              </a:rPr>
              <a:t>C/ the Hindbrain</a:t>
            </a:r>
            <a:r>
              <a:rPr lang="en-US" sz="2800" dirty="0" smtClean="0">
                <a:solidFill>
                  <a:srgbClr val="000000"/>
                </a:solidFill>
                <a:latin typeface="Times New Roman" pitchFamily="18" charset="0"/>
                <a:ea typeface="Calibri"/>
                <a:cs typeface="Times New Roman" pitchFamily="18" charset="0"/>
              </a:rPr>
              <a:t> : Is located below the back end of the cerebrum, consists of the </a:t>
            </a:r>
            <a:r>
              <a:rPr lang="en-US" sz="2800" b="1" dirty="0" smtClean="0">
                <a:solidFill>
                  <a:srgbClr val="000000"/>
                </a:solidFill>
                <a:latin typeface="Times New Roman" pitchFamily="18" charset="0"/>
                <a:ea typeface="Calibri"/>
                <a:cs typeface="Times New Roman" pitchFamily="18" charset="0"/>
              </a:rPr>
              <a:t>cerebellum, </a:t>
            </a:r>
            <a:r>
              <a:rPr lang="en-US" sz="2800" b="1" dirty="0" err="1" smtClean="0">
                <a:solidFill>
                  <a:srgbClr val="000000"/>
                </a:solidFill>
                <a:latin typeface="Times New Roman" pitchFamily="18" charset="0"/>
                <a:ea typeface="Calibri"/>
                <a:cs typeface="Times New Roman" pitchFamily="18" charset="0"/>
              </a:rPr>
              <a:t>pons</a:t>
            </a:r>
            <a:r>
              <a:rPr lang="en-US" sz="2800" b="1" dirty="0" smtClean="0">
                <a:solidFill>
                  <a:srgbClr val="000000"/>
                </a:solidFill>
                <a:latin typeface="Times New Roman" pitchFamily="18" charset="0"/>
                <a:ea typeface="Calibri"/>
                <a:cs typeface="Times New Roman" pitchFamily="18" charset="0"/>
              </a:rPr>
              <a:t> and medulla</a:t>
            </a:r>
            <a:r>
              <a:rPr lang="en-US" sz="2800" dirty="0" smtClean="0">
                <a:solidFill>
                  <a:srgbClr val="000000"/>
                </a:solidFill>
                <a:latin typeface="Times New Roman" pitchFamily="18" charset="0"/>
                <a:ea typeface="Calibri"/>
                <a:cs typeface="Times New Roman" pitchFamily="18" charset="0"/>
              </a:rPr>
              <a:t>. </a:t>
            </a:r>
            <a:endParaRPr lang="en-US" sz="2000" dirty="0" smtClean="0">
              <a:latin typeface="Times New Roman" pitchFamily="18" charset="0"/>
              <a:ea typeface="Calibri"/>
              <a:cs typeface="Times New Roman" pitchFamily="18" charset="0"/>
            </a:endParaRPr>
          </a:p>
          <a:p>
            <a:endParaRPr lang="ar-IQ" dirty="0">
              <a:latin typeface="Times New Roman" pitchFamily="18" charset="0"/>
              <a:cs typeface="Times New Roman" pitchFamily="18" charset="0"/>
            </a:endParaRPr>
          </a:p>
        </p:txBody>
      </p:sp>
      <p:sp>
        <p:nvSpPr>
          <p:cNvPr id="4" name="Title 2"/>
          <p:cNvSpPr>
            <a:spLocks noGrp="1"/>
          </p:cNvSpPr>
          <p:nvPr>
            <p:ph type="title"/>
          </p:nvPr>
        </p:nvSpPr>
        <p:spPr>
          <a:xfrm>
            <a:off x="457200" y="274638"/>
            <a:ext cx="8229600" cy="939784"/>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rtl="0"/>
            <a:r>
              <a:rPr lang="en-US" sz="4400" dirty="0" smtClean="0">
                <a:solidFill>
                  <a:srgbClr val="000000"/>
                </a:solidFill>
                <a:latin typeface="Times New Roman" pitchFamily="18" charset="0"/>
                <a:ea typeface="Verdana" pitchFamily="34" charset="0"/>
                <a:cs typeface="Times New Roman" pitchFamily="18" charset="0"/>
              </a:rPr>
              <a:t/>
            </a:r>
            <a:br>
              <a:rPr lang="en-US" sz="4400" dirty="0" smtClean="0">
                <a:solidFill>
                  <a:srgbClr val="000000"/>
                </a:solidFill>
                <a:latin typeface="Times New Roman" pitchFamily="18" charset="0"/>
                <a:ea typeface="Verdana" pitchFamily="34" charset="0"/>
                <a:cs typeface="Times New Roman" pitchFamily="18" charset="0"/>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Human</a:t>
            </a:r>
            <a:r>
              <a:rPr lang="en-US" sz="4400" dirty="0" smtClean="0">
                <a:solidFill>
                  <a:srgbClr val="000000"/>
                </a:solidFill>
                <a:latin typeface="Times New Roman" pitchFamily="18" charset="0"/>
                <a:ea typeface="Verdana" pitchFamily="34" charset="0"/>
                <a:cs typeface="Times New Roman" pitchFamily="18" charset="0"/>
              </a:rPr>
              <a:t> </a:t>
            </a: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Brain</a:t>
            </a:r>
            <a:r>
              <a:rPr lang="en-US" sz="4400" dirty="0" smtClean="0">
                <a:solidFill>
                  <a:srgbClr val="000000"/>
                </a:solidFill>
                <a:latin typeface="Times New Roman" pitchFamily="18" charset="0"/>
                <a:ea typeface="Verdana" pitchFamily="34" charset="0"/>
                <a:cs typeface="Times New Roman" pitchFamily="18" charset="0"/>
              </a:rPr>
              <a:t> </a:t>
            </a:r>
            <a:r>
              <a:rPr lang="en-US" sz="4400" dirty="0" smtClean="0">
                <a:latin typeface="Times New Roman" pitchFamily="18" charset="0"/>
                <a:ea typeface="Verdana" pitchFamily="34" charset="0"/>
                <a:cs typeface="Times New Roman" pitchFamily="18" charset="0"/>
              </a:rPr>
              <a:t/>
            </a:r>
            <a:br>
              <a:rPr lang="en-US" sz="4400" dirty="0" smtClean="0">
                <a:latin typeface="Times New Roman" pitchFamily="18" charset="0"/>
                <a:ea typeface="Verdana" pitchFamily="34" charset="0"/>
                <a:cs typeface="Times New Roman" pitchFamily="18" charset="0"/>
              </a:rPr>
            </a:b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1.jpg"/>
          <p:cNvPicPr>
            <a:picLocks noGrp="1" noChangeAspect="1"/>
          </p:cNvPicPr>
          <p:nvPr>
            <p:ph idx="1"/>
          </p:nvPr>
        </p:nvPicPr>
        <p:blipFill>
          <a:blip r:embed="rId3"/>
          <a:stretch>
            <a:fillRect/>
          </a:stretch>
        </p:blipFill>
        <p:spPr>
          <a:xfrm>
            <a:off x="4857752" y="2143116"/>
            <a:ext cx="4143404" cy="4714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B2.jpg"/>
          <p:cNvPicPr>
            <a:picLocks noChangeAspect="1"/>
          </p:cNvPicPr>
          <p:nvPr/>
        </p:nvPicPr>
        <p:blipFill>
          <a:blip r:embed="rId4"/>
          <a:stretch>
            <a:fillRect/>
          </a:stretch>
        </p:blipFill>
        <p:spPr>
          <a:xfrm>
            <a:off x="0" y="214290"/>
            <a:ext cx="4714876" cy="4357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48068"/>
          </a:xfrm>
        </p:spPr>
        <p:style>
          <a:lnRef idx="2">
            <a:schemeClr val="accent1"/>
          </a:lnRef>
          <a:fillRef idx="1">
            <a:schemeClr val="lt1"/>
          </a:fillRef>
          <a:effectRef idx="0">
            <a:schemeClr val="accent1"/>
          </a:effectRef>
          <a:fontRef idx="minor">
            <a:schemeClr val="dk1"/>
          </a:fontRef>
        </p:style>
        <p:txBody>
          <a:bodyPr>
            <a:noAutofit/>
          </a:bodyPr>
          <a:lstStyle/>
          <a:p>
            <a:pPr algn="justLow" rtl="0">
              <a:lnSpc>
                <a:spcPct val="115000"/>
              </a:lnSpc>
              <a:spcAft>
                <a:spcPts val="375"/>
              </a:spcAft>
            </a:pPr>
            <a:r>
              <a:rPr lang="en-US" sz="2000" b="1" u="sng" spc="-75" dirty="0" smtClean="0">
                <a:solidFill>
                  <a:srgbClr val="303030"/>
                </a:solidFill>
                <a:latin typeface="Times New Roman" pitchFamily="18" charset="0"/>
                <a:ea typeface="Verdana" pitchFamily="34" charset="0"/>
                <a:cs typeface="Times New Roman" pitchFamily="18" charset="0"/>
              </a:rPr>
              <a:t>Forebrain </a:t>
            </a:r>
            <a:r>
              <a:rPr lang="en-US" sz="2000" dirty="0" smtClean="0">
                <a:solidFill>
                  <a:srgbClr val="303030"/>
                </a:solidFill>
                <a:latin typeface="Times New Roman" pitchFamily="18" charset="0"/>
                <a:ea typeface="Verdana" pitchFamily="34" charset="0"/>
                <a:cs typeface="Times New Roman" pitchFamily="18" charset="0"/>
              </a:rPr>
              <a:t>is considered as the </a:t>
            </a:r>
            <a:r>
              <a:rPr lang="en-US" sz="2000" b="1" dirty="0" smtClean="0">
                <a:solidFill>
                  <a:srgbClr val="303030"/>
                </a:solidFill>
                <a:latin typeface="Times New Roman" pitchFamily="18" charset="0"/>
                <a:ea typeface="Verdana" pitchFamily="34" charset="0"/>
                <a:cs typeface="Times New Roman" pitchFamily="18" charset="0"/>
              </a:rPr>
              <a:t>highest region of the brain </a:t>
            </a:r>
            <a:r>
              <a:rPr lang="en-US" sz="2000" dirty="0" smtClean="0">
                <a:solidFill>
                  <a:srgbClr val="303030"/>
                </a:solidFill>
                <a:latin typeface="Times New Roman" pitchFamily="18" charset="0"/>
                <a:ea typeface="Verdana" pitchFamily="34" charset="0"/>
                <a:cs typeface="Times New Roman" pitchFamily="18" charset="0"/>
              </a:rPr>
              <a:t>it essentially differentiates us humans from the rest in the animal kingdom (The midbrain and hindbrain are similar with other animals, hence the term Brain Stem.).. This region is also involved in </a:t>
            </a:r>
            <a:r>
              <a:rPr lang="en-US" sz="2000" b="1" dirty="0" smtClean="0">
                <a:solidFill>
                  <a:srgbClr val="303030"/>
                </a:solidFill>
                <a:latin typeface="Times New Roman" pitchFamily="18" charset="0"/>
                <a:ea typeface="Verdana" pitchFamily="34" charset="0"/>
                <a:cs typeface="Times New Roman" pitchFamily="18" charset="0"/>
              </a:rPr>
              <a:t>processing complex information</a:t>
            </a:r>
            <a:endParaRPr lang="en-US" sz="2000" b="1" dirty="0" smtClean="0">
              <a:latin typeface="Times New Roman" pitchFamily="18" charset="0"/>
              <a:ea typeface="Verdana" pitchFamily="34" charset="0"/>
              <a:cs typeface="Times New Roman" pitchFamily="18" charset="0"/>
            </a:endParaRPr>
          </a:p>
          <a:p>
            <a:pPr algn="justLow" rtl="0">
              <a:lnSpc>
                <a:spcPct val="115000"/>
              </a:lnSpc>
              <a:spcAft>
                <a:spcPts val="1000"/>
              </a:spcAft>
            </a:pPr>
            <a:r>
              <a:rPr lang="en-US" sz="2000" dirty="0" smtClean="0">
                <a:solidFill>
                  <a:srgbClr val="303030"/>
                </a:solidFill>
                <a:latin typeface="Times New Roman" pitchFamily="18" charset="0"/>
                <a:ea typeface="Verdana" pitchFamily="34" charset="0"/>
                <a:cs typeface="Times New Roman" pitchFamily="18" charset="0"/>
              </a:rPr>
              <a:t> The forebrain is composed of  :</a:t>
            </a:r>
          </a:p>
          <a:p>
            <a:pPr marL="566928" indent="-457200" algn="justLow" rtl="0">
              <a:lnSpc>
                <a:spcPct val="115000"/>
              </a:lnSpc>
              <a:spcAft>
                <a:spcPts val="1000"/>
              </a:spcAft>
              <a:buFont typeface="+mj-lt"/>
              <a:buAutoNum type="arabicPeriod"/>
            </a:pPr>
            <a:r>
              <a:rPr lang="en-US" sz="2000" b="1" dirty="0" smtClean="0">
                <a:solidFill>
                  <a:srgbClr val="303030"/>
                </a:solidFill>
                <a:latin typeface="Times New Roman" pitchFamily="18" charset="0"/>
                <a:ea typeface="Verdana" pitchFamily="34" charset="0"/>
                <a:cs typeface="Times New Roman" pitchFamily="18" charset="0"/>
              </a:rPr>
              <a:t>The</a:t>
            </a:r>
            <a:r>
              <a:rPr lang="en-US" sz="2000" dirty="0" smtClean="0">
                <a:solidFill>
                  <a:srgbClr val="303030"/>
                </a:solidFill>
                <a:latin typeface="Times New Roman" pitchFamily="18" charset="0"/>
                <a:ea typeface="Verdana" pitchFamily="34" charset="0"/>
                <a:cs typeface="Times New Roman" pitchFamily="18" charset="0"/>
              </a:rPr>
              <a:t> </a:t>
            </a:r>
            <a:r>
              <a:rPr lang="en-US" sz="2000" b="1" dirty="0" smtClean="0">
                <a:solidFill>
                  <a:srgbClr val="303030"/>
                </a:solidFill>
                <a:latin typeface="Times New Roman" pitchFamily="18" charset="0"/>
                <a:ea typeface="Verdana" pitchFamily="34" charset="0"/>
                <a:cs typeface="Times New Roman" pitchFamily="18" charset="0"/>
              </a:rPr>
              <a:t>limbic system, </a:t>
            </a:r>
          </a:p>
          <a:p>
            <a:pPr marL="566928" indent="-457200" algn="justLow" rtl="0">
              <a:lnSpc>
                <a:spcPct val="115000"/>
              </a:lnSpc>
              <a:spcAft>
                <a:spcPts val="1000"/>
              </a:spcAft>
              <a:buFont typeface="+mj-lt"/>
              <a:buAutoNum type="arabicPeriod"/>
            </a:pPr>
            <a:r>
              <a:rPr lang="en-US" sz="2000" b="1" dirty="0" smtClean="0">
                <a:solidFill>
                  <a:srgbClr val="303030"/>
                </a:solidFill>
                <a:latin typeface="Times New Roman" pitchFamily="18" charset="0"/>
                <a:ea typeface="Verdana" pitchFamily="34" charset="0"/>
                <a:cs typeface="Times New Roman" pitchFamily="18" charset="0"/>
              </a:rPr>
              <a:t>The thalamus, the hypothalamus,</a:t>
            </a:r>
          </a:p>
          <a:p>
            <a:pPr marL="566928" indent="-457200" algn="justLow" rtl="0">
              <a:lnSpc>
                <a:spcPct val="115000"/>
              </a:lnSpc>
              <a:spcAft>
                <a:spcPts val="1000"/>
              </a:spcAft>
              <a:buFont typeface="+mj-lt"/>
              <a:buAutoNum type="arabicPeriod"/>
            </a:pPr>
            <a:r>
              <a:rPr lang="en-US" sz="2000" b="1" dirty="0" smtClean="0">
                <a:solidFill>
                  <a:srgbClr val="303030"/>
                </a:solidFill>
                <a:latin typeface="Times New Roman" pitchFamily="18" charset="0"/>
                <a:ea typeface="Verdana" pitchFamily="34" charset="0"/>
                <a:cs typeface="Times New Roman" pitchFamily="18" charset="0"/>
              </a:rPr>
              <a:t> The basal ganglia</a:t>
            </a:r>
          </a:p>
          <a:p>
            <a:pPr marL="566928" indent="-457200" algn="justLow" rtl="0">
              <a:lnSpc>
                <a:spcPct val="115000"/>
              </a:lnSpc>
              <a:spcAft>
                <a:spcPts val="1000"/>
              </a:spcAft>
              <a:buFont typeface="+mj-lt"/>
              <a:buAutoNum type="arabicPeriod"/>
            </a:pPr>
            <a:r>
              <a:rPr lang="en-US" sz="2000" b="1" dirty="0" smtClean="0">
                <a:solidFill>
                  <a:srgbClr val="303030"/>
                </a:solidFill>
                <a:latin typeface="Times New Roman" pitchFamily="18" charset="0"/>
                <a:ea typeface="Verdana" pitchFamily="34" charset="0"/>
                <a:cs typeface="Times New Roman" pitchFamily="18" charset="0"/>
              </a:rPr>
              <a:t> The cerebral cortex</a:t>
            </a:r>
            <a:r>
              <a:rPr lang="en-US" sz="2000" dirty="0" smtClean="0">
                <a:solidFill>
                  <a:srgbClr val="303030"/>
                </a:solidFill>
                <a:latin typeface="Times New Roman" pitchFamily="18" charset="0"/>
                <a:ea typeface="Verdana" pitchFamily="34" charset="0"/>
                <a:cs typeface="Times New Roman" pitchFamily="18" charset="0"/>
              </a:rPr>
              <a:t>. </a:t>
            </a:r>
            <a:endParaRPr lang="en-US" sz="2000" dirty="0" smtClean="0">
              <a:latin typeface="Times New Roman" pitchFamily="18" charset="0"/>
              <a:ea typeface="Verdana" pitchFamily="34" charset="0"/>
              <a:cs typeface="Times New Roman" pitchFamily="18" charset="0"/>
            </a:endParaRPr>
          </a:p>
          <a:p>
            <a:endParaRPr lang="ar-IQ" sz="1400" dirty="0">
              <a:latin typeface="Times New Roman" pitchFamily="18" charset="0"/>
              <a:ea typeface="Verdana" pitchFamily="34" charset="0"/>
              <a:cs typeface="Times New Roman" pitchFamily="18" charset="0"/>
            </a:endParaRPr>
          </a:p>
        </p:txBody>
      </p:sp>
      <p:sp>
        <p:nvSpPr>
          <p:cNvPr id="3" name="Title 2"/>
          <p:cNvSpPr>
            <a:spLocks noGrp="1"/>
          </p:cNvSpPr>
          <p:nvPr>
            <p:ph type="title"/>
          </p:nvPr>
        </p:nvSpPr>
        <p:spPr>
          <a:xfrm>
            <a:off x="457200" y="274638"/>
            <a:ext cx="8229600" cy="939784"/>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rtl="0"/>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Forebrain</a:t>
            </a:r>
            <a:r>
              <a:rPr lang="en-US" sz="4400" dirty="0" smtClean="0">
                <a:latin typeface="Times New Roman" pitchFamily="18" charset="0"/>
                <a:ea typeface="Verdana" pitchFamily="34" charset="0"/>
                <a:cs typeface="Times New Roman" pitchFamily="18" charset="0"/>
              </a:rPr>
              <a:t/>
            </a:r>
            <a:br>
              <a:rPr lang="en-US" sz="4400" dirty="0" smtClean="0">
                <a:latin typeface="Times New Roman" pitchFamily="18" charset="0"/>
                <a:ea typeface="Verdana" pitchFamily="34" charset="0"/>
                <a:cs typeface="Times New Roman" pitchFamily="18" charset="0"/>
              </a:rPr>
            </a:b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3.png"/>
          <p:cNvPicPr>
            <a:picLocks noGrp="1" noChangeAspect="1"/>
          </p:cNvPicPr>
          <p:nvPr>
            <p:ph idx="1"/>
          </p:nvPr>
        </p:nvPicPr>
        <p:blipFill>
          <a:blip r:embed="rId3"/>
          <a:stretch>
            <a:fillRect/>
          </a:stretch>
        </p:blipFill>
        <p:spPr>
          <a:xfrm>
            <a:off x="179512" y="166006"/>
            <a:ext cx="8786874" cy="6500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57158" y="6143644"/>
            <a:ext cx="6500858"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sz="1400" b="1" dirty="0" smtClean="0"/>
              <a:t>NOTE : </a:t>
            </a:r>
            <a:r>
              <a:rPr lang="en-US" sz="1400" dirty="0" smtClean="0"/>
              <a:t>The hypothalamus is the center of homeostasis control , while thalamus is the sensory gateway to the higher region : the brain cortex</a:t>
            </a:r>
            <a:endParaRPr lang="ar-IQ" sz="1400" dirty="0"/>
          </a:p>
        </p:txBody>
      </p:sp>
      <p:sp>
        <p:nvSpPr>
          <p:cNvPr id="2" name="Right Brace 1"/>
          <p:cNvSpPr/>
          <p:nvPr/>
        </p:nvSpPr>
        <p:spPr>
          <a:xfrm>
            <a:off x="1475656" y="18864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6858016" y="4149080"/>
            <a:ext cx="203446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Low" rtl="0"/>
            <a:r>
              <a:rPr lang="en-US" b="1" u="sng" dirty="0">
                <a:solidFill>
                  <a:srgbClr val="303030"/>
                </a:solidFill>
                <a:latin typeface="Times New Roman" pitchFamily="18" charset="0"/>
                <a:ea typeface="Verdana" pitchFamily="34" charset="0"/>
                <a:cs typeface="Times New Roman" pitchFamily="18" charset="0"/>
              </a:rPr>
              <a:t>The</a:t>
            </a:r>
            <a:r>
              <a:rPr lang="en-US" u="sng" dirty="0">
                <a:solidFill>
                  <a:srgbClr val="303030"/>
                </a:solidFill>
                <a:latin typeface="Times New Roman" pitchFamily="18" charset="0"/>
                <a:ea typeface="Verdana" pitchFamily="34" charset="0"/>
                <a:cs typeface="Times New Roman" pitchFamily="18" charset="0"/>
              </a:rPr>
              <a:t> </a:t>
            </a:r>
            <a:r>
              <a:rPr lang="en-US" b="1" u="sng" dirty="0">
                <a:solidFill>
                  <a:srgbClr val="303030"/>
                </a:solidFill>
                <a:latin typeface="Times New Roman" pitchFamily="18" charset="0"/>
                <a:ea typeface="Verdana" pitchFamily="34" charset="0"/>
                <a:cs typeface="Times New Roman" pitchFamily="18" charset="0"/>
              </a:rPr>
              <a:t>limbic system, </a:t>
            </a:r>
            <a:r>
              <a:rPr lang="en-US" dirty="0" smtClean="0">
                <a:solidFill>
                  <a:srgbClr val="303030"/>
                </a:solidFill>
                <a:latin typeface="Times New Roman" pitchFamily="18" charset="0"/>
                <a:ea typeface="Verdana" pitchFamily="34" charset="0"/>
                <a:cs typeface="Times New Roman" pitchFamily="18" charset="0"/>
              </a:rPr>
              <a:t>is </a:t>
            </a:r>
            <a:r>
              <a:rPr lang="en-US" dirty="0">
                <a:solidFill>
                  <a:srgbClr val="303030"/>
                </a:solidFill>
                <a:latin typeface="Times New Roman" pitchFamily="18" charset="0"/>
                <a:ea typeface="Verdana" pitchFamily="34" charset="0"/>
                <a:cs typeface="Times New Roman" pitchFamily="18" charset="0"/>
              </a:rPr>
              <a:t>made up of the </a:t>
            </a:r>
            <a:r>
              <a:rPr lang="en-US" b="1" dirty="0">
                <a:solidFill>
                  <a:srgbClr val="303030"/>
                </a:solidFill>
                <a:latin typeface="Times New Roman" pitchFamily="18" charset="0"/>
                <a:ea typeface="Verdana" pitchFamily="34" charset="0"/>
                <a:cs typeface="Times New Roman" pitchFamily="18" charset="0"/>
              </a:rPr>
              <a:t>amygdala and the hippocampus</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22"/>
            <a:ext cx="8229600" cy="5214974"/>
          </a:xfrm>
        </p:spPr>
        <p:style>
          <a:lnRef idx="2">
            <a:schemeClr val="accent1"/>
          </a:lnRef>
          <a:fillRef idx="1">
            <a:schemeClr val="lt1"/>
          </a:fillRef>
          <a:effectRef idx="0">
            <a:schemeClr val="accent1"/>
          </a:effectRef>
          <a:fontRef idx="minor">
            <a:schemeClr val="dk1"/>
          </a:fontRef>
        </p:style>
        <p:txBody>
          <a:bodyPr>
            <a:normAutofit fontScale="92500"/>
          </a:bodyPr>
          <a:lstStyle/>
          <a:p>
            <a:pPr marL="333375" marR="47625" indent="-153035" algn="justLow" rtl="0">
              <a:lnSpc>
                <a:spcPct val="115000"/>
              </a:lnSpc>
              <a:spcAft>
                <a:spcPts val="1000"/>
              </a:spcAft>
              <a:buNone/>
            </a:pPr>
            <a:r>
              <a:rPr lang="en-US" sz="2800" dirty="0" smtClean="0">
                <a:solidFill>
                  <a:srgbClr val="303030"/>
                </a:solidFill>
                <a:latin typeface="Times New Roman" pitchFamily="18" charset="0"/>
                <a:ea typeface="Verdana" pitchFamily="34" charset="0"/>
                <a:cs typeface="Times New Roman" pitchFamily="18" charset="0"/>
              </a:rPr>
              <a:t>1- </a:t>
            </a:r>
            <a:r>
              <a:rPr lang="en-US" sz="2800" b="1" u="sng" dirty="0" smtClean="0">
                <a:solidFill>
                  <a:srgbClr val="303030"/>
                </a:solidFill>
                <a:latin typeface="Times New Roman" pitchFamily="18" charset="0"/>
                <a:ea typeface="Verdana" pitchFamily="34" charset="0"/>
                <a:cs typeface="Times New Roman" pitchFamily="18" charset="0"/>
              </a:rPr>
              <a:t>The</a:t>
            </a:r>
            <a:r>
              <a:rPr lang="en-US" sz="2800" u="sng" dirty="0" smtClean="0">
                <a:solidFill>
                  <a:srgbClr val="303030"/>
                </a:solidFill>
                <a:latin typeface="Times New Roman" pitchFamily="18" charset="0"/>
                <a:ea typeface="Verdana" pitchFamily="34" charset="0"/>
                <a:cs typeface="Times New Roman" pitchFamily="18" charset="0"/>
              </a:rPr>
              <a:t> </a:t>
            </a:r>
            <a:r>
              <a:rPr lang="en-US" sz="2800" b="1" u="sng" dirty="0" smtClean="0">
                <a:solidFill>
                  <a:srgbClr val="303030"/>
                </a:solidFill>
                <a:latin typeface="Times New Roman" pitchFamily="18" charset="0"/>
                <a:ea typeface="Verdana" pitchFamily="34" charset="0"/>
                <a:cs typeface="Times New Roman" pitchFamily="18" charset="0"/>
              </a:rPr>
              <a:t>limbic system, </a:t>
            </a:r>
            <a:r>
              <a:rPr lang="en-US" sz="2800" dirty="0" smtClean="0">
                <a:solidFill>
                  <a:srgbClr val="000000"/>
                </a:solidFill>
                <a:latin typeface="Times New Roman" pitchFamily="18" charset="0"/>
                <a:ea typeface="Verdana" pitchFamily="34" charset="0"/>
                <a:cs typeface="Times New Roman" pitchFamily="18" charset="0"/>
              </a:rPr>
              <a:t>"emotional brain"</a:t>
            </a:r>
            <a:r>
              <a:rPr lang="en-US" sz="2800" dirty="0" smtClean="0">
                <a:solidFill>
                  <a:srgbClr val="303030"/>
                </a:solidFill>
                <a:latin typeface="Times New Roman" pitchFamily="18" charset="0"/>
                <a:ea typeface="Verdana" pitchFamily="34" charset="0"/>
                <a:cs typeface="Times New Roman" pitchFamily="18" charset="0"/>
              </a:rPr>
              <a:t> is made up of the </a:t>
            </a:r>
            <a:r>
              <a:rPr lang="en-US" sz="2800" b="1" dirty="0" err="1" smtClean="0">
                <a:solidFill>
                  <a:srgbClr val="303030"/>
                </a:solidFill>
                <a:latin typeface="Times New Roman" pitchFamily="18" charset="0"/>
                <a:ea typeface="Verdana" pitchFamily="34" charset="0"/>
                <a:cs typeface="Times New Roman" pitchFamily="18" charset="0"/>
              </a:rPr>
              <a:t>amygdala</a:t>
            </a:r>
            <a:r>
              <a:rPr lang="en-US" sz="2800" b="1" dirty="0" smtClean="0">
                <a:solidFill>
                  <a:srgbClr val="303030"/>
                </a:solidFill>
                <a:latin typeface="Times New Roman" pitchFamily="18" charset="0"/>
                <a:ea typeface="Verdana" pitchFamily="34" charset="0"/>
                <a:cs typeface="Times New Roman" pitchFamily="18" charset="0"/>
              </a:rPr>
              <a:t> and the hippocampus</a:t>
            </a:r>
            <a:r>
              <a:rPr lang="en-US" sz="2800" dirty="0" smtClean="0">
                <a:solidFill>
                  <a:srgbClr val="303030"/>
                </a:solidFill>
                <a:latin typeface="Times New Roman" pitchFamily="18" charset="0"/>
                <a:ea typeface="Verdana" pitchFamily="34" charset="0"/>
                <a:cs typeface="Times New Roman" pitchFamily="18" charset="0"/>
              </a:rPr>
              <a:t>. Overall, the limbic system is </a:t>
            </a:r>
            <a:r>
              <a:rPr lang="en-US" sz="2800" b="1" dirty="0" smtClean="0">
                <a:solidFill>
                  <a:srgbClr val="303030"/>
                </a:solidFill>
                <a:latin typeface="Times New Roman" pitchFamily="18" charset="0"/>
                <a:ea typeface="Verdana" pitchFamily="34" charset="0"/>
                <a:cs typeface="Times New Roman" pitchFamily="18" charset="0"/>
              </a:rPr>
              <a:t>involved in memories and emotions</a:t>
            </a:r>
            <a:endParaRPr lang="en-US" sz="2800" dirty="0" smtClean="0">
              <a:latin typeface="Times New Roman" pitchFamily="18" charset="0"/>
              <a:ea typeface="Verdana" pitchFamily="34" charset="0"/>
              <a:cs typeface="Times New Roman" pitchFamily="18" charset="0"/>
            </a:endParaRPr>
          </a:p>
          <a:p>
            <a:pPr marL="589407" marR="47625" lvl="1" algn="justLow" rtl="0">
              <a:lnSpc>
                <a:spcPct val="115000"/>
              </a:lnSpc>
              <a:spcAft>
                <a:spcPts val="1000"/>
              </a:spcAft>
            </a:pPr>
            <a:r>
              <a:rPr lang="en-US" sz="2400" b="1" dirty="0" err="1" smtClean="0">
                <a:solidFill>
                  <a:srgbClr val="303030"/>
                </a:solidFill>
                <a:latin typeface="Times New Roman" pitchFamily="18" charset="0"/>
                <a:ea typeface="Verdana" pitchFamily="34" charset="0"/>
                <a:cs typeface="Times New Roman" pitchFamily="18" charset="0"/>
              </a:rPr>
              <a:t>Amygdala</a:t>
            </a:r>
            <a:r>
              <a:rPr lang="en-US" sz="2400" dirty="0" smtClean="0">
                <a:solidFill>
                  <a:srgbClr val="303030"/>
                </a:solidFill>
                <a:latin typeface="Times New Roman" pitchFamily="18" charset="0"/>
                <a:ea typeface="Verdana" pitchFamily="34" charset="0"/>
                <a:cs typeface="Times New Roman" pitchFamily="18" charset="0"/>
              </a:rPr>
              <a:t> : From a Latin word meaning </a:t>
            </a:r>
            <a:r>
              <a:rPr lang="en-US" sz="2400" b="1" dirty="0" smtClean="0">
                <a:solidFill>
                  <a:srgbClr val="303030"/>
                </a:solidFill>
                <a:latin typeface="Times New Roman" pitchFamily="18" charset="0"/>
                <a:ea typeface="Verdana" pitchFamily="34" charset="0"/>
                <a:cs typeface="Times New Roman" pitchFamily="18" charset="0"/>
              </a:rPr>
              <a:t>"almond", </a:t>
            </a:r>
            <a:r>
              <a:rPr lang="en-US" sz="2400" dirty="0" smtClean="0">
                <a:solidFill>
                  <a:srgbClr val="303030"/>
                </a:solidFill>
                <a:latin typeface="Times New Roman" pitchFamily="18" charset="0"/>
                <a:ea typeface="Verdana" pitchFamily="34" charset="0"/>
                <a:cs typeface="Times New Roman" pitchFamily="18" charset="0"/>
              </a:rPr>
              <a:t>owing to its shape, the </a:t>
            </a:r>
            <a:r>
              <a:rPr lang="en-US" sz="2400" dirty="0" err="1" smtClean="0">
                <a:solidFill>
                  <a:srgbClr val="303030"/>
                </a:solidFill>
                <a:latin typeface="Times New Roman" pitchFamily="18" charset="0"/>
                <a:ea typeface="Verdana" pitchFamily="34" charset="0"/>
                <a:cs typeface="Times New Roman" pitchFamily="18" charset="0"/>
              </a:rPr>
              <a:t>Amygdala</a:t>
            </a:r>
            <a:r>
              <a:rPr lang="en-US" sz="2400" dirty="0" smtClean="0">
                <a:solidFill>
                  <a:srgbClr val="303030"/>
                </a:solidFill>
                <a:latin typeface="Times New Roman" pitchFamily="18" charset="0"/>
                <a:ea typeface="Verdana" pitchFamily="34" charset="0"/>
                <a:cs typeface="Times New Roman" pitchFamily="18" charset="0"/>
              </a:rPr>
              <a:t> is responsible for processing emotions - how humans become aware of them and how we express them. </a:t>
            </a:r>
            <a:endParaRPr lang="en-US" sz="2400" dirty="0" smtClean="0">
              <a:latin typeface="Times New Roman" pitchFamily="18" charset="0"/>
              <a:ea typeface="Verdana" pitchFamily="34" charset="0"/>
              <a:cs typeface="Times New Roman" pitchFamily="18" charset="0"/>
            </a:endParaRPr>
          </a:p>
          <a:p>
            <a:pPr marL="589407" marR="47625" lvl="1" algn="justLow" rtl="0">
              <a:lnSpc>
                <a:spcPct val="115000"/>
              </a:lnSpc>
              <a:spcAft>
                <a:spcPts val="1000"/>
              </a:spcAft>
            </a:pPr>
            <a:r>
              <a:rPr lang="en-US" sz="2400" b="1" dirty="0" smtClean="0">
                <a:solidFill>
                  <a:srgbClr val="303030"/>
                </a:solidFill>
                <a:latin typeface="Times New Roman" pitchFamily="18" charset="0"/>
                <a:ea typeface="Verdana" pitchFamily="34" charset="0"/>
                <a:cs typeface="Times New Roman" pitchFamily="18" charset="0"/>
              </a:rPr>
              <a:t>The hippocampus</a:t>
            </a:r>
            <a:r>
              <a:rPr lang="en-US" sz="2400" dirty="0" smtClean="0">
                <a:solidFill>
                  <a:srgbClr val="303030"/>
                </a:solidFill>
                <a:latin typeface="Times New Roman" pitchFamily="18" charset="0"/>
                <a:ea typeface="Verdana" pitchFamily="34" charset="0"/>
                <a:cs typeface="Times New Roman" pitchFamily="18" charset="0"/>
              </a:rPr>
              <a:t>, on the other hand, is presumably involved in </a:t>
            </a:r>
            <a:r>
              <a:rPr lang="en-US" sz="2400" b="1" dirty="0" smtClean="0">
                <a:solidFill>
                  <a:srgbClr val="303030"/>
                </a:solidFill>
                <a:latin typeface="Times New Roman" pitchFamily="18" charset="0"/>
                <a:ea typeface="Verdana" pitchFamily="34" charset="0"/>
                <a:cs typeface="Times New Roman" pitchFamily="18" charset="0"/>
              </a:rPr>
              <a:t>memory storage </a:t>
            </a:r>
            <a:r>
              <a:rPr lang="en-US" sz="2400" dirty="0" smtClean="0">
                <a:solidFill>
                  <a:srgbClr val="303030"/>
                </a:solidFill>
                <a:latin typeface="Times New Roman" pitchFamily="18" charset="0"/>
                <a:ea typeface="Verdana" pitchFamily="34" charset="0"/>
                <a:cs typeface="Times New Roman" pitchFamily="18" charset="0"/>
              </a:rPr>
              <a:t>because damage to the part actually results to inability to store </a:t>
            </a:r>
            <a:r>
              <a:rPr lang="en-US" sz="2400" b="1" dirty="0" smtClean="0">
                <a:solidFill>
                  <a:srgbClr val="303030"/>
                </a:solidFill>
                <a:latin typeface="Times New Roman" pitchFamily="18" charset="0"/>
                <a:ea typeface="Verdana" pitchFamily="34" charset="0"/>
                <a:cs typeface="Times New Roman" pitchFamily="18" charset="0"/>
              </a:rPr>
              <a:t>new information</a:t>
            </a:r>
            <a:r>
              <a:rPr lang="en-US" sz="2400" dirty="0" smtClean="0">
                <a:solidFill>
                  <a:srgbClr val="303030"/>
                </a:solidFill>
                <a:latin typeface="Times New Roman" pitchFamily="18" charset="0"/>
                <a:ea typeface="Verdana" pitchFamily="34" charset="0"/>
                <a:cs typeface="Times New Roman" pitchFamily="18" charset="0"/>
              </a:rPr>
              <a:t>. Patients with </a:t>
            </a:r>
            <a:r>
              <a:rPr lang="en-US" sz="2400" b="1" dirty="0" smtClean="0">
                <a:solidFill>
                  <a:srgbClr val="303030"/>
                </a:solidFill>
                <a:latin typeface="Times New Roman" pitchFamily="18" charset="0"/>
                <a:ea typeface="Verdana" pitchFamily="34" charset="0"/>
                <a:cs typeface="Times New Roman" pitchFamily="18" charset="0"/>
              </a:rPr>
              <a:t>damaged</a:t>
            </a:r>
            <a:r>
              <a:rPr lang="en-US" sz="2400" dirty="0" smtClean="0">
                <a:solidFill>
                  <a:srgbClr val="303030"/>
                </a:solidFill>
                <a:latin typeface="Times New Roman" pitchFamily="18" charset="0"/>
                <a:ea typeface="Verdana" pitchFamily="34" charset="0"/>
                <a:cs typeface="Times New Roman" pitchFamily="18" charset="0"/>
              </a:rPr>
              <a:t> hippocampus therefore live the day without remembering yesterday ( </a:t>
            </a:r>
            <a:r>
              <a:rPr lang="en-US" sz="2400" b="1" dirty="0" err="1" smtClean="0">
                <a:solidFill>
                  <a:srgbClr val="303030"/>
                </a:solidFill>
                <a:latin typeface="Times New Roman" pitchFamily="18" charset="0"/>
                <a:ea typeface="Verdana" pitchFamily="34" charset="0"/>
                <a:cs typeface="Times New Roman" pitchFamily="18" charset="0"/>
              </a:rPr>
              <a:t>Alzhaimer</a:t>
            </a:r>
            <a:r>
              <a:rPr lang="en-US" sz="2400" b="1" dirty="0" smtClean="0">
                <a:solidFill>
                  <a:srgbClr val="303030"/>
                </a:solidFill>
                <a:latin typeface="Times New Roman" pitchFamily="18" charset="0"/>
                <a:ea typeface="Verdana" pitchFamily="34" charset="0"/>
                <a:cs typeface="Times New Roman" pitchFamily="18" charset="0"/>
              </a:rPr>
              <a:t> disease</a:t>
            </a:r>
            <a:r>
              <a:rPr lang="en-US" sz="2400" dirty="0" smtClean="0">
                <a:solidFill>
                  <a:srgbClr val="303030"/>
                </a:solidFill>
                <a:latin typeface="Times New Roman" pitchFamily="18" charset="0"/>
                <a:ea typeface="Verdana" pitchFamily="34" charset="0"/>
                <a:cs typeface="Times New Roman" pitchFamily="18" charset="0"/>
              </a:rPr>
              <a:t> ) . </a:t>
            </a:r>
            <a:endParaRPr lang="en-US" sz="2400" dirty="0" smtClean="0">
              <a:latin typeface="Times New Roman" pitchFamily="18" charset="0"/>
              <a:ea typeface="Verdana" pitchFamily="34" charset="0"/>
              <a:cs typeface="Times New Roman" pitchFamily="18" charset="0"/>
            </a:endParaRPr>
          </a:p>
          <a:p>
            <a:pPr algn="justLow"/>
            <a:endParaRPr lang="ar-IQ"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65403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rtl="0"/>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FOREBRAIN</a:t>
            </a:r>
            <a:r>
              <a:rPr lang="en-US" dirty="0" smtClean="0">
                <a:latin typeface="Times New Roman" pitchFamily="18" charset="0"/>
                <a:cs typeface="Times New Roman" pitchFamily="18" charset="0"/>
              </a:rPr>
              <a:t> </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19506"/>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Low" rtl="0"/>
            <a:endParaRPr lang="en-US" b="1" dirty="0" smtClean="0">
              <a:latin typeface="Times New Roman" pitchFamily="18" charset="0"/>
              <a:cs typeface="Times New Roman" pitchFamily="18" charset="0"/>
            </a:endParaRPr>
          </a:p>
          <a:p>
            <a:pPr algn="justLow" rtl="0">
              <a:buNone/>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How does the Nervous System Work ?</a:t>
            </a:r>
          </a:p>
          <a:p>
            <a:pPr algn="l" rtl="0">
              <a:buNone/>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justLow" rtl="0">
              <a:buSzPct val="90000"/>
              <a:buFont typeface="Arial" pitchFamily="34" charset="0"/>
              <a:buChar char="•"/>
            </a:pPr>
            <a:r>
              <a:rPr lang="en-US" dirty="0" smtClean="0">
                <a:latin typeface="Times New Roman" pitchFamily="18" charset="0"/>
                <a:cs typeface="Times New Roman" pitchFamily="18" charset="0"/>
              </a:rPr>
              <a:t>The nervous system is one of the most complex systems that works through an interconnected network of millions of neurons. </a:t>
            </a:r>
          </a:p>
          <a:p>
            <a:pPr algn="justLow" rtl="0">
              <a:buSzPct val="90000"/>
              <a:buFont typeface="Arial" pitchFamily="34" charset="0"/>
              <a:buChar char="•"/>
            </a:pPr>
            <a:endParaRPr lang="en-US" dirty="0" smtClean="0">
              <a:latin typeface="Times New Roman" pitchFamily="18" charset="0"/>
              <a:cs typeface="Times New Roman" pitchFamily="18" charset="0"/>
            </a:endParaRPr>
          </a:p>
          <a:p>
            <a:pPr algn="justLow" rtl="0">
              <a:buSzPct val="90000"/>
              <a:buFont typeface="Arial" pitchFamily="34" charset="0"/>
              <a:buChar char="•"/>
            </a:pPr>
            <a:r>
              <a:rPr lang="en-US" dirty="0" smtClean="0">
                <a:latin typeface="Times New Roman" pitchFamily="18" charset="0"/>
                <a:cs typeface="Times New Roman" pitchFamily="18" charset="0"/>
              </a:rPr>
              <a:t>This highly specialized network responsible for controlling and coordinating all the functions of the body, using electrochemical signals or neurotransmitters in the transmission of signals or impulses from one neuron to another.</a:t>
            </a:r>
          </a:p>
          <a:p>
            <a:pPr algn="justLow" rtl="0">
              <a:buSzPct val="90000"/>
              <a:buFont typeface="Arial" pitchFamily="34" charset="0"/>
              <a:buChar char="•"/>
            </a:pPr>
            <a:endParaRPr lang="en-US" dirty="0" smtClean="0">
              <a:latin typeface="Times New Roman" pitchFamily="18" charset="0"/>
              <a:cs typeface="Times New Roman" pitchFamily="18" charset="0"/>
            </a:endParaRPr>
          </a:p>
          <a:p>
            <a:pPr algn="justLow" rtl="0">
              <a:buSzPct val="90000"/>
              <a:buFont typeface="Arial" pitchFamily="34" charset="0"/>
              <a:buChar char="•"/>
            </a:pPr>
            <a:r>
              <a:rPr lang="en-US" dirty="0" smtClean="0">
                <a:latin typeface="Times New Roman" pitchFamily="18" charset="0"/>
                <a:cs typeface="Times New Roman" pitchFamily="18" charset="0"/>
              </a:rPr>
              <a:t>The nervous system helps you experience sensations and emotions. It determines your emotional responses. </a:t>
            </a:r>
          </a:p>
          <a:p>
            <a:pPr algn="l"/>
            <a:endParaRPr lang="ar-IQ"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939784"/>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0"/>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INTRODUCTION :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214422"/>
            <a:ext cx="8643998" cy="5357850"/>
          </a:xfrm>
        </p:spPr>
        <p:style>
          <a:lnRef idx="2">
            <a:schemeClr val="accent1"/>
          </a:lnRef>
          <a:fillRef idx="1">
            <a:schemeClr val="lt1"/>
          </a:fillRef>
          <a:effectRef idx="0">
            <a:schemeClr val="accent1"/>
          </a:effectRef>
          <a:fontRef idx="minor">
            <a:schemeClr val="dk1"/>
          </a:fontRef>
        </p:style>
        <p:txBody>
          <a:bodyPr>
            <a:normAutofit/>
          </a:bodyPr>
          <a:lstStyle/>
          <a:p>
            <a:pPr algn="justLow" rtl="0">
              <a:buNone/>
            </a:pPr>
            <a:r>
              <a:rPr lang="en-US" sz="1900" b="1" dirty="0" smtClean="0">
                <a:solidFill>
                  <a:srgbClr val="303030"/>
                </a:solidFill>
                <a:latin typeface="Times New Roman" pitchFamily="18" charset="0"/>
                <a:ea typeface="Times New Roman"/>
                <a:cs typeface="Times New Roman" pitchFamily="18" charset="0"/>
              </a:rPr>
              <a:t>2-</a:t>
            </a:r>
            <a:r>
              <a:rPr lang="en-US" sz="2800" dirty="0" smtClean="0">
                <a:solidFill>
                  <a:srgbClr val="303030"/>
                </a:solidFill>
                <a:latin typeface="Times New Roman" pitchFamily="18" charset="0"/>
                <a:ea typeface="Times New Roman"/>
                <a:cs typeface="Times New Roman" pitchFamily="18" charset="0"/>
              </a:rPr>
              <a:t> </a:t>
            </a:r>
            <a:r>
              <a:rPr lang="en-US" sz="2000" b="1" u="sng" dirty="0" smtClean="0">
                <a:solidFill>
                  <a:srgbClr val="303030"/>
                </a:solidFill>
                <a:latin typeface="Times New Roman" pitchFamily="18" charset="0"/>
                <a:ea typeface="Verdana" pitchFamily="34" charset="0"/>
                <a:cs typeface="Times New Roman" pitchFamily="18" charset="0"/>
              </a:rPr>
              <a:t>The thalamus</a:t>
            </a:r>
            <a:r>
              <a:rPr lang="en-US" sz="2000" b="1" dirty="0" smtClean="0">
                <a:solidFill>
                  <a:srgbClr val="303030"/>
                </a:solidFill>
                <a:latin typeface="Times New Roman" pitchFamily="18" charset="0"/>
                <a:ea typeface="Verdana" pitchFamily="34" charset="0"/>
                <a:cs typeface="Times New Roman" pitchFamily="18" charset="0"/>
              </a:rPr>
              <a:t>    (</a:t>
            </a:r>
            <a:r>
              <a:rPr lang="en-US" sz="2000" dirty="0" smtClean="0">
                <a:latin typeface="Times New Roman" pitchFamily="18" charset="0"/>
                <a:cs typeface="Times New Roman" pitchFamily="18" charset="0"/>
              </a:rPr>
              <a:t>The sensory gateway)</a:t>
            </a:r>
            <a:r>
              <a:rPr lang="en-US" sz="2000" b="1" dirty="0" smtClean="0">
                <a:solidFill>
                  <a:srgbClr val="303030"/>
                </a:solidFill>
                <a:latin typeface="Times New Roman" pitchFamily="18" charset="0"/>
                <a:ea typeface="Verdana" pitchFamily="34" charset="0"/>
                <a:cs typeface="Times New Roman" pitchFamily="18" charset="0"/>
              </a:rPr>
              <a:t> </a:t>
            </a:r>
          </a:p>
          <a:p>
            <a:pPr algn="justLow" rtl="0"/>
            <a:r>
              <a:rPr lang="en-US" sz="2000" dirty="0" smtClean="0">
                <a:latin typeface="Times New Roman" pitchFamily="18" charset="0"/>
                <a:ea typeface="Verdana" pitchFamily="34" charset="0"/>
                <a:cs typeface="Times New Roman" pitchFamily="18" charset="0"/>
              </a:rPr>
              <a:t>The thalamus is a </a:t>
            </a:r>
            <a:r>
              <a:rPr lang="en-US" sz="2000" b="1" dirty="0" smtClean="0">
                <a:latin typeface="Times New Roman" pitchFamily="18" charset="0"/>
                <a:ea typeface="Verdana" pitchFamily="34" charset="0"/>
                <a:cs typeface="Times New Roman" pitchFamily="18" charset="0"/>
              </a:rPr>
              <a:t>paired structure  </a:t>
            </a:r>
            <a:r>
              <a:rPr lang="en-US" sz="2000" dirty="0" smtClean="0">
                <a:latin typeface="Times New Roman" pitchFamily="18" charset="0"/>
                <a:ea typeface="Verdana" pitchFamily="34" charset="0"/>
                <a:cs typeface="Times New Roman" pitchFamily="18" charset="0"/>
              </a:rPr>
              <a:t>and are joined across the mid-line by a mass of gray matter called  </a:t>
            </a:r>
            <a:r>
              <a:rPr lang="en-US" sz="2000" dirty="0" err="1" smtClean="0">
                <a:latin typeface="Times New Roman" pitchFamily="18" charset="0"/>
                <a:ea typeface="Verdana" pitchFamily="34" charset="0"/>
                <a:cs typeface="Times New Roman" pitchFamily="18" charset="0"/>
              </a:rPr>
              <a:t>massa</a:t>
            </a:r>
            <a:r>
              <a:rPr lang="en-US" sz="2000" dirty="0" smtClean="0">
                <a:latin typeface="Times New Roman" pitchFamily="18" charset="0"/>
                <a:ea typeface="Verdana" pitchFamily="34" charset="0"/>
                <a:cs typeface="Times New Roman" pitchFamily="18" charset="0"/>
              </a:rPr>
              <a:t> </a:t>
            </a:r>
            <a:r>
              <a:rPr lang="en-US" sz="2000" dirty="0" err="1" smtClean="0">
                <a:latin typeface="Times New Roman" pitchFamily="18" charset="0"/>
                <a:ea typeface="Verdana" pitchFamily="34" charset="0"/>
                <a:cs typeface="Times New Roman" pitchFamily="18" charset="0"/>
              </a:rPr>
              <a:t>intermedia</a:t>
            </a:r>
            <a:r>
              <a:rPr lang="en-US" sz="2000" dirty="0" smtClean="0">
                <a:latin typeface="Times New Roman" pitchFamily="18" charset="0"/>
                <a:ea typeface="Verdana" pitchFamily="34" charset="0"/>
                <a:cs typeface="Times New Roman" pitchFamily="18" charset="0"/>
              </a:rPr>
              <a:t>.</a:t>
            </a:r>
          </a:p>
          <a:p>
            <a:pPr algn="justLow" rtl="0"/>
            <a:r>
              <a:rPr lang="en-US" sz="2000" dirty="0" smtClean="0">
                <a:solidFill>
                  <a:srgbClr val="303030"/>
                </a:solidFill>
                <a:latin typeface="Times New Roman" pitchFamily="18" charset="0"/>
                <a:ea typeface="Verdana" pitchFamily="34" charset="0"/>
                <a:cs typeface="Times New Roman" pitchFamily="18" charset="0"/>
              </a:rPr>
              <a:t>Sits on top of the brain stem.</a:t>
            </a:r>
            <a:endParaRPr lang="en-US" sz="2000" dirty="0" smtClean="0">
              <a:latin typeface="Times New Roman" pitchFamily="18" charset="0"/>
              <a:ea typeface="Verdana" pitchFamily="34" charset="0"/>
              <a:cs typeface="Times New Roman" pitchFamily="18" charset="0"/>
            </a:endParaRPr>
          </a:p>
          <a:p>
            <a:pPr algn="justLow" rtl="0"/>
            <a:r>
              <a:rPr lang="en-US" sz="2000" dirty="0" smtClean="0">
                <a:latin typeface="Times New Roman" pitchFamily="18" charset="0"/>
                <a:ea typeface="Verdana" pitchFamily="34" charset="0"/>
                <a:cs typeface="Times New Roman" pitchFamily="18" charset="0"/>
              </a:rPr>
              <a:t>It</a:t>
            </a:r>
            <a:r>
              <a:rPr lang="en-US" sz="2000" b="1" dirty="0" smtClean="0">
                <a:latin typeface="Times New Roman" pitchFamily="18" charset="0"/>
                <a:ea typeface="Verdana" pitchFamily="34" charset="0"/>
                <a:cs typeface="Times New Roman" pitchFamily="18" charset="0"/>
              </a:rPr>
              <a:t> </a:t>
            </a:r>
            <a:r>
              <a:rPr lang="en-US" sz="2000" dirty="0" smtClean="0">
                <a:latin typeface="Times New Roman" pitchFamily="18" charset="0"/>
                <a:ea typeface="Verdana" pitchFamily="34" charset="0"/>
                <a:cs typeface="Times New Roman" pitchFamily="18" charset="0"/>
              </a:rPr>
              <a:t>acts as </a:t>
            </a:r>
            <a:r>
              <a:rPr lang="en-US" sz="2000" b="1" dirty="0" smtClean="0">
                <a:latin typeface="Times New Roman" pitchFamily="18" charset="0"/>
                <a:ea typeface="Verdana" pitchFamily="34" charset="0"/>
                <a:cs typeface="Times New Roman" pitchFamily="18" charset="0"/>
              </a:rPr>
              <a:t>a relay station for incoming sensory </a:t>
            </a:r>
            <a:r>
              <a:rPr lang="en-US" sz="2000" dirty="0" smtClean="0">
                <a:latin typeface="Times New Roman" pitchFamily="18" charset="0"/>
                <a:ea typeface="Verdana" pitchFamily="34" charset="0"/>
                <a:cs typeface="Times New Roman" pitchFamily="18" charset="0"/>
              </a:rPr>
              <a:t>nerve impulses, thus sending these impulses to the required appropriate regions of the brain for further processing. Most sensory signals, like auditory signals, visual signals and </a:t>
            </a:r>
            <a:r>
              <a:rPr lang="en-US" sz="2000" dirty="0" err="1" smtClean="0">
                <a:latin typeface="Times New Roman" pitchFamily="18" charset="0"/>
                <a:ea typeface="Verdana" pitchFamily="34" charset="0"/>
                <a:cs typeface="Times New Roman" pitchFamily="18" charset="0"/>
              </a:rPr>
              <a:t>somatosensory</a:t>
            </a:r>
            <a:r>
              <a:rPr lang="en-US" sz="2000" dirty="0" smtClean="0">
                <a:latin typeface="Times New Roman" pitchFamily="18" charset="0"/>
                <a:ea typeface="Verdana" pitchFamily="34" charset="0"/>
                <a:cs typeface="Times New Roman" pitchFamily="18" charset="0"/>
              </a:rPr>
              <a:t> signals go through this structure before being further processed in the brain. </a:t>
            </a:r>
            <a:endParaRPr lang="en-US" sz="2000" dirty="0" smtClean="0">
              <a:solidFill>
                <a:srgbClr val="303030"/>
              </a:solidFill>
              <a:latin typeface="Times New Roman" pitchFamily="18" charset="0"/>
              <a:ea typeface="Verdana" pitchFamily="34" charset="0"/>
              <a:cs typeface="Times New Roman" pitchFamily="18" charset="0"/>
            </a:endParaRPr>
          </a:p>
          <a:p>
            <a:pPr algn="justLow" rtl="0"/>
            <a:r>
              <a:rPr lang="en-US" sz="2000" dirty="0" smtClean="0">
                <a:solidFill>
                  <a:srgbClr val="303030"/>
                </a:solidFill>
                <a:latin typeface="Times New Roman" pitchFamily="18" charset="0"/>
                <a:ea typeface="Verdana" pitchFamily="34" charset="0"/>
                <a:cs typeface="Times New Roman" pitchFamily="18" charset="0"/>
              </a:rPr>
              <a:t>The thalamus also works with the reticular formation on </a:t>
            </a:r>
            <a:r>
              <a:rPr lang="en-US" sz="2000" b="1" dirty="0" smtClean="0">
                <a:solidFill>
                  <a:srgbClr val="303030"/>
                </a:solidFill>
                <a:latin typeface="Times New Roman" pitchFamily="18" charset="0"/>
                <a:ea typeface="Verdana" pitchFamily="34" charset="0"/>
                <a:cs typeface="Times New Roman" pitchFamily="18" charset="0"/>
              </a:rPr>
              <a:t>regulating states of sleep and wakefulness</a:t>
            </a:r>
            <a:r>
              <a:rPr lang="en-US" sz="2000" dirty="0" smtClean="0">
                <a:solidFill>
                  <a:srgbClr val="303030"/>
                </a:solidFill>
                <a:latin typeface="Times New Roman" pitchFamily="18" charset="0"/>
                <a:ea typeface="Verdana" pitchFamily="34" charset="0"/>
                <a:cs typeface="Times New Roman" pitchFamily="18" charset="0"/>
              </a:rPr>
              <a:t>.</a:t>
            </a:r>
            <a:endParaRPr lang="en-US" sz="2000" dirty="0" smtClean="0">
              <a:latin typeface="Times New Roman" pitchFamily="18" charset="0"/>
              <a:ea typeface="Verdana" pitchFamily="34" charset="0"/>
              <a:cs typeface="Times New Roman" pitchFamily="18" charset="0"/>
            </a:endParaRPr>
          </a:p>
          <a:p>
            <a:pPr marL="180340" marR="47625" algn="justLow" rtl="0">
              <a:lnSpc>
                <a:spcPct val="115000"/>
              </a:lnSpc>
              <a:spcAft>
                <a:spcPts val="1000"/>
              </a:spcAft>
              <a:buNone/>
            </a:pPr>
            <a:endParaRPr lang="en-US" sz="1900" dirty="0" smtClean="0">
              <a:latin typeface="Times New Roman" pitchFamily="18" charset="0"/>
              <a:ea typeface="Verdana" pitchFamily="34" charset="0"/>
              <a:cs typeface="Times New Roman" pitchFamily="18" charset="0"/>
            </a:endParaRPr>
          </a:p>
          <a:p>
            <a:pPr algn="justLow"/>
            <a:endParaRPr lang="ar-IQ" dirty="0">
              <a:latin typeface="Times New Roman" pitchFamily="18" charset="0"/>
              <a:ea typeface="Verdana" pitchFamily="34" charset="0"/>
              <a:cs typeface="Times New Roman" pitchFamily="18" charset="0"/>
            </a:endParaRPr>
          </a:p>
        </p:txBody>
      </p:sp>
      <p:sp>
        <p:nvSpPr>
          <p:cNvPr id="4" name="Title 2"/>
          <p:cNvSpPr>
            <a:spLocks noGrp="1"/>
          </p:cNvSpPr>
          <p:nvPr>
            <p:ph type="title"/>
          </p:nvPr>
        </p:nvSpPr>
        <p:spPr>
          <a:xfrm>
            <a:off x="457200" y="274638"/>
            <a:ext cx="8229600" cy="725470"/>
          </a:xfrm>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sz="37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FOREBRAIN</a:t>
            </a:r>
            <a:r>
              <a:rPr lang="en-US" dirty="0" smtClean="0">
                <a:latin typeface="Times New Roman" pitchFamily="18" charset="0"/>
                <a:cs typeface="Times New Roman" pitchFamily="18" charset="0"/>
              </a:rPr>
              <a:t> </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481328"/>
            <a:ext cx="8643998" cy="5090944"/>
          </a:xfrm>
        </p:spPr>
        <p:style>
          <a:lnRef idx="2">
            <a:schemeClr val="accent1"/>
          </a:lnRef>
          <a:fillRef idx="1">
            <a:schemeClr val="lt1"/>
          </a:fillRef>
          <a:effectRef idx="0">
            <a:schemeClr val="accent1"/>
          </a:effectRef>
          <a:fontRef idx="minor">
            <a:schemeClr val="dk1"/>
          </a:fontRef>
        </p:style>
        <p:txBody>
          <a:bodyPr>
            <a:normAutofit/>
          </a:bodyPr>
          <a:lstStyle/>
          <a:p>
            <a:pPr marL="180340" marR="47625" algn="justLow" rtl="0">
              <a:lnSpc>
                <a:spcPct val="115000"/>
              </a:lnSpc>
              <a:spcAft>
                <a:spcPts val="1000"/>
              </a:spcAft>
              <a:buNone/>
            </a:pPr>
            <a:endParaRPr lang="en-US" sz="1900" dirty="0" smtClean="0">
              <a:solidFill>
                <a:srgbClr val="303030"/>
              </a:solidFill>
              <a:latin typeface="Times New Roman" pitchFamily="18" charset="0"/>
              <a:ea typeface="Verdana" pitchFamily="34" charset="0"/>
              <a:cs typeface="Times New Roman" pitchFamily="18" charset="0"/>
            </a:endParaRPr>
          </a:p>
          <a:p>
            <a:pPr marL="180340" marR="47625" algn="justLow" rtl="0">
              <a:lnSpc>
                <a:spcPct val="115000"/>
              </a:lnSpc>
              <a:spcAft>
                <a:spcPts val="1000"/>
              </a:spcAft>
              <a:buNone/>
            </a:pPr>
            <a:r>
              <a:rPr lang="en-US" sz="1900" dirty="0" smtClean="0">
                <a:solidFill>
                  <a:srgbClr val="303030"/>
                </a:solidFill>
                <a:latin typeface="Times New Roman" pitchFamily="18" charset="0"/>
                <a:ea typeface="Verdana" pitchFamily="34" charset="0"/>
                <a:cs typeface="Times New Roman" pitchFamily="18" charset="0"/>
              </a:rPr>
              <a:t>3- </a:t>
            </a:r>
            <a:r>
              <a:rPr lang="en-US" sz="1900" b="1" u="sng" dirty="0" smtClean="0">
                <a:solidFill>
                  <a:srgbClr val="303030"/>
                </a:solidFill>
                <a:latin typeface="Times New Roman" pitchFamily="18" charset="0"/>
                <a:ea typeface="Verdana" pitchFamily="34" charset="0"/>
                <a:cs typeface="Times New Roman" pitchFamily="18" charset="0"/>
              </a:rPr>
              <a:t>The hypothalamus</a:t>
            </a:r>
            <a:r>
              <a:rPr lang="en-US" sz="2000" u="sng"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center of homeostasis control)</a:t>
            </a:r>
          </a:p>
          <a:p>
            <a:pPr marL="180340" marR="47625" algn="justLow" rtl="0">
              <a:lnSpc>
                <a:spcPct val="115000"/>
              </a:lnSpc>
              <a:spcAft>
                <a:spcPts val="1000"/>
              </a:spcAft>
            </a:pPr>
            <a:r>
              <a:rPr lang="en-US" sz="1900" dirty="0" smtClean="0">
                <a:solidFill>
                  <a:srgbClr val="303030"/>
                </a:solidFill>
                <a:latin typeface="Times New Roman" pitchFamily="18" charset="0"/>
                <a:ea typeface="Verdana" pitchFamily="34" charset="0"/>
                <a:cs typeface="Times New Roman" pitchFamily="18" charset="0"/>
              </a:rPr>
              <a:t> Is located just below the thalamus, hence the name. </a:t>
            </a:r>
          </a:p>
          <a:p>
            <a:pPr marL="180340" marR="47625" algn="justLow" rtl="0">
              <a:lnSpc>
                <a:spcPct val="115000"/>
              </a:lnSpc>
              <a:spcAft>
                <a:spcPts val="1000"/>
              </a:spcAft>
            </a:pPr>
            <a:r>
              <a:rPr lang="en-US" sz="2000" dirty="0" smtClean="0">
                <a:latin typeface="Times New Roman" pitchFamily="18" charset="0"/>
                <a:ea typeface="Verdana" pitchFamily="34" charset="0"/>
                <a:cs typeface="Times New Roman" pitchFamily="18" charset="0"/>
              </a:rPr>
              <a:t>This is a small structure  plays a vital role in maintaining </a:t>
            </a:r>
            <a:r>
              <a:rPr lang="en-US" sz="2000" b="1" dirty="0" smtClean="0">
                <a:latin typeface="Times New Roman" pitchFamily="18" charset="0"/>
                <a:ea typeface="Verdana" pitchFamily="34" charset="0"/>
                <a:cs typeface="Times New Roman" pitchFamily="18" charset="0"/>
              </a:rPr>
              <a:t>homeostasis</a:t>
            </a:r>
            <a:r>
              <a:rPr lang="en-US" sz="2000" dirty="0" smtClean="0">
                <a:latin typeface="Times New Roman" pitchFamily="18" charset="0"/>
                <a:ea typeface="Verdana" pitchFamily="34" charset="0"/>
                <a:cs typeface="Times New Roman" pitchFamily="18" charset="0"/>
              </a:rPr>
              <a:t>, that is, a state of equilibrium within the body. The thalamus keeps conditions in the body constant, . </a:t>
            </a:r>
          </a:p>
          <a:p>
            <a:pPr marL="180340" marR="47625" algn="justLow" rtl="0">
              <a:lnSpc>
                <a:spcPct val="115000"/>
              </a:lnSpc>
              <a:spcAft>
                <a:spcPts val="1000"/>
              </a:spcAft>
            </a:pPr>
            <a:r>
              <a:rPr lang="en-US" sz="2000" dirty="0" smtClean="0">
                <a:latin typeface="Times New Roman" pitchFamily="18" charset="0"/>
                <a:ea typeface="Verdana" pitchFamily="34" charset="0"/>
                <a:cs typeface="Times New Roman" pitchFamily="18" charset="0"/>
              </a:rPr>
              <a:t>It is also responsible for the </a:t>
            </a:r>
            <a:r>
              <a:rPr lang="en-US" sz="2000" b="1" dirty="0" smtClean="0">
                <a:latin typeface="Times New Roman" pitchFamily="18" charset="0"/>
                <a:ea typeface="Verdana" pitchFamily="34" charset="0"/>
                <a:cs typeface="Times New Roman" pitchFamily="18" charset="0"/>
              </a:rPr>
              <a:t>circadian rhythm  </a:t>
            </a:r>
            <a:r>
              <a:rPr lang="en-US" sz="2000" dirty="0" smtClean="0">
                <a:latin typeface="Times New Roman" pitchFamily="18" charset="0"/>
                <a:ea typeface="Verdana" pitchFamily="34" charset="0"/>
                <a:cs typeface="Times New Roman" pitchFamily="18" charset="0"/>
              </a:rPr>
              <a:t>which is exerted in the body (the daily sleep and awake cycle), and </a:t>
            </a:r>
            <a:r>
              <a:rPr lang="en-US" sz="2000" b="1" dirty="0" err="1" smtClean="0">
                <a:latin typeface="Times New Roman" pitchFamily="18" charset="0"/>
                <a:ea typeface="Verdana" pitchFamily="34" charset="0"/>
                <a:cs typeface="Times New Roman" pitchFamily="18" charset="0"/>
              </a:rPr>
              <a:t>Pitutary</a:t>
            </a:r>
            <a:r>
              <a:rPr lang="en-US" sz="2000" b="1" dirty="0" smtClean="0">
                <a:latin typeface="Times New Roman" pitchFamily="18" charset="0"/>
                <a:ea typeface="Verdana" pitchFamily="34" charset="0"/>
                <a:cs typeface="Times New Roman" pitchFamily="18" charset="0"/>
              </a:rPr>
              <a:t> gland </a:t>
            </a:r>
            <a:r>
              <a:rPr lang="en-US" sz="2000" b="1" dirty="0" err="1" smtClean="0">
                <a:latin typeface="Times New Roman" pitchFamily="18" charset="0"/>
                <a:ea typeface="Verdana" pitchFamily="34" charset="0"/>
                <a:cs typeface="Times New Roman" pitchFamily="18" charset="0"/>
              </a:rPr>
              <a:t>hormon</a:t>
            </a:r>
            <a:r>
              <a:rPr lang="en-US" sz="2000" b="1" dirty="0" smtClean="0">
                <a:latin typeface="Times New Roman" pitchFamily="18" charset="0"/>
                <a:ea typeface="Verdana" pitchFamily="34" charset="0"/>
                <a:cs typeface="Times New Roman" pitchFamily="18" charset="0"/>
              </a:rPr>
              <a:t> regulation  </a:t>
            </a:r>
          </a:p>
          <a:p>
            <a:pPr marL="180340" marR="47625" algn="justLow" rtl="0">
              <a:lnSpc>
                <a:spcPct val="115000"/>
              </a:lnSpc>
              <a:spcAft>
                <a:spcPts val="1000"/>
              </a:spcAft>
              <a:buNone/>
            </a:pPr>
            <a:endParaRPr lang="en-US" sz="1900" dirty="0" smtClean="0">
              <a:latin typeface="Times New Roman" pitchFamily="18" charset="0"/>
              <a:ea typeface="Verdana" pitchFamily="34" charset="0"/>
              <a:cs typeface="Times New Roman" pitchFamily="18" charset="0"/>
            </a:endParaRPr>
          </a:p>
          <a:p>
            <a:pPr algn="justLow"/>
            <a:endParaRPr lang="ar-IQ" dirty="0">
              <a:latin typeface="Times New Roman" pitchFamily="18" charset="0"/>
              <a:ea typeface="Verdana" pitchFamily="34" charset="0"/>
              <a:cs typeface="Times New Roman" pitchFamily="18" charset="0"/>
            </a:endParaRPr>
          </a:p>
        </p:txBody>
      </p:sp>
      <p:sp>
        <p:nvSpPr>
          <p:cNvPr id="4" name="Title 2"/>
          <p:cNvSpPr>
            <a:spLocks noGrp="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sz="37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FOREBRAIN</a:t>
            </a:r>
            <a:r>
              <a:rPr lang="en-US" dirty="0" smtClean="0">
                <a:latin typeface="Times New Roman" pitchFamily="18" charset="0"/>
                <a:cs typeface="Times New Roman" pitchFamily="18" charset="0"/>
              </a:rPr>
              <a:t> </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785926"/>
            <a:ext cx="8229600" cy="4525963"/>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180340" marR="47625" algn="justLow" rtl="0">
              <a:lnSpc>
                <a:spcPct val="115000"/>
              </a:lnSpc>
              <a:spcAft>
                <a:spcPts val="1000"/>
              </a:spcAft>
              <a:buNone/>
            </a:pPr>
            <a:r>
              <a:rPr lang="en-US" sz="2800" dirty="0" smtClean="0">
                <a:solidFill>
                  <a:srgbClr val="303030"/>
                </a:solidFill>
                <a:latin typeface="Times New Roman" pitchFamily="18" charset="0"/>
                <a:ea typeface="Times New Roman"/>
                <a:cs typeface="Times New Roman" pitchFamily="18" charset="0"/>
              </a:rPr>
              <a:t> 4- </a:t>
            </a:r>
            <a:r>
              <a:rPr lang="en-US" sz="2800" b="1" u="sng" dirty="0" smtClean="0">
                <a:solidFill>
                  <a:srgbClr val="303030"/>
                </a:solidFill>
                <a:latin typeface="Times New Roman" pitchFamily="18" charset="0"/>
                <a:ea typeface="Verdana" pitchFamily="34" charset="0"/>
                <a:cs typeface="Times New Roman" pitchFamily="18" charset="0"/>
              </a:rPr>
              <a:t>The basal ganglia</a:t>
            </a:r>
          </a:p>
          <a:p>
            <a:pPr marL="180340" marR="47625" algn="justLow" rtl="0">
              <a:lnSpc>
                <a:spcPct val="115000"/>
              </a:lnSpc>
              <a:spcAft>
                <a:spcPts val="1000"/>
              </a:spcAft>
            </a:pPr>
            <a:r>
              <a:rPr lang="en-US" sz="2800" dirty="0" smtClean="0">
                <a:solidFill>
                  <a:srgbClr val="303030"/>
                </a:solidFill>
                <a:latin typeface="Times New Roman" pitchFamily="18" charset="0"/>
                <a:ea typeface="Verdana" pitchFamily="34" charset="0"/>
                <a:cs typeface="Times New Roman" pitchFamily="18" charset="0"/>
              </a:rPr>
              <a:t>Is a cluster of neurons sandwiched </a:t>
            </a:r>
            <a:r>
              <a:rPr lang="en-US" sz="2800" b="1" dirty="0" smtClean="0">
                <a:solidFill>
                  <a:srgbClr val="303030"/>
                </a:solidFill>
                <a:latin typeface="Times New Roman" pitchFamily="18" charset="0"/>
                <a:ea typeface="Verdana" pitchFamily="34" charset="0"/>
                <a:cs typeface="Times New Roman" pitchFamily="18" charset="0"/>
              </a:rPr>
              <a:t>between the thalamus and the cerebral cortex</a:t>
            </a:r>
            <a:r>
              <a:rPr lang="en-US" sz="2800" dirty="0" smtClean="0">
                <a:solidFill>
                  <a:srgbClr val="303030"/>
                </a:solidFill>
                <a:latin typeface="Times New Roman" pitchFamily="18" charset="0"/>
                <a:ea typeface="Verdana" pitchFamily="34" charset="0"/>
                <a:cs typeface="Times New Roman" pitchFamily="18" charset="0"/>
              </a:rPr>
              <a:t>. It works with the cerebral cortex and the cerebellum for </a:t>
            </a:r>
            <a:r>
              <a:rPr lang="en-US" sz="2800" b="1" dirty="0" smtClean="0">
                <a:solidFill>
                  <a:srgbClr val="303030"/>
                </a:solidFill>
                <a:latin typeface="Times New Roman" pitchFamily="18" charset="0"/>
                <a:ea typeface="Verdana" pitchFamily="34" charset="0"/>
                <a:cs typeface="Times New Roman" pitchFamily="18" charset="0"/>
              </a:rPr>
              <a:t>coordinating voluntary movements</a:t>
            </a:r>
            <a:r>
              <a:rPr lang="en-US" sz="2800" dirty="0" smtClean="0">
                <a:solidFill>
                  <a:srgbClr val="303030"/>
                </a:solidFill>
                <a:latin typeface="Times New Roman" pitchFamily="18" charset="0"/>
                <a:ea typeface="Verdana" pitchFamily="34" charset="0"/>
                <a:cs typeface="Times New Roman" pitchFamily="18" charset="0"/>
              </a:rPr>
              <a:t>, such as bicycle riding and typing.</a:t>
            </a:r>
          </a:p>
          <a:p>
            <a:pPr marL="180340" marR="47625" algn="justLow" rtl="0">
              <a:lnSpc>
                <a:spcPct val="115000"/>
              </a:lnSpc>
              <a:spcAft>
                <a:spcPts val="1000"/>
              </a:spcAft>
            </a:pPr>
            <a:r>
              <a:rPr lang="en-US" sz="2800" dirty="0" smtClean="0">
                <a:solidFill>
                  <a:srgbClr val="303030"/>
                </a:solidFill>
                <a:latin typeface="Times New Roman" pitchFamily="18" charset="0"/>
                <a:ea typeface="Verdana" pitchFamily="34" charset="0"/>
                <a:cs typeface="Times New Roman" pitchFamily="18" charset="0"/>
              </a:rPr>
              <a:t> The basal ganglia gets </a:t>
            </a:r>
            <a:r>
              <a:rPr lang="en-US" sz="2800" b="1" dirty="0" smtClean="0">
                <a:solidFill>
                  <a:srgbClr val="303030"/>
                </a:solidFill>
                <a:latin typeface="Times New Roman" pitchFamily="18" charset="0"/>
                <a:ea typeface="Verdana" pitchFamily="34" charset="0"/>
                <a:cs typeface="Times New Roman" pitchFamily="18" charset="0"/>
              </a:rPr>
              <a:t>damaged </a:t>
            </a:r>
            <a:r>
              <a:rPr lang="en-US" sz="2800" dirty="0" smtClean="0">
                <a:solidFill>
                  <a:srgbClr val="303030"/>
                </a:solidFill>
                <a:latin typeface="Times New Roman" pitchFamily="18" charset="0"/>
                <a:ea typeface="Verdana" pitchFamily="34" charset="0"/>
                <a:cs typeface="Times New Roman" pitchFamily="18" charset="0"/>
              </a:rPr>
              <a:t>with </a:t>
            </a:r>
            <a:r>
              <a:rPr lang="en-US" sz="2800" b="1" dirty="0" smtClean="0">
                <a:solidFill>
                  <a:srgbClr val="303030"/>
                </a:solidFill>
                <a:latin typeface="Times New Roman" pitchFamily="18" charset="0"/>
                <a:ea typeface="Verdana" pitchFamily="34" charset="0"/>
                <a:cs typeface="Times New Roman" pitchFamily="18" charset="0"/>
              </a:rPr>
              <a:t>Parkinson's Disease</a:t>
            </a:r>
            <a:r>
              <a:rPr lang="en-US" sz="2800" dirty="0" smtClean="0">
                <a:solidFill>
                  <a:srgbClr val="303030"/>
                </a:solidFill>
                <a:latin typeface="Times New Roman" pitchFamily="18" charset="0"/>
                <a:ea typeface="Verdana" pitchFamily="34" charset="0"/>
                <a:cs typeface="Times New Roman" pitchFamily="18" charset="0"/>
              </a:rPr>
              <a:t>. This is the reason why Parkinson's patients oftentimes produce slow and unwanted movements.</a:t>
            </a:r>
            <a:endParaRPr lang="en-US" sz="2000" dirty="0" smtClean="0">
              <a:latin typeface="Times New Roman" pitchFamily="18" charset="0"/>
              <a:ea typeface="Verdana" pitchFamily="34" charset="0"/>
              <a:cs typeface="Times New Roman" pitchFamily="18" charset="0"/>
            </a:endParaRPr>
          </a:p>
          <a:p>
            <a:pPr marL="180340" marR="47625" algn="justLow" rtl="0">
              <a:lnSpc>
                <a:spcPct val="115000"/>
              </a:lnSpc>
              <a:spcAft>
                <a:spcPts val="1000"/>
              </a:spcAft>
              <a:buNone/>
            </a:pPr>
            <a:r>
              <a:rPr lang="en-US" sz="2800" dirty="0" smtClean="0">
                <a:solidFill>
                  <a:srgbClr val="303030"/>
                </a:solidFill>
                <a:latin typeface="Times New Roman" pitchFamily="18" charset="0"/>
                <a:ea typeface="Verdana" pitchFamily="34" charset="0"/>
                <a:cs typeface="Times New Roman" pitchFamily="18" charset="0"/>
              </a:rPr>
              <a:t>5- </a:t>
            </a:r>
            <a:r>
              <a:rPr lang="en-US" sz="2800" b="1" u="sng" dirty="0" smtClean="0">
                <a:solidFill>
                  <a:srgbClr val="303030"/>
                </a:solidFill>
                <a:latin typeface="Times New Roman" pitchFamily="18" charset="0"/>
                <a:ea typeface="Verdana" pitchFamily="34" charset="0"/>
                <a:cs typeface="Times New Roman" pitchFamily="18" charset="0"/>
              </a:rPr>
              <a:t>The cerebral cortex </a:t>
            </a:r>
          </a:p>
          <a:p>
            <a:pPr marL="180340" marR="47625" algn="justLow" rtl="0">
              <a:lnSpc>
                <a:spcPct val="115000"/>
              </a:lnSpc>
              <a:spcAft>
                <a:spcPts val="1000"/>
              </a:spcAft>
            </a:pPr>
            <a:r>
              <a:rPr lang="en-US" sz="2800" dirty="0" smtClean="0">
                <a:solidFill>
                  <a:srgbClr val="303030"/>
                </a:solidFill>
                <a:latin typeface="Times New Roman" pitchFamily="18" charset="0"/>
                <a:ea typeface="Verdana" pitchFamily="34" charset="0"/>
                <a:cs typeface="Times New Roman" pitchFamily="18" charset="0"/>
              </a:rPr>
              <a:t>It is the </a:t>
            </a:r>
            <a:r>
              <a:rPr lang="en-US" sz="2800" b="1" dirty="0" smtClean="0">
                <a:solidFill>
                  <a:srgbClr val="303030"/>
                </a:solidFill>
                <a:latin typeface="Times New Roman" pitchFamily="18" charset="0"/>
                <a:ea typeface="Verdana" pitchFamily="34" charset="0"/>
                <a:cs typeface="Times New Roman" pitchFamily="18" charset="0"/>
              </a:rPr>
              <a:t>largest part of the human brain, making up to 80% of the brain's volume</a:t>
            </a:r>
            <a:r>
              <a:rPr lang="en-US" sz="2800" dirty="0" smtClean="0">
                <a:solidFill>
                  <a:srgbClr val="303030"/>
                </a:solidFill>
                <a:latin typeface="Times New Roman" pitchFamily="18" charset="0"/>
                <a:ea typeface="Verdana" pitchFamily="34" charset="0"/>
                <a:cs typeface="Times New Roman" pitchFamily="18" charset="0"/>
              </a:rPr>
              <a:t>.</a:t>
            </a:r>
            <a:endParaRPr lang="en-US" sz="2000" dirty="0" smtClean="0">
              <a:latin typeface="Times New Roman" pitchFamily="18" charset="0"/>
              <a:ea typeface="Verdana" pitchFamily="34" charset="0"/>
              <a:cs typeface="Times New Roman" pitchFamily="18" charset="0"/>
            </a:endParaRPr>
          </a:p>
          <a:p>
            <a:pPr marL="180340" marR="47625" algn="justLow" rtl="0">
              <a:lnSpc>
                <a:spcPct val="115000"/>
              </a:lnSpc>
              <a:spcAft>
                <a:spcPts val="1000"/>
              </a:spcAft>
            </a:pPr>
            <a:r>
              <a:rPr lang="en-US" sz="2800" b="1" dirty="0" smtClean="0">
                <a:solidFill>
                  <a:srgbClr val="303030"/>
                </a:solidFill>
                <a:latin typeface="Times New Roman" pitchFamily="18" charset="0"/>
                <a:ea typeface="Verdana" pitchFamily="34" charset="0"/>
                <a:cs typeface="Times New Roman" pitchFamily="18" charset="0"/>
              </a:rPr>
              <a:t>High-level processing </a:t>
            </a:r>
            <a:r>
              <a:rPr lang="en-US" sz="2800" dirty="0" smtClean="0">
                <a:solidFill>
                  <a:srgbClr val="303030"/>
                </a:solidFill>
                <a:latin typeface="Times New Roman" pitchFamily="18" charset="0"/>
                <a:ea typeface="Verdana" pitchFamily="34" charset="0"/>
                <a:cs typeface="Times New Roman" pitchFamily="18" charset="0"/>
              </a:rPr>
              <a:t>also takes place in this part of the brain because of the complexity and the influence of the cerebral cortex </a:t>
            </a:r>
            <a:endParaRPr lang="en-US" sz="2000" dirty="0" smtClean="0">
              <a:latin typeface="Times New Roman" pitchFamily="18" charset="0"/>
              <a:ea typeface="Verdana" pitchFamily="34" charset="0"/>
              <a:cs typeface="Times New Roman" pitchFamily="18" charset="0"/>
            </a:endParaRPr>
          </a:p>
          <a:p>
            <a:pPr algn="justLow"/>
            <a:endParaRPr lang="ar-IQ" dirty="0">
              <a:latin typeface="Times New Roman" pitchFamily="18" charset="0"/>
              <a:cs typeface="Times New Roman" pitchFamily="18" charset="0"/>
            </a:endParaRPr>
          </a:p>
        </p:txBody>
      </p:sp>
      <p:sp>
        <p:nvSpPr>
          <p:cNvPr id="4"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sz="37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FOREBRAIN</a:t>
            </a:r>
            <a:r>
              <a:rPr lang="en-US" dirty="0" smtClean="0">
                <a:latin typeface="Times New Roman" pitchFamily="18" charset="0"/>
                <a:cs typeface="Times New Roman" pitchFamily="18" charset="0"/>
              </a:rPr>
              <a:t> </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571612"/>
            <a:ext cx="8229600" cy="4525963"/>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justLow" rtl="0">
              <a:lnSpc>
                <a:spcPct val="115000"/>
              </a:lnSpc>
              <a:spcAft>
                <a:spcPts val="1000"/>
              </a:spcAft>
            </a:pPr>
            <a:endParaRPr lang="en-US" sz="2800" b="1" dirty="0" smtClean="0">
              <a:solidFill>
                <a:srgbClr val="303030"/>
              </a:solidFill>
              <a:latin typeface="Times New Roman" pitchFamily="18" charset="0"/>
              <a:ea typeface="Times New Roman"/>
              <a:cs typeface="Times New Roman" pitchFamily="18" charset="0"/>
            </a:endParaRPr>
          </a:p>
          <a:p>
            <a:pPr algn="justLow" rtl="0">
              <a:lnSpc>
                <a:spcPct val="115000"/>
              </a:lnSpc>
              <a:spcAft>
                <a:spcPts val="1000"/>
              </a:spcAft>
            </a:pPr>
            <a:r>
              <a:rPr lang="en-US" sz="2800" b="1" dirty="0" smtClean="0">
                <a:solidFill>
                  <a:srgbClr val="303030"/>
                </a:solidFill>
                <a:latin typeface="Times New Roman" pitchFamily="18" charset="0"/>
                <a:ea typeface="Times New Roman"/>
                <a:cs typeface="Times New Roman" pitchFamily="18" charset="0"/>
              </a:rPr>
              <a:t>The Midbrain </a:t>
            </a:r>
            <a:r>
              <a:rPr lang="en-US" sz="2800" dirty="0" smtClean="0">
                <a:solidFill>
                  <a:srgbClr val="303030"/>
                </a:solidFill>
                <a:latin typeface="Times New Roman" pitchFamily="18" charset="0"/>
                <a:ea typeface="Times New Roman"/>
                <a:cs typeface="Times New Roman" pitchFamily="18" charset="0"/>
              </a:rPr>
              <a:t>serves to </a:t>
            </a:r>
            <a:r>
              <a:rPr lang="en-US" sz="2800" b="1" dirty="0" smtClean="0">
                <a:solidFill>
                  <a:srgbClr val="303030"/>
                </a:solidFill>
                <a:latin typeface="Times New Roman" pitchFamily="18" charset="0"/>
                <a:ea typeface="Times New Roman"/>
                <a:cs typeface="Times New Roman" pitchFamily="18" charset="0"/>
              </a:rPr>
              <a:t>relay information </a:t>
            </a:r>
            <a:r>
              <a:rPr lang="en-US" sz="2800" dirty="0" smtClean="0">
                <a:solidFill>
                  <a:srgbClr val="303030"/>
                </a:solidFill>
                <a:latin typeface="Times New Roman" pitchFamily="18" charset="0"/>
                <a:ea typeface="Times New Roman"/>
                <a:cs typeface="Times New Roman" pitchFamily="18" charset="0"/>
              </a:rPr>
              <a:t>between the </a:t>
            </a:r>
            <a:r>
              <a:rPr lang="en-US" sz="2800" b="1" dirty="0" smtClean="0">
                <a:solidFill>
                  <a:srgbClr val="303030"/>
                </a:solidFill>
                <a:latin typeface="Times New Roman" pitchFamily="18" charset="0"/>
                <a:ea typeface="Times New Roman"/>
                <a:cs typeface="Times New Roman" pitchFamily="18" charset="0"/>
              </a:rPr>
              <a:t>hindbrain and the forebrain</a:t>
            </a:r>
            <a:r>
              <a:rPr lang="en-US" sz="2800" dirty="0" smtClean="0">
                <a:solidFill>
                  <a:srgbClr val="303030"/>
                </a:solidFill>
                <a:latin typeface="Times New Roman" pitchFamily="18" charset="0"/>
                <a:ea typeface="Times New Roman"/>
                <a:cs typeface="Times New Roman" pitchFamily="18" charset="0"/>
              </a:rPr>
              <a:t>, particularly information coming from the eyes and the ears. It is composed of two systems : </a:t>
            </a:r>
            <a:endParaRPr lang="en-US" sz="2000" dirty="0" smtClean="0">
              <a:latin typeface="Times New Roman" pitchFamily="18" charset="0"/>
              <a:ea typeface="Calibri"/>
              <a:cs typeface="Times New Roman" pitchFamily="18" charset="0"/>
            </a:endParaRPr>
          </a:p>
          <a:p>
            <a:pPr algn="justLow" rtl="0">
              <a:lnSpc>
                <a:spcPct val="115000"/>
              </a:lnSpc>
              <a:spcAft>
                <a:spcPts val="1000"/>
              </a:spcAft>
            </a:pPr>
            <a:r>
              <a:rPr lang="en-US" sz="2800" dirty="0" smtClean="0">
                <a:solidFill>
                  <a:srgbClr val="303030"/>
                </a:solidFill>
                <a:latin typeface="Times New Roman" pitchFamily="18" charset="0"/>
                <a:ea typeface="Times New Roman"/>
                <a:cs typeface="Times New Roman" pitchFamily="18" charset="0"/>
              </a:rPr>
              <a:t>1- </a:t>
            </a:r>
            <a:r>
              <a:rPr lang="en-US" sz="2800" b="1" dirty="0" smtClean="0">
                <a:solidFill>
                  <a:srgbClr val="303030"/>
                </a:solidFill>
                <a:latin typeface="Times New Roman" pitchFamily="18" charset="0"/>
                <a:ea typeface="Times New Roman"/>
                <a:cs typeface="Times New Roman" pitchFamily="18" charset="0"/>
              </a:rPr>
              <a:t>The</a:t>
            </a:r>
            <a:r>
              <a:rPr lang="en-US" sz="2800" dirty="0" smtClean="0">
                <a:solidFill>
                  <a:srgbClr val="303030"/>
                </a:solidFill>
                <a:latin typeface="Times New Roman" pitchFamily="18" charset="0"/>
                <a:ea typeface="Times New Roman"/>
                <a:cs typeface="Times New Roman" pitchFamily="18" charset="0"/>
              </a:rPr>
              <a:t> </a:t>
            </a:r>
            <a:r>
              <a:rPr lang="en-US" sz="2800" b="1" dirty="0" smtClean="0">
                <a:solidFill>
                  <a:srgbClr val="303030"/>
                </a:solidFill>
                <a:latin typeface="Times New Roman" pitchFamily="18" charset="0"/>
                <a:ea typeface="Times New Roman"/>
                <a:cs typeface="Times New Roman" pitchFamily="18" charset="0"/>
              </a:rPr>
              <a:t>reticular formation</a:t>
            </a:r>
            <a:r>
              <a:rPr lang="en-US" sz="2800" dirty="0" smtClean="0">
                <a:solidFill>
                  <a:srgbClr val="303030"/>
                </a:solidFill>
                <a:latin typeface="Times New Roman" pitchFamily="18" charset="0"/>
                <a:ea typeface="Times New Roman"/>
                <a:cs typeface="Times New Roman" pitchFamily="18" charset="0"/>
              </a:rPr>
              <a:t> is involved with behavior such as </a:t>
            </a:r>
            <a:r>
              <a:rPr lang="en-US" sz="2800" b="1" dirty="0" smtClean="0">
                <a:solidFill>
                  <a:srgbClr val="303030"/>
                </a:solidFill>
                <a:latin typeface="Times New Roman" pitchFamily="18" charset="0"/>
                <a:ea typeface="Times New Roman"/>
                <a:cs typeface="Times New Roman" pitchFamily="18" charset="0"/>
              </a:rPr>
              <a:t>walking, sleeping</a:t>
            </a:r>
            <a:r>
              <a:rPr lang="en-US" sz="2800" dirty="0" smtClean="0">
                <a:solidFill>
                  <a:srgbClr val="303030"/>
                </a:solidFill>
                <a:latin typeface="Times New Roman" pitchFamily="18" charset="0"/>
                <a:ea typeface="Times New Roman"/>
                <a:cs typeface="Times New Roman" pitchFamily="18" charset="0"/>
              </a:rPr>
              <a:t>, and other reflexes. </a:t>
            </a:r>
            <a:endParaRPr lang="en-US" sz="2000" dirty="0" smtClean="0">
              <a:latin typeface="Times New Roman" pitchFamily="18" charset="0"/>
              <a:ea typeface="Calibri"/>
              <a:cs typeface="Times New Roman" pitchFamily="18" charset="0"/>
            </a:endParaRPr>
          </a:p>
          <a:p>
            <a:pPr algn="justLow" rtl="0">
              <a:lnSpc>
                <a:spcPct val="115000"/>
              </a:lnSpc>
              <a:spcAft>
                <a:spcPts val="1000"/>
              </a:spcAft>
            </a:pPr>
            <a:r>
              <a:rPr lang="en-US" sz="2800" dirty="0" smtClean="0">
                <a:solidFill>
                  <a:srgbClr val="303030"/>
                </a:solidFill>
                <a:latin typeface="Times New Roman" pitchFamily="18" charset="0"/>
                <a:ea typeface="Times New Roman"/>
                <a:cs typeface="Times New Roman" pitchFamily="18" charset="0"/>
              </a:rPr>
              <a:t> 2- A </a:t>
            </a:r>
            <a:r>
              <a:rPr lang="en-US" sz="2800" b="1" dirty="0" smtClean="0">
                <a:solidFill>
                  <a:srgbClr val="303030"/>
                </a:solidFill>
                <a:latin typeface="Times New Roman" pitchFamily="18" charset="0"/>
                <a:ea typeface="Times New Roman"/>
                <a:cs typeface="Times New Roman" pitchFamily="18" charset="0"/>
              </a:rPr>
              <a:t>cluster of neurons </a:t>
            </a:r>
            <a:r>
              <a:rPr lang="en-US" sz="2800" dirty="0" smtClean="0">
                <a:solidFill>
                  <a:srgbClr val="303030"/>
                </a:solidFill>
                <a:latin typeface="Times New Roman" pitchFamily="18" charset="0"/>
                <a:ea typeface="Times New Roman"/>
                <a:cs typeface="Times New Roman" pitchFamily="18" charset="0"/>
              </a:rPr>
              <a:t>having dopamine, serotonin and </a:t>
            </a:r>
            <a:r>
              <a:rPr lang="en-US" sz="2800" dirty="0" err="1" smtClean="0">
                <a:solidFill>
                  <a:srgbClr val="303030"/>
                </a:solidFill>
                <a:latin typeface="Times New Roman" pitchFamily="18" charset="0"/>
                <a:ea typeface="Times New Roman"/>
                <a:cs typeface="Times New Roman" pitchFamily="18" charset="0"/>
              </a:rPr>
              <a:t>norepinephrine</a:t>
            </a:r>
            <a:r>
              <a:rPr lang="en-US" sz="2800" dirty="0" smtClean="0">
                <a:solidFill>
                  <a:srgbClr val="303030"/>
                </a:solidFill>
                <a:latin typeface="Times New Roman" pitchFamily="18" charset="0"/>
                <a:ea typeface="Times New Roman"/>
                <a:cs typeface="Times New Roman" pitchFamily="18" charset="0"/>
              </a:rPr>
              <a:t> receptors (</a:t>
            </a:r>
            <a:r>
              <a:rPr lang="en-US" sz="2800" b="1" dirty="0" smtClean="0">
                <a:solidFill>
                  <a:srgbClr val="303030"/>
                </a:solidFill>
                <a:latin typeface="Times New Roman" pitchFamily="18" charset="0"/>
                <a:ea typeface="Times New Roman"/>
                <a:cs typeface="Times New Roman" pitchFamily="18" charset="0"/>
              </a:rPr>
              <a:t>Parkinson's disease</a:t>
            </a:r>
            <a:r>
              <a:rPr lang="en-US" sz="2800" dirty="0" smtClean="0">
                <a:solidFill>
                  <a:srgbClr val="303030"/>
                </a:solidFill>
                <a:latin typeface="Times New Roman" pitchFamily="18" charset="0"/>
                <a:ea typeface="Times New Roman"/>
                <a:cs typeface="Times New Roman" pitchFamily="18" charset="0"/>
              </a:rPr>
              <a:t>, a degenerative disease of the brain that causes involuntary tremors on affected body parts, damages a section near the bottom of the midbrain)</a:t>
            </a:r>
            <a:endParaRPr lang="en-US" sz="2000" dirty="0" smtClean="0">
              <a:latin typeface="Times New Roman" pitchFamily="18" charset="0"/>
              <a:ea typeface="Calibri"/>
              <a:cs typeface="Times New Roman" pitchFamily="18" charset="0"/>
            </a:endParaRPr>
          </a:p>
          <a:p>
            <a:pPr algn="justLow" rtl="0"/>
            <a:r>
              <a:rPr lang="en-US" sz="2800" dirty="0" smtClean="0">
                <a:solidFill>
                  <a:srgbClr val="000000"/>
                </a:solidFill>
                <a:latin typeface="Times New Roman" pitchFamily="18" charset="0"/>
                <a:ea typeface="Calibri"/>
                <a:cs typeface="Times New Roman" pitchFamily="18" charset="0"/>
              </a:rPr>
              <a:t/>
            </a:r>
            <a:br>
              <a:rPr lang="en-US" sz="2800" dirty="0" smtClean="0">
                <a:solidFill>
                  <a:srgbClr val="000000"/>
                </a:solidFill>
                <a:latin typeface="Times New Roman" pitchFamily="18" charset="0"/>
                <a:ea typeface="Calibri"/>
                <a:cs typeface="Times New Roman" pitchFamily="18" charset="0"/>
              </a:rPr>
            </a:br>
            <a:endParaRPr lang="ar-IQ" dirty="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algn="ctr" rtl="0"/>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Midbrain</a:t>
            </a:r>
            <a:r>
              <a:rPr lang="en-US" sz="3600" dirty="0" smtClean="0">
                <a:latin typeface="Times New Roman" pitchFamily="18" charset="0"/>
                <a:ea typeface="Calibri"/>
                <a:cs typeface="Times New Roman" pitchFamily="18" charset="0"/>
              </a:rPr>
              <a:t/>
            </a:r>
            <a:br>
              <a:rPr lang="en-US" sz="3600" dirty="0" smtClean="0">
                <a:latin typeface="Times New Roman" pitchFamily="18" charset="0"/>
                <a:ea typeface="Calibri"/>
                <a:cs typeface="Times New Roman" pitchFamily="18" charset="0"/>
              </a:rPr>
            </a:br>
            <a:endParaRPr lang="ar-IQ"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4.jpg"/>
          <p:cNvPicPr>
            <a:picLocks noGrp="1" noChangeAspect="1"/>
          </p:cNvPicPr>
          <p:nvPr>
            <p:ph idx="1"/>
          </p:nvPr>
        </p:nvPicPr>
        <p:blipFill>
          <a:blip r:embed="rId3"/>
          <a:stretch>
            <a:fillRect/>
          </a:stretch>
        </p:blipFill>
        <p:spPr>
          <a:xfrm>
            <a:off x="0" y="2428868"/>
            <a:ext cx="3571900"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B5.jpg"/>
          <p:cNvPicPr>
            <a:picLocks noChangeAspect="1"/>
          </p:cNvPicPr>
          <p:nvPr/>
        </p:nvPicPr>
        <p:blipFill>
          <a:blip r:embed="rId4"/>
          <a:stretch>
            <a:fillRect/>
          </a:stretch>
        </p:blipFill>
        <p:spPr>
          <a:xfrm>
            <a:off x="3714744" y="214290"/>
            <a:ext cx="5286412" cy="4500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643050"/>
            <a:ext cx="8229600" cy="4525963"/>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algn="justLow" rtl="0">
              <a:lnSpc>
                <a:spcPct val="115000"/>
              </a:lnSpc>
              <a:spcAft>
                <a:spcPts val="1000"/>
              </a:spcAft>
            </a:pPr>
            <a:endParaRPr lang="en-US" sz="7200" b="1" dirty="0" smtClean="0">
              <a:solidFill>
                <a:srgbClr val="303030"/>
              </a:solidFill>
              <a:latin typeface="Times New Roman" pitchFamily="18" charset="0"/>
              <a:ea typeface="Verdana" pitchFamily="34" charset="0"/>
              <a:cs typeface="Times New Roman" pitchFamily="18" charset="0"/>
            </a:endParaRPr>
          </a:p>
          <a:p>
            <a:pPr algn="justLow" rtl="0">
              <a:lnSpc>
                <a:spcPct val="115000"/>
              </a:lnSpc>
              <a:spcAft>
                <a:spcPts val="1000"/>
              </a:spcAft>
            </a:pPr>
            <a:r>
              <a:rPr lang="en-US" sz="7200" b="1" dirty="0" smtClean="0">
                <a:solidFill>
                  <a:srgbClr val="303030"/>
                </a:solidFill>
                <a:latin typeface="Times New Roman" pitchFamily="18" charset="0"/>
                <a:ea typeface="Verdana" pitchFamily="34" charset="0"/>
                <a:cs typeface="Times New Roman" pitchFamily="18" charset="0"/>
              </a:rPr>
              <a:t>The Hindbrain </a:t>
            </a:r>
            <a:r>
              <a:rPr lang="en-US" sz="7200" dirty="0" smtClean="0">
                <a:solidFill>
                  <a:srgbClr val="303030"/>
                </a:solidFill>
                <a:latin typeface="Times New Roman" pitchFamily="18" charset="0"/>
                <a:ea typeface="Verdana" pitchFamily="34" charset="0"/>
                <a:cs typeface="Times New Roman" pitchFamily="18" charset="0"/>
              </a:rPr>
              <a:t>is located at the rear of the skull and is the </a:t>
            </a:r>
            <a:r>
              <a:rPr lang="en-US" sz="7200" b="1" dirty="0" smtClean="0">
                <a:solidFill>
                  <a:srgbClr val="303030"/>
                </a:solidFill>
                <a:latin typeface="Times New Roman" pitchFamily="18" charset="0"/>
                <a:ea typeface="Verdana" pitchFamily="34" charset="0"/>
                <a:cs typeface="Times New Roman" pitchFamily="18" charset="0"/>
              </a:rPr>
              <a:t>lowest portion </a:t>
            </a:r>
            <a:r>
              <a:rPr lang="en-US" sz="7200" dirty="0" smtClean="0">
                <a:solidFill>
                  <a:srgbClr val="303030"/>
                </a:solidFill>
                <a:latin typeface="Times New Roman" pitchFamily="18" charset="0"/>
                <a:ea typeface="Verdana" pitchFamily="34" charset="0"/>
                <a:cs typeface="Times New Roman" pitchFamily="18" charset="0"/>
              </a:rPr>
              <a:t>of the brain. Hindbrain parts include the </a:t>
            </a:r>
            <a:r>
              <a:rPr lang="en-US" sz="7200" b="1" dirty="0" smtClean="0">
                <a:solidFill>
                  <a:srgbClr val="303030"/>
                </a:solidFill>
                <a:latin typeface="Times New Roman" pitchFamily="18" charset="0"/>
                <a:ea typeface="Verdana" pitchFamily="34" charset="0"/>
                <a:cs typeface="Times New Roman" pitchFamily="18" charset="0"/>
              </a:rPr>
              <a:t>medulla, the cerebellum and the </a:t>
            </a:r>
            <a:r>
              <a:rPr lang="en-US" sz="7200" b="1" dirty="0" err="1" smtClean="0">
                <a:solidFill>
                  <a:srgbClr val="303030"/>
                </a:solidFill>
                <a:latin typeface="Times New Roman" pitchFamily="18" charset="0"/>
                <a:ea typeface="Verdana" pitchFamily="34" charset="0"/>
                <a:cs typeface="Times New Roman" pitchFamily="18" charset="0"/>
              </a:rPr>
              <a:t>pons</a:t>
            </a:r>
            <a:r>
              <a:rPr lang="en-US" sz="7200" b="1" dirty="0" smtClean="0">
                <a:solidFill>
                  <a:srgbClr val="303030"/>
                </a:solidFill>
                <a:latin typeface="Times New Roman" pitchFamily="18" charset="0"/>
                <a:ea typeface="Verdana" pitchFamily="34" charset="0"/>
                <a:cs typeface="Times New Roman" pitchFamily="18" charset="0"/>
              </a:rPr>
              <a:t>.</a:t>
            </a:r>
            <a:endParaRPr lang="en-US" sz="7200" b="1" dirty="0" smtClean="0">
              <a:latin typeface="Times New Roman" pitchFamily="18" charset="0"/>
              <a:ea typeface="Verdana" pitchFamily="34" charset="0"/>
              <a:cs typeface="Times New Roman" pitchFamily="18" charset="0"/>
            </a:endParaRPr>
          </a:p>
          <a:p>
            <a:pPr marL="342900" marR="47625" lvl="0" indent="-342900" algn="justLow" rtl="0">
              <a:lnSpc>
                <a:spcPct val="115000"/>
              </a:lnSpc>
              <a:spcAft>
                <a:spcPts val="1000"/>
              </a:spcAft>
              <a:tabLst>
                <a:tab pos="457200" algn="l"/>
              </a:tabLst>
            </a:pPr>
            <a:r>
              <a:rPr lang="en-US" sz="7200" dirty="0" smtClean="0">
                <a:solidFill>
                  <a:srgbClr val="303030"/>
                </a:solidFill>
                <a:latin typeface="Times New Roman" pitchFamily="18" charset="0"/>
                <a:ea typeface="Verdana" pitchFamily="34" charset="0"/>
                <a:cs typeface="Times New Roman" pitchFamily="18" charset="0"/>
              </a:rPr>
              <a:t>The </a:t>
            </a:r>
            <a:r>
              <a:rPr lang="en-US" sz="7200" b="1" dirty="0" smtClean="0">
                <a:solidFill>
                  <a:srgbClr val="303030"/>
                </a:solidFill>
                <a:latin typeface="Times New Roman" pitchFamily="18" charset="0"/>
                <a:ea typeface="Verdana" pitchFamily="34" charset="0"/>
                <a:cs typeface="Times New Roman" pitchFamily="18" charset="0"/>
              </a:rPr>
              <a:t>medulla</a:t>
            </a:r>
            <a:r>
              <a:rPr lang="en-US" sz="7200" dirty="0" smtClean="0">
                <a:solidFill>
                  <a:srgbClr val="303030"/>
                </a:solidFill>
                <a:latin typeface="Times New Roman" pitchFamily="18" charset="0"/>
                <a:ea typeface="Verdana" pitchFamily="34" charset="0"/>
                <a:cs typeface="Times New Roman" pitchFamily="18" charset="0"/>
              </a:rPr>
              <a:t> </a:t>
            </a:r>
            <a:r>
              <a:rPr lang="en-US" sz="7200" b="1" dirty="0" smtClean="0">
                <a:solidFill>
                  <a:srgbClr val="303030"/>
                </a:solidFill>
                <a:latin typeface="Times New Roman" pitchFamily="18" charset="0"/>
                <a:ea typeface="Verdana" pitchFamily="34" charset="0"/>
                <a:cs typeface="Times New Roman" pitchFamily="18" charset="0"/>
              </a:rPr>
              <a:t>Oblongata</a:t>
            </a:r>
            <a:r>
              <a:rPr lang="en-US" sz="7200" dirty="0" smtClean="0">
                <a:solidFill>
                  <a:srgbClr val="303030"/>
                </a:solidFill>
                <a:latin typeface="Times New Roman" pitchFamily="18" charset="0"/>
                <a:ea typeface="Verdana" pitchFamily="34" charset="0"/>
                <a:cs typeface="Times New Roman" pitchFamily="18" charset="0"/>
              </a:rPr>
              <a:t>  is where the spinal cord enters the skull. It is responsible for </a:t>
            </a:r>
            <a:r>
              <a:rPr lang="en-US" sz="7200" b="1" dirty="0" smtClean="0">
                <a:solidFill>
                  <a:srgbClr val="303030"/>
                </a:solidFill>
                <a:latin typeface="Times New Roman" pitchFamily="18" charset="0"/>
                <a:ea typeface="Verdana" pitchFamily="34" charset="0"/>
                <a:cs typeface="Times New Roman" pitchFamily="18" charset="0"/>
              </a:rPr>
              <a:t>controlling breathing</a:t>
            </a:r>
            <a:r>
              <a:rPr lang="en-US" sz="7200" dirty="0" smtClean="0">
                <a:solidFill>
                  <a:srgbClr val="303030"/>
                </a:solidFill>
                <a:latin typeface="Times New Roman" pitchFamily="18" charset="0"/>
                <a:ea typeface="Verdana" pitchFamily="34" charset="0"/>
                <a:cs typeface="Times New Roman" pitchFamily="18" charset="0"/>
              </a:rPr>
              <a:t>, regulating </a:t>
            </a:r>
            <a:r>
              <a:rPr lang="en-US" sz="7200" b="1" dirty="0" smtClean="0">
                <a:solidFill>
                  <a:srgbClr val="303030"/>
                </a:solidFill>
                <a:latin typeface="Times New Roman" pitchFamily="18" charset="0"/>
                <a:ea typeface="Verdana" pitchFamily="34" charset="0"/>
                <a:cs typeface="Times New Roman" pitchFamily="18" charset="0"/>
              </a:rPr>
              <a:t>reflexes</a:t>
            </a:r>
            <a:r>
              <a:rPr lang="en-US" sz="7200" dirty="0" smtClean="0">
                <a:solidFill>
                  <a:srgbClr val="303030"/>
                </a:solidFill>
                <a:latin typeface="Times New Roman" pitchFamily="18" charset="0"/>
                <a:ea typeface="Verdana" pitchFamily="34" charset="0"/>
                <a:cs typeface="Times New Roman" pitchFamily="18" charset="0"/>
              </a:rPr>
              <a:t>, and maintaining an upright </a:t>
            </a:r>
            <a:r>
              <a:rPr lang="en-US" sz="7200" b="1" dirty="0" smtClean="0">
                <a:solidFill>
                  <a:srgbClr val="303030"/>
                </a:solidFill>
                <a:latin typeface="Times New Roman" pitchFamily="18" charset="0"/>
                <a:ea typeface="Verdana" pitchFamily="34" charset="0"/>
                <a:cs typeface="Times New Roman" pitchFamily="18" charset="0"/>
              </a:rPr>
              <a:t>posture</a:t>
            </a:r>
            <a:r>
              <a:rPr lang="en-US" sz="7200" dirty="0" smtClean="0">
                <a:solidFill>
                  <a:srgbClr val="303030"/>
                </a:solidFill>
                <a:latin typeface="Times New Roman" pitchFamily="18" charset="0"/>
                <a:ea typeface="Verdana" pitchFamily="34" charset="0"/>
                <a:cs typeface="Times New Roman" pitchFamily="18" charset="0"/>
              </a:rPr>
              <a:t> of the body.</a:t>
            </a:r>
            <a:endParaRPr lang="en-US" sz="7200" dirty="0" smtClean="0">
              <a:latin typeface="Times New Roman" pitchFamily="18" charset="0"/>
              <a:ea typeface="Verdana" pitchFamily="34" charset="0"/>
              <a:cs typeface="Times New Roman" pitchFamily="18" charset="0"/>
            </a:endParaRPr>
          </a:p>
          <a:p>
            <a:pPr marL="342900" marR="47625" lvl="0" indent="-342900" algn="justLow" rtl="0">
              <a:lnSpc>
                <a:spcPct val="115000"/>
              </a:lnSpc>
              <a:spcAft>
                <a:spcPts val="1000"/>
              </a:spcAft>
              <a:tabLst>
                <a:tab pos="457200" algn="l"/>
              </a:tabLst>
            </a:pPr>
            <a:r>
              <a:rPr lang="en-US" sz="7200" dirty="0" smtClean="0">
                <a:solidFill>
                  <a:srgbClr val="303030"/>
                </a:solidFill>
                <a:latin typeface="Times New Roman" pitchFamily="18" charset="0"/>
                <a:ea typeface="Verdana" pitchFamily="34" charset="0"/>
                <a:cs typeface="Times New Roman" pitchFamily="18" charset="0"/>
              </a:rPr>
              <a:t>The </a:t>
            </a:r>
            <a:r>
              <a:rPr lang="en-US" sz="7200" b="1" dirty="0" smtClean="0">
                <a:solidFill>
                  <a:srgbClr val="303030"/>
                </a:solidFill>
                <a:latin typeface="Times New Roman" pitchFamily="18" charset="0"/>
                <a:ea typeface="Verdana" pitchFamily="34" charset="0"/>
                <a:cs typeface="Times New Roman" pitchFamily="18" charset="0"/>
              </a:rPr>
              <a:t>cerebellum</a:t>
            </a:r>
            <a:r>
              <a:rPr lang="en-US" sz="7200" dirty="0" smtClean="0">
                <a:solidFill>
                  <a:srgbClr val="303030"/>
                </a:solidFill>
                <a:latin typeface="Times New Roman" pitchFamily="18" charset="0"/>
                <a:ea typeface="Verdana" pitchFamily="34" charset="0"/>
                <a:cs typeface="Times New Roman" pitchFamily="18" charset="0"/>
              </a:rPr>
              <a:t> are two  rounded structures located besides the medulla. It is responsible for </a:t>
            </a:r>
            <a:r>
              <a:rPr lang="en-US" sz="7200" b="1" dirty="0" smtClean="0">
                <a:solidFill>
                  <a:srgbClr val="303030"/>
                </a:solidFill>
                <a:latin typeface="Times New Roman" pitchFamily="18" charset="0"/>
                <a:ea typeface="Verdana" pitchFamily="34" charset="0"/>
                <a:cs typeface="Times New Roman" pitchFamily="18" charset="0"/>
              </a:rPr>
              <a:t>coordinating motor activity </a:t>
            </a:r>
            <a:r>
              <a:rPr lang="en-US" sz="7200" dirty="0" smtClean="0">
                <a:solidFill>
                  <a:srgbClr val="303030"/>
                </a:solidFill>
                <a:latin typeface="Times New Roman" pitchFamily="18" charset="0"/>
                <a:ea typeface="Verdana" pitchFamily="34" charset="0"/>
                <a:cs typeface="Times New Roman" pitchFamily="18" charset="0"/>
              </a:rPr>
              <a:t>(movements of the body), so that extensive </a:t>
            </a:r>
            <a:r>
              <a:rPr lang="en-US" sz="7200" b="1" dirty="0" smtClean="0">
                <a:solidFill>
                  <a:srgbClr val="303030"/>
                </a:solidFill>
                <a:latin typeface="Times New Roman" pitchFamily="18" charset="0"/>
                <a:ea typeface="Verdana" pitchFamily="34" charset="0"/>
                <a:cs typeface="Times New Roman" pitchFamily="18" charset="0"/>
              </a:rPr>
              <a:t>damage</a:t>
            </a:r>
            <a:r>
              <a:rPr lang="en-US" sz="7200" dirty="0" smtClean="0">
                <a:solidFill>
                  <a:srgbClr val="303030"/>
                </a:solidFill>
                <a:latin typeface="Times New Roman" pitchFamily="18" charset="0"/>
                <a:ea typeface="Verdana" pitchFamily="34" charset="0"/>
                <a:cs typeface="Times New Roman" pitchFamily="18" charset="0"/>
              </a:rPr>
              <a:t> of the cerebellum can cause </a:t>
            </a:r>
            <a:r>
              <a:rPr lang="en-US" sz="7200" b="1" dirty="0" smtClean="0">
                <a:solidFill>
                  <a:srgbClr val="303030"/>
                </a:solidFill>
                <a:latin typeface="Times New Roman" pitchFamily="18" charset="0"/>
                <a:ea typeface="Verdana" pitchFamily="34" charset="0"/>
                <a:cs typeface="Times New Roman" pitchFamily="18" charset="0"/>
              </a:rPr>
              <a:t>failure to even stand up</a:t>
            </a:r>
            <a:r>
              <a:rPr lang="en-US" sz="7200" dirty="0" smtClean="0">
                <a:solidFill>
                  <a:srgbClr val="303030"/>
                </a:solidFill>
                <a:latin typeface="Times New Roman" pitchFamily="18" charset="0"/>
                <a:ea typeface="Verdana" pitchFamily="34" charset="0"/>
                <a:cs typeface="Times New Roman" pitchFamily="18" charset="0"/>
              </a:rPr>
              <a:t>.</a:t>
            </a:r>
            <a:endParaRPr lang="en-US" sz="7200" dirty="0" smtClean="0">
              <a:latin typeface="Times New Roman" pitchFamily="18" charset="0"/>
              <a:ea typeface="Verdana" pitchFamily="34" charset="0"/>
              <a:cs typeface="Times New Roman" pitchFamily="18" charset="0"/>
            </a:endParaRPr>
          </a:p>
          <a:p>
            <a:pPr marL="342900" marR="47625" lvl="0" indent="-342900" algn="justLow" rtl="0">
              <a:lnSpc>
                <a:spcPct val="115000"/>
              </a:lnSpc>
              <a:spcAft>
                <a:spcPts val="1000"/>
              </a:spcAft>
              <a:tabLst>
                <a:tab pos="457200" algn="l"/>
              </a:tabLst>
            </a:pPr>
            <a:r>
              <a:rPr lang="en-US" sz="7200" dirty="0" smtClean="0">
                <a:solidFill>
                  <a:srgbClr val="303030"/>
                </a:solidFill>
                <a:latin typeface="Times New Roman" pitchFamily="18" charset="0"/>
                <a:ea typeface="Verdana" pitchFamily="34" charset="0"/>
                <a:cs typeface="Times New Roman" pitchFamily="18" charset="0"/>
              </a:rPr>
              <a:t>The </a:t>
            </a:r>
            <a:r>
              <a:rPr lang="en-US" sz="7200" b="1" dirty="0" err="1" smtClean="0">
                <a:solidFill>
                  <a:srgbClr val="303030"/>
                </a:solidFill>
                <a:latin typeface="Times New Roman" pitchFamily="18" charset="0"/>
                <a:ea typeface="Verdana" pitchFamily="34" charset="0"/>
                <a:cs typeface="Times New Roman" pitchFamily="18" charset="0"/>
              </a:rPr>
              <a:t>pons</a:t>
            </a:r>
            <a:r>
              <a:rPr lang="en-US" sz="7200" dirty="0" smtClean="0">
                <a:solidFill>
                  <a:srgbClr val="303030"/>
                </a:solidFill>
                <a:latin typeface="Times New Roman" pitchFamily="18" charset="0"/>
                <a:ea typeface="Verdana" pitchFamily="34" charset="0"/>
                <a:cs typeface="Times New Roman" pitchFamily="18" charset="0"/>
              </a:rPr>
              <a:t> serves as the </a:t>
            </a:r>
            <a:r>
              <a:rPr lang="en-US" sz="7200" b="1" dirty="0" smtClean="0">
                <a:solidFill>
                  <a:srgbClr val="303030"/>
                </a:solidFill>
                <a:latin typeface="Times New Roman" pitchFamily="18" charset="0"/>
                <a:ea typeface="Verdana" pitchFamily="34" charset="0"/>
                <a:cs typeface="Times New Roman" pitchFamily="18" charset="0"/>
              </a:rPr>
              <a:t>bridge</a:t>
            </a:r>
            <a:r>
              <a:rPr lang="en-US" sz="7200" dirty="0" smtClean="0">
                <a:solidFill>
                  <a:srgbClr val="303030"/>
                </a:solidFill>
                <a:latin typeface="Times New Roman" pitchFamily="18" charset="0"/>
                <a:ea typeface="Verdana" pitchFamily="34" charset="0"/>
                <a:cs typeface="Times New Roman" pitchFamily="18" charset="0"/>
              </a:rPr>
              <a:t> towards the midbrain. It is a cluster of neuronal fibers surrounding the reticular formation, and is responsible for </a:t>
            </a:r>
            <a:r>
              <a:rPr lang="en-US" sz="7200" b="1" dirty="0" smtClean="0">
                <a:solidFill>
                  <a:srgbClr val="303030"/>
                </a:solidFill>
                <a:latin typeface="Times New Roman" pitchFamily="18" charset="0"/>
                <a:ea typeface="Verdana" pitchFamily="34" charset="0"/>
                <a:cs typeface="Times New Roman" pitchFamily="18" charset="0"/>
              </a:rPr>
              <a:t>monitoring sleep and arousal </a:t>
            </a:r>
            <a:r>
              <a:rPr lang="en-US" sz="7200" dirty="0" smtClean="0">
                <a:solidFill>
                  <a:srgbClr val="303030"/>
                </a:solidFill>
                <a:latin typeface="Times New Roman" pitchFamily="18" charset="0"/>
                <a:ea typeface="Verdana" pitchFamily="34" charset="0"/>
                <a:cs typeface="Times New Roman" pitchFamily="18" charset="0"/>
              </a:rPr>
              <a:t>by </a:t>
            </a:r>
            <a:r>
              <a:rPr lang="en-US" sz="7200" b="1" dirty="0" smtClean="0">
                <a:solidFill>
                  <a:srgbClr val="303030"/>
                </a:solidFill>
                <a:latin typeface="Times New Roman" pitchFamily="18" charset="0"/>
                <a:ea typeface="Verdana" pitchFamily="34" charset="0"/>
                <a:cs typeface="Times New Roman" pitchFamily="18" charset="0"/>
              </a:rPr>
              <a:t>coordinating with the autonomic nervous system.</a:t>
            </a:r>
            <a:endParaRPr lang="en-US" sz="7200" b="1" dirty="0" smtClean="0">
              <a:latin typeface="Times New Roman" pitchFamily="18" charset="0"/>
              <a:ea typeface="Verdana" pitchFamily="34" charset="0"/>
              <a:cs typeface="Times New Roman" pitchFamily="18" charset="0"/>
            </a:endParaRPr>
          </a:p>
          <a:p>
            <a:pPr marL="342900" marR="47625" lvl="0" indent="-342900" algn="l" rtl="0">
              <a:lnSpc>
                <a:spcPct val="115000"/>
              </a:lnSpc>
              <a:spcAft>
                <a:spcPts val="1000"/>
              </a:spcAft>
              <a:tabLst>
                <a:tab pos="457200" algn="l"/>
              </a:tabLst>
            </a:pPr>
            <a:endParaRPr lang="en-US" sz="7200" b="1" dirty="0" smtClean="0">
              <a:latin typeface="Times New Roman" pitchFamily="18" charset="0"/>
              <a:ea typeface="Verdana" pitchFamily="34" charset="0"/>
              <a:cs typeface="Times New Roman" pitchFamily="18" charset="0"/>
            </a:endParaRPr>
          </a:p>
          <a:p>
            <a:endParaRPr lang="ar-IQ" dirty="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algn="ctr" rtl="0"/>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Hindbrain</a:t>
            </a:r>
            <a:r>
              <a:rPr lang="en-US" sz="4400" dirty="0" smtClean="0">
                <a:latin typeface="Times New Roman" pitchFamily="18" charset="0"/>
                <a:ea typeface="Verdana" pitchFamily="34" charset="0"/>
                <a:cs typeface="Times New Roman" pitchFamily="18" charset="0"/>
              </a:rPr>
              <a:t/>
            </a:r>
            <a:br>
              <a:rPr lang="en-US" sz="4400" dirty="0" smtClean="0">
                <a:latin typeface="Times New Roman" pitchFamily="18" charset="0"/>
                <a:ea typeface="Verdana" pitchFamily="34" charset="0"/>
                <a:cs typeface="Times New Roman" pitchFamily="18" charset="0"/>
              </a:rPr>
            </a:br>
            <a:endParaRPr lang="ar-IQ"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7.jpg"/>
          <p:cNvPicPr>
            <a:picLocks noGrp="1" noChangeAspect="1"/>
          </p:cNvPicPr>
          <p:nvPr>
            <p:ph idx="1"/>
          </p:nvPr>
        </p:nvPicPr>
        <p:blipFill>
          <a:blip r:embed="rId3"/>
          <a:stretch>
            <a:fillRect/>
          </a:stretch>
        </p:blipFill>
        <p:spPr>
          <a:xfrm>
            <a:off x="1785918" y="1500174"/>
            <a:ext cx="5286411" cy="4357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2"/>
          <p:cNvSpPr>
            <a:spLocks noGrp="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rtl="0"/>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Hindbrain</a:t>
            </a:r>
            <a:r>
              <a:rPr lang="en-US" sz="4400" dirty="0" smtClean="0">
                <a:latin typeface="Times New Roman" pitchFamily="18" charset="0"/>
                <a:ea typeface="Verdana" pitchFamily="34" charset="0"/>
                <a:cs typeface="Times New Roman" pitchFamily="18" charset="0"/>
              </a:rPr>
              <a:t/>
            </a:r>
            <a:br>
              <a:rPr lang="en-US" sz="4400" dirty="0" smtClean="0">
                <a:latin typeface="Times New Roman" pitchFamily="18" charset="0"/>
                <a:ea typeface="Verdana" pitchFamily="34" charset="0"/>
                <a:cs typeface="Times New Roman" pitchFamily="18" charset="0"/>
              </a:rPr>
            </a:br>
            <a:endParaRPr lang="ar-IQ"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500174"/>
            <a:ext cx="8643998" cy="4525963"/>
          </a:xfrm>
        </p:spPr>
        <p:style>
          <a:lnRef idx="2">
            <a:schemeClr val="accent1"/>
          </a:lnRef>
          <a:fillRef idx="1">
            <a:schemeClr val="lt1"/>
          </a:fillRef>
          <a:effectRef idx="0">
            <a:schemeClr val="accent1"/>
          </a:effectRef>
          <a:fontRef idx="minor">
            <a:schemeClr val="dk1"/>
          </a:fontRef>
        </p:style>
        <p:txBody>
          <a:bodyPr>
            <a:normAutofit/>
          </a:bodyPr>
          <a:lstStyle/>
          <a:p>
            <a:pPr algn="justLow" rtl="0">
              <a:lnSpc>
                <a:spcPct val="115000"/>
              </a:lnSpc>
              <a:spcAft>
                <a:spcPts val="1000"/>
              </a:spcAft>
            </a:pPr>
            <a:endParaRPr lang="en-US" sz="2800" dirty="0" smtClean="0">
              <a:solidFill>
                <a:srgbClr val="303030"/>
              </a:solidFill>
              <a:latin typeface="Times New Roman" pitchFamily="18" charset="0"/>
              <a:ea typeface="Verdana" pitchFamily="34" charset="0"/>
              <a:cs typeface="Times New Roman" pitchFamily="18" charset="0"/>
            </a:endParaRPr>
          </a:p>
          <a:p>
            <a:pPr algn="justLow" rtl="0">
              <a:lnSpc>
                <a:spcPct val="115000"/>
              </a:lnSpc>
              <a:spcAft>
                <a:spcPts val="1000"/>
              </a:spcAft>
            </a:pPr>
            <a:r>
              <a:rPr lang="en-US" sz="2800" dirty="0" smtClean="0">
                <a:solidFill>
                  <a:srgbClr val="303030"/>
                </a:solidFill>
                <a:latin typeface="Times New Roman" pitchFamily="18" charset="0"/>
                <a:ea typeface="Verdana" pitchFamily="34" charset="0"/>
                <a:cs typeface="Times New Roman" pitchFamily="18" charset="0"/>
              </a:rPr>
              <a:t>The Brain Stem evolved 500 million years ago and is the most ancient part of the brain. </a:t>
            </a:r>
            <a:r>
              <a:rPr lang="en-US" sz="2800" b="1" dirty="0" smtClean="0">
                <a:solidFill>
                  <a:srgbClr val="303030"/>
                </a:solidFill>
                <a:latin typeface="Times New Roman" pitchFamily="18" charset="0"/>
                <a:ea typeface="Verdana" pitchFamily="34" charset="0"/>
                <a:cs typeface="Times New Roman" pitchFamily="18" charset="0"/>
              </a:rPr>
              <a:t>It is composed of the hindbrain, plus the midbrain, minus the cerebellum. </a:t>
            </a:r>
            <a:r>
              <a:rPr lang="en-US" sz="2800" dirty="0" smtClean="0">
                <a:solidFill>
                  <a:srgbClr val="303030"/>
                </a:solidFill>
                <a:latin typeface="Times New Roman" pitchFamily="18" charset="0"/>
                <a:ea typeface="Verdana" pitchFamily="34" charset="0"/>
                <a:cs typeface="Times New Roman" pitchFamily="18" charset="0"/>
              </a:rPr>
              <a:t>It is involved in alertness and in monitoring basic survival functions such as breathing, heartbeat, and blood pressure. </a:t>
            </a:r>
            <a:endParaRPr lang="en-US" sz="2000" dirty="0" smtClean="0">
              <a:latin typeface="Times New Roman" pitchFamily="18" charset="0"/>
              <a:ea typeface="Verdana" pitchFamily="34" charset="0"/>
              <a:cs typeface="Times New Roman" pitchFamily="18" charset="0"/>
            </a:endParaRPr>
          </a:p>
          <a:p>
            <a:pPr algn="justLow" rtl="0">
              <a:lnSpc>
                <a:spcPct val="115000"/>
              </a:lnSpc>
              <a:spcAft>
                <a:spcPts val="1000"/>
              </a:spcAft>
            </a:pPr>
            <a:endParaRPr lang="en-US" sz="2000" dirty="0" smtClean="0">
              <a:latin typeface="Times New Roman" pitchFamily="18" charset="0"/>
              <a:ea typeface="Verdana" pitchFamily="34" charset="0"/>
              <a:cs typeface="Times New Roman" pitchFamily="18" charset="0"/>
            </a:endParaRPr>
          </a:p>
          <a:p>
            <a:endParaRPr lang="ar-IQ"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rtl="0"/>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Brain</a:t>
            </a:r>
            <a:r>
              <a:rPr lang="en-US" sz="4400" dirty="0" smtClean="0">
                <a:solidFill>
                  <a:srgbClr val="303030"/>
                </a:solidFill>
                <a:latin typeface="Times New Roman" pitchFamily="18" charset="0"/>
                <a:ea typeface="Times New Roman"/>
                <a:cs typeface="Times New Roman" pitchFamily="18" charset="0"/>
              </a:rPr>
              <a:t> </a:t>
            </a: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Stem</a:t>
            </a:r>
            <a:r>
              <a:rPr lang="en-US" sz="4400" dirty="0" smtClean="0">
                <a:solidFill>
                  <a:srgbClr val="303030"/>
                </a:solidFill>
                <a:latin typeface="Times New Roman" pitchFamily="18" charset="0"/>
                <a:ea typeface="Times New Roman"/>
                <a:cs typeface="Times New Roman" pitchFamily="18" charset="0"/>
              </a:rPr>
              <a:t> </a:t>
            </a:r>
            <a:r>
              <a:rPr lang="en-US" sz="3600" dirty="0" smtClean="0">
                <a:latin typeface="Times New Roman" pitchFamily="18" charset="0"/>
                <a:ea typeface="Calibri"/>
                <a:cs typeface="Times New Roman" pitchFamily="18" charset="0"/>
              </a:rPr>
              <a:t/>
            </a:r>
            <a:br>
              <a:rPr lang="en-US" sz="3600" dirty="0" smtClean="0">
                <a:latin typeface="Times New Roman" pitchFamily="18" charset="0"/>
                <a:ea typeface="Calibri"/>
                <a:cs typeface="Times New Roman" pitchFamily="18" charset="0"/>
              </a:rPr>
            </a:b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6.jpg"/>
          <p:cNvPicPr>
            <a:picLocks noGrp="1" noChangeAspect="1"/>
          </p:cNvPicPr>
          <p:nvPr>
            <p:ph idx="1"/>
          </p:nvPr>
        </p:nvPicPr>
        <p:blipFill>
          <a:blip r:embed="rId3"/>
          <a:stretch>
            <a:fillRect/>
          </a:stretch>
        </p:blipFill>
        <p:spPr>
          <a:xfrm>
            <a:off x="214282" y="214290"/>
            <a:ext cx="8715436" cy="6429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6" descr="08_24aDiencephBrainStem_L"/>
          <p:cNvPicPr>
            <a:picLocks noChangeAspect="1" noChangeArrowheads="1"/>
          </p:cNvPicPr>
          <p:nvPr/>
        </p:nvPicPr>
        <p:blipFill>
          <a:blip r:embed="rId3"/>
          <a:srcRect/>
          <a:stretch>
            <a:fillRect/>
          </a:stretch>
        </p:blipFill>
        <p:spPr bwMode="auto">
          <a:xfrm>
            <a:off x="1071538" y="1142984"/>
            <a:ext cx="6858000" cy="5487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6324" name="Rectangle 8"/>
          <p:cNvSpPr>
            <a:spLocks noGrp="1" noChangeArrowheads="1"/>
          </p:cNvSpPr>
          <p:nvPr>
            <p:ph type="body" idx="1"/>
          </p:nvPr>
        </p:nvSpPr>
        <p:spPr>
          <a:xfrm>
            <a:off x="285720" y="285728"/>
            <a:ext cx="8229600" cy="681038"/>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lgn="ctr" rtl="0" eaLnBrk="1" hangingPunct="1">
              <a:buNone/>
            </a:pPr>
            <a:r>
              <a:rPr lang="en-US"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The</a:t>
            </a:r>
            <a:r>
              <a:rPr lang="en-US" altLang="en-US" dirty="0" smtClean="0">
                <a:latin typeface="Times New Roman" pitchFamily="18" charset="0"/>
                <a:cs typeface="Times New Roman" pitchFamily="18" charset="0"/>
              </a:rPr>
              <a:t> </a:t>
            </a:r>
            <a:r>
              <a:rPr lang="en-US" altLang="en-US" sz="3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Diencephalon</a:t>
            </a:r>
            <a:r>
              <a:rPr lang="en-US" altLang="en-US" dirty="0" smtClean="0">
                <a:latin typeface="Times New Roman" pitchFamily="18" charset="0"/>
                <a:cs typeface="Times New Roman" pitchFamily="18" charset="0"/>
              </a:rPr>
              <a:t> </a:t>
            </a:r>
            <a:r>
              <a:rPr lang="en-US" altLang="en-US" sz="3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and</a:t>
            </a:r>
            <a:r>
              <a:rPr lang="en-US" altLang="en-US" dirty="0" smtClean="0">
                <a:latin typeface="Times New Roman" pitchFamily="18" charset="0"/>
                <a:cs typeface="Times New Roman" pitchFamily="18" charset="0"/>
              </a:rPr>
              <a:t> </a:t>
            </a:r>
            <a:r>
              <a:rPr lang="en-US" altLang="en-US" sz="3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Brain</a:t>
            </a:r>
            <a:r>
              <a:rPr lang="en-US" altLang="en-US" dirty="0" smtClean="0">
                <a:latin typeface="Times New Roman" pitchFamily="18" charset="0"/>
                <a:cs typeface="Times New Roman" pitchFamily="18" charset="0"/>
              </a:rPr>
              <a:t> </a:t>
            </a:r>
            <a:r>
              <a:rPr lang="en-US" altLang="en-US" sz="3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Stem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sz="37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The Nervous system</a:t>
            </a:r>
            <a:endParaRPr lang="en-US" sz="3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43050"/>
            <a:ext cx="8229600" cy="4364241"/>
          </a:xfrm>
        </p:spPr>
        <p:style>
          <a:lnRef idx="2">
            <a:schemeClr val="accent1"/>
          </a:lnRef>
          <a:fillRef idx="1">
            <a:schemeClr val="lt1"/>
          </a:fillRef>
          <a:effectRef idx="0">
            <a:schemeClr val="accent1"/>
          </a:effectRef>
          <a:fontRef idx="minor">
            <a:schemeClr val="dk1"/>
          </a:fontRef>
        </p:style>
        <p:txBody>
          <a:bodyPr/>
          <a:lstStyle/>
          <a:p>
            <a:pPr algn="justLow" rtl="0"/>
            <a:endParaRPr lang="en-US" dirty="0" smtClean="0">
              <a:solidFill>
                <a:srgbClr val="020202"/>
              </a:solidFill>
              <a:latin typeface="Times New Roman" pitchFamily="18" charset="0"/>
              <a:cs typeface="Times New Roman" pitchFamily="18" charset="0"/>
            </a:endParaRPr>
          </a:p>
          <a:p>
            <a:pPr algn="justLow" rtl="0"/>
            <a:r>
              <a:rPr lang="en-US" dirty="0" smtClean="0">
                <a:solidFill>
                  <a:srgbClr val="020202"/>
                </a:solidFill>
                <a:latin typeface="Times New Roman" pitchFamily="18" charset="0"/>
                <a:cs typeface="Times New Roman" pitchFamily="18" charset="0"/>
              </a:rPr>
              <a:t> A physically connected network of cells, tissues and organs  that allow us to communicate with and react to the environment and perform life activities.</a:t>
            </a:r>
          </a:p>
          <a:p>
            <a:pPr algn="justLow" rtl="0"/>
            <a:r>
              <a:rPr lang="en-US" dirty="0" smtClean="0">
                <a:solidFill>
                  <a:srgbClr val="020202"/>
                </a:solidFill>
                <a:latin typeface="Times New Roman" pitchFamily="18" charset="0"/>
                <a:cs typeface="Times New Roman" pitchFamily="18" charset="0"/>
              </a:rPr>
              <a:t>The nervous system can be divided into :</a:t>
            </a:r>
          </a:p>
          <a:p>
            <a:pPr lvl="1" algn="justLow" rtl="0">
              <a:lnSpc>
                <a:spcPct val="150000"/>
              </a:lnSpc>
              <a:spcAft>
                <a:spcPts val="1000"/>
              </a:spcAft>
            </a:pPr>
            <a:r>
              <a:rPr lang="en-US" sz="2000" b="1" dirty="0" smtClean="0">
                <a:solidFill>
                  <a:srgbClr val="000000"/>
                </a:solidFill>
                <a:latin typeface="Times New Roman" pitchFamily="18" charset="0"/>
                <a:ea typeface="Verdana" pitchFamily="34" charset="0"/>
                <a:cs typeface="Times New Roman" pitchFamily="18" charset="0"/>
              </a:rPr>
              <a:t>I / The Central Nervous System</a:t>
            </a:r>
            <a:r>
              <a:rPr lang="en-US" sz="2000" dirty="0" smtClean="0">
                <a:solidFill>
                  <a:srgbClr val="000000"/>
                </a:solidFill>
                <a:latin typeface="Times New Roman" pitchFamily="18" charset="0"/>
                <a:ea typeface="Verdana" pitchFamily="34" charset="0"/>
                <a:cs typeface="Times New Roman" pitchFamily="18" charset="0"/>
              </a:rPr>
              <a:t> </a:t>
            </a:r>
            <a:r>
              <a:rPr lang="en-US" sz="2000" b="1" dirty="0" smtClean="0">
                <a:solidFill>
                  <a:srgbClr val="000000"/>
                </a:solidFill>
                <a:latin typeface="Times New Roman" pitchFamily="18" charset="0"/>
                <a:ea typeface="Verdana" pitchFamily="34" charset="0"/>
                <a:cs typeface="Times New Roman" pitchFamily="18" charset="0"/>
              </a:rPr>
              <a:t>(CNS)</a:t>
            </a:r>
            <a:endParaRPr lang="en-US" sz="1400" dirty="0" smtClean="0">
              <a:solidFill>
                <a:srgbClr val="000000"/>
              </a:solidFill>
              <a:latin typeface="Times New Roman" pitchFamily="18" charset="0"/>
              <a:ea typeface="Verdana" pitchFamily="34" charset="0"/>
              <a:cs typeface="Times New Roman" pitchFamily="18" charset="0"/>
            </a:endParaRPr>
          </a:p>
          <a:p>
            <a:pPr lvl="1" algn="justLow" rtl="0">
              <a:lnSpc>
                <a:spcPct val="150000"/>
              </a:lnSpc>
              <a:spcAft>
                <a:spcPts val="1000"/>
              </a:spcAft>
            </a:pPr>
            <a:r>
              <a:rPr lang="en-US" sz="2000" b="1" dirty="0" smtClean="0">
                <a:solidFill>
                  <a:srgbClr val="000000"/>
                </a:solidFill>
                <a:latin typeface="Times New Roman" pitchFamily="18" charset="0"/>
                <a:ea typeface="Verdana" pitchFamily="34" charset="0"/>
                <a:cs typeface="Times New Roman" pitchFamily="18" charset="0"/>
              </a:rPr>
              <a:t>II/ The Peripheral Nervous System</a:t>
            </a:r>
            <a:r>
              <a:rPr lang="en-US" sz="2000" dirty="0" smtClean="0">
                <a:solidFill>
                  <a:srgbClr val="000000"/>
                </a:solidFill>
                <a:latin typeface="Times New Roman" pitchFamily="18" charset="0"/>
                <a:ea typeface="Verdana" pitchFamily="34" charset="0"/>
                <a:cs typeface="Times New Roman" pitchFamily="18" charset="0"/>
              </a:rPr>
              <a:t> </a:t>
            </a:r>
            <a:r>
              <a:rPr lang="en-US" sz="2000" b="1" dirty="0" smtClean="0">
                <a:solidFill>
                  <a:srgbClr val="000000"/>
                </a:solidFill>
                <a:latin typeface="Times New Roman" pitchFamily="18" charset="0"/>
                <a:ea typeface="Verdana" pitchFamily="34" charset="0"/>
                <a:cs typeface="Times New Roman" pitchFamily="18" charset="0"/>
              </a:rPr>
              <a:t>(PNS)</a:t>
            </a:r>
            <a:endParaRPr lang="en-US" dirty="0" smtClean="0">
              <a:solidFill>
                <a:srgbClr val="020202"/>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6038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428736"/>
            <a:ext cx="8443914" cy="4929222"/>
          </a:xfrm>
        </p:spPr>
        <p:style>
          <a:lnRef idx="2">
            <a:schemeClr val="accent1"/>
          </a:lnRef>
          <a:fillRef idx="1">
            <a:schemeClr val="lt1"/>
          </a:fillRef>
          <a:effectRef idx="0">
            <a:schemeClr val="accent1"/>
          </a:effectRef>
          <a:fontRef idx="minor">
            <a:schemeClr val="dk1"/>
          </a:fontRef>
        </p:style>
        <p:txBody>
          <a:bodyPr>
            <a:noAutofit/>
          </a:bodyPr>
          <a:lstStyle/>
          <a:p>
            <a:pPr algn="justLow" rtl="0">
              <a:lnSpc>
                <a:spcPct val="150000"/>
              </a:lnSpc>
              <a:spcAft>
                <a:spcPts val="1000"/>
              </a:spcAft>
            </a:pPr>
            <a:r>
              <a:rPr lang="en-US" sz="2000" dirty="0" smtClean="0">
                <a:solidFill>
                  <a:srgbClr val="000000"/>
                </a:solidFill>
                <a:latin typeface="Times New Roman" pitchFamily="18" charset="0"/>
                <a:ea typeface="Verdana" pitchFamily="34" charset="0"/>
                <a:cs typeface="Times New Roman" pitchFamily="18" charset="0"/>
              </a:rPr>
              <a:t>The spinal cord is a bundle of nerves that run down the back from the brain in the spinal column. </a:t>
            </a:r>
          </a:p>
          <a:p>
            <a:pPr algn="justLow" rtl="0">
              <a:lnSpc>
                <a:spcPct val="150000"/>
              </a:lnSpc>
              <a:spcAft>
                <a:spcPts val="1000"/>
              </a:spcAft>
            </a:pPr>
            <a:r>
              <a:rPr lang="en-US" sz="2000" dirty="0" smtClean="0">
                <a:solidFill>
                  <a:srgbClr val="000000"/>
                </a:solidFill>
                <a:latin typeface="Times New Roman" pitchFamily="18" charset="0"/>
                <a:ea typeface="Verdana" pitchFamily="34" charset="0"/>
                <a:cs typeface="Times New Roman" pitchFamily="18" charset="0"/>
              </a:rPr>
              <a:t>The spinal cord is about 40 cm in length and as wide as the thumb. </a:t>
            </a:r>
          </a:p>
          <a:p>
            <a:pPr algn="justLow" rtl="0">
              <a:lnSpc>
                <a:spcPct val="150000"/>
              </a:lnSpc>
              <a:spcAft>
                <a:spcPts val="1000"/>
              </a:spcAft>
            </a:pPr>
            <a:r>
              <a:rPr lang="en-US" sz="2000" dirty="0" smtClean="0">
                <a:solidFill>
                  <a:srgbClr val="000000"/>
                </a:solidFill>
                <a:latin typeface="Times New Roman" pitchFamily="18" charset="0"/>
                <a:ea typeface="Verdana" pitchFamily="34" charset="0"/>
                <a:cs typeface="Times New Roman" pitchFamily="18" charset="0"/>
              </a:rPr>
              <a:t>The function of the spinal cord is to relay all the impulses, information from all around the body, internally and externally, to the brain. </a:t>
            </a:r>
          </a:p>
          <a:p>
            <a:pPr algn="justLow" rtl="0">
              <a:lnSpc>
                <a:spcPct val="150000"/>
              </a:lnSpc>
              <a:spcAft>
                <a:spcPts val="1000"/>
              </a:spcAft>
            </a:pPr>
            <a:r>
              <a:rPr lang="en-US" sz="2000" dirty="0" smtClean="0">
                <a:solidFill>
                  <a:srgbClr val="000000"/>
                </a:solidFill>
                <a:latin typeface="Times New Roman" pitchFamily="18" charset="0"/>
                <a:ea typeface="Verdana" pitchFamily="34" charset="0"/>
                <a:cs typeface="Times New Roman" pitchFamily="18" charset="0"/>
              </a:rPr>
              <a:t>If the spinal cord gets affected due to an injury, leading to paralysis in different parts of the body like the upper and lower limbs</a:t>
            </a:r>
            <a:r>
              <a:rPr lang="en-US" sz="2000" b="1" dirty="0" smtClean="0">
                <a:solidFill>
                  <a:srgbClr val="000000"/>
                </a:solidFill>
                <a:latin typeface="Times New Roman" pitchFamily="18" charset="0"/>
                <a:ea typeface="Verdana" pitchFamily="34" charset="0"/>
                <a:cs typeface="Times New Roman" pitchFamily="18" charset="0"/>
              </a:rPr>
              <a:t>.</a:t>
            </a:r>
            <a:br>
              <a:rPr lang="en-US" sz="2000" b="1" dirty="0" smtClean="0">
                <a:solidFill>
                  <a:srgbClr val="000000"/>
                </a:solidFill>
                <a:latin typeface="Times New Roman" pitchFamily="18" charset="0"/>
                <a:ea typeface="Verdana" pitchFamily="34" charset="0"/>
                <a:cs typeface="Times New Roman" pitchFamily="18" charset="0"/>
              </a:rPr>
            </a:br>
            <a:endParaRPr lang="en-US" sz="2000" b="1" dirty="0" smtClean="0">
              <a:latin typeface="Times New Roman" pitchFamily="18" charset="0"/>
              <a:ea typeface="Verdana" pitchFamily="34" charset="0"/>
              <a:cs typeface="Times New Roman" pitchFamily="18" charset="0"/>
            </a:endParaRPr>
          </a:p>
          <a:p>
            <a:pPr algn="justLow"/>
            <a:endParaRPr lang="ar-IQ" sz="2000" dirty="0">
              <a:latin typeface="Times New Roman" pitchFamily="18" charset="0"/>
              <a:ea typeface="Verdana" pitchFamily="34" charset="0"/>
              <a:cs typeface="Times New Roman" pitchFamily="18" charset="0"/>
            </a:endParaRPr>
          </a:p>
        </p:txBody>
      </p:sp>
      <p:sp>
        <p:nvSpPr>
          <p:cNvPr id="3" name="Title 2"/>
          <p:cNvSpPr>
            <a:spLocks noGrp="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lstStyle/>
          <a:p>
            <a:pPr algn="ctr" rtl="0"/>
            <a:r>
              <a:rPr lang="en-US" sz="37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Spinal</a:t>
            </a:r>
            <a:r>
              <a:rPr lang="en-US" sz="4400" dirty="0" smtClean="0">
                <a:solidFill>
                  <a:srgbClr val="000000"/>
                </a:solidFill>
                <a:latin typeface="Times New Roman" pitchFamily="18" charset="0"/>
                <a:ea typeface="Calibri"/>
                <a:cs typeface="Times New Roman" pitchFamily="18" charset="0"/>
              </a:rPr>
              <a:t> </a:t>
            </a:r>
            <a:r>
              <a:rPr lang="en-US" sz="37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Cord</a:t>
            </a:r>
            <a:endParaRPr lang="ar-IQ" sz="3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285860"/>
            <a:ext cx="8715436" cy="5429288"/>
          </a:xfrm>
        </p:spPr>
        <p:style>
          <a:lnRef idx="2">
            <a:schemeClr val="accent1"/>
          </a:lnRef>
          <a:fillRef idx="1">
            <a:schemeClr val="lt1"/>
          </a:fillRef>
          <a:effectRef idx="0">
            <a:schemeClr val="accent1"/>
          </a:effectRef>
          <a:fontRef idx="minor">
            <a:schemeClr val="dk1"/>
          </a:fontRef>
        </p:style>
        <p:txBody>
          <a:bodyPr>
            <a:normAutofit/>
          </a:bodyPr>
          <a:lstStyle/>
          <a:p>
            <a:pPr lvl="1" algn="l" rtl="0"/>
            <a:r>
              <a:rPr lang="en-US" altLang="en-US" b="1" dirty="0" smtClean="0">
                <a:latin typeface="Times New Roman" pitchFamily="18" charset="0"/>
                <a:cs typeface="Times New Roman" pitchFamily="18" charset="0"/>
              </a:rPr>
              <a:t>Ganglia: </a:t>
            </a:r>
            <a:r>
              <a:rPr lang="en-US" altLang="en-US" dirty="0" smtClean="0">
                <a:latin typeface="Times New Roman" pitchFamily="18" charset="0"/>
                <a:cs typeface="Times New Roman" pitchFamily="18" charset="0"/>
              </a:rPr>
              <a:t>Groupings of neuron cell bodies</a:t>
            </a:r>
          </a:p>
          <a:p>
            <a:pPr lvl="1" algn="l" rtl="0"/>
            <a:r>
              <a:rPr lang="en-US" altLang="en-US" b="1" dirty="0" smtClean="0">
                <a:latin typeface="Times New Roman" pitchFamily="18" charset="0"/>
                <a:cs typeface="Times New Roman" pitchFamily="18" charset="0"/>
              </a:rPr>
              <a:t>Nerve : </a:t>
            </a:r>
            <a:r>
              <a:rPr lang="en-US" altLang="en-US" dirty="0" smtClean="0">
                <a:latin typeface="Times New Roman" pitchFamily="18" charset="0"/>
                <a:cs typeface="Times New Roman" pitchFamily="18" charset="0"/>
              </a:rPr>
              <a:t>Bundle of axons supported by connective tissue</a:t>
            </a:r>
          </a:p>
          <a:p>
            <a:pPr lvl="1" algn="l" rtl="0"/>
            <a:r>
              <a:rPr lang="en-US" altLang="en-US" b="1" dirty="0" smtClean="0">
                <a:latin typeface="Times New Roman" pitchFamily="18" charset="0"/>
                <a:cs typeface="Times New Roman" pitchFamily="18" charset="0"/>
              </a:rPr>
              <a:t>Spinal nerves</a:t>
            </a:r>
          </a:p>
          <a:p>
            <a:pPr lvl="3" algn="l" rtl="0"/>
            <a:r>
              <a:rPr lang="en-US" altLang="en-US" dirty="0" smtClean="0">
                <a:latin typeface="Times New Roman" pitchFamily="18" charset="0"/>
                <a:cs typeface="Times New Roman" pitchFamily="18" charset="0"/>
              </a:rPr>
              <a:t>To/from spinal cord</a:t>
            </a:r>
          </a:p>
          <a:p>
            <a:pPr lvl="1" algn="l" rtl="0"/>
            <a:r>
              <a:rPr lang="en-US" altLang="en-US" b="1" dirty="0" smtClean="0">
                <a:latin typeface="Times New Roman" pitchFamily="18" charset="0"/>
                <a:cs typeface="Times New Roman" pitchFamily="18" charset="0"/>
              </a:rPr>
              <a:t>Cranial nerves </a:t>
            </a:r>
          </a:p>
          <a:p>
            <a:pPr lvl="3" algn="l" rtl="0"/>
            <a:r>
              <a:rPr lang="en-US" altLang="en-US" dirty="0" smtClean="0">
                <a:latin typeface="Times New Roman" pitchFamily="18" charset="0"/>
                <a:cs typeface="Times New Roman" pitchFamily="18" charset="0"/>
              </a:rPr>
              <a:t>To/from brain</a:t>
            </a:r>
          </a:p>
          <a:p>
            <a:pPr marL="603504" lvl="2" indent="-256032" algn="l" rtl="0">
              <a:spcBef>
                <a:spcPts val="400"/>
              </a:spcBef>
              <a:buSzPct val="68000"/>
              <a:buFont typeface="Courier New" pitchFamily="49" charset="0"/>
              <a:buChar char="o"/>
            </a:pPr>
            <a:r>
              <a:rPr lang="en-US" altLang="en-US" b="1" dirty="0" smtClean="0">
                <a:latin typeface="Times New Roman" pitchFamily="18" charset="0"/>
                <a:cs typeface="Times New Roman" pitchFamily="18" charset="0"/>
              </a:rPr>
              <a:t>White matter: </a:t>
            </a:r>
            <a:r>
              <a:rPr lang="en-US" altLang="en-US" dirty="0" smtClean="0">
                <a:latin typeface="Times New Roman" pitchFamily="18" charset="0"/>
                <a:cs typeface="Times New Roman" pitchFamily="18" charset="0"/>
              </a:rPr>
              <a:t>Bundles of axons (tracts) that share origins, destinations, and functions</a:t>
            </a:r>
          </a:p>
          <a:p>
            <a:pPr lvl="1" algn="l" rtl="0"/>
            <a:r>
              <a:rPr lang="en-US" altLang="en-US" b="1" dirty="0" smtClean="0">
                <a:latin typeface="Times New Roman" pitchFamily="18" charset="0"/>
                <a:cs typeface="Times New Roman" pitchFamily="18" charset="0"/>
              </a:rPr>
              <a:t>Ascending pathways </a:t>
            </a:r>
          </a:p>
          <a:p>
            <a:pPr lvl="3" algn="l" rtl="0">
              <a:buNone/>
            </a:pPr>
            <a:r>
              <a:rPr lang="en-US" altLang="en-US" dirty="0" smtClean="0">
                <a:latin typeface="Times New Roman" pitchFamily="18" charset="0"/>
                <a:cs typeface="Times New Roman" pitchFamily="18" charset="0"/>
              </a:rPr>
              <a:t>	Carry information from sensory receptors to processing centers in the brain</a:t>
            </a:r>
          </a:p>
          <a:p>
            <a:pPr lvl="1" algn="l" rtl="0">
              <a:lnSpc>
                <a:spcPct val="120000"/>
              </a:lnSpc>
            </a:pPr>
            <a:r>
              <a:rPr lang="en-US" altLang="en-US" b="1" dirty="0" smtClean="0">
                <a:latin typeface="Times New Roman" pitchFamily="18" charset="0"/>
                <a:cs typeface="Times New Roman" pitchFamily="18" charset="0"/>
              </a:rPr>
              <a:t>Descending pathways </a:t>
            </a:r>
          </a:p>
          <a:p>
            <a:pPr lvl="3" algn="l" rtl="0">
              <a:lnSpc>
                <a:spcPct val="120000"/>
              </a:lnSpc>
              <a:buNone/>
            </a:pPr>
            <a:r>
              <a:rPr lang="en-US" altLang="en-US" dirty="0" smtClean="0">
                <a:latin typeface="Times New Roman" pitchFamily="18" charset="0"/>
                <a:cs typeface="Times New Roman" pitchFamily="18" charset="0"/>
              </a:rPr>
              <a:t>	Carry commands from specialized CNS centers to skeletal muscles</a:t>
            </a:r>
          </a:p>
          <a:p>
            <a:pPr lvl="1" algn="l" rtl="0"/>
            <a:r>
              <a:rPr lang="en-US" altLang="en-US" b="1" dirty="0" smtClean="0">
                <a:latin typeface="Times New Roman" pitchFamily="18" charset="0"/>
                <a:cs typeface="Times New Roman" pitchFamily="18" charset="0"/>
              </a:rPr>
              <a:t>Nerve Plexus: </a:t>
            </a:r>
            <a:r>
              <a:rPr lang="en-US" altLang="en-US" dirty="0" smtClean="0">
                <a:latin typeface="Times New Roman" pitchFamily="18" charset="0"/>
                <a:cs typeface="Times New Roman" pitchFamily="18" charset="0"/>
              </a:rPr>
              <a:t>A complex, interwoven network of nerves</a:t>
            </a:r>
          </a:p>
          <a:p>
            <a:endParaRPr lang="ar-IQ" dirty="0"/>
          </a:p>
        </p:txBody>
      </p:sp>
      <p:sp>
        <p:nvSpPr>
          <p:cNvPr id="3" name="Title 2"/>
          <p:cNvSpPr>
            <a:spLocks noGrp="1"/>
          </p:cNvSpPr>
          <p:nvPr>
            <p:ph type="title"/>
          </p:nvPr>
        </p:nvSpPr>
        <p:spPr>
          <a:xfrm>
            <a:off x="457200" y="274638"/>
            <a:ext cx="8229600" cy="582594"/>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rtl="0"/>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IMPORTANT DEFINTIONS </a:t>
            </a:r>
            <a:endParaRPr lang="ar-IQ"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857224" y="2214554"/>
            <a:ext cx="7429552" cy="1015663"/>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pPr algn="ctr">
              <a:buNone/>
            </a:pPr>
            <a:r>
              <a:rPr lang="en-US" sz="6000" dirty="0" smtClean="0">
                <a:latin typeface="Times New Roman" pitchFamily="18" charset="0"/>
                <a:cs typeface="Times New Roman" pitchFamily="18" charset="0"/>
              </a:rPr>
              <a:t>THE   END </a:t>
            </a:r>
            <a:endParaRPr lang="ar-IQ" sz="6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87196-f5c6d2d2c1c33e7ac1fe0aa8f0783070.jpg"/>
          <p:cNvPicPr>
            <a:picLocks noGrp="1" noChangeAspect="1"/>
          </p:cNvPicPr>
          <p:nvPr>
            <p:ph idx="1"/>
          </p:nvPr>
        </p:nvPicPr>
        <p:blipFill>
          <a:blip r:embed="rId3"/>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19506"/>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justLow" rtl="0">
              <a:lnSpc>
                <a:spcPct val="150000"/>
              </a:lnSpc>
              <a:spcAft>
                <a:spcPts val="1000"/>
              </a:spcAft>
            </a:pPr>
            <a:r>
              <a:rPr lang="en-US" sz="2800" b="1" u="sng" dirty="0" smtClean="0">
                <a:solidFill>
                  <a:srgbClr val="000000"/>
                </a:solidFill>
                <a:latin typeface="Times New Roman" pitchFamily="18" charset="0"/>
                <a:ea typeface="Verdana" pitchFamily="34" charset="0"/>
                <a:cs typeface="Times New Roman" pitchFamily="18" charset="0"/>
              </a:rPr>
              <a:t>I / The Central Nervous System</a:t>
            </a:r>
            <a:r>
              <a:rPr lang="en-US" sz="2800" u="sng" dirty="0" smtClean="0">
                <a:solidFill>
                  <a:srgbClr val="000000"/>
                </a:solidFill>
                <a:latin typeface="Times New Roman" pitchFamily="18" charset="0"/>
                <a:ea typeface="Verdana" pitchFamily="34" charset="0"/>
                <a:cs typeface="Times New Roman" pitchFamily="18" charset="0"/>
              </a:rPr>
              <a:t> </a:t>
            </a:r>
            <a:r>
              <a:rPr lang="en-US" sz="2800" b="1" u="sng" dirty="0" smtClean="0">
                <a:solidFill>
                  <a:srgbClr val="000000"/>
                </a:solidFill>
                <a:latin typeface="Times New Roman" pitchFamily="18" charset="0"/>
                <a:ea typeface="Verdana" pitchFamily="34" charset="0"/>
                <a:cs typeface="Times New Roman" pitchFamily="18" charset="0"/>
              </a:rPr>
              <a:t>(CNS)</a:t>
            </a:r>
            <a:r>
              <a:rPr lang="en-US" sz="2800" dirty="0" smtClean="0">
                <a:solidFill>
                  <a:srgbClr val="000000"/>
                </a:solidFill>
                <a:latin typeface="Times New Roman" pitchFamily="18" charset="0"/>
                <a:ea typeface="Verdana" pitchFamily="34" charset="0"/>
                <a:cs typeface="Times New Roman" pitchFamily="18" charset="0"/>
              </a:rPr>
              <a:t> : consists of the </a:t>
            </a:r>
            <a:r>
              <a:rPr lang="en-US" sz="2800" b="1" dirty="0" smtClean="0">
                <a:solidFill>
                  <a:srgbClr val="000000"/>
                </a:solidFill>
                <a:latin typeface="Times New Roman" pitchFamily="18" charset="0"/>
                <a:ea typeface="Verdana" pitchFamily="34" charset="0"/>
                <a:cs typeface="Times New Roman" pitchFamily="18" charset="0"/>
              </a:rPr>
              <a:t>brain and the spinal cord</a:t>
            </a:r>
            <a:r>
              <a:rPr lang="en-US" sz="2800" dirty="0" smtClean="0">
                <a:solidFill>
                  <a:srgbClr val="000000"/>
                </a:solidFill>
                <a:latin typeface="Times New Roman" pitchFamily="18" charset="0"/>
                <a:ea typeface="Verdana" pitchFamily="34" charset="0"/>
                <a:cs typeface="Times New Roman" pitchFamily="18" charset="0"/>
              </a:rPr>
              <a:t>, </a:t>
            </a:r>
            <a:endParaRPr lang="en-US" sz="2000" dirty="0" smtClean="0">
              <a:solidFill>
                <a:srgbClr val="000000"/>
              </a:solidFill>
              <a:latin typeface="Times New Roman" pitchFamily="18" charset="0"/>
              <a:ea typeface="Verdana" pitchFamily="34" charset="0"/>
              <a:cs typeface="Times New Roman" pitchFamily="18" charset="0"/>
            </a:endParaRPr>
          </a:p>
          <a:p>
            <a:pPr algn="justLow" rtl="0">
              <a:lnSpc>
                <a:spcPct val="150000"/>
              </a:lnSpc>
              <a:spcAft>
                <a:spcPts val="1000"/>
              </a:spcAft>
            </a:pPr>
            <a:r>
              <a:rPr lang="en-US" sz="2800" b="1" u="sng" dirty="0" smtClean="0">
                <a:solidFill>
                  <a:srgbClr val="000000"/>
                </a:solidFill>
                <a:latin typeface="Times New Roman" pitchFamily="18" charset="0"/>
                <a:ea typeface="Verdana" pitchFamily="34" charset="0"/>
                <a:cs typeface="Times New Roman" pitchFamily="18" charset="0"/>
              </a:rPr>
              <a:t>II/ The Peripheral Nervous System</a:t>
            </a:r>
            <a:r>
              <a:rPr lang="en-US" sz="2800" u="sng" dirty="0" smtClean="0">
                <a:solidFill>
                  <a:srgbClr val="000000"/>
                </a:solidFill>
                <a:latin typeface="Times New Roman" pitchFamily="18" charset="0"/>
                <a:ea typeface="Verdana" pitchFamily="34" charset="0"/>
                <a:cs typeface="Times New Roman" pitchFamily="18" charset="0"/>
              </a:rPr>
              <a:t> </a:t>
            </a:r>
            <a:r>
              <a:rPr lang="en-US" sz="2800" b="1" u="sng" dirty="0" smtClean="0">
                <a:solidFill>
                  <a:srgbClr val="000000"/>
                </a:solidFill>
                <a:latin typeface="Times New Roman" pitchFamily="18" charset="0"/>
                <a:ea typeface="Verdana" pitchFamily="34" charset="0"/>
                <a:cs typeface="Times New Roman" pitchFamily="18" charset="0"/>
              </a:rPr>
              <a:t>(PNS) :</a:t>
            </a:r>
            <a:r>
              <a:rPr lang="en-US" sz="2800" dirty="0" smtClean="0">
                <a:solidFill>
                  <a:srgbClr val="000000"/>
                </a:solidFill>
                <a:latin typeface="Times New Roman" pitchFamily="18" charset="0"/>
                <a:ea typeface="Verdana" pitchFamily="34" charset="0"/>
                <a:cs typeface="Times New Roman" pitchFamily="18" charset="0"/>
              </a:rPr>
              <a:t> </a:t>
            </a:r>
            <a:r>
              <a:rPr lang="en-US" sz="2900" dirty="0" smtClean="0">
                <a:solidFill>
                  <a:srgbClr val="000000"/>
                </a:solidFill>
                <a:latin typeface="Times New Roman" pitchFamily="18" charset="0"/>
                <a:ea typeface="Verdana" pitchFamily="34" charset="0"/>
                <a:cs typeface="Times New Roman" pitchFamily="18" charset="0"/>
              </a:rPr>
              <a:t>the peripheral nervous system consists of </a:t>
            </a:r>
            <a:r>
              <a:rPr lang="en-US" altLang="en-US" sz="2900" b="1" dirty="0" smtClean="0">
                <a:solidFill>
                  <a:srgbClr val="000000"/>
                </a:solidFill>
                <a:latin typeface="Times New Roman" pitchFamily="18" charset="0"/>
                <a:ea typeface="Verdana" pitchFamily="34" charset="0"/>
                <a:cs typeface="Times New Roman" pitchFamily="18" charset="0"/>
              </a:rPr>
              <a:t>All the neural tissue outside CNS </a:t>
            </a:r>
            <a:r>
              <a:rPr lang="en-US" altLang="en-US" sz="2900" dirty="0" smtClean="0">
                <a:solidFill>
                  <a:srgbClr val="000000"/>
                </a:solidFill>
                <a:latin typeface="Times New Roman" pitchFamily="18" charset="0"/>
                <a:ea typeface="Verdana" pitchFamily="34" charset="0"/>
                <a:cs typeface="Times New Roman" pitchFamily="18" charset="0"/>
              </a:rPr>
              <a:t>, this includes:</a:t>
            </a:r>
          </a:p>
          <a:p>
            <a:pPr marL="1447800" lvl="2" indent="-533400" algn="l" rtl="0"/>
            <a:r>
              <a:rPr lang="en-US" altLang="en-US" sz="2900" dirty="0" smtClean="0">
                <a:solidFill>
                  <a:srgbClr val="000000"/>
                </a:solidFill>
                <a:latin typeface="Times New Roman" pitchFamily="18" charset="0"/>
                <a:ea typeface="Verdana" pitchFamily="34" charset="0"/>
                <a:cs typeface="Times New Roman" pitchFamily="18" charset="0"/>
              </a:rPr>
              <a:t>Afferent division (sensory input)</a:t>
            </a:r>
          </a:p>
          <a:p>
            <a:pPr marL="1447800" lvl="2" indent="-533400" algn="l" rtl="0"/>
            <a:r>
              <a:rPr lang="en-US" altLang="en-US" sz="2900" dirty="0" smtClean="0">
                <a:solidFill>
                  <a:srgbClr val="000000"/>
                </a:solidFill>
                <a:latin typeface="Times New Roman" pitchFamily="18" charset="0"/>
                <a:ea typeface="Verdana" pitchFamily="34" charset="0"/>
                <a:cs typeface="Times New Roman" pitchFamily="18" charset="0"/>
              </a:rPr>
              <a:t>Efferent division (motor output)</a:t>
            </a:r>
          </a:p>
          <a:p>
            <a:pPr algn="justLow" rtl="0">
              <a:lnSpc>
                <a:spcPct val="150000"/>
              </a:lnSpc>
              <a:spcAft>
                <a:spcPts val="1000"/>
              </a:spcAft>
            </a:pPr>
            <a:endParaRPr lang="en-US" sz="2800" dirty="0" smtClean="0">
              <a:solidFill>
                <a:srgbClr val="000000"/>
              </a:solidFill>
              <a:latin typeface="Times New Roman" pitchFamily="18" charset="0"/>
              <a:ea typeface="Verdana" pitchFamily="34" charset="0"/>
              <a:cs typeface="Times New Roman" pitchFamily="18" charset="0"/>
            </a:endParaRPr>
          </a:p>
          <a:p>
            <a:pPr algn="justLow" rtl="0">
              <a:lnSpc>
                <a:spcPct val="150000"/>
              </a:lnSpc>
              <a:spcAft>
                <a:spcPts val="1000"/>
              </a:spcAft>
            </a:pPr>
            <a:r>
              <a:rPr lang="en-US" sz="2800" b="1" u="sng" dirty="0" smtClean="0">
                <a:solidFill>
                  <a:srgbClr val="000000"/>
                </a:solidFill>
                <a:latin typeface="Times New Roman" pitchFamily="18" charset="0"/>
                <a:ea typeface="Verdana" pitchFamily="34" charset="0"/>
                <a:cs typeface="Times New Roman" pitchFamily="18" charset="0"/>
              </a:rPr>
              <a:t>PNS </a:t>
            </a:r>
            <a:r>
              <a:rPr lang="en-US" sz="2800" dirty="0" smtClean="0">
                <a:solidFill>
                  <a:srgbClr val="000000"/>
                </a:solidFill>
                <a:latin typeface="Times New Roman" pitchFamily="18" charset="0"/>
                <a:ea typeface="Verdana" pitchFamily="34" charset="0"/>
                <a:cs typeface="Times New Roman" pitchFamily="18" charset="0"/>
              </a:rPr>
              <a:t>can be divided into:</a:t>
            </a:r>
          </a:p>
          <a:p>
            <a:pPr lvl="1" algn="justLow" rtl="0">
              <a:lnSpc>
                <a:spcPct val="150000"/>
              </a:lnSpc>
              <a:spcAft>
                <a:spcPts val="1000"/>
              </a:spcAft>
            </a:pPr>
            <a:r>
              <a:rPr lang="en-US" sz="2400" dirty="0" smtClean="0">
                <a:solidFill>
                  <a:srgbClr val="000000"/>
                </a:solidFill>
                <a:latin typeface="Times New Roman" pitchFamily="18" charset="0"/>
                <a:ea typeface="Verdana" pitchFamily="34" charset="0"/>
                <a:cs typeface="Times New Roman" pitchFamily="18" charset="0"/>
              </a:rPr>
              <a:t> </a:t>
            </a:r>
            <a:r>
              <a:rPr lang="en-US" sz="2400" b="1" dirty="0" smtClean="0">
                <a:solidFill>
                  <a:srgbClr val="000000"/>
                </a:solidFill>
                <a:latin typeface="Times New Roman" pitchFamily="18" charset="0"/>
                <a:ea typeface="Verdana" pitchFamily="34" charset="0"/>
                <a:cs typeface="Times New Roman" pitchFamily="18" charset="0"/>
              </a:rPr>
              <a:t>Somatic nervous system, </a:t>
            </a:r>
          </a:p>
          <a:p>
            <a:pPr lvl="1" algn="justLow" rtl="0">
              <a:lnSpc>
                <a:spcPct val="150000"/>
              </a:lnSpc>
              <a:spcAft>
                <a:spcPts val="1000"/>
              </a:spcAft>
            </a:pPr>
            <a:r>
              <a:rPr lang="en-US" sz="2400" b="1" dirty="0" smtClean="0">
                <a:solidFill>
                  <a:srgbClr val="000000"/>
                </a:solidFill>
                <a:latin typeface="Times New Roman" pitchFamily="18" charset="0"/>
                <a:ea typeface="Verdana" pitchFamily="34" charset="0"/>
                <a:cs typeface="Times New Roman" pitchFamily="18" charset="0"/>
              </a:rPr>
              <a:t>Autonomic nervous system </a:t>
            </a:r>
          </a:p>
          <a:p>
            <a:pPr algn="justLow"/>
            <a:endParaRPr lang="ar-IQ" dirty="0">
              <a:latin typeface="Times New Roman" pitchFamily="18" charset="0"/>
              <a:cs typeface="Times New Roman" pitchFamily="18" charset="0"/>
            </a:endParaRPr>
          </a:p>
        </p:txBody>
      </p:sp>
      <p:sp>
        <p:nvSpPr>
          <p:cNvPr id="3" name="Title 2"/>
          <p:cNvSpPr>
            <a:spLocks noGrp="1"/>
          </p:cNvSpPr>
          <p:nvPr>
            <p:ph type="title"/>
          </p:nvPr>
        </p:nvSpPr>
        <p:spPr>
          <a:xfrm>
            <a:off x="428596" y="285728"/>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7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NERVOUS SYSTEMS </a:t>
            </a:r>
            <a:endParaRPr lang="ar-IQ" sz="3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 name="Picture 4"/>
          <p:cNvPicPr>
            <a:picLocks noChangeAspect="1" noChangeArrowheads="1"/>
          </p:cNvPicPr>
          <p:nvPr/>
        </p:nvPicPr>
        <p:blipFill>
          <a:blip r:embed="rId3"/>
          <a:srcRect r="33621"/>
          <a:stretch>
            <a:fillRect/>
          </a:stretch>
        </p:blipFill>
        <p:spPr bwMode="auto">
          <a:xfrm>
            <a:off x="5970588" y="3286124"/>
            <a:ext cx="1958998" cy="2962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rvoussystem.jpg"/>
          <p:cNvPicPr>
            <a:picLocks noGrp="1" noChangeAspect="1"/>
          </p:cNvPicPr>
          <p:nvPr>
            <p:ph idx="1"/>
          </p:nvPr>
        </p:nvPicPr>
        <p:blipFill>
          <a:blip r:embed="rId3"/>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1449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357166"/>
            <a:ext cx="8643998" cy="6215106"/>
          </a:xfrm>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algn="justLow" rtl="0">
              <a:lnSpc>
                <a:spcPct val="150000"/>
              </a:lnSpc>
              <a:spcAft>
                <a:spcPts val="1000"/>
              </a:spcAft>
            </a:pPr>
            <a:endParaRPr lang="en-US" sz="7200" b="1" dirty="0" smtClean="0">
              <a:solidFill>
                <a:srgbClr val="000000"/>
              </a:solidFill>
              <a:latin typeface="Times New Roman" pitchFamily="18" charset="0"/>
              <a:ea typeface="Verdana" pitchFamily="34" charset="0"/>
              <a:cs typeface="Times New Roman" pitchFamily="18" charset="0"/>
            </a:endParaRPr>
          </a:p>
          <a:p>
            <a:pPr algn="justLow" rtl="0">
              <a:lnSpc>
                <a:spcPct val="150000"/>
              </a:lnSpc>
              <a:spcAft>
                <a:spcPts val="1000"/>
              </a:spcAft>
            </a:pPr>
            <a:r>
              <a:rPr lang="en-US" sz="7200" b="1" dirty="0" smtClean="0">
                <a:solidFill>
                  <a:srgbClr val="000000"/>
                </a:solidFill>
                <a:latin typeface="Times New Roman" pitchFamily="18" charset="0"/>
                <a:ea typeface="Verdana" pitchFamily="34" charset="0"/>
                <a:cs typeface="Times New Roman" pitchFamily="18" charset="0"/>
              </a:rPr>
              <a:t>A/ The Somatic Nervous System</a:t>
            </a:r>
            <a:r>
              <a:rPr lang="en-US" sz="7200" dirty="0" smtClean="0">
                <a:solidFill>
                  <a:srgbClr val="000000"/>
                </a:solidFill>
                <a:latin typeface="Times New Roman" pitchFamily="18" charset="0"/>
                <a:ea typeface="Verdana" pitchFamily="34" charset="0"/>
                <a:cs typeface="Times New Roman" pitchFamily="18" charset="0"/>
              </a:rPr>
              <a:t>  : Receives external stimuli and coordinates body movements.</a:t>
            </a:r>
          </a:p>
          <a:p>
            <a:pPr algn="justLow" rtl="0">
              <a:lnSpc>
                <a:spcPct val="150000"/>
              </a:lnSpc>
              <a:spcAft>
                <a:spcPts val="1000"/>
              </a:spcAft>
              <a:buNone/>
            </a:pPr>
            <a:endParaRPr lang="en-US" sz="7200" dirty="0" smtClean="0">
              <a:latin typeface="Times New Roman" pitchFamily="18" charset="0"/>
              <a:ea typeface="Verdana" pitchFamily="34" charset="0"/>
              <a:cs typeface="Times New Roman" pitchFamily="18" charset="0"/>
            </a:endParaRPr>
          </a:p>
          <a:p>
            <a:pPr algn="justLow" rtl="0">
              <a:lnSpc>
                <a:spcPct val="150000"/>
              </a:lnSpc>
              <a:spcAft>
                <a:spcPts val="1000"/>
              </a:spcAft>
            </a:pPr>
            <a:r>
              <a:rPr lang="en-US" sz="7200" b="1" dirty="0" smtClean="0">
                <a:solidFill>
                  <a:srgbClr val="000000"/>
                </a:solidFill>
                <a:latin typeface="Times New Roman" pitchFamily="18" charset="0"/>
                <a:ea typeface="Verdana" pitchFamily="34" charset="0"/>
                <a:cs typeface="Times New Roman" pitchFamily="18" charset="0"/>
              </a:rPr>
              <a:t>B/ The Autonomic Nervous System (ANS) </a:t>
            </a:r>
            <a:r>
              <a:rPr lang="en-US" sz="7200" dirty="0" smtClean="0">
                <a:solidFill>
                  <a:srgbClr val="000000"/>
                </a:solidFill>
                <a:latin typeface="Times New Roman" pitchFamily="18" charset="0"/>
                <a:ea typeface="Verdana" pitchFamily="34" charset="0"/>
                <a:cs typeface="Times New Roman" pitchFamily="18" charset="0"/>
              </a:rPr>
              <a:t>: is responsible for those functions that are not under conscious control, can be again classified into sympathetic, parasympathetic division. </a:t>
            </a:r>
            <a:endParaRPr lang="en-US" sz="7200" dirty="0" smtClean="0">
              <a:latin typeface="Times New Roman" pitchFamily="18" charset="0"/>
              <a:ea typeface="Verdana" pitchFamily="34" charset="0"/>
              <a:cs typeface="Times New Roman" pitchFamily="18" charset="0"/>
            </a:endParaRPr>
          </a:p>
          <a:p>
            <a:pPr lvl="1" algn="justLow" rtl="0">
              <a:lnSpc>
                <a:spcPct val="150000"/>
              </a:lnSpc>
              <a:spcAft>
                <a:spcPts val="1000"/>
              </a:spcAft>
            </a:pPr>
            <a:r>
              <a:rPr lang="en-US" sz="6800" b="1" dirty="0" smtClean="0">
                <a:solidFill>
                  <a:srgbClr val="000000"/>
                </a:solidFill>
                <a:latin typeface="Times New Roman" pitchFamily="18" charset="0"/>
                <a:ea typeface="Verdana" pitchFamily="34" charset="0"/>
                <a:cs typeface="Times New Roman" pitchFamily="18" charset="0"/>
              </a:rPr>
              <a:t>The sympathetic nervous system</a:t>
            </a:r>
            <a:r>
              <a:rPr lang="en-US" sz="6800" dirty="0" smtClean="0">
                <a:solidFill>
                  <a:srgbClr val="000000"/>
                </a:solidFill>
                <a:latin typeface="Times New Roman" pitchFamily="18" charset="0"/>
                <a:ea typeface="Verdana" pitchFamily="34" charset="0"/>
                <a:cs typeface="Times New Roman" pitchFamily="18" charset="0"/>
              </a:rPr>
              <a:t> responds to stress or anxiety.</a:t>
            </a:r>
          </a:p>
          <a:p>
            <a:pPr lvl="1" algn="justLow" rtl="0">
              <a:lnSpc>
                <a:spcPct val="150000"/>
              </a:lnSpc>
              <a:spcAft>
                <a:spcPts val="1000"/>
              </a:spcAft>
            </a:pPr>
            <a:r>
              <a:rPr lang="en-US" sz="6800" b="1" dirty="0" smtClean="0">
                <a:solidFill>
                  <a:srgbClr val="000000"/>
                </a:solidFill>
                <a:latin typeface="Times New Roman" pitchFamily="18" charset="0"/>
                <a:ea typeface="Verdana" pitchFamily="34" charset="0"/>
                <a:cs typeface="Times New Roman" pitchFamily="18" charset="0"/>
              </a:rPr>
              <a:t>The parasympathetic nervous system</a:t>
            </a:r>
            <a:r>
              <a:rPr lang="en-US" sz="6800" dirty="0" smtClean="0">
                <a:solidFill>
                  <a:srgbClr val="000000"/>
                </a:solidFill>
                <a:latin typeface="Times New Roman" pitchFamily="18" charset="0"/>
                <a:ea typeface="Verdana" pitchFamily="34" charset="0"/>
                <a:cs typeface="Times New Roman" pitchFamily="18" charset="0"/>
              </a:rPr>
              <a:t> works when a person is sleeping or relaxing.  </a:t>
            </a:r>
            <a:endParaRPr lang="en-US" sz="6800" dirty="0" smtClean="0">
              <a:latin typeface="Times New Roman" pitchFamily="18" charset="0"/>
              <a:ea typeface="Verdana" pitchFamily="34" charset="0"/>
              <a:cs typeface="Times New Roman" pitchFamily="18" charset="0"/>
            </a:endParaRPr>
          </a:p>
          <a:p>
            <a:pPr algn="justLow" rtl="0">
              <a:lnSpc>
                <a:spcPct val="150000"/>
              </a:lnSpc>
              <a:spcAft>
                <a:spcPts val="1000"/>
              </a:spcAft>
              <a:buNone/>
            </a:pPr>
            <a:r>
              <a:rPr lang="en-US" sz="5500" dirty="0" smtClean="0">
                <a:solidFill>
                  <a:srgbClr val="000000"/>
                </a:solidFill>
                <a:latin typeface="Times New Roman" pitchFamily="18" charset="0"/>
                <a:ea typeface="Verdana" pitchFamily="34" charset="0"/>
                <a:cs typeface="Times New Roman" pitchFamily="18" charset="0"/>
              </a:rPr>
              <a:t> </a:t>
            </a:r>
            <a:endParaRPr lang="en-US" sz="5500" dirty="0" smtClean="0">
              <a:latin typeface="Times New Roman" pitchFamily="18" charset="0"/>
              <a:ea typeface="Verdana" pitchFamily="34" charset="0"/>
              <a:cs typeface="Times New Roman" pitchFamily="18" charset="0"/>
            </a:endParaRPr>
          </a:p>
          <a:p>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3de42bb5ff470d845d78486af8e1ec5.jpg"/>
          <p:cNvPicPr>
            <a:picLocks noGrp="1" noChangeAspect="1"/>
          </p:cNvPicPr>
          <p:nvPr>
            <p:ph idx="1"/>
          </p:nvPr>
        </p:nvPicPr>
        <p:blipFill>
          <a:blip r:embed="rId3"/>
          <a:stretch>
            <a:fillRect/>
          </a:stretch>
        </p:blipFill>
        <p:spPr>
          <a:xfrm>
            <a:off x="357158" y="285728"/>
            <a:ext cx="8215370" cy="635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443e77a464660f770e1277321ff084e.gif"/>
          <p:cNvPicPr>
            <a:picLocks noGrp="1" noChangeAspect="1"/>
          </p:cNvPicPr>
          <p:nvPr>
            <p:ph idx="1"/>
          </p:nvPr>
        </p:nvPicPr>
        <p:blipFill>
          <a:blip r:embed="rId3"/>
          <a:stretch>
            <a:fillRect/>
          </a:stretch>
        </p:blipFill>
        <p:spPr>
          <a:xfrm>
            <a:off x="500034" y="0"/>
            <a:ext cx="8072494" cy="6858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1287</TotalTime>
  <Words>1621</Words>
  <Application>Microsoft Office PowerPoint</Application>
  <PresentationFormat>On-screen Show (4:3)</PresentationFormat>
  <Paragraphs>165</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Concourse</vt:lpstr>
      <vt:lpstr>  Human Nervous System</vt:lpstr>
      <vt:lpstr> INTRODUCTION :  </vt:lpstr>
      <vt:lpstr>The Nervous system</vt:lpstr>
      <vt:lpstr>PowerPoint Presentation</vt:lpstr>
      <vt:lpstr>NERVOUS SYSTEMS </vt:lpstr>
      <vt:lpstr>PowerPoint Presentation</vt:lpstr>
      <vt:lpstr>PowerPoint Presentation</vt:lpstr>
      <vt:lpstr>PowerPoint Presentation</vt:lpstr>
      <vt:lpstr>PowerPoint Presentation</vt:lpstr>
      <vt:lpstr> CNS Functions </vt:lpstr>
      <vt:lpstr> Human Brain  </vt:lpstr>
      <vt:lpstr>PowerPoint Presentation</vt:lpstr>
      <vt:lpstr>PowerPoint Presentation</vt:lpstr>
      <vt:lpstr>PowerPoint Presentation</vt:lpstr>
      <vt:lpstr> Human Brain  </vt:lpstr>
      <vt:lpstr>PowerPoint Presentation</vt:lpstr>
      <vt:lpstr> Forebrain </vt:lpstr>
      <vt:lpstr>PowerPoint Presentation</vt:lpstr>
      <vt:lpstr>FOREBRAIN </vt:lpstr>
      <vt:lpstr>FOREBRAIN </vt:lpstr>
      <vt:lpstr>FOREBRAIN </vt:lpstr>
      <vt:lpstr>FOREBRAIN </vt:lpstr>
      <vt:lpstr> Midbrain </vt:lpstr>
      <vt:lpstr>PowerPoint Presentation</vt:lpstr>
      <vt:lpstr> Hindbrain </vt:lpstr>
      <vt:lpstr> Hindbrain </vt:lpstr>
      <vt:lpstr> Brain Stem  </vt:lpstr>
      <vt:lpstr>PowerPoint Presentation</vt:lpstr>
      <vt:lpstr>PowerPoint Presentation</vt:lpstr>
      <vt:lpstr>Spinal Cord</vt:lpstr>
      <vt:lpstr>IMPORTANT DEFINTIONS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Nervous System </dc:title>
  <dc:creator>irdeto</dc:creator>
  <cp:lastModifiedBy>Maher</cp:lastModifiedBy>
  <cp:revision>68</cp:revision>
  <dcterms:created xsi:type="dcterms:W3CDTF">2012-09-28T20:31:39Z</dcterms:created>
  <dcterms:modified xsi:type="dcterms:W3CDTF">2019-10-25T17:07:37Z</dcterms:modified>
</cp:coreProperties>
</file>