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4"/>
  </p:handoutMasterIdLst>
  <p:sldIdLst>
    <p:sldId id="257" r:id="rId2"/>
    <p:sldId id="268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31386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8FD84-61D8-4A32-87E2-C2D955AB9808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65875F-E4D3-423F-A5F4-D6B9A15ED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23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12/10/1442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glossary/neurologic" TargetMode="External"/><Relationship Id="rId2" Type="http://schemas.openxmlformats.org/officeDocument/2006/relationships/hyperlink" Target="https://labtestsonline.org/tests/kidney-stone-test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tests/phosphorus" TargetMode="External"/><Relationship Id="rId2" Type="http://schemas.openxmlformats.org/officeDocument/2006/relationships/hyperlink" Target="https://labtestsonline.org/tests/album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image.slidesharecdn.com/calcium-140327131830-phpapp01/95/calcium-12-638.jpg?cb=139592641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slidesharecdn.com/calcium-140327131830-phpapp01/95/calcium-17-638.jpg?cb=1395926416" TargetMode="External"/><Relationship Id="rId2" Type="http://schemas.openxmlformats.org/officeDocument/2006/relationships/hyperlink" Target="https://labtestsonline.org/glossary/metabolis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labtestsonline.org/glossary/diuretic" TargetMode="External"/><Relationship Id="rId3" Type="http://schemas.openxmlformats.org/officeDocument/2006/relationships/hyperlink" Target="https://labtestsonline.org/conditions/cancer" TargetMode="External"/><Relationship Id="rId7" Type="http://schemas.openxmlformats.org/officeDocument/2006/relationships/hyperlink" Target="https://labtestsonline.org/tests/vitamin-d-tests" TargetMode="External"/><Relationship Id="rId2" Type="http://schemas.openxmlformats.org/officeDocument/2006/relationships/hyperlink" Target="https://labtestsonline.org/glossary/hyperparathyroidi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abtestsonline.org/conditions/tuberculosis" TargetMode="External"/><Relationship Id="rId5" Type="http://schemas.openxmlformats.org/officeDocument/2006/relationships/hyperlink" Target="https://labtestsonline.org/conditions/sarcoidosis" TargetMode="External"/><Relationship Id="rId4" Type="http://schemas.openxmlformats.org/officeDocument/2006/relationships/hyperlink" Target="https://labtestsonline.org/conditions/hyperthyroidism" TargetMode="External"/><Relationship Id="rId9" Type="http://schemas.openxmlformats.org/officeDocument/2006/relationships/hyperlink" Target="https://labtestsonline.org/node/18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abtestsonline.org/tests/magnesium" TargetMode="External"/><Relationship Id="rId2" Type="http://schemas.openxmlformats.org/officeDocument/2006/relationships/hyperlink" Target="https://labtestsonline.org/glossary/hypoparathyroidis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abtestsonline.org/conditions/pancreatitis" TargetMode="External"/><Relationship Id="rId4" Type="http://schemas.openxmlformats.org/officeDocument/2006/relationships/hyperlink" Target="https://labtestsonline.org/tests/phosphor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2841179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36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 Calcium Measurement</a:t>
            </a:r>
          </a:p>
          <a:p>
            <a:pPr marL="0" indent="0" algn="ctr" rtl="0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Practical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chemistry(3st.)</a:t>
            </a:r>
          </a:p>
          <a:p>
            <a:pPr marL="0" indent="0" algn="ctr">
              <a:buNone/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M.sc.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Duaa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falah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pharmacology and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toxicology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 rtl="0">
              <a:buNone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 rtl="0">
              <a:buNone/>
            </a:pPr>
            <a:endParaRPr lang="en-US" sz="36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كلية المستقبل الجامعة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968" y="10380"/>
            <a:ext cx="3787133" cy="1988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قسم الصيدل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304"/>
            <a:ext cx="1872208" cy="1872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5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 affecting </a:t>
            </a:r>
            <a:r>
              <a:rPr 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of calcium</a:t>
            </a:r>
            <a:endParaRPr 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Ø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the absorption rate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1.calcitrol .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Parathyroid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hormone. 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3.acidity.</a:t>
            </a:r>
          </a:p>
          <a:p>
            <a:pPr marL="0" indent="0" algn="justLow" rtl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4.aminoacides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lysine 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Arginine).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2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</p:spPr>
            <p:txBody>
              <a:bodyPr>
                <a:normAutofit lnSpcReduction="10000"/>
              </a:bodyPr>
              <a:lstStyle/>
              <a:p>
                <a:pPr algn="justLow" rtl="0">
                  <a:buFont typeface="Wingdings" panose="05000000000000000000" pitchFamily="2" charset="2"/>
                  <a:buChar char="Ø"/>
                </a:pPr>
                <a:r>
                  <a:rPr lang="en-US" sz="36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decrease absorption rate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1.Phytate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2.oxalates 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3.high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phosphate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content. 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optimum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ratio of calcium to phosphate content 1:2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2:1 allows maximum absorption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4.free fatty acids ( FFA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anose="02020603050405020304" pitchFamily="18" charset="0"/>
                      </a:rPr>
                      <m:t>𝐶</m:t>
                    </m:r>
                    <m:sSup>
                      <m:sSupPr>
                        <m:ctrlPr>
                          <a:rPr lang="en-US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FFA In soluble calcium soaps (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Steatorrhoea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 Alkaline medium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Low" rtl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high dietary fiber</a:t>
                </a:r>
              </a:p>
              <a:p>
                <a:pPr algn="justLow" rtl="0"/>
                <a:endParaRPr lang="en-US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937523"/>
              </a:xfrm>
              <a:blipFill rotWithShape="1">
                <a:blip r:embed="rId2"/>
                <a:stretch>
                  <a:fillRect l="-1926" t="-2567" r="-3111" b="-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530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Low" rtl="0">
              <a:lnSpc>
                <a:spcPct val="200000"/>
              </a:lnSpc>
              <a:buNone/>
            </a:pP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 can be used as a diagnostic test if a person has symptoms that suggest:</a:t>
            </a:r>
          </a:p>
          <a:p>
            <a:pPr lvl="0" algn="justLow" rt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Kidney stones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Low" rt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disease</a:t>
            </a:r>
          </a:p>
          <a:p>
            <a:pPr lvl="0" algn="justLow" rtl="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Neurologic"/>
              </a:rPr>
              <a:t>Neurologic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disorders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50000"/>
              </a:lnSpc>
              <a:buNone/>
            </a:pPr>
            <a:r>
              <a:rPr lang="en-US" sz="51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en-US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abundant and one of the most important minerals in the body.</a:t>
            </a:r>
          </a:p>
          <a:p>
            <a:pPr marL="457200" indent="-45720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essential for cell signaling and the proper functioning of muscles, nerves, and the heart. </a:t>
            </a:r>
          </a:p>
          <a:p>
            <a:pPr marL="457200" indent="-45720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Calcium is needed for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clotting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crucial for the formation, density, and maintenance of bones and teeth.</a:t>
            </a:r>
          </a:p>
          <a:p>
            <a:pPr marL="457200" indent="-45720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body Calcium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1.5 kg 99%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Bones &amp;Teeth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1%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body Fluids and tissues. 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milk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dairy products </a:t>
            </a:r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 yolk and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Fish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for transmission of nerve impulses from pre-synaptic to post – synaptic region. Calcium mediates secretion of Insulin, parathyroid hormone, calcitonin, vasopressin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etc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from the cells</a:t>
            </a:r>
          </a:p>
          <a:p>
            <a:pPr lvl="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 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cyclic AMP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messengers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hormones . One example is glucagon. Calcium is used as second messenger in systems involving G proteins and inositol triphosphate.</a:t>
            </a:r>
          </a:p>
          <a:p>
            <a:pPr lvl="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myocardium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 prolongs systole. In hypercalcemia cardiac arrest is seen in systole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Caution 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calcium is administered intravenously, it should be given very slowly.</a:t>
            </a:r>
          </a:p>
          <a:p>
            <a:pPr marL="0" indent="0" algn="justLow" rtl="0">
              <a:lnSpc>
                <a:spcPct val="12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31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20000"/>
              </a:lnSpc>
              <a:buNone/>
            </a:pPr>
            <a:r>
              <a:rPr lang="en-US" sz="38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 calcium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blood test to measure the amount of 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 in the blood. </a:t>
            </a:r>
            <a:endParaRPr lang="en-US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Serum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 measured to screen for or monitor bone diseases or calcium-regulation disorders (diseases of the parathyroid gland or kidneys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measures the amount of calcium in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reflects the amount of total and ionized calcium in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calcium is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body every day, filtered from the blood by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kidneys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excreted into the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amount of calcium in the urine is used to determine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 calcium the kidneys are eliminating.</a:t>
            </a:r>
          </a:p>
          <a:p>
            <a:pPr algn="justLow" rtl="0">
              <a:lnSpc>
                <a:spcPct val="120000"/>
              </a:lnSpc>
            </a:pP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1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6741368"/>
          </a:xfrm>
        </p:spPr>
        <p:txBody>
          <a:bodyPr>
            <a:normAutofit fontScale="92500" lnSpcReduction="10000"/>
          </a:bodyPr>
          <a:lstStyle/>
          <a:p>
            <a:pPr marL="0" indent="0" algn="ctr" rtl="0">
              <a:lnSpc>
                <a:spcPct val="110000"/>
              </a:lnSpc>
              <a:buNone/>
            </a:pPr>
            <a:r>
              <a:rPr lang="en-US" sz="35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blood calcium</a:t>
            </a:r>
            <a:endParaRPr lang="en-US" sz="3500" b="1" i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 rtl="0">
              <a:lnSpc>
                <a:spcPct val="11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two tests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 blood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calcium: </a:t>
            </a: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 calcium test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both the free and bound forms.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rtl="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ionized calcium test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only the free, metabolically active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form.</a:t>
            </a:r>
          </a:p>
          <a:p>
            <a:pPr marL="514350" indent="-514350" algn="justLow" rtl="0">
              <a:lnSpc>
                <a:spcPct val="110000"/>
              </a:lnSpc>
              <a:buFont typeface="+mj-lt"/>
              <a:buAutoNum type="alphaLcParenR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Roughly half of the calcium in the blood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"free"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metabolically active.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 rtl="0">
              <a:lnSpc>
                <a:spcPct val="11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remaining half is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"bound"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proteins, primarily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albumin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to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lesser extend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globulins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Low" rtl="0">
              <a:lnSpc>
                <a:spcPct val="110000"/>
              </a:lnSpc>
              <a:buFont typeface="+mj-lt"/>
              <a:buAutoNum type="alphaLcParenR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smaller amount complexed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phosphate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these bound and complexed forms are metabolically inactive.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3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8640"/>
                <a:ext cx="8712968" cy="6408712"/>
              </a:xfrm>
            </p:spPr>
            <p:txBody>
              <a:bodyPr>
                <a:noAutofit/>
              </a:bodyPr>
              <a:lstStyle/>
              <a:p>
                <a:pPr marL="0" lvl="0" indent="0" algn="ctr" rtl="0">
                  <a:lnSpc>
                    <a:spcPct val="150000"/>
                  </a:lnSpc>
                  <a:buNone/>
                </a:pPr>
                <a:r>
                  <a:rPr lang="en-US" b="1" i="1" dirty="0" smtClean="0">
                    <a:solidFill>
                      <a:schemeClr val="accent5">
                        <a:lumMod val="7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Mechanism of action of Calcium</a:t>
                </a:r>
                <a:endParaRPr lang="en-US" b="1" i="1" dirty="0">
                  <a:solidFill>
                    <a:schemeClr val="accent5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  <a:hlinkClick r:id="rId2" tooltip="Mediated by Calmodulin&#10;1. Adenyl cyclase&#10;2. Ca++&#10;dependent ..."/>
                  </a:rPr>
                  <a:t> 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Mediated by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Calmodulin,</a:t>
                </a:r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Calmodulin is a Calcium binding regulatory protein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molwt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17000 Calmodulin can bind with 4 calcium ions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Adenyl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cyclase </a:t>
                </a:r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Times New Roman" panose="02020603050405020304" pitchFamily="18" charset="0"/>
                      </a:rPr>
                      <m:t>𝐶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1" dirty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en-US" sz="2800" i="1" dirty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dependent protein kinases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  <a:cs typeface="Times New Roman" panose="02020603050405020304" pitchFamily="18" charset="0"/>
                      </a:rPr>
                      <m:t>𝐶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en-US" sz="2800" i="1" dirty="0" smtClean="0">
                        <a:latin typeface="Cambria Math"/>
                        <a:cs typeface="Times New Roman" panose="02020603050405020304" pitchFamily="18" charset="0"/>
                      </a:rPr>
                      <m:t> −</m:t>
                    </m:r>
                    <m:r>
                      <a:rPr lang="en-US" sz="2800" i="1" dirty="0" smtClean="0">
                        <a:latin typeface="Cambria Math"/>
                        <a:cs typeface="Times New Roman" panose="02020603050405020304" pitchFamily="18" charset="0"/>
                      </a:rPr>
                      <m:t>𝑀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𝑔</m:t>
                        </m:r>
                      </m:e>
                      <m:sup>
                        <m:r>
                          <a:rPr lang="en-US" sz="280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800" b="0" i="1" dirty="0" smtClean="0">
                            <a:latin typeface="Cambria Math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en-US" sz="2800" i="1" dirty="0" smtClean="0"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ATPase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Glycogen synthase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Phospholipase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6. Phosphorylase kinase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Pyruvate carboxylase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8.Pyruvate 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dehydrogenase </a:t>
                </a:r>
                <a:endPara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justLow" rtl="0">
                  <a:lnSpc>
                    <a:spcPct val="120000"/>
                  </a:lnSpc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Pyruvate kinase.</a:t>
                </a:r>
              </a:p>
              <a:p>
                <a:pPr marL="0" indent="0" algn="justLow">
                  <a:lnSpc>
                    <a:spcPct val="170000"/>
                  </a:lnSpc>
                  <a:buNone/>
                </a:pP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en-US" sz="1400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8640"/>
                <a:ext cx="8712968" cy="6408712"/>
              </a:xfrm>
              <a:blipFill rotWithShape="1">
                <a:blip r:embed="rId3"/>
                <a:stretch>
                  <a:fillRect l="-1748" r="-2937" b="-29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62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sz="43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 </a:t>
            </a:r>
            <a:r>
              <a:rPr lang="en-US" sz="43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calcium</a:t>
            </a: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total or ionized calcium result together with other normal laboratory results generally means that a person's calcium </a:t>
            </a:r>
            <a:r>
              <a:rPr lang="en-US" sz="35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metabolism"/>
              </a:rPr>
              <a:t>metabolism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normal and blood levels are being appropriately regulated.</a:t>
            </a:r>
          </a:p>
          <a:p>
            <a:pPr lvl="0" algn="l" rtl="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Normal serum level of calcium -- 9 to 11 mg /dl&#10;Ionized cal..."/>
              </a:rPr>
              <a:t> 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serum level of calcium </a:t>
            </a:r>
            <a:r>
              <a:rPr lang="en-US" sz="35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8.5 to 10.5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 /dl.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332656"/>
            <a:ext cx="8579296" cy="5793507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lnSpc>
                <a:spcPct val="120000"/>
              </a:lnSpc>
              <a:buNone/>
            </a:pP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 total calcium hypercalcemia</a:t>
            </a:r>
          </a:p>
          <a:p>
            <a:pPr marL="0" indent="0" algn="l" rtl="0">
              <a:lnSpc>
                <a:spcPct val="12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causes of high blood calcium are:</a:t>
            </a: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Hyperparathyroidism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Cancer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Hyperthyroidism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Sarcoidosis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Tuberculosis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immobilization</a:t>
            </a: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vitamin 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intake</a:t>
            </a: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Thiazide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diuretics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Kidney transplant</a:t>
            </a:r>
          </a:p>
          <a:p>
            <a:pPr marL="514350" lvl="0" indent="-514350" algn="l" rtl="0">
              <a:lnSpc>
                <a:spcPct val="12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HIV/AIDS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Low" rtl="0">
              <a:lnSpc>
                <a:spcPct val="12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373616" cy="5937523"/>
          </a:xfrm>
        </p:spPr>
        <p:txBody>
          <a:bodyPr>
            <a:normAutofit fontScale="92500"/>
          </a:bodyPr>
          <a:lstStyle/>
          <a:p>
            <a:pPr marL="0" indent="0" algn="ctr" rtl="0"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total calcium (hypocalcemia)</a:t>
            </a: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Hypoparathyroidism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Inherited resistance to the effects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parathyroid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hormone</a:t>
            </a: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Extreme deficiency in dietary calcium</a:t>
            </a: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levels of vitamin D</a:t>
            </a: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Magnesium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deficiency</a:t>
            </a: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levels of 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phosphorus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inflammation of the pancreas (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pancreatitis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514350" indent="-514350" algn="justLow" rtl="0">
              <a:lnSpc>
                <a:spcPct val="110000"/>
              </a:lnSpc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49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432</Words>
  <Application>Microsoft Office PowerPoint</Application>
  <PresentationFormat>عرض على الشاشة (3:4)‏</PresentationFormat>
  <Paragraphs>83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Media</dc:creator>
  <cp:lastModifiedBy>hhh</cp:lastModifiedBy>
  <cp:revision>21</cp:revision>
  <cp:lastPrinted>2021-05-23T20:14:44Z</cp:lastPrinted>
  <dcterms:created xsi:type="dcterms:W3CDTF">2021-05-22T17:49:37Z</dcterms:created>
  <dcterms:modified xsi:type="dcterms:W3CDTF">2021-05-23T20:18:29Z</dcterms:modified>
</cp:coreProperties>
</file>