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20" r:id="rId1"/>
  </p:sldMasterIdLst>
  <p:notesMasterIdLst>
    <p:notesMasterId r:id="rId21"/>
  </p:notesMasterIdLst>
  <p:handoutMasterIdLst>
    <p:handoutMasterId r:id="rId22"/>
  </p:handoutMasterIdLst>
  <p:sldIdLst>
    <p:sldId id="256" r:id="rId2"/>
    <p:sldId id="555" r:id="rId3"/>
    <p:sldId id="557" r:id="rId4"/>
    <p:sldId id="558" r:id="rId5"/>
    <p:sldId id="559" r:id="rId6"/>
    <p:sldId id="560" r:id="rId7"/>
    <p:sldId id="561" r:id="rId8"/>
    <p:sldId id="562" r:id="rId9"/>
    <p:sldId id="563" r:id="rId10"/>
    <p:sldId id="576" r:id="rId11"/>
    <p:sldId id="564" r:id="rId12"/>
    <p:sldId id="565" r:id="rId13"/>
    <p:sldId id="566" r:id="rId14"/>
    <p:sldId id="567" r:id="rId15"/>
    <p:sldId id="569" r:id="rId16"/>
    <p:sldId id="570" r:id="rId17"/>
    <p:sldId id="571" r:id="rId18"/>
    <p:sldId id="572" r:id="rId19"/>
    <p:sldId id="554" r:id="rId20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412" autoAdjust="0"/>
    <p:restoredTop sz="91182" autoAdjust="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334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954669D-C677-421E-B9C0-2502F9E14C76}" type="datetime1">
              <a:rPr lang="en-US" smtClean="0"/>
              <a:pPr/>
              <a:t>10/5/2019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24F3DDE-734B-419B-9BE3-1712E551F237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49470296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0E2E7AF-CD5A-4E29-B917-17508ADE1998}" type="datetime1">
              <a:rPr lang="en-US" smtClean="0"/>
              <a:pPr/>
              <a:t>10/5/2019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3414538-2C83-44B7-9E89-3E38B8738449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956459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414538-2C83-44B7-9E89-3E38B8738449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8A630D3-3D5C-49DF-BBF0-1A041891F50E}" type="datetime1">
              <a:rPr lang="en-US" smtClean="0"/>
              <a:pPr/>
              <a:t>10/5/2019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50A6204-C506-4A01-8672-8F86CF8EF448}" type="slidenum">
              <a:rPr lang="ar-IQ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103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6F6C77B-C3C7-4819-94DA-718CC8461219}" type="slidenum">
              <a:rPr lang="ar-IQ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599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1B5391A-0DF1-46F1-BF15-4DB782738C86}" type="slidenum">
              <a:rPr lang="ar-IQ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0989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6B970FD-074F-46B7-864C-C32404A3EF43}" type="slidenum">
              <a:rPr lang="ar-IQ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0003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A370F8B1-8952-4EA7-88D6-4616CC96A574}" type="slidenum">
              <a:rPr lang="ar-IQ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53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8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F73AAD-76ED-4564-BBC8-818E36A67F2B}" type="datetimeFigureOut">
              <a:rPr lang="ar-IQ" smtClean="0"/>
              <a:pPr/>
              <a:t>06/02/1441</a:t>
            </a:fld>
            <a:endParaRPr lang="ar-IQ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AE7BA7A-65D3-4D65-8C59-51B0FB8D8CE8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rtl="1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r" rtl="1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r" rtl="1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r" rtl="1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r" rtl="1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720" y="428604"/>
            <a:ext cx="7986714" cy="928693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l" rtl="0"/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Cardiovascular System </a:t>
            </a:r>
            <a:endParaRPr lang="ar-IQ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5072074"/>
            <a:ext cx="5929322" cy="960401"/>
          </a:xfr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Lecture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 rtl="0"/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Shaimaa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Munther</a:t>
            </a:r>
            <a:endParaRPr lang="ar-IQ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000240"/>
            <a:ext cx="2609850" cy="19526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7064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Measurement of blood pressure</a:t>
            </a:r>
          </a:p>
        </p:txBody>
      </p:sp>
      <p:pic>
        <p:nvPicPr>
          <p:cNvPr id="15366" name="Picture 6" descr="14_29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1052736"/>
            <a:ext cx="8352928" cy="54726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46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003800" cy="692150"/>
          </a:xfrm>
        </p:spPr>
        <p:txBody>
          <a:bodyPr/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Measurement of Blood Pressure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765175"/>
            <a:ext cx="4463926" cy="609282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Low" rtl="0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b="1" dirty="0" err="1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Korotkoff</a:t>
            </a:r>
            <a:r>
              <a:rPr lang="en-US" sz="2000" b="1" dirty="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 sounds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can be heard when </a:t>
            </a:r>
            <a:r>
              <a:rPr lang="en-US" sz="2000" b="1" dirty="0">
                <a:solidFill>
                  <a:srgbClr val="008040"/>
                </a:solidFill>
                <a:latin typeface="Times New Roman" pitchFamily="18" charset="0"/>
                <a:cs typeface="Times New Roman" pitchFamily="18" charset="0"/>
              </a:rPr>
              <a:t>sphygmomanometer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cuff pressure is greater than diastolic but lower than systolic pressure.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1st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korotkow's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sound = systolic pressure. 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4th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korotkow's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sound =</a:t>
            </a:r>
          </a:p>
          <a:p>
            <a:pPr algn="justLow" rtl="0">
              <a:lnSpc>
                <a:spcPct val="80000"/>
              </a:lnSpc>
              <a:buFontTx/>
              <a:buNone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    diastolic pressure (dull and muffled). </a:t>
            </a:r>
          </a:p>
          <a:p>
            <a:pPr algn="justLow" rtl="0">
              <a:lnSpc>
                <a:spcPct val="80000"/>
              </a:lnSpc>
              <a:buFontTx/>
              <a:buNone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FontTx/>
              <a:buNone/>
            </a:pPr>
            <a:r>
              <a:rPr lang="en-US" sz="2400" b="1" dirty="0">
                <a:solidFill>
                  <a:srgbClr val="00CC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The silent gap: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korotkow's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sounds disappear after 2nd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korotkow's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sound for      a variable gap at pressures well above the diastolic pressure then reappear again  (3rd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korotkow's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sound, false low systolic pressure ).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avoided by Palpating the radial pulse  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0"/>
            <a:ext cx="3995737" cy="3284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0" name="Picture 12" descr="Picture 21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3500438"/>
            <a:ext cx="3995737" cy="33575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865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 b="1">
                <a:solidFill>
                  <a:srgbClr val="0000FF"/>
                </a:solidFill>
              </a:rPr>
              <a:t>blood pressure instruments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endParaRPr lang="en-US" sz="2400"/>
          </a:p>
        </p:txBody>
      </p:sp>
      <p:sp>
        <p:nvSpPr>
          <p:cNvPr id="28684" name="Rectangle 12"/>
          <p:cNvSpPr>
            <a:spLocks noGrp="1" noChangeArrowheads="1"/>
          </p:cNvSpPr>
          <p:nvPr>
            <p:ph sz="quarter" idx="2"/>
          </p:nvPr>
        </p:nvSpPr>
        <p:spPr/>
        <p:txBody>
          <a:bodyPr/>
          <a:lstStyle/>
          <a:p>
            <a:endParaRPr lang="en-US" sz="2400"/>
          </a:p>
        </p:txBody>
      </p:sp>
      <p:pic>
        <p:nvPicPr>
          <p:cNvPr id="28680" name="Picture 8" descr="blood-pressure-measure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268413"/>
            <a:ext cx="4248150" cy="249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2" name="Picture 10" descr="e500-all_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4211638" cy="26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7" name="Picture 15" descr="10277137-wrist-blood-pressure-monitor"/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4005263"/>
            <a:ext cx="4211638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88" name="Picture 16" descr="http://i00.i.aliimg.com/wsphoto/v1/1457751992_1/High-quality-Digital-Wrist-Blood-Pressure-Monitor-Heart-Beat-Meter-with-LCD-display-8276-font-b.jpg"/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3938588"/>
            <a:ext cx="4321175" cy="27305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083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/>
          </p:nvPr>
        </p:nvSpPr>
        <p:spPr>
          <a:xfrm>
            <a:off x="4716463" y="274638"/>
            <a:ext cx="3970337" cy="633412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b="1">
                <a:solidFill>
                  <a:srgbClr val="FF9900"/>
                </a:solidFill>
              </a:rPr>
              <a:t>hypertension</a:t>
            </a:r>
          </a:p>
        </p:txBody>
      </p:sp>
      <p:sp>
        <p:nvSpPr>
          <p:cNvPr id="21515" name="Rectangle 11"/>
          <p:cNvSpPr>
            <a:spLocks noGrp="1" noChangeArrowheads="1"/>
          </p:cNvSpPr>
          <p:nvPr>
            <p:ph sz="quarter" idx="1"/>
          </p:nvPr>
        </p:nvSpPr>
        <p:spPr>
          <a:xfrm>
            <a:off x="457200" y="0"/>
            <a:ext cx="4038600" cy="2997200"/>
          </a:xfrm>
        </p:spPr>
        <p:txBody>
          <a:bodyPr/>
          <a:lstStyle/>
          <a:p>
            <a:endParaRPr lang="en-US" sz="2400"/>
          </a:p>
        </p:txBody>
      </p:sp>
      <p:sp>
        <p:nvSpPr>
          <p:cNvPr id="21517" name="Rectangle 13"/>
          <p:cNvSpPr>
            <a:spLocks noGrp="1" noChangeArrowheads="1"/>
          </p:cNvSpPr>
          <p:nvPr>
            <p:ph sz="half" idx="3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21512" name="Picture 8" descr="ANd9GcTsZXrEhbakkkNAGZPTIH4GewvP066nFX3h3FJOBW0nyolqwU1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125538"/>
            <a:ext cx="4356100" cy="573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anstock1535262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0"/>
            <a:ext cx="4105275" cy="302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ANd9GcSVghYFF05jvVkEOK4cLYhcnItTx0A6xtDciY0dLTX-KakUGPU2"/>
          <p:cNvPicPr>
            <a:picLocks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2997200"/>
            <a:ext cx="4321175" cy="3860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247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Factors that determine the blood pressure</a:t>
            </a:r>
            <a:r>
              <a:rPr lang="en-US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2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>
                <a:latin typeface="Times New Roman" pitchFamily="18" charset="0"/>
                <a:cs typeface="Times New Roman" pitchFamily="18" charset="0"/>
              </a:rPr>
            </a:br>
            <a:endParaRPr lang="en-US" sz="32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46088" y="1196752"/>
            <a:ext cx="8229600" cy="2185988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1- Cardiac output (CO).</a:t>
            </a:r>
          </a:p>
          <a:p>
            <a:pPr algn="justLow" rtl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2- Total peripheral resistance (PR).</a:t>
            </a:r>
          </a:p>
          <a:p>
            <a:pPr algn="justLow" rtl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3- Elasticity of the aorta and large arteries.</a:t>
            </a:r>
          </a:p>
          <a:p>
            <a:pPr algn="justLow" rtl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4- Blood volume and circulatory capacity. </a:t>
            </a:r>
          </a:p>
          <a:p>
            <a:pPr>
              <a:buFontTx/>
              <a:buNone/>
            </a:pPr>
            <a:endParaRPr lang="en-US" sz="2800" b="1" dirty="0"/>
          </a:p>
          <a:p>
            <a:endParaRPr lang="en-US" sz="2800" dirty="0"/>
          </a:p>
        </p:txBody>
      </p:sp>
      <p:sp>
        <p:nvSpPr>
          <p:cNvPr id="6861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8313" y="3933825"/>
            <a:ext cx="8229600" cy="2187575"/>
          </a:xfrm>
        </p:spPr>
        <p:txBody>
          <a:bodyPr/>
          <a:lstStyle/>
          <a:p>
            <a:endParaRPr lang="en-US" sz="2800"/>
          </a:p>
        </p:txBody>
      </p:sp>
      <p:pic>
        <p:nvPicPr>
          <p:cNvPr id="68616" name="Picture 8" descr="ANd9GcSbRyGDCinTiGfvEJ_XfRIDj2MNfzkipaNO0kgLqL9fSyq72I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645024"/>
            <a:ext cx="820737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4443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en-US" sz="4000" b="1">
                <a:solidFill>
                  <a:srgbClr val="0000FF"/>
                </a:solidFill>
              </a:rPr>
              <a:t>Cardiac output &amp; blood pressure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96975"/>
            <a:ext cx="8568952" cy="53283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80000"/>
              </a:lnSpc>
            </a:pPr>
            <a:endParaRPr lang="en-US" sz="2000" dirty="0"/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The arterial BP is directly proportionate to the CO.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en-US" sz="40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CO = SV  X  HR.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With a constant HR, an increase in the SV raises systolic pressure with no significant change in diastolic pressure.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With a constant venous return, an increase in the HR raises mainly the diastolic pressure with no significant change in the systolic pressure due to shortened diastolic periods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(blood accumulation in the arteries).</a:t>
            </a:r>
          </a:p>
          <a:p>
            <a:pPr algn="justLow" rtl="0">
              <a:lnSpc>
                <a:spcPct val="8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constant systolic pressure is due to the decreased ventricular filling which decreases the SV. </a:t>
            </a:r>
          </a:p>
        </p:txBody>
      </p:sp>
    </p:spTree>
    <p:extLst>
      <p:ext uri="{BB962C8B-B14F-4D97-AF65-F5344CB8AC3E}">
        <p14:creationId xmlns:p14="http://schemas.microsoft.com/office/powerpoint/2010/main" val="30162342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922337"/>
          </a:xfrm>
        </p:spPr>
        <p:txBody>
          <a:bodyPr/>
          <a:lstStyle/>
          <a:p>
            <a:pPr algn="l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Total peripheral resistance &amp; Blood pressure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557338"/>
            <a:ext cx="8280920" cy="489585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endParaRPr lang="en-US" b="1" dirty="0" smtClean="0"/>
          </a:p>
          <a:p>
            <a:pPr algn="justLow" rtl="0">
              <a:lnSpc>
                <a:spcPct val="90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b="1" dirty="0" smtClean="0"/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It is the sum of all the vascular resistances.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The PR is essential for maintenance of the   arterial B.P. particularly the diastolic BP. 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 is produced mainly in the arterioles.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SzPct val="125000"/>
              <a:buFont typeface="Wingdings" pitchFamily="2" charset="2"/>
              <a:buChar char="§"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It is determined by 3 factors: </a:t>
            </a:r>
          </a:p>
          <a:p>
            <a:pPr algn="justLow" rtl="0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(a) The radius (or diameter) of the vessel.</a:t>
            </a:r>
          </a:p>
          <a:p>
            <a:pPr algn="justLow" rtl="0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(b) Blood viscosity. </a:t>
            </a:r>
          </a:p>
          <a:p>
            <a:pPr algn="justLow" rtl="0">
              <a:lnSpc>
                <a:spcPct val="90000"/>
              </a:lnSpc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(c) The length of the vessel. </a:t>
            </a:r>
          </a:p>
        </p:txBody>
      </p:sp>
    </p:spTree>
    <p:extLst>
      <p:ext uri="{BB962C8B-B14F-4D97-AF65-F5344CB8AC3E}">
        <p14:creationId xmlns:p14="http://schemas.microsoft.com/office/powerpoint/2010/main" val="41466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229600" cy="561975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>
                <a:solidFill>
                  <a:srgbClr val="0000FF"/>
                </a:solidFill>
              </a:rPr>
              <a:t/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3200" b="1" dirty="0" smtClean="0">
                <a:solidFill>
                  <a:srgbClr val="0000FF"/>
                </a:solidFill>
              </a:rPr>
              <a:t>Elasticity </a:t>
            </a:r>
            <a:r>
              <a:rPr lang="en-US" sz="3200" b="1" dirty="0">
                <a:solidFill>
                  <a:srgbClr val="0000FF"/>
                </a:solidFill>
              </a:rPr>
              <a:t>of the aorta and large arteries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836613"/>
            <a:ext cx="8784976" cy="172829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During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cardiac diastole, elastic recoil of the walls of the vessels is essential for production and maintenance of diastolic BP. 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§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elasticity of the aorta and large arteries also prevent excessive rise of the systolic BP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(arteriosclerosis).</a:t>
            </a:r>
            <a:r>
              <a:rPr lang="en-US" sz="1600" dirty="0"/>
              <a:t>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en-US" sz="2800"/>
          </a:p>
        </p:txBody>
      </p:sp>
      <p:pic>
        <p:nvPicPr>
          <p:cNvPr id="12294" name="Picture 6" descr="http://dc185.4shared.com/doc/YCLUFire/preview_html_m4b2b1f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806489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15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9600" cy="633413"/>
          </a:xfrm>
        </p:spPr>
        <p:txBody>
          <a:bodyPr/>
          <a:lstStyle/>
          <a:p>
            <a:r>
              <a:rPr lang="en-US" sz="3200" b="1" dirty="0">
                <a:solidFill>
                  <a:srgbClr val="0000FF"/>
                </a:solidFill>
              </a:rPr>
              <a:t>Blood volume and circulatory capacity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004" y="764704"/>
            <a:ext cx="8677472" cy="2520181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endParaRPr lang="en-US" sz="2000" dirty="0" smtClean="0"/>
          </a:p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 </a:t>
            </a:r>
            <a:r>
              <a:rPr lang="en-US" sz="2400" dirty="0"/>
              <a:t>When the blood volume increases, the systolic pressure rises. </a:t>
            </a:r>
          </a:p>
          <a:p>
            <a:pPr algn="justLow" rtl="0">
              <a:lnSpc>
                <a:spcPct val="90000"/>
              </a:lnSpc>
              <a:buFontTx/>
              <a:buNone/>
            </a:pPr>
            <a:r>
              <a:rPr lang="en-US" sz="2400" dirty="0"/>
              <a:t>      (diseases associated with excessive salt and water retention). 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/>
              <a:t>when the blood volume decreases, the systolic BP falls.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/>
              <a:t>     (after a severe </a:t>
            </a:r>
            <a:r>
              <a:rPr lang="en-US" sz="2400" dirty="0" err="1"/>
              <a:t>haemorrhage</a:t>
            </a:r>
            <a:r>
              <a:rPr lang="en-US" sz="2400" dirty="0" smtClean="0"/>
              <a:t>).</a:t>
            </a:r>
          </a:p>
          <a:p>
            <a:pPr algn="justLow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400" dirty="0" smtClean="0"/>
          </a:p>
          <a:p>
            <a:pPr algn="l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/>
              <a:t>In summary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 </a:t>
            </a:r>
          </a:p>
          <a:p>
            <a:pPr algn="ctr" rtl="0">
              <a:lnSpc>
                <a:spcPct val="9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dirty="0" smtClean="0"/>
              <a:t>BP </a:t>
            </a:r>
            <a:r>
              <a:rPr lang="en-US" sz="2400" dirty="0"/>
              <a:t>= CO  X  </a:t>
            </a:r>
            <a:r>
              <a:rPr lang="en-US" sz="2400" dirty="0"/>
              <a:t>PR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98715"/>
            <a:ext cx="6084168" cy="34318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18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580" name="Picture 4" descr="than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613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0116" name="Picture 4" descr="ANd9GcQSx-GowY2DK8xu2Hb4sEHkXt0Ktj2x0l2pbpE8rdsl85O2eJQ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9144000" cy="566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/>
            <a:r>
              <a:rPr lang="en-US" sz="4400" dirty="0">
                <a:solidFill>
                  <a:srgbClr val="FF3300"/>
                </a:solidFill>
                <a:latin typeface="Comic Sans MS" pitchFamily="66" charset="0"/>
              </a:rPr>
              <a:t>Control of Blood Pressure</a:t>
            </a:r>
            <a:br>
              <a:rPr lang="en-US" sz="4400" dirty="0">
                <a:solidFill>
                  <a:srgbClr val="FF3300"/>
                </a:solidFill>
                <a:latin typeface="Comic Sans MS" pitchFamily="66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349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9552" y="188640"/>
            <a:ext cx="7772400" cy="86518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Arterial blood pressure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1196975"/>
            <a:ext cx="8424862" cy="547211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609600" indent="-609600" algn="l"/>
            <a:r>
              <a:rPr lang="en-US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Objectives:</a:t>
            </a:r>
          </a:p>
          <a:p>
            <a:pPr marL="609600" indent="-609600" algn="justLow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Define the terms systemic arterial pressure, systolic pressure, diastolic pressure, pulse pressure, and mean arterial pressure.</a:t>
            </a:r>
          </a:p>
          <a:p>
            <a:pPr marL="609600" indent="-609600" algn="justLow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Describe the principles and application of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sphygmomanometry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for the measurement of systemic arterial pressure.</a:t>
            </a:r>
          </a:p>
          <a:p>
            <a:pPr marL="609600" indent="-609600" algn="justLow" rtl="0"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State the influence of decreased aortic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distensibility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increase in heart rate, and increase or decrease in peripheral resistance on systolic and diastolic systemic arterial pressures.</a:t>
            </a:r>
          </a:p>
        </p:txBody>
      </p:sp>
    </p:spTree>
    <p:extLst>
      <p:ext uri="{BB962C8B-B14F-4D97-AF65-F5344CB8AC3E}">
        <p14:creationId xmlns:p14="http://schemas.microsoft.com/office/powerpoint/2010/main" val="2207286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90805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Arterial blood pressure (BP)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981075"/>
            <a:ext cx="5832648" cy="554426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BP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is the pressure exerted by the blood on the arterial walls during systole and diastole. </a:t>
            </a: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systolic BP normally averages 120 mmHg in young adult males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(range 90 -140 mmHg).</a:t>
            </a: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&gt;140 = systolic hypertension. </a:t>
            </a: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diastolic BP normally averages 80 mmHg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(range 60 - 90 mmHg).</a:t>
            </a: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 90 = diastolic hypertension.</a:t>
            </a: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The BP is often reported as the systolic over the diastolic (e.g. 120/80).</a:t>
            </a:r>
          </a:p>
          <a:p>
            <a:pPr algn="justLow" rtl="0">
              <a:lnSpc>
                <a:spcPct val="90000"/>
              </a:lnSpc>
              <a:buSzPct val="130000"/>
              <a:buFont typeface="Wingdings" pitchFamily="2" charset="2"/>
              <a:buChar char="§"/>
            </a:pP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 90 systolic BP = hypotension.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 </a:t>
            </a:r>
          </a:p>
        </p:txBody>
      </p:sp>
      <p:pic>
        <p:nvPicPr>
          <p:cNvPr id="33798" name="Picture 6" descr="blood_press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412776"/>
            <a:ext cx="2376264" cy="360720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69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8229600" cy="71120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2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Arterial blood pressure</a:t>
            </a:r>
            <a:r>
              <a:rPr lang="en-US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7544" y="1196975"/>
            <a:ext cx="8136904" cy="4752305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Pulse pressure (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): The difference between systolic and diastolic BP (normally averages 40 mmHg).</a:t>
            </a:r>
          </a:p>
          <a:p>
            <a:pPr algn="justLow" rtl="0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systolic BP – diastolic BP </a:t>
            </a:r>
          </a:p>
          <a:p>
            <a:pPr algn="justLow" rtl="0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120 – 80 = 40 mmHg.</a:t>
            </a:r>
          </a:p>
          <a:p>
            <a:pPr algn="justLow" rtl="0"/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Mean arterial blood pressure</a:t>
            </a:r>
          </a:p>
          <a:p>
            <a:pPr algn="justLow" rtl="0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(Tissue perfusion pressure)</a:t>
            </a:r>
          </a:p>
          <a:p>
            <a:pPr algn="justLow" rtl="0">
              <a:buFontTx/>
              <a:buNone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Diastolic BP + 1/3 Pp. </a:t>
            </a:r>
          </a:p>
          <a:p>
            <a:pPr algn="justLow" rtl="0">
              <a:buFontTx/>
              <a:buNone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  80 + 13 = 93 mmHg.</a:t>
            </a:r>
          </a:p>
        </p:txBody>
      </p:sp>
      <p:pic>
        <p:nvPicPr>
          <p:cNvPr id="3078" name="Picture 6" descr="http://webcastnewsroom.com/wp-content/uploads/2013/08/blood-press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276872"/>
            <a:ext cx="2555007" cy="262810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798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333375"/>
            <a:ext cx="8229600" cy="1312863"/>
          </a:xfrm>
        </p:spPr>
        <p:txBody>
          <a:bodyPr>
            <a:normAutofit fontScale="90000"/>
          </a:bodyPr>
          <a:lstStyle/>
          <a:p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Importance (function) of the arterial blood pressure:</a:t>
            </a:r>
            <a:b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6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600200"/>
            <a:ext cx="8640960" cy="420506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It maintains tissue perfusion (i.e. blood flow) </a:t>
            </a:r>
          </a:p>
          <a:p>
            <a:pPr algn="justLow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It produces the capillary hydrostatic pressure (interstitial fluid).</a:t>
            </a:r>
          </a:p>
          <a:p>
            <a:pPr algn="justLow" rtl="0">
              <a:buClr>
                <a:srgbClr val="00CC00"/>
              </a:buClr>
              <a:buFont typeface="Wingdings" pitchFamily="2" charset="2"/>
              <a:buNone/>
            </a:pPr>
            <a:r>
              <a:rPr lang="en-US" b="1" dirty="0">
                <a:solidFill>
                  <a:srgbClr val="0000FF"/>
                </a:solidFill>
              </a:rPr>
              <a:t> Diastolic blood pressure:</a:t>
            </a:r>
          </a:p>
          <a:p>
            <a:pPr algn="justLow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It maintains blood flow to the tissues during ventricular diastole (continuous, not intermittent). </a:t>
            </a:r>
          </a:p>
          <a:p>
            <a:pPr algn="justLow" rtl="0">
              <a:buClr>
                <a:srgbClr val="FF0000"/>
              </a:buClr>
              <a:buFont typeface="Wingdings" pitchFamily="2" charset="2"/>
              <a:buChar char="§"/>
            </a:pPr>
            <a:r>
              <a:rPr lang="en-US" dirty="0"/>
              <a:t>It is essential for the normal coronary blood flow. </a:t>
            </a:r>
          </a:p>
        </p:txBody>
      </p:sp>
    </p:spTree>
    <p:extLst>
      <p:ext uri="{BB962C8B-B14F-4D97-AF65-F5344CB8AC3E}">
        <p14:creationId xmlns:p14="http://schemas.microsoft.com/office/powerpoint/2010/main" val="7453674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50900"/>
          </a:xfrm>
        </p:spPr>
        <p:txBody>
          <a:bodyPr/>
          <a:lstStyle/>
          <a:p>
            <a:r>
              <a:rPr lang="en-US" sz="4000" b="1">
                <a:solidFill>
                  <a:srgbClr val="0000FF"/>
                </a:solidFill>
              </a:rPr>
              <a:t>Measurement of blood pressure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484313"/>
            <a:ext cx="4105151" cy="4104927"/>
          </a:xfrm>
        </p:spPr>
        <p:txBody>
          <a:bodyPr/>
          <a:lstStyle/>
          <a:p>
            <a:pPr algn="l" rtl="0">
              <a:buFontTx/>
              <a:buNone/>
            </a:pPr>
            <a:r>
              <a:rPr lang="en-US" b="1" dirty="0" err="1">
                <a:solidFill>
                  <a:srgbClr val="00CC00"/>
                </a:solidFill>
              </a:rPr>
              <a:t>Palpatory</a:t>
            </a:r>
            <a:r>
              <a:rPr lang="en-US" b="1" dirty="0">
                <a:solidFill>
                  <a:srgbClr val="00CC00"/>
                </a:solidFill>
              </a:rPr>
              <a:t> method:</a:t>
            </a:r>
          </a:p>
          <a:p>
            <a:pPr algn="l" rtl="0">
              <a:buFontTx/>
              <a:buNone/>
            </a:pPr>
            <a:endParaRPr lang="en-US" b="1" dirty="0">
              <a:solidFill>
                <a:srgbClr val="00CC00"/>
              </a:solidFill>
            </a:endParaRPr>
          </a:p>
          <a:p>
            <a:pPr algn="l" rtl="0">
              <a:buClr>
                <a:srgbClr val="00CC00"/>
              </a:buClr>
              <a:buSzPct val="135000"/>
              <a:buFont typeface="Wingdings" pitchFamily="2" charset="2"/>
              <a:buChar char="§"/>
            </a:pPr>
            <a:r>
              <a:rPr lang="en-US" sz="2800" b="1" dirty="0"/>
              <a:t> </a:t>
            </a:r>
            <a:r>
              <a:rPr lang="en-US" sz="2800" dirty="0"/>
              <a:t>systolic pressure only.</a:t>
            </a:r>
          </a:p>
          <a:p>
            <a:pPr algn="l" rtl="0">
              <a:buClr>
                <a:srgbClr val="00CC00"/>
              </a:buClr>
              <a:buSzPct val="135000"/>
              <a:buFont typeface="Wingdings" pitchFamily="2" charset="2"/>
              <a:buNone/>
            </a:pPr>
            <a:r>
              <a:rPr lang="en-US" sz="2800" dirty="0"/>
              <a:t> </a:t>
            </a:r>
          </a:p>
          <a:p>
            <a:pPr algn="l" rtl="0">
              <a:buClr>
                <a:srgbClr val="00CC00"/>
              </a:buClr>
              <a:buSzPct val="135000"/>
              <a:buFont typeface="Wingdings" pitchFamily="2" charset="2"/>
              <a:buChar char="§"/>
            </a:pPr>
            <a:r>
              <a:rPr lang="en-US" sz="2800" dirty="0"/>
              <a:t> no stethoscope.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1" descr="http://www.osceskills.com/resources/Inflate-the-cuff-to-determine-a-rough-value-for-the-systolic-blood-pressure.jpg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5086" y="1484784"/>
            <a:ext cx="3511491" cy="38164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002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solidFill>
                  <a:srgbClr val="0000FF"/>
                </a:solidFill>
              </a:rPr>
              <a:t>Measurement of blood pressure</a:t>
            </a:r>
          </a:p>
        </p:txBody>
      </p:sp>
      <p:sp>
        <p:nvSpPr>
          <p:cNvPr id="5837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84784"/>
            <a:ext cx="4500563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buFontTx/>
              <a:buNone/>
            </a:pPr>
            <a:r>
              <a:rPr lang="en-US" sz="2800" dirty="0" err="1">
                <a:solidFill>
                  <a:srgbClr val="00CC00"/>
                </a:solidFill>
              </a:rPr>
              <a:t>Auscultatory</a:t>
            </a:r>
            <a:r>
              <a:rPr lang="en-US" sz="2800" dirty="0">
                <a:solidFill>
                  <a:srgbClr val="00CC00"/>
                </a:solidFill>
              </a:rPr>
              <a:t> method:</a:t>
            </a:r>
          </a:p>
          <a:p>
            <a:pPr algn="justLow" rtl="0">
              <a:buClr>
                <a:srgbClr val="00CC00"/>
              </a:buClr>
              <a:buSzPct val="135000"/>
              <a:buFont typeface="Wingdings" pitchFamily="2" charset="2"/>
              <a:buChar char="§"/>
            </a:pPr>
            <a:r>
              <a:rPr lang="en-US" sz="2800" dirty="0"/>
              <a:t> by listening using </a:t>
            </a:r>
          </a:p>
          <a:p>
            <a:pPr algn="justLow" rtl="0">
              <a:buClr>
                <a:srgbClr val="00CC00"/>
              </a:buClr>
              <a:buSzPct val="135000"/>
              <a:buFont typeface="Wingdings" pitchFamily="2" charset="2"/>
              <a:buNone/>
            </a:pPr>
            <a:r>
              <a:rPr lang="en-US" sz="2800" dirty="0"/>
              <a:t>    </a:t>
            </a:r>
            <a:r>
              <a:rPr lang="en-US" sz="2800" dirty="0" err="1"/>
              <a:t>stethescope</a:t>
            </a:r>
            <a:r>
              <a:rPr lang="en-US" sz="2800" dirty="0"/>
              <a:t>.</a:t>
            </a:r>
          </a:p>
          <a:p>
            <a:pPr algn="justLow" rtl="0">
              <a:buClr>
                <a:srgbClr val="00CC00"/>
              </a:buClr>
              <a:buSzPct val="135000"/>
              <a:buFont typeface="Wingdings" pitchFamily="2" charset="2"/>
              <a:buChar char="§"/>
            </a:pPr>
            <a:r>
              <a:rPr lang="en-US" sz="2800" dirty="0"/>
              <a:t> both systolic and           </a:t>
            </a:r>
          </a:p>
          <a:p>
            <a:pPr algn="justLow" rtl="0">
              <a:buClr>
                <a:srgbClr val="00CC00"/>
              </a:buClr>
              <a:buSzPct val="135000"/>
              <a:buFont typeface="Wingdings" pitchFamily="2" charset="2"/>
              <a:buNone/>
            </a:pPr>
            <a:r>
              <a:rPr lang="en-US" sz="2800" dirty="0"/>
              <a:t>    diastolic Bp.</a:t>
            </a:r>
          </a:p>
          <a:p>
            <a:pPr algn="justLow" rtl="0">
              <a:buClr>
                <a:srgbClr val="00CC00"/>
              </a:buClr>
              <a:buSzPct val="135000"/>
              <a:buFont typeface="Wingdings" pitchFamily="2" charset="2"/>
              <a:buNone/>
            </a:pPr>
            <a:endParaRPr lang="en-US" sz="2800" dirty="0"/>
          </a:p>
          <a:p>
            <a:pPr algn="justLow" rtl="0">
              <a:buClr>
                <a:srgbClr val="00CC00"/>
              </a:buClr>
              <a:buSzPct val="135000"/>
              <a:buFont typeface="Wingdings" pitchFamily="2" charset="2"/>
              <a:buChar char="§"/>
            </a:pPr>
            <a:r>
              <a:rPr lang="en-US" sz="2800" dirty="0"/>
              <a:t>1</a:t>
            </a:r>
            <a:r>
              <a:rPr lang="en-US" sz="2800" baseline="30000" dirty="0"/>
              <a:t>st</a:t>
            </a:r>
            <a:r>
              <a:rPr lang="en-US" sz="2800" dirty="0"/>
              <a:t> and 4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err="1"/>
              <a:t>korotkow's</a:t>
            </a:r>
            <a:r>
              <a:rPr lang="en-US" sz="2800" dirty="0"/>
              <a:t>;</a:t>
            </a:r>
          </a:p>
          <a:p>
            <a:pPr algn="l" rtl="0">
              <a:buClr>
                <a:srgbClr val="00CC00"/>
              </a:buClr>
              <a:buSzPct val="135000"/>
              <a:buFont typeface="Wingdings" pitchFamily="2" charset="2"/>
              <a:buNone/>
            </a:pPr>
            <a:r>
              <a:rPr lang="en-US" sz="2800" dirty="0"/>
              <a:t>       </a:t>
            </a:r>
            <a:r>
              <a:rPr lang="en-US" sz="2800" dirty="0" err="1"/>
              <a:t>Korotkoff's</a:t>
            </a:r>
            <a:r>
              <a:rPr lang="en-US" sz="2800" dirty="0"/>
              <a:t> sounds.</a:t>
            </a:r>
          </a:p>
          <a:p>
            <a:pPr>
              <a:buFont typeface="Wingdings" pitchFamily="2" charset="2"/>
              <a:buChar char="Ø"/>
            </a:pPr>
            <a:endParaRPr lang="en-US" sz="2800" dirty="0"/>
          </a:p>
        </p:txBody>
      </p:sp>
      <p:pic>
        <p:nvPicPr>
          <p:cNvPr id="58375" name="Picture 7" descr="http://cdn.sheknows.com/articles/2012/03/woman-having-blood-pressure-taken.jpg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20072" y="1700808"/>
            <a:ext cx="3499197" cy="3744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179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/>
          </p:nvPr>
        </p:nvSpPr>
        <p:spPr>
          <a:xfrm>
            <a:off x="539552" y="476672"/>
            <a:ext cx="8229600" cy="706438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rtl="0"/>
            <a:r>
              <a:rPr lang="en-US" sz="360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Measurement of </a:t>
            </a:r>
            <a:r>
              <a:rPr lang="en-US" sz="36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Blood Pressure</a:t>
            </a:r>
            <a:endParaRPr lang="en-US" sz="36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412776"/>
            <a:ext cx="8280920" cy="5184874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cuff is inflated occluding brachial artery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As cuff pressure is lowered, blood flows when systolic pressure is above cuff pressure, producing first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Korotkoff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sounds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Sounds are heard until cuff pressure equals diastolic pressure (sound disappear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Low" rtl="0"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Cuff constricts artery creating turbulent flow &amp; noise as blood passes constriction during systole (1st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Korotkoff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sound) &amp; partially blocked during diastole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(muffled sound)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because cuff pressure = diastolic pressure).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8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1979</TotalTime>
  <Words>816</Words>
  <Application>Microsoft Office PowerPoint</Application>
  <PresentationFormat>On-screen Show (4:3)</PresentationFormat>
  <Paragraphs>105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Concourse</vt:lpstr>
      <vt:lpstr>  Cardiovascular System </vt:lpstr>
      <vt:lpstr>Control of Blood Pressure </vt:lpstr>
      <vt:lpstr>Arterial blood pressure</vt:lpstr>
      <vt:lpstr>Arterial blood pressure (BP)</vt:lpstr>
      <vt:lpstr>Arterial blood pressure </vt:lpstr>
      <vt:lpstr>Importance (function) of the arterial blood pressure: </vt:lpstr>
      <vt:lpstr>Measurement of blood pressure</vt:lpstr>
      <vt:lpstr>Measurement of blood pressure</vt:lpstr>
      <vt:lpstr>Measurement of Blood Pressure</vt:lpstr>
      <vt:lpstr>Measurement of blood pressure</vt:lpstr>
      <vt:lpstr>Measurement of Blood Pressure</vt:lpstr>
      <vt:lpstr>blood pressure instruments</vt:lpstr>
      <vt:lpstr>hypertension</vt:lpstr>
      <vt:lpstr>Factors that determine the blood pressure: </vt:lpstr>
      <vt:lpstr>Cardiac output &amp; blood pressure</vt:lpstr>
      <vt:lpstr>Total peripheral resistance &amp; Blood pressure</vt:lpstr>
      <vt:lpstr> Elasticity of the aorta and large arteries</vt:lpstr>
      <vt:lpstr>Blood volume and circulatory capacity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Nervous System </dc:title>
  <dc:creator>irdeto</dc:creator>
  <cp:lastModifiedBy>Maher</cp:lastModifiedBy>
  <cp:revision>215</cp:revision>
  <dcterms:created xsi:type="dcterms:W3CDTF">2012-09-28T20:31:39Z</dcterms:created>
  <dcterms:modified xsi:type="dcterms:W3CDTF">2019-10-05T12:31:07Z</dcterms:modified>
</cp:coreProperties>
</file>