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90" r:id="rId4"/>
    <p:sldId id="345" r:id="rId5"/>
    <p:sldId id="258" r:id="rId6"/>
    <p:sldId id="257" r:id="rId7"/>
    <p:sldId id="344" r:id="rId8"/>
    <p:sldId id="343" r:id="rId9"/>
    <p:sldId id="347" r:id="rId10"/>
    <p:sldId id="297" r:id="rId11"/>
    <p:sldId id="298" r:id="rId12"/>
    <p:sldId id="342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48" r:id="rId21"/>
    <p:sldId id="356" r:id="rId22"/>
    <p:sldId id="357" r:id="rId23"/>
    <p:sldId id="359" r:id="rId24"/>
    <p:sldId id="358" r:id="rId25"/>
    <p:sldId id="346" r:id="rId26"/>
  </p:sldIdLst>
  <p:sldSz cx="9144000" cy="6858000" type="screen4x3"/>
  <p:notesSz cx="6858000" cy="9313863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5" autoAdjust="0"/>
    <p:restoredTop sz="91623" autoAdjust="0"/>
  </p:normalViewPr>
  <p:slideViewPr>
    <p:cSldViewPr>
      <p:cViewPr>
        <p:scale>
          <a:sx n="98" d="100"/>
          <a:sy n="98" d="100"/>
        </p:scale>
        <p:origin x="-444" y="27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7E43F-4F02-43AE-A15D-483F3DD352E5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1098C-8026-4A33-B945-6AE2C86A0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15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0B289DB-DC12-4D0C-A686-25260F8867FA}" type="datetimeFigureOut">
              <a:rPr lang="ar-IQ" smtClean="0"/>
              <a:pPr/>
              <a:t>28/09/1442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EA58D5B-0942-46ED-BAC3-293B14D5E6D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5229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C44D-BD30-466F-971F-DAB62B93149E}" type="slidenum">
              <a:rPr lang="ar-IQ" smtClean="0"/>
              <a:pPr/>
              <a:t>2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Most of our ingested carbohydrates are polymers, such as starch and </a:t>
            </a:r>
            <a:r>
              <a:rPr lang="en-US" b="1" dirty="0"/>
              <a:t>glycogen</a:t>
            </a:r>
            <a:r>
              <a:rPr lang="en-US" dirty="0"/>
              <a:t>. </a:t>
            </a:r>
          </a:p>
          <a:p>
            <a:pPr algn="l" rtl="0"/>
            <a:r>
              <a:rPr lang="en-US" b="1" dirty="0"/>
              <a:t>Salivary amylase</a:t>
            </a:r>
            <a:r>
              <a:rPr lang="en-US" dirty="0"/>
              <a:t> and pancreatic amylase are responsible for the digestion of these </a:t>
            </a:r>
            <a:r>
              <a:rPr lang="en-US" dirty="0" err="1"/>
              <a:t>nonabsorbable</a:t>
            </a:r>
            <a:r>
              <a:rPr lang="en-US" dirty="0"/>
              <a:t> polymers to </a:t>
            </a:r>
            <a:r>
              <a:rPr lang="en-US" dirty="0" err="1"/>
              <a:t>dextrins</a:t>
            </a:r>
            <a:r>
              <a:rPr lang="en-US" dirty="0"/>
              <a:t> and disaccharides, which are further hydrolyzed to </a:t>
            </a:r>
            <a:r>
              <a:rPr lang="en-US" dirty="0" err="1"/>
              <a:t>monosaccharides</a:t>
            </a:r>
            <a:r>
              <a:rPr lang="en-US" dirty="0"/>
              <a:t> by maltase, an enzyme released by the intestinal mucosa. </a:t>
            </a:r>
          </a:p>
          <a:p>
            <a:pPr algn="l" rtl="0"/>
            <a:r>
              <a:rPr lang="en-US" b="1" dirty="0" err="1"/>
              <a:t>Sucrase</a:t>
            </a:r>
            <a:r>
              <a:rPr lang="en-US" b="1" dirty="0"/>
              <a:t> and lactase</a:t>
            </a:r>
            <a:r>
              <a:rPr lang="en-US" dirty="0"/>
              <a:t> are two other important gut-derived enzymes that hydrolyze sucrose to glucose and fructose and lactose to glucose and </a:t>
            </a:r>
            <a:r>
              <a:rPr lang="en-US" dirty="0" err="1"/>
              <a:t>galactose</a:t>
            </a:r>
            <a:r>
              <a:rPr lang="en-US" dirty="0"/>
              <a:t>.</a:t>
            </a:r>
          </a:p>
          <a:p>
            <a:pPr algn="l" rtl="0"/>
            <a:r>
              <a:rPr lang="en-US" dirty="0"/>
              <a:t>When disaccharides are converted to </a:t>
            </a:r>
            <a:r>
              <a:rPr lang="en-US" dirty="0" err="1"/>
              <a:t>monosaccharides</a:t>
            </a:r>
            <a:r>
              <a:rPr lang="en-US" dirty="0"/>
              <a:t>, they are absorbed by the gut and transported to the liver by the hepatic portal venous blood supply. </a:t>
            </a: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C44D-BD30-466F-971F-DAB62B93149E}" type="slidenum">
              <a:rPr lang="ar-IQ" smtClean="0"/>
              <a:pPr/>
              <a:t>3</a:t>
            </a:fld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/>
              <a:t>Glucose Metabolism</a:t>
            </a:r>
            <a:endParaRPr lang="en-US" dirty="0"/>
          </a:p>
          <a:p>
            <a:pPr algn="l" rtl="0"/>
            <a:r>
              <a:rPr lang="en-US" b="1" dirty="0"/>
              <a:t>Glucose Metabolic pathways </a:t>
            </a:r>
            <a:endParaRPr lang="en-US" dirty="0"/>
          </a:p>
          <a:p>
            <a:pPr algn="l" rtl="0"/>
            <a:r>
              <a:rPr lang="en-US" dirty="0"/>
              <a:t>After glucose enters the cell, it is quickly shunted into one of three  possible metabolic pathways, depending on the availability of substrates or the nutritional status of the cell. </a:t>
            </a:r>
          </a:p>
          <a:p>
            <a:pPr algn="l" rtl="0"/>
            <a:r>
              <a:rPr lang="en-US" b="1" dirty="0"/>
              <a:t>The ultimate goal of the cell is </a:t>
            </a:r>
            <a:endParaRPr lang="en-US" dirty="0"/>
          </a:p>
          <a:p>
            <a:pPr algn="l" rtl="0"/>
            <a:r>
              <a:rPr lang="en-US" dirty="0"/>
              <a:t>1-to convert glucose to carbon dioxide and water. </a:t>
            </a:r>
          </a:p>
          <a:p>
            <a:pPr algn="l" rtl="0"/>
            <a:r>
              <a:rPr lang="en-US" dirty="0"/>
              <a:t>2- During this process, the cell obtains the high-energy molecule adenosine </a:t>
            </a:r>
            <a:r>
              <a:rPr lang="en-US" dirty="0" err="1"/>
              <a:t>triphosphate</a:t>
            </a:r>
            <a:r>
              <a:rPr lang="en-US" dirty="0"/>
              <a:t> (ATP) from inorganic phosphate and adenosine </a:t>
            </a:r>
            <a:r>
              <a:rPr lang="en-US" dirty="0" err="1"/>
              <a:t>diphosphate</a:t>
            </a:r>
            <a:r>
              <a:rPr lang="en-US" dirty="0"/>
              <a:t> (ADP). </a:t>
            </a:r>
          </a:p>
          <a:p>
            <a:pPr algn="l" rtl="0"/>
            <a:r>
              <a:rPr lang="en-US" b="1" dirty="0"/>
              <a:t>Note/ The cell requires oxygen for the final steps in the electron transport chain (ETC).</a:t>
            </a:r>
            <a:endParaRPr lang="en-US" dirty="0"/>
          </a:p>
          <a:p>
            <a:pPr algn="l" rtl="0"/>
            <a:r>
              <a:rPr lang="en-US" dirty="0"/>
              <a:t> </a:t>
            </a:r>
            <a:r>
              <a:rPr lang="en-US" b="1" dirty="0" err="1"/>
              <a:t>Nicotinamide</a:t>
            </a:r>
            <a:r>
              <a:rPr lang="en-US" b="1" dirty="0"/>
              <a:t> adenine </a:t>
            </a:r>
            <a:r>
              <a:rPr lang="en-US" b="1" dirty="0" err="1"/>
              <a:t>dinucleotide</a:t>
            </a:r>
            <a:r>
              <a:rPr lang="en-US" b="1" dirty="0"/>
              <a:t> (NAD)</a:t>
            </a:r>
            <a:r>
              <a:rPr lang="en-US" dirty="0"/>
              <a:t> in its reduced form (NADH) will act as an intermediate to couple glucose oxidation to the ETC in the mitochondria where much of the ATP is gained.</a:t>
            </a:r>
          </a:p>
          <a:p>
            <a:pPr algn="l" rtl="0"/>
            <a:r>
              <a:rPr lang="en-US" b="1" dirty="0"/>
              <a:t>The first step</a:t>
            </a:r>
            <a:r>
              <a:rPr lang="en-US" dirty="0"/>
              <a:t> for all three pathways requires </a:t>
            </a:r>
            <a:r>
              <a:rPr lang="en-US" b="1" dirty="0"/>
              <a:t>glucose to be</a:t>
            </a:r>
            <a:r>
              <a:rPr lang="en-US" dirty="0"/>
              <a:t> </a:t>
            </a:r>
            <a:r>
              <a:rPr lang="en-US" b="1" dirty="0"/>
              <a:t>converted to glucose-6-phosphate</a:t>
            </a:r>
            <a:r>
              <a:rPr lang="en-US" dirty="0"/>
              <a:t> using the high energy molecule, ATP. This reaction is catalyzed by the </a:t>
            </a:r>
            <a:r>
              <a:rPr lang="en-US" b="1" dirty="0"/>
              <a:t>enzyme </a:t>
            </a:r>
            <a:r>
              <a:rPr lang="en-US" b="1" dirty="0" err="1"/>
              <a:t>hexokinase</a:t>
            </a:r>
            <a:r>
              <a:rPr lang="en-US" b="1" dirty="0"/>
              <a:t> (Fig. 13-8). </a:t>
            </a:r>
          </a:p>
          <a:p>
            <a:pPr algn="l" rtl="0"/>
            <a:r>
              <a:rPr lang="en-US" b="1" dirty="0"/>
              <a:t>Glucose metabolic  pathways :</a:t>
            </a:r>
            <a:endParaRPr lang="en-US" dirty="0"/>
          </a:p>
          <a:p>
            <a:pPr algn="l" rtl="0"/>
            <a:r>
              <a:rPr lang="en-US" b="1" dirty="0"/>
              <a:t>1-</a:t>
            </a:r>
            <a:r>
              <a:rPr lang="en-US" b="1" i="1" dirty="0"/>
              <a:t> </a:t>
            </a:r>
            <a:r>
              <a:rPr lang="en-US" b="1" dirty="0" err="1"/>
              <a:t>Hexose</a:t>
            </a:r>
            <a:r>
              <a:rPr lang="en-US" b="1" dirty="0"/>
              <a:t> </a:t>
            </a:r>
            <a:r>
              <a:rPr lang="en-US" b="1" dirty="0" err="1"/>
              <a:t>monophosphate</a:t>
            </a:r>
            <a:r>
              <a:rPr lang="en-US" b="1" dirty="0"/>
              <a:t> pathway</a:t>
            </a:r>
            <a:endParaRPr lang="en-US" dirty="0"/>
          </a:p>
          <a:p>
            <a:pPr algn="l" rtl="0"/>
            <a:r>
              <a:rPr lang="en-US" b="1" dirty="0"/>
              <a:t>2- </a:t>
            </a:r>
            <a:r>
              <a:rPr lang="en-US" b="1" dirty="0" err="1"/>
              <a:t>Hexose</a:t>
            </a:r>
            <a:r>
              <a:rPr lang="en-US" b="1" dirty="0"/>
              <a:t> </a:t>
            </a:r>
            <a:r>
              <a:rPr lang="en-US" b="1" dirty="0" err="1"/>
              <a:t>monophosphate</a:t>
            </a:r>
            <a:r>
              <a:rPr lang="en-US" b="1" dirty="0"/>
              <a:t> shunt (HMP shunt)</a:t>
            </a:r>
            <a:endParaRPr lang="en-US" dirty="0"/>
          </a:p>
          <a:p>
            <a:pPr algn="l" rtl="0"/>
            <a:r>
              <a:rPr lang="en-US" b="1" dirty="0"/>
              <a:t>3- Glucose storage (</a:t>
            </a:r>
            <a:r>
              <a:rPr lang="en-US" i="1" dirty="0" err="1"/>
              <a:t>glycogenesis</a:t>
            </a:r>
            <a:r>
              <a:rPr lang="en-US" b="1" dirty="0"/>
              <a:t>)</a:t>
            </a:r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5</a:t>
            </a:fld>
            <a:endParaRPr lang="ar-IQ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6</a:t>
            </a:fld>
            <a:endParaRPr lang="ar-IQ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10</a:t>
            </a:fld>
            <a:endParaRPr lang="ar-IQ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11</a:t>
            </a:fld>
            <a:endParaRPr lang="ar-IQ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8D5B-0942-46ED-BAC3-293B14D5E6DD}" type="slidenum">
              <a:rPr lang="ar-IQ" smtClean="0"/>
              <a:pPr/>
              <a:t>12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27B8-1267-4689-B0E1-FD157F11532E}" type="datetimeFigureOut">
              <a:rPr lang="ar-IQ" smtClean="0"/>
              <a:pPr/>
              <a:t>28/09/1442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2029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27B8-1267-4689-B0E1-FD157F11532E}" type="datetimeFigureOut">
              <a:rPr lang="ar-IQ" smtClean="0"/>
              <a:pPr/>
              <a:t>28/09/1442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6163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27B8-1267-4689-B0E1-FD157F11532E}" type="datetimeFigureOut">
              <a:rPr lang="ar-IQ" smtClean="0"/>
              <a:pPr/>
              <a:t>28/09/1442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9129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27B8-1267-4689-B0E1-FD157F11532E}" type="datetimeFigureOut">
              <a:rPr lang="ar-IQ" smtClean="0"/>
              <a:pPr/>
              <a:t>28/09/1442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2002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27B8-1267-4689-B0E1-FD157F11532E}" type="datetimeFigureOut">
              <a:rPr lang="ar-IQ" smtClean="0"/>
              <a:pPr/>
              <a:t>28/09/1442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7899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27B8-1267-4689-B0E1-FD157F11532E}" type="datetimeFigureOut">
              <a:rPr lang="ar-IQ" smtClean="0"/>
              <a:pPr/>
              <a:t>28/09/1442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7996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27B8-1267-4689-B0E1-FD157F11532E}" type="datetimeFigureOut">
              <a:rPr lang="ar-IQ" smtClean="0"/>
              <a:pPr/>
              <a:t>28/09/1442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7055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27B8-1267-4689-B0E1-FD157F11532E}" type="datetimeFigureOut">
              <a:rPr lang="ar-IQ" smtClean="0"/>
              <a:pPr/>
              <a:t>28/09/1442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7660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27B8-1267-4689-B0E1-FD157F11532E}" type="datetimeFigureOut">
              <a:rPr lang="ar-IQ" smtClean="0"/>
              <a:pPr/>
              <a:t>28/09/1442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872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27B8-1267-4689-B0E1-FD157F11532E}" type="datetimeFigureOut">
              <a:rPr lang="ar-IQ" smtClean="0"/>
              <a:pPr/>
              <a:t>28/09/1442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0134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27B8-1267-4689-B0E1-FD157F11532E}" type="datetimeFigureOut">
              <a:rPr lang="ar-IQ" smtClean="0"/>
              <a:pPr/>
              <a:t>28/09/1442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471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227B8-1267-4689-B0E1-FD157F11532E}" type="datetimeFigureOut">
              <a:rPr lang="ar-IQ" smtClean="0"/>
              <a:pPr/>
              <a:t>28/09/1442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387AF-EB36-412C-944A-2EB092E9F66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1545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كلية المستقبل الجامع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380"/>
            <a:ext cx="3787133" cy="198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قسم الصيدل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415"/>
            <a:ext cx="1872208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843808" y="2924944"/>
            <a:ext cx="40911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spectrophotometry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089595" y="3789040"/>
            <a:ext cx="5599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Practical Clinical chemistry(3st.)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276205" y="4528284"/>
            <a:ext cx="46474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M.sc.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Duaa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falah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pharmacology and toxicology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752261" y="6021288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BC8B2A-FAE9-4E8F-9181-57A56AAE0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32656"/>
            <a:ext cx="8208912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3D3DA0-1A92-4156-9386-394E92695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60648"/>
            <a:ext cx="8064896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6264696"/>
          </a:xfrm>
        </p:spPr>
        <p:txBody>
          <a:bodyPr>
            <a:normAutofit fontScale="32500" lnSpcReduction="20000"/>
          </a:bodyPr>
          <a:lstStyle/>
          <a:p>
            <a:pPr marL="0" indent="0" algn="justLow" rtl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 algn="ctr" rtl="0">
              <a:buNone/>
            </a:pPr>
            <a:r>
              <a:rPr lang="en-US" sz="1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Procedure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justLow" rtl="0">
              <a:lnSpc>
                <a:spcPct val="120000"/>
              </a:lnSpc>
              <a:buFont typeface="+mj-lt"/>
              <a:buAutoNum type="arabicPeriod"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Select 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a blank cuvette and place it in the 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spectrophotometer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andClose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the lid.</a:t>
            </a:r>
          </a:p>
          <a:p>
            <a:pPr marL="457200" indent="-457200" algn="justLow" rtl="0">
              <a:lnSpc>
                <a:spcPct val="120000"/>
              </a:lnSpc>
              <a:buFont typeface="+mj-lt"/>
              <a:buAutoNum type="arabicPeriod"/>
            </a:pP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Click on 0 ABS 100%T button, the instrument now reads 0.00000 A.</a:t>
            </a:r>
          </a:p>
          <a:p>
            <a:pPr marL="457200" indent="-457200" algn="justLow" rtl="0">
              <a:lnSpc>
                <a:spcPct val="120000"/>
              </a:lnSpc>
              <a:buFont typeface="+mj-lt"/>
              <a:buAutoNum type="arabicPeriod"/>
            </a:pP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Choose a solution with known concentration and measure the absorbance between the wavelengths 350 nm to 700 nm.</a:t>
            </a:r>
          </a:p>
          <a:p>
            <a:pPr marL="457200" indent="-457200" algn="justLow" rtl="0">
              <a:lnSpc>
                <a:spcPct val="120000"/>
              </a:lnSpc>
              <a:buFont typeface="+mj-lt"/>
              <a:buAutoNum type="arabicPeriod"/>
            </a:pP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Record the wavelength at the maximum absorbance value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Low">
              <a:lnSpc>
                <a:spcPct val="120000"/>
              </a:lnSpc>
              <a:buFont typeface="+mj-lt"/>
              <a:buAutoNum type="arabicPeriod"/>
            </a:pP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Calculate the value of  molar absorption coefficient , using the equation .</a:t>
            </a:r>
          </a:p>
          <a:p>
            <a:pPr marL="0" indent="0" algn="justLow" rtl="0">
              <a:lnSpc>
                <a:spcPct val="120000"/>
              </a:lnSpc>
              <a:buNone/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>
              <a:lnSpc>
                <a:spcPct val="120000"/>
              </a:lnSpc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400" dirty="0">
                <a:latin typeface="Times New Roman" pitchFamily="18" charset="0"/>
                <a:cs typeface="Times New Roman" pitchFamily="18" charset="0"/>
              </a:rPr>
            </a:br>
            <a:endParaRPr lang="ar-IQ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7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8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21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75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9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8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83568" y="188639"/>
            <a:ext cx="828092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0"/>
            <a:endParaRPr lang="en-US" dirty="0" smtClean="0"/>
          </a:p>
          <a:p>
            <a:pPr algn="ctr" rt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spectrophotometer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Low" rtl="0">
              <a:lnSpc>
                <a:spcPct val="250000"/>
              </a:lnSpc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spectrophotometer </a:t>
            </a:r>
            <a:r>
              <a:rPr lang="en-US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instrument that measures the amount of light absorbed by a sample.</a:t>
            </a:r>
          </a:p>
          <a:p>
            <a:pPr marL="285750" lvl="0" indent="-285750" algn="justLow" rtl="0">
              <a:lnSpc>
                <a:spcPct val="250000"/>
              </a:lnSpc>
              <a:buFont typeface="Wingdings" pitchFamily="2" charset="2"/>
              <a:buChar char="Ø"/>
            </a:pPr>
            <a:r>
              <a:rPr lang="en-US" sz="2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Spectrophotometer techniques </a:t>
            </a:r>
            <a:r>
              <a:rPr lang="en-US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mostly used to measure the concentration of solutes in solution by measuring the amount of the light that is absorbed by the solution in a cuvette placed in the spectrophotometer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 rtl="0">
              <a:lnSpc>
                <a:spcPct val="2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ow to Do Spectrophotometric Analysis: 13 Steps (with Picture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938"/>
            <a:ext cx="9133416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757" cy="683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4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2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191" y="-6817"/>
            <a:ext cx="9213191" cy="686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08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titled Do Spectrophotometric Analysis Step 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8" y="7936"/>
            <a:ext cx="9133417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5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19256" cy="6336704"/>
          </a:xfrm>
        </p:spPr>
        <p:txBody>
          <a:bodyPr/>
          <a:lstStyle/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0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53982" y="49321"/>
            <a:ext cx="846648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classes of spectrophotometers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Low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Single </a:t>
            </a:r>
            <a:r>
              <a:rPr lang="en-US" sz="3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beam </a:t>
            </a:r>
            <a:r>
              <a:rPr lang="en-US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specs: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measure absolute light intensity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Low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double beam </a:t>
            </a:r>
            <a:r>
              <a:rPr lang="en-US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specs: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measures the ratio of light intensities on two separate light paths--the reference standard and the sample.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Low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sz="3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so specs </a:t>
            </a:r>
            <a:r>
              <a:rPr lang="en-US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include: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microplate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spectrophotometers, colorimeters, and florescence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microplate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readers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260648"/>
            <a:ext cx="8208912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Uses of Spectrophotometers </a:t>
            </a:r>
          </a:p>
          <a:p>
            <a:pPr marL="342900" indent="-342900" algn="justLow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widely used in various disciplines such as physics, molecular biology, chemistry and biochemistry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Low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Applications for specs include measurement of substance concentration such as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protein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bilirubin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value of blood sugar, DNA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 RNA, growth of bacterial cells, and enzymatic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reactions .</a:t>
            </a:r>
          </a:p>
          <a:p>
            <a:pPr algn="justLow" rtl="0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3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467544" y="260648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Parts of the spectrophotometers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Low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light source.</a:t>
            </a:r>
          </a:p>
          <a:p>
            <a:pPr marL="285750" indent="-285750" algn="justLow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dispersion devices (a prism or grating )</a:t>
            </a:r>
          </a:p>
          <a:p>
            <a:pPr marL="285750" indent="-285750" algn="justLow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Focusing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devices (lenses, slits, mirrors)</a:t>
            </a:r>
          </a:p>
          <a:p>
            <a:pPr marL="285750" indent="-285750" algn="justLow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device for holding the sample (cuvettes).</a:t>
            </a:r>
          </a:p>
          <a:p>
            <a:pPr marL="285750" indent="-285750" algn="justLow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photoelectric cell for measuring light intensity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detector)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27DA71EA-E31F-4EDE-9456-F5D94A35D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260648"/>
            <a:ext cx="8136904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FB78D5-F0B8-4BE8-84CE-26B1D9E9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A0CE0D4-8817-4D89-92D8-FC2289A1F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7467600" cy="562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71A2F-5658-4FFE-A4E9-05B62536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ELECTROMAGNATIC SPECTRUM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A629F0C-ABDC-4AB5-8466-FAC3505CE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844824"/>
            <a:ext cx="7971246" cy="374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1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15" y="1"/>
            <a:ext cx="9382967" cy="684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</TotalTime>
  <Words>525</Words>
  <Application>Microsoft Office PowerPoint</Application>
  <PresentationFormat>عرض على الشاشة (3:4)‏</PresentationFormat>
  <Paragraphs>59</Paragraphs>
  <Slides>25</Slides>
  <Notes>8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ELECTROMAGNATIC SPECTRUM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shosho</dc:creator>
  <cp:lastModifiedBy>hhh</cp:lastModifiedBy>
  <cp:revision>94</cp:revision>
  <cp:lastPrinted>2021-05-09T08:36:58Z</cp:lastPrinted>
  <dcterms:created xsi:type="dcterms:W3CDTF">2016-01-09T00:32:18Z</dcterms:created>
  <dcterms:modified xsi:type="dcterms:W3CDTF">2021-05-09T19:01:52Z</dcterms:modified>
</cp:coreProperties>
</file>