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5" r:id="rId1"/>
    <p:sldMasterId id="2147483707" r:id="rId2"/>
  </p:sldMasterIdLst>
  <p:notesMasterIdLst>
    <p:notesMasterId r:id="rId42"/>
  </p:notesMasterIdLst>
  <p:sldIdLst>
    <p:sldId id="256" r:id="rId3"/>
    <p:sldId id="257" r:id="rId4"/>
    <p:sldId id="285" r:id="rId5"/>
    <p:sldId id="258" r:id="rId6"/>
    <p:sldId id="287" r:id="rId7"/>
    <p:sldId id="290" r:id="rId8"/>
    <p:sldId id="288" r:id="rId9"/>
    <p:sldId id="289" r:id="rId10"/>
    <p:sldId id="286" r:id="rId11"/>
    <p:sldId id="292" r:id="rId12"/>
    <p:sldId id="293" r:id="rId13"/>
    <p:sldId id="302" r:id="rId14"/>
    <p:sldId id="295" r:id="rId15"/>
    <p:sldId id="301" r:id="rId16"/>
    <p:sldId id="294" r:id="rId17"/>
    <p:sldId id="296" r:id="rId18"/>
    <p:sldId id="297" r:id="rId19"/>
    <p:sldId id="308" r:id="rId20"/>
    <p:sldId id="329" r:id="rId21"/>
    <p:sldId id="330" r:id="rId22"/>
    <p:sldId id="331" r:id="rId23"/>
    <p:sldId id="332" r:id="rId24"/>
    <p:sldId id="335" r:id="rId25"/>
    <p:sldId id="333" r:id="rId26"/>
    <p:sldId id="307" r:id="rId27"/>
    <p:sldId id="299" r:id="rId28"/>
    <p:sldId id="305" r:id="rId29"/>
    <p:sldId id="327" r:id="rId30"/>
    <p:sldId id="325" r:id="rId31"/>
    <p:sldId id="336" r:id="rId32"/>
    <p:sldId id="317" r:id="rId33"/>
    <p:sldId id="337" r:id="rId34"/>
    <p:sldId id="323" r:id="rId35"/>
    <p:sldId id="338" r:id="rId36"/>
    <p:sldId id="466" r:id="rId37"/>
    <p:sldId id="467" r:id="rId38"/>
    <p:sldId id="614" r:id="rId39"/>
    <p:sldId id="610" r:id="rId40"/>
    <p:sldId id="468" r:id="rId41"/>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86067" autoAdjust="0"/>
  </p:normalViewPr>
  <p:slideViewPr>
    <p:cSldViewPr snapToGrid="0">
      <p:cViewPr varScale="1">
        <p:scale>
          <a:sx n="62" d="100"/>
          <a:sy n="62" d="100"/>
        </p:scale>
        <p:origin x="1056" y="72"/>
      </p:cViewPr>
      <p:guideLst>
        <p:guide orient="horz" pos="2160"/>
        <p:guide pos="3840"/>
      </p:guideLst>
    </p:cSldViewPr>
  </p:slideViewPr>
  <p:outlineViewPr>
    <p:cViewPr>
      <p:scale>
        <a:sx n="33" d="100"/>
        <a:sy n="33" d="100"/>
      </p:scale>
      <p:origin x="12" y="182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D154F-4BAA-4B27-817A-FFB3E1B7B44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rtl="1"/>
          <a:endParaRPr lang="ar-EG"/>
        </a:p>
      </dgm:t>
    </dgm:pt>
    <dgm:pt modelId="{9C3C40F9-00EB-4531-8C3B-7D593EA0C610}">
      <dgm:prSet phldrT="[Text]" custT="1"/>
      <dgm:spPr>
        <a:solidFill>
          <a:srgbClr val="0070C0"/>
        </a:solidFill>
      </dgm:spPr>
      <dgm:t>
        <a:bodyPr/>
        <a:lstStyle/>
        <a:p>
          <a:pPr rtl="1"/>
          <a:r>
            <a:rPr lang="en-US" sz="3600" b="1" dirty="0">
              <a:latin typeface="Arial" pitchFamily="34" charset="0"/>
              <a:cs typeface="Arial" pitchFamily="34" charset="0"/>
            </a:rPr>
            <a:t>Nervous system </a:t>
          </a:r>
          <a:endParaRPr lang="ar-EG" sz="3600" b="1" dirty="0">
            <a:latin typeface="Arial" pitchFamily="34" charset="0"/>
            <a:cs typeface="Arial" pitchFamily="34" charset="0"/>
          </a:endParaRPr>
        </a:p>
      </dgm:t>
    </dgm:pt>
    <dgm:pt modelId="{CF04CB40-7141-4949-BB67-D387610FB1D5}" type="parTrans" cxnId="{5FE1AE2F-63AA-4BC6-8694-B4136AB3D7D4}">
      <dgm:prSet/>
      <dgm:spPr/>
      <dgm:t>
        <a:bodyPr/>
        <a:lstStyle/>
        <a:p>
          <a:pPr rtl="1"/>
          <a:endParaRPr lang="ar-EG"/>
        </a:p>
      </dgm:t>
    </dgm:pt>
    <dgm:pt modelId="{DAD0DFCA-17B3-4C4D-9E5A-402C7EEC1E22}" type="sibTrans" cxnId="{5FE1AE2F-63AA-4BC6-8694-B4136AB3D7D4}">
      <dgm:prSet/>
      <dgm:spPr/>
      <dgm:t>
        <a:bodyPr/>
        <a:lstStyle/>
        <a:p>
          <a:pPr rtl="1"/>
          <a:endParaRPr lang="ar-EG"/>
        </a:p>
      </dgm:t>
    </dgm:pt>
    <dgm:pt modelId="{23C2E3A6-30E1-4B3A-9BD0-711C314359DD}">
      <dgm:prSet phldrT="[Text]" custT="1"/>
      <dgm:spPr/>
      <dgm:t>
        <a:bodyPr/>
        <a:lstStyle/>
        <a:p>
          <a:pPr algn="l" rtl="1"/>
          <a:r>
            <a:rPr lang="en-US" sz="3200" b="1" dirty="0">
              <a:latin typeface="Times New Roman" pitchFamily="18" charset="0"/>
              <a:cs typeface="Times New Roman" pitchFamily="18" charset="0"/>
            </a:rPr>
            <a:t>Rapid onset  </a:t>
          </a:r>
          <a:endParaRPr lang="ar-EG" sz="3200" b="1" dirty="0">
            <a:latin typeface="Times New Roman" pitchFamily="18" charset="0"/>
            <a:cs typeface="Times New Roman" pitchFamily="18" charset="0"/>
          </a:endParaRPr>
        </a:p>
      </dgm:t>
    </dgm:pt>
    <dgm:pt modelId="{3C19F05B-9475-4C46-B16F-AE26446B89D6}" type="parTrans" cxnId="{C23F8087-A390-4418-A433-FD7F07E0126C}">
      <dgm:prSet/>
      <dgm:spPr/>
      <dgm:t>
        <a:bodyPr/>
        <a:lstStyle/>
        <a:p>
          <a:pPr rtl="1"/>
          <a:endParaRPr lang="ar-EG"/>
        </a:p>
      </dgm:t>
    </dgm:pt>
    <dgm:pt modelId="{052B7287-5CBD-4DAF-972A-04A36F5C0787}" type="sibTrans" cxnId="{C23F8087-A390-4418-A433-FD7F07E0126C}">
      <dgm:prSet/>
      <dgm:spPr/>
      <dgm:t>
        <a:bodyPr/>
        <a:lstStyle/>
        <a:p>
          <a:pPr rtl="1"/>
          <a:endParaRPr lang="ar-EG"/>
        </a:p>
      </dgm:t>
    </dgm:pt>
    <dgm:pt modelId="{A3A3F75E-6EFC-4ED6-AFE1-E08348F055FA}">
      <dgm:prSet phldrT="[Text]" custT="1"/>
      <dgm:spPr/>
      <dgm:t>
        <a:bodyPr/>
        <a:lstStyle/>
        <a:p>
          <a:pPr algn="l" rtl="1"/>
          <a:r>
            <a:rPr lang="en-US" sz="3200" b="1" dirty="0">
              <a:latin typeface="Times New Roman" pitchFamily="18" charset="0"/>
              <a:cs typeface="Times New Roman" pitchFamily="18" charset="0"/>
            </a:rPr>
            <a:t>Short duration </a:t>
          </a:r>
          <a:endParaRPr lang="ar-EG" sz="3200" b="1" dirty="0">
            <a:latin typeface="Times New Roman" pitchFamily="18" charset="0"/>
            <a:cs typeface="Times New Roman" pitchFamily="18" charset="0"/>
          </a:endParaRPr>
        </a:p>
      </dgm:t>
    </dgm:pt>
    <dgm:pt modelId="{2B0B35E6-F14A-4BEB-858D-0AB305F8D0AA}" type="parTrans" cxnId="{97A607A4-F0B3-4647-9DEF-8CD57CD82C0D}">
      <dgm:prSet/>
      <dgm:spPr/>
      <dgm:t>
        <a:bodyPr/>
        <a:lstStyle/>
        <a:p>
          <a:pPr rtl="1"/>
          <a:endParaRPr lang="ar-EG"/>
        </a:p>
      </dgm:t>
    </dgm:pt>
    <dgm:pt modelId="{D54AE1D6-5115-412A-8399-1D48ADA64328}" type="sibTrans" cxnId="{97A607A4-F0B3-4647-9DEF-8CD57CD82C0D}">
      <dgm:prSet/>
      <dgm:spPr/>
      <dgm:t>
        <a:bodyPr/>
        <a:lstStyle/>
        <a:p>
          <a:pPr rtl="1"/>
          <a:endParaRPr lang="ar-EG"/>
        </a:p>
      </dgm:t>
    </dgm:pt>
    <dgm:pt modelId="{2B2A8272-1992-486F-9271-07DEFF7B0A42}">
      <dgm:prSet phldrT="[Text]" custT="1"/>
      <dgm:spPr>
        <a:solidFill>
          <a:srgbClr val="0070C0"/>
        </a:solidFill>
      </dgm:spPr>
      <dgm:t>
        <a:bodyPr/>
        <a:lstStyle/>
        <a:p>
          <a:pPr rtl="1"/>
          <a:r>
            <a:rPr lang="en-US" sz="3600" b="1" dirty="0">
              <a:latin typeface="Arial" pitchFamily="34" charset="0"/>
              <a:cs typeface="Arial" pitchFamily="34" charset="0"/>
            </a:rPr>
            <a:t>Endocrine system </a:t>
          </a:r>
          <a:endParaRPr lang="ar-EG" sz="3600" b="1" dirty="0">
            <a:latin typeface="Arial" pitchFamily="34" charset="0"/>
            <a:cs typeface="Arial" pitchFamily="34" charset="0"/>
          </a:endParaRPr>
        </a:p>
      </dgm:t>
    </dgm:pt>
    <dgm:pt modelId="{A3CF31C7-65B4-4CCB-BC73-B8F7672DFABF}" type="parTrans" cxnId="{7A039CC9-AE6B-4748-9357-1DC081318F4A}">
      <dgm:prSet/>
      <dgm:spPr/>
      <dgm:t>
        <a:bodyPr/>
        <a:lstStyle/>
        <a:p>
          <a:pPr rtl="1"/>
          <a:endParaRPr lang="ar-EG"/>
        </a:p>
      </dgm:t>
    </dgm:pt>
    <dgm:pt modelId="{84219317-B082-495F-B0F6-D3F857A7987C}" type="sibTrans" cxnId="{7A039CC9-AE6B-4748-9357-1DC081318F4A}">
      <dgm:prSet/>
      <dgm:spPr/>
      <dgm:t>
        <a:bodyPr/>
        <a:lstStyle/>
        <a:p>
          <a:pPr rtl="1"/>
          <a:endParaRPr lang="ar-EG"/>
        </a:p>
      </dgm:t>
    </dgm:pt>
    <dgm:pt modelId="{73575D37-BE11-4E09-A025-ADC46EC9C514}">
      <dgm:prSet phldrT="[Text]" custT="1"/>
      <dgm:spPr/>
      <dgm:t>
        <a:bodyPr/>
        <a:lstStyle/>
        <a:p>
          <a:pPr algn="l" rtl="1"/>
          <a:r>
            <a:rPr lang="en-US" sz="3200" b="1" dirty="0">
              <a:latin typeface="Times New Roman" pitchFamily="18" charset="0"/>
              <a:cs typeface="Times New Roman" pitchFamily="18" charset="0"/>
            </a:rPr>
            <a:t>Slow onset </a:t>
          </a:r>
          <a:endParaRPr lang="ar-EG" sz="3200" b="1" dirty="0">
            <a:latin typeface="Times New Roman" pitchFamily="18" charset="0"/>
            <a:cs typeface="Times New Roman" pitchFamily="18" charset="0"/>
          </a:endParaRPr>
        </a:p>
      </dgm:t>
    </dgm:pt>
    <dgm:pt modelId="{26CE3D62-4150-4F18-B642-33A9051A8AC4}" type="parTrans" cxnId="{688BF1BD-0D76-4BA2-8A24-B5CB913F9087}">
      <dgm:prSet/>
      <dgm:spPr/>
      <dgm:t>
        <a:bodyPr/>
        <a:lstStyle/>
        <a:p>
          <a:pPr rtl="1"/>
          <a:endParaRPr lang="ar-EG"/>
        </a:p>
      </dgm:t>
    </dgm:pt>
    <dgm:pt modelId="{C4692293-A14D-4598-8949-3FE40A8B9FAF}" type="sibTrans" cxnId="{688BF1BD-0D76-4BA2-8A24-B5CB913F9087}">
      <dgm:prSet/>
      <dgm:spPr/>
      <dgm:t>
        <a:bodyPr/>
        <a:lstStyle/>
        <a:p>
          <a:pPr rtl="1"/>
          <a:endParaRPr lang="ar-EG"/>
        </a:p>
      </dgm:t>
    </dgm:pt>
    <dgm:pt modelId="{AE9FFDEE-286E-4E90-AB48-AFCF0006C671}">
      <dgm:prSet phldrT="[Text]" custT="1"/>
      <dgm:spPr/>
      <dgm:t>
        <a:bodyPr/>
        <a:lstStyle/>
        <a:p>
          <a:pPr algn="l" rtl="1"/>
          <a:r>
            <a:rPr lang="en-US" sz="3200" b="1" dirty="0">
              <a:latin typeface="Times New Roman" pitchFamily="18" charset="0"/>
              <a:cs typeface="Times New Roman" pitchFamily="18" charset="0"/>
            </a:rPr>
            <a:t>Long duration </a:t>
          </a:r>
          <a:endParaRPr lang="ar-EG" sz="3200" b="1" dirty="0">
            <a:latin typeface="Times New Roman" pitchFamily="18" charset="0"/>
            <a:cs typeface="Times New Roman" pitchFamily="18" charset="0"/>
          </a:endParaRPr>
        </a:p>
      </dgm:t>
    </dgm:pt>
    <dgm:pt modelId="{12671D8F-87BA-4B47-8480-E4E253F39FDF}" type="parTrans" cxnId="{601A63FE-C4F0-4722-9204-B62F54033CB0}">
      <dgm:prSet/>
      <dgm:spPr/>
      <dgm:t>
        <a:bodyPr/>
        <a:lstStyle/>
        <a:p>
          <a:pPr rtl="1"/>
          <a:endParaRPr lang="ar-EG"/>
        </a:p>
      </dgm:t>
    </dgm:pt>
    <dgm:pt modelId="{AFF054D0-DC35-454A-A358-485A05960CF6}" type="sibTrans" cxnId="{601A63FE-C4F0-4722-9204-B62F54033CB0}">
      <dgm:prSet/>
      <dgm:spPr/>
      <dgm:t>
        <a:bodyPr/>
        <a:lstStyle/>
        <a:p>
          <a:pPr rtl="1"/>
          <a:endParaRPr lang="ar-EG"/>
        </a:p>
      </dgm:t>
    </dgm:pt>
    <dgm:pt modelId="{980A53C1-EBBE-4EA8-88EB-14156E7140D5}" type="pres">
      <dgm:prSet presAssocID="{922D154F-4BAA-4B27-817A-FFB3E1B7B44C}" presName="diagram" presStyleCnt="0">
        <dgm:presLayoutVars>
          <dgm:chPref val="1"/>
          <dgm:dir/>
          <dgm:animOne val="branch"/>
          <dgm:animLvl val="lvl"/>
          <dgm:resizeHandles/>
        </dgm:presLayoutVars>
      </dgm:prSet>
      <dgm:spPr/>
    </dgm:pt>
    <dgm:pt modelId="{E484989A-A8D6-4AC0-93F4-C5432705D802}" type="pres">
      <dgm:prSet presAssocID="{9C3C40F9-00EB-4531-8C3B-7D593EA0C610}" presName="root" presStyleCnt="0"/>
      <dgm:spPr/>
    </dgm:pt>
    <dgm:pt modelId="{4A8A4F0D-BBCB-495B-90ED-ABD5BFE75064}" type="pres">
      <dgm:prSet presAssocID="{9C3C40F9-00EB-4531-8C3B-7D593EA0C610}" presName="rootComposite" presStyleCnt="0"/>
      <dgm:spPr/>
    </dgm:pt>
    <dgm:pt modelId="{96CEDDDE-E6FC-47C5-BA44-D76C86E7C720}" type="pres">
      <dgm:prSet presAssocID="{9C3C40F9-00EB-4531-8C3B-7D593EA0C610}" presName="rootText" presStyleLbl="node1" presStyleIdx="0" presStyleCnt="2" custScaleX="132471" custScaleY="124949"/>
      <dgm:spPr/>
    </dgm:pt>
    <dgm:pt modelId="{EB225B1D-13F1-4803-8116-CA8C203972DA}" type="pres">
      <dgm:prSet presAssocID="{9C3C40F9-00EB-4531-8C3B-7D593EA0C610}" presName="rootConnector" presStyleLbl="node1" presStyleIdx="0" presStyleCnt="2"/>
      <dgm:spPr/>
    </dgm:pt>
    <dgm:pt modelId="{BCA6BC86-9234-4AFA-A1CC-B43B2EA64E68}" type="pres">
      <dgm:prSet presAssocID="{9C3C40F9-00EB-4531-8C3B-7D593EA0C610}" presName="childShape" presStyleCnt="0"/>
      <dgm:spPr/>
    </dgm:pt>
    <dgm:pt modelId="{CDA946DA-3EDF-41AD-95D6-9827516D7C43}" type="pres">
      <dgm:prSet presAssocID="{3C19F05B-9475-4C46-B16F-AE26446B89D6}" presName="Name13" presStyleLbl="parChTrans1D2" presStyleIdx="0" presStyleCnt="4"/>
      <dgm:spPr/>
    </dgm:pt>
    <dgm:pt modelId="{3BAC152F-76D0-42DB-8DEB-393F65C0C174}" type="pres">
      <dgm:prSet presAssocID="{23C2E3A6-30E1-4B3A-9BD0-711C314359DD}" presName="childText" presStyleLbl="bgAcc1" presStyleIdx="0" presStyleCnt="4" custScaleX="136594" custScaleY="54146">
        <dgm:presLayoutVars>
          <dgm:bulletEnabled val="1"/>
        </dgm:presLayoutVars>
      </dgm:prSet>
      <dgm:spPr/>
    </dgm:pt>
    <dgm:pt modelId="{7F96C9C5-7893-471E-84D9-9AB70BCAD580}" type="pres">
      <dgm:prSet presAssocID="{2B0B35E6-F14A-4BEB-858D-0AB305F8D0AA}" presName="Name13" presStyleLbl="parChTrans1D2" presStyleIdx="1" presStyleCnt="4"/>
      <dgm:spPr/>
    </dgm:pt>
    <dgm:pt modelId="{9EDCFD00-4516-4C96-AD8E-A2BAF3699491}" type="pres">
      <dgm:prSet presAssocID="{A3A3F75E-6EFC-4ED6-AFE1-E08348F055FA}" presName="childText" presStyleLbl="bgAcc1" presStyleIdx="1" presStyleCnt="4" custScaleX="138300" custScaleY="71356" custLinFactNeighborX="1460" custLinFactNeighborY="-3782">
        <dgm:presLayoutVars>
          <dgm:bulletEnabled val="1"/>
        </dgm:presLayoutVars>
      </dgm:prSet>
      <dgm:spPr/>
    </dgm:pt>
    <dgm:pt modelId="{3BB23830-DBEC-4FE3-A860-309C263C8307}" type="pres">
      <dgm:prSet presAssocID="{2B2A8272-1992-486F-9271-07DEFF7B0A42}" presName="root" presStyleCnt="0"/>
      <dgm:spPr/>
    </dgm:pt>
    <dgm:pt modelId="{19277AE3-8BB1-401D-A528-CA7408CB6AE3}" type="pres">
      <dgm:prSet presAssocID="{2B2A8272-1992-486F-9271-07DEFF7B0A42}" presName="rootComposite" presStyleCnt="0"/>
      <dgm:spPr/>
    </dgm:pt>
    <dgm:pt modelId="{A8A426F7-512F-48B3-942A-70058BD6CE85}" type="pres">
      <dgm:prSet presAssocID="{2B2A8272-1992-486F-9271-07DEFF7B0A42}" presName="rootText" presStyleLbl="node1" presStyleIdx="1" presStyleCnt="2" custScaleX="143758" custScaleY="124924"/>
      <dgm:spPr/>
    </dgm:pt>
    <dgm:pt modelId="{0D6BC5C4-8A59-4F03-975E-26E55EBB2CEE}" type="pres">
      <dgm:prSet presAssocID="{2B2A8272-1992-486F-9271-07DEFF7B0A42}" presName="rootConnector" presStyleLbl="node1" presStyleIdx="1" presStyleCnt="2"/>
      <dgm:spPr/>
    </dgm:pt>
    <dgm:pt modelId="{04700E24-1F6A-4DDA-9BE3-D62484061718}" type="pres">
      <dgm:prSet presAssocID="{2B2A8272-1992-486F-9271-07DEFF7B0A42}" presName="childShape" presStyleCnt="0"/>
      <dgm:spPr/>
    </dgm:pt>
    <dgm:pt modelId="{088F61E8-7678-428D-8A2F-AEFADFFE8D74}" type="pres">
      <dgm:prSet presAssocID="{26CE3D62-4150-4F18-B642-33A9051A8AC4}" presName="Name13" presStyleLbl="parChTrans1D2" presStyleIdx="2" presStyleCnt="4"/>
      <dgm:spPr/>
    </dgm:pt>
    <dgm:pt modelId="{E68346E2-19F0-4B37-A540-BFFCBDC15DC3}" type="pres">
      <dgm:prSet presAssocID="{73575D37-BE11-4E09-A025-ADC46EC9C514}" presName="childText" presStyleLbl="bgAcc1" presStyleIdx="2" presStyleCnt="4" custScaleX="142340" custScaleY="66809">
        <dgm:presLayoutVars>
          <dgm:bulletEnabled val="1"/>
        </dgm:presLayoutVars>
      </dgm:prSet>
      <dgm:spPr/>
    </dgm:pt>
    <dgm:pt modelId="{4CCCFFF8-F65C-44F2-BA3A-59112A1A5B4E}" type="pres">
      <dgm:prSet presAssocID="{12671D8F-87BA-4B47-8480-E4E253F39FDF}" presName="Name13" presStyleLbl="parChTrans1D2" presStyleIdx="3" presStyleCnt="4"/>
      <dgm:spPr/>
    </dgm:pt>
    <dgm:pt modelId="{A72A803E-39BA-44D1-8A92-7BB375C02E9D}" type="pres">
      <dgm:prSet presAssocID="{AE9FFDEE-286E-4E90-AB48-AFCF0006C671}" presName="childText" presStyleLbl="bgAcc1" presStyleIdx="3" presStyleCnt="4" custScaleX="142340" custScaleY="53347">
        <dgm:presLayoutVars>
          <dgm:bulletEnabled val="1"/>
        </dgm:presLayoutVars>
      </dgm:prSet>
      <dgm:spPr/>
    </dgm:pt>
  </dgm:ptLst>
  <dgm:cxnLst>
    <dgm:cxn modelId="{D3E92307-F9AC-4C4D-964C-45A838D496B8}" type="presOf" srcId="{26CE3D62-4150-4F18-B642-33A9051A8AC4}" destId="{088F61E8-7678-428D-8A2F-AEFADFFE8D74}" srcOrd="0" destOrd="0" presId="urn:microsoft.com/office/officeart/2005/8/layout/hierarchy3"/>
    <dgm:cxn modelId="{AF129327-0D0B-458F-A246-52400DFEECC3}" type="presOf" srcId="{A3A3F75E-6EFC-4ED6-AFE1-E08348F055FA}" destId="{9EDCFD00-4516-4C96-AD8E-A2BAF3699491}" srcOrd="0" destOrd="0" presId="urn:microsoft.com/office/officeart/2005/8/layout/hierarchy3"/>
    <dgm:cxn modelId="{7AC17928-44CF-48F9-AF2D-AFFADB725CCE}" type="presOf" srcId="{23C2E3A6-30E1-4B3A-9BD0-711C314359DD}" destId="{3BAC152F-76D0-42DB-8DEB-393F65C0C174}" srcOrd="0" destOrd="0" presId="urn:microsoft.com/office/officeart/2005/8/layout/hierarchy3"/>
    <dgm:cxn modelId="{3E39C72D-8627-4EF1-850F-6CDF722EF96C}" type="presOf" srcId="{2B2A8272-1992-486F-9271-07DEFF7B0A42}" destId="{A8A426F7-512F-48B3-942A-70058BD6CE85}" srcOrd="0" destOrd="0" presId="urn:microsoft.com/office/officeart/2005/8/layout/hierarchy3"/>
    <dgm:cxn modelId="{5FE1AE2F-63AA-4BC6-8694-B4136AB3D7D4}" srcId="{922D154F-4BAA-4B27-817A-FFB3E1B7B44C}" destId="{9C3C40F9-00EB-4531-8C3B-7D593EA0C610}" srcOrd="0" destOrd="0" parTransId="{CF04CB40-7141-4949-BB67-D387610FB1D5}" sibTransId="{DAD0DFCA-17B3-4C4D-9E5A-402C7EEC1E22}"/>
    <dgm:cxn modelId="{034BFD37-9120-4C6A-9E1C-48FCA9EB26FF}" type="presOf" srcId="{2B0B35E6-F14A-4BEB-858D-0AB305F8D0AA}" destId="{7F96C9C5-7893-471E-84D9-9AB70BCAD580}" srcOrd="0" destOrd="0" presId="urn:microsoft.com/office/officeart/2005/8/layout/hierarchy3"/>
    <dgm:cxn modelId="{397F8174-26C9-430F-8C70-A523D617B7DA}" type="presOf" srcId="{2B2A8272-1992-486F-9271-07DEFF7B0A42}" destId="{0D6BC5C4-8A59-4F03-975E-26E55EBB2CEE}" srcOrd="1" destOrd="0" presId="urn:microsoft.com/office/officeart/2005/8/layout/hierarchy3"/>
    <dgm:cxn modelId="{C23F8087-A390-4418-A433-FD7F07E0126C}" srcId="{9C3C40F9-00EB-4531-8C3B-7D593EA0C610}" destId="{23C2E3A6-30E1-4B3A-9BD0-711C314359DD}" srcOrd="0" destOrd="0" parTransId="{3C19F05B-9475-4C46-B16F-AE26446B89D6}" sibTransId="{052B7287-5CBD-4DAF-972A-04A36F5C0787}"/>
    <dgm:cxn modelId="{2460EA8B-AFDB-4AFD-B6EA-409F824EDD46}" type="presOf" srcId="{AE9FFDEE-286E-4E90-AB48-AFCF0006C671}" destId="{A72A803E-39BA-44D1-8A92-7BB375C02E9D}" srcOrd="0" destOrd="0" presId="urn:microsoft.com/office/officeart/2005/8/layout/hierarchy3"/>
    <dgm:cxn modelId="{9ECBC08D-303E-47AA-8968-0863896D6499}" type="presOf" srcId="{9C3C40F9-00EB-4531-8C3B-7D593EA0C610}" destId="{96CEDDDE-E6FC-47C5-BA44-D76C86E7C720}" srcOrd="0" destOrd="0" presId="urn:microsoft.com/office/officeart/2005/8/layout/hierarchy3"/>
    <dgm:cxn modelId="{97A607A4-F0B3-4647-9DEF-8CD57CD82C0D}" srcId="{9C3C40F9-00EB-4531-8C3B-7D593EA0C610}" destId="{A3A3F75E-6EFC-4ED6-AFE1-E08348F055FA}" srcOrd="1" destOrd="0" parTransId="{2B0B35E6-F14A-4BEB-858D-0AB305F8D0AA}" sibTransId="{D54AE1D6-5115-412A-8399-1D48ADA64328}"/>
    <dgm:cxn modelId="{459553A7-54C8-4BCE-A4CF-009AAE239451}" type="presOf" srcId="{9C3C40F9-00EB-4531-8C3B-7D593EA0C610}" destId="{EB225B1D-13F1-4803-8116-CA8C203972DA}" srcOrd="1" destOrd="0" presId="urn:microsoft.com/office/officeart/2005/8/layout/hierarchy3"/>
    <dgm:cxn modelId="{CBEF2DAE-E8BA-48E7-98F0-073192008CAF}" type="presOf" srcId="{3C19F05B-9475-4C46-B16F-AE26446B89D6}" destId="{CDA946DA-3EDF-41AD-95D6-9827516D7C43}" srcOrd="0" destOrd="0" presId="urn:microsoft.com/office/officeart/2005/8/layout/hierarchy3"/>
    <dgm:cxn modelId="{359ADFB0-A005-4205-827B-559121803053}" type="presOf" srcId="{12671D8F-87BA-4B47-8480-E4E253F39FDF}" destId="{4CCCFFF8-F65C-44F2-BA3A-59112A1A5B4E}" srcOrd="0" destOrd="0" presId="urn:microsoft.com/office/officeart/2005/8/layout/hierarchy3"/>
    <dgm:cxn modelId="{688BF1BD-0D76-4BA2-8A24-B5CB913F9087}" srcId="{2B2A8272-1992-486F-9271-07DEFF7B0A42}" destId="{73575D37-BE11-4E09-A025-ADC46EC9C514}" srcOrd="0" destOrd="0" parTransId="{26CE3D62-4150-4F18-B642-33A9051A8AC4}" sibTransId="{C4692293-A14D-4598-8949-3FE40A8B9FAF}"/>
    <dgm:cxn modelId="{7A039CC9-AE6B-4748-9357-1DC081318F4A}" srcId="{922D154F-4BAA-4B27-817A-FFB3E1B7B44C}" destId="{2B2A8272-1992-486F-9271-07DEFF7B0A42}" srcOrd="1" destOrd="0" parTransId="{A3CF31C7-65B4-4CCB-BC73-B8F7672DFABF}" sibTransId="{84219317-B082-495F-B0F6-D3F857A7987C}"/>
    <dgm:cxn modelId="{B12882E5-1344-4CDD-AE8C-562279999F67}" type="presOf" srcId="{73575D37-BE11-4E09-A025-ADC46EC9C514}" destId="{E68346E2-19F0-4B37-A540-BFFCBDC15DC3}" srcOrd="0" destOrd="0" presId="urn:microsoft.com/office/officeart/2005/8/layout/hierarchy3"/>
    <dgm:cxn modelId="{769E10EA-8142-4992-A080-4C1DA97357A8}" type="presOf" srcId="{922D154F-4BAA-4B27-817A-FFB3E1B7B44C}" destId="{980A53C1-EBBE-4EA8-88EB-14156E7140D5}" srcOrd="0" destOrd="0" presId="urn:microsoft.com/office/officeart/2005/8/layout/hierarchy3"/>
    <dgm:cxn modelId="{601A63FE-C4F0-4722-9204-B62F54033CB0}" srcId="{2B2A8272-1992-486F-9271-07DEFF7B0A42}" destId="{AE9FFDEE-286E-4E90-AB48-AFCF0006C671}" srcOrd="1" destOrd="0" parTransId="{12671D8F-87BA-4B47-8480-E4E253F39FDF}" sibTransId="{AFF054D0-DC35-454A-A358-485A05960CF6}"/>
    <dgm:cxn modelId="{94B9EEEA-7267-4F6E-8F9B-4C4D26072CC8}" type="presParOf" srcId="{980A53C1-EBBE-4EA8-88EB-14156E7140D5}" destId="{E484989A-A8D6-4AC0-93F4-C5432705D802}" srcOrd="0" destOrd="0" presId="urn:microsoft.com/office/officeart/2005/8/layout/hierarchy3"/>
    <dgm:cxn modelId="{596CA7DE-8B3E-4C87-A03F-989C89909DBF}" type="presParOf" srcId="{E484989A-A8D6-4AC0-93F4-C5432705D802}" destId="{4A8A4F0D-BBCB-495B-90ED-ABD5BFE75064}" srcOrd="0" destOrd="0" presId="urn:microsoft.com/office/officeart/2005/8/layout/hierarchy3"/>
    <dgm:cxn modelId="{03ECFFFD-8622-4B6A-BD25-F8AC9EE076F0}" type="presParOf" srcId="{4A8A4F0D-BBCB-495B-90ED-ABD5BFE75064}" destId="{96CEDDDE-E6FC-47C5-BA44-D76C86E7C720}" srcOrd="0" destOrd="0" presId="urn:microsoft.com/office/officeart/2005/8/layout/hierarchy3"/>
    <dgm:cxn modelId="{6E6CEB08-FEA2-4E7E-8010-5475D16A8BDB}" type="presParOf" srcId="{4A8A4F0D-BBCB-495B-90ED-ABD5BFE75064}" destId="{EB225B1D-13F1-4803-8116-CA8C203972DA}" srcOrd="1" destOrd="0" presId="urn:microsoft.com/office/officeart/2005/8/layout/hierarchy3"/>
    <dgm:cxn modelId="{C0FD9F8E-410B-44CE-9978-6967228342D4}" type="presParOf" srcId="{E484989A-A8D6-4AC0-93F4-C5432705D802}" destId="{BCA6BC86-9234-4AFA-A1CC-B43B2EA64E68}" srcOrd="1" destOrd="0" presId="urn:microsoft.com/office/officeart/2005/8/layout/hierarchy3"/>
    <dgm:cxn modelId="{0234F00C-C0C5-47F8-ACC4-4F215614BD8B}" type="presParOf" srcId="{BCA6BC86-9234-4AFA-A1CC-B43B2EA64E68}" destId="{CDA946DA-3EDF-41AD-95D6-9827516D7C43}" srcOrd="0" destOrd="0" presId="urn:microsoft.com/office/officeart/2005/8/layout/hierarchy3"/>
    <dgm:cxn modelId="{1EEB13B0-9F04-485F-BC74-6CD9557C6DF2}" type="presParOf" srcId="{BCA6BC86-9234-4AFA-A1CC-B43B2EA64E68}" destId="{3BAC152F-76D0-42DB-8DEB-393F65C0C174}" srcOrd="1" destOrd="0" presId="urn:microsoft.com/office/officeart/2005/8/layout/hierarchy3"/>
    <dgm:cxn modelId="{ACC3115A-91BC-426B-8FE0-1E5DE452B0D7}" type="presParOf" srcId="{BCA6BC86-9234-4AFA-A1CC-B43B2EA64E68}" destId="{7F96C9C5-7893-471E-84D9-9AB70BCAD580}" srcOrd="2" destOrd="0" presId="urn:microsoft.com/office/officeart/2005/8/layout/hierarchy3"/>
    <dgm:cxn modelId="{C34EEFB9-BED6-42BF-8443-2E8B34D38675}" type="presParOf" srcId="{BCA6BC86-9234-4AFA-A1CC-B43B2EA64E68}" destId="{9EDCFD00-4516-4C96-AD8E-A2BAF3699491}" srcOrd="3" destOrd="0" presId="urn:microsoft.com/office/officeart/2005/8/layout/hierarchy3"/>
    <dgm:cxn modelId="{DC6840BC-051C-40E2-97ED-E2D766C9C8AB}" type="presParOf" srcId="{980A53C1-EBBE-4EA8-88EB-14156E7140D5}" destId="{3BB23830-DBEC-4FE3-A860-309C263C8307}" srcOrd="1" destOrd="0" presId="urn:microsoft.com/office/officeart/2005/8/layout/hierarchy3"/>
    <dgm:cxn modelId="{562084F8-3528-4202-AB1B-3EE28F9EAF6F}" type="presParOf" srcId="{3BB23830-DBEC-4FE3-A860-309C263C8307}" destId="{19277AE3-8BB1-401D-A528-CA7408CB6AE3}" srcOrd="0" destOrd="0" presId="urn:microsoft.com/office/officeart/2005/8/layout/hierarchy3"/>
    <dgm:cxn modelId="{3865CF7E-C27B-469C-8D29-F219F013F380}" type="presParOf" srcId="{19277AE3-8BB1-401D-A528-CA7408CB6AE3}" destId="{A8A426F7-512F-48B3-942A-70058BD6CE85}" srcOrd="0" destOrd="0" presId="urn:microsoft.com/office/officeart/2005/8/layout/hierarchy3"/>
    <dgm:cxn modelId="{DC1A3F71-03E5-448B-9ADD-5DA04B706934}" type="presParOf" srcId="{19277AE3-8BB1-401D-A528-CA7408CB6AE3}" destId="{0D6BC5C4-8A59-4F03-975E-26E55EBB2CEE}" srcOrd="1" destOrd="0" presId="urn:microsoft.com/office/officeart/2005/8/layout/hierarchy3"/>
    <dgm:cxn modelId="{BC51225D-19C2-43E8-82DD-E79A77A7ACE8}" type="presParOf" srcId="{3BB23830-DBEC-4FE3-A860-309C263C8307}" destId="{04700E24-1F6A-4DDA-9BE3-D62484061718}" srcOrd="1" destOrd="0" presId="urn:microsoft.com/office/officeart/2005/8/layout/hierarchy3"/>
    <dgm:cxn modelId="{EF955CFF-8652-4FC4-809C-5ED337C14714}" type="presParOf" srcId="{04700E24-1F6A-4DDA-9BE3-D62484061718}" destId="{088F61E8-7678-428D-8A2F-AEFADFFE8D74}" srcOrd="0" destOrd="0" presId="urn:microsoft.com/office/officeart/2005/8/layout/hierarchy3"/>
    <dgm:cxn modelId="{F4DA394D-F558-4713-9B98-6187D327F788}" type="presParOf" srcId="{04700E24-1F6A-4DDA-9BE3-D62484061718}" destId="{E68346E2-19F0-4B37-A540-BFFCBDC15DC3}" srcOrd="1" destOrd="0" presId="urn:microsoft.com/office/officeart/2005/8/layout/hierarchy3"/>
    <dgm:cxn modelId="{33118768-AF5F-4384-BF86-F6097DA5B157}" type="presParOf" srcId="{04700E24-1F6A-4DDA-9BE3-D62484061718}" destId="{4CCCFFF8-F65C-44F2-BA3A-59112A1A5B4E}" srcOrd="2" destOrd="0" presId="urn:microsoft.com/office/officeart/2005/8/layout/hierarchy3"/>
    <dgm:cxn modelId="{302E5257-6AED-4FB0-98CF-BE41AEE92B71}" type="presParOf" srcId="{04700E24-1F6A-4DDA-9BE3-D62484061718}" destId="{A72A803E-39BA-44D1-8A92-7BB375C02E9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EDDDE-E6FC-47C5-BA44-D76C86E7C720}">
      <dsp:nvSpPr>
        <dsp:cNvPr id="0" name=""/>
        <dsp:cNvSpPr/>
      </dsp:nvSpPr>
      <dsp:spPr>
        <a:xfrm>
          <a:off x="1060622" y="2823"/>
          <a:ext cx="4026675" cy="1899015"/>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1">
            <a:lnSpc>
              <a:spcPct val="90000"/>
            </a:lnSpc>
            <a:spcBef>
              <a:spcPct val="0"/>
            </a:spcBef>
            <a:spcAft>
              <a:spcPct val="35000"/>
            </a:spcAft>
            <a:buNone/>
          </a:pPr>
          <a:r>
            <a:rPr lang="en-US" sz="3600" b="1" kern="1200" dirty="0">
              <a:latin typeface="Arial" pitchFamily="34" charset="0"/>
              <a:cs typeface="Arial" pitchFamily="34" charset="0"/>
            </a:rPr>
            <a:t>Nervous system </a:t>
          </a:r>
          <a:endParaRPr lang="ar-EG" sz="3600" b="1" kern="1200" dirty="0">
            <a:latin typeface="Arial" pitchFamily="34" charset="0"/>
            <a:cs typeface="Arial" pitchFamily="34" charset="0"/>
          </a:endParaRPr>
        </a:p>
      </dsp:txBody>
      <dsp:txXfrm>
        <a:off x="1116242" y="58443"/>
        <a:ext cx="3915435" cy="1787775"/>
      </dsp:txXfrm>
    </dsp:sp>
    <dsp:sp modelId="{CDA946DA-3EDF-41AD-95D6-9827516D7C43}">
      <dsp:nvSpPr>
        <dsp:cNvPr id="0" name=""/>
        <dsp:cNvSpPr/>
      </dsp:nvSpPr>
      <dsp:spPr>
        <a:xfrm>
          <a:off x="1463290" y="1901839"/>
          <a:ext cx="402667" cy="791422"/>
        </a:xfrm>
        <a:custGeom>
          <a:avLst/>
          <a:gdLst/>
          <a:ahLst/>
          <a:cxnLst/>
          <a:rect l="0" t="0" r="0" b="0"/>
          <a:pathLst>
            <a:path>
              <a:moveTo>
                <a:pt x="0" y="0"/>
              </a:moveTo>
              <a:lnTo>
                <a:pt x="0" y="791422"/>
              </a:lnTo>
              <a:lnTo>
                <a:pt x="402667" y="79142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C152F-76D0-42DB-8DEB-393F65C0C174}">
      <dsp:nvSpPr>
        <dsp:cNvPr id="0" name=""/>
        <dsp:cNvSpPr/>
      </dsp:nvSpPr>
      <dsp:spPr>
        <a:xfrm>
          <a:off x="1865957" y="2281797"/>
          <a:ext cx="3321600" cy="8229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rtl="1">
            <a:lnSpc>
              <a:spcPct val="90000"/>
            </a:lnSpc>
            <a:spcBef>
              <a:spcPct val="0"/>
            </a:spcBef>
            <a:spcAft>
              <a:spcPct val="35000"/>
            </a:spcAft>
            <a:buNone/>
          </a:pPr>
          <a:r>
            <a:rPr lang="en-US" sz="3200" b="1" kern="1200" dirty="0">
              <a:latin typeface="Times New Roman" pitchFamily="18" charset="0"/>
              <a:cs typeface="Times New Roman" pitchFamily="18" charset="0"/>
            </a:rPr>
            <a:t>Rapid onset  </a:t>
          </a:r>
          <a:endParaRPr lang="ar-EG" sz="3200" b="1" kern="1200" dirty="0">
            <a:latin typeface="Times New Roman" pitchFamily="18" charset="0"/>
            <a:cs typeface="Times New Roman" pitchFamily="18" charset="0"/>
          </a:endParaRPr>
        </a:p>
      </dsp:txBody>
      <dsp:txXfrm>
        <a:off x="1890060" y="2305900"/>
        <a:ext cx="3273394" cy="774722"/>
      </dsp:txXfrm>
    </dsp:sp>
    <dsp:sp modelId="{7F96C9C5-7893-471E-84D9-9AB70BCAD580}">
      <dsp:nvSpPr>
        <dsp:cNvPr id="0" name=""/>
        <dsp:cNvSpPr/>
      </dsp:nvSpPr>
      <dsp:spPr>
        <a:xfrm>
          <a:off x="1463290" y="1901839"/>
          <a:ext cx="438170" cy="2067610"/>
        </a:xfrm>
        <a:custGeom>
          <a:avLst/>
          <a:gdLst/>
          <a:ahLst/>
          <a:cxnLst/>
          <a:rect l="0" t="0" r="0" b="0"/>
          <a:pathLst>
            <a:path>
              <a:moveTo>
                <a:pt x="0" y="0"/>
              </a:moveTo>
              <a:lnTo>
                <a:pt x="0" y="2067610"/>
              </a:lnTo>
              <a:lnTo>
                <a:pt x="438170" y="206761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DCFD00-4516-4C96-AD8E-A2BAF3699491}">
      <dsp:nvSpPr>
        <dsp:cNvPr id="0" name=""/>
        <dsp:cNvSpPr/>
      </dsp:nvSpPr>
      <dsp:spPr>
        <a:xfrm>
          <a:off x="1901461" y="3427204"/>
          <a:ext cx="3363086" cy="10844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rtl="1">
            <a:lnSpc>
              <a:spcPct val="90000"/>
            </a:lnSpc>
            <a:spcBef>
              <a:spcPct val="0"/>
            </a:spcBef>
            <a:spcAft>
              <a:spcPct val="35000"/>
            </a:spcAft>
            <a:buNone/>
          </a:pPr>
          <a:r>
            <a:rPr lang="en-US" sz="3200" b="1" kern="1200" dirty="0">
              <a:latin typeface="Times New Roman" pitchFamily="18" charset="0"/>
              <a:cs typeface="Times New Roman" pitchFamily="18" charset="0"/>
            </a:rPr>
            <a:t>Short duration </a:t>
          </a:r>
          <a:endParaRPr lang="ar-EG" sz="3200" b="1" kern="1200" dirty="0">
            <a:latin typeface="Times New Roman" pitchFamily="18" charset="0"/>
            <a:cs typeface="Times New Roman" pitchFamily="18" charset="0"/>
          </a:endParaRPr>
        </a:p>
      </dsp:txBody>
      <dsp:txXfrm>
        <a:off x="1933225" y="3458968"/>
        <a:ext cx="3299558" cy="1020963"/>
      </dsp:txXfrm>
    </dsp:sp>
    <dsp:sp modelId="{A8A426F7-512F-48B3-942A-70058BD6CE85}">
      <dsp:nvSpPr>
        <dsp:cNvPr id="0" name=""/>
        <dsp:cNvSpPr/>
      </dsp:nvSpPr>
      <dsp:spPr>
        <a:xfrm>
          <a:off x="5847214" y="2823"/>
          <a:ext cx="4369762" cy="1898635"/>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1">
            <a:lnSpc>
              <a:spcPct val="90000"/>
            </a:lnSpc>
            <a:spcBef>
              <a:spcPct val="0"/>
            </a:spcBef>
            <a:spcAft>
              <a:spcPct val="35000"/>
            </a:spcAft>
            <a:buNone/>
          </a:pPr>
          <a:r>
            <a:rPr lang="en-US" sz="3600" b="1" kern="1200" dirty="0">
              <a:latin typeface="Arial" pitchFamily="34" charset="0"/>
              <a:cs typeface="Arial" pitchFamily="34" charset="0"/>
            </a:rPr>
            <a:t>Endocrine system </a:t>
          </a:r>
          <a:endParaRPr lang="ar-EG" sz="3600" b="1" kern="1200" dirty="0">
            <a:latin typeface="Arial" pitchFamily="34" charset="0"/>
            <a:cs typeface="Arial" pitchFamily="34" charset="0"/>
          </a:endParaRPr>
        </a:p>
      </dsp:txBody>
      <dsp:txXfrm>
        <a:off x="5902823" y="58432"/>
        <a:ext cx="4258544" cy="1787417"/>
      </dsp:txXfrm>
    </dsp:sp>
    <dsp:sp modelId="{088F61E8-7678-428D-8A2F-AEFADFFE8D74}">
      <dsp:nvSpPr>
        <dsp:cNvPr id="0" name=""/>
        <dsp:cNvSpPr/>
      </dsp:nvSpPr>
      <dsp:spPr>
        <a:xfrm>
          <a:off x="6284190" y="1901459"/>
          <a:ext cx="436976" cy="887650"/>
        </a:xfrm>
        <a:custGeom>
          <a:avLst/>
          <a:gdLst/>
          <a:ahLst/>
          <a:cxnLst/>
          <a:rect l="0" t="0" r="0" b="0"/>
          <a:pathLst>
            <a:path>
              <a:moveTo>
                <a:pt x="0" y="0"/>
              </a:moveTo>
              <a:lnTo>
                <a:pt x="0" y="887650"/>
              </a:lnTo>
              <a:lnTo>
                <a:pt x="436976" y="8876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8346E2-19F0-4B37-A540-BFFCBDC15DC3}">
      <dsp:nvSpPr>
        <dsp:cNvPr id="0" name=""/>
        <dsp:cNvSpPr/>
      </dsp:nvSpPr>
      <dsp:spPr>
        <a:xfrm>
          <a:off x="6721167" y="2281417"/>
          <a:ext cx="3461328" cy="1015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rtl="1">
            <a:lnSpc>
              <a:spcPct val="90000"/>
            </a:lnSpc>
            <a:spcBef>
              <a:spcPct val="0"/>
            </a:spcBef>
            <a:spcAft>
              <a:spcPct val="35000"/>
            </a:spcAft>
            <a:buNone/>
          </a:pPr>
          <a:r>
            <a:rPr lang="en-US" sz="3200" b="1" kern="1200" dirty="0">
              <a:latin typeface="Times New Roman" pitchFamily="18" charset="0"/>
              <a:cs typeface="Times New Roman" pitchFamily="18" charset="0"/>
            </a:rPr>
            <a:t>Slow onset </a:t>
          </a:r>
          <a:endParaRPr lang="ar-EG" sz="3200" b="1" kern="1200" dirty="0">
            <a:latin typeface="Times New Roman" pitchFamily="18" charset="0"/>
            <a:cs typeface="Times New Roman" pitchFamily="18" charset="0"/>
          </a:endParaRPr>
        </a:p>
      </dsp:txBody>
      <dsp:txXfrm>
        <a:off x="6750907" y="2311157"/>
        <a:ext cx="3401848" cy="955905"/>
      </dsp:txXfrm>
    </dsp:sp>
    <dsp:sp modelId="{4CCCFFF8-F65C-44F2-BA3A-59112A1A5B4E}">
      <dsp:nvSpPr>
        <dsp:cNvPr id="0" name=""/>
        <dsp:cNvSpPr/>
      </dsp:nvSpPr>
      <dsp:spPr>
        <a:xfrm>
          <a:off x="6284190" y="1901459"/>
          <a:ext cx="436976" cy="2180694"/>
        </a:xfrm>
        <a:custGeom>
          <a:avLst/>
          <a:gdLst/>
          <a:ahLst/>
          <a:cxnLst/>
          <a:rect l="0" t="0" r="0" b="0"/>
          <a:pathLst>
            <a:path>
              <a:moveTo>
                <a:pt x="0" y="0"/>
              </a:moveTo>
              <a:lnTo>
                <a:pt x="0" y="2180694"/>
              </a:lnTo>
              <a:lnTo>
                <a:pt x="436976" y="218069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2A803E-39BA-44D1-8A92-7BB375C02E9D}">
      <dsp:nvSpPr>
        <dsp:cNvPr id="0" name=""/>
        <dsp:cNvSpPr/>
      </dsp:nvSpPr>
      <dsp:spPr>
        <a:xfrm>
          <a:off x="6721167" y="3676761"/>
          <a:ext cx="3461328" cy="810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l" defTabSz="1422400" rtl="1">
            <a:lnSpc>
              <a:spcPct val="90000"/>
            </a:lnSpc>
            <a:spcBef>
              <a:spcPct val="0"/>
            </a:spcBef>
            <a:spcAft>
              <a:spcPct val="35000"/>
            </a:spcAft>
            <a:buNone/>
          </a:pPr>
          <a:r>
            <a:rPr lang="en-US" sz="3200" b="1" kern="1200" dirty="0">
              <a:latin typeface="Times New Roman" pitchFamily="18" charset="0"/>
              <a:cs typeface="Times New Roman" pitchFamily="18" charset="0"/>
            </a:rPr>
            <a:t>Long duration </a:t>
          </a:r>
          <a:endParaRPr lang="ar-EG" sz="3200" b="1" kern="1200" dirty="0">
            <a:latin typeface="Times New Roman" pitchFamily="18" charset="0"/>
            <a:cs typeface="Times New Roman" pitchFamily="18" charset="0"/>
          </a:endParaRPr>
        </a:p>
      </dsp:txBody>
      <dsp:txXfrm>
        <a:off x="6744914" y="3700508"/>
        <a:ext cx="3413834" cy="7632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11A87B1-CAA3-4F1B-B751-33530B88FB92}" type="datetimeFigureOut">
              <a:rPr lang="ar-IQ" smtClean="0"/>
              <a:pPr/>
              <a:t>30/09/1442</a:t>
            </a:fld>
            <a:endParaRPr lang="ar-IQ"/>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2B57700-6D7A-4A53-ADF3-4B105F9986F6}"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1</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11</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B984DE72-9CAC-4ED8-9A63-BBFC044DE8C1}" type="slidenum">
              <a:rPr lang="ar-IQ" smtClean="0"/>
              <a:t>12</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13</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B984DE72-9CAC-4ED8-9A63-BBFC044DE8C1}" type="slidenum">
              <a:rPr lang="ar-IQ" smtClean="0"/>
              <a:t>14</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AA8D9D6-1477-4EDB-83F9-7D697E2771EF}" type="slidenum">
              <a:rPr lang="ar-IQ" smtClean="0"/>
              <a:t>15</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16</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AA8D9D6-1477-4EDB-83F9-7D697E2771EF}" type="slidenum">
              <a:rPr lang="ar-IQ" smtClean="0"/>
              <a:t>17</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4F50C3E5-2360-4F54-82BD-34D0C9A51074}" type="slidenum">
              <a:rPr lang="ar-EG" smtClean="0"/>
              <a:pPr>
                <a:defRPr/>
              </a:pPr>
              <a:t>18</a:t>
            </a:fld>
            <a:endParaRPr lang="ar-E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19</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20</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2</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ea typeface="Times New Roman" panose="02020603050405020304" pitchFamily="18" charset="0"/>
                <a:cs typeface="Times New Roman" pitchFamily="18" charset="0"/>
              </a:rPr>
              <a:t>Many of the complex autonomic mechanisms that maintain the chemical constancy and temperature of the internal environment are integrated in the hypothalamus. </a:t>
            </a:r>
            <a:endParaRPr lang="ar-IQ" dirty="0"/>
          </a:p>
        </p:txBody>
      </p:sp>
      <p:sp>
        <p:nvSpPr>
          <p:cNvPr id="4" name="Slide Number Placeholder 3"/>
          <p:cNvSpPr>
            <a:spLocks noGrp="1"/>
          </p:cNvSpPr>
          <p:nvPr>
            <p:ph type="sldNum" sz="quarter" idx="10"/>
          </p:nvPr>
        </p:nvSpPr>
        <p:spPr/>
        <p:txBody>
          <a:bodyPr/>
          <a:lstStyle/>
          <a:p>
            <a:fld id="{D2B57700-6D7A-4A53-ADF3-4B105F9986F6}" type="slidenum">
              <a:rPr lang="ar-IQ" smtClean="0"/>
              <a:pPr/>
              <a:t>21</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22</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4F50C3E5-2360-4F54-82BD-34D0C9A51074}" type="slidenum">
              <a:rPr lang="ar-EG" smtClean="0"/>
              <a:pPr>
                <a:defRPr/>
              </a:pPr>
              <a:t>23</a:t>
            </a:fld>
            <a:endParaRPr lang="ar-E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24</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4F50C3E5-2360-4F54-82BD-34D0C9A51074}" type="slidenum">
              <a:rPr lang="ar-EG" smtClean="0"/>
              <a:pPr>
                <a:defRPr/>
              </a:pPr>
              <a:t>25</a:t>
            </a:fld>
            <a:endParaRPr lang="ar-E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B984DE72-9CAC-4ED8-9A63-BBFC044DE8C1}" type="slidenum">
              <a:rPr lang="ar-IQ" smtClean="0"/>
              <a:t>26</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4F50C3E5-2360-4F54-82BD-34D0C9A51074}" type="slidenum">
              <a:rPr lang="ar-EG" smtClean="0"/>
              <a:pPr>
                <a:defRPr/>
              </a:pPr>
              <a:t>27</a:t>
            </a:fld>
            <a:endParaRPr lang="ar-E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28</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29</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30</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620B702-A0F0-4C13-85D6-47FFC612F247}" type="slidenum">
              <a:rPr lang="ar-EG" smtClean="0"/>
              <a:pPr>
                <a:defRPr/>
              </a:pPr>
              <a:t>3</a:t>
            </a:fld>
            <a:endParaRPr lang="ar-E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31</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32</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33</a:t>
            </a:fld>
            <a:endParaRPr lang="ar-IQ"/>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34</a:t>
            </a:fld>
            <a:endParaRPr lang="ar-IQ"/>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3414538-2C83-44B7-9E89-3E38B8738449}"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35</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ln>
            <a:miter lim="800000"/>
            <a:headEnd/>
            <a:tailEnd/>
          </a:ln>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A4B6E03A-7439-4CCA-8AC6-22F62485CAAF}"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 name="Date Placeholder 4"/>
          <p:cNvSpPr>
            <a:spLocks noGrp="1"/>
          </p:cNvSpPr>
          <p:nvPr>
            <p:ph type="dt"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7F19980-0B8D-4F9B-854E-0302493D5A46}"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5/11/2021</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F47A259-EDE0-41D7-BE6B-C3B6438C354B}"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4718D78-2A41-4F62-AD1D-F162CE47346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5/11/2021</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a:solidFill>
                  <a:srgbClr val="0000FF"/>
                </a:solidFill>
              </a:rPr>
              <a:t>The nervous system</a:t>
            </a:r>
            <a:r>
              <a:rPr lang="en-US" sz="1200" dirty="0"/>
              <a:t> exerts point-to-point control through nerves, similar to sending messages by conventional telephone. Nervous control is electrical in nature and fast.</a:t>
            </a:r>
            <a:br>
              <a:rPr lang="en-US" sz="1200" dirty="0"/>
            </a:br>
            <a:endParaRPr lang="en-US" sz="1200" dirty="0"/>
          </a:p>
          <a:p>
            <a:pPr marL="0" marR="0" indent="0" algn="r" defTabSz="914400" rtl="1" eaLnBrk="1" fontAlgn="auto" latinLnBrk="0" hangingPunct="1">
              <a:lnSpc>
                <a:spcPct val="100000"/>
              </a:lnSpc>
              <a:spcBef>
                <a:spcPts val="0"/>
              </a:spcBef>
              <a:spcAft>
                <a:spcPts val="0"/>
              </a:spcAft>
              <a:buClrTx/>
              <a:buSzTx/>
              <a:buFontTx/>
              <a:buNone/>
              <a:tabLst/>
              <a:defRPr/>
            </a:pPr>
            <a:r>
              <a:rPr lang="en-US" sz="1200" b="1" dirty="0">
                <a:solidFill>
                  <a:srgbClr val="0000FF"/>
                </a:solidFill>
              </a:rPr>
              <a:t>The endocrine system</a:t>
            </a:r>
            <a:r>
              <a:rPr lang="en-US" sz="1200" dirty="0"/>
              <a:t> broadcasts its hormonal messages to essentially all cells by secretion into blood and extracellular fluid. Like a radio broadcast, it requires a receiver to get the message - in the case of endocrine messages, cells must bear a </a:t>
            </a:r>
            <a:r>
              <a:rPr lang="en-US" sz="1200" i="1" dirty="0"/>
              <a:t>receptor</a:t>
            </a:r>
            <a:r>
              <a:rPr lang="en-US" sz="1200" dirty="0"/>
              <a:t> for the hormone being broadcast in order to respond.</a:t>
            </a:r>
          </a:p>
          <a:p>
            <a:endParaRPr lang="ar-IQ" dirty="0"/>
          </a:p>
        </p:txBody>
      </p:sp>
      <p:sp>
        <p:nvSpPr>
          <p:cNvPr id="4" name="Slide Number Placeholder 3"/>
          <p:cNvSpPr>
            <a:spLocks noGrp="1"/>
          </p:cNvSpPr>
          <p:nvPr>
            <p:ph type="sldNum" sz="quarter" idx="10"/>
          </p:nvPr>
        </p:nvSpPr>
        <p:spPr/>
        <p:txBody>
          <a:bodyPr/>
          <a:lstStyle/>
          <a:p>
            <a:fld id="{D2B57700-6D7A-4A53-ADF3-4B105F9986F6}" type="slidenum">
              <a:rPr lang="ar-IQ" smtClean="0"/>
              <a:pPr/>
              <a:t>4</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620B702-A0F0-4C13-85D6-47FFC612F247}" type="slidenum">
              <a:rPr lang="ar-EG" smtClean="0"/>
              <a:pPr>
                <a:defRPr/>
              </a:pPr>
              <a:t>5</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6</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F620B702-A0F0-4C13-85D6-47FFC612F247}" type="slidenum">
              <a:rPr lang="ar-EG" smtClean="0"/>
              <a:pPr>
                <a:defRPr/>
              </a:pPr>
              <a:t>7</a:t>
            </a:fld>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463A2491-A083-4F3E-B3A0-69A6B6F205CD}" type="slidenum">
              <a:rPr lang="ar-IQ" smtClean="0"/>
              <a:t>8</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B57700-6D7A-4A53-ADF3-4B105F9986F6}" type="slidenum">
              <a:rPr lang="ar-IQ" smtClean="0"/>
              <a:pPr/>
              <a:t>10</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4A7B12-1E88-4065-9ACC-002BE22AC723}" type="slidenum">
              <a:rPr lang="ar-IQ" smtClean="0"/>
              <a:pPr/>
              <a:t>‹#›</a:t>
            </a:fld>
            <a:endParaRPr lang="ar-IQ"/>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4A7B12-1E88-4065-9ACC-002BE22AC723}"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4A7B12-1E88-4065-9ACC-002BE22AC723}"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9F73AAD-76ED-4564-BBC8-818E36A67F2B}" type="datetimeFigureOut">
              <a:rPr lang="ar-IQ" smtClean="0"/>
              <a:pPr/>
              <a:t>30/09/1442</a:t>
            </a:fld>
            <a:endParaRPr lang="ar-IQ"/>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IQ"/>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AE7BA7A-65D3-4D65-8C59-51B0FB8D8CE8}" type="slidenum">
              <a:rPr lang="ar-IQ" smtClean="0"/>
              <a:pPr/>
              <a:t>‹#›</a:t>
            </a:fld>
            <a:endParaRPr lang="ar-IQ"/>
          </a:p>
        </p:txBody>
      </p:sp>
    </p:spTree>
    <p:extLst>
      <p:ext uri="{BB962C8B-B14F-4D97-AF65-F5344CB8AC3E}">
        <p14:creationId xmlns:p14="http://schemas.microsoft.com/office/powerpoint/2010/main" val="3346698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F73AAD-76ED-4564-BBC8-818E36A67F2B}" type="datetimeFigureOut">
              <a:rPr lang="ar-IQ" smtClean="0"/>
              <a:pPr/>
              <a:t>30/09/1442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AE7BA7A-65D3-4D65-8C59-51B0FB8D8CE8}" type="slidenum">
              <a:rPr lang="ar-IQ" smtClean="0"/>
              <a:pPr/>
              <a:t>‹#›</a:t>
            </a:fld>
            <a:endParaRPr lang="ar-IQ"/>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41953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9F73AAD-76ED-4564-BBC8-818E36A67F2B}" type="datetimeFigureOut">
              <a:rPr lang="ar-IQ" smtClean="0"/>
              <a:pPr/>
              <a:t>30/09/1442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AE7BA7A-65D3-4D65-8C59-51B0FB8D8CE8}" type="slidenum">
              <a:rPr lang="ar-IQ" smtClean="0"/>
              <a:pPr/>
              <a:t>‹#›</a:t>
            </a:fld>
            <a:endParaRPr lang="ar-IQ"/>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77148732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9F73AAD-76ED-4564-BBC8-818E36A67F2B}" type="datetimeFigureOut">
              <a:rPr lang="ar-IQ" smtClean="0"/>
              <a:pPr/>
              <a:t>30/09/1442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AE7BA7A-65D3-4D65-8C59-51B0FB8D8CE8}" type="slidenum">
              <a:rPr lang="ar-IQ" smtClean="0"/>
              <a:pPr/>
              <a:t>‹#›</a:t>
            </a:fld>
            <a:endParaRPr lang="ar-IQ"/>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5629824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F73AAD-76ED-4564-BBC8-818E36A67F2B}" type="datetimeFigureOut">
              <a:rPr lang="ar-IQ" smtClean="0"/>
              <a:pPr/>
              <a:t>30/09/1442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AE7BA7A-65D3-4D65-8C59-51B0FB8D8CE8}" type="slidenum">
              <a:rPr lang="ar-IQ" smtClean="0"/>
              <a:pPr/>
              <a:t>‹#›</a:t>
            </a:fld>
            <a:endParaRPr lang="ar-IQ"/>
          </a:p>
        </p:txBody>
      </p:sp>
    </p:spTree>
    <p:extLst>
      <p:ext uri="{BB962C8B-B14F-4D97-AF65-F5344CB8AC3E}">
        <p14:creationId xmlns:p14="http://schemas.microsoft.com/office/powerpoint/2010/main" val="314128276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F73AAD-76ED-4564-BBC8-818E36A67F2B}" type="datetimeFigureOut">
              <a:rPr lang="ar-IQ" smtClean="0"/>
              <a:pPr/>
              <a:t>30/09/1442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AE7BA7A-65D3-4D65-8C59-51B0FB8D8CE8}" type="slidenum">
              <a:rPr lang="ar-IQ" smtClean="0"/>
              <a:pPr/>
              <a:t>‹#›</a:t>
            </a:fld>
            <a:endParaRPr lang="ar-IQ"/>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30143286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73AAD-76ED-4564-BBC8-818E36A67F2B}" type="datetimeFigureOut">
              <a:rPr lang="ar-IQ" smtClean="0"/>
              <a:pPr/>
              <a:t>30/09/1442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AE7BA7A-65D3-4D65-8C59-51B0FB8D8CE8}" type="slidenum">
              <a:rPr lang="ar-IQ" smtClean="0"/>
              <a:pPr/>
              <a:t>‹#›</a:t>
            </a:fld>
            <a:endParaRPr lang="ar-IQ"/>
          </a:p>
        </p:txBody>
      </p:sp>
    </p:spTree>
    <p:extLst>
      <p:ext uri="{BB962C8B-B14F-4D97-AF65-F5344CB8AC3E}">
        <p14:creationId xmlns:p14="http://schemas.microsoft.com/office/powerpoint/2010/main" val="381368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B9F73AAD-76ED-4564-BBC8-818E36A67F2B}" type="datetimeFigureOut">
              <a:rPr lang="ar-IQ" smtClean="0"/>
              <a:pPr/>
              <a:t>30/09/1442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AE7BA7A-65D3-4D65-8C59-51B0FB8D8CE8}" type="slidenum">
              <a:rPr lang="ar-IQ" smtClean="0"/>
              <a:pPr/>
              <a:t>‹#›</a:t>
            </a:fld>
            <a:endParaRPr lang="ar-IQ"/>
          </a:p>
        </p:txBody>
      </p:sp>
    </p:spTree>
    <p:extLst>
      <p:ext uri="{BB962C8B-B14F-4D97-AF65-F5344CB8AC3E}">
        <p14:creationId xmlns:p14="http://schemas.microsoft.com/office/powerpoint/2010/main" val="165187612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94A7B12-1E88-4065-9ACC-002BE22AC723}" type="slidenum">
              <a:rPr lang="ar-IQ" smtClean="0"/>
              <a:pPr/>
              <a:t>‹#›</a:t>
            </a:fld>
            <a:endParaRPr lang="ar-IQ"/>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9F73AAD-76ED-4564-BBC8-818E36A67F2B}" type="datetimeFigureOut">
              <a:rPr lang="ar-IQ" smtClean="0"/>
              <a:pPr/>
              <a:t>30/09/1442</a:t>
            </a:fld>
            <a:endParaRPr lang="ar-IQ"/>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AE7BA7A-65D3-4D65-8C59-51B0FB8D8CE8}" type="slidenum">
              <a:rPr lang="ar-IQ" smtClean="0"/>
              <a:pPr/>
              <a:t>‹#›</a:t>
            </a:fld>
            <a:endParaRPr lang="ar-IQ"/>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272188598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F73AAD-76ED-4564-BBC8-818E36A67F2B}" type="datetimeFigureOut">
              <a:rPr lang="ar-IQ" smtClean="0"/>
              <a:pPr/>
              <a:t>30/09/1442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AE7BA7A-65D3-4D65-8C59-51B0FB8D8CE8}" type="slidenum">
              <a:rPr lang="ar-IQ" smtClean="0"/>
              <a:pPr/>
              <a:t>‹#›</a:t>
            </a:fld>
            <a:endParaRPr lang="ar-IQ"/>
          </a:p>
        </p:txBody>
      </p:sp>
    </p:spTree>
    <p:extLst>
      <p:ext uri="{BB962C8B-B14F-4D97-AF65-F5344CB8AC3E}">
        <p14:creationId xmlns:p14="http://schemas.microsoft.com/office/powerpoint/2010/main" val="2594755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F73AAD-76ED-4564-BBC8-818E36A67F2B}" type="datetimeFigureOut">
              <a:rPr lang="ar-IQ" smtClean="0"/>
              <a:pPr/>
              <a:t>30/09/1442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AE7BA7A-65D3-4D65-8C59-51B0FB8D8CE8}" type="slidenum">
              <a:rPr lang="ar-IQ" smtClean="0"/>
              <a:pPr/>
              <a:t>‹#›</a:t>
            </a:fld>
            <a:endParaRPr lang="ar-IQ"/>
          </a:p>
        </p:txBody>
      </p:sp>
    </p:spTree>
    <p:extLst>
      <p:ext uri="{BB962C8B-B14F-4D97-AF65-F5344CB8AC3E}">
        <p14:creationId xmlns:p14="http://schemas.microsoft.com/office/powerpoint/2010/main" val="1887806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endParaRPr lang="ar-IQ"/>
          </a:p>
        </p:txBody>
      </p:sp>
      <p:sp>
        <p:nvSpPr>
          <p:cNvPr id="3" name="ClipArt Placeholder 2"/>
          <p:cNvSpPr>
            <a:spLocks noGrp="1"/>
          </p:cNvSpPr>
          <p:nvPr>
            <p:ph type="clipArt" sz="half" idx="1"/>
          </p:nvPr>
        </p:nvSpPr>
        <p:spPr>
          <a:xfrm>
            <a:off x="1219200" y="1600201"/>
            <a:ext cx="5080000" cy="4530725"/>
          </a:xfrm>
        </p:spPr>
        <p:txBody>
          <a:bodyPr/>
          <a:lstStyle/>
          <a:p>
            <a:pPr lvl="0"/>
            <a:endParaRPr lang="ar-IQ" noProof="0"/>
          </a:p>
        </p:txBody>
      </p:sp>
      <p:sp>
        <p:nvSpPr>
          <p:cNvPr id="4" name="Text Placeholder 3"/>
          <p:cNvSpPr>
            <a:spLocks noGrp="1"/>
          </p:cNvSpPr>
          <p:nvPr>
            <p:ph type="body" sz="half" idx="2"/>
          </p:nvPr>
        </p:nvSpPr>
        <p:spPr>
          <a:xfrm>
            <a:off x="65024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96D1FE6-0AF4-4443-880D-ADE8690E7EC4}" type="slidenum">
              <a:rPr lang="en-US"/>
              <a:pPr>
                <a:defRPr/>
              </a:pPr>
              <a:t>‹#›</a:t>
            </a:fld>
            <a:endParaRPr lang="en-US"/>
          </a:p>
        </p:txBody>
      </p:sp>
    </p:spTree>
    <p:extLst>
      <p:ext uri="{BB962C8B-B14F-4D97-AF65-F5344CB8AC3E}">
        <p14:creationId xmlns:p14="http://schemas.microsoft.com/office/powerpoint/2010/main" val="3287885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endParaRPr lang="ar-IQ"/>
          </a:p>
        </p:txBody>
      </p:sp>
      <p:sp>
        <p:nvSpPr>
          <p:cNvPr id="3" name="Text Placeholder 2"/>
          <p:cNvSpPr>
            <a:spLocks noGrp="1"/>
          </p:cNvSpPr>
          <p:nvPr>
            <p:ph type="body" sz="half" idx="1"/>
          </p:nvPr>
        </p:nvSpPr>
        <p:spPr>
          <a:xfrm>
            <a:off x="12192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502400" y="1600201"/>
            <a:ext cx="508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C4E3A46-C033-404F-B9BD-894A35B00EC4}" type="slidenum">
              <a:rPr lang="en-US"/>
              <a:pPr>
                <a:defRPr/>
              </a:pPr>
              <a:t>‹#›</a:t>
            </a:fld>
            <a:endParaRPr lang="en-US"/>
          </a:p>
        </p:txBody>
      </p:sp>
    </p:spTree>
    <p:extLst>
      <p:ext uri="{BB962C8B-B14F-4D97-AF65-F5344CB8AC3E}">
        <p14:creationId xmlns:p14="http://schemas.microsoft.com/office/powerpoint/2010/main" val="86136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5" name="Footer Placeholder 4"/>
          <p:cNvSpPr>
            <a:spLocks noGrp="1"/>
          </p:cNvSpPr>
          <p:nvPr>
            <p:ph type="ftr" sz="quarter" idx="11"/>
          </p:nvPr>
        </p:nvSpPr>
        <p:spPr>
          <a:xfrm>
            <a:off x="1066800" y="6172200"/>
            <a:ext cx="5334000" cy="457200"/>
          </a:xfrm>
        </p:spPr>
        <p:txBody>
          <a:bodyPr/>
          <a:lstStyle/>
          <a:p>
            <a:endParaRPr lang="ar-IQ"/>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494A7B12-1E88-4065-9ACC-002BE22AC723}"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94A7B12-1E88-4065-9ACC-002BE22AC723}" type="slidenum">
              <a:rPr lang="ar-IQ" smtClean="0"/>
              <a:pPr/>
              <a:t>‹#›</a:t>
            </a:fld>
            <a:endParaRPr lang="ar-IQ"/>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94A7B12-1E88-4065-9ACC-002BE22AC723}" type="slidenum">
              <a:rPr lang="ar-IQ" smtClean="0"/>
              <a:pPr/>
              <a:t>‹#›</a:t>
            </a:fld>
            <a:endParaRPr lang="ar-IQ"/>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94A7B12-1E88-4065-9ACC-002BE22AC723}"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94A7B12-1E88-4065-9ACC-002BE22AC723}"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94A7B12-1E88-4065-9ACC-002BE22AC723}" type="slidenum">
              <a:rPr lang="ar-IQ" smtClean="0"/>
              <a:pPr/>
              <a:t>‹#›</a:t>
            </a:fld>
            <a:endParaRPr lang="ar-IQ"/>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DBCF0AC-0238-4477-B047-D632106601D6}" type="datetimeFigureOut">
              <a:rPr lang="ar-IQ" smtClean="0"/>
              <a:pPr/>
              <a:t>30/09/1442</a:t>
            </a:fld>
            <a:endParaRPr lang="ar-IQ"/>
          </a:p>
        </p:txBody>
      </p:sp>
      <p:sp>
        <p:nvSpPr>
          <p:cNvPr id="6" name="Footer Placeholder 5"/>
          <p:cNvSpPr>
            <a:spLocks noGrp="1"/>
          </p:cNvSpPr>
          <p:nvPr>
            <p:ph type="ftr" sz="quarter" idx="11"/>
          </p:nvPr>
        </p:nvSpPr>
        <p:spPr>
          <a:xfrm>
            <a:off x="1219200" y="6172200"/>
            <a:ext cx="5181600" cy="457200"/>
          </a:xfrm>
        </p:spPr>
        <p:txBody>
          <a:bodyPr/>
          <a:lstStyle/>
          <a:p>
            <a:endParaRPr lang="ar-IQ"/>
          </a:p>
        </p:txBody>
      </p:sp>
      <p:sp>
        <p:nvSpPr>
          <p:cNvPr id="7" name="Slide Number Placeholder 6"/>
          <p:cNvSpPr>
            <a:spLocks noGrp="1"/>
          </p:cNvSpPr>
          <p:nvPr>
            <p:ph type="sldNum" sz="quarter" idx="12"/>
          </p:nvPr>
        </p:nvSpPr>
        <p:spPr>
          <a:xfrm>
            <a:off x="195072" y="6208776"/>
            <a:ext cx="609600" cy="457200"/>
          </a:xfrm>
        </p:spPr>
        <p:txBody>
          <a:bodyPr/>
          <a:lstStyle/>
          <a:p>
            <a:fld id="{494A7B12-1E88-4065-9ACC-002BE22AC723}" type="slidenum">
              <a:rPr lang="ar-IQ" smtClean="0"/>
              <a:pPr/>
              <a:t>‹#›</a:t>
            </a:fld>
            <a:endParaRPr lang="ar-IQ"/>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7DBCF0AC-0238-4477-B047-D632106601D6}" type="datetimeFigureOut">
              <a:rPr lang="ar-IQ" smtClean="0"/>
              <a:pPr/>
              <a:t>30/09/1442</a:t>
            </a:fld>
            <a:endParaRPr lang="ar-IQ"/>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ar-IQ"/>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94A7B12-1E88-4065-9ACC-002BE22AC723}"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9F73AAD-76ED-4564-BBC8-818E36A67F2B}" type="datetimeFigureOut">
              <a:rPr lang="ar-IQ" smtClean="0"/>
              <a:pPr/>
              <a:t>30/09/1442</a:t>
            </a:fld>
            <a:endParaRPr lang="ar-IQ"/>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ar-IQ"/>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AE7BA7A-65D3-4D65-8C59-51B0FB8D8CE8}" type="slidenum">
              <a:rPr lang="ar-IQ" smtClean="0"/>
              <a:pPr/>
              <a:t>‹#›</a:t>
            </a:fld>
            <a:endParaRPr lang="ar-IQ"/>
          </a:p>
        </p:txBody>
      </p:sp>
    </p:spTree>
    <p:extLst>
      <p:ext uri="{BB962C8B-B14F-4D97-AF65-F5344CB8AC3E}">
        <p14:creationId xmlns:p14="http://schemas.microsoft.com/office/powerpoint/2010/main" val="63796184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eg/url?sa=i&amp;rct=j&amp;q=&amp;esrc=s&amp;frm=1&amp;source=images&amp;cd=&amp;cad=rja&amp;docid=hrsIa8vS8u627M&amp;tbnid=IU082Rk9IMMlaM:&amp;ved=0CAUQjRw&amp;url=http://www.as.miami.edu/chemistry/2086/Chap18/New-Chap18-Part1.htm&amp;ei=cwuJUr31B-PF0QXHmIHYCw&amp;bvm=bv.56643336,d.d2k&amp;psig=AFQjCNEE6xJloh6c4HBcNg8dEdx60E6QXw&amp;ust=138479916378959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eg/url?sa=i&amp;rct=j&amp;q=&amp;esrc=s&amp;frm=1&amp;source=images&amp;cd=&amp;cad=rja&amp;docid=du4zWxCV0yWHBM&amp;tbnid=RrRTRxKQJmYgBM:&amp;ved=0CAUQjRw&amp;url=http://scioly.org/wiki/index.php/Anatomy/Endocrine_System&amp;ei=7ROJUvDXCInB0QWCooH4Dg&amp;bvm=bv.56643336,d.d2k&amp;psig=AFQjCNH2_FyOh4Ljf_9ELPvZ4gB_eJQ_0g&amp;ust=138480147227197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4954" y="4777380"/>
            <a:ext cx="9762089" cy="861420"/>
          </a:xfrm>
        </p:spPr>
        <p:style>
          <a:lnRef idx="3">
            <a:schemeClr val="lt1"/>
          </a:lnRef>
          <a:fillRef idx="1">
            <a:schemeClr val="accent3"/>
          </a:fillRef>
          <a:effectRef idx="1">
            <a:schemeClr val="accent3"/>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rtl="0"/>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LEC1                            </a:t>
            </a:r>
            <a:r>
              <a:rPr lang="en-US"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Shaimaa</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Munther</a:t>
            </a:r>
            <a:endParaRPr lang="ar-IQ"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Title 1"/>
          <p:cNvSpPr>
            <a:spLocks noGrp="1"/>
          </p:cNvSpPr>
          <p:nvPr>
            <p:ph type="ctrTitle"/>
          </p:nvPr>
        </p:nvSpPr>
        <p:spPr>
          <a:xfrm>
            <a:off x="1065745" y="928855"/>
            <a:ext cx="8825658" cy="267764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a:ln/>
                <a:solidFill>
                  <a:schemeClr val="accent3"/>
                </a:solidFill>
                <a:latin typeface="Times New Roman" pitchFamily="18" charset="0"/>
                <a:cs typeface="Times New Roman" pitchFamily="18" charset="0"/>
              </a:rPr>
              <a:t>ENDOCRINE SYSTEM </a:t>
            </a:r>
            <a:endParaRPr lang="ar-IQ" b="1" dirty="0">
              <a:ln/>
              <a:solidFill>
                <a:schemeClr val="accent3"/>
              </a:solidFill>
              <a:latin typeface="Times New Roman" pitchFamily="18" charset="0"/>
              <a:cs typeface="Times New Roman" pitchFamily="18" charset="0"/>
            </a:endParaRPr>
          </a:p>
        </p:txBody>
      </p:sp>
    </p:spTree>
    <p:extLst>
      <p:ext uri="{BB962C8B-B14F-4D97-AF65-F5344CB8AC3E}">
        <p14:creationId xmlns:p14="http://schemas.microsoft.com/office/powerpoint/2010/main" val="119025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594678"/>
            <a:ext cx="103632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Biochemical Classification of Hormones</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926354" y="1750060"/>
            <a:ext cx="10854166" cy="3987800"/>
          </a:xfrm>
        </p:spPr>
        <p:txBody>
          <a:bodyPr>
            <a:normAutofit/>
          </a:bodyPr>
          <a:lstStyle/>
          <a:p>
            <a:pPr algn="l" rtl="0">
              <a:lnSpc>
                <a:spcPct val="115000"/>
              </a:lnSpc>
            </a:pPr>
            <a:r>
              <a:rPr lang="en-US" sz="3200" dirty="0">
                <a:latin typeface="Times New Roman" pitchFamily="18" charset="0"/>
                <a:ea typeface="Calibri" panose="020F0502020204030204" pitchFamily="34" charset="0"/>
                <a:cs typeface="Times New Roman" pitchFamily="18" charset="0"/>
              </a:rPr>
              <a:t>Hormones are classified into three biochemical categories </a:t>
            </a:r>
          </a:p>
          <a:p>
            <a:pPr lvl="1" algn="l" rtl="0">
              <a:lnSpc>
                <a:spcPct val="115000"/>
              </a:lnSpc>
            </a:pPr>
            <a:r>
              <a:rPr lang="en-US" sz="3000" dirty="0">
                <a:latin typeface="Times New Roman" pitchFamily="18" charset="0"/>
                <a:ea typeface="Calibri" panose="020F0502020204030204" pitchFamily="34" charset="0"/>
                <a:cs typeface="Times New Roman" pitchFamily="18" charset="0"/>
              </a:rPr>
              <a:t>Steroids hormones </a:t>
            </a:r>
          </a:p>
          <a:p>
            <a:pPr lvl="1" algn="l" rtl="0">
              <a:lnSpc>
                <a:spcPct val="115000"/>
              </a:lnSpc>
              <a:buFont typeface="Symbol" panose="05050102010706020507" pitchFamily="18" charset="2"/>
              <a:buChar char=""/>
            </a:pPr>
            <a:r>
              <a:rPr lang="en-US" sz="3000" dirty="0">
                <a:latin typeface="Times New Roman" pitchFamily="18" charset="0"/>
                <a:ea typeface="Calibri" panose="020F0502020204030204" pitchFamily="34" charset="0"/>
                <a:cs typeface="Times New Roman" pitchFamily="18" charset="0"/>
              </a:rPr>
              <a:t>Proteins&amp; polypeptides hormones </a:t>
            </a:r>
          </a:p>
          <a:p>
            <a:pPr lvl="1" algn="l" rtl="0">
              <a:lnSpc>
                <a:spcPct val="115000"/>
              </a:lnSpc>
              <a:buFont typeface="Symbol" panose="05050102010706020507" pitchFamily="18" charset="2"/>
              <a:buChar char=""/>
            </a:pPr>
            <a:r>
              <a:rPr lang="en-US" sz="3000" dirty="0" err="1">
                <a:latin typeface="Times New Roman" pitchFamily="18" charset="0"/>
                <a:ea typeface="Calibri" panose="020F0502020204030204" pitchFamily="34" charset="0"/>
                <a:cs typeface="Times New Roman" pitchFamily="18" charset="0"/>
              </a:rPr>
              <a:t>Aminoacids</a:t>
            </a:r>
            <a:r>
              <a:rPr lang="en-US" sz="3000" dirty="0">
                <a:latin typeface="Times New Roman" pitchFamily="18" charset="0"/>
                <a:ea typeface="Calibri" panose="020F0502020204030204" pitchFamily="34" charset="0"/>
                <a:cs typeface="Times New Roman" pitchFamily="18" charset="0"/>
              </a:rPr>
              <a:t> derived hormones </a:t>
            </a:r>
          </a:p>
          <a:p>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49507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594678"/>
            <a:ext cx="103632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Properties of Steroid hormones</a:t>
            </a:r>
            <a:b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865394" y="1379220"/>
            <a:ext cx="10930366" cy="4254500"/>
          </a:xfrm>
        </p:spPr>
        <p:txBody>
          <a:bodyPr>
            <a:normAutofit fontScale="77500" lnSpcReduction="20000"/>
          </a:bodyPr>
          <a:lstStyle/>
          <a:p>
            <a:pPr algn="justLow" rtl="0">
              <a:lnSpc>
                <a:spcPct val="150000"/>
              </a:lnSpc>
            </a:pPr>
            <a:r>
              <a:rPr lang="en-US" dirty="0">
                <a:latin typeface="Times New Roman" pitchFamily="18" charset="0"/>
                <a:ea typeface="Calibri" panose="020F0502020204030204" pitchFamily="34" charset="0"/>
                <a:cs typeface="Times New Roman" pitchFamily="18" charset="0"/>
              </a:rPr>
              <a:t>Steroid hormones are produced by the adrenal cortex, testes, ovaries, and placenta.</a:t>
            </a:r>
          </a:p>
          <a:p>
            <a:pPr algn="l" rtl="0">
              <a:lnSpc>
                <a:spcPct val="150000"/>
              </a:lnSpc>
            </a:pPr>
            <a:r>
              <a:rPr lang="en-US" dirty="0">
                <a:latin typeface="Times New Roman" pitchFamily="18" charset="0"/>
                <a:ea typeface="Calibri" panose="020F0502020204030204" pitchFamily="34" charset="0"/>
                <a:cs typeface="Times New Roman" pitchFamily="18" charset="0"/>
              </a:rPr>
              <a:t>Synthesized from cholesterol,</a:t>
            </a:r>
            <a:r>
              <a:rPr lang="en-US" sz="1600" dirty="0">
                <a:latin typeface="Times New Roman" pitchFamily="18" charset="0"/>
                <a:ea typeface="Calibri" panose="020F0502020204030204" pitchFamily="34" charset="0"/>
                <a:cs typeface="Times New Roman" pitchFamily="18" charset="0"/>
              </a:rPr>
              <a:t> </a:t>
            </a:r>
            <a:r>
              <a:rPr lang="en-US" dirty="0">
                <a:latin typeface="Times New Roman" pitchFamily="18" charset="0"/>
                <a:ea typeface="Calibri" panose="020F0502020204030204" pitchFamily="34" charset="0"/>
                <a:cs typeface="Times New Roman" pitchFamily="18" charset="0"/>
              </a:rPr>
              <a:t>Thus these hormones are lipid soluble  (</a:t>
            </a:r>
            <a:r>
              <a:rPr lang="en-US" dirty="0" err="1"/>
              <a:t>lipophilic</a:t>
            </a:r>
            <a:r>
              <a:rPr lang="en-US" dirty="0"/>
              <a:t>)</a:t>
            </a:r>
            <a:r>
              <a:rPr lang="en-US" dirty="0">
                <a:latin typeface="Times New Roman" pitchFamily="18" charset="0"/>
                <a:ea typeface="Calibri" panose="020F0502020204030204" pitchFamily="34" charset="0"/>
                <a:cs typeface="Times New Roman" pitchFamily="18" charset="0"/>
              </a:rPr>
              <a:t>; therefore, they cross cell membranes readily and bind to receptors found </a:t>
            </a:r>
            <a:r>
              <a:rPr lang="en-US" dirty="0" err="1">
                <a:latin typeface="Times New Roman" pitchFamily="18" charset="0"/>
                <a:ea typeface="Calibri" panose="020F0502020204030204" pitchFamily="34" charset="0"/>
                <a:cs typeface="Times New Roman" pitchFamily="18" charset="0"/>
              </a:rPr>
              <a:t>intracellularly</a:t>
            </a:r>
            <a:r>
              <a:rPr lang="en-US" dirty="0">
                <a:latin typeface="Times New Roman" pitchFamily="18" charset="0"/>
                <a:ea typeface="Calibri" panose="020F0502020204030204" pitchFamily="34" charset="0"/>
                <a:cs typeface="Times New Roman" pitchFamily="18" charset="0"/>
              </a:rPr>
              <a:t>.  (</a:t>
            </a:r>
            <a:r>
              <a:rPr lang="en-US" dirty="0"/>
              <a:t> link to cell DNA &amp; activating specific genes to initiate protein synthesis)</a:t>
            </a:r>
            <a:endParaRPr lang="en-US" dirty="0">
              <a:latin typeface="Times New Roman" pitchFamily="18" charset="0"/>
              <a:ea typeface="Calibri" panose="020F0502020204030204" pitchFamily="34" charset="0"/>
              <a:cs typeface="Times New Roman" pitchFamily="18" charset="0"/>
            </a:endParaRPr>
          </a:p>
          <a:p>
            <a:pPr algn="l" rtl="0">
              <a:lnSpc>
                <a:spcPct val="150000"/>
              </a:lnSpc>
            </a:pPr>
            <a:r>
              <a:rPr lang="en-US" dirty="0">
                <a:latin typeface="Times New Roman" pitchFamily="18" charset="0"/>
                <a:ea typeface="Calibri" panose="020F0502020204030204" pitchFamily="34" charset="0"/>
                <a:cs typeface="Times New Roman" pitchFamily="18" charset="0"/>
              </a:rPr>
              <a:t>Their lipid solubility renders them insoluble in blood, thus these hormones are transported in the blood bound to proteins.</a:t>
            </a:r>
            <a:endParaRPr lang="en-US" sz="1600" dirty="0">
              <a:latin typeface="Times New Roman" pitchFamily="18" charset="0"/>
              <a:ea typeface="Calibri" panose="020F0502020204030204" pitchFamily="34" charset="0"/>
              <a:cs typeface="Times New Roman" pitchFamily="18" charset="0"/>
            </a:endParaRPr>
          </a:p>
          <a:p>
            <a:pPr algn="justLow" rtl="0">
              <a:lnSpc>
                <a:spcPct val="150000"/>
              </a:lnSpc>
            </a:pPr>
            <a:r>
              <a:rPr lang="en-US" dirty="0">
                <a:latin typeface="Times New Roman" pitchFamily="18" charset="0"/>
                <a:ea typeface="Calibri" panose="020F0502020204030204" pitchFamily="34" charset="0"/>
                <a:cs typeface="Times New Roman" pitchFamily="18" charset="0"/>
              </a:rPr>
              <a:t>Steroid hormones are not typically preformed and stored for future use within the endocrine gland. </a:t>
            </a:r>
            <a:endParaRPr lang="en-US" sz="1600" dirty="0">
              <a:latin typeface="Times New Roman" pitchFamily="18" charset="0"/>
              <a:ea typeface="Calibri" panose="020F0502020204030204" pitchFamily="34" charset="0"/>
              <a:cs typeface="Times New Roman" pitchFamily="18" charset="0"/>
            </a:endParaRPr>
          </a:p>
          <a:p>
            <a:pPr algn="justLow" rtl="0">
              <a:lnSpc>
                <a:spcPct val="150000"/>
              </a:lnSpc>
            </a:pPr>
            <a:r>
              <a:rPr lang="en-US" dirty="0">
                <a:latin typeface="Times New Roman" pitchFamily="18" charset="0"/>
                <a:ea typeface="Calibri" panose="020F0502020204030204" pitchFamily="34" charset="0"/>
                <a:cs typeface="Times New Roman" pitchFamily="18" charset="0"/>
              </a:rPr>
              <a:t>Steroid hormones are absorbed easily by the gastrointestinal tract and therefore may be administered orally.</a:t>
            </a:r>
            <a:endParaRPr lang="en-US" sz="1600" dirty="0">
              <a:latin typeface="Times New Roman" pitchFamily="18" charset="0"/>
              <a:ea typeface="Calibri" panose="020F0502020204030204" pitchFamily="34" charset="0"/>
              <a:cs typeface="Times New Roman" pitchFamily="18" charset="0"/>
            </a:endParaRPr>
          </a:p>
          <a:p>
            <a:pPr algn="l" rtl="0">
              <a:lnSpc>
                <a:spcPct val="115000"/>
              </a:lnSpc>
            </a:pPr>
            <a:endParaRPr lang="en-US" sz="1600" dirty="0">
              <a:latin typeface="Times New Roman" pitchFamily="18" charset="0"/>
              <a:ea typeface="Calibri" panose="020F0502020204030204" pitchFamily="34" charset="0"/>
              <a:cs typeface="Times New Roman" pitchFamily="18" charset="0"/>
            </a:endParaRPr>
          </a:p>
          <a:p>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256981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37491" y="213360"/>
            <a:ext cx="10363200" cy="914400"/>
          </a:xfrm>
        </p:spPr>
        <p:txBody>
          <a:bodyPr/>
          <a:lstStyle/>
          <a:p>
            <a:r>
              <a:rPr lang="en-GB" dirty="0"/>
              <a:t>Steroid Hormones</a:t>
            </a:r>
          </a:p>
        </p:txBody>
      </p:sp>
      <p:pic>
        <p:nvPicPr>
          <p:cNvPr id="33795" name="Picture 3" descr="H:\Theory V\RN5 endocrine\steroid messanger.jpg"/>
          <p:cNvPicPr>
            <a:picLocks noChangeAspect="1" noChangeArrowheads="1"/>
          </p:cNvPicPr>
          <p:nvPr/>
        </p:nvPicPr>
        <p:blipFill>
          <a:blip r:embed="rId3"/>
          <a:srcRect/>
          <a:stretch>
            <a:fillRect/>
          </a:stretch>
        </p:blipFill>
        <p:spPr bwMode="auto">
          <a:xfrm>
            <a:off x="2336800" y="1021080"/>
            <a:ext cx="9108440" cy="55168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203960"/>
            <a:ext cx="9246346" cy="47667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Properties of Protein&amp; Polypeptide Hormones</a:t>
            </a:r>
            <a:b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762000" y="1630680"/>
            <a:ext cx="10756900" cy="4871720"/>
          </a:xfrm>
        </p:spPr>
        <p:txBody>
          <a:bodyPr>
            <a:normAutofit fontScale="85000" lnSpcReduction="10000"/>
          </a:bodyPr>
          <a:lstStyle/>
          <a:p>
            <a:pPr algn="justLow" rtl="0">
              <a:lnSpc>
                <a:spcPct val="115000"/>
              </a:lnSpc>
            </a:pPr>
            <a:r>
              <a:rPr lang="en-US" dirty="0">
                <a:latin typeface="Times New Roman" pitchFamily="18" charset="0"/>
                <a:ea typeface="Calibri" panose="020F0502020204030204" pitchFamily="34" charset="0"/>
                <a:cs typeface="Times New Roman" pitchFamily="18" charset="0"/>
              </a:rPr>
              <a:t>These hormones are preformed and stored for future use in membrane-bound secretory granules, When needed, they are released by exocytosis. </a:t>
            </a:r>
            <a:endParaRPr lang="en-US" sz="1600" dirty="0">
              <a:latin typeface="Times New Roman" pitchFamily="18" charset="0"/>
              <a:ea typeface="Calibri" panose="020F0502020204030204" pitchFamily="34" charset="0"/>
              <a:cs typeface="Times New Roman" pitchFamily="18" charset="0"/>
            </a:endParaRPr>
          </a:p>
          <a:p>
            <a:pPr algn="justLow" rtl="0">
              <a:lnSpc>
                <a:spcPct val="115000"/>
              </a:lnSpc>
            </a:pPr>
            <a:r>
              <a:rPr lang="en-US" dirty="0">
                <a:latin typeface="Times New Roman" pitchFamily="18" charset="0"/>
                <a:ea typeface="Calibri" panose="020F0502020204030204" pitchFamily="34" charset="0"/>
                <a:cs typeface="Times New Roman" pitchFamily="18" charset="0"/>
              </a:rPr>
              <a:t>Protein/peptide hormones are water soluble, circulate in the blood predominantly in an unbound form, and thus tend to have short half-lives. Because these hormones are</a:t>
            </a:r>
            <a:r>
              <a:rPr lang="en-US" sz="1600" dirty="0">
                <a:latin typeface="Times New Roman" pitchFamily="18" charset="0"/>
                <a:ea typeface="Calibri" panose="020F0502020204030204" pitchFamily="34" charset="0"/>
                <a:cs typeface="Times New Roman" pitchFamily="18" charset="0"/>
              </a:rPr>
              <a:t> </a:t>
            </a:r>
            <a:r>
              <a:rPr lang="en-US" dirty="0">
                <a:latin typeface="Times New Roman" pitchFamily="18" charset="0"/>
                <a:ea typeface="Calibri" panose="020F0502020204030204" pitchFamily="34" charset="0"/>
                <a:cs typeface="Times New Roman" pitchFamily="18" charset="0"/>
              </a:rPr>
              <a:t>unable to cross the cell membranes of their target tissues, they bind to receptors on the membrane surface</a:t>
            </a:r>
            <a:r>
              <a:rPr lang="ar-IQ" dirty="0">
                <a:latin typeface="Times New Roman" pitchFamily="18" charset="0"/>
                <a:ea typeface="Calibri" panose="020F0502020204030204" pitchFamily="34" charset="0"/>
                <a:cs typeface="Times New Roman" pitchFamily="18" charset="0"/>
              </a:rPr>
              <a:t> </a:t>
            </a:r>
            <a:r>
              <a:rPr lang="en-US" dirty="0">
                <a:latin typeface="Times New Roman" pitchFamily="18" charset="0"/>
                <a:ea typeface="Calibri" panose="020F0502020204030204" pitchFamily="34" charset="0"/>
                <a:cs typeface="Times New Roman" pitchFamily="18" charset="0"/>
              </a:rPr>
              <a:t>and activating 2</a:t>
            </a:r>
            <a:r>
              <a:rPr lang="en-US" baseline="30000" dirty="0">
                <a:latin typeface="Times New Roman" pitchFamily="18" charset="0"/>
                <a:ea typeface="Calibri" panose="020F0502020204030204" pitchFamily="34" charset="0"/>
                <a:cs typeface="Times New Roman" pitchFamily="18" charset="0"/>
              </a:rPr>
              <a:t>nd</a:t>
            </a:r>
            <a:r>
              <a:rPr lang="en-US" dirty="0">
                <a:latin typeface="Times New Roman" pitchFamily="18" charset="0"/>
                <a:ea typeface="Calibri" panose="020F0502020204030204" pitchFamily="34" charset="0"/>
                <a:cs typeface="Times New Roman" pitchFamily="18" charset="0"/>
              </a:rPr>
              <a:t> messenger which regulate other enzymes.</a:t>
            </a:r>
            <a:endParaRPr lang="en-US" sz="1600" dirty="0">
              <a:latin typeface="Times New Roman" pitchFamily="18" charset="0"/>
              <a:ea typeface="Calibri" panose="020F0502020204030204" pitchFamily="34" charset="0"/>
              <a:cs typeface="Times New Roman" pitchFamily="18" charset="0"/>
            </a:endParaRPr>
          </a:p>
          <a:p>
            <a:pPr algn="justLow" rtl="0">
              <a:lnSpc>
                <a:spcPct val="115000"/>
              </a:lnSpc>
              <a:spcAft>
                <a:spcPts val="1000"/>
              </a:spcAft>
            </a:pPr>
            <a:r>
              <a:rPr lang="en-US" dirty="0">
                <a:latin typeface="Times New Roman" pitchFamily="18" charset="0"/>
                <a:ea typeface="Calibri" panose="020F0502020204030204" pitchFamily="34" charset="0"/>
                <a:cs typeface="Times New Roman" pitchFamily="18" charset="0"/>
              </a:rPr>
              <a:t>Protein/peptide hormones cannot be administered orally because they would be digested in the gastrointestinal tract. Instead, they are usually administered by injection (e.g., insulin).</a:t>
            </a:r>
            <a:endParaRPr lang="en-US" sz="1600" dirty="0">
              <a:latin typeface="Times New Roman" pitchFamily="18" charset="0"/>
              <a:ea typeface="Calibri" panose="020F0502020204030204" pitchFamily="34" charset="0"/>
              <a:cs typeface="Times New Roman" pitchFamily="18" charset="0"/>
            </a:endParaRPr>
          </a:p>
          <a:p>
            <a:pPr algn="justLow" rtl="0">
              <a:lnSpc>
                <a:spcPct val="115000"/>
              </a:lnSpc>
              <a:spcAft>
                <a:spcPts val="1000"/>
              </a:spcAft>
            </a:pPr>
            <a:r>
              <a:rPr lang="en-US" dirty="0">
                <a:latin typeface="Times New Roman" pitchFamily="18" charset="0"/>
                <a:ea typeface="Calibri" panose="020F0502020204030204" pitchFamily="34" charset="0"/>
                <a:cs typeface="Times New Roman" pitchFamily="18" charset="0"/>
              </a:rPr>
              <a:t>Because small peptides are able to cross through mucus membranes, they may be given sublingually or intranasal. For example, </a:t>
            </a:r>
            <a:r>
              <a:rPr lang="en-US" dirty="0" err="1">
                <a:latin typeface="Times New Roman" pitchFamily="18" charset="0"/>
                <a:ea typeface="Calibri" panose="020F0502020204030204" pitchFamily="34" charset="0"/>
                <a:cs typeface="Times New Roman" pitchFamily="18" charset="0"/>
              </a:rPr>
              <a:t>Miacalcin</a:t>
            </a:r>
            <a:r>
              <a:rPr lang="en-US" dirty="0">
                <a:latin typeface="Times New Roman" pitchFamily="18" charset="0"/>
                <a:ea typeface="Calibri" panose="020F0502020204030204" pitchFamily="34" charset="0"/>
                <a:cs typeface="Times New Roman" pitchFamily="18" charset="0"/>
              </a:rPr>
              <a:t> ® , the synthetic form of the hormone calcitonin, is prepared in the form of a nasal spray.</a:t>
            </a:r>
            <a:endParaRPr lang="en-US" sz="1600" dirty="0">
              <a:latin typeface="Times New Roman" pitchFamily="18" charset="0"/>
              <a:ea typeface="Calibri" panose="020F0502020204030204" pitchFamily="34" charset="0"/>
              <a:cs typeface="Times New Roman" pitchFamily="18" charset="0"/>
            </a:endParaRPr>
          </a:p>
          <a:p>
            <a:pPr algn="l" rtl="0">
              <a:lnSpc>
                <a:spcPct val="115000"/>
              </a:lnSpc>
              <a:spcAft>
                <a:spcPts val="1000"/>
              </a:spcAft>
            </a:pPr>
            <a:endParaRPr lang="en-US" sz="1600" dirty="0">
              <a:latin typeface="Times New Roman" pitchFamily="18" charset="0"/>
              <a:ea typeface="Calibri" panose="020F0502020204030204" pitchFamily="34" charset="0"/>
              <a:cs typeface="Times New Roman" pitchFamily="18" charset="0"/>
            </a:endParaRPr>
          </a:p>
          <a:p>
            <a:pPr algn="l" rtl="0">
              <a:lnSpc>
                <a:spcPct val="115000"/>
              </a:lnSpc>
              <a:spcAft>
                <a:spcPts val="1000"/>
              </a:spcAft>
            </a:pPr>
            <a:endParaRPr lang="en-US" sz="1600" dirty="0">
              <a:latin typeface="Times New Roman" pitchFamily="18" charset="0"/>
              <a:ea typeface="Calibri" panose="020F0502020204030204" pitchFamily="34" charset="0"/>
              <a:cs typeface="Times New Roman" pitchFamily="18" charset="0"/>
            </a:endParaRPr>
          </a:p>
          <a:p>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238787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43840" y="259080"/>
            <a:ext cx="10363200" cy="762000"/>
          </a:xfrm>
        </p:spPr>
        <p:txBody>
          <a:bodyPr/>
          <a:lstStyle/>
          <a:p>
            <a:r>
              <a:rPr lang="en-GB" dirty="0"/>
              <a:t>Protein Hormones</a:t>
            </a:r>
          </a:p>
        </p:txBody>
      </p:sp>
      <p:pic>
        <p:nvPicPr>
          <p:cNvPr id="32771" name="Picture 3" descr="H:\Theory V\RN5 endocrine\second messanger.jpg"/>
          <p:cNvPicPr>
            <a:picLocks noChangeAspect="1" noChangeArrowheads="1"/>
          </p:cNvPicPr>
          <p:nvPr/>
        </p:nvPicPr>
        <p:blipFill>
          <a:blip r:embed="rId3"/>
          <a:srcRect/>
          <a:stretch>
            <a:fillRect/>
          </a:stretch>
        </p:blipFill>
        <p:spPr bwMode="auto">
          <a:xfrm>
            <a:off x="2336800" y="899161"/>
            <a:ext cx="9062720" cy="5715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PEPTIDE HORMONES</a:t>
            </a:r>
          </a:p>
        </p:txBody>
      </p:sp>
      <p:sp>
        <p:nvSpPr>
          <p:cNvPr id="17411" name="Rectangle 3"/>
          <p:cNvSpPr>
            <a:spLocks noGrp="1" noChangeArrowheads="1"/>
          </p:cNvSpPr>
          <p:nvPr>
            <p:ph type="body" idx="1"/>
          </p:nvPr>
        </p:nvSpPr>
        <p:spPr/>
        <p:txBody>
          <a:bodyPr/>
          <a:lstStyle/>
          <a:p>
            <a:pPr algn="l" rtl="0"/>
            <a:r>
              <a:rPr lang="en-US" sz="2800" dirty="0">
                <a:latin typeface="Times New Roman" pitchFamily="18" charset="0"/>
                <a:cs typeface="Times New Roman" pitchFamily="18" charset="0"/>
              </a:rPr>
              <a:t>HYPOTHALAMIC</a:t>
            </a:r>
          </a:p>
          <a:p>
            <a:pPr algn="l" rtl="0"/>
            <a:r>
              <a:rPr lang="en-US" sz="2800" dirty="0">
                <a:latin typeface="Times New Roman" pitchFamily="18" charset="0"/>
                <a:cs typeface="Times New Roman" pitchFamily="18" charset="0"/>
              </a:rPr>
              <a:t>PITUITARY</a:t>
            </a:r>
          </a:p>
          <a:p>
            <a:pPr algn="l" rtl="0"/>
            <a:r>
              <a:rPr lang="en-US" sz="2800" dirty="0">
                <a:latin typeface="Times New Roman" pitchFamily="18" charset="0"/>
                <a:cs typeface="Times New Roman" pitchFamily="18" charset="0"/>
              </a:rPr>
              <a:t>PANREATIC</a:t>
            </a:r>
          </a:p>
          <a:p>
            <a:pPr algn="l" rtl="0"/>
            <a:r>
              <a:rPr lang="en-US" sz="2800" dirty="0">
                <a:latin typeface="Times New Roman" pitchFamily="18" charset="0"/>
                <a:cs typeface="Times New Roman" pitchFamily="18" charset="0"/>
              </a:rPr>
              <a:t>PARATHYROID</a:t>
            </a:r>
          </a:p>
          <a:p>
            <a:pPr algn="l" rtl="0"/>
            <a:r>
              <a:rPr lang="en-US" sz="2800" dirty="0">
                <a:latin typeface="Times New Roman" pitchFamily="18" charset="0"/>
                <a:cs typeface="Times New Roman" pitchFamily="18" charset="0"/>
              </a:rPr>
              <a:t>GI</a:t>
            </a:r>
          </a:p>
          <a:p>
            <a:pPr algn="l" rtl="0"/>
            <a:r>
              <a:rPr lang="en-US" sz="2800" dirty="0">
                <a:latin typeface="Times New Roman" pitchFamily="18" charset="0"/>
                <a:cs typeface="Times New Roman" pitchFamily="18" charset="0"/>
              </a:rPr>
              <a:t>KIDNEY</a:t>
            </a:r>
          </a:p>
          <a:p>
            <a:pPr algn="l" rtl="0"/>
            <a:r>
              <a:rPr lang="en-US" sz="2800" dirty="0">
                <a:latin typeface="Times New Roman" pitchFamily="18" charset="0"/>
                <a:cs typeface="Times New Roman" pitchFamily="18" charset="0"/>
              </a:rPr>
              <a:t>LIVER</a:t>
            </a:r>
          </a:p>
          <a:p>
            <a:pPr algn="l" rtl="0"/>
            <a:r>
              <a:rPr lang="en-US" sz="2800" dirty="0">
                <a:latin typeface="Times New Roman" pitchFamily="18" charset="0"/>
                <a:cs typeface="Times New Roman" pitchFamily="18" charset="0"/>
              </a:rPr>
              <a:t>HEART</a:t>
            </a: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960120"/>
            <a:ext cx="10363200" cy="762318"/>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Properties of </a:t>
            </a: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Aminoacid</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 Derived Hormones</a:t>
            </a:r>
            <a:b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002554" y="1402080"/>
            <a:ext cx="10249646" cy="4922520"/>
          </a:xfrm>
        </p:spPr>
        <p:txBody>
          <a:bodyPr>
            <a:normAutofit fontScale="85000" lnSpcReduction="10000"/>
          </a:bodyPr>
          <a:lstStyle/>
          <a:p>
            <a:pPr algn="justLow" rtl="0">
              <a:lnSpc>
                <a:spcPct val="115000"/>
              </a:lnSpc>
              <a:spcAft>
                <a:spcPts val="1000"/>
              </a:spcAft>
            </a:pPr>
            <a:r>
              <a:rPr lang="en-US" dirty="0">
                <a:latin typeface="Times New Roman" pitchFamily="18" charset="0"/>
                <a:ea typeface="Calibri" panose="020F0502020204030204" pitchFamily="34" charset="0"/>
                <a:cs typeface="Times New Roman" pitchFamily="18" charset="0"/>
              </a:rPr>
              <a:t>These are hormones derived from the amino acids </a:t>
            </a:r>
            <a:r>
              <a:rPr lang="en-US" b="1" dirty="0">
                <a:latin typeface="Times New Roman" pitchFamily="18" charset="0"/>
                <a:ea typeface="Calibri" panose="020F0502020204030204" pitchFamily="34" charset="0"/>
                <a:cs typeface="Times New Roman" pitchFamily="18" charset="0"/>
              </a:rPr>
              <a:t>tyrosine and tryptophan</a:t>
            </a:r>
            <a:r>
              <a:rPr lang="en-US" dirty="0">
                <a:latin typeface="Times New Roman" pitchFamily="18" charset="0"/>
                <a:ea typeface="Calibri" panose="020F0502020204030204" pitchFamily="34" charset="0"/>
                <a:cs typeface="Times New Roman" pitchFamily="18" charset="0"/>
              </a:rPr>
              <a:t>. They include the hormones secreted by the adrenal medulla, thyroid, e.g.  </a:t>
            </a:r>
            <a:r>
              <a:rPr lang="en-US" dirty="0" err="1">
                <a:latin typeface="Times New Roman" pitchFamily="18" charset="0"/>
                <a:ea typeface="Calibri" panose="020F0502020204030204" pitchFamily="34" charset="0"/>
                <a:cs typeface="Times New Roman" pitchFamily="18" charset="0"/>
              </a:rPr>
              <a:t>catecholamines</a:t>
            </a:r>
            <a:r>
              <a:rPr lang="en-US" dirty="0">
                <a:latin typeface="Times New Roman" pitchFamily="18" charset="0"/>
                <a:ea typeface="Calibri" panose="020F0502020204030204" pitchFamily="34" charset="0"/>
                <a:cs typeface="Times New Roman" pitchFamily="18" charset="0"/>
              </a:rPr>
              <a:t>.</a:t>
            </a:r>
            <a:endParaRPr lang="en-US" sz="1600" dirty="0">
              <a:latin typeface="Times New Roman" pitchFamily="18" charset="0"/>
              <a:ea typeface="Calibri" panose="020F0502020204030204" pitchFamily="34" charset="0"/>
              <a:cs typeface="Times New Roman" pitchFamily="18" charset="0"/>
            </a:endParaRPr>
          </a:p>
          <a:p>
            <a:pPr algn="justLow" rtl="0">
              <a:lnSpc>
                <a:spcPct val="115000"/>
              </a:lnSpc>
              <a:spcAft>
                <a:spcPts val="1000"/>
              </a:spcAft>
            </a:pPr>
            <a:r>
              <a:rPr lang="en-US" dirty="0">
                <a:latin typeface="Times New Roman" pitchFamily="18" charset="0"/>
                <a:ea typeface="Calibri" panose="020F0502020204030204" pitchFamily="34" charset="0"/>
                <a:cs typeface="Times New Roman" pitchFamily="18" charset="0"/>
              </a:rPr>
              <a:t>The thyroid hormones tend to be biologically similar to the steroid hormones, They are mainly insoluble in the blood and are transported predominantly (&gt; 99%) bound to proteins. As such, these hormones have longer half-lives (</a:t>
            </a:r>
            <a:r>
              <a:rPr lang="en-US" dirty="0" err="1">
                <a:latin typeface="Times New Roman" pitchFamily="18" charset="0"/>
                <a:ea typeface="Calibri" panose="020F0502020204030204" pitchFamily="34" charset="0"/>
                <a:cs typeface="Times New Roman" pitchFamily="18" charset="0"/>
              </a:rPr>
              <a:t>triiodothyronine</a:t>
            </a:r>
            <a:r>
              <a:rPr lang="en-US" dirty="0">
                <a:latin typeface="Times New Roman" pitchFamily="18" charset="0"/>
                <a:ea typeface="Calibri" panose="020F0502020204030204" pitchFamily="34" charset="0"/>
                <a:cs typeface="Times New Roman" pitchFamily="18" charset="0"/>
              </a:rPr>
              <a:t>, T3, = 24 h; thyroxine, T4 , = 7 days). </a:t>
            </a:r>
            <a:endParaRPr lang="en-US" sz="1600" dirty="0">
              <a:latin typeface="Times New Roman" pitchFamily="18" charset="0"/>
              <a:ea typeface="Calibri" panose="020F0502020204030204" pitchFamily="34" charset="0"/>
              <a:cs typeface="Times New Roman" pitchFamily="18" charset="0"/>
            </a:endParaRPr>
          </a:p>
          <a:p>
            <a:pPr algn="justLow" rtl="0">
              <a:lnSpc>
                <a:spcPct val="115000"/>
              </a:lnSpc>
              <a:spcAft>
                <a:spcPts val="1000"/>
              </a:spcAft>
            </a:pPr>
            <a:r>
              <a:rPr lang="en-US" dirty="0">
                <a:latin typeface="Times New Roman" pitchFamily="18" charset="0"/>
                <a:ea typeface="Calibri" panose="020F0502020204030204" pitchFamily="34" charset="0"/>
                <a:cs typeface="Times New Roman" pitchFamily="18" charset="0"/>
              </a:rPr>
              <a:t>Furthermore, thyroid hormones cross cell membranes to bind with intracellular receptors and may be administered orally (e.g., </a:t>
            </a:r>
            <a:r>
              <a:rPr lang="en-US" dirty="0" err="1">
                <a:latin typeface="Times New Roman" pitchFamily="18" charset="0"/>
                <a:ea typeface="Calibri" panose="020F0502020204030204" pitchFamily="34" charset="0"/>
                <a:cs typeface="Times New Roman" pitchFamily="18" charset="0"/>
              </a:rPr>
              <a:t>synthryoid</a:t>
            </a:r>
            <a:r>
              <a:rPr lang="en-US" dirty="0">
                <a:latin typeface="Times New Roman" pitchFamily="18" charset="0"/>
                <a:ea typeface="Calibri" panose="020F0502020204030204" pitchFamily="34" charset="0"/>
                <a:cs typeface="Times New Roman" pitchFamily="18" charset="0"/>
              </a:rPr>
              <a:t>). </a:t>
            </a:r>
            <a:endParaRPr lang="en-US" sz="1600" dirty="0">
              <a:latin typeface="Times New Roman" pitchFamily="18" charset="0"/>
              <a:ea typeface="Calibri" panose="020F0502020204030204" pitchFamily="34" charset="0"/>
              <a:cs typeface="Times New Roman" pitchFamily="18" charset="0"/>
            </a:endParaRPr>
          </a:p>
          <a:p>
            <a:pPr algn="justLow" rtl="0">
              <a:lnSpc>
                <a:spcPct val="115000"/>
              </a:lnSpc>
              <a:spcAft>
                <a:spcPts val="1000"/>
              </a:spcAft>
            </a:pPr>
            <a:r>
              <a:rPr lang="en-US" dirty="0">
                <a:latin typeface="Times New Roman" pitchFamily="18" charset="0"/>
                <a:ea typeface="Calibri" panose="020F0502020204030204" pitchFamily="34" charset="0"/>
                <a:cs typeface="Times New Roman" pitchFamily="18" charset="0"/>
              </a:rPr>
              <a:t>In contrast to steroid hormones, however, thyroid hormones have the unique property of being stored </a:t>
            </a:r>
            <a:r>
              <a:rPr lang="en-US" dirty="0" err="1">
                <a:latin typeface="Times New Roman" pitchFamily="18" charset="0"/>
                <a:ea typeface="Calibri" panose="020F0502020204030204" pitchFamily="34" charset="0"/>
                <a:cs typeface="Times New Roman" pitchFamily="18" charset="0"/>
              </a:rPr>
              <a:t>extracellularly</a:t>
            </a:r>
            <a:r>
              <a:rPr lang="en-US" dirty="0">
                <a:latin typeface="Times New Roman" pitchFamily="18" charset="0"/>
                <a:ea typeface="Calibri" panose="020F0502020204030204" pitchFamily="34" charset="0"/>
                <a:cs typeface="Times New Roman" pitchFamily="18" charset="0"/>
              </a:rPr>
              <a:t> in the thyroid gland as part of the thyroglobulin molecule.</a:t>
            </a:r>
            <a:endParaRPr lang="en-US" sz="1600" dirty="0">
              <a:latin typeface="Times New Roman" pitchFamily="18" charset="0"/>
              <a:ea typeface="Calibri" panose="020F0502020204030204" pitchFamily="34" charset="0"/>
              <a:cs typeface="Times New Roman" pitchFamily="18" charset="0"/>
            </a:endParaRPr>
          </a:p>
          <a:p>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3327190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PLASMA CONCENTRATION OF HORMONES</a:t>
            </a:r>
          </a:p>
        </p:txBody>
      </p:sp>
      <p:sp>
        <p:nvSpPr>
          <p:cNvPr id="5123" name="Rectangle 3"/>
          <p:cNvSpPr>
            <a:spLocks noGrp="1" noChangeArrowheads="1"/>
          </p:cNvSpPr>
          <p:nvPr>
            <p:ph type="body" idx="1"/>
          </p:nvPr>
        </p:nvSpPr>
        <p:spPr/>
        <p:txBody>
          <a:bodyPr/>
          <a:lstStyle/>
          <a:p>
            <a:pPr algn="l" rtl="0"/>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Usually their level is very law</a:t>
            </a:r>
          </a:p>
          <a:p>
            <a:pPr algn="l" rtl="0"/>
            <a:r>
              <a:rPr lang="en-US" dirty="0">
                <a:latin typeface="Times New Roman" pitchFamily="18" charset="0"/>
                <a:cs typeface="Times New Roman" pitchFamily="18" charset="0"/>
              </a:rPr>
              <a:t>Depends on rate of secretion</a:t>
            </a:r>
          </a:p>
          <a:p>
            <a:pPr algn="l" rtl="0"/>
            <a:r>
              <a:rPr lang="en-US" dirty="0">
                <a:latin typeface="Times New Roman" pitchFamily="18" charset="0"/>
                <a:cs typeface="Times New Roman" pitchFamily="18" charset="0"/>
              </a:rPr>
              <a:t>Some subjected to negative feedback</a:t>
            </a:r>
          </a:p>
          <a:p>
            <a:pPr algn="l" rtl="0"/>
            <a:r>
              <a:rPr lang="en-US" dirty="0">
                <a:latin typeface="Times New Roman" pitchFamily="18" charset="0"/>
                <a:cs typeface="Times New Roman" pitchFamily="18" charset="0"/>
              </a:rPr>
              <a:t>Some act with </a:t>
            </a:r>
            <a:r>
              <a:rPr lang="en-US" dirty="0" err="1">
                <a:latin typeface="Times New Roman" pitchFamily="18" charset="0"/>
                <a:cs typeface="Times New Roman" pitchFamily="18" charset="0"/>
              </a:rPr>
              <a:t>neuroendocrine</a:t>
            </a:r>
            <a:r>
              <a:rPr lang="en-US" dirty="0">
                <a:latin typeface="Times New Roman" pitchFamily="18" charset="0"/>
                <a:cs typeface="Times New Roman" pitchFamily="18" charset="0"/>
              </a:rPr>
              <a:t> reflexes</a:t>
            </a:r>
          </a:p>
          <a:p>
            <a:pPr algn="l" rtl="0"/>
            <a:r>
              <a:rPr lang="en-US" dirty="0">
                <a:latin typeface="Times New Roman" pitchFamily="18" charset="0"/>
                <a:cs typeface="Times New Roman" pitchFamily="18" charset="0"/>
              </a:rPr>
              <a:t> Some subjected to diurnal rhythms</a:t>
            </a:r>
          </a:p>
          <a:p>
            <a:pPr algn="l" rtl="0"/>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96240" y="1125539"/>
            <a:ext cx="11461328" cy="5214937"/>
          </a:xfrm>
        </p:spPr>
        <p:txBody>
          <a:bodyPr/>
          <a:lstStyle/>
          <a:p>
            <a:pPr algn="l" rtl="0" eaLnBrk="1" hangingPunct="1">
              <a:lnSpc>
                <a:spcPct val="150000"/>
              </a:lnSpc>
              <a:buFontTx/>
              <a:buNone/>
            </a:pPr>
            <a:r>
              <a:rPr lang="en-US" sz="2400" b="1" dirty="0">
                <a:latin typeface="Times New Roman" pitchFamily="18" charset="0"/>
                <a:ea typeface="Arial Unicode MS" pitchFamily="34" charset="-128"/>
                <a:cs typeface="Times New Roman" pitchFamily="18" charset="0"/>
              </a:rPr>
              <a:t>Some hormones act only </a:t>
            </a:r>
            <a:r>
              <a:rPr lang="en-US" sz="2400" b="1" u="sng" dirty="0">
                <a:solidFill>
                  <a:srgbClr val="FF0000"/>
                </a:solidFill>
                <a:latin typeface="Times New Roman" pitchFamily="18" charset="0"/>
                <a:ea typeface="Arial Unicode MS" pitchFamily="34" charset="-128"/>
                <a:cs typeface="Times New Roman" pitchFamily="18" charset="0"/>
              </a:rPr>
              <a:t>locally</a:t>
            </a:r>
            <a:r>
              <a:rPr lang="en-US" sz="2400" b="1" dirty="0">
                <a:latin typeface="Times New Roman" pitchFamily="18" charset="0"/>
                <a:ea typeface="Arial Unicode MS" pitchFamily="34" charset="-128"/>
                <a:cs typeface="Times New Roman" pitchFamily="18" charset="0"/>
              </a:rPr>
              <a:t>, e.g.:</a:t>
            </a:r>
          </a:p>
          <a:p>
            <a:pPr lvl="1" algn="l" rtl="0" eaLnBrk="1" hangingPunct="1">
              <a:lnSpc>
                <a:spcPct val="150000"/>
              </a:lnSpc>
              <a:buFontTx/>
              <a:buNone/>
            </a:pPr>
            <a:r>
              <a:rPr lang="en-US" sz="2000" b="1" dirty="0">
                <a:latin typeface="Times New Roman" pitchFamily="18" charset="0"/>
                <a:ea typeface="Arial Unicode MS" pitchFamily="34" charset="-128"/>
                <a:cs typeface="Times New Roman" pitchFamily="18" charset="0"/>
              </a:rPr>
              <a:t>1- </a:t>
            </a:r>
            <a:r>
              <a:rPr lang="en-US" sz="2000" b="1" u="sng" dirty="0" err="1">
                <a:latin typeface="Times New Roman" pitchFamily="18" charset="0"/>
                <a:ea typeface="Arial Unicode MS" pitchFamily="34" charset="-128"/>
                <a:cs typeface="Times New Roman" pitchFamily="18" charset="0"/>
              </a:rPr>
              <a:t>Paracrine</a:t>
            </a:r>
            <a:r>
              <a:rPr lang="en-US" sz="2000" b="1" u="sng" dirty="0">
                <a:latin typeface="Times New Roman" pitchFamily="18" charset="0"/>
                <a:ea typeface="Arial Unicode MS" pitchFamily="34" charset="-128"/>
                <a:cs typeface="Times New Roman" pitchFamily="18" charset="0"/>
              </a:rPr>
              <a:t> hormones,</a:t>
            </a:r>
            <a:r>
              <a:rPr lang="en-US" sz="2000" b="1" dirty="0">
                <a:latin typeface="Times New Roman" pitchFamily="18" charset="0"/>
                <a:ea typeface="Arial Unicode MS" pitchFamily="34" charset="-128"/>
                <a:cs typeface="Times New Roman" pitchFamily="18" charset="0"/>
              </a:rPr>
              <a:t> which diffuse for a short distance through the interstitial space to affect </a:t>
            </a:r>
            <a:r>
              <a:rPr lang="en-US" sz="2000" b="1" u="sng" dirty="0" err="1">
                <a:latin typeface="Times New Roman" pitchFamily="18" charset="0"/>
                <a:ea typeface="Arial Unicode MS" pitchFamily="34" charset="-128"/>
                <a:cs typeface="Times New Roman" pitchFamily="18" charset="0"/>
              </a:rPr>
              <a:t>neighbouring</a:t>
            </a:r>
            <a:r>
              <a:rPr lang="en-US" sz="2000" b="1" u="sng" dirty="0">
                <a:latin typeface="Times New Roman" pitchFamily="18" charset="0"/>
                <a:ea typeface="Arial Unicode MS" pitchFamily="34" charset="-128"/>
                <a:cs typeface="Times New Roman" pitchFamily="18" charset="0"/>
              </a:rPr>
              <a:t> cells</a:t>
            </a:r>
            <a:r>
              <a:rPr lang="en-US" sz="2000" b="1" dirty="0">
                <a:latin typeface="Times New Roman" pitchFamily="18" charset="0"/>
                <a:ea typeface="Arial Unicode MS" pitchFamily="34" charset="-128"/>
                <a:cs typeface="Times New Roman" pitchFamily="18" charset="0"/>
              </a:rPr>
              <a:t>. </a:t>
            </a:r>
          </a:p>
          <a:p>
            <a:pPr lvl="1" algn="l" rtl="0" eaLnBrk="1" hangingPunct="1">
              <a:lnSpc>
                <a:spcPct val="150000"/>
              </a:lnSpc>
              <a:buFontTx/>
              <a:buNone/>
            </a:pPr>
            <a:r>
              <a:rPr lang="en-US" sz="2000" b="1" dirty="0">
                <a:latin typeface="Times New Roman" pitchFamily="18" charset="0"/>
                <a:ea typeface="Arial Unicode MS" pitchFamily="34" charset="-128"/>
                <a:cs typeface="Times New Roman" pitchFamily="18" charset="0"/>
              </a:rPr>
              <a:t>2- </a:t>
            </a:r>
            <a:r>
              <a:rPr lang="en-US" sz="2000" b="1" u="sng" dirty="0" err="1">
                <a:latin typeface="Times New Roman" pitchFamily="18" charset="0"/>
                <a:ea typeface="Arial Unicode MS" pitchFamily="34" charset="-128"/>
                <a:cs typeface="Times New Roman" pitchFamily="18" charset="0"/>
              </a:rPr>
              <a:t>Autocrine</a:t>
            </a:r>
            <a:r>
              <a:rPr lang="en-US" sz="2000" b="1" u="sng" dirty="0">
                <a:latin typeface="Times New Roman" pitchFamily="18" charset="0"/>
                <a:ea typeface="Arial Unicode MS" pitchFamily="34" charset="-128"/>
                <a:cs typeface="Times New Roman" pitchFamily="18" charset="0"/>
              </a:rPr>
              <a:t> hormones</a:t>
            </a:r>
            <a:r>
              <a:rPr lang="en-US" sz="2000" b="1" dirty="0">
                <a:latin typeface="Times New Roman" pitchFamily="18" charset="0"/>
                <a:ea typeface="Arial Unicode MS" pitchFamily="34" charset="-128"/>
                <a:cs typeface="Times New Roman" pitchFamily="18" charset="0"/>
              </a:rPr>
              <a:t>, which act on the same cells. </a:t>
            </a:r>
          </a:p>
          <a:p>
            <a:pPr lvl="1" algn="l" rtl="0" eaLnBrk="1" hangingPunct="1">
              <a:lnSpc>
                <a:spcPct val="150000"/>
              </a:lnSpc>
              <a:buFontTx/>
              <a:buNone/>
            </a:pPr>
            <a:r>
              <a:rPr lang="en-US" sz="2000" b="1" dirty="0">
                <a:latin typeface="Times New Roman" pitchFamily="18" charset="0"/>
                <a:ea typeface="Arial Unicode MS" pitchFamily="34" charset="-128"/>
                <a:cs typeface="Times New Roman" pitchFamily="18" charset="0"/>
              </a:rPr>
              <a:t>3- </a:t>
            </a:r>
            <a:r>
              <a:rPr lang="en-US" sz="2000" b="1" u="sng" dirty="0" err="1">
                <a:latin typeface="Times New Roman" pitchFamily="18" charset="0"/>
                <a:ea typeface="Arial Unicode MS" pitchFamily="34" charset="-128"/>
                <a:cs typeface="Times New Roman" pitchFamily="18" charset="0"/>
              </a:rPr>
              <a:t>Juxtacrine</a:t>
            </a:r>
            <a:r>
              <a:rPr lang="en-US" sz="2000" b="1" dirty="0">
                <a:latin typeface="Times New Roman" pitchFamily="18" charset="0"/>
                <a:ea typeface="Arial Unicode MS" pitchFamily="34" charset="-128"/>
                <a:cs typeface="Times New Roman" pitchFamily="18" charset="0"/>
              </a:rPr>
              <a:t>, whereby one cell interact with specific receptor on </a:t>
            </a:r>
            <a:r>
              <a:rPr lang="en-US" sz="2000" b="1" dirty="0" err="1">
                <a:latin typeface="Times New Roman" pitchFamily="18" charset="0"/>
                <a:ea typeface="Arial Unicode MS" pitchFamily="34" charset="-128"/>
                <a:cs typeface="Times New Roman" pitchFamily="18" charset="0"/>
              </a:rPr>
              <a:t>juxta</a:t>
            </a:r>
            <a:r>
              <a:rPr lang="en-US" sz="2000" b="1" dirty="0">
                <a:latin typeface="Times New Roman" pitchFamily="18" charset="0"/>
                <a:ea typeface="Arial Unicode MS" pitchFamily="34" charset="-128"/>
                <a:cs typeface="Times New Roman" pitchFamily="18" charset="0"/>
              </a:rPr>
              <a:t>-posed cells. </a:t>
            </a:r>
            <a:endParaRPr lang="en-US" sz="2400" b="1" dirty="0">
              <a:latin typeface="Times New Roman" pitchFamily="18" charset="0"/>
              <a:ea typeface="Arial Unicode MS" pitchFamily="34" charset="-128"/>
              <a:cs typeface="Times New Roman" pitchFamily="18" charset="0"/>
            </a:endParaRPr>
          </a:p>
          <a:p>
            <a:pPr algn="l" rtl="0" eaLnBrk="1" hangingPunct="1">
              <a:lnSpc>
                <a:spcPct val="150000"/>
              </a:lnSpc>
              <a:buFontTx/>
              <a:buNone/>
            </a:pPr>
            <a:r>
              <a:rPr lang="en-US" sz="2400" b="1" u="sng" dirty="0">
                <a:solidFill>
                  <a:srgbClr val="FF0000"/>
                </a:solidFill>
                <a:latin typeface="Times New Roman" pitchFamily="18" charset="0"/>
                <a:ea typeface="Arial Unicode MS" pitchFamily="34" charset="-128"/>
                <a:cs typeface="Times New Roman" pitchFamily="18" charset="0"/>
              </a:rPr>
              <a:t>Example</a:t>
            </a:r>
            <a:r>
              <a:rPr lang="en-US" sz="2400" b="1" dirty="0">
                <a:latin typeface="Times New Roman" pitchFamily="18" charset="0"/>
                <a:ea typeface="Arial Unicode MS" pitchFamily="34" charset="-128"/>
                <a:cs typeface="Times New Roman" pitchFamily="18" charset="0"/>
              </a:rPr>
              <a:t>: PGs, histamine, serotonin, </a:t>
            </a:r>
            <a:r>
              <a:rPr lang="en-US" sz="2400" b="1" dirty="0" err="1">
                <a:latin typeface="Times New Roman" pitchFamily="18" charset="0"/>
                <a:ea typeface="Arial Unicode MS" pitchFamily="34" charset="-128"/>
                <a:cs typeface="Times New Roman" pitchFamily="18" charset="0"/>
              </a:rPr>
              <a:t>bradykinin</a:t>
            </a:r>
            <a:r>
              <a:rPr lang="en-US" sz="2400" b="1" dirty="0">
                <a:latin typeface="Times New Roman" pitchFamily="18" charset="0"/>
                <a:ea typeface="Arial Unicode MS" pitchFamily="34" charset="-128"/>
                <a:cs typeface="Times New Roman" pitchFamily="18" charset="0"/>
              </a:rPr>
              <a:t>, epinephrine, acetylcholine, endorphins, </a:t>
            </a:r>
            <a:r>
              <a:rPr lang="en-US" sz="2400" b="1" dirty="0" err="1">
                <a:latin typeface="Times New Roman" pitchFamily="18" charset="0"/>
                <a:ea typeface="Arial Unicode MS" pitchFamily="34" charset="-128"/>
                <a:cs typeface="Times New Roman" pitchFamily="18" charset="0"/>
              </a:rPr>
              <a:t>encephalins</a:t>
            </a:r>
            <a:r>
              <a:rPr lang="en-US" sz="2400" b="1" dirty="0">
                <a:latin typeface="Times New Roman" pitchFamily="18" charset="0"/>
                <a:ea typeface="Arial Unicode MS" pitchFamily="34" charset="-128"/>
                <a:cs typeface="Times New Roman" pitchFamily="18" charset="0"/>
              </a:rPr>
              <a:t>, GIT hormones. </a:t>
            </a:r>
          </a:p>
        </p:txBody>
      </p:sp>
      <p:sp>
        <p:nvSpPr>
          <p:cNvPr id="4" name="Rectangle 3"/>
          <p:cNvSpPr/>
          <p:nvPr/>
        </p:nvSpPr>
        <p:spPr>
          <a:xfrm>
            <a:off x="3824035" y="335281"/>
            <a:ext cx="3454792"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Local Hormones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25158"/>
            <a:ext cx="103632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Functional classification of hormones</a:t>
            </a:r>
            <a:b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429274" y="1579880"/>
            <a:ext cx="8825659" cy="4140200"/>
          </a:xfrm>
        </p:spPr>
        <p:txBody>
          <a:bodyPr>
            <a:noAutofit/>
          </a:bodyPr>
          <a:lstStyle/>
          <a:p>
            <a:pPr algn="l" rtl="0">
              <a:lnSpc>
                <a:spcPct val="115000"/>
              </a:lnSpc>
              <a:spcAft>
                <a:spcPts val="1000"/>
              </a:spcAft>
            </a:pPr>
            <a:r>
              <a:rPr lang="en-US" sz="2800" dirty="0">
                <a:latin typeface="Times New Roman" pitchFamily="18" charset="0"/>
                <a:ea typeface="Calibri" panose="020F0502020204030204" pitchFamily="34" charset="0"/>
                <a:cs typeface="Times New Roman" pitchFamily="18" charset="0"/>
              </a:rPr>
              <a:t>Hormones are classified into two functional categories:</a:t>
            </a:r>
            <a:endParaRPr lang="en-US" sz="2400" dirty="0">
              <a:latin typeface="Times New Roman" pitchFamily="18" charset="0"/>
              <a:ea typeface="Calibri" panose="020F0502020204030204" pitchFamily="34" charset="0"/>
              <a:cs typeface="Times New Roman" pitchFamily="18" charset="0"/>
            </a:endParaRPr>
          </a:p>
          <a:p>
            <a:pPr algn="l" rtl="0">
              <a:lnSpc>
                <a:spcPct val="115000"/>
              </a:lnSpc>
              <a:spcAft>
                <a:spcPts val="1000"/>
              </a:spcAft>
            </a:pPr>
            <a:r>
              <a:rPr lang="en-US" sz="2800" b="1" dirty="0" err="1">
                <a:latin typeface="Times New Roman" pitchFamily="18" charset="0"/>
                <a:ea typeface="Calibri" panose="020F0502020204030204" pitchFamily="34" charset="0"/>
                <a:cs typeface="Times New Roman" pitchFamily="18" charset="0"/>
              </a:rPr>
              <a:t>Trophic</a:t>
            </a:r>
            <a:r>
              <a:rPr lang="en-US" sz="2800" b="1" dirty="0">
                <a:latin typeface="Times New Roman" pitchFamily="18" charset="0"/>
                <a:ea typeface="Calibri" panose="020F0502020204030204" pitchFamily="34" charset="0"/>
                <a:cs typeface="Times New Roman" pitchFamily="18" charset="0"/>
              </a:rPr>
              <a:t> hormones</a:t>
            </a:r>
            <a:endParaRPr lang="en-US" sz="2400" dirty="0">
              <a:latin typeface="Times New Roman" pitchFamily="18" charset="0"/>
              <a:ea typeface="Calibri" panose="020F0502020204030204" pitchFamily="34" charset="0"/>
              <a:cs typeface="Times New Roman" pitchFamily="18" charset="0"/>
            </a:endParaRPr>
          </a:p>
          <a:p>
            <a:pPr algn="l" rtl="0">
              <a:lnSpc>
                <a:spcPct val="115000"/>
              </a:lnSpc>
              <a:spcAft>
                <a:spcPts val="1000"/>
              </a:spcAft>
            </a:pPr>
            <a:r>
              <a:rPr lang="en-US" sz="2800" b="1" dirty="0" err="1">
                <a:latin typeface="Times New Roman" pitchFamily="18" charset="0"/>
                <a:ea typeface="Calibri" panose="020F0502020204030204" pitchFamily="34" charset="0"/>
                <a:cs typeface="Times New Roman" pitchFamily="18" charset="0"/>
              </a:rPr>
              <a:t>Nontrophic</a:t>
            </a:r>
            <a:r>
              <a:rPr lang="en-US" sz="2800" b="1" dirty="0">
                <a:latin typeface="Times New Roman" pitchFamily="18" charset="0"/>
                <a:ea typeface="Calibri" panose="020F0502020204030204" pitchFamily="34" charset="0"/>
                <a:cs typeface="Times New Roman" pitchFamily="18" charset="0"/>
              </a:rPr>
              <a:t> hormones</a:t>
            </a:r>
            <a:endParaRPr lang="en-US" sz="2400" dirty="0">
              <a:latin typeface="Times New Roman" pitchFamily="18" charset="0"/>
              <a:ea typeface="Calibri" panose="020F0502020204030204" pitchFamily="34" charset="0"/>
              <a:cs typeface="Times New Roman" pitchFamily="18" charset="0"/>
            </a:endParaRPr>
          </a:p>
          <a:p>
            <a:pPr algn="l" rtl="0">
              <a:lnSpc>
                <a:spcPct val="115000"/>
              </a:lnSpc>
              <a:spcAft>
                <a:spcPts val="1000"/>
              </a:spcAft>
            </a:pPr>
            <a:endParaRPr lang="en-US" sz="2800" b="1" dirty="0">
              <a:latin typeface="Times New Roman" pitchFamily="18" charset="0"/>
              <a:ea typeface="Calibri" panose="020F0502020204030204" pitchFamily="34" charset="0"/>
              <a:cs typeface="Times New Roman" pitchFamily="18" charset="0"/>
            </a:endParaRPr>
          </a:p>
          <a:p>
            <a:pPr algn="l" rtl="0">
              <a:lnSpc>
                <a:spcPct val="115000"/>
              </a:lnSpc>
              <a:spcAft>
                <a:spcPts val="1000"/>
              </a:spcAft>
            </a:pPr>
            <a:endParaRPr lang="en-US" sz="2800" b="1" dirty="0">
              <a:latin typeface="Times New Roman" pitchFamily="18" charset="0"/>
              <a:ea typeface="Calibri" panose="020F0502020204030204" pitchFamily="34" charset="0"/>
              <a:cs typeface="Times New Roman" pitchFamily="18" charset="0"/>
            </a:endParaRPr>
          </a:p>
          <a:p>
            <a:pPr algn="l" rtl="0">
              <a:lnSpc>
                <a:spcPct val="115000"/>
              </a:lnSpc>
              <a:spcAft>
                <a:spcPts val="1000"/>
              </a:spcAft>
            </a:pPr>
            <a:endParaRPr lang="en-US" sz="2800" b="1"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26106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55638"/>
            <a:ext cx="103632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The Endocrine system</a:t>
            </a:r>
            <a:b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322594" y="1539240"/>
            <a:ext cx="9955006" cy="4602480"/>
          </a:xfrm>
        </p:spPr>
        <p:style>
          <a:lnRef idx="1">
            <a:schemeClr val="accent3"/>
          </a:lnRef>
          <a:fillRef idx="2">
            <a:schemeClr val="accent3"/>
          </a:fillRef>
          <a:effectRef idx="1">
            <a:schemeClr val="accent3"/>
          </a:effectRef>
          <a:fontRef idx="minor">
            <a:schemeClr val="dk1"/>
          </a:fontRef>
        </p:style>
        <p:txBody>
          <a:bodyPr/>
          <a:lstStyle/>
          <a:p>
            <a:pPr algn="l" rtl="0">
              <a:lnSpc>
                <a:spcPct val="115000"/>
              </a:lnSpc>
            </a:pPr>
            <a:r>
              <a:rPr lang="en-US" sz="2800" b="1" u="sng" dirty="0">
                <a:latin typeface="Times New Roman" pitchFamily="18" charset="0"/>
                <a:ea typeface="Calibri" panose="020F0502020204030204" pitchFamily="34" charset="0"/>
                <a:cs typeface="Times New Roman" pitchFamily="18" charset="0"/>
              </a:rPr>
              <a:t>Overview </a:t>
            </a:r>
            <a:endParaRPr lang="en-US" sz="2800" u="sng" dirty="0">
              <a:latin typeface="Times New Roman" pitchFamily="18" charset="0"/>
              <a:ea typeface="Calibri" panose="020F0502020204030204" pitchFamily="34" charset="0"/>
              <a:cs typeface="Times New Roman" pitchFamily="18" charset="0"/>
            </a:endParaRPr>
          </a:p>
          <a:p>
            <a:pPr algn="justLow" rtl="0">
              <a:lnSpc>
                <a:spcPct val="115000"/>
              </a:lnSpc>
            </a:pPr>
            <a:r>
              <a:rPr lang="en-US" dirty="0">
                <a:latin typeface="Times New Roman" pitchFamily="18" charset="0"/>
                <a:ea typeface="Calibri" panose="020F0502020204030204" pitchFamily="34" charset="0"/>
                <a:cs typeface="Times New Roman" pitchFamily="18" charset="0"/>
              </a:rPr>
              <a:t>Two major regulatory systems make important contributions to homeostasis:</a:t>
            </a:r>
            <a:endParaRPr lang="en-US" sz="1600" dirty="0">
              <a:latin typeface="Times New Roman" pitchFamily="18" charset="0"/>
              <a:ea typeface="Calibri" panose="020F0502020204030204" pitchFamily="34" charset="0"/>
              <a:cs typeface="Times New Roman" pitchFamily="18" charset="0"/>
            </a:endParaRPr>
          </a:p>
          <a:p>
            <a:pPr algn="justLow" rtl="0">
              <a:lnSpc>
                <a:spcPct val="115000"/>
              </a:lnSpc>
            </a:pPr>
            <a:r>
              <a:rPr lang="en-US" dirty="0">
                <a:latin typeface="Times New Roman" pitchFamily="18" charset="0"/>
                <a:ea typeface="Calibri" panose="020F0502020204030204" pitchFamily="34" charset="0"/>
                <a:cs typeface="Times New Roman" pitchFamily="18" charset="0"/>
              </a:rPr>
              <a:t>The nervous system and The endocrine system. </a:t>
            </a:r>
            <a:endParaRPr lang="en-US" sz="1600" dirty="0">
              <a:latin typeface="Times New Roman" pitchFamily="18" charset="0"/>
              <a:ea typeface="Calibri" panose="020F0502020204030204" pitchFamily="34" charset="0"/>
              <a:cs typeface="Times New Roman" pitchFamily="18" charset="0"/>
            </a:endParaRPr>
          </a:p>
          <a:p>
            <a:pPr algn="justLow" rtl="0">
              <a:lnSpc>
                <a:spcPct val="115000"/>
              </a:lnSpc>
            </a:pPr>
            <a:r>
              <a:rPr lang="en-US" dirty="0">
                <a:latin typeface="Times New Roman" pitchFamily="18" charset="0"/>
                <a:ea typeface="Calibri" panose="020F0502020204030204" pitchFamily="34" charset="0"/>
                <a:cs typeface="Times New Roman" pitchFamily="18" charset="0"/>
              </a:rPr>
              <a:t>In order to maintain  relatively constant conditions in the internal environment of the body, each of these systems influences the activity of all the other organ systems.</a:t>
            </a:r>
            <a:endParaRPr lang="en-US" sz="1600" dirty="0">
              <a:latin typeface="Times New Roman" pitchFamily="18" charset="0"/>
              <a:ea typeface="Calibri" panose="020F0502020204030204" pitchFamily="34" charset="0"/>
              <a:cs typeface="Times New Roman" pitchFamily="18" charset="0"/>
            </a:endParaRPr>
          </a:p>
          <a:p>
            <a:pPr marL="0" indent="0" algn="l" rtl="0">
              <a:lnSpc>
                <a:spcPct val="115000"/>
              </a:lnSpc>
              <a:buNone/>
            </a:pPr>
            <a:endParaRPr lang="en-US" sz="1600" dirty="0">
              <a:latin typeface="Times New Roman" pitchFamily="18" charset="0"/>
              <a:ea typeface="Calibri" panose="020F0502020204030204" pitchFamily="34" charset="0"/>
              <a:cs typeface="Times New Roman" pitchFamily="18" charset="0"/>
            </a:endParaRPr>
          </a:p>
          <a:p>
            <a:pPr algn="r"/>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652495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625158"/>
            <a:ext cx="103632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 </a:t>
            </a: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Trophic</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 Hormone</a:t>
            </a:r>
            <a:b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200674" y="1325880"/>
            <a:ext cx="10148046" cy="4754880"/>
          </a:xfrm>
        </p:spPr>
        <p:txBody>
          <a:bodyPr>
            <a:normAutofit fontScale="77500" lnSpcReduction="20000"/>
          </a:bodyPr>
          <a:lstStyle/>
          <a:p>
            <a:pPr algn="justLow" rtl="0">
              <a:lnSpc>
                <a:spcPct val="115000"/>
              </a:lnSpc>
              <a:spcAft>
                <a:spcPts val="1000"/>
              </a:spcAft>
            </a:pPr>
            <a:r>
              <a:rPr lang="en-US" b="1" dirty="0">
                <a:solidFill>
                  <a:schemeClr val="tx1"/>
                </a:solidFill>
                <a:latin typeface="Times New Roman" pitchFamily="18" charset="0"/>
                <a:ea typeface="Calibri" panose="020F0502020204030204" pitchFamily="34" charset="0"/>
                <a:cs typeface="Times New Roman" pitchFamily="18" charset="0"/>
              </a:rPr>
              <a:t>Acts on another endocrine gland to stimulate secretion of its hormone. </a:t>
            </a:r>
          </a:p>
          <a:p>
            <a:pPr algn="justLow" rtl="0">
              <a:lnSpc>
                <a:spcPct val="115000"/>
              </a:lnSpc>
              <a:spcAft>
                <a:spcPts val="1000"/>
              </a:spcAft>
            </a:pPr>
            <a:r>
              <a:rPr lang="en-US" b="1" dirty="0">
                <a:solidFill>
                  <a:schemeClr val="tx1"/>
                </a:solidFill>
                <a:latin typeface="Times New Roman" pitchFamily="18" charset="0"/>
                <a:ea typeface="Calibri" panose="020F0502020204030204" pitchFamily="34" charset="0"/>
                <a:cs typeface="Times New Roman" pitchFamily="18" charset="0"/>
              </a:rPr>
              <a:t>For example, </a:t>
            </a:r>
            <a:r>
              <a:rPr lang="en-US" b="1" dirty="0" err="1">
                <a:solidFill>
                  <a:schemeClr val="tx1"/>
                </a:solidFill>
                <a:latin typeface="Times New Roman" pitchFamily="18" charset="0"/>
                <a:ea typeface="Calibri" panose="020F0502020204030204" pitchFamily="34" charset="0"/>
                <a:cs typeface="Times New Roman" pitchFamily="18" charset="0"/>
              </a:rPr>
              <a:t>thyrotropin</a:t>
            </a:r>
            <a:r>
              <a:rPr lang="en-US" b="1" dirty="0">
                <a:solidFill>
                  <a:schemeClr val="tx1"/>
                </a:solidFill>
                <a:latin typeface="Times New Roman" pitchFamily="18" charset="0"/>
                <a:ea typeface="Calibri" panose="020F0502020204030204" pitchFamily="34" charset="0"/>
                <a:cs typeface="Times New Roman" pitchFamily="18" charset="0"/>
              </a:rPr>
              <a:t>, or thyroid-stimulating hormone (TSH),</a:t>
            </a:r>
            <a:r>
              <a:rPr lang="en-US" dirty="0">
                <a:solidFill>
                  <a:schemeClr val="tx1"/>
                </a:solidFill>
                <a:latin typeface="Times New Roman" pitchFamily="18" charset="0"/>
                <a:ea typeface="Calibri" panose="020F0502020204030204" pitchFamily="34" charset="0"/>
                <a:cs typeface="Times New Roman" pitchFamily="18" charset="0"/>
              </a:rPr>
              <a:t> stimulates the secretion of thyroid hormones.</a:t>
            </a:r>
            <a:endParaRPr lang="en-US" sz="1600" dirty="0">
              <a:solidFill>
                <a:schemeClr val="tx1"/>
              </a:solidFill>
              <a:latin typeface="Times New Roman" pitchFamily="18" charset="0"/>
              <a:ea typeface="Calibri" panose="020F0502020204030204" pitchFamily="34" charset="0"/>
              <a:cs typeface="Times New Roman" pitchFamily="18" charset="0"/>
            </a:endParaRPr>
          </a:p>
          <a:p>
            <a:pPr algn="justLow" rtl="0">
              <a:lnSpc>
                <a:spcPct val="115000"/>
              </a:lnSpc>
              <a:spcAft>
                <a:spcPts val="1000"/>
              </a:spcAft>
            </a:pPr>
            <a:r>
              <a:rPr lang="en-US" b="1" dirty="0" err="1">
                <a:solidFill>
                  <a:schemeClr val="tx1"/>
                </a:solidFill>
                <a:latin typeface="Times New Roman" pitchFamily="18" charset="0"/>
                <a:ea typeface="Calibri" panose="020F0502020204030204" pitchFamily="34" charset="0"/>
                <a:cs typeface="Times New Roman" pitchFamily="18" charset="0"/>
              </a:rPr>
              <a:t>Adrenocorticotropin</a:t>
            </a:r>
            <a:r>
              <a:rPr lang="en-US" b="1" dirty="0">
                <a:solidFill>
                  <a:schemeClr val="tx1"/>
                </a:solidFill>
                <a:latin typeface="Times New Roman" pitchFamily="18" charset="0"/>
                <a:ea typeface="Calibri" panose="020F0502020204030204" pitchFamily="34" charset="0"/>
                <a:cs typeface="Times New Roman" pitchFamily="18" charset="0"/>
              </a:rPr>
              <a:t>, or adrenocorticotropic hormone (ACTH),</a:t>
            </a:r>
            <a:r>
              <a:rPr lang="en-US" dirty="0">
                <a:solidFill>
                  <a:schemeClr val="tx1"/>
                </a:solidFill>
                <a:latin typeface="Times New Roman" pitchFamily="18" charset="0"/>
                <a:ea typeface="Calibri" panose="020F0502020204030204" pitchFamily="34" charset="0"/>
                <a:cs typeface="Times New Roman" pitchFamily="18" charset="0"/>
              </a:rPr>
              <a:t> stimulates the adrenal cortex to secrete the hormone </a:t>
            </a:r>
            <a:r>
              <a:rPr lang="en-US" dirty="0" err="1">
                <a:solidFill>
                  <a:schemeClr val="tx1"/>
                </a:solidFill>
                <a:latin typeface="Times New Roman" pitchFamily="18" charset="0"/>
                <a:ea typeface="Calibri" panose="020F0502020204030204" pitchFamily="34" charset="0"/>
                <a:cs typeface="Times New Roman" pitchFamily="18" charset="0"/>
              </a:rPr>
              <a:t>cortisol</a:t>
            </a:r>
            <a:r>
              <a:rPr lang="en-US" dirty="0">
                <a:solidFill>
                  <a:schemeClr val="tx1"/>
                </a:solidFill>
                <a:latin typeface="Times New Roman" pitchFamily="18" charset="0"/>
                <a:ea typeface="Calibri" panose="020F0502020204030204" pitchFamily="34" charset="0"/>
                <a:cs typeface="Times New Roman" pitchFamily="18" charset="0"/>
              </a:rPr>
              <a:t>.</a:t>
            </a:r>
          </a:p>
          <a:p>
            <a:pPr algn="justLow" rtl="0">
              <a:lnSpc>
                <a:spcPct val="115000"/>
              </a:lnSpc>
              <a:spcAft>
                <a:spcPts val="1000"/>
              </a:spcAft>
            </a:pPr>
            <a:r>
              <a:rPr lang="en-US" b="1" dirty="0" err="1">
                <a:latin typeface="Times New Roman" pitchFamily="18" charset="0"/>
                <a:ea typeface="Calibri" panose="020F0502020204030204" pitchFamily="34" charset="0"/>
                <a:cs typeface="Times New Roman" pitchFamily="18" charset="0"/>
              </a:rPr>
              <a:t>Gonadotropins</a:t>
            </a:r>
            <a:r>
              <a:rPr lang="en-US" b="1" dirty="0">
                <a:latin typeface="Times New Roman" pitchFamily="18" charset="0"/>
                <a:ea typeface="Calibri" panose="020F0502020204030204" pitchFamily="34" charset="0"/>
                <a:cs typeface="Times New Roman" pitchFamily="18" charset="0"/>
              </a:rPr>
              <a:t> releasing hormones ( Follicle stimulating hormone FSH &amp; </a:t>
            </a:r>
            <a:r>
              <a:rPr lang="en-US" b="1" dirty="0" err="1">
                <a:latin typeface="Times New Roman" pitchFamily="18" charset="0"/>
                <a:ea typeface="Calibri" panose="020F0502020204030204" pitchFamily="34" charset="0"/>
                <a:cs typeface="Times New Roman" pitchFamily="18" charset="0"/>
              </a:rPr>
              <a:t>Lutilizing</a:t>
            </a:r>
            <a:r>
              <a:rPr lang="en-US" b="1" dirty="0">
                <a:latin typeface="Times New Roman" pitchFamily="18" charset="0"/>
                <a:ea typeface="Calibri" panose="020F0502020204030204" pitchFamily="34" charset="0"/>
                <a:cs typeface="Times New Roman" pitchFamily="18" charset="0"/>
              </a:rPr>
              <a:t> hormone LH)</a:t>
            </a:r>
          </a:p>
          <a:p>
            <a:pPr algn="justLow" rtl="0">
              <a:lnSpc>
                <a:spcPct val="115000"/>
              </a:lnSpc>
              <a:spcAft>
                <a:spcPts val="1000"/>
              </a:spcAft>
            </a:pPr>
            <a:r>
              <a:rPr lang="en-US" b="1" dirty="0">
                <a:latin typeface="Times New Roman" pitchFamily="18" charset="0"/>
                <a:ea typeface="Calibri" panose="020F0502020204030204" pitchFamily="34" charset="0"/>
                <a:cs typeface="Times New Roman" pitchFamily="18" charset="0"/>
              </a:rPr>
              <a:t>Growth hormone GH</a:t>
            </a:r>
          </a:p>
          <a:p>
            <a:pPr algn="justLow" rtl="0">
              <a:lnSpc>
                <a:spcPct val="115000"/>
              </a:lnSpc>
              <a:spcAft>
                <a:spcPts val="1000"/>
              </a:spcAft>
            </a:pPr>
            <a:r>
              <a:rPr lang="en-US" dirty="0" err="1">
                <a:solidFill>
                  <a:schemeClr val="tx1"/>
                </a:solidFill>
                <a:latin typeface="Times New Roman" pitchFamily="18" charset="0"/>
                <a:ea typeface="Calibri" panose="020F0502020204030204" pitchFamily="34" charset="0"/>
                <a:cs typeface="Times New Roman" pitchFamily="18" charset="0"/>
              </a:rPr>
              <a:t>Trophic</a:t>
            </a:r>
            <a:r>
              <a:rPr lang="en-US" dirty="0">
                <a:solidFill>
                  <a:schemeClr val="tx1"/>
                </a:solidFill>
                <a:latin typeface="Times New Roman" pitchFamily="18" charset="0"/>
                <a:ea typeface="Calibri" panose="020F0502020204030204" pitchFamily="34" charset="0"/>
                <a:cs typeface="Times New Roman" pitchFamily="18" charset="0"/>
              </a:rPr>
              <a:t> hormones are produced by the pituitary gland</a:t>
            </a:r>
            <a:r>
              <a:rPr lang="en-US" dirty="0">
                <a:latin typeface="Times New Roman" pitchFamily="18" charset="0"/>
                <a:ea typeface="Calibri" panose="020F0502020204030204" pitchFamily="34" charset="0"/>
                <a:cs typeface="Times New Roman" pitchFamily="18" charset="0"/>
              </a:rPr>
              <a:t>.</a:t>
            </a:r>
            <a:endParaRPr lang="en-US" sz="1600" dirty="0">
              <a:solidFill>
                <a:schemeClr val="tx1"/>
              </a:solidFill>
              <a:latin typeface="Times New Roman" pitchFamily="18" charset="0"/>
              <a:ea typeface="Calibri" panose="020F0502020204030204" pitchFamily="34" charset="0"/>
              <a:cs typeface="Times New Roman" pitchFamily="18" charset="0"/>
            </a:endParaRPr>
          </a:p>
          <a:p>
            <a:pPr algn="justLow" rtl="0">
              <a:lnSpc>
                <a:spcPct val="115000"/>
              </a:lnSpc>
              <a:spcAft>
                <a:spcPts val="1000"/>
              </a:spcAft>
            </a:pPr>
            <a:r>
              <a:rPr lang="en-US" dirty="0">
                <a:solidFill>
                  <a:schemeClr val="tx1"/>
                </a:solidFill>
                <a:latin typeface="Times New Roman" pitchFamily="18" charset="0"/>
                <a:ea typeface="Calibri" panose="020F0502020204030204" pitchFamily="34" charset="0"/>
                <a:cs typeface="Times New Roman" pitchFamily="18" charset="0"/>
              </a:rPr>
              <a:t>The pituitary gland is sometimes referred to as the “master gland” because its hormones regulate the activity of other endocrine glands.</a:t>
            </a:r>
            <a:endParaRPr lang="en-US" sz="1600" dirty="0">
              <a:solidFill>
                <a:schemeClr val="tx1"/>
              </a:solidFill>
              <a:latin typeface="Times New Roman" pitchFamily="18" charset="0"/>
              <a:ea typeface="Calibri" panose="020F0502020204030204" pitchFamily="34" charset="0"/>
              <a:cs typeface="Times New Roman" pitchFamily="18" charset="0"/>
            </a:endParaRPr>
          </a:p>
          <a:p>
            <a:endParaRPr lang="ar-IQ" dirty="0">
              <a:latin typeface="Times New Roman" pitchFamily="18" charset="0"/>
              <a:cs typeface="Times New Roman" pitchFamily="18" charset="0"/>
            </a:endParaRPr>
          </a:p>
        </p:txBody>
      </p:sp>
    </p:spTree>
    <p:extLst>
      <p:ext uri="{BB962C8B-B14F-4D97-AF65-F5344CB8AC3E}">
        <p14:creationId xmlns:p14="http://schemas.microsoft.com/office/powerpoint/2010/main" val="2805649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 y="366078"/>
            <a:ext cx="103632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anose="02020603050405020304" pitchFamily="18" charset="0"/>
                <a:cs typeface="Times New Roman" pitchFamily="18" charset="0"/>
              </a:rPr>
              <a:t>Hypothalamic Regulation of Hormonal Functions </a:t>
            </a:r>
            <a:b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11480" y="1097280"/>
            <a:ext cx="7970520" cy="5303520"/>
          </a:xfrm>
        </p:spPr>
        <p:txBody>
          <a:bodyPr>
            <a:normAutofit/>
          </a:bodyPr>
          <a:lstStyle/>
          <a:p>
            <a:pPr algn="justLow" rtl="0">
              <a:lnSpc>
                <a:spcPct val="115000"/>
              </a:lnSpc>
              <a:spcAft>
                <a:spcPts val="1000"/>
              </a:spcAft>
            </a:pPr>
            <a:r>
              <a:rPr lang="en-US" sz="2400" dirty="0">
                <a:latin typeface="Times New Roman" pitchFamily="18" charset="0"/>
                <a:ea typeface="Times New Roman" panose="02020603050405020304" pitchFamily="18" charset="0"/>
                <a:cs typeface="Times New Roman" pitchFamily="18" charset="0"/>
              </a:rPr>
              <a:t>In humans, coordination of endocrine signaling relies heavily on a region of the brain called the </a:t>
            </a:r>
            <a:r>
              <a:rPr lang="en-US" sz="2400" b="1" dirty="0">
                <a:latin typeface="Times New Roman" pitchFamily="18" charset="0"/>
                <a:ea typeface="Times New Roman" panose="02020603050405020304" pitchFamily="18" charset="0"/>
                <a:cs typeface="Times New Roman" pitchFamily="18" charset="0"/>
              </a:rPr>
              <a:t>hypothalamus</a:t>
            </a:r>
            <a:r>
              <a:rPr lang="en-US" sz="2400" dirty="0">
                <a:latin typeface="Times New Roman" pitchFamily="18" charset="0"/>
                <a:ea typeface="Times New Roman" panose="02020603050405020304" pitchFamily="18" charset="0"/>
                <a:cs typeface="Times New Roman" pitchFamily="18" charset="0"/>
              </a:rPr>
              <a:t>. </a:t>
            </a:r>
            <a:endParaRPr lang="en-US" sz="2000" dirty="0">
              <a:latin typeface="Times New Roman" pitchFamily="18" charset="0"/>
              <a:ea typeface="Calibri" panose="020F0502020204030204" pitchFamily="34" charset="0"/>
              <a:cs typeface="Times New Roman" pitchFamily="18" charset="0"/>
            </a:endParaRPr>
          </a:p>
          <a:p>
            <a:pPr algn="justLow" rtl="0">
              <a:lnSpc>
                <a:spcPct val="115000"/>
              </a:lnSpc>
              <a:spcAft>
                <a:spcPts val="1000"/>
              </a:spcAft>
            </a:pPr>
            <a:r>
              <a:rPr lang="en-US" sz="2000" dirty="0">
                <a:latin typeface="Times New Roman" pitchFamily="18" charset="0"/>
                <a:ea typeface="Times New Roman" panose="02020603050405020304" pitchFamily="18" charset="0"/>
                <a:cs typeface="Times New Roman" pitchFamily="18" charset="0"/>
              </a:rPr>
              <a:t>The hypothalamus receives information from nerves throughout the body and, in response, initiates endocrine signaling appropriate to environmental conditions.</a:t>
            </a:r>
            <a:endParaRPr lang="en-US" sz="2000" dirty="0">
              <a:latin typeface="Times New Roman" pitchFamily="18" charset="0"/>
              <a:ea typeface="Calibri" panose="020F0502020204030204" pitchFamily="34" charset="0"/>
              <a:cs typeface="Times New Roman" pitchFamily="18" charset="0"/>
            </a:endParaRPr>
          </a:p>
          <a:p>
            <a:pPr algn="justLow" rtl="0">
              <a:lnSpc>
                <a:spcPct val="115000"/>
              </a:lnSpc>
              <a:spcAft>
                <a:spcPts val="1000"/>
              </a:spcAft>
            </a:pPr>
            <a:r>
              <a:rPr lang="en-US" sz="2000" dirty="0">
                <a:latin typeface="Times New Roman" pitchFamily="18" charset="0"/>
                <a:ea typeface="Times New Roman" panose="02020603050405020304" pitchFamily="18" charset="0"/>
                <a:cs typeface="Times New Roman" pitchFamily="18" charset="0"/>
              </a:rPr>
              <a:t>Signals from the hypothalamus travel to the </a:t>
            </a:r>
            <a:r>
              <a:rPr lang="en-US" sz="2000" b="1" dirty="0">
                <a:latin typeface="Times New Roman" pitchFamily="18" charset="0"/>
                <a:ea typeface="Times New Roman" panose="02020603050405020304" pitchFamily="18" charset="0"/>
                <a:cs typeface="Times New Roman" pitchFamily="18" charset="0"/>
              </a:rPr>
              <a:t>pituitary gland, a gland located at the base of the hypothalamus</a:t>
            </a:r>
            <a:r>
              <a:rPr lang="en-US" sz="2000" dirty="0">
                <a:latin typeface="Times New Roman" pitchFamily="18" charset="0"/>
                <a:ea typeface="Times New Roman" panose="02020603050405020304" pitchFamily="18" charset="0"/>
                <a:cs typeface="Times New Roman" pitchFamily="18" charset="0"/>
              </a:rPr>
              <a:t>. Roughly the size and shape of a lima bean.</a:t>
            </a:r>
          </a:p>
          <a:p>
            <a:pPr algn="justLow" rtl="0">
              <a:lnSpc>
                <a:spcPct val="115000"/>
              </a:lnSpc>
              <a:spcAft>
                <a:spcPts val="1000"/>
              </a:spcAft>
            </a:pPr>
            <a:r>
              <a:rPr lang="en-US" sz="2000" dirty="0">
                <a:latin typeface="Times New Roman" pitchFamily="18" charset="0"/>
                <a:ea typeface="Times New Roman" panose="02020603050405020304" pitchFamily="18" charset="0"/>
                <a:cs typeface="Times New Roman" pitchFamily="18" charset="0"/>
              </a:rPr>
              <a:t> The pituitary has discrete posterior (</a:t>
            </a:r>
            <a:r>
              <a:rPr lang="en-US" sz="2000" dirty="0" err="1">
                <a:latin typeface="Times New Roman" pitchFamily="18" charset="0"/>
                <a:ea typeface="Times New Roman" panose="02020603050405020304" pitchFamily="18" charset="0"/>
                <a:cs typeface="Times New Roman" pitchFamily="18" charset="0"/>
              </a:rPr>
              <a:t>neurohypophysis</a:t>
            </a:r>
            <a:r>
              <a:rPr lang="en-US" sz="2000" dirty="0">
                <a:latin typeface="Times New Roman" pitchFamily="18" charset="0"/>
                <a:ea typeface="Times New Roman" panose="02020603050405020304" pitchFamily="18" charset="0"/>
                <a:cs typeface="Times New Roman" pitchFamily="18" charset="0"/>
              </a:rPr>
              <a:t>) and anterior parts ( </a:t>
            </a:r>
            <a:r>
              <a:rPr lang="en-US" sz="2000" dirty="0" err="1">
                <a:latin typeface="Times New Roman" pitchFamily="18" charset="0"/>
                <a:ea typeface="Times New Roman" panose="02020603050405020304" pitchFamily="18" charset="0"/>
                <a:cs typeface="Times New Roman" pitchFamily="18" charset="0"/>
              </a:rPr>
              <a:t>adenohypophysis</a:t>
            </a:r>
            <a:r>
              <a:rPr lang="en-US" sz="2000" dirty="0">
                <a:latin typeface="Times New Roman" pitchFamily="18" charset="0"/>
                <a:ea typeface="Times New Roman" panose="02020603050405020304" pitchFamily="18" charset="0"/>
                <a:cs typeface="Times New Roman" pitchFamily="18" charset="0"/>
              </a:rPr>
              <a:t> ), or lobes, which are actually two fused glands that perform very different functions.</a:t>
            </a:r>
            <a:endParaRPr lang="en-US" sz="2000" dirty="0">
              <a:latin typeface="Times New Roman" pitchFamily="18" charset="0"/>
              <a:ea typeface="Calibri" panose="020F0502020204030204" pitchFamily="34" charset="0"/>
              <a:cs typeface="Times New Roman" pitchFamily="18" charset="0"/>
            </a:endParaRPr>
          </a:p>
          <a:p>
            <a:pPr algn="justLow" rtl="0">
              <a:lnSpc>
                <a:spcPct val="115000"/>
              </a:lnSpc>
              <a:spcAft>
                <a:spcPts val="1000"/>
              </a:spcAft>
            </a:pPr>
            <a:endParaRPr lang="en-US" sz="2000" dirty="0">
              <a:latin typeface="Times New Roman" pitchFamily="18" charset="0"/>
              <a:ea typeface="Calibri" panose="020F0502020204030204" pitchFamily="34" charset="0"/>
              <a:cs typeface="Times New Roman" pitchFamily="18" charset="0"/>
            </a:endParaRPr>
          </a:p>
          <a:p>
            <a:pPr algn="l" rtl="0">
              <a:lnSpc>
                <a:spcPct val="115000"/>
              </a:lnSpc>
              <a:spcAft>
                <a:spcPts val="1000"/>
              </a:spcAft>
            </a:pPr>
            <a:endParaRPr lang="en-US" sz="2400" b="1" dirty="0">
              <a:latin typeface="Times New Roman" pitchFamily="18" charset="0"/>
              <a:ea typeface="Calibri" panose="020F0502020204030204" pitchFamily="34" charset="0"/>
              <a:cs typeface="Times New Roman" pitchFamily="18" charset="0"/>
            </a:endParaRPr>
          </a:p>
        </p:txBody>
      </p:sp>
      <p:pic>
        <p:nvPicPr>
          <p:cNvPr id="6" name="Content Placeholder 5"/>
          <p:cNvPicPr>
            <a:picLocks noGrp="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8610600" y="944880"/>
            <a:ext cx="3368040" cy="2804160"/>
          </a:xfrm>
          <a:prstGeom prst="rect">
            <a:avLst/>
          </a:prstGeom>
          <a:noFill/>
          <a:ln w="9525">
            <a:solidFill>
              <a:schemeClr val="accent1"/>
            </a:solidFill>
            <a:miter lim="800000"/>
            <a:headEnd/>
            <a:tailEnd/>
          </a:ln>
        </p:spPr>
      </p:pic>
      <p:pic>
        <p:nvPicPr>
          <p:cNvPr id="7" name="Content Placeholder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8686800" y="4069080"/>
            <a:ext cx="3121660" cy="201676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2424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Times New Roman" panose="02020603050405020304" pitchFamily="18" charset="0"/>
                <a:cs typeface="Times New Roman" pitchFamily="18" charset="0"/>
              </a:rPr>
              <a:t>Relation to the Pituitary Gland</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518160" y="883920"/>
            <a:ext cx="11140440" cy="5021580"/>
          </a:xfrm>
        </p:spPr>
        <p:txBody>
          <a:bodyPr>
            <a:noAutofit/>
          </a:bodyPr>
          <a:lstStyle/>
          <a:p>
            <a:pPr algn="justLow" rtl="0">
              <a:lnSpc>
                <a:spcPct val="115000"/>
              </a:lnSpc>
              <a:spcAft>
                <a:spcPts val="1000"/>
              </a:spcAft>
            </a:pPr>
            <a:r>
              <a:rPr lang="en-US" sz="2400" dirty="0">
                <a:latin typeface="Times New Roman" pitchFamily="18" charset="0"/>
                <a:ea typeface="Times New Roman" panose="02020603050405020304" pitchFamily="18" charset="0"/>
                <a:cs typeface="Times New Roman" pitchFamily="18" charset="0"/>
              </a:rPr>
              <a:t>There are </a:t>
            </a:r>
            <a:r>
              <a:rPr lang="en-US" sz="2400" b="1" dirty="0">
                <a:latin typeface="Times New Roman" pitchFamily="18" charset="0"/>
                <a:ea typeface="Times New Roman" panose="02020603050405020304" pitchFamily="18" charset="0"/>
                <a:cs typeface="Times New Roman" pitchFamily="18" charset="0"/>
              </a:rPr>
              <a:t>neural</a:t>
            </a:r>
            <a:r>
              <a:rPr lang="en-US" sz="2400" dirty="0">
                <a:latin typeface="Times New Roman" pitchFamily="18" charset="0"/>
                <a:ea typeface="Times New Roman" panose="02020603050405020304" pitchFamily="18" charset="0"/>
                <a:cs typeface="Times New Roman" pitchFamily="18" charset="0"/>
              </a:rPr>
              <a:t> connections between the </a:t>
            </a:r>
            <a:r>
              <a:rPr lang="en-US" sz="2400" b="1" dirty="0">
                <a:latin typeface="Times New Roman" pitchFamily="18" charset="0"/>
                <a:ea typeface="Times New Roman" panose="02020603050405020304" pitchFamily="18" charset="0"/>
                <a:cs typeface="Times New Roman" pitchFamily="18" charset="0"/>
              </a:rPr>
              <a:t>hypothalamus and the posterior lobe </a:t>
            </a:r>
            <a:r>
              <a:rPr lang="en-US" sz="2400" dirty="0">
                <a:latin typeface="Times New Roman" pitchFamily="18" charset="0"/>
                <a:ea typeface="Times New Roman" panose="02020603050405020304" pitchFamily="18" charset="0"/>
                <a:cs typeface="Times New Roman" pitchFamily="18" charset="0"/>
              </a:rPr>
              <a:t>of the pituitary gland and </a:t>
            </a:r>
            <a:r>
              <a:rPr lang="en-US" sz="2400" b="1" dirty="0">
                <a:latin typeface="Times New Roman" pitchFamily="18" charset="0"/>
                <a:ea typeface="Times New Roman" panose="02020603050405020304" pitchFamily="18" charset="0"/>
                <a:cs typeface="Times New Roman" pitchFamily="18" charset="0"/>
              </a:rPr>
              <a:t>vascular</a:t>
            </a:r>
            <a:r>
              <a:rPr lang="en-US" sz="2400" dirty="0">
                <a:latin typeface="Times New Roman" pitchFamily="18" charset="0"/>
                <a:ea typeface="Times New Roman" panose="02020603050405020304" pitchFamily="18" charset="0"/>
                <a:cs typeface="Times New Roman" pitchFamily="18" charset="0"/>
              </a:rPr>
              <a:t> connections between the </a:t>
            </a:r>
            <a:r>
              <a:rPr lang="en-US" sz="2400" b="1" dirty="0">
                <a:latin typeface="Times New Roman" pitchFamily="18" charset="0"/>
                <a:ea typeface="Times New Roman" panose="02020603050405020304" pitchFamily="18" charset="0"/>
                <a:cs typeface="Times New Roman" pitchFamily="18" charset="0"/>
              </a:rPr>
              <a:t>hypothalamus and the anterior lobe.</a:t>
            </a:r>
            <a:endParaRPr lang="en-US" sz="2400" b="1" dirty="0">
              <a:latin typeface="Times New Roman" pitchFamily="18" charset="0"/>
              <a:ea typeface="Calibri" panose="020F0502020204030204" pitchFamily="34" charset="0"/>
              <a:cs typeface="Times New Roman" pitchFamily="18" charset="0"/>
            </a:endParaRPr>
          </a:p>
          <a:p>
            <a:pPr algn="justLow" rtl="0"/>
            <a:r>
              <a:rPr lang="en-US" sz="2400" dirty="0">
                <a:latin typeface="Times New Roman" pitchFamily="18" charset="0"/>
                <a:ea typeface="Times New Roman" panose="02020603050405020304" pitchFamily="18" charset="0"/>
                <a:cs typeface="Times New Roman" pitchFamily="18" charset="0"/>
              </a:rPr>
              <a:t>Some specialized neurons, particularly in the hypothalamus secrete chemical messengers into the blood rather than into a narrow synaptic cleft. In these cases, the chemical that the neurons secrete is sometimes called a </a:t>
            </a:r>
            <a:r>
              <a:rPr lang="en-US" sz="2400" b="1" dirty="0" err="1">
                <a:latin typeface="Times New Roman" pitchFamily="18" charset="0"/>
                <a:ea typeface="Times New Roman" panose="02020603050405020304" pitchFamily="18" charset="0"/>
                <a:cs typeface="Times New Roman" pitchFamily="18" charset="0"/>
              </a:rPr>
              <a:t>neurohormone</a:t>
            </a:r>
            <a:endParaRPr lang="en-US" sz="2400" b="1" dirty="0">
              <a:latin typeface="Times New Roman" pitchFamily="18" charset="0"/>
              <a:ea typeface="Times New Roman" panose="02020603050405020304" pitchFamily="18" charset="0"/>
              <a:cs typeface="Times New Roman" pitchFamily="18" charset="0"/>
            </a:endParaRPr>
          </a:p>
          <a:p>
            <a:pPr algn="l" rtl="0"/>
            <a:r>
              <a:rPr lang="en-US" sz="2400" b="1" dirty="0">
                <a:latin typeface="Times New Roman" pitchFamily="18" charset="0"/>
                <a:ea typeface="Arial Unicode MS" pitchFamily="34" charset="-128"/>
                <a:cs typeface="Times New Roman" pitchFamily="18" charset="0"/>
              </a:rPr>
              <a:t>Examples of this link:</a:t>
            </a:r>
          </a:p>
          <a:p>
            <a:pPr lvl="1" algn="l" rtl="0"/>
            <a:r>
              <a:rPr lang="en-US" sz="2200" b="1" dirty="0">
                <a:latin typeface="Times New Roman" pitchFamily="18" charset="0"/>
                <a:ea typeface="Arial Unicode MS" pitchFamily="34" charset="-128"/>
                <a:cs typeface="Times New Roman" pitchFamily="18" charset="0"/>
              </a:rPr>
              <a:t>Within the hypothalamic </a:t>
            </a:r>
            <a:r>
              <a:rPr lang="en-US" sz="2200" b="1" dirty="0" err="1">
                <a:latin typeface="Times New Roman" pitchFamily="18" charset="0"/>
                <a:ea typeface="Arial Unicode MS" pitchFamily="34" charset="-128"/>
                <a:cs typeface="Times New Roman" pitchFamily="18" charset="0"/>
              </a:rPr>
              <a:t>neurosecretory</a:t>
            </a:r>
            <a:r>
              <a:rPr lang="en-US" sz="2200" b="1" dirty="0">
                <a:latin typeface="Times New Roman" pitchFamily="18" charset="0"/>
                <a:ea typeface="Arial Unicode MS" pitchFamily="34" charset="-128"/>
                <a:cs typeface="Times New Roman" pitchFamily="18" charset="0"/>
              </a:rPr>
              <a:t> cells: </a:t>
            </a:r>
          </a:p>
          <a:p>
            <a:pPr marL="937260" lvl="2" indent="-342900" algn="l" rtl="0">
              <a:buClrTx/>
              <a:buFont typeface="+mj-lt"/>
              <a:buAutoNum type="alphaUcPeriod"/>
            </a:pPr>
            <a:r>
              <a:rPr lang="en-US" sz="1800" b="1" dirty="0">
                <a:latin typeface="Times New Roman" pitchFamily="18" charset="0"/>
                <a:ea typeface="Arial Unicode MS" pitchFamily="34" charset="-128"/>
                <a:cs typeface="Times New Roman" pitchFamily="18" charset="0"/>
              </a:rPr>
              <a:t>Some neurons </a:t>
            </a:r>
            <a:r>
              <a:rPr lang="en-US" sz="1800" dirty="0">
                <a:latin typeface="Times New Roman" pitchFamily="18" charset="0"/>
                <a:ea typeface="Arial Unicode MS" pitchFamily="34" charset="-128"/>
                <a:cs typeface="Times New Roman" pitchFamily="18" charset="0"/>
              </a:rPr>
              <a:t>delivered substances through </a:t>
            </a:r>
            <a:r>
              <a:rPr lang="en-US" sz="1800" b="1" dirty="0" err="1">
                <a:latin typeface="Times New Roman" pitchFamily="18" charset="0"/>
                <a:ea typeface="Arial Unicode MS" pitchFamily="34" charset="-128"/>
                <a:cs typeface="Times New Roman" pitchFamily="18" charset="0"/>
              </a:rPr>
              <a:t>hypothalamo-hypophyseal</a:t>
            </a:r>
            <a:r>
              <a:rPr lang="en-US" sz="1800" b="1" dirty="0">
                <a:latin typeface="Times New Roman" pitchFamily="18" charset="0"/>
                <a:ea typeface="Arial Unicode MS" pitchFamily="34" charset="-128"/>
                <a:cs typeface="Times New Roman" pitchFamily="18" charset="0"/>
              </a:rPr>
              <a:t> portal vessels </a:t>
            </a:r>
            <a:r>
              <a:rPr lang="en-US" sz="1800" dirty="0">
                <a:latin typeface="Times New Roman" pitchFamily="18" charset="0"/>
                <a:ea typeface="Arial Unicode MS" pitchFamily="34" charset="-128"/>
                <a:cs typeface="Times New Roman" pitchFamily="18" charset="0"/>
              </a:rPr>
              <a:t>to the </a:t>
            </a:r>
            <a:r>
              <a:rPr lang="en-US" sz="1800" b="1" dirty="0">
                <a:latin typeface="Times New Roman" pitchFamily="18" charset="0"/>
                <a:ea typeface="Arial Unicode MS" pitchFamily="34" charset="-128"/>
                <a:cs typeface="Times New Roman" pitchFamily="18" charset="0"/>
              </a:rPr>
              <a:t>anterior pituitary</a:t>
            </a:r>
            <a:r>
              <a:rPr lang="en-US" sz="1800" dirty="0">
                <a:latin typeface="Times New Roman" pitchFamily="18" charset="0"/>
                <a:ea typeface="Arial Unicode MS" pitchFamily="34" charset="-128"/>
                <a:cs typeface="Times New Roman" pitchFamily="18" charset="0"/>
              </a:rPr>
              <a:t> to regulate its secretions, these called regulating hormones.</a:t>
            </a:r>
          </a:p>
          <a:p>
            <a:pPr marL="937260" lvl="2" indent="-342900" algn="l" rtl="0">
              <a:buClrTx/>
              <a:buFont typeface="+mj-lt"/>
              <a:buAutoNum type="alphaUcPeriod"/>
            </a:pPr>
            <a:r>
              <a:rPr lang="en-US" sz="1800" b="1" dirty="0">
                <a:latin typeface="Times New Roman" pitchFamily="18" charset="0"/>
                <a:ea typeface="Arial Unicode MS" pitchFamily="34" charset="-128"/>
                <a:cs typeface="Times New Roman" pitchFamily="18" charset="0"/>
              </a:rPr>
              <a:t>Other hypothalamic neurons </a:t>
            </a:r>
            <a:r>
              <a:rPr lang="en-US" sz="1800" dirty="0">
                <a:latin typeface="Times New Roman" pitchFamily="18" charset="0"/>
                <a:ea typeface="Arial Unicode MS" pitchFamily="34" charset="-128"/>
                <a:cs typeface="Times New Roman" pitchFamily="18" charset="0"/>
              </a:rPr>
              <a:t>send </a:t>
            </a:r>
            <a:r>
              <a:rPr lang="en-US" sz="1800" b="1" dirty="0">
                <a:latin typeface="Times New Roman" pitchFamily="18" charset="0"/>
                <a:ea typeface="Arial Unicode MS" pitchFamily="34" charset="-128"/>
                <a:cs typeface="Times New Roman" pitchFamily="18" charset="0"/>
              </a:rPr>
              <a:t>their axons </a:t>
            </a:r>
            <a:r>
              <a:rPr lang="en-US" sz="1800" dirty="0">
                <a:latin typeface="Times New Roman" pitchFamily="18" charset="0"/>
                <a:ea typeface="Arial Unicode MS" pitchFamily="34" charset="-128"/>
                <a:cs typeface="Times New Roman" pitchFamily="18" charset="0"/>
              </a:rPr>
              <a:t>to </a:t>
            </a:r>
            <a:r>
              <a:rPr lang="en-US" sz="1800" b="1" dirty="0">
                <a:latin typeface="Times New Roman" pitchFamily="18" charset="0"/>
                <a:ea typeface="Arial Unicode MS" pitchFamily="34" charset="-128"/>
                <a:cs typeface="Times New Roman" pitchFamily="18" charset="0"/>
              </a:rPr>
              <a:t>the posterior pituitary</a:t>
            </a:r>
            <a:r>
              <a:rPr lang="en-US" sz="1800" dirty="0">
                <a:latin typeface="Times New Roman" pitchFamily="18" charset="0"/>
                <a:ea typeface="Arial Unicode MS" pitchFamily="34" charset="-128"/>
                <a:cs typeface="Times New Roman" pitchFamily="18" charset="0"/>
              </a:rPr>
              <a:t>, where they release </a:t>
            </a:r>
            <a:r>
              <a:rPr lang="en-US" sz="1800" b="1" dirty="0" err="1">
                <a:latin typeface="Times New Roman" pitchFamily="18" charset="0"/>
                <a:ea typeface="Arial Unicode MS" pitchFamily="34" charset="-128"/>
                <a:cs typeface="Times New Roman" pitchFamily="18" charset="0"/>
              </a:rPr>
              <a:t>neurosecretory</a:t>
            </a:r>
            <a:r>
              <a:rPr lang="en-US" sz="1800" b="1" dirty="0">
                <a:latin typeface="Times New Roman" pitchFamily="18" charset="0"/>
                <a:ea typeface="Arial Unicode MS" pitchFamily="34" charset="-128"/>
                <a:cs typeface="Times New Roman" pitchFamily="18" charset="0"/>
              </a:rPr>
              <a:t> products</a:t>
            </a:r>
            <a:r>
              <a:rPr lang="en-US" sz="1800" dirty="0">
                <a:latin typeface="Times New Roman" pitchFamily="18" charset="0"/>
                <a:ea typeface="Arial Unicode MS" pitchFamily="34" charset="-128"/>
                <a:cs typeface="Times New Roman" pitchFamily="18" charset="0"/>
              </a:rPr>
              <a:t> ( NT ) directly into the blood stream. </a:t>
            </a:r>
            <a:endParaRPr lang="en-US" sz="1800" b="1" dirty="0">
              <a:latin typeface="Times New Roman" pitchFamily="18" charset="0"/>
              <a:ea typeface="Arial Unicode MS" pitchFamily="34" charset="-128"/>
              <a:cs typeface="Times New Roman" pitchFamily="18" charset="0"/>
            </a:endParaRPr>
          </a:p>
          <a:p>
            <a:pPr algn="justLow" rtl="0"/>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1927702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as.miami.edu/chemistry/2086/Chap18/New-Chap18-Part1-2006_2_files/image005.jpg">
            <a:hlinkClick r:id="rId3"/>
          </p:cNvPr>
          <p:cNvPicPr>
            <a:picLocks noChangeAspect="1" noChangeArrowheads="1"/>
          </p:cNvPicPr>
          <p:nvPr/>
        </p:nvPicPr>
        <p:blipFill>
          <a:blip r:embed="rId4"/>
          <a:srcRect/>
          <a:stretch>
            <a:fillRect/>
          </a:stretch>
        </p:blipFill>
        <p:spPr bwMode="auto">
          <a:xfrm>
            <a:off x="1871133" y="549276"/>
            <a:ext cx="9101667" cy="5688013"/>
          </a:xfrm>
          <a:prstGeom prst="rect">
            <a:avLst/>
          </a:prstGeom>
          <a:noFill/>
          <a:ln w="9525">
            <a:noFill/>
            <a:miter lim="800000"/>
            <a:headEnd/>
            <a:tailEnd/>
          </a:ln>
        </p:spPr>
      </p:pic>
      <p:sp>
        <p:nvSpPr>
          <p:cNvPr id="5" name="Rectangle 4"/>
          <p:cNvSpPr/>
          <p:nvPr/>
        </p:nvSpPr>
        <p:spPr>
          <a:xfrm>
            <a:off x="661655" y="274321"/>
            <a:ext cx="4429995"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Neuro-endocrine system</a:t>
            </a:r>
          </a:p>
        </p:txBody>
      </p:sp>
      <p:sp>
        <p:nvSpPr>
          <p:cNvPr id="6" name="Rectangle 5"/>
          <p:cNvSpPr>
            <a:spLocks noChangeArrowheads="1"/>
          </p:cNvSpPr>
          <p:nvPr/>
        </p:nvSpPr>
        <p:spPr bwMode="auto">
          <a:xfrm>
            <a:off x="2256367" y="6165850"/>
            <a:ext cx="5684568" cy="523220"/>
          </a:xfrm>
          <a:prstGeom prst="rect">
            <a:avLst/>
          </a:prstGeom>
          <a:noFill/>
          <a:ln w="9525">
            <a:noFill/>
            <a:miter lim="800000"/>
            <a:headEnd/>
            <a:tailEnd/>
          </a:ln>
        </p:spPr>
        <p:txBody>
          <a:bodyPr wrap="none">
            <a:spAutoFit/>
          </a:bodyPr>
          <a:lstStyle/>
          <a:p>
            <a:pPr algn="ctr" rtl="0"/>
            <a:r>
              <a:rPr lang="en-US" sz="2800" b="1">
                <a:latin typeface="Arial Unicode MS" pitchFamily="34" charset="-128"/>
                <a:ea typeface="Arial Unicode MS" pitchFamily="34" charset="-128"/>
                <a:cs typeface="Arial Unicode MS" pitchFamily="34" charset="-128"/>
              </a:rPr>
              <a:t>Hypothalamic neurosecretory cells</a:t>
            </a:r>
            <a:endParaRPr 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ituitary_Hormones_large.jpg"/>
          <p:cNvPicPr>
            <a:picLocks noChangeAspect="1"/>
          </p:cNvPicPr>
          <p:nvPr/>
        </p:nvPicPr>
        <p:blipFill>
          <a:blip r:embed="rId3"/>
          <a:stretch>
            <a:fillRect/>
          </a:stretch>
        </p:blipFill>
        <p:spPr>
          <a:xfrm>
            <a:off x="1609858" y="309092"/>
            <a:ext cx="9182637" cy="62462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 y="1052513"/>
            <a:ext cx="12433300" cy="863600"/>
          </a:xfrm>
        </p:spPr>
        <p:txBody>
          <a:bodyPr/>
          <a:lstStyle/>
          <a:p>
            <a:pPr algn="l" rtl="0" eaLnBrk="1" hangingPunct="1">
              <a:lnSpc>
                <a:spcPct val="80000"/>
              </a:lnSpc>
            </a:pPr>
            <a:r>
              <a:rPr lang="en-US" sz="2700" dirty="0">
                <a:latin typeface="Times New Roman" pitchFamily="18" charset="0"/>
                <a:ea typeface="Arial Unicode MS" pitchFamily="34" charset="-128"/>
                <a:cs typeface="Times New Roman" pitchFamily="18" charset="0"/>
              </a:rPr>
              <a:t>Virtually all organs of the body exhibit endocrine function</a:t>
            </a:r>
          </a:p>
        </p:txBody>
      </p:sp>
      <p:sp>
        <p:nvSpPr>
          <p:cNvPr id="4" name="Rectangle 3"/>
          <p:cNvSpPr/>
          <p:nvPr/>
        </p:nvSpPr>
        <p:spPr>
          <a:xfrm>
            <a:off x="2984779" y="228601"/>
            <a:ext cx="6006773"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pitchFamily="34" charset="-128"/>
                <a:ea typeface="Arial Unicode MS" pitchFamily="34" charset="-128"/>
              </a:rPr>
              <a:t>Hormone Secreting Tissues </a:t>
            </a:r>
          </a:p>
        </p:txBody>
      </p:sp>
      <p:sp>
        <p:nvSpPr>
          <p:cNvPr id="5" name="Right Brace 4"/>
          <p:cNvSpPr/>
          <p:nvPr/>
        </p:nvSpPr>
        <p:spPr>
          <a:xfrm rot="16200000">
            <a:off x="6059225" y="-2295260"/>
            <a:ext cx="649287" cy="864023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Rectangle 5"/>
          <p:cNvSpPr>
            <a:spLocks noChangeArrowheads="1"/>
          </p:cNvSpPr>
          <p:nvPr/>
        </p:nvSpPr>
        <p:spPr bwMode="auto">
          <a:xfrm>
            <a:off x="431801" y="2420939"/>
            <a:ext cx="2539478" cy="363176"/>
          </a:xfrm>
          <a:prstGeom prst="rect">
            <a:avLst/>
          </a:prstGeom>
          <a:noFill/>
          <a:ln w="9525">
            <a:noFill/>
            <a:miter lim="800000"/>
            <a:headEnd/>
            <a:tailEnd/>
          </a:ln>
        </p:spPr>
        <p:txBody>
          <a:bodyPr wrap="none">
            <a:spAutoFit/>
          </a:bodyPr>
          <a:lstStyle/>
          <a:p>
            <a:pPr algn="l" rtl="0">
              <a:lnSpc>
                <a:spcPct val="80000"/>
              </a:lnSpc>
            </a:pPr>
            <a:r>
              <a:rPr lang="en-US" sz="2200" b="1" u="sng">
                <a:solidFill>
                  <a:srgbClr val="3333CC"/>
                </a:solidFill>
                <a:latin typeface="Arial Unicode MS" pitchFamily="34" charset="-128"/>
                <a:ea typeface="Arial Unicode MS" pitchFamily="34" charset="-128"/>
                <a:cs typeface="Arial Unicode MS" pitchFamily="34" charset="-128"/>
              </a:rPr>
              <a:t>I-Endocrine glands</a:t>
            </a:r>
          </a:p>
        </p:txBody>
      </p:sp>
      <p:sp>
        <p:nvSpPr>
          <p:cNvPr id="7" name="Rectangle 6"/>
          <p:cNvSpPr>
            <a:spLocks noChangeArrowheads="1"/>
          </p:cNvSpPr>
          <p:nvPr/>
        </p:nvSpPr>
        <p:spPr bwMode="auto">
          <a:xfrm>
            <a:off x="7642359" y="2349501"/>
            <a:ext cx="4549642" cy="430887"/>
          </a:xfrm>
          <a:prstGeom prst="rect">
            <a:avLst/>
          </a:prstGeom>
          <a:noFill/>
          <a:ln w="9525">
            <a:noFill/>
            <a:miter lim="800000"/>
            <a:headEnd/>
            <a:tailEnd/>
          </a:ln>
        </p:spPr>
        <p:txBody>
          <a:bodyPr wrap="none">
            <a:spAutoFit/>
          </a:bodyPr>
          <a:lstStyle/>
          <a:p>
            <a:r>
              <a:rPr lang="en-US" sz="2200" b="1" u="sng">
                <a:solidFill>
                  <a:srgbClr val="3333CC"/>
                </a:solidFill>
                <a:latin typeface="Arial Unicode MS" pitchFamily="34" charset="-128"/>
                <a:ea typeface="Arial Unicode MS" pitchFamily="34" charset="-128"/>
                <a:cs typeface="Arial Unicode MS" pitchFamily="34" charset="-128"/>
              </a:rPr>
              <a:t>II- Organs with endocrine functions</a:t>
            </a:r>
            <a:endParaRPr lang="en-US" sz="2200" u="sng"/>
          </a:p>
        </p:txBody>
      </p:sp>
      <p:sp>
        <p:nvSpPr>
          <p:cNvPr id="8" name="Rectangle 7"/>
          <p:cNvSpPr>
            <a:spLocks noChangeArrowheads="1"/>
          </p:cNvSpPr>
          <p:nvPr/>
        </p:nvSpPr>
        <p:spPr bwMode="auto">
          <a:xfrm>
            <a:off x="0" y="2842261"/>
            <a:ext cx="6790267" cy="2751522"/>
          </a:xfrm>
          <a:prstGeom prst="rect">
            <a:avLst/>
          </a:prstGeom>
          <a:noFill/>
          <a:ln w="9525">
            <a:noFill/>
            <a:miter lim="800000"/>
            <a:headEnd/>
            <a:tailEnd/>
          </a:ln>
        </p:spPr>
        <p:txBody>
          <a:bodyPr wrap="square">
            <a:spAutoFit/>
          </a:bodyPr>
          <a:lstStyle/>
          <a:p>
            <a:pPr lvl="2" algn="l" rtl="0">
              <a:lnSpc>
                <a:spcPct val="80000"/>
              </a:lnSpc>
            </a:pPr>
            <a:r>
              <a:rPr lang="en-US" sz="2400" dirty="0">
                <a:latin typeface="Times New Roman" pitchFamily="18" charset="0"/>
                <a:ea typeface="Arial Unicode MS" pitchFamily="34" charset="-128"/>
                <a:cs typeface="Times New Roman" pitchFamily="18" charset="0"/>
              </a:rPr>
              <a:t>1- Hypothalamus</a:t>
            </a:r>
          </a:p>
          <a:p>
            <a:pPr lvl="2" algn="l" rtl="0">
              <a:lnSpc>
                <a:spcPct val="80000"/>
              </a:lnSpc>
            </a:pPr>
            <a:r>
              <a:rPr lang="en-US" sz="2400" dirty="0">
                <a:latin typeface="Times New Roman" pitchFamily="18" charset="0"/>
                <a:ea typeface="Arial Unicode MS" pitchFamily="34" charset="-128"/>
                <a:cs typeface="Times New Roman" pitchFamily="18" charset="0"/>
              </a:rPr>
              <a:t>2- Pituitary gland</a:t>
            </a:r>
          </a:p>
          <a:p>
            <a:pPr lvl="2" algn="l" rtl="0">
              <a:lnSpc>
                <a:spcPct val="80000"/>
              </a:lnSpc>
            </a:pPr>
            <a:r>
              <a:rPr lang="en-US" sz="2400" dirty="0">
                <a:latin typeface="Times New Roman" pitchFamily="18" charset="0"/>
                <a:ea typeface="Arial Unicode MS" pitchFamily="34" charset="-128"/>
                <a:cs typeface="Times New Roman" pitchFamily="18" charset="0"/>
              </a:rPr>
              <a:t>3- Thyroid gland. </a:t>
            </a:r>
          </a:p>
          <a:p>
            <a:pPr lvl="2" algn="l" rtl="0">
              <a:lnSpc>
                <a:spcPct val="80000"/>
              </a:lnSpc>
            </a:pPr>
            <a:r>
              <a:rPr lang="en-US" sz="2400" dirty="0">
                <a:latin typeface="Times New Roman" pitchFamily="18" charset="0"/>
                <a:ea typeface="Arial Unicode MS" pitchFamily="34" charset="-128"/>
                <a:cs typeface="Times New Roman" pitchFamily="18" charset="0"/>
              </a:rPr>
              <a:t>4- Parathyroid glands </a:t>
            </a:r>
          </a:p>
          <a:p>
            <a:pPr lvl="2" algn="l" rtl="0">
              <a:lnSpc>
                <a:spcPct val="80000"/>
              </a:lnSpc>
            </a:pPr>
            <a:r>
              <a:rPr lang="en-US" sz="2400" dirty="0">
                <a:latin typeface="Times New Roman" pitchFamily="18" charset="0"/>
                <a:ea typeface="Arial Unicode MS" pitchFamily="34" charset="-128"/>
                <a:cs typeface="Times New Roman" pitchFamily="18" charset="0"/>
              </a:rPr>
              <a:t>5- </a:t>
            </a:r>
            <a:r>
              <a:rPr lang="en-US" sz="2400" dirty="0" err="1">
                <a:latin typeface="Times New Roman" pitchFamily="18" charset="0"/>
                <a:ea typeface="Arial Unicode MS" pitchFamily="34" charset="-128"/>
                <a:cs typeface="Times New Roman" pitchFamily="18" charset="0"/>
              </a:rPr>
              <a:t>Arenal</a:t>
            </a:r>
            <a:r>
              <a:rPr lang="en-US" sz="2400" dirty="0">
                <a:latin typeface="Times New Roman" pitchFamily="18" charset="0"/>
                <a:ea typeface="Arial Unicode MS" pitchFamily="34" charset="-128"/>
                <a:cs typeface="Times New Roman" pitchFamily="18" charset="0"/>
              </a:rPr>
              <a:t> glands</a:t>
            </a:r>
          </a:p>
          <a:p>
            <a:pPr lvl="2" algn="l" rtl="0">
              <a:lnSpc>
                <a:spcPct val="80000"/>
              </a:lnSpc>
            </a:pPr>
            <a:r>
              <a:rPr lang="en-US" sz="2400" dirty="0">
                <a:latin typeface="Times New Roman" pitchFamily="18" charset="0"/>
                <a:ea typeface="Arial Unicode MS" pitchFamily="34" charset="-128"/>
                <a:cs typeface="Times New Roman" pitchFamily="18" charset="0"/>
              </a:rPr>
              <a:t>6- Endocrine portion of the pancreas</a:t>
            </a:r>
          </a:p>
          <a:p>
            <a:pPr lvl="2" algn="l" rtl="0">
              <a:lnSpc>
                <a:spcPct val="80000"/>
              </a:lnSpc>
            </a:pPr>
            <a:r>
              <a:rPr lang="en-US" sz="2400" dirty="0">
                <a:latin typeface="Times New Roman" pitchFamily="18" charset="0"/>
                <a:ea typeface="Arial Unicode MS" pitchFamily="34" charset="-128"/>
                <a:cs typeface="Times New Roman" pitchFamily="18" charset="0"/>
              </a:rPr>
              <a:t>7- Primary sex organs: testes and ovaries </a:t>
            </a:r>
          </a:p>
          <a:p>
            <a:pPr lvl="2" algn="l" rtl="0">
              <a:lnSpc>
                <a:spcPct val="80000"/>
              </a:lnSpc>
            </a:pPr>
            <a:r>
              <a:rPr lang="en-US" sz="2400" dirty="0">
                <a:latin typeface="Times New Roman" pitchFamily="18" charset="0"/>
                <a:ea typeface="Arial Unicode MS" pitchFamily="34" charset="-128"/>
                <a:cs typeface="Times New Roman" pitchFamily="18" charset="0"/>
              </a:rPr>
              <a:t>8- Thymus gland</a:t>
            </a:r>
          </a:p>
          <a:p>
            <a:pPr lvl="2" algn="l" rtl="0">
              <a:lnSpc>
                <a:spcPct val="80000"/>
              </a:lnSpc>
            </a:pPr>
            <a:r>
              <a:rPr lang="en-US" sz="2400" dirty="0">
                <a:latin typeface="Times New Roman" pitchFamily="18" charset="0"/>
                <a:ea typeface="Arial Unicode MS" pitchFamily="34" charset="-128"/>
                <a:cs typeface="Times New Roman" pitchFamily="18" charset="0"/>
              </a:rPr>
              <a:t>9- Pineal gland</a:t>
            </a:r>
          </a:p>
        </p:txBody>
      </p:sp>
      <p:sp>
        <p:nvSpPr>
          <p:cNvPr id="9" name="Rectangle 8"/>
          <p:cNvSpPr>
            <a:spLocks noChangeArrowheads="1"/>
          </p:cNvSpPr>
          <p:nvPr/>
        </p:nvSpPr>
        <p:spPr bwMode="auto">
          <a:xfrm>
            <a:off x="7198784" y="2784476"/>
            <a:ext cx="4993216" cy="1865313"/>
          </a:xfrm>
          <a:prstGeom prst="rect">
            <a:avLst/>
          </a:prstGeom>
          <a:noFill/>
          <a:ln w="9525">
            <a:noFill/>
            <a:miter lim="800000"/>
            <a:headEnd/>
            <a:tailEnd/>
          </a:ln>
        </p:spPr>
        <p:txBody>
          <a:bodyPr>
            <a:spAutoFit/>
          </a:bodyPr>
          <a:lstStyle/>
          <a:p>
            <a:pPr lvl="2" algn="l" rtl="0">
              <a:lnSpc>
                <a:spcPct val="80000"/>
              </a:lnSpc>
            </a:pPr>
            <a:r>
              <a:rPr lang="en-US" sz="2400" dirty="0">
                <a:latin typeface="Times New Roman" pitchFamily="18" charset="0"/>
                <a:ea typeface="Arial Unicode MS" pitchFamily="34" charset="-128"/>
                <a:cs typeface="Times New Roman" pitchFamily="18" charset="0"/>
              </a:rPr>
              <a:t>1- Heart </a:t>
            </a:r>
          </a:p>
          <a:p>
            <a:pPr lvl="2" algn="l" rtl="0">
              <a:lnSpc>
                <a:spcPct val="80000"/>
              </a:lnSpc>
            </a:pPr>
            <a:r>
              <a:rPr lang="en-US" sz="2400" dirty="0">
                <a:latin typeface="Times New Roman" pitchFamily="18" charset="0"/>
                <a:ea typeface="Arial Unicode MS" pitchFamily="34" charset="-128"/>
                <a:cs typeface="Times New Roman" pitchFamily="18" charset="0"/>
              </a:rPr>
              <a:t>2- Kidney </a:t>
            </a:r>
          </a:p>
          <a:p>
            <a:pPr lvl="2" algn="l" rtl="0">
              <a:lnSpc>
                <a:spcPct val="80000"/>
              </a:lnSpc>
            </a:pPr>
            <a:r>
              <a:rPr lang="en-US" sz="2400" dirty="0">
                <a:latin typeface="Times New Roman" pitchFamily="18" charset="0"/>
                <a:ea typeface="Arial Unicode MS" pitchFamily="34" charset="-128"/>
                <a:cs typeface="Times New Roman" pitchFamily="18" charset="0"/>
              </a:rPr>
              <a:t>3- Liver </a:t>
            </a:r>
          </a:p>
          <a:p>
            <a:pPr lvl="2" algn="l" rtl="0">
              <a:lnSpc>
                <a:spcPct val="80000"/>
              </a:lnSpc>
            </a:pPr>
            <a:r>
              <a:rPr lang="en-US" sz="2400" dirty="0">
                <a:latin typeface="Times New Roman" pitchFamily="18" charset="0"/>
                <a:ea typeface="Arial Unicode MS" pitchFamily="34" charset="-128"/>
                <a:cs typeface="Times New Roman" pitchFamily="18" charset="0"/>
              </a:rPr>
              <a:t>4- Skin</a:t>
            </a:r>
          </a:p>
          <a:p>
            <a:pPr lvl="2" algn="l" rtl="0">
              <a:lnSpc>
                <a:spcPct val="80000"/>
              </a:lnSpc>
            </a:pPr>
            <a:r>
              <a:rPr lang="en-US" sz="2400" dirty="0">
                <a:latin typeface="Times New Roman" pitchFamily="18" charset="0"/>
                <a:ea typeface="Arial Unicode MS" pitchFamily="34" charset="-128"/>
                <a:cs typeface="Times New Roman" pitchFamily="18" charset="0"/>
              </a:rPr>
              <a:t>5- GIT</a:t>
            </a:r>
          </a:p>
          <a:p>
            <a:pPr lvl="2" algn="l" rtl="0">
              <a:lnSpc>
                <a:spcPct val="80000"/>
              </a:lnSpc>
            </a:pPr>
            <a:r>
              <a:rPr lang="en-US" sz="2400" dirty="0">
                <a:latin typeface="Times New Roman" pitchFamily="18" charset="0"/>
                <a:ea typeface="Arial Unicode MS" pitchFamily="34" charset="-128"/>
                <a:cs typeface="Times New Roman" pitchFamily="18" charset="0"/>
              </a:rPr>
              <a:t>6- Placenta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56360" y="259080"/>
            <a:ext cx="10363200" cy="4572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Hormone secreting glands of the endocrine system</a:t>
            </a:r>
            <a:endParaRPr lang="en-GB"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7" name="Picture 3" descr="D:\1029.gif"/>
          <p:cNvPicPr>
            <a:picLocks noChangeAspect="1" noChangeArrowheads="1"/>
          </p:cNvPicPr>
          <p:nvPr/>
        </p:nvPicPr>
        <p:blipFill>
          <a:blip r:embed="rId3"/>
          <a:srcRect/>
          <a:stretch>
            <a:fillRect/>
          </a:stretch>
        </p:blipFill>
        <p:spPr bwMode="auto">
          <a:xfrm>
            <a:off x="2032000" y="838200"/>
            <a:ext cx="8270240" cy="57912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scioly.org/wiki/images/8/80/Endocrine_System.png">
            <a:hlinkClick r:id="rId3"/>
          </p:cNvPr>
          <p:cNvPicPr>
            <a:picLocks noChangeAspect="1" noChangeArrowheads="1"/>
          </p:cNvPicPr>
          <p:nvPr/>
        </p:nvPicPr>
        <p:blipFill>
          <a:blip r:embed="rId4"/>
          <a:srcRect/>
          <a:stretch>
            <a:fillRect/>
          </a:stretch>
        </p:blipFill>
        <p:spPr bwMode="auto">
          <a:xfrm>
            <a:off x="1752600" y="188914"/>
            <a:ext cx="8945880" cy="666908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able+13.2+Table+13.2+Hormones+of+endocrine+glands+other+than+the+hypothalamus+and+pituitary.+18.jpg"/>
          <p:cNvPicPr>
            <a:picLocks noChangeAspect="1"/>
          </p:cNvPicPr>
          <p:nvPr/>
        </p:nvPicPr>
        <p:blipFill>
          <a:blip r:embed="rId3"/>
          <a:stretch>
            <a:fillRect/>
          </a:stretch>
        </p:blipFill>
        <p:spPr>
          <a:xfrm>
            <a:off x="502276" y="1"/>
            <a:ext cx="11037194"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67024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Pituitary Hormones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Content Placeholder 3" descr="9.JPG"/>
          <p:cNvPicPr>
            <a:picLocks noGrp="1" noChangeAspect="1"/>
          </p:cNvPicPr>
          <p:nvPr>
            <p:ph sz="quarter" idx="1"/>
          </p:nvPr>
        </p:nvPicPr>
        <p:blipFill>
          <a:blip r:embed="rId3"/>
          <a:stretch>
            <a:fillRect/>
          </a:stretch>
        </p:blipFill>
        <p:spPr>
          <a:xfrm>
            <a:off x="2270760" y="899160"/>
            <a:ext cx="8336279" cy="573024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06400" y="441960"/>
            <a:ext cx="11785600" cy="1066800"/>
          </a:xfrm>
        </p:spPr>
        <p:txBody>
          <a:bodyPr/>
          <a:lstStyle/>
          <a:p>
            <a:pPr algn="l" rtl="0"/>
            <a:endParaRPr lang="en-US" dirty="0">
              <a:latin typeface="Times New Roman" pitchFamily="18" charset="0"/>
              <a:cs typeface="Times New Roman" pitchFamily="18" charset="0"/>
            </a:endParaRPr>
          </a:p>
          <a:p>
            <a:pPr algn="l" rtl="0"/>
            <a:r>
              <a:rPr lang="en-US" sz="3200" dirty="0">
                <a:latin typeface="Times New Roman" pitchFamily="18" charset="0"/>
                <a:cs typeface="Times New Roman" pitchFamily="18" charset="0"/>
              </a:rPr>
              <a:t>Body functions are regulated by 2 systems:</a:t>
            </a:r>
            <a:endParaRPr lang="ar-EG" sz="3200" dirty="0">
              <a:latin typeface="Times New Roman" pitchFamily="18" charset="0"/>
              <a:cs typeface="Times New Roman" pitchFamily="18" charset="0"/>
            </a:endParaRPr>
          </a:p>
        </p:txBody>
      </p:sp>
      <p:graphicFrame>
        <p:nvGraphicFramePr>
          <p:cNvPr id="4" name="Diagram 3"/>
          <p:cNvGraphicFramePr/>
          <p:nvPr/>
        </p:nvGraphicFramePr>
        <p:xfrm>
          <a:off x="527381" y="1988840"/>
          <a:ext cx="11277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jpg"/>
          <p:cNvPicPr>
            <a:picLocks noGrp="1" noChangeAspect="1"/>
          </p:cNvPicPr>
          <p:nvPr>
            <p:ph sz="quarter" idx="1"/>
          </p:nvPr>
        </p:nvPicPr>
        <p:blipFill>
          <a:blip r:embed="rId3"/>
          <a:stretch>
            <a:fillRect/>
          </a:stretch>
        </p:blipFill>
        <p:spPr>
          <a:xfrm>
            <a:off x="731520" y="0"/>
            <a:ext cx="10698480" cy="6858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noChangeAspect="1"/>
          </p:cNvPicPr>
          <p:nvPr>
            <p:ph sz="quarter" idx="1"/>
          </p:nvPr>
        </p:nvPicPr>
        <p:blipFill>
          <a:blip r:embed="rId3"/>
          <a:stretch>
            <a:fillRect/>
          </a:stretch>
        </p:blipFill>
        <p:spPr>
          <a:xfrm>
            <a:off x="1447800" y="259080"/>
            <a:ext cx="9265920" cy="635508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100.jpg"/>
          <p:cNvPicPr>
            <a:picLocks noGrp="1" noChangeAspect="1"/>
          </p:cNvPicPr>
          <p:nvPr>
            <p:ph sz="quarter" idx="1"/>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3.jpg"/>
          <p:cNvPicPr>
            <a:picLocks noGrp="1" noChangeAspect="1"/>
          </p:cNvPicPr>
          <p:nvPr>
            <p:ph sz="quarter" idx="1"/>
          </p:nvPr>
        </p:nvPicPr>
        <p:blipFill>
          <a:blip r:embed="rId3"/>
          <a:stretch>
            <a:fillRect/>
          </a:stretch>
        </p:blipFill>
        <p:spPr>
          <a:xfrm>
            <a:off x="1630680" y="182880"/>
            <a:ext cx="8915400" cy="646176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1.jpg"/>
          <p:cNvPicPr>
            <a:picLocks noGrp="1" noChangeAspect="1"/>
          </p:cNvPicPr>
          <p:nvPr>
            <p:ph sz="quarter" idx="1"/>
          </p:nvPr>
        </p:nvPicPr>
        <p:blipFill>
          <a:blip r:embed="rId3"/>
          <a:stretch>
            <a:fillRect/>
          </a:stretch>
        </p:blipFill>
        <p:spPr>
          <a:xfrm>
            <a:off x="2072640" y="594360"/>
            <a:ext cx="7863840"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1738282" y="214290"/>
            <a:ext cx="8572560" cy="514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738282" y="5357826"/>
            <a:ext cx="8572560" cy="12926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Low" rtl="0"/>
            <a:r>
              <a:rPr lang="en-US" b="1" dirty="0">
                <a:solidFill>
                  <a:prstClr val="black"/>
                </a:solidFill>
                <a:latin typeface="Times New Roman" pitchFamily="18" charset="0"/>
                <a:cs typeface="Times New Roman" pitchFamily="18" charset="0"/>
              </a:rPr>
              <a:t>Figure 1 : Typical motor neuron with a </a:t>
            </a:r>
            <a:r>
              <a:rPr lang="en-US" b="1" dirty="0" err="1">
                <a:solidFill>
                  <a:prstClr val="black"/>
                </a:solidFill>
                <a:latin typeface="Times New Roman" pitchFamily="18" charset="0"/>
                <a:cs typeface="Times New Roman" pitchFamily="18" charset="0"/>
              </a:rPr>
              <a:t>myelinated</a:t>
            </a:r>
            <a:r>
              <a:rPr lang="en-US" b="1" dirty="0">
                <a:solidFill>
                  <a:prstClr val="black"/>
                </a:solidFill>
                <a:latin typeface="Times New Roman" pitchFamily="18" charset="0"/>
                <a:cs typeface="Times New Roman" pitchFamily="18" charset="0"/>
              </a:rPr>
              <a:t> axon.</a:t>
            </a:r>
            <a:endParaRPr lang="en-US" sz="1400" b="1" dirty="0">
              <a:solidFill>
                <a:prstClr val="black"/>
              </a:solidFill>
              <a:latin typeface="Times New Roman" pitchFamily="18" charset="0"/>
              <a:cs typeface="Times New Roman" pitchFamily="18" charset="0"/>
            </a:endParaRPr>
          </a:p>
          <a:p>
            <a:pPr algn="justLow" rtl="0"/>
            <a:r>
              <a:rPr lang="en-US" sz="1400" dirty="0">
                <a:solidFill>
                  <a:prstClr val="black"/>
                </a:solidFill>
                <a:latin typeface="Times New Roman" pitchFamily="18" charset="0"/>
                <a:cs typeface="Times New Roman" pitchFamily="18" charset="0"/>
              </a:rPr>
              <a:t>A motor neuron is comprised of a cell body (soma) with a nucleus, several processes called dendrites, and a long fibrous axon that originates from the axon hillock. The first portion of the axon is called the initial segment. A myelin sheath forms from Schwann cells and surrounds the axon except at its ending and at the nodes of </a:t>
            </a:r>
            <a:r>
              <a:rPr lang="en-US" sz="1400" dirty="0" err="1">
                <a:solidFill>
                  <a:prstClr val="black"/>
                </a:solidFill>
                <a:latin typeface="Times New Roman" pitchFamily="18" charset="0"/>
                <a:cs typeface="Times New Roman" pitchFamily="18" charset="0"/>
              </a:rPr>
              <a:t>Ranvier</a:t>
            </a:r>
            <a:r>
              <a:rPr lang="en-US" sz="1400" dirty="0">
                <a:solidFill>
                  <a:prstClr val="black"/>
                </a:solidFill>
                <a:latin typeface="Times New Roman" pitchFamily="18" charset="0"/>
                <a:cs typeface="Times New Roman" pitchFamily="18" charset="0"/>
              </a:rPr>
              <a:t>. Terminal buttons (</a:t>
            </a:r>
            <a:r>
              <a:rPr lang="en-US" sz="1400" dirty="0" err="1">
                <a:solidFill>
                  <a:prstClr val="black"/>
                </a:solidFill>
                <a:latin typeface="Times New Roman" pitchFamily="18" charset="0"/>
                <a:cs typeface="Times New Roman" pitchFamily="18" charset="0"/>
              </a:rPr>
              <a:t>boutons</a:t>
            </a:r>
            <a:r>
              <a:rPr lang="en-US" sz="1400" dirty="0">
                <a:solidFill>
                  <a:prstClr val="black"/>
                </a:solidFill>
                <a:latin typeface="Times New Roman" pitchFamily="18" charset="0"/>
                <a:cs typeface="Times New Roman" pitchFamily="18" charset="0"/>
              </a:rPr>
              <a:t>) are located at the terminal endings</a:t>
            </a:r>
            <a:r>
              <a:rPr lang="en-US" dirty="0">
                <a:solidFill>
                  <a:prstClr val="black"/>
                </a:solidFill>
                <a:latin typeface="Times New Roman" pitchFamily="18" charset="0"/>
                <a:cs typeface="Times New Roman" pitchFamily="18" charset="0"/>
              </a:rPr>
              <a:t>.</a:t>
            </a:r>
            <a:endParaRPr lang="ar-IQ" dirty="0">
              <a:solidFill>
                <a:prstClr val="black"/>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7F1E52-30C0-49CF-BD41-9FF14530B24F}"/>
              </a:ext>
            </a:extLst>
          </p:cNvPr>
          <p:cNvPicPr>
            <a:picLocks noChangeAspect="1"/>
          </p:cNvPicPr>
          <p:nvPr/>
        </p:nvPicPr>
        <p:blipFill>
          <a:blip r:embed="rId2"/>
          <a:stretch>
            <a:fillRect/>
          </a:stretch>
        </p:blipFill>
        <p:spPr>
          <a:xfrm>
            <a:off x="836908" y="356461"/>
            <a:ext cx="10569845" cy="6307810"/>
          </a:xfrm>
          <a:prstGeom prst="rect">
            <a:avLst/>
          </a:prstGeom>
        </p:spPr>
      </p:pic>
    </p:spTree>
    <p:extLst>
      <p:ext uri="{BB962C8B-B14F-4D97-AF65-F5344CB8AC3E}">
        <p14:creationId xmlns:p14="http://schemas.microsoft.com/office/powerpoint/2010/main" val="1932504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3"/>
          <a:srcRect/>
          <a:stretch>
            <a:fillRect/>
          </a:stretch>
        </p:blipFill>
        <p:spPr bwMode="auto">
          <a:xfrm>
            <a:off x="1881158" y="274638"/>
            <a:ext cx="8072494" cy="6369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https://classconnection.s3.amazonaws.com/1615/flashcards/596052/png/screen-shot-2011-01-19-at-10.10.47-pm.png"/>
          <p:cNvPicPr>
            <a:picLocks noGrp="1" noChangeAspect="1" noChangeArrowheads="1"/>
          </p:cNvPicPr>
          <p:nvPr>
            <p:ph idx="1"/>
          </p:nvPr>
        </p:nvPicPr>
        <p:blipFill>
          <a:blip r:embed="rId3"/>
          <a:srcRect/>
          <a:stretch>
            <a:fillRect/>
          </a:stretch>
        </p:blipFill>
        <p:spPr>
          <a:xfrm>
            <a:off x="1881158" y="195264"/>
            <a:ext cx="8358246" cy="6448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2626A6-677D-4B01-BB93-CF601432A9EE}"/>
              </a:ext>
            </a:extLst>
          </p:cNvPr>
          <p:cNvPicPr>
            <a:picLocks noChangeAspect="1"/>
          </p:cNvPicPr>
          <p:nvPr/>
        </p:nvPicPr>
        <p:blipFill>
          <a:blip r:embed="rId2"/>
          <a:stretch>
            <a:fillRect/>
          </a:stretch>
        </p:blipFill>
        <p:spPr>
          <a:xfrm>
            <a:off x="1038386" y="216976"/>
            <a:ext cx="10430360" cy="6276813"/>
          </a:xfrm>
          <a:prstGeom prst="rect">
            <a:avLst/>
          </a:prstGeom>
        </p:spPr>
      </p:pic>
    </p:spTree>
    <p:extLst>
      <p:ext uri="{BB962C8B-B14F-4D97-AF65-F5344CB8AC3E}">
        <p14:creationId xmlns:p14="http://schemas.microsoft.com/office/powerpoint/2010/main" val="2311070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60500" y="399889"/>
            <a:ext cx="8761413" cy="657069"/>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b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 The Endocrine system</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76518" y="1310640"/>
            <a:ext cx="11230378" cy="5204459"/>
          </a:xfrm>
        </p:spPr>
        <p:style>
          <a:lnRef idx="2">
            <a:schemeClr val="dk1"/>
          </a:lnRef>
          <a:fillRef idx="1">
            <a:schemeClr val="lt1"/>
          </a:fillRef>
          <a:effectRef idx="0">
            <a:schemeClr val="dk1"/>
          </a:effectRef>
          <a:fontRef idx="minor">
            <a:schemeClr val="dk1"/>
          </a:fontRef>
        </p:style>
        <p:txBody>
          <a:bodyPr>
            <a:noAutofit/>
          </a:bodyPr>
          <a:lstStyle/>
          <a:p>
            <a:pPr lvl="0" algn="justLow" rtl="0">
              <a:lnSpc>
                <a:spcPct val="115000"/>
              </a:lnSpc>
              <a:buFont typeface="Symbol" panose="05050102010706020507" pitchFamily="18" charset="2"/>
              <a:buChar char=""/>
            </a:pPr>
            <a:endParaRPr lang="en-US" sz="2400" b="1" dirty="0">
              <a:latin typeface="Times New Roman" pitchFamily="18" charset="0"/>
              <a:ea typeface="Calibri" panose="020F0502020204030204" pitchFamily="34" charset="0"/>
              <a:cs typeface="Times New Roman" pitchFamily="18" charset="0"/>
            </a:endParaRPr>
          </a:p>
          <a:p>
            <a:pPr lvl="0" algn="justLow" rtl="0">
              <a:lnSpc>
                <a:spcPct val="115000"/>
              </a:lnSpc>
              <a:buFont typeface="Symbol" panose="05050102010706020507" pitchFamily="18" charset="2"/>
              <a:buChar char=""/>
            </a:pPr>
            <a:r>
              <a:rPr lang="en-US" sz="2400" b="1" dirty="0">
                <a:latin typeface="Times New Roman" pitchFamily="18" charset="0"/>
                <a:ea typeface="Calibri" panose="020F0502020204030204" pitchFamily="34" charset="0"/>
                <a:cs typeface="Times New Roman" pitchFamily="18" charset="0"/>
              </a:rPr>
              <a:t>The nervous system</a:t>
            </a:r>
            <a:r>
              <a:rPr lang="en-US" sz="2400" dirty="0">
                <a:latin typeface="Times New Roman" pitchFamily="18" charset="0"/>
                <a:ea typeface="Calibri" panose="020F0502020204030204" pitchFamily="34" charset="0"/>
                <a:cs typeface="Times New Roman" pitchFamily="18" charset="0"/>
              </a:rPr>
              <a:t> coordinates fast, precise responses, such as muscle contraction. Electrical impulses generated by this system are very rapid and of short duration (milliseconds).</a:t>
            </a:r>
          </a:p>
          <a:p>
            <a:pPr marL="0" indent="0" algn="justLow" rtl="0">
              <a:lnSpc>
                <a:spcPct val="115000"/>
              </a:lnSpc>
              <a:buNone/>
            </a:pPr>
            <a:endParaRPr lang="en-US" sz="2400" dirty="0">
              <a:latin typeface="Times New Roman" pitchFamily="18" charset="0"/>
              <a:ea typeface="Calibri" panose="020F0502020204030204" pitchFamily="34" charset="0"/>
              <a:cs typeface="Times New Roman" pitchFamily="18" charset="0"/>
            </a:endParaRPr>
          </a:p>
          <a:p>
            <a:pPr lvl="0" algn="justLow" rtl="0">
              <a:lnSpc>
                <a:spcPct val="115000"/>
              </a:lnSpc>
              <a:buFont typeface="Symbol" panose="05050102010706020507" pitchFamily="18" charset="2"/>
              <a:buChar char=""/>
            </a:pPr>
            <a:r>
              <a:rPr lang="en-US" sz="2400" b="1" dirty="0">
                <a:latin typeface="Times New Roman" pitchFamily="18" charset="0"/>
                <a:ea typeface="Calibri" panose="020F0502020204030204" pitchFamily="34" charset="0"/>
                <a:cs typeface="Times New Roman" pitchFamily="18" charset="0"/>
              </a:rPr>
              <a:t>The endocrine system</a:t>
            </a:r>
            <a:r>
              <a:rPr lang="en-US" sz="2400" dirty="0">
                <a:latin typeface="Times New Roman" pitchFamily="18" charset="0"/>
                <a:ea typeface="Calibri" panose="020F0502020204030204" pitchFamily="34" charset="0"/>
                <a:cs typeface="Times New Roman" pitchFamily="18" charset="0"/>
              </a:rPr>
              <a:t> regulates metabolic activity within the cells of organs and tissues. In contrast to the nervous system, this system coordinates activities that require longer duration (hours, days) rather than speed. Examples of such activities include growth; long-term regulation of blood pressure; and coordination of menstrual cycles in females.</a:t>
            </a:r>
          </a:p>
          <a:p>
            <a:endParaRPr lang="ar-IQ" sz="2400" dirty="0">
              <a:latin typeface="Times New Roman" pitchFamily="18" charset="0"/>
              <a:cs typeface="Times New Roman" pitchFamily="18" charset="0"/>
            </a:endParaRPr>
          </a:p>
        </p:txBody>
      </p:sp>
    </p:spTree>
    <p:extLst>
      <p:ext uri="{BB962C8B-B14F-4D97-AF65-F5344CB8AC3E}">
        <p14:creationId xmlns:p14="http://schemas.microsoft.com/office/powerpoint/2010/main" val="242120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2920" y="1737361"/>
            <a:ext cx="11049000" cy="4145279"/>
          </a:xfrm>
        </p:spPr>
        <p:txBody>
          <a:bodyPr/>
          <a:lstStyle/>
          <a:p>
            <a:pPr algn="justLow" rtl="0"/>
            <a:endParaRPr lang="en-US" b="1" dirty="0">
              <a:latin typeface="Times New Roman" pitchFamily="18" charset="0"/>
              <a:ea typeface="Arial Unicode MS" pitchFamily="34" charset="-128"/>
              <a:cs typeface="Times New Roman" pitchFamily="18" charset="0"/>
            </a:endParaRPr>
          </a:p>
          <a:p>
            <a:pPr algn="justLow" rtl="0"/>
            <a:r>
              <a:rPr lang="en-US" b="1" dirty="0">
                <a:latin typeface="Times New Roman" pitchFamily="18" charset="0"/>
                <a:ea typeface="Arial Unicode MS" pitchFamily="34" charset="-128"/>
                <a:cs typeface="Times New Roman" pitchFamily="18" charset="0"/>
              </a:rPr>
              <a:t>Endocrine glands </a:t>
            </a:r>
            <a:r>
              <a:rPr lang="en-US" dirty="0">
                <a:latin typeface="Times New Roman" pitchFamily="18" charset="0"/>
                <a:ea typeface="Arial Unicode MS" pitchFamily="34" charset="-128"/>
                <a:cs typeface="Times New Roman" pitchFamily="18" charset="0"/>
              </a:rPr>
              <a:t>are groups of cells that produce </a:t>
            </a:r>
            <a:r>
              <a:rPr lang="en-US" b="1" dirty="0">
                <a:latin typeface="Times New Roman" pitchFamily="18" charset="0"/>
                <a:ea typeface="Arial Unicode MS" pitchFamily="34" charset="-128"/>
                <a:cs typeface="Times New Roman" pitchFamily="18" charset="0"/>
              </a:rPr>
              <a:t>specific chemicals</a:t>
            </a:r>
            <a:r>
              <a:rPr lang="en-US" dirty="0">
                <a:latin typeface="Times New Roman" pitchFamily="18" charset="0"/>
                <a:ea typeface="Arial Unicode MS" pitchFamily="34" charset="-128"/>
                <a:cs typeface="Times New Roman" pitchFamily="18" charset="0"/>
              </a:rPr>
              <a:t>, called </a:t>
            </a:r>
            <a:r>
              <a:rPr lang="en-US" b="1" dirty="0">
                <a:latin typeface="Times New Roman" pitchFamily="18" charset="0"/>
                <a:ea typeface="Arial Unicode MS" pitchFamily="34" charset="-128"/>
                <a:cs typeface="Times New Roman" pitchFamily="18" charset="0"/>
              </a:rPr>
              <a:t>hormones</a:t>
            </a:r>
            <a:r>
              <a:rPr lang="en-US" dirty="0">
                <a:latin typeface="Times New Roman" pitchFamily="18" charset="0"/>
                <a:ea typeface="Arial Unicode MS" pitchFamily="34" charset="-128"/>
                <a:cs typeface="Times New Roman" pitchFamily="18" charset="0"/>
              </a:rPr>
              <a:t>, having well </a:t>
            </a:r>
            <a:r>
              <a:rPr lang="en-US" b="1" dirty="0">
                <a:latin typeface="Times New Roman" pitchFamily="18" charset="0"/>
                <a:ea typeface="Arial Unicode MS" pitchFamily="34" charset="-128"/>
                <a:cs typeface="Times New Roman" pitchFamily="18" charset="0"/>
              </a:rPr>
              <a:t>defined effects </a:t>
            </a:r>
            <a:r>
              <a:rPr lang="en-US" dirty="0">
                <a:latin typeface="Times New Roman" pitchFamily="18" charset="0"/>
                <a:ea typeface="Arial Unicode MS" pitchFamily="34" charset="-128"/>
                <a:cs typeface="Times New Roman" pitchFamily="18" charset="0"/>
              </a:rPr>
              <a:t>on body functions. </a:t>
            </a:r>
          </a:p>
          <a:p>
            <a:pPr algn="justLow" rtl="0"/>
            <a:endParaRPr lang="en-US" dirty="0">
              <a:latin typeface="Times New Roman" pitchFamily="18" charset="0"/>
              <a:ea typeface="Arial Unicode MS" pitchFamily="34" charset="-128"/>
              <a:cs typeface="Times New Roman" pitchFamily="18" charset="0"/>
            </a:endParaRPr>
          </a:p>
          <a:p>
            <a:pPr algn="justLow" rtl="0"/>
            <a:r>
              <a:rPr lang="en-US" b="1" dirty="0">
                <a:latin typeface="Times New Roman" pitchFamily="18" charset="0"/>
                <a:ea typeface="Arial Unicode MS" pitchFamily="34" charset="-128"/>
                <a:cs typeface="Times New Roman" pitchFamily="18" charset="0"/>
              </a:rPr>
              <a:t>Endocrine glands </a:t>
            </a:r>
            <a:r>
              <a:rPr lang="en-US" dirty="0">
                <a:latin typeface="Times New Roman" pitchFamily="18" charset="0"/>
                <a:ea typeface="Arial Unicode MS" pitchFamily="34" charset="-128"/>
                <a:cs typeface="Times New Roman" pitchFamily="18" charset="0"/>
              </a:rPr>
              <a:t>also, called</a:t>
            </a:r>
            <a:r>
              <a:rPr lang="en-US" b="1" dirty="0">
                <a:latin typeface="Times New Roman" pitchFamily="18" charset="0"/>
                <a:ea typeface="Arial Unicode MS" pitchFamily="34" charset="-128"/>
                <a:cs typeface="Times New Roman" pitchFamily="18" charset="0"/>
              </a:rPr>
              <a:t> ductless</a:t>
            </a:r>
            <a:r>
              <a:rPr lang="en-US" dirty="0">
                <a:latin typeface="Times New Roman" pitchFamily="18" charset="0"/>
                <a:ea typeface="Arial Unicode MS" pitchFamily="34" charset="-128"/>
                <a:cs typeface="Times New Roman" pitchFamily="18" charset="0"/>
              </a:rPr>
              <a:t> </a:t>
            </a:r>
            <a:r>
              <a:rPr lang="en-US" b="1" dirty="0">
                <a:latin typeface="Times New Roman" pitchFamily="18" charset="0"/>
                <a:ea typeface="Arial Unicode MS" pitchFamily="34" charset="-128"/>
                <a:cs typeface="Times New Roman" pitchFamily="18" charset="0"/>
              </a:rPr>
              <a:t>glands</a:t>
            </a:r>
            <a:r>
              <a:rPr lang="en-US" dirty="0">
                <a:latin typeface="Times New Roman" pitchFamily="18" charset="0"/>
                <a:ea typeface="Arial Unicode MS" pitchFamily="34" charset="-128"/>
                <a:cs typeface="Times New Roman" pitchFamily="18" charset="0"/>
              </a:rPr>
              <a:t> since their secretion is not conveyed along ducts but pass </a:t>
            </a:r>
            <a:r>
              <a:rPr lang="en-US" b="1" dirty="0">
                <a:latin typeface="Times New Roman" pitchFamily="18" charset="0"/>
                <a:ea typeface="Arial Unicode MS" pitchFamily="34" charset="-128"/>
                <a:cs typeface="Times New Roman" pitchFamily="18" charset="0"/>
              </a:rPr>
              <a:t>directly</a:t>
            </a:r>
            <a:r>
              <a:rPr lang="en-US" dirty="0">
                <a:latin typeface="Times New Roman" pitchFamily="18" charset="0"/>
                <a:ea typeface="Arial Unicode MS" pitchFamily="34" charset="-128"/>
                <a:cs typeface="Times New Roman" pitchFamily="18" charset="0"/>
              </a:rPr>
              <a:t> into </a:t>
            </a:r>
            <a:r>
              <a:rPr lang="en-US" b="1" dirty="0">
                <a:latin typeface="Times New Roman" pitchFamily="18" charset="0"/>
                <a:ea typeface="Arial Unicode MS" pitchFamily="34" charset="-128"/>
                <a:cs typeface="Times New Roman" pitchFamily="18" charset="0"/>
              </a:rPr>
              <a:t>blood</a:t>
            </a:r>
            <a:r>
              <a:rPr lang="en-US" dirty="0">
                <a:latin typeface="Times New Roman" pitchFamily="18" charset="0"/>
                <a:ea typeface="Arial Unicode MS" pitchFamily="34" charset="-128"/>
                <a:cs typeface="Times New Roman" pitchFamily="18" charset="0"/>
              </a:rPr>
              <a:t> and </a:t>
            </a:r>
            <a:r>
              <a:rPr lang="en-US" b="1" dirty="0">
                <a:latin typeface="Times New Roman" pitchFamily="18" charset="0"/>
                <a:ea typeface="Arial Unicode MS" pitchFamily="34" charset="-128"/>
                <a:cs typeface="Times New Roman" pitchFamily="18" charset="0"/>
              </a:rPr>
              <a:t>lymphatic vessels. </a:t>
            </a:r>
          </a:p>
          <a:p>
            <a:pPr algn="justLow" rtl="0"/>
            <a:endParaRPr lang="en-US" dirty="0">
              <a:latin typeface="Times New Roman" pitchFamily="18" charset="0"/>
              <a:ea typeface="Arial Unicode MS" pitchFamily="34" charset="-128"/>
              <a:cs typeface="Times New Roman" pitchFamily="18" charset="0"/>
            </a:endParaRPr>
          </a:p>
        </p:txBody>
      </p:sp>
      <p:sp>
        <p:nvSpPr>
          <p:cNvPr id="4" name="Rectangle 3"/>
          <p:cNvSpPr/>
          <p:nvPr/>
        </p:nvSpPr>
        <p:spPr>
          <a:xfrm>
            <a:off x="3499142" y="594361"/>
            <a:ext cx="4950394"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Unicode MS" pitchFamily="34" charset="-128"/>
                <a:ea typeface="Arial Unicode MS" pitchFamily="34" charset="-128"/>
                <a:cs typeface="Arial Unicode MS" pitchFamily="34" charset="-128"/>
              </a:rPr>
              <a:t>Endocrine glands</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1040" y="259398"/>
            <a:ext cx="103632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b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b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Calibri" panose="020F0502020204030204" pitchFamily="34" charset="0"/>
                <a:cs typeface="Times New Roman" pitchFamily="18" charset="0"/>
              </a:rPr>
              <a:t> Hormones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1200674" y="1599341"/>
            <a:ext cx="9909286" cy="3889599"/>
          </a:xfrm>
          <a:ln>
            <a:noFill/>
          </a:ln>
        </p:spPr>
        <p:style>
          <a:lnRef idx="2">
            <a:schemeClr val="dk1"/>
          </a:lnRef>
          <a:fillRef idx="1">
            <a:schemeClr val="lt1"/>
          </a:fillRef>
          <a:effectRef idx="0">
            <a:schemeClr val="dk1"/>
          </a:effectRef>
          <a:fontRef idx="minor">
            <a:schemeClr val="dk1"/>
          </a:fontRef>
        </p:style>
        <p:txBody>
          <a:bodyPr>
            <a:noAutofit/>
          </a:bodyPr>
          <a:lstStyle/>
          <a:p>
            <a:pPr algn="justLow" rtl="0">
              <a:lnSpc>
                <a:spcPct val="115000"/>
              </a:lnSpc>
            </a:pPr>
            <a:r>
              <a:rPr lang="en-US" sz="2800" b="1" dirty="0">
                <a:latin typeface="Times New Roman" pitchFamily="18" charset="0"/>
                <a:ea typeface="Calibri" panose="020F0502020204030204" pitchFamily="34" charset="0"/>
                <a:cs typeface="Times New Roman" pitchFamily="18" charset="0"/>
              </a:rPr>
              <a:t>Hormones</a:t>
            </a:r>
            <a:r>
              <a:rPr lang="en-US" sz="2800" dirty="0">
                <a:latin typeface="Times New Roman" pitchFamily="18" charset="0"/>
                <a:ea typeface="Calibri" panose="020F0502020204030204" pitchFamily="34" charset="0"/>
                <a:cs typeface="Times New Roman" pitchFamily="18" charset="0"/>
              </a:rPr>
              <a:t> are mediators secreted From endocrine glands, which are ductless structures , released directly into the blood.</a:t>
            </a:r>
          </a:p>
          <a:p>
            <a:pPr algn="justLow" rtl="0">
              <a:lnSpc>
                <a:spcPct val="115000"/>
              </a:lnSpc>
              <a:buNone/>
            </a:pPr>
            <a:endParaRPr lang="en-US" sz="2800" dirty="0">
              <a:latin typeface="Times New Roman" pitchFamily="18" charset="0"/>
              <a:ea typeface="Calibri" panose="020F0502020204030204" pitchFamily="34" charset="0"/>
              <a:cs typeface="Times New Roman" pitchFamily="18" charset="0"/>
            </a:endParaRPr>
          </a:p>
          <a:p>
            <a:pPr algn="justLow" rtl="0">
              <a:lnSpc>
                <a:spcPct val="115000"/>
              </a:lnSpc>
            </a:pPr>
            <a:r>
              <a:rPr lang="en-US" sz="2800" dirty="0">
                <a:latin typeface="Times New Roman" pitchFamily="18" charset="0"/>
                <a:ea typeface="Calibri" panose="020F0502020204030204" pitchFamily="34" charset="0"/>
                <a:cs typeface="Times New Roman" pitchFamily="18" charset="0"/>
              </a:rPr>
              <a:t>They are then transported by the circulation to the tissues.</a:t>
            </a:r>
          </a:p>
          <a:p>
            <a:pPr algn="justLow" rtl="0">
              <a:lnSpc>
                <a:spcPct val="115000"/>
              </a:lnSpc>
              <a:buNone/>
            </a:pPr>
            <a:r>
              <a:rPr lang="en-US" sz="2800" dirty="0">
                <a:latin typeface="Times New Roman" pitchFamily="18" charset="0"/>
                <a:ea typeface="Calibri" panose="020F0502020204030204" pitchFamily="34" charset="0"/>
                <a:cs typeface="Times New Roman" pitchFamily="18" charset="0"/>
              </a:rPr>
              <a:t> </a:t>
            </a:r>
          </a:p>
          <a:p>
            <a:pPr algn="justLow" rtl="0">
              <a:lnSpc>
                <a:spcPct val="115000"/>
              </a:lnSpc>
            </a:pPr>
            <a:r>
              <a:rPr lang="en-US" sz="2800" dirty="0">
                <a:latin typeface="Times New Roman" pitchFamily="18" charset="0"/>
                <a:ea typeface="Calibri" panose="020F0502020204030204" pitchFamily="34" charset="0"/>
                <a:cs typeface="Times New Roman" pitchFamily="18" charset="0"/>
              </a:rPr>
              <a:t>The blood carries the hormones to target cells that contain specific protein receptors for the hormones, thus can respond in a specific fashion to them. </a:t>
            </a:r>
          </a:p>
          <a:p>
            <a:pPr algn="justLow" rtl="0"/>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17078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a:xfrm>
            <a:off x="239184" y="1310639"/>
            <a:ext cx="11952816" cy="4102735"/>
          </a:xfrm>
        </p:spPr>
        <p:txBody>
          <a:bodyPr>
            <a:normAutofit/>
          </a:bodyPr>
          <a:lstStyle/>
          <a:p>
            <a:pPr algn="l" rtl="0" eaLnBrk="1" hangingPunct="1">
              <a:buFontTx/>
              <a:buNone/>
            </a:pPr>
            <a:endParaRPr lang="en-US" b="1" dirty="0">
              <a:latin typeface="Times New Roman" pitchFamily="18" charset="0"/>
              <a:ea typeface="Arial Unicode MS" pitchFamily="34" charset="-128"/>
              <a:cs typeface="Times New Roman" pitchFamily="18" charset="0"/>
            </a:endParaRPr>
          </a:p>
          <a:p>
            <a:pPr lvl="1" algn="l" rtl="0">
              <a:buFontTx/>
              <a:buNone/>
            </a:pPr>
            <a:r>
              <a:rPr lang="en-US" b="1" dirty="0">
                <a:latin typeface="Times New Roman" pitchFamily="18" charset="0"/>
                <a:ea typeface="Arial Unicode MS" pitchFamily="34" charset="-128"/>
                <a:cs typeface="Times New Roman" pitchFamily="18" charset="0"/>
              </a:rPr>
              <a:t>1) A specific chemical substance</a:t>
            </a:r>
          </a:p>
          <a:p>
            <a:pPr lvl="1" algn="l" rtl="0">
              <a:buFontTx/>
              <a:buNone/>
            </a:pPr>
            <a:r>
              <a:rPr lang="en-US" b="1" dirty="0">
                <a:latin typeface="Times New Roman" pitchFamily="18" charset="0"/>
                <a:ea typeface="Arial Unicode MS" pitchFamily="34" charset="-128"/>
                <a:cs typeface="Times New Roman" pitchFamily="18" charset="0"/>
              </a:rPr>
              <a:t>2) Secreted by ductless gland</a:t>
            </a:r>
          </a:p>
          <a:p>
            <a:pPr lvl="1" algn="l" rtl="0">
              <a:buFontTx/>
              <a:buNone/>
            </a:pPr>
            <a:r>
              <a:rPr lang="en-US" b="1" dirty="0">
                <a:latin typeface="Times New Roman" pitchFamily="18" charset="0"/>
                <a:ea typeface="Arial Unicode MS" pitchFamily="34" charset="-128"/>
                <a:cs typeface="Times New Roman" pitchFamily="18" charset="0"/>
              </a:rPr>
              <a:t>3) In a catalytic amount (very small amounts), </a:t>
            </a:r>
          </a:p>
          <a:p>
            <a:pPr lvl="1" algn="l" rtl="0">
              <a:buFontTx/>
              <a:buNone/>
            </a:pPr>
            <a:r>
              <a:rPr lang="en-US" b="1" dirty="0">
                <a:latin typeface="Times New Roman" pitchFamily="18" charset="0"/>
                <a:ea typeface="Arial Unicode MS" pitchFamily="34" charset="-128"/>
                <a:cs typeface="Times New Roman" pitchFamily="18" charset="0"/>
              </a:rPr>
              <a:t>4) Transported by the blood (directly or through </a:t>
            </a:r>
            <a:r>
              <a:rPr lang="en-US" b="1" dirty="0" err="1">
                <a:latin typeface="Times New Roman" pitchFamily="18" charset="0"/>
                <a:ea typeface="Arial Unicode MS" pitchFamily="34" charset="-128"/>
                <a:cs typeface="Times New Roman" pitchFamily="18" charset="0"/>
              </a:rPr>
              <a:t>lymphatics</a:t>
            </a:r>
            <a:r>
              <a:rPr lang="en-US" b="1" dirty="0">
                <a:latin typeface="Times New Roman" pitchFamily="18" charset="0"/>
                <a:ea typeface="Arial Unicode MS" pitchFamily="34" charset="-128"/>
                <a:cs typeface="Times New Roman" pitchFamily="18" charset="0"/>
              </a:rPr>
              <a:t>),  To a specific target cells (</a:t>
            </a:r>
            <a:r>
              <a:rPr lang="en-US" sz="2200" b="1" dirty="0">
                <a:latin typeface="Times New Roman" pitchFamily="18" charset="0"/>
                <a:ea typeface="Arial Unicode MS" pitchFamily="34" charset="-128"/>
                <a:cs typeface="Times New Roman" pitchFamily="18" charset="0"/>
              </a:rPr>
              <a:t>which have a specific hormone receptors</a:t>
            </a:r>
            <a:r>
              <a:rPr lang="en-US" b="1" dirty="0">
                <a:latin typeface="Times New Roman" pitchFamily="18" charset="0"/>
                <a:ea typeface="Arial Unicode MS" pitchFamily="34" charset="-128"/>
                <a:cs typeface="Times New Roman" pitchFamily="18" charset="0"/>
              </a:rPr>
              <a:t>), </a:t>
            </a:r>
          </a:p>
          <a:p>
            <a:pPr lvl="1" algn="l" rtl="0">
              <a:buFontTx/>
              <a:buNone/>
            </a:pPr>
            <a:r>
              <a:rPr lang="en-US" b="1" dirty="0">
                <a:latin typeface="Times New Roman" pitchFamily="18" charset="0"/>
                <a:ea typeface="Arial Unicode MS" pitchFamily="34" charset="-128"/>
                <a:cs typeface="Times New Roman" pitchFamily="18" charset="0"/>
              </a:rPr>
              <a:t>5) Where it produces: </a:t>
            </a:r>
          </a:p>
          <a:p>
            <a:pPr lvl="5" algn="l" rtl="0"/>
            <a:r>
              <a:rPr lang="en-US" sz="2200" b="1" dirty="0">
                <a:latin typeface="Times New Roman" pitchFamily="18" charset="0"/>
                <a:ea typeface="Arial Unicode MS" pitchFamily="34" charset="-128"/>
                <a:cs typeface="Times New Roman" pitchFamily="18" charset="0"/>
              </a:rPr>
              <a:t>physiologic, morphologic and  biochemical responses </a:t>
            </a:r>
          </a:p>
        </p:txBody>
      </p:sp>
      <p:sp>
        <p:nvSpPr>
          <p:cNvPr id="5" name="Rectangle 4"/>
          <p:cNvSpPr/>
          <p:nvPr/>
        </p:nvSpPr>
        <p:spPr>
          <a:xfrm>
            <a:off x="2834640" y="548640"/>
            <a:ext cx="5562600"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Arial Unicode MS" pitchFamily="34" charset="-128"/>
                <a:cs typeface="Times New Roman" pitchFamily="18" charset="0"/>
              </a:rPr>
              <a:t>General Features of Hormones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04800" y="1188720"/>
            <a:ext cx="11887200" cy="3416320"/>
          </a:xfrm>
          <a:prstGeom prst="rect">
            <a:avLst/>
          </a:prstGeom>
          <a:noFill/>
          <a:ln w="9525">
            <a:noFill/>
            <a:miter lim="800000"/>
            <a:headEnd/>
            <a:tailEnd/>
          </a:ln>
          <a:effectLst/>
        </p:spPr>
        <p:txBody>
          <a:bodyPr wrap="square">
            <a:spAutoFit/>
          </a:bodyPr>
          <a:lstStyle/>
          <a:p>
            <a:pPr algn="justLow" rtl="0">
              <a:buFont typeface="Arial" pitchFamily="34" charset="0"/>
              <a:buChar char="•"/>
            </a:pPr>
            <a:r>
              <a:rPr lang="en-US" sz="2400" dirty="0"/>
              <a:t> </a:t>
            </a:r>
            <a:r>
              <a:rPr lang="en-US" sz="2400" dirty="0">
                <a:latin typeface="Times New Roman" pitchFamily="18" charset="0"/>
                <a:cs typeface="Times New Roman" pitchFamily="18" charset="0"/>
              </a:rPr>
              <a:t>Most hormones circulate in blood, coming into contact with essentially all cells. However, a given hormone usually affects only a limited number of cells, which are called target cells. </a:t>
            </a:r>
          </a:p>
          <a:p>
            <a:pPr algn="justLow" rtl="0"/>
            <a:endParaRPr lang="en-US" sz="2400" dirty="0">
              <a:latin typeface="Times New Roman" pitchFamily="18" charset="0"/>
              <a:cs typeface="Times New Roman" pitchFamily="18" charset="0"/>
            </a:endParaRPr>
          </a:p>
          <a:p>
            <a:pPr algn="justLow" rtl="0">
              <a:buFont typeface="Arial" pitchFamily="34" charset="0"/>
              <a:buChar char="•"/>
            </a:pPr>
            <a:r>
              <a:rPr lang="en-US" sz="2400" dirty="0">
                <a:latin typeface="Times New Roman" pitchFamily="18" charset="0"/>
                <a:cs typeface="Times New Roman" pitchFamily="18" charset="0"/>
              </a:rPr>
              <a:t>  A target cell responds to a hormone because it bears receptors for the hormone. </a:t>
            </a:r>
          </a:p>
          <a:p>
            <a:pPr algn="justLow" rtl="0">
              <a:buFont typeface="Arial" pitchFamily="34" charset="0"/>
              <a:buChar char="•"/>
            </a:pPr>
            <a:endParaRPr lang="en-US" sz="2400" dirty="0">
              <a:latin typeface="Times New Roman" pitchFamily="18" charset="0"/>
              <a:cs typeface="Times New Roman" pitchFamily="18" charset="0"/>
            </a:endParaRPr>
          </a:p>
          <a:p>
            <a:pPr algn="justLow" rtl="0">
              <a:buFont typeface="Arial" pitchFamily="34" charset="0"/>
              <a:buChar char="•"/>
            </a:pPr>
            <a:r>
              <a:rPr lang="en-US" sz="2400" dirty="0">
                <a:latin typeface="Times New Roman" pitchFamily="18" charset="0"/>
                <a:ea typeface="Times New Roman" panose="02020603050405020304" pitchFamily="18" charset="0"/>
                <a:cs typeface="Times New Roman" pitchFamily="18" charset="0"/>
              </a:rPr>
              <a:t>Hormones affect the metabolism of their target organs and thus regulate total body metabolism, growth and reproduction. </a:t>
            </a:r>
            <a:endParaRPr lang="en-US" sz="2400" dirty="0">
              <a:latin typeface="Times New Roman" pitchFamily="18" charset="0"/>
              <a:ea typeface="Calibri" panose="020F0502020204030204" pitchFamily="34" charset="0"/>
              <a:cs typeface="Times New Roman" pitchFamily="18" charset="0"/>
            </a:endParaRPr>
          </a:p>
          <a:p>
            <a:pPr algn="justLow" rtl="0">
              <a:buFont typeface="Arial" pitchFamily="34" charset="0"/>
              <a:buChar char="•"/>
            </a:pPr>
            <a:endParaRPr lang="en-US" sz="2400" dirty="0">
              <a:latin typeface="Times New Roman" pitchFamily="18" charset="0"/>
              <a:cs typeface="Times New Roman" pitchFamily="18" charset="0"/>
            </a:endParaRPr>
          </a:p>
          <a:p>
            <a:pPr algn="justLow" eaLnBrk="0" hangingPunct="0">
              <a:buFont typeface="Arial" pitchFamily="34" charset="0"/>
              <a:buChar char="•"/>
            </a:pPr>
            <a:endParaRPr lang="en-US" sz="2400" dirty="0"/>
          </a:p>
        </p:txBody>
      </p:sp>
      <p:pic>
        <p:nvPicPr>
          <p:cNvPr id="15364" name="Picture 4" descr="C:\1\targets.gif"/>
          <p:cNvPicPr>
            <a:picLocks noChangeAspect="1" noChangeArrowheads="1"/>
          </p:cNvPicPr>
          <p:nvPr/>
        </p:nvPicPr>
        <p:blipFill>
          <a:blip r:embed="rId3"/>
          <a:srcRect/>
          <a:stretch>
            <a:fillRect/>
          </a:stretch>
        </p:blipFill>
        <p:spPr bwMode="auto">
          <a:xfrm>
            <a:off x="1625600" y="4152900"/>
            <a:ext cx="8128000" cy="2381250"/>
          </a:xfrm>
          <a:prstGeom prst="rect">
            <a:avLst/>
          </a:prstGeom>
          <a:noFill/>
        </p:spPr>
      </p:pic>
      <p:sp>
        <p:nvSpPr>
          <p:cNvPr id="5" name="Title 4"/>
          <p:cNvSpPr>
            <a:spLocks noGrp="1"/>
          </p:cNvSpPr>
          <p:nvPr>
            <p:ph type="title"/>
          </p:nvPr>
        </p:nvSpPr>
        <p:spPr>
          <a:xfrm>
            <a:off x="1143000" y="0"/>
            <a:ext cx="103632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Target  Cells</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203200" y="2667000"/>
            <a:ext cx="11684000" cy="1295400"/>
            <a:chOff x="1524000" y="3352800"/>
            <a:chExt cx="6477000" cy="685800"/>
          </a:xfrm>
        </p:grpSpPr>
        <p:sp>
          <p:nvSpPr>
            <p:cNvPr id="2" name="Rectangle 1"/>
            <p:cNvSpPr/>
            <p:nvPr/>
          </p:nvSpPr>
          <p:spPr>
            <a:xfrm>
              <a:off x="1600200" y="3352800"/>
              <a:ext cx="6324600" cy="685800"/>
            </a:xfrm>
            <a:prstGeom prst="rect">
              <a:avLst/>
            </a:prstGeom>
            <a:gradFill>
              <a:gsLst>
                <a:gs pos="49000">
                  <a:schemeClr val="accent2">
                    <a:shade val="51000"/>
                    <a:satMod val="130000"/>
                    <a:alpha val="0"/>
                  </a:schemeClr>
                </a:gs>
                <a:gs pos="80000">
                  <a:srgbClr val="C00000"/>
                </a:gs>
                <a:gs pos="80000">
                  <a:srgbClr val="C00000"/>
                </a:gs>
                <a:gs pos="32000">
                  <a:srgbClr val="C00000">
                    <a:alpha val="52000"/>
                  </a:srgb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b="1" dirty="0">
                  <a:solidFill>
                    <a:srgbClr val="0000CC"/>
                  </a:solidFill>
                </a:rPr>
                <a:t>Blood vessels</a:t>
              </a:r>
            </a:p>
          </p:txBody>
        </p:sp>
        <p:sp>
          <p:nvSpPr>
            <p:cNvPr id="3" name="Oval 2"/>
            <p:cNvSpPr/>
            <p:nvPr/>
          </p:nvSpPr>
          <p:spPr>
            <a:xfrm>
              <a:off x="1524000" y="3352800"/>
              <a:ext cx="152400" cy="6858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 name="Oval 3"/>
            <p:cNvSpPr/>
            <p:nvPr/>
          </p:nvSpPr>
          <p:spPr>
            <a:xfrm>
              <a:off x="7848600" y="3352800"/>
              <a:ext cx="152400" cy="6858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grpSp>
      <p:sp>
        <p:nvSpPr>
          <p:cNvPr id="9" name="Oval 8"/>
          <p:cNvSpPr/>
          <p:nvPr/>
        </p:nvSpPr>
        <p:spPr>
          <a:xfrm>
            <a:off x="812800" y="838200"/>
            <a:ext cx="3854440" cy="990600"/>
          </a:xfrm>
          <a:prstGeom prst="ellipse">
            <a:avLst/>
          </a:prstGeom>
          <a:solidFill>
            <a:schemeClr val="bg1">
              <a:lumMod val="9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dirty="0">
                <a:solidFill>
                  <a:srgbClr val="0000CC"/>
                </a:solidFill>
              </a:rPr>
              <a:t>Endocrine gland</a:t>
            </a:r>
          </a:p>
        </p:txBody>
      </p:sp>
      <p:grpSp>
        <p:nvGrpSpPr>
          <p:cNvPr id="8" name="Group 13"/>
          <p:cNvGrpSpPr>
            <a:grpSpLocks/>
          </p:cNvGrpSpPr>
          <p:nvPr/>
        </p:nvGrpSpPr>
        <p:grpSpPr bwMode="auto">
          <a:xfrm>
            <a:off x="7416800" y="4724400"/>
            <a:ext cx="3556000" cy="1676400"/>
            <a:chOff x="6248400" y="4800600"/>
            <a:chExt cx="1676400" cy="1676400"/>
          </a:xfrm>
        </p:grpSpPr>
        <p:grpSp>
          <p:nvGrpSpPr>
            <p:cNvPr id="12" name="Group 7"/>
            <p:cNvGrpSpPr>
              <a:grpSpLocks/>
            </p:cNvGrpSpPr>
            <p:nvPr/>
          </p:nvGrpSpPr>
          <p:grpSpPr bwMode="auto">
            <a:xfrm>
              <a:off x="6248400" y="5181600"/>
              <a:ext cx="1676400" cy="1295400"/>
              <a:chOff x="6248400" y="4876800"/>
              <a:chExt cx="1676400" cy="1295400"/>
            </a:xfrm>
          </p:grpSpPr>
          <p:sp>
            <p:nvSpPr>
              <p:cNvPr id="6" name="Rounded Rectangle 5"/>
              <p:cNvSpPr/>
              <p:nvPr/>
            </p:nvSpPr>
            <p:spPr>
              <a:xfrm>
                <a:off x="6248400" y="4876800"/>
                <a:ext cx="1676400" cy="1295400"/>
              </a:xfrm>
              <a:prstGeom prst="roundRect">
                <a:avLst/>
              </a:prstGeom>
              <a:solidFill>
                <a:schemeClr val="bg1"/>
              </a:solidFill>
              <a:ln>
                <a:solidFill>
                  <a:srgbClr val="0000FF"/>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sp>
            <p:nvSpPr>
              <p:cNvPr id="7" name="Oval 6"/>
              <p:cNvSpPr/>
              <p:nvPr/>
            </p:nvSpPr>
            <p:spPr>
              <a:xfrm>
                <a:off x="6629581" y="5257800"/>
                <a:ext cx="990872" cy="533400"/>
              </a:xfrm>
              <a:prstGeom prst="ellipse">
                <a:avLst/>
              </a:prstGeom>
              <a:solidFill>
                <a:schemeClr val="accent1">
                  <a:lumMod val="50000"/>
                </a:schemeClr>
              </a:solidFill>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grpSp>
        <p:grpSp>
          <p:nvGrpSpPr>
            <p:cNvPr id="14" name="Group 11"/>
            <p:cNvGrpSpPr>
              <a:grpSpLocks/>
            </p:cNvGrpSpPr>
            <p:nvPr/>
          </p:nvGrpSpPr>
          <p:grpSpPr bwMode="auto">
            <a:xfrm>
              <a:off x="6705600" y="4800600"/>
              <a:ext cx="762000" cy="381000"/>
              <a:chOff x="4724400" y="914400"/>
              <a:chExt cx="1371600" cy="685800"/>
            </a:xfrm>
          </p:grpSpPr>
          <p:sp>
            <p:nvSpPr>
              <p:cNvPr id="10" name="Rectangle 9"/>
              <p:cNvSpPr/>
              <p:nvPr/>
            </p:nvSpPr>
            <p:spPr>
              <a:xfrm>
                <a:off x="4724073" y="991553"/>
                <a:ext cx="1372253" cy="60864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Isosceles Triangle 10"/>
              <p:cNvSpPr/>
              <p:nvPr/>
            </p:nvSpPr>
            <p:spPr>
              <a:xfrm rot="10800000">
                <a:off x="5104855" y="914400"/>
                <a:ext cx="458017" cy="38004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3" name="Isosceles Triangle 12"/>
          <p:cNvSpPr/>
          <p:nvPr/>
        </p:nvSpPr>
        <p:spPr>
          <a:xfrm rot="10800000">
            <a:off x="2266951" y="2012633"/>
            <a:ext cx="609600" cy="381000"/>
          </a:xfrm>
          <a:prstGeom prst="triangle">
            <a:avLst/>
          </a:prstGeom>
          <a:solidFill>
            <a:srgbClr val="92D05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grpSp>
        <p:nvGrpSpPr>
          <p:cNvPr id="15" name="Group 17"/>
          <p:cNvGrpSpPr>
            <a:grpSpLocks/>
          </p:cNvGrpSpPr>
          <p:nvPr/>
        </p:nvGrpSpPr>
        <p:grpSpPr bwMode="auto">
          <a:xfrm>
            <a:off x="2190752" y="5214938"/>
            <a:ext cx="5835649" cy="728662"/>
            <a:chOff x="2133600" y="5486400"/>
            <a:chExt cx="3886201" cy="457200"/>
          </a:xfrm>
          <a:solidFill>
            <a:schemeClr val="bg1">
              <a:lumMod val="95000"/>
            </a:schemeClr>
          </a:solidFill>
        </p:grpSpPr>
        <p:cxnSp>
          <p:nvCxnSpPr>
            <p:cNvPr id="16" name="Straight Arrow Connector 15"/>
            <p:cNvCxnSpPr/>
            <p:nvPr/>
          </p:nvCxnSpPr>
          <p:spPr>
            <a:xfrm rot="10800000">
              <a:off x="4419933" y="5715498"/>
              <a:ext cx="1599868" cy="996"/>
            </a:xfrm>
            <a:prstGeom prst="straightConnector1">
              <a:avLst/>
            </a:prstGeom>
            <a:grpFill/>
            <a:ln w="66675">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133600" y="5486400"/>
              <a:ext cx="2286333" cy="457200"/>
            </a:xfrm>
            <a:prstGeom prst="rect">
              <a:avLst/>
            </a:prstGeom>
            <a:grpFill/>
            <a:ln>
              <a:solidFill>
                <a:srgbClr val="C00000"/>
              </a:solidFill>
            </a:ln>
          </p:spPr>
          <p:style>
            <a:lnRef idx="2">
              <a:schemeClr val="accent2"/>
            </a:lnRef>
            <a:fillRef idx="1">
              <a:schemeClr val="lt1"/>
            </a:fillRef>
            <a:effectRef idx="0">
              <a:schemeClr val="accent2"/>
            </a:effectRef>
            <a:fontRef idx="minor">
              <a:schemeClr val="dk1"/>
            </a:fontRef>
          </p:style>
          <p:txBody>
            <a:bodyPr anchor="ctr"/>
            <a:lstStyle/>
            <a:p>
              <a:pPr algn="ctr" rtl="0">
                <a:defRPr/>
              </a:pPr>
              <a:r>
                <a:rPr lang="en-US" sz="2000" b="1" dirty="0">
                  <a:solidFill>
                    <a:srgbClr val="0000CC"/>
                  </a:solidFill>
                </a:rPr>
                <a:t>Biological  effect</a:t>
              </a:r>
            </a:p>
          </p:txBody>
        </p:sp>
      </p:grpSp>
      <p:sp>
        <p:nvSpPr>
          <p:cNvPr id="19" name="Rectangle 18"/>
          <p:cNvSpPr/>
          <p:nvPr/>
        </p:nvSpPr>
        <p:spPr>
          <a:xfrm>
            <a:off x="10058400" y="4643438"/>
            <a:ext cx="1752600" cy="461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CC"/>
                </a:solidFill>
              </a:rPr>
              <a:t>Receptor</a:t>
            </a:r>
          </a:p>
        </p:txBody>
      </p:sp>
      <p:sp>
        <p:nvSpPr>
          <p:cNvPr id="20" name="Rectangle 19"/>
          <p:cNvSpPr/>
          <p:nvPr/>
        </p:nvSpPr>
        <p:spPr>
          <a:xfrm>
            <a:off x="7721600" y="6477000"/>
            <a:ext cx="2946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CC"/>
                </a:solidFill>
              </a:rPr>
              <a:t>Target    cell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1132 0.0222 C -0.11233 0.04486 -0.11337 0.05712 -0.10834 0.07585 C -0.11146 0.08788 -0.10816 0.09875 -0.10521 0.11031 C -0.10365 0.11679 -0.10035 0.12974 -0.10035 0.12997 C -0.09966 0.14014 -0.10087 0.1635 -0.09393 0.17275 C -0.09097 0.17668 -0.08716 0.17969 -0.0842 0.18362 C -0.08143 0.19542 -0.07222 0.20097 -0.06476 0.20721 C -0.03021 0.23612 -0.02813 0.22271 0.03194 0.22432 C 0.04444 0.22548 0.05798 0.22988 0.07066 0.2308 C 0.10295 0.23311 0.13507 0.23358 0.16736 0.23519 C 0.1835 0.2382 0.20173 0.23843 0.21736 0.24583 C 0.22812 0.25092 0.24166 0.25578 0.25295 0.2567 C 0.26909 0.25809 0.28507 0.25809 0.30121 0.25878 C 0.31962 0.26457 0.33906 0.26225 0.35781 0.26526 C 0.37413 0.2678 0.39045 0.27567 0.40607 0.28237 C 0.40937 0.29486 0.40538 0.28353 0.4125 0.29324 C 0.41701 0.29949 0.42187 0.30758 0.42552 0.31475 C 0.42239 0.33163 0.42448 0.34782 0.42864 0.36401 C 0.42916 0.36609 0.42899 0.3691 0.43038 0.37049 C 0.4335 0.37326 0.43993 0.37904 0.43993 0.37927 C 0.44288 0.39014 0.45278 0.40402 0.46094 0.40934 C 0.47014 0.4216 0.46909 0.43085 0.4625 0.4438 C 0.46146 0.44958 0.45746 0.47317 0.45451 0.47826 C 0.4533 0.48034 0.45121 0.48103 0.44965 0.48242 C 0.44774 0.49051 0.44965 0.48797 0.44479 0.49098 " pathEditMode="relative" rAng="0" ptsTypes="ffffffffffffffffffffffffA">
                                      <p:cBhvr>
                                        <p:cTn id="10" dur="5000" fill="hold"/>
                                        <p:tgtEl>
                                          <p:spTgt spid="13"/>
                                        </p:tgtEl>
                                        <p:attrNameLst>
                                          <p:attrName>ppt_x</p:attrName>
                                          <p:attrName>ppt_y</p:attrName>
                                        </p:attrNameLst>
                                      </p:cBhvr>
                                      <p:rCtr x="29100" y="23400"/>
                                    </p:animMotion>
                                  </p:childTnLst>
                                </p:cTn>
                              </p:par>
                            </p:childTnLst>
                          </p:cTn>
                        </p:par>
                        <p:par>
                          <p:cTn id="11" fill="hold">
                            <p:stCondLst>
                              <p:cond delay="5000"/>
                            </p:stCondLst>
                            <p:childTnLst>
                              <p:par>
                                <p:cTn id="12" presetID="2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right)">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784</TotalTime>
  <Words>1668</Words>
  <Application>Microsoft Office PowerPoint</Application>
  <PresentationFormat>Widescreen</PresentationFormat>
  <Paragraphs>187</Paragraphs>
  <Slides>39</Slides>
  <Notes>36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Arial Unicode MS</vt:lpstr>
      <vt:lpstr>Arial</vt:lpstr>
      <vt:lpstr>Calibri</vt:lpstr>
      <vt:lpstr>Franklin Gothic Book</vt:lpstr>
      <vt:lpstr>Lucida Sans Unicode</vt:lpstr>
      <vt:lpstr>Perpetua</vt:lpstr>
      <vt:lpstr>Symbol</vt:lpstr>
      <vt:lpstr>Times New Roman</vt:lpstr>
      <vt:lpstr>Verdana</vt:lpstr>
      <vt:lpstr>Wingdings 2</vt:lpstr>
      <vt:lpstr>Wingdings 3</vt:lpstr>
      <vt:lpstr>Equity</vt:lpstr>
      <vt:lpstr>Concourse</vt:lpstr>
      <vt:lpstr>ENDOCRINE SYSTEM </vt:lpstr>
      <vt:lpstr>    The Endocrine system </vt:lpstr>
      <vt:lpstr>PowerPoint Presentation</vt:lpstr>
      <vt:lpstr>    The Endocrine system</vt:lpstr>
      <vt:lpstr>PowerPoint Presentation</vt:lpstr>
      <vt:lpstr>   Hormones</vt:lpstr>
      <vt:lpstr>PowerPoint Presentation</vt:lpstr>
      <vt:lpstr>Target  Cells</vt:lpstr>
      <vt:lpstr>PowerPoint Presentation</vt:lpstr>
      <vt:lpstr>Biochemical Classification of Hormones </vt:lpstr>
      <vt:lpstr>  Properties of Steroid hormones </vt:lpstr>
      <vt:lpstr>Steroid Hormones</vt:lpstr>
      <vt:lpstr>Properties of Protein&amp; Polypeptide Hormones </vt:lpstr>
      <vt:lpstr>Protein Hormones</vt:lpstr>
      <vt:lpstr>PEPTIDE HORMONES</vt:lpstr>
      <vt:lpstr> Properties of Aminoacid Derived Hormones </vt:lpstr>
      <vt:lpstr>PLASMA CONCENTRATION OF HORMONES</vt:lpstr>
      <vt:lpstr>PowerPoint Presentation</vt:lpstr>
      <vt:lpstr>Functional classification of hormones </vt:lpstr>
      <vt:lpstr>  Trophic Hormone </vt:lpstr>
      <vt:lpstr>Hypothalamic Regulation of Hormonal Functions  </vt:lpstr>
      <vt:lpstr>Relation to the Pituitary Gland </vt:lpstr>
      <vt:lpstr>PowerPoint Presentation</vt:lpstr>
      <vt:lpstr>PowerPoint Presentation</vt:lpstr>
      <vt:lpstr>PowerPoint Presentation</vt:lpstr>
      <vt:lpstr>Hormone secreting glands of the endocrine system</vt:lpstr>
      <vt:lpstr>PowerPoint Presentation</vt:lpstr>
      <vt:lpstr>PowerPoint Presentation</vt:lpstr>
      <vt:lpstr>Pituitary Hormones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Maher</cp:lastModifiedBy>
  <cp:revision>45</cp:revision>
  <dcterms:created xsi:type="dcterms:W3CDTF">2018-02-13T18:21:29Z</dcterms:created>
  <dcterms:modified xsi:type="dcterms:W3CDTF">2021-05-11T07:28:54Z</dcterms:modified>
</cp:coreProperties>
</file>