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1"/>
  </p:notesMasterIdLst>
  <p:sldIdLst>
    <p:sldId id="256" r:id="rId2"/>
    <p:sldId id="282" r:id="rId3"/>
    <p:sldId id="283" r:id="rId4"/>
    <p:sldId id="270" r:id="rId5"/>
    <p:sldId id="284" r:id="rId6"/>
    <p:sldId id="271" r:id="rId7"/>
    <p:sldId id="265" r:id="rId8"/>
    <p:sldId id="273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249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92D0-79C6-4EE3-BBF9-D5F47564D2D6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0BC4-B4FF-40B3-9651-BD8B8D8B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9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22A7D61-6F18-4018-89EB-DE8D43A286D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458199" cy="13881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Qualitative tests of Carbohydrate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7023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SHAIMAA MUNTHER</a:t>
            </a:r>
          </a:p>
        </p:txBody>
      </p:sp>
    </p:spTree>
    <p:extLst>
      <p:ext uri="{BB962C8B-B14F-4D97-AF65-F5344CB8AC3E}">
        <p14:creationId xmlns:p14="http://schemas.microsoft.com/office/powerpoint/2010/main" val="227609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QEBUUDxQPDw8PEBQPDxAQEBAPDw8UFRQWFhQUFBQYHCggGBolHBQUITEhJSkrLi4uFx8zODMsNygtLiwBCgoKDg0OGhAQGywcHyQsLCwsLCwsLCwsLCwsLCwsLCwsLCwsLCwsLCwsLCwsLCwsLCwsLCwsLCwsLCwsLCwsLP/AABEIANEA8QMBIgACEQEDEQH/xAAbAAABBQEBAAAAAAAAAAAAAAACAAEDBAUGB//EAEQQAAEEAAMDCAgDBgMJAQAAAAEAAgMRBBIhBQYxEyJBUWFxgZEHFDJSU5KhsRVCwSMkM3KC0bLh8BYXNENiY3OiwiX/xAAZAQEBAQEBAQAAAAAAAAAAAAAAAQIDBAX/xAAlEQEBAAIBAwQCAwEAAAAAAAAAAQIRIQMSMQRBUWEigRQj8AX/2gAMAwEAAhEDEQA/ANUNRBqIBEAvM0ENRBqIBOAgENThqMBPSAcqfKipPSgCk9I6T0io6SpSUlSCPKnyo6SpAGVLKpKSpBHlSyqSkqQR5U2VS0lSohypZVLSalB5z6VJKMLex7vsFw7Hldf6U3/vEY92K/N3+S4616MPDGXlM6d3WfNd96NQTDKTw5XT5QvOyV6f6N46wZPvSuPlp+iz1fEMXTZUxapqQkLi2iLUJapiEJCCLKkpKSV0JAEQCj9YZ7zfMJetM95vmEZSgIqUHrkfvs+YJ/Xo/fZ8wRU4CKlW/EYviM+YJficPxI/mCC1ScBVPxaH4kfzBL8Xg+JH8wQXAE9Kl+MQfFj+YJfjMHxI/mCgu0lSo/jUHxY/mCX43B8WP5ghtepKlS/G4Pix/MEvxqD4sfzBDa9SVKkNswfFj+YJ/wAYg+JH8wQ2uUlSqfi0PxI/mCIbTh+Iz5girNJUoBtCL32fMEvXo/fZ8wQTUmpR+ts99vmEM+OjY0uLm00Fx16kHlPpJkzY4gfkjY37n9VzPJFaG08T6xiHyn87ye4dA8qWps/ZweL06NF6sZqcudrmnMIXru4cWXARf9WZ3m4rzzHYQAuA4tNL0bceUHAxjpZbD4Ern1fZcW6QhpGUy5NAIQkKQpiEEdJI6TIPA/Wn++/5iui3Tiilzcu5xcCMoLnVXSVzAVvZuI5ORruAuj3L02bnDDt8VseNotrTXWCXfqo4djQv4PdY4gACvNQzbSfGRereII6R1q3g8QyYhzSGvabI4WvP+Ub4RP2VhG+3MQRxBewFHDgsD8Un+sH9FtYrYEWJF0A4jiNCuYxm6ssDjQzt6K4rWN35pY3/AFDAAfxB4Os/RV+S2ePzPPz/ANlJgdmYCSFvKTPw+IqntcSBm8RSwTgLlLGOD6PNcPZcF17Z8sbrud0MBgJ5eTjM75nata2MPFDiSX6BdhtvdWCLDyOIfTRmNMhHSBpl16Vw24W72LGIbLAOTMZIL3eyQeII6QQvX9sStZh3ctltzaocCey1bZIrxd+zcGSbEvjmCi/CcIfZY93c5y2cbgxKS53MaDzWjS+9Z8u144rawZsvHKLA8Vyt14U2F3djd7MXi82gxO6QBvKAPormzt42CNz5CWgaNYPacsvaO90kmkbQ1vUTas3pASbtD/oAQO3fZXGP5Vjy7yTE1YruU0+0Zm6ONEi6oDjwUuOa7jVw+zIGjnsa/uBBXKb08k2YCAOjpvPbel9FeC0cVtV7YyS4/ouTmmL3FzjZcbNq4Y2XdqWi5Y9Z80uXd1u8yoiUy66RZhme5wAc6zoOcQFoHBy0bmj4Gxyp8lhvNBRZ9VmwiaTDu48L6joigbLmAYXl3QG2SfAKP1h1VeiLC7RkheHxOLHs9k0DXmqqWV0zXHOXtcfaDgb8bWrgX4tjByReGu53NI18FlYrakk7y+Z2d7uJoDh3IRi3aakdxIUvKNiTb+LYadJI09RSbvVih/zXfRY0s5cecSa0F6oLTtnwOgG+GKH/ADD5BEN9cWPzg/0rncya07MfgdL/ALb4r3m/KkuatOnbiboQUQKjCILQ7DBES4JpPtRksvsHBZLJ8vQb6waIT7HxuWJzOt1/RQOOveVNDY2dvBLEfaLmjocux2XvbFJQkIBPQ5ebDsSm1roKzl05VmT2BwgkIcGtJ49C0NqRQPMLmRhpDKdQGpBXjeFxsjKyuf56LVZvFiAMubStOsLnejfle6PZ5t8osNDlGVjgOJI08Olc8/0i4QNLpQ/ETWaB9kdXYvIcVI55t7nOPaVFkXSYa8suo2/vg7EyvcBycbjbWM4AdSwm7UfRA0aSbHX4qEQ0LpRs4rRpM3EOA70nYt7QarXsBRhv6IZ49CqK8UpsE96scuXO5xJPaq7m15J2jgURNtfFXGGjrWJau7SOg7/0WeijzJZkCZApnaKEKzDhzIabWgskmgAOJJUDwA4iwaNWOB7lFMgRnvSZFmOhHiaQMxSxCyEGSurzUkPtDpN9CB+vvQlPI0gkEEHpB0IQWgJK0CVoDSQJICCdGE4VRYwJ1VhzCXLT3T2F63ymV2R8YaWitHXfHyRYvZUsTiJGOFXrVjzUtWRniOk7orIHajDUWaitaZQh1adSLlqScbcU4aEAt1RhqJNyiKuvZbPBU2sWgJhyY7RSog66LOlWGR6IJ+BVqJuirzs1PUrGXRbq7EhxML+Ubbg8gOBILRlbl8Oc4/0rn9qbOMD2tOuaJkncXDUHqohwV/Zm1JMP/CcG5gMwq7y6j/Xanw+0pHyEvIdbCH20EOyMcQT28VOVcxtQVp23fgs+lsbTOZ5JAGvAcBoqfJha0inSalc5IJuSHUmlVA8tujVij2jqUeUHVanJMYzM8WXaMb/9LOBs9iyonPjyVlOe/avQjuVjYeIw0cwdionzQ0QWNdTr6DxWhtDYsccEb+VY58oBMYHOYD1rIhwBe/K0jponQaIJNpyQPlccOx8UJ9ljjmcPFQYjk7HJZxQF5jrfSQpIMKKtxA1qkpWBvQCmwOInL6LtSBV9J71ErMkTaBF0R5HpCAsHamhCmKlyBMWIiJJSZE6KMBEGqUMRBqqOw9GLqmlHXG0+Tj/deoNiDxTgHDtFryn0durFke9EfoQvTdoCTkH8jpLl5vesZO2HgM27OGk4xtvsFKlNuFhncMze4lXd32MeM4fI540ex7tWu6QQodpbyyYYPdJh5OTjPtggir4qc+DUZU/o5YfZkcPAKsPRseiXTuC38NvPJI0Obhpi1wtpFajzW/gsZmizyNMVakO4gK7yh2yuCb6OZBwe094UE/o1lOoezyXY4HfDDyz8iCQ4+wSKDu49K6O1bnnPKdmLyoejqeqLm6JN9G8w/OxdO7fB0mIkgw0LpHwmn2QAEGL3ulw5b6zA5jXuDQQQ7Uq/mduLIg9H0lc6Rvkpf93lnnSadgXYbT2vHh4eVkNNoEDpJPABU9g7fGLLhyckeXXnirWd5eTtjFj9H8I9p73fRUN4924sNEDAHZucHdNgtI/VdfBthj8RJAL5SBrXP6qdwWDs/F+sxvdPX7PETxNo1bWvoX4BTlbJI8r2xhy0ixRN8fBZ1LsN+2MzsMdEHNqOwNFLlMq6TmOFQ0hf99FPlVeZ9OHTXQlWIMRNndZ0A0A6gOAXR7gxYYzuGOvknMIB/KHDVpP1XORxE+OtK2x5a0jQa1XSs7aSbXe0yv5MkxhxDCelt6fRLZeIhaXesZnN5N2Rrel9c2z1Wg2lj43QRxsjySxuJkku+Uvgso0qbauysKJY5XPdl5JmZo6XuPAKGgBzhZcOb2dqrYeQAa9ald1lEM11No9enYQmITuOZrvPyUkQsDuSFQ0mpWHRoS1VENJKbKkgsAJwE9IgoN3ciQMxjb0zNc3xr/Jeqy4oRNzOvLYBIF1fSexeR7sgetRA8HOLfNpXrGDaWNyu544a6mu1TKN45aZTsc12NhdhLeXktxOUEMyVo49oP3Wnv0f/AM+btbl8zS0sNkHABvcAEtq4BuKiMbyQ11WRx0NqfDe5Rbux5cLCOqJv2XP+kfbPJQthaSHzuynLqWs/MV1eGi5NjWjUMaGjwC5rZWxJJcZLicWARfJ4dh1DWDp7yk13bq1yO9ksDG4V2FNvw5F0KJGh18vqvVcPiLhDzpcYd9FxfpNwYEEYiZryuuRutZXdS66CPPhQ0c0uiDdejRazu8Z+yeXkuxttS4ebE4mOMvEshBf0M5xIvwK7XYmzfX8mIxEomDeeyJujGO7esrR3a3XbhYnxvPKCV2ZwI04UsnCbBnwGKvCDPhZDbmE+xfUtXLG8ThNWI97P2+0cNhz/AA2VI5vQeNf4V2zGNbo0AdywN4N2PWJmTxPMM7ABY1BH+iVc2Vsp0Ty+WV0r3Ny66NHcFi61F93Hx7MOI2ti6lfE1rWZgw0XjKOJVndTZ49Ve02RHi5hqdSM/SV1kOzY45XytH7SX23dJrghw2DjiYWMbTXOc4/zONkqb3wl1p5ZvsQXsIGUc8AdxAXM5V2npGYBLEGigGO08QuPIWo4oS1Z095z1LVpbmM3QL+dC+s1HK8fYhS5SOvT6OfU32zbjY8Q5jrHEaCxYT4rE20dDtSSOlauN3WxLD7GcdbSCsjFbOlZ7Uco/pKnFMulnj5lU3OtIFJ8ZHEOHeCEwWnNJBV6qaV9nsVVnFTticfZa53c0lA4kppA4lXML7ARYLd/ESnmxuaPeeMoHmr2OwQgcIxqWMaHnrdxJHYpuN3p5THus4VAhLbUiYquaPKkpLSQEAiAQ2nCI0dhPy4mI/8Adb9TS9li1C8RwT6kYep7T5OC9swztAr7FThiNo7UmowEQ7SetSCRyDKnpNG6JzieIBrrUgmd2KIBPSaXuqblz2ITO7sQUllU1DupzK7rQBxvWyjpKk0bO2zwCRi61ZrRRvUV5V6SP+IZ2MP3XIELrvSOf3of+P8AVciUinY3Ud4H1Xa4naLo3BrYpJTV22q81xuFFvb/ADt+67XFbRjivM4B4aSG9J6lzy8x9L0HjK70hbtt515CSu8eKubO2lyxLTHIwtF89uh16CqGzNrQsjY0vGcgXodXO1P1Knx2344Xlrg85QDI5rSWsB4Zj0Jr6fSxymt3Jruw7Dxaw97QoTs+Hpjj1PuhUto7dZAWAtfJyrS9uQZuaK1+qNm0YJ4uULv2bXi7tpa4HQHxWWt470vN2dEOEUfyhGIWj2WtHc0KrJteNsj47p8cfKkdbaPDyWaNuulcGQtbnIBOd1ZSRmqunQqyMy4tac6LzvbTrnf/ADV5Bd/Oebrx6e9edY91yPPW933WsXj/AOjf65PtWKEhGhW3xjJk6SaAgogVGCiBQSMdXhqvbdmyWxp62g/ReHgr2PdyXNh4j1xt+wWolbzCpWquwqdq0yMIkIKJA4CdMnTSHTJJJoJFELcgJU2GHE+ClWJSopCpHFV5SstvKPSM/wDex2Rj7lcoSui9IMl4w9jB93LmC5SKmjmyEO45SHV11qul2fvBhpa5UBj+HPAI8CuQldoe5ULUuMrv0fUZdLxzHrkPJO1ZybuqqKytpbAfI+QxSmNs4AlblBuhWnVovM2YhzDbHOb/ACuIV2LeXEs4SuI6nU5Z7L7PdPX9PKazxv6/0eiYjYb80ToZMhgiMNubmsGv7KSHd0CB8ZcXOllbLI+gMxBB4eC4WLffFN4mN3exT/7fYnqi8ip2ZOn8zofbr9s7sNnfJJnLJHsayNw/LQIIPWDar4fYEkcjix7Gh2Ul4ZcmjQCLPAaLlJN+cU7pjHc1ZmM3hxMntSvo9DTlH0Wu2ud9X0JdyXb0fbW2IoG05wLzoGA24lcLI6yT1m1h4Yl0gJJJuySbJWuStSaeL1PqcutZxqQ6RQ2mtV5h+aSjtOoIgU9oLT2ijBXrG5ct4SLsbXkSP0XkoK9N9H8t4Vo91zh/7X+q1ErtYyp2lVIirDCtuacFEFGCjBVBhOgBT2gJMSmtMSgYlFhZKdXWoyVC51G+pSwjTeq8xUrpBV3pSzsViM1hug6XLm6PIt+ZLxjv5W/crnS5bW+bv3t/c37LAJUU8jtCqhU7zooHKwVigciKAoEkkkgJC5OhKCxgBzx2LUtZuz/aPcr+ZQFaa0NprQFaSG0lBGCntACnWkGCvQfR1L+xcPdlP1AXnlrtvRxL/Fb2td5gj9Eg9IhcrTCqMJVphXSVixYBRgqJpRgqppICntR2ntAdoSU1piUCJUMikJUb0XRSR0Ocb00F8FRxEhquj7qw5VMSdFzyajyffA/vb+5v+FYLitjep+bFydhA8mhYrlmNGJUUh0TudShmf0BURlCiKBA6SQSQOhKIISgt4EcVatVsIOb4qe0BJk1prQEkhtJAFp7Qp1UEF0W42M5PE5ToJWlviNR+q5wKSGQtcHN0c0hzT2hB7pA9W2OXNbs7ZbiYgQQHjR7ekH+y6FjklLFppUgKrtcpAVvbOkoKe1GCntNiS0JKa0JKbNCJUbikSgc5Ta6C8rM2rihHG57jTWtJPgrk8waCSaA6SvM98t4uXdyUR/ZNPOd75HQOxc7dtRzOKnMj3PPF7i4+JtV3I3ISqKeJP3UAVrEstVEBFCnKZA4SThMUD2mKVp2hBbg9kKS0LU6Ie01pJlQ9pJrTKBgiQJ0BImoAiCovbOxr4Hh8RyuHHqPYQvQ9hb5RygNm/ZSdvsnuK8zaVIFF290gxDXC2kEHpBtTtevEMFtKWL+HI9vZenkt3C764hntZJO8UU0PVA5EHLzmLf8Ad+aLycp/94I+E75gnKcPQMyFz155L6QHfli83LPxG++Id7IYzzJTk4emyzADUgd6wNrb1QwAguD3+6zUrzjGbXnl/iSPI6gaH0VAqapuNrbm8suJsfw4vcB1PeVguRlRuV0uwlMk4oUASqEsUxQlEVzEm5JWUgiq3JlNyauoCFUVgxG0I3JgoqUFPaAJWiCTJrStA6SG06KQSTpKhwiCSSIkapGpklBIE4TpKhBOmSVQ6SSSeyE5MUkkjQCo3JJLNIEoEkkAOQhOkqEUmpJICKEpJIAcmCSSiiSSSQIpFJJAySSS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QEBUUDxQPDw8PEBQPDxAQEBAPDw8UFRQWFhQUFBQYHCggGBolHBQUITEhJSkrLi4uFx8zODMsNygtLiwBCgoKDg0OGhAQGywcHyQsLCwsLCwsLCwsLCwsLCwsLCwsLCwsLCwsLCwsLCwsLCwsLCwsLCwsLCwsLCwsLCwsLP/AABEIANEA8QMBIgACEQEDEQH/xAAbAAABBQEBAAAAAAAAAAAAAAACAAEDBAUGB//EAEQQAAEEAAMDCAgDBgMJAQAAAAEAAgMRBBIhBQYxEyJBUWFxgZEHFDJSU5KhsRVCwSMkM3KC0bLh8BYXNENiY3OiwiX/xAAZAQEBAQEBAQAAAAAAAAAAAAAAAQIDBAX/xAAlEQEBAAIBAwQCAwEAAAAAAAAAAQIRIQMSMQRBUWEigRQj8AX/2gAMAwEAAhEDEQA/ANUNRBqIBEAvM0ENRBqIBOAgENThqMBPSAcqfKipPSgCk9I6T0io6SpSUlSCPKnyo6SpAGVLKpKSpBHlSyqSkqQR5U2VS0lSohypZVLSalB5z6VJKMLex7vsFw7Hldf6U3/vEY92K/N3+S4616MPDGXlM6d3WfNd96NQTDKTw5XT5QvOyV6f6N46wZPvSuPlp+iz1fEMXTZUxapqQkLi2iLUJapiEJCCLKkpKSV0JAEQCj9YZ7zfMJetM95vmEZSgIqUHrkfvs+YJ/Xo/fZ8wRU4CKlW/EYviM+YJficPxI/mCC1ScBVPxaH4kfzBL8Xg+JH8wQXAE9Kl+MQfFj+YJfjMHxI/mCgu0lSo/jUHxY/mCX43B8WP5ghtepKlS/G4Pix/MEvxqD4sfzBDa9SVKkNswfFj+YJ/wAYg+JH8wQ2uUlSqfi0PxI/mCIbTh+Iz5girNJUoBtCL32fMEvXo/fZ8wQTUmpR+ts99vmEM+OjY0uLm00Fx16kHlPpJkzY4gfkjY37n9VzPJFaG08T6xiHyn87ye4dA8qWps/ZweL06NF6sZqcudrmnMIXru4cWXARf9WZ3m4rzzHYQAuA4tNL0bceUHAxjpZbD4Ern1fZcW6QhpGUy5NAIQkKQpiEEdJI6TIPA/Wn++/5iui3Tiilzcu5xcCMoLnVXSVzAVvZuI5ORruAuj3L02bnDDt8VseNotrTXWCXfqo4djQv4PdY4gACvNQzbSfGRereII6R1q3g8QyYhzSGvabI4WvP+Ub4RP2VhG+3MQRxBewFHDgsD8Un+sH9FtYrYEWJF0A4jiNCuYxm6ssDjQzt6K4rWN35pY3/AFDAAfxB4Os/RV+S2ePzPPz/ANlJgdmYCSFvKTPw+IqntcSBm8RSwTgLlLGOD6PNcPZcF17Z8sbrud0MBgJ5eTjM75nata2MPFDiSX6BdhtvdWCLDyOIfTRmNMhHSBpl16Vw24W72LGIbLAOTMZIL3eyQeII6QQvX9sStZh3ctltzaocCey1bZIrxd+zcGSbEvjmCi/CcIfZY93c5y2cbgxKS53MaDzWjS+9Z8u144rawZsvHKLA8Vyt14U2F3djd7MXi82gxO6QBvKAPormzt42CNz5CWgaNYPacsvaO90kmkbQ1vUTas3pASbtD/oAQO3fZXGP5Vjy7yTE1YruU0+0Zm6ONEi6oDjwUuOa7jVw+zIGjnsa/uBBXKb08k2YCAOjpvPbel9FeC0cVtV7YyS4/ouTmmL3FzjZcbNq4Y2XdqWi5Y9Z80uXd1u8yoiUy66RZhme5wAc6zoOcQFoHBy0bmj4Gxyp8lhvNBRZ9VmwiaTDu48L6joigbLmAYXl3QG2SfAKP1h1VeiLC7RkheHxOLHs9k0DXmqqWV0zXHOXtcfaDgb8bWrgX4tjByReGu53NI18FlYrakk7y+Z2d7uJoDh3IRi3aakdxIUvKNiTb+LYadJI09RSbvVih/zXfRY0s5cecSa0F6oLTtnwOgG+GKH/ADD5BEN9cWPzg/0rncya07MfgdL/ALb4r3m/KkuatOnbiboQUQKjCILQ7DBES4JpPtRksvsHBZLJ8vQb6waIT7HxuWJzOt1/RQOOveVNDY2dvBLEfaLmjocux2XvbFJQkIBPQ5ebDsSm1roKzl05VmT2BwgkIcGtJ49C0NqRQPMLmRhpDKdQGpBXjeFxsjKyuf56LVZvFiAMubStOsLnejfle6PZ5t8osNDlGVjgOJI08Olc8/0i4QNLpQ/ETWaB9kdXYvIcVI55t7nOPaVFkXSYa8suo2/vg7EyvcBycbjbWM4AdSwm7UfRA0aSbHX4qEQ0LpRs4rRpM3EOA70nYt7QarXsBRhv6IZ49CqK8UpsE96scuXO5xJPaq7m15J2jgURNtfFXGGjrWJau7SOg7/0WeijzJZkCZApnaKEKzDhzIabWgskmgAOJJUDwA4iwaNWOB7lFMgRnvSZFmOhHiaQMxSxCyEGSurzUkPtDpN9CB+vvQlPI0gkEEHpB0IQWgJK0CVoDSQJICCdGE4VRYwJ1VhzCXLT3T2F63ymV2R8YaWitHXfHyRYvZUsTiJGOFXrVjzUtWRniOk7orIHajDUWaitaZQh1adSLlqScbcU4aEAt1RhqJNyiKuvZbPBU2sWgJhyY7RSog66LOlWGR6IJ+BVqJuirzs1PUrGXRbq7EhxML+Ubbg8gOBILRlbl8Oc4/0rn9qbOMD2tOuaJkncXDUHqohwV/Zm1JMP/CcG5gMwq7y6j/Xanw+0pHyEvIdbCH20EOyMcQT28VOVcxtQVp23fgs+lsbTOZ5JAGvAcBoqfJha0inSalc5IJuSHUmlVA8tujVij2jqUeUHVanJMYzM8WXaMb/9LOBs9iyonPjyVlOe/avQjuVjYeIw0cwdionzQ0QWNdTr6DxWhtDYsccEb+VY58oBMYHOYD1rIhwBe/K0jponQaIJNpyQPlccOx8UJ9ljjmcPFQYjk7HJZxQF5jrfSQpIMKKtxA1qkpWBvQCmwOInL6LtSBV9J71ErMkTaBF0R5HpCAsHamhCmKlyBMWIiJJSZE6KMBEGqUMRBqqOw9GLqmlHXG0+Tj/deoNiDxTgHDtFryn0durFke9EfoQvTdoCTkH8jpLl5vesZO2HgM27OGk4xtvsFKlNuFhncMze4lXd32MeM4fI540ex7tWu6QQodpbyyYYPdJh5OTjPtggir4qc+DUZU/o5YfZkcPAKsPRseiXTuC38NvPJI0Obhpi1wtpFajzW/gsZmizyNMVakO4gK7yh2yuCb6OZBwe094UE/o1lOoezyXY4HfDDyz8iCQ4+wSKDu49K6O1bnnPKdmLyoejqeqLm6JN9G8w/OxdO7fB0mIkgw0LpHwmn2QAEGL3ulw5b6zA5jXuDQQQ7Uq/mduLIg9H0lc6Rvkpf93lnnSadgXYbT2vHh4eVkNNoEDpJPABU9g7fGLLhyckeXXnirWd5eTtjFj9H8I9p73fRUN4924sNEDAHZucHdNgtI/VdfBthj8RJAL5SBrXP6qdwWDs/F+sxvdPX7PETxNo1bWvoX4BTlbJI8r2xhy0ixRN8fBZ1LsN+2MzsMdEHNqOwNFLlMq6TmOFQ0hf99FPlVeZ9OHTXQlWIMRNndZ0A0A6gOAXR7gxYYzuGOvknMIB/KHDVpP1XORxE+OtK2x5a0jQa1XSs7aSbXe0yv5MkxhxDCelt6fRLZeIhaXesZnN5N2Rrel9c2z1Wg2lj43QRxsjySxuJkku+Uvgso0qbauysKJY5XPdl5JmZo6XuPAKGgBzhZcOb2dqrYeQAa9ald1lEM11No9enYQmITuOZrvPyUkQsDuSFQ0mpWHRoS1VENJKbKkgsAJwE9IgoN3ciQMxjb0zNc3xr/Jeqy4oRNzOvLYBIF1fSexeR7sgetRA8HOLfNpXrGDaWNyu544a6mu1TKN45aZTsc12NhdhLeXktxOUEMyVo49oP3Wnv0f/AM+btbl8zS0sNkHABvcAEtq4BuKiMbyQ11WRx0NqfDe5Rbux5cLCOqJv2XP+kfbPJQthaSHzuynLqWs/MV1eGi5NjWjUMaGjwC5rZWxJJcZLicWARfJ4dh1DWDp7yk13bq1yO9ksDG4V2FNvw5F0KJGh18vqvVcPiLhDzpcYd9FxfpNwYEEYiZryuuRutZXdS66CPPhQ0c0uiDdejRazu8Z+yeXkuxttS4ebE4mOMvEshBf0M5xIvwK7XYmzfX8mIxEomDeeyJujGO7esrR3a3XbhYnxvPKCV2ZwI04UsnCbBnwGKvCDPhZDbmE+xfUtXLG8ThNWI97P2+0cNhz/AA2VI5vQeNf4V2zGNbo0AdywN4N2PWJmTxPMM7ABY1BH+iVc2Vsp0Ty+WV0r3Ny66NHcFi61F93Hx7MOI2ti6lfE1rWZgw0XjKOJVndTZ49Ve02RHi5hqdSM/SV1kOzY45XytH7SX23dJrghw2DjiYWMbTXOc4/zONkqb3wl1p5ZvsQXsIGUc8AdxAXM5V2npGYBLEGigGO08QuPIWo4oS1Z095z1LVpbmM3QL+dC+s1HK8fYhS5SOvT6OfU32zbjY8Q5jrHEaCxYT4rE20dDtSSOlauN3WxLD7GcdbSCsjFbOlZ7Uco/pKnFMulnj5lU3OtIFJ8ZHEOHeCEwWnNJBV6qaV9nsVVnFTticfZa53c0lA4kppA4lXML7ARYLd/ESnmxuaPeeMoHmr2OwQgcIxqWMaHnrdxJHYpuN3p5THus4VAhLbUiYquaPKkpLSQEAiAQ2nCI0dhPy4mI/8Adb9TS9li1C8RwT6kYep7T5OC9swztAr7FThiNo7UmowEQ7SetSCRyDKnpNG6JzieIBrrUgmd2KIBPSaXuqblz2ITO7sQUllU1DupzK7rQBxvWyjpKk0bO2zwCRi61ZrRRvUV5V6SP+IZ2MP3XIELrvSOf3of+P8AVciUinY3Ud4H1Xa4naLo3BrYpJTV22q81xuFFvb/ADt+67XFbRjivM4B4aSG9J6lzy8x9L0HjK70hbtt515CSu8eKubO2lyxLTHIwtF89uh16CqGzNrQsjY0vGcgXodXO1P1Knx2344Xlrg85QDI5rSWsB4Zj0Jr6fSxymt3Jruw7Dxaw97QoTs+Hpjj1PuhUto7dZAWAtfJyrS9uQZuaK1+qNm0YJ4uULv2bXi7tpa4HQHxWWt470vN2dEOEUfyhGIWj2WtHc0KrJteNsj47p8cfKkdbaPDyWaNuulcGQtbnIBOd1ZSRmqunQqyMy4tac6LzvbTrnf/ADV5Bd/Oebrx6e9edY91yPPW933WsXj/AOjf65PtWKEhGhW3xjJk6SaAgogVGCiBQSMdXhqvbdmyWxp62g/ReHgr2PdyXNh4j1xt+wWolbzCpWquwqdq0yMIkIKJA4CdMnTSHTJJJoJFELcgJU2GHE+ClWJSopCpHFV5SstvKPSM/wDex2Rj7lcoSui9IMl4w9jB93LmC5SKmjmyEO45SHV11qul2fvBhpa5UBj+HPAI8CuQldoe5ULUuMrv0fUZdLxzHrkPJO1ZybuqqKytpbAfI+QxSmNs4AlblBuhWnVovM2YhzDbHOb/ACuIV2LeXEs4SuI6nU5Z7L7PdPX9PKazxv6/0eiYjYb80ToZMhgiMNubmsGv7KSHd0CB8ZcXOllbLI+gMxBB4eC4WLffFN4mN3exT/7fYnqi8ip2ZOn8zofbr9s7sNnfJJnLJHsayNw/LQIIPWDar4fYEkcjix7Gh2Ul4ZcmjQCLPAaLlJN+cU7pjHc1ZmM3hxMntSvo9DTlH0Wu2ud9X0JdyXb0fbW2IoG05wLzoGA24lcLI6yT1m1h4Yl0gJJJuySbJWuStSaeL1PqcutZxqQ6RQ2mtV5h+aSjtOoIgU9oLT2ijBXrG5ct4SLsbXkSP0XkoK9N9H8t4Vo91zh/7X+q1ErtYyp2lVIirDCtuacFEFGCjBVBhOgBT2gJMSmtMSgYlFhZKdXWoyVC51G+pSwjTeq8xUrpBV3pSzsViM1hug6XLm6PIt+ZLxjv5W/crnS5bW+bv3t/c37LAJUU8jtCqhU7zooHKwVigciKAoEkkkgJC5OhKCxgBzx2LUtZuz/aPcr+ZQFaa0NprQFaSG0lBGCntACnWkGCvQfR1L+xcPdlP1AXnlrtvRxL/Fb2td5gj9Eg9IhcrTCqMJVphXSVixYBRgqJpRgqppICntR2ntAdoSU1piUCJUMikJUb0XRSR0Ocb00F8FRxEhquj7qw5VMSdFzyajyffA/vb+5v+FYLitjep+bFydhA8mhYrlmNGJUUh0TudShmf0BURlCiKBA6SQSQOhKIISgt4EcVatVsIOb4qe0BJk1prQEkhtJAFp7Qp1UEF0W42M5PE5ToJWlviNR+q5wKSGQtcHN0c0hzT2hB7pA9W2OXNbs7ZbiYgQQHjR7ekH+y6FjklLFppUgKrtcpAVvbOkoKe1GCntNiS0JKa0JKbNCJUbikSgc5Ta6C8rM2rihHG57jTWtJPgrk8waCSaA6SvM98t4uXdyUR/ZNPOd75HQOxc7dtRzOKnMj3PPF7i4+JtV3I3ISqKeJP3UAVrEstVEBFCnKZA4SThMUD2mKVp2hBbg9kKS0LU6Ie01pJlQ9pJrTKBgiQJ0BImoAiCovbOxr4Hh8RyuHHqPYQvQ9hb5RygNm/ZSdvsnuK8zaVIFF290gxDXC2kEHpBtTtevEMFtKWL+HI9vZenkt3C764hntZJO8UU0PVA5EHLzmLf8Ad+aLycp/94I+E75gnKcPQMyFz155L6QHfli83LPxG++Id7IYzzJTk4emyzADUgd6wNrb1QwAguD3+6zUrzjGbXnl/iSPI6gaH0VAqapuNrbm8suJsfw4vcB1PeVguRlRuV0uwlMk4oUASqEsUxQlEVzEm5JWUgiq3JlNyauoCFUVgxG0I3JgoqUFPaAJWiCTJrStA6SG06KQSTpKhwiCSSIkapGpklBIE4TpKhBOmSVQ6SSSeyE5MUkkjQCo3JJLNIEoEkkAOQhOkqEUmpJICKEpJIAcmCSSiiSSSQIpFJJAySSSD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38262E-FD3B-481D-8219-ED67D92D05B2}"/>
              </a:ext>
            </a:extLst>
          </p:cNvPr>
          <p:cNvSpPr txBox="1">
            <a:spLocks/>
          </p:cNvSpPr>
          <p:nvPr/>
        </p:nvSpPr>
        <p:spPr>
          <a:xfrm>
            <a:off x="368300" y="1600200"/>
            <a:ext cx="8381999" cy="3581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RECTIONS OF CARBOHYDRATES </a:t>
            </a:r>
            <a:endParaRPr lang="en-US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5073"/>
            <a:ext cx="8534400" cy="9203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Benedict’s Test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1E3674-C49B-46F5-973E-1A297F0E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483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" indent="0" algn="justLow">
              <a:buNone/>
            </a:pP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Benedict's reagent is used as a test for the presence of reducing sugars:</a:t>
            </a:r>
          </a:p>
          <a:p>
            <a:pPr lvl="2" algn="justLow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monosaccharides are reducing sugars; they all have a free reactive carbonyl group.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Low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 have exposed carbonyl groups and are also reducing sugars.  Other disaccharides such as sucrose are non-reducing sugars and will not react with Benedict's solution.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Low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polymers of glucose, such as starch, are not reducing sugars</a:t>
            </a:r>
            <a:endParaRPr 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distinguish between the reducing and non-reducing sugars.  </a:t>
            </a:r>
          </a:p>
          <a:p>
            <a:pPr algn="justLow"/>
            <a:r>
              <a:rPr lang="en-GB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test: </a:t>
            </a:r>
          </a:p>
          <a:p>
            <a:pPr algn="justLow"/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detect reducing sugars. It is widely used in detecting glucose in urine even though not specific for glucose.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5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9178"/>
            <a:ext cx="8534400" cy="533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copper sulfate (CuSO4) present in Benedict's solution reacts with electrons from the aldehyde or ketone group of the reducing sugar in </a:t>
            </a:r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 medium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sugars are oxidized by the copper ion in the solution to form a carboxylic acid and a reddish precipitate of copper oxide. </a:t>
            </a:r>
          </a:p>
          <a:p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</a:t>
            </a:r>
          </a:p>
          <a:p>
            <a:pPr algn="justLow"/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body of the solution will be filled with a precipitate, the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which varies with the concentration of the sugar solution—green, yellow, orange or red.</a:t>
            </a:r>
            <a:r>
              <a:rPr lang="en-GB" dirty="0"/>
              <a:t> </a:t>
            </a:r>
          </a:p>
          <a:p>
            <a:pPr algn="justLow"/>
            <a:r>
              <a:rPr lang="en-GB" sz="21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reducing substance, blue </a:t>
            </a:r>
            <a:r>
              <a:rPr lang="en-GB" sz="21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21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Benedict’s reagent remains as such. </a:t>
            </a:r>
          </a:p>
          <a:p>
            <a:pPr algn="justLow"/>
            <a:r>
              <a:rPr lang="en-GB" sz="21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 is sensitive up to 0.1-0.15 gm% of sugar solution (that is Benedict’s test will not be Qualitative Analysis 6 positive with solutions containing less than 0.1-0.15 gm% of sugar).</a:t>
            </a:r>
            <a:endParaRPr lang="en-US" sz="21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60748" r="27600" b="20764"/>
          <a:stretch/>
        </p:blipFill>
        <p:spPr bwMode="auto">
          <a:xfrm>
            <a:off x="685800" y="2904397"/>
            <a:ext cx="7147322" cy="76200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0265" y="3742597"/>
            <a:ext cx="302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Reddish precipitate of copper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7010400" y="3012350"/>
            <a:ext cx="0" cy="546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1156C91-150E-4BE3-A580-7EF073EB2834}"/>
              </a:ext>
            </a:extLst>
          </p:cNvPr>
          <p:cNvSpPr txBox="1">
            <a:spLocks/>
          </p:cNvSpPr>
          <p:nvPr/>
        </p:nvSpPr>
        <p:spPr>
          <a:xfrm>
            <a:off x="554574" y="262652"/>
            <a:ext cx="7772400" cy="920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Benedict’s Test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1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156C91-150E-4BE3-A580-7EF073EB2834}"/>
              </a:ext>
            </a:extLst>
          </p:cNvPr>
          <p:cNvSpPr txBox="1">
            <a:spLocks/>
          </p:cNvSpPr>
          <p:nvPr/>
        </p:nvSpPr>
        <p:spPr>
          <a:xfrm>
            <a:off x="351026" y="403862"/>
            <a:ext cx="5602378" cy="7620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9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defTabSz="914400">
              <a:spcAft>
                <a:spcPts val="600"/>
              </a:spcAft>
            </a:pPr>
            <a:r>
              <a:rPr lang="en-US" sz="39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Benedict’s Test </a:t>
            </a:r>
            <a:r>
              <a:rPr lang="en-US" sz="6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Benedict’s </a:t>
            </a: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</a:t>
            </a:r>
            <a:endParaRPr lang="en-US" sz="4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81" y="1325886"/>
            <a:ext cx="5245435" cy="48463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182880" algn="justLow" defTabSz="914400"/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Low" defTabSz="914400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monosaccharides, glucose, fructose, galactose and mannose give a positive reaction with Benedict’s reagent.</a:t>
            </a:r>
          </a:p>
          <a:p>
            <a:pPr indent="-182880" algn="justLow" defTabSz="914400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color of the precipitate give an idea about the concentration of the sugar solution as shown below.</a:t>
            </a:r>
          </a:p>
          <a:p>
            <a:pPr lvl="1" indent="-182880" algn="justLow" defTabSz="914400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:     absence of reducing sugar</a:t>
            </a:r>
          </a:p>
          <a:p>
            <a:pPr lvl="1" indent="-182880" algn="justLow" defTabSz="914400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Green :   up to 0.5 gm%</a:t>
            </a:r>
          </a:p>
          <a:p>
            <a:pPr lvl="1" indent="-182880" algn="justLow" defTabSz="914400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Yellow :   &gt; 0.5 to 1.0 gm% </a:t>
            </a:r>
          </a:p>
          <a:p>
            <a:pPr lvl="1" indent="-182880" algn="justLow" defTabSz="914400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:    &gt; 1.0 to 2.0 gm% </a:t>
            </a:r>
          </a:p>
          <a:p>
            <a:pPr lvl="1" indent="-182880" algn="justLow" defTabSz="914400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 red: ≥ 2 gm% </a:t>
            </a:r>
          </a:p>
          <a:p>
            <a:pPr indent="-182880" algn="justLow" defTabSz="914400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Benedict’s test is described as a semiquantitative test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7071"/>
          <a:stretch/>
        </p:blipFill>
        <p:spPr bwMode="auto">
          <a:xfrm>
            <a:off x="6139207" y="1133481"/>
            <a:ext cx="2351561" cy="458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5942422" y="5759211"/>
            <a:ext cx="10052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lactose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 rot="5400000">
            <a:off x="6504004" y="5759211"/>
            <a:ext cx="10662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sucrose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133924" y="5782421"/>
            <a:ext cx="990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glucose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1817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2680"/>
            <a:ext cx="8229600" cy="2611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ml of a sample solution is placed in a test tube.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ml of Benedict's reagent is added.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solution is then heated in a boiling water bath for five minutes. 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the contents to cool by keeping in a test tube rack.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positive test is indicated by: The formation of a reddish precipitate.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946585"/>
              </p:ext>
            </p:extLst>
          </p:nvPr>
        </p:nvGraphicFramePr>
        <p:xfrm>
          <a:off x="380999" y="39624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1-glucose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2-sucrose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3-lactose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A0F0D7D-8A12-4CA0-9674-F0EC07C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4" y="228600"/>
            <a:ext cx="8166295" cy="77137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</p:txBody>
      </p:sp>
    </p:spTree>
    <p:extLst>
      <p:ext uri="{BB962C8B-B14F-4D97-AF65-F5344CB8AC3E}">
        <p14:creationId xmlns:p14="http://schemas.microsoft.com/office/powerpoint/2010/main" val="13317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0"/>
            <a:ext cx="8045547" cy="4914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test is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reduction test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performed to distinguish reducing monosaccharides.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e.g. glucose, fructose, galactose, mannose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Low">
              <a:buNone/>
            </a:pP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distinguish between mono- , di- and poly saccharides.  </a:t>
            </a:r>
          </a:p>
          <a:p>
            <a:pPr marL="34290" indent="0" algn="justLow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Principle: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Barfoed’s test used copper (II) ions in a slightly acidic medium  </a:t>
            </a:r>
          </a:p>
          <a:p>
            <a:pPr algn="justLow"/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monosaccharides are oxidized by the copper ion in solution to form a carboxylic acid and a reddish precipitate of copper (I) oxide within three minutes. Reducing disaccharides undergo the same reaction, but do so at a slower rate. </a:t>
            </a:r>
          </a:p>
          <a:p>
            <a:pPr marL="34290" indent="0" algn="justLow">
              <a:buNone/>
            </a:pP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</a:t>
            </a:r>
          </a:p>
          <a:p>
            <a:pPr marL="34290" indent="0" algn="justLow">
              <a:buNone/>
            </a:pP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 precipitate clinging to the bottom most part of the test tube forms, in the presence of a monosaccharide, t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nonreducing sugars give negative result.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Barfoed’s reagent is copper acetate in acetic acid. 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B7D7FA-2C15-4626-B647-7016356F3FCD}"/>
              </a:ext>
            </a:extLst>
          </p:cNvPr>
          <p:cNvSpPr txBox="1">
            <a:spLocks/>
          </p:cNvSpPr>
          <p:nvPr/>
        </p:nvSpPr>
        <p:spPr>
          <a:xfrm>
            <a:off x="488852" y="381000"/>
            <a:ext cx="8166295" cy="771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Barfoed’s Test</a:t>
            </a:r>
          </a:p>
        </p:txBody>
      </p:sp>
    </p:spTree>
    <p:extLst>
      <p:ext uri="{BB962C8B-B14F-4D97-AF65-F5344CB8AC3E}">
        <p14:creationId xmlns:p14="http://schemas.microsoft.com/office/powerpoint/2010/main" val="40565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275080"/>
            <a:ext cx="8022102" cy="4038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one ml of a sample solution in a test tube. </a:t>
            </a:r>
          </a:p>
          <a:p>
            <a:pPr algn="justLow"/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2 ml of Barfoed's reagent (a solution of cupric acetate and acetic acid. </a:t>
            </a:r>
          </a:p>
          <a:p>
            <a:pPr algn="justLow"/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the solution in a boiling water bath for 2 minutes(after the 5-10 min check the tubes).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212144"/>
              </p:ext>
            </p:extLst>
          </p:nvPr>
        </p:nvGraphicFramePr>
        <p:xfrm>
          <a:off x="436098" y="4572000"/>
          <a:ext cx="80221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2-sucrose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3-lactose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E00A900-6EDC-4C60-A910-555F809B04CF}"/>
              </a:ext>
            </a:extLst>
          </p:cNvPr>
          <p:cNvSpPr txBox="1">
            <a:spLocks/>
          </p:cNvSpPr>
          <p:nvPr/>
        </p:nvSpPr>
        <p:spPr>
          <a:xfrm>
            <a:off x="443132" y="416953"/>
            <a:ext cx="8166295" cy="771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2060F-7AB5-4981-9700-C66F631D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429001"/>
            <a:ext cx="762000" cy="301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86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D67D-F940-4CE3-97B0-17C71B6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371600"/>
            <a:ext cx="7406640" cy="4114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GB" dirty="0"/>
            </a:br>
            <a:r>
              <a:rPr lang="en-GB" sz="6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Thank you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344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645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Times New Roman</vt:lpstr>
      <vt:lpstr>Basis</vt:lpstr>
      <vt:lpstr>LAB 2: Qualitative tests of Carbohydrate</vt:lpstr>
      <vt:lpstr>PowerPoint Presentation</vt:lpstr>
      <vt:lpstr>2. Benedict’s Test</vt:lpstr>
      <vt:lpstr>PowerPoint Presentation</vt:lpstr>
      <vt:lpstr>PowerPoint Presentation</vt:lpstr>
      <vt:lpstr>PROCEDURE:</vt:lpstr>
      <vt:lpstr>PowerPoint Presentation</vt:lpstr>
      <vt:lpstr>PowerPoint Presentation</vt:lpstr>
      <vt:lpstr> 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1: Qualitative tests of Carbohydrate</dc:title>
  <dc:creator>Maher</dc:creator>
  <cp:lastModifiedBy>Maher</cp:lastModifiedBy>
  <cp:revision>13</cp:revision>
  <dcterms:created xsi:type="dcterms:W3CDTF">2020-11-09T22:24:45Z</dcterms:created>
  <dcterms:modified xsi:type="dcterms:W3CDTF">2020-11-24T17:53:51Z</dcterms:modified>
</cp:coreProperties>
</file>