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56" r:id="rId2"/>
    <p:sldId id="278" r:id="rId3"/>
    <p:sldId id="257" r:id="rId4"/>
    <p:sldId id="373" r:id="rId5"/>
    <p:sldId id="398" r:id="rId6"/>
    <p:sldId id="341" r:id="rId7"/>
    <p:sldId id="360" r:id="rId8"/>
    <p:sldId id="361" r:id="rId9"/>
    <p:sldId id="362" r:id="rId10"/>
    <p:sldId id="363" r:id="rId11"/>
    <p:sldId id="364" r:id="rId12"/>
    <p:sldId id="365" r:id="rId13"/>
    <p:sldId id="371" r:id="rId14"/>
    <p:sldId id="379" r:id="rId15"/>
    <p:sldId id="387" r:id="rId16"/>
    <p:sldId id="395" r:id="rId17"/>
    <p:sldId id="394" r:id="rId18"/>
    <p:sldId id="383" r:id="rId19"/>
    <p:sldId id="390" r:id="rId20"/>
    <p:sldId id="396" r:id="rId21"/>
    <p:sldId id="384" r:id="rId22"/>
    <p:sldId id="397" r:id="rId23"/>
    <p:sldId id="385" r:id="rId24"/>
    <p:sldId id="386" r:id="rId25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BE6DBB-6F21-404B-8F73-9049F966B7F5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53C2466-02C4-4FFE-94AC-13579DF08A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3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C2466-02C4-4FFE-94AC-13579DF08AB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0313-98F2-42B0-B4D0-EDC7A8677A0E}" type="slidenum">
              <a:rPr lang="ar-IQ" smtClean="0"/>
              <a:pPr/>
              <a:t>10</a:t>
            </a:fld>
            <a:endParaRPr lang="ar-IQ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0313-98F2-42B0-B4D0-EDC7A8677A0E}" type="slidenum">
              <a:rPr lang="ar-IQ" smtClean="0"/>
              <a:pPr/>
              <a:t>11</a:t>
            </a:fld>
            <a:endParaRPr lang="ar-IQ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294AB-CE0D-4634-9F66-CE570E079130}" type="slidenum">
              <a:rPr lang="en-US"/>
              <a:pPr/>
              <a:t>12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0313-98F2-42B0-B4D0-EDC7A8677A0E}" type="slidenum">
              <a:rPr lang="ar-IQ" smtClean="0"/>
              <a:pPr/>
              <a:t>13</a:t>
            </a:fld>
            <a:endParaRPr lang="ar-IQ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979B9-095C-4E2D-ADFF-9ABF61B66A14}" type="slidenum">
              <a:rPr lang="ar-IQ" smtClean="0"/>
              <a:pPr/>
              <a:t>14</a:t>
            </a:fld>
            <a:endParaRPr lang="ar-IQ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C2466-02C4-4FFE-94AC-13579DF08AB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979B9-095C-4E2D-ADFF-9ABF61B66A14}" type="slidenum">
              <a:rPr lang="ar-IQ" smtClean="0"/>
              <a:pPr/>
              <a:t>16</a:t>
            </a:fld>
            <a:endParaRPr lang="ar-IQ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D33C9-16DA-4D6B-AC58-4F1E851DED80}" type="slidenum">
              <a:rPr lang="en-US"/>
              <a:pPr/>
              <a:t>17</a:t>
            </a:fld>
            <a:endParaRPr lang="en-US"/>
          </a:p>
        </p:txBody>
      </p:sp>
      <p:sp>
        <p:nvSpPr>
          <p:cNvPr id="20992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52463"/>
            <a:ext cx="4645025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4286"/>
            <a:ext cx="5000625" cy="41365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6" tIns="43243" rIns="86486" bIns="43243"/>
          <a:lstStyle/>
          <a:p>
            <a:endParaRPr lang="ar-IQ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979B9-095C-4E2D-ADFF-9ABF61B66A14}" type="slidenum">
              <a:rPr lang="ar-IQ" smtClean="0"/>
              <a:pPr/>
              <a:t>18</a:t>
            </a:fld>
            <a:endParaRPr lang="ar-IQ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2D322-0A9A-4870-9688-554C173D57E5}" type="slidenum">
              <a:rPr lang="en-US"/>
              <a:pPr/>
              <a:t>19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C2466-02C4-4FFE-94AC-13579DF08AB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5A330-354B-4AE8-8F51-F4CE50CCA330}" type="slidenum">
              <a:rPr lang="en-US"/>
              <a:pPr/>
              <a:t>20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979B9-095C-4E2D-ADFF-9ABF61B66A14}" type="slidenum">
              <a:rPr lang="ar-IQ" smtClean="0"/>
              <a:pPr/>
              <a:t>21</a:t>
            </a:fld>
            <a:endParaRPr lang="ar-IQ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979B9-095C-4E2D-ADFF-9ABF61B66A14}" type="slidenum">
              <a:rPr lang="ar-IQ" smtClean="0"/>
              <a:pPr/>
              <a:t>22</a:t>
            </a:fld>
            <a:endParaRPr lang="ar-IQ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979B9-095C-4E2D-ADFF-9ABF61B66A14}" type="slidenum">
              <a:rPr lang="ar-IQ" smtClean="0"/>
              <a:pPr/>
              <a:t>23</a:t>
            </a:fld>
            <a:endParaRPr lang="ar-IQ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0313-98F2-42B0-B4D0-EDC7A8677A0E}" type="slidenum">
              <a:rPr lang="ar-IQ" smtClean="0"/>
              <a:pPr/>
              <a:t>24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C2466-02C4-4FFE-94AC-13579DF08AB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C2466-02C4-4FFE-94AC-13579DF08AB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505CC-DA16-449E-A549-917A505347B2}" type="slidenum">
              <a:rPr lang="en-US"/>
              <a:pPr/>
              <a:t>5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1DEE-7F2F-4956-8980-7F30D096CD18}" type="slidenum">
              <a:rPr lang="ar-IQ" smtClean="0"/>
              <a:pPr/>
              <a:t>6</a:t>
            </a:fld>
            <a:endParaRPr lang="ar-IQ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0313-98F2-42B0-B4D0-EDC7A8677A0E}" type="slidenum">
              <a:rPr lang="ar-IQ" smtClean="0"/>
              <a:pPr/>
              <a:t>7</a:t>
            </a:fld>
            <a:endParaRPr lang="ar-IQ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Apoliproproteins</a:t>
            </a:r>
            <a:endParaRPr lang="en-US" sz="2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sz="1400" dirty="0"/>
          </a:p>
          <a:p>
            <a:pPr lvl="1"/>
            <a:r>
              <a:rPr lang="en-US" sz="2000" dirty="0"/>
              <a:t>Outer protein “shell”  of the lipoprotein molecule</a:t>
            </a:r>
          </a:p>
          <a:p>
            <a:pPr lvl="1"/>
            <a:endParaRPr lang="en-US" sz="1400" dirty="0"/>
          </a:p>
          <a:p>
            <a:pPr lvl="1"/>
            <a:r>
              <a:rPr lang="en-US" sz="2000" dirty="0"/>
              <a:t>The protein – lipid interaction allows the water insoluble lipid to become soluble in plasma</a:t>
            </a:r>
          </a:p>
          <a:p>
            <a:pPr lvl="1"/>
            <a:endParaRPr lang="en-US" sz="1400" dirty="0"/>
          </a:p>
          <a:p>
            <a:pPr lvl="1"/>
            <a:r>
              <a:rPr lang="en-US" sz="2000" dirty="0"/>
              <a:t>The </a:t>
            </a:r>
            <a:r>
              <a:rPr lang="en-US" sz="2000" dirty="0" err="1"/>
              <a:t>apolipoprotein</a:t>
            </a:r>
            <a:r>
              <a:rPr lang="en-US" sz="2000" dirty="0"/>
              <a:t> is responsible for the interactions with cell membranes and enzymes to transport lipids to specific locations</a:t>
            </a: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60313-98F2-42B0-B4D0-EDC7A8677A0E}" type="slidenum">
              <a:rPr lang="ar-IQ" smtClean="0"/>
              <a:pPr/>
              <a:t>8</a:t>
            </a:fld>
            <a:endParaRPr lang="ar-IQ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C3F44-BCC3-4078-95EA-D9A0295C0778}" type="slidenum">
              <a:rPr lang="en-US"/>
              <a:pPr/>
              <a:t>9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978-6A0D-4B3E-ABF1-7E346AE10A62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9382-80F1-4A2F-AD0E-A6F8C3CD4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5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978-6A0D-4B3E-ABF1-7E346AE10A62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9382-80F1-4A2F-AD0E-A6F8C3CD4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6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978-6A0D-4B3E-ABF1-7E346AE10A62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9382-80F1-4A2F-AD0E-A6F8C3CD4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7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978-6A0D-4B3E-ABF1-7E346AE10A62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9382-80F1-4A2F-AD0E-A6F8C3CD4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7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978-6A0D-4B3E-ABF1-7E346AE10A62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9382-80F1-4A2F-AD0E-A6F8C3CD4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978-6A0D-4B3E-ABF1-7E346AE10A62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9382-80F1-4A2F-AD0E-A6F8C3CD4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6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978-6A0D-4B3E-ABF1-7E346AE10A62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9382-80F1-4A2F-AD0E-A6F8C3CD4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978-6A0D-4B3E-ABF1-7E346AE10A62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9382-80F1-4A2F-AD0E-A6F8C3CD4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4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978-6A0D-4B3E-ABF1-7E346AE10A62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9382-80F1-4A2F-AD0E-A6F8C3CD4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4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978-6A0D-4B3E-ABF1-7E346AE10A62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9382-80F1-4A2F-AD0E-A6F8C3CD4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1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978-6A0D-4B3E-ABF1-7E346AE10A62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9382-80F1-4A2F-AD0E-A6F8C3CD4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2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DB978-6A0D-4B3E-ABF1-7E346AE10A62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A9382-80F1-4A2F-AD0E-A6F8C3CD4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0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714357"/>
            <a:ext cx="7772400" cy="135732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rtl="0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Lipids Metabolism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4678" y="4929198"/>
            <a:ext cx="5614982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rtl="0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Dr.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Shaimaa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Munther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t="1678" r="52020" b="48671"/>
          <a:stretch>
            <a:fillRect/>
          </a:stretch>
        </p:blipFill>
        <p:spPr bwMode="auto">
          <a:xfrm>
            <a:off x="642910" y="2357430"/>
            <a:ext cx="3511550" cy="24495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5983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5" y="1571612"/>
            <a:ext cx="8143932" cy="45545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Low" rtl="0"/>
            <a:r>
              <a:rPr lang="en-US" dirty="0"/>
              <a:t>Lipoproteins contain one or more specific proteins called </a:t>
            </a:r>
            <a:r>
              <a:rPr lang="en-US" dirty="0" err="1"/>
              <a:t>apolipoproteins</a:t>
            </a:r>
            <a:r>
              <a:rPr lang="en-US" dirty="0"/>
              <a:t> located near the surface</a:t>
            </a:r>
          </a:p>
          <a:p>
            <a:pPr algn="justLow" rtl="0">
              <a:buNone/>
            </a:pPr>
            <a:endParaRPr lang="en-US" dirty="0"/>
          </a:p>
          <a:p>
            <a:pPr algn="justLow" rtl="0"/>
            <a:r>
              <a:rPr lang="en-US" dirty="0" err="1"/>
              <a:t>Apolipoproteins</a:t>
            </a:r>
            <a:r>
              <a:rPr lang="en-US" dirty="0"/>
              <a:t> have specific functions:</a:t>
            </a:r>
          </a:p>
          <a:p>
            <a:pPr lvl="2" algn="justLow" rtl="0">
              <a:buNone/>
            </a:pPr>
            <a:r>
              <a:rPr lang="en-US" dirty="0"/>
              <a:t>– Activate metabolic enzymes</a:t>
            </a:r>
          </a:p>
          <a:p>
            <a:pPr lvl="2" algn="justLow" rtl="0">
              <a:buNone/>
            </a:pPr>
            <a:r>
              <a:rPr lang="en-US" dirty="0"/>
              <a:t>– Maintain structural integrity of lipoprotein</a:t>
            </a:r>
          </a:p>
          <a:p>
            <a:pPr lvl="2" algn="justLow" rtl="0">
              <a:buNone/>
            </a:pPr>
            <a:r>
              <a:rPr lang="en-US" dirty="0"/>
              <a:t>– Facilitate uptake of lipoprotein into cells</a:t>
            </a:r>
          </a:p>
          <a:p>
            <a:pPr algn="justLow" rtl="0"/>
            <a:r>
              <a:rPr lang="en-US" dirty="0"/>
              <a:t>Research indicates </a:t>
            </a:r>
            <a:r>
              <a:rPr lang="en-US" dirty="0" err="1"/>
              <a:t>apolipoprotein</a:t>
            </a:r>
            <a:r>
              <a:rPr lang="en-US" dirty="0"/>
              <a:t> abnormalities may lead to abnormal lipid metabolism and metabolic disorders such as:</a:t>
            </a:r>
          </a:p>
          <a:p>
            <a:pPr lvl="2" algn="justLow" rtl="0">
              <a:buNone/>
            </a:pPr>
            <a:r>
              <a:rPr lang="en-US" dirty="0"/>
              <a:t>– Atherosclerosis</a:t>
            </a:r>
          </a:p>
          <a:p>
            <a:pPr lvl="2" algn="justLow" rtl="0">
              <a:buNone/>
            </a:pPr>
            <a:r>
              <a:rPr lang="en-US" dirty="0"/>
              <a:t>– Cardiovascular disease</a:t>
            </a:r>
          </a:p>
          <a:p>
            <a:pPr lvl="2" algn="justLow" rtl="0">
              <a:buNone/>
            </a:pPr>
            <a:r>
              <a:rPr lang="en-US" dirty="0"/>
              <a:t>– Stroke</a:t>
            </a:r>
          </a:p>
          <a:p>
            <a:pPr lvl="2" algn="justLow" rtl="0">
              <a:buNone/>
            </a:pPr>
            <a:r>
              <a:rPr lang="en-US" dirty="0"/>
              <a:t>– Alzheimer’s disease</a:t>
            </a:r>
          </a:p>
          <a:p>
            <a:pPr lvl="2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Lipoproteins</a:t>
            </a:r>
          </a:p>
        </p:txBody>
      </p:sp>
    </p:spTree>
    <p:extLst>
      <p:ext uri="{BB962C8B-B14F-4D97-AF65-F5344CB8AC3E}">
        <p14:creationId xmlns:p14="http://schemas.microsoft.com/office/powerpoint/2010/main" val="1964991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/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There are 4 types of lipoproteins</a:t>
            </a:r>
            <a:endParaRPr lang="en-US" sz="2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rtl="0"/>
            <a:endParaRPr lang="en-US" sz="1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rtl="0"/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Chylomicrons</a:t>
            </a:r>
            <a:endParaRPr lang="en-US" sz="2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algn="l" rtl="0"/>
            <a:r>
              <a:rPr lang="en-US" sz="1800" dirty="0"/>
              <a:t>Transport of dietary triglycerides ( exogenous TG) from the GI tract to the liver</a:t>
            </a:r>
          </a:p>
          <a:p>
            <a:pPr lvl="2" algn="l" rtl="0"/>
            <a:endParaRPr lang="en-US" sz="1400" dirty="0"/>
          </a:p>
          <a:p>
            <a:pPr lvl="1" algn="l" rtl="0"/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Very Low Density Lipoproteins ( VLDL )</a:t>
            </a:r>
            <a:endParaRPr lang="en-US" sz="2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algn="l" rtl="0"/>
            <a:r>
              <a:rPr lang="en-US" sz="1800" dirty="0"/>
              <a:t>Transport of synthesized  triglycerides ( Endogenous TG) from the liver to tissues for storage and energy</a:t>
            </a:r>
          </a:p>
          <a:p>
            <a:pPr lvl="2" algn="l" rtl="0"/>
            <a:endParaRPr lang="en-US" sz="1400" dirty="0"/>
          </a:p>
          <a:p>
            <a:pPr lvl="1" algn="l" rtl="0"/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Low Density Lipoproteins  ( LDL ) </a:t>
            </a:r>
            <a:endParaRPr lang="en-US" sz="2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algn="l" rtl="0"/>
            <a:r>
              <a:rPr lang="en-US" sz="1800" dirty="0"/>
              <a:t>Transports cholesterol  to peripheral tissues</a:t>
            </a:r>
          </a:p>
          <a:p>
            <a:pPr lvl="2" algn="l" rtl="0"/>
            <a:endParaRPr lang="en-US" sz="1400" dirty="0"/>
          </a:p>
          <a:p>
            <a:pPr lvl="1" algn="l" rtl="0"/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High Density Lipoproteins  ( HDL )</a:t>
            </a:r>
            <a:endParaRPr lang="en-US" sz="2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algn="l" rtl="0"/>
            <a:r>
              <a:rPr lang="en-US" sz="1800" dirty="0"/>
              <a:t>Transports cholesterol away from the peripheral tissues to the liver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783D-96A1-47E3-8B56-E54D5D004912}" type="slidenum">
              <a:rPr lang="en-US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lipoproteins</a:t>
            </a:r>
            <a:endParaRPr lang="en-US" sz="6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8346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13"/>
          <p:cNvPicPr>
            <a:picLocks noChangeAspect="1" noChangeArrowheads="1"/>
          </p:cNvPicPr>
          <p:nvPr/>
        </p:nvPicPr>
        <p:blipFill>
          <a:blip r:embed="rId3">
            <a:lum bright="22000" contras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57166"/>
            <a:ext cx="7756263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/>
              <a:t>Lipoprotein Metabolism</a:t>
            </a:r>
          </a:p>
        </p:txBody>
      </p:sp>
      <p:pic>
        <p:nvPicPr>
          <p:cNvPr id="542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71612"/>
            <a:ext cx="7072362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126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214290"/>
            <a:ext cx="8572560" cy="78581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2800" dirty="0"/>
            </a:br>
            <a:br>
              <a:rPr lang="en-US" dirty="0"/>
            </a:br>
            <a:r>
              <a:rPr lang="en-US" sz="3200" dirty="0"/>
              <a:t>Lipid Metabolism</a:t>
            </a:r>
            <a:br>
              <a:rPr lang="en-US" sz="3200" dirty="0"/>
            </a:br>
            <a:br>
              <a:rPr lang="en-US" dirty="0"/>
            </a:br>
            <a:endParaRPr lang="en-CA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20" y="1214422"/>
            <a:ext cx="8572560" cy="51863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/>
          <a:p>
            <a:pPr marL="457200" marR="0" lvl="0" indent="-457200" algn="justLow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Low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includes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lipogenesis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lipolysis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 most important to be studied are the pathways concerned with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triglycerides and cholesterol metabolisms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Low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Low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Reserves of stored triglycerides are mobilized as needed for energy production.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Fat mobilization is stimulated by epinephrine. The triglycerides are hydrolyzed to fatty acids and glycerol and enter the blood stream.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Glycerol is converted to glycerol- 3 phosphate and then to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dihydroxyacetone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phospahte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which enters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glycolysis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energy production.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fatty acids are converted to fatty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acyl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molecules, which are broken down to acetyl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beta oxidation. The acetyl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may be used for energy production by way of the citric acid cycle and the electron transport chain.</a:t>
            </a:r>
          </a:p>
          <a:p>
            <a:pPr marL="457200" marR="0" lvl="0" indent="-457200" algn="justLow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457200" marR="0" lvl="0" indent="-457200" algn="justLow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tx1"/>
                </a:solidFill>
              </a:rPr>
              <a:t>Cholesterol is needed by almost all cells and is precursor for hormones and bile acids 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/>
            <a:r>
              <a:rPr lang="en-US" sz="3200" b="1" dirty="0"/>
              <a:t> DE NOVO SYNTHESIS OF FATTY ACIDS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Low" rtl="0"/>
            <a:r>
              <a:rPr lang="en-US" dirty="0">
                <a:cs typeface="+mj-cs"/>
              </a:rPr>
              <a:t>A large proportion of the fatty acids used by the body is supplied by the diet. </a:t>
            </a:r>
          </a:p>
          <a:p>
            <a:pPr algn="justLow" rtl="0"/>
            <a:endParaRPr lang="en-US" dirty="0">
              <a:cs typeface="+mj-cs"/>
            </a:endParaRPr>
          </a:p>
          <a:p>
            <a:pPr algn="justLow" rtl="0"/>
            <a:r>
              <a:rPr lang="en-US" dirty="0">
                <a:cs typeface="+mj-cs"/>
              </a:rPr>
              <a:t>Carbohydrates and protein obtained from the diet in excess of the body’s needs for these compounds can be converted to fatty acids, which are stored as </a:t>
            </a:r>
            <a:r>
              <a:rPr lang="en-US" dirty="0" err="1">
                <a:cs typeface="+mj-cs"/>
              </a:rPr>
              <a:t>triacylglycerols</a:t>
            </a:r>
            <a:r>
              <a:rPr lang="en-US" dirty="0">
                <a:cs typeface="+mj-cs"/>
              </a:rPr>
              <a:t>.</a:t>
            </a:r>
          </a:p>
          <a:p>
            <a:pPr algn="justLow" rtl="0"/>
            <a:endParaRPr lang="en-US" dirty="0">
              <a:cs typeface="+mj-cs"/>
            </a:endParaRPr>
          </a:p>
          <a:p>
            <a:pPr algn="justLow" rtl="0"/>
            <a:r>
              <a:rPr lang="en-US" dirty="0">
                <a:cs typeface="+mj-cs"/>
              </a:rPr>
              <a:t> In adult humans, fatty acid synthesis occurs primarily in the </a:t>
            </a:r>
            <a:r>
              <a:rPr lang="en-US" b="1" dirty="0">
                <a:cs typeface="+mj-cs"/>
              </a:rPr>
              <a:t>liver and lactating mammary glands and, to a lesser extent, in adipose tissue. </a:t>
            </a:r>
          </a:p>
          <a:p>
            <a:pPr algn="justLow" rtl="0"/>
            <a:endParaRPr lang="en-US" dirty="0">
              <a:cs typeface="+mj-cs"/>
            </a:endParaRPr>
          </a:p>
          <a:p>
            <a:pPr algn="justLow" rtl="0"/>
            <a:r>
              <a:rPr lang="en-US" dirty="0">
                <a:cs typeface="+mj-cs"/>
              </a:rPr>
              <a:t>This </a:t>
            </a:r>
            <a:r>
              <a:rPr lang="en-US" b="1" dirty="0" err="1">
                <a:cs typeface="+mj-cs"/>
              </a:rPr>
              <a:t>cytosolic</a:t>
            </a:r>
            <a:r>
              <a:rPr lang="en-US" b="1" dirty="0">
                <a:cs typeface="+mj-cs"/>
              </a:rPr>
              <a:t> process </a:t>
            </a:r>
            <a:r>
              <a:rPr lang="en-US" dirty="0">
                <a:cs typeface="+mj-cs"/>
              </a:rPr>
              <a:t>incorporates </a:t>
            </a:r>
            <a:r>
              <a:rPr lang="en-US" b="1" dirty="0">
                <a:cs typeface="+mj-cs"/>
              </a:rPr>
              <a:t>carbons from acetyl coenzyme A (</a:t>
            </a:r>
            <a:r>
              <a:rPr lang="en-US" b="1" dirty="0" err="1">
                <a:cs typeface="+mj-cs"/>
              </a:rPr>
              <a:t>CoA</a:t>
            </a:r>
            <a:r>
              <a:rPr lang="en-US" b="1" dirty="0">
                <a:cs typeface="+mj-cs"/>
              </a:rPr>
              <a:t>) into the growing fatty acid chain, using adenosine </a:t>
            </a:r>
            <a:r>
              <a:rPr lang="en-US" b="1" dirty="0" err="1">
                <a:cs typeface="+mj-cs"/>
              </a:rPr>
              <a:t>triphosphate</a:t>
            </a:r>
            <a:r>
              <a:rPr lang="en-US" b="1" dirty="0">
                <a:cs typeface="+mj-cs"/>
              </a:rPr>
              <a:t> (ATP) and reduced </a:t>
            </a:r>
            <a:r>
              <a:rPr lang="en-US" b="1" dirty="0" err="1">
                <a:cs typeface="+mj-cs"/>
              </a:rPr>
              <a:t>nicotinamide</a:t>
            </a:r>
            <a:r>
              <a:rPr lang="en-US" b="1" dirty="0">
                <a:cs typeface="+mj-cs"/>
              </a:rPr>
              <a:t> adenine </a:t>
            </a:r>
            <a:r>
              <a:rPr lang="en-US" b="1" dirty="0" err="1">
                <a:cs typeface="+mj-cs"/>
              </a:rPr>
              <a:t>dinucleotide</a:t>
            </a:r>
            <a:r>
              <a:rPr lang="en-US" b="1" dirty="0">
                <a:cs typeface="+mj-cs"/>
              </a:rPr>
              <a:t> phosphate (NADPH).</a:t>
            </a:r>
            <a:endParaRPr lang="ar-IQ" b="1" dirty="0"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7696200" cy="7667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/>
              <a:t>Fatty Acid Oxidation</a:t>
            </a:r>
            <a:endParaRPr lang="en-CA" sz="3200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142984"/>
            <a:ext cx="8286808" cy="52578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 rtl="0">
              <a:buFontTx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algn="ctr" rtl="0"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Fatty acids are degraded to acetyl </a:t>
            </a:r>
            <a:r>
              <a:rPr lang="en-US" sz="2400" b="1" dirty="0" err="1">
                <a:solidFill>
                  <a:srgbClr val="FF0000"/>
                </a:solidFill>
              </a:rPr>
              <a:t>CoA</a:t>
            </a:r>
            <a:r>
              <a:rPr lang="en-US" sz="2400" b="1" dirty="0">
                <a:solidFill>
                  <a:srgbClr val="FF0000"/>
                </a:solidFill>
              </a:rPr>
              <a:t> the process called </a:t>
            </a:r>
            <a:r>
              <a:rPr lang="el-GR" sz="2400" b="1" dirty="0">
                <a:solidFill>
                  <a:srgbClr val="FF0000"/>
                </a:solidFill>
              </a:rPr>
              <a:t>β</a:t>
            </a:r>
            <a:r>
              <a:rPr lang="en-US" sz="2400" b="1" dirty="0">
                <a:solidFill>
                  <a:srgbClr val="FF0000"/>
                </a:solidFill>
              </a:rPr>
              <a:t>-oxidation </a:t>
            </a:r>
          </a:p>
          <a:p>
            <a:pPr algn="justLow" rtl="0">
              <a:buFontTx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algn="justLow" rtl="0"/>
            <a:r>
              <a:rPr lang="en-US" sz="2000" dirty="0"/>
              <a:t>Fatty acids enter tissue cells in need of energy. Fatty acids must pass through the </a:t>
            </a:r>
            <a:r>
              <a:rPr lang="en-US" sz="2000" b="1" dirty="0"/>
              <a:t>mitochondrial membrane to be oxidized and to produce energy</a:t>
            </a:r>
            <a:r>
              <a:rPr lang="en-US" sz="2000" dirty="0"/>
              <a:t>. The passage cannot occur until the fatty acid is </a:t>
            </a:r>
            <a:r>
              <a:rPr lang="en-US" sz="2000" b="1" dirty="0"/>
              <a:t>converted to its </a:t>
            </a:r>
            <a:r>
              <a:rPr lang="en-US" sz="2000" b="1" dirty="0" err="1"/>
              <a:t>thioester</a:t>
            </a:r>
            <a:r>
              <a:rPr lang="en-US" sz="2000" b="1" dirty="0"/>
              <a:t> with </a:t>
            </a:r>
            <a:r>
              <a:rPr lang="en-US" sz="2000" b="1" dirty="0" err="1"/>
              <a:t>CoA</a:t>
            </a:r>
            <a:r>
              <a:rPr lang="en-US" sz="2000" dirty="0"/>
              <a:t>. The product of this reaction is fatty </a:t>
            </a:r>
            <a:r>
              <a:rPr lang="en-US" sz="2000" dirty="0" err="1"/>
              <a:t>acyl</a:t>
            </a:r>
            <a:r>
              <a:rPr lang="en-US" sz="2000" dirty="0"/>
              <a:t> </a:t>
            </a:r>
            <a:r>
              <a:rPr lang="en-US" sz="2000" dirty="0" err="1"/>
              <a:t>CoA</a:t>
            </a:r>
            <a:r>
              <a:rPr lang="en-US" sz="2000" dirty="0"/>
              <a:t>. The reaction is:</a:t>
            </a:r>
          </a:p>
          <a:p>
            <a:pPr algn="justLow" rtl="0">
              <a:buFontTx/>
              <a:buNone/>
            </a:pPr>
            <a:r>
              <a:rPr lang="en-US" sz="2000" dirty="0"/>
              <a:t>	 </a:t>
            </a:r>
          </a:p>
          <a:p>
            <a:pPr algn="justLow" rtl="0">
              <a:buFontTx/>
              <a:buNone/>
            </a:pPr>
            <a:r>
              <a:rPr lang="en-US" sz="2000" dirty="0"/>
              <a:t>       Fatty acid + HS – </a:t>
            </a:r>
            <a:r>
              <a:rPr lang="en-US" sz="2000" dirty="0" err="1"/>
              <a:t>CoA</a:t>
            </a:r>
            <a:r>
              <a:rPr lang="en-US" sz="2000" dirty="0"/>
              <a:t> +  ATP  	          Fatty </a:t>
            </a:r>
            <a:r>
              <a:rPr lang="en-US" sz="2000" dirty="0" err="1"/>
              <a:t>acyl</a:t>
            </a:r>
            <a:r>
              <a:rPr lang="en-US" sz="2000" dirty="0"/>
              <a:t> </a:t>
            </a:r>
            <a:r>
              <a:rPr lang="en-US" sz="2000" dirty="0" err="1"/>
              <a:t>CoA</a:t>
            </a:r>
            <a:r>
              <a:rPr lang="en-US" sz="2000" dirty="0"/>
              <a:t> + AMP + Pi</a:t>
            </a:r>
          </a:p>
          <a:p>
            <a:pPr algn="justLow" rtl="0">
              <a:buFontTx/>
              <a:buNone/>
            </a:pPr>
            <a:endParaRPr lang="en-US" sz="2000" dirty="0"/>
          </a:p>
          <a:p>
            <a:pPr algn="justLow" rtl="0"/>
            <a:r>
              <a:rPr lang="en-US" sz="2000" dirty="0"/>
              <a:t>This is known as activation of fatty acid. Fatty acids must be activated before they are degraded to produce energy.</a:t>
            </a:r>
          </a:p>
          <a:p>
            <a:pPr algn="justLow" rtl="0"/>
            <a:endParaRPr lang="en-US" sz="2000" dirty="0"/>
          </a:p>
          <a:p>
            <a:pPr algn="justLow" rtl="0"/>
            <a:r>
              <a:rPr lang="en-US" sz="2000" dirty="0"/>
              <a:t> Fatty acids are </a:t>
            </a:r>
            <a:r>
              <a:rPr lang="en-US" sz="2000" b="1" dirty="0"/>
              <a:t>activated in the </a:t>
            </a:r>
            <a:r>
              <a:rPr lang="en-US" sz="2000" b="1" dirty="0" err="1"/>
              <a:t>cytosol</a:t>
            </a:r>
            <a:r>
              <a:rPr lang="en-US" sz="2000" b="1" dirty="0"/>
              <a:t>, but oxidation occurs in the mitochondria.</a:t>
            </a:r>
            <a:r>
              <a:rPr lang="en-US" sz="2800" b="1" dirty="0"/>
              <a:t>	</a:t>
            </a:r>
          </a:p>
          <a:p>
            <a:pPr lvl="2" algn="l" rtl="0">
              <a:buFontTx/>
              <a:buNone/>
            </a:pPr>
            <a:endParaRPr lang="en-US" sz="1600" dirty="0"/>
          </a:p>
          <a:p>
            <a:pPr lvl="2" algn="l" rtl="0">
              <a:buFontTx/>
              <a:buNone/>
            </a:pPr>
            <a:endParaRPr lang="en-CA" sz="1600" dirty="0"/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>
            <a:off x="2133600" y="3200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3857620" y="414338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050"/>
          <p:cNvSpPr>
            <a:spLocks noGrp="1" noChangeArrowheads="1"/>
          </p:cNvSpPr>
          <p:nvPr>
            <p:ph type="body" idx="1"/>
          </p:nvPr>
        </p:nvSpPr>
        <p:spPr>
          <a:xfrm>
            <a:off x="228600" y="1785926"/>
            <a:ext cx="8686800" cy="43862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/>
            <a:endParaRPr lang="en-US" sz="2000" dirty="0"/>
          </a:p>
          <a:p>
            <a:pPr algn="l" rtl="0"/>
            <a:endParaRPr lang="en-US" sz="2000" dirty="0">
              <a:latin typeface="Symbol" pitchFamily="18" charset="2"/>
              <a:sym typeface="Symbol" pitchFamily="18" charset="2"/>
            </a:endParaRPr>
          </a:p>
          <a:p>
            <a:pPr algn="l" rtl="0"/>
            <a:endParaRPr lang="en-US" sz="2000" dirty="0">
              <a:latin typeface="Symbol" pitchFamily="18" charset="2"/>
              <a:sym typeface="Symbol" pitchFamily="18" charset="2"/>
            </a:endParaRPr>
          </a:p>
          <a:p>
            <a:pPr algn="l" rtl="0"/>
            <a:r>
              <a:rPr lang="en-US" sz="2000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sz="2000" dirty="0"/>
              <a:t>-oxidation is the mitochondrial process by which fatty acids are oxidized to yield NADH, FADH2, and acetyl-</a:t>
            </a:r>
            <a:r>
              <a:rPr lang="en-US" sz="2000" dirty="0" err="1"/>
              <a:t>CoA</a:t>
            </a:r>
            <a:r>
              <a:rPr lang="en-US" sz="2000" dirty="0"/>
              <a:t>.  </a:t>
            </a:r>
          </a:p>
          <a:p>
            <a:pPr algn="l" rtl="0"/>
            <a:endParaRPr lang="en-US" sz="2000" dirty="0"/>
          </a:p>
          <a:p>
            <a:pPr algn="l" rtl="0"/>
            <a:endParaRPr lang="en-US" sz="2000" dirty="0"/>
          </a:p>
          <a:p>
            <a:pPr algn="l" rtl="0"/>
            <a:r>
              <a:rPr lang="en-US" sz="2000" dirty="0" err="1"/>
              <a:t>Ketogenesis</a:t>
            </a:r>
            <a:r>
              <a:rPr lang="en-US" sz="2000" dirty="0"/>
              <a:t> takes place in liver mitochondria when acetyl-</a:t>
            </a:r>
            <a:r>
              <a:rPr lang="en-US" sz="2000" dirty="0" err="1"/>
              <a:t>CoA</a:t>
            </a:r>
            <a:r>
              <a:rPr lang="en-US" sz="2000" dirty="0"/>
              <a:t> levels are high and </a:t>
            </a:r>
            <a:r>
              <a:rPr lang="en-US" sz="2000" dirty="0" err="1"/>
              <a:t>oxaloacetate</a:t>
            </a:r>
            <a:r>
              <a:rPr lang="en-US" sz="2000" dirty="0"/>
              <a:t> levels are low</a:t>
            </a:r>
            <a:r>
              <a:rPr lang="en-US" sz="2000" dirty="0">
                <a:solidFill>
                  <a:schemeClr val="accent2"/>
                </a:solidFill>
              </a:rPr>
              <a:t>.  </a:t>
            </a:r>
          </a:p>
        </p:txBody>
      </p:sp>
      <p:sp>
        <p:nvSpPr>
          <p:cNvPr id="208899" name="Rectangle 2"/>
          <p:cNvSpPr>
            <a:spLocks noGrp="1" noChangeArrowheads="1"/>
          </p:cNvSpPr>
          <p:nvPr/>
        </p:nvSpPr>
        <p:spPr bwMode="auto">
          <a:xfrm>
            <a:off x="457200" y="274637"/>
            <a:ext cx="8229600" cy="9881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0" eaLnBrk="0" hangingPunct="0"/>
            <a:r>
              <a:rPr lang="en-US" sz="2800" b="1" dirty="0">
                <a:solidFill>
                  <a:schemeClr val="tx2"/>
                </a:solidFill>
              </a:rPr>
              <a:t>Key Concepts in Lipid catabolism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358246" cy="6429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/>
              <a:t>Beta oxidation</a:t>
            </a:r>
            <a:endParaRPr lang="en-CA" sz="32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000108"/>
            <a:ext cx="8358246" cy="53244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Low" rtl="0">
              <a:lnSpc>
                <a:spcPct val="90000"/>
              </a:lnSpc>
            </a:pPr>
            <a:r>
              <a:rPr lang="en-US" sz="1800" dirty="0"/>
              <a:t>The formation of fatty </a:t>
            </a:r>
            <a:r>
              <a:rPr lang="en-US" sz="1800" dirty="0" err="1"/>
              <a:t>acyl</a:t>
            </a:r>
            <a:r>
              <a:rPr lang="en-US" sz="1800" dirty="0"/>
              <a:t> </a:t>
            </a:r>
            <a:r>
              <a:rPr lang="en-US" sz="1800" dirty="0" err="1"/>
              <a:t>CoA</a:t>
            </a:r>
            <a:r>
              <a:rPr lang="en-US" sz="1800" dirty="0"/>
              <a:t> molecule prepares fatty acids for entry into the mitochondria. </a:t>
            </a:r>
            <a:r>
              <a:rPr lang="en-US" sz="1800" b="1" dirty="0" err="1"/>
              <a:t>Carnitine</a:t>
            </a:r>
            <a:r>
              <a:rPr lang="en-US" sz="1800" dirty="0"/>
              <a:t> helps fatty </a:t>
            </a:r>
            <a:r>
              <a:rPr lang="en-US" sz="1800" dirty="0" err="1"/>
              <a:t>acly</a:t>
            </a:r>
            <a:r>
              <a:rPr lang="en-US" sz="1800" dirty="0"/>
              <a:t> </a:t>
            </a:r>
            <a:r>
              <a:rPr lang="en-US" sz="1800" dirty="0" err="1"/>
              <a:t>CoA</a:t>
            </a:r>
            <a:r>
              <a:rPr lang="en-US" sz="1800" dirty="0"/>
              <a:t> to enter mitochondria. There they are degraded in the catabolic process called </a:t>
            </a:r>
            <a:r>
              <a:rPr lang="en-US" sz="1800" b="1" dirty="0"/>
              <a:t>beta oxidation. During beta oxidation, the third (or beta) carbon of the saturated fatty acid chain of the fatty </a:t>
            </a:r>
            <a:r>
              <a:rPr lang="en-US" sz="1800" b="1" dirty="0" err="1"/>
              <a:t>acyl</a:t>
            </a:r>
            <a:r>
              <a:rPr lang="en-US" sz="1800" b="1" dirty="0"/>
              <a:t> </a:t>
            </a:r>
            <a:r>
              <a:rPr lang="en-US" sz="1800" b="1" dirty="0" err="1"/>
              <a:t>CoA</a:t>
            </a:r>
            <a:r>
              <a:rPr lang="en-US" sz="1800" b="1" dirty="0"/>
              <a:t> is oxidized  to a </a:t>
            </a:r>
            <a:r>
              <a:rPr lang="en-US" sz="1800" b="1" dirty="0" err="1"/>
              <a:t>ketone</a:t>
            </a:r>
            <a:r>
              <a:rPr lang="en-US" sz="1800" b="1" dirty="0"/>
              <a:t>.</a:t>
            </a:r>
          </a:p>
          <a:p>
            <a:pPr algn="justLow" rtl="0">
              <a:lnSpc>
                <a:spcPct val="90000"/>
              </a:lnSpc>
            </a:pPr>
            <a:endParaRPr lang="en-US" sz="1800" dirty="0"/>
          </a:p>
          <a:p>
            <a:pPr algn="justLow" rtl="0">
              <a:lnSpc>
                <a:spcPct val="90000"/>
              </a:lnSpc>
            </a:pPr>
            <a:r>
              <a:rPr lang="en-US" sz="1800" dirty="0"/>
              <a:t>Beta oxidation is a </a:t>
            </a:r>
            <a:r>
              <a:rPr lang="en-US" sz="1800" b="1" dirty="0"/>
              <a:t>spiral pathway</a:t>
            </a:r>
            <a:r>
              <a:rPr lang="en-US" sz="1800" dirty="0"/>
              <a:t>. Each round consists of four enzyme-catalyzed steps that yield one molecule of acetyl </a:t>
            </a:r>
            <a:r>
              <a:rPr lang="en-US" sz="1800" dirty="0" err="1"/>
              <a:t>CoA</a:t>
            </a:r>
            <a:r>
              <a:rPr lang="en-US" sz="1800" dirty="0"/>
              <a:t> and an </a:t>
            </a:r>
            <a:r>
              <a:rPr lang="en-US" sz="1800" dirty="0" err="1"/>
              <a:t>acylCoA</a:t>
            </a:r>
            <a:r>
              <a:rPr lang="en-US" sz="1800" dirty="0"/>
              <a:t> shortened by two carbons, which becomes the starting substrate for the next round. Seven rounds of beta oxidation degrade a C</a:t>
            </a:r>
            <a:r>
              <a:rPr lang="en-US" sz="1800" baseline="-25000" dirty="0"/>
              <a:t>16</a:t>
            </a:r>
            <a:r>
              <a:rPr lang="en-US" sz="1800" dirty="0"/>
              <a:t> fatty acid to eight molecules of acetyl </a:t>
            </a:r>
            <a:r>
              <a:rPr lang="en-US" sz="1800" dirty="0" err="1"/>
              <a:t>CoA</a:t>
            </a:r>
            <a:r>
              <a:rPr lang="en-US" sz="1800" dirty="0"/>
              <a:t>.</a:t>
            </a:r>
          </a:p>
          <a:p>
            <a:pPr algn="justLow" rtl="0">
              <a:lnSpc>
                <a:spcPct val="90000"/>
              </a:lnSpc>
            </a:pPr>
            <a:endParaRPr lang="en-US" sz="1800" dirty="0"/>
          </a:p>
          <a:p>
            <a:pPr algn="justLow" rtl="0">
              <a:lnSpc>
                <a:spcPct val="90000"/>
              </a:lnSpc>
            </a:pPr>
            <a:r>
              <a:rPr lang="en-US" sz="1800" b="1" dirty="0"/>
              <a:t>Complete oxidation of one molecule of </a:t>
            </a:r>
            <a:r>
              <a:rPr lang="en-US" sz="1800" b="1" dirty="0" err="1"/>
              <a:t>palmitic</a:t>
            </a:r>
            <a:r>
              <a:rPr lang="en-US" sz="1800" b="1" dirty="0"/>
              <a:t> acid to carbon dioxide and water yields 129 molecules of ATP. One round of beta oxidation yields 17 ATP. </a:t>
            </a:r>
          </a:p>
          <a:p>
            <a:pPr algn="justLow" rtl="0">
              <a:lnSpc>
                <a:spcPct val="90000"/>
              </a:lnSpc>
            </a:pPr>
            <a:endParaRPr lang="en-US" sz="1800" dirty="0"/>
          </a:p>
          <a:p>
            <a:pPr algn="justLow" rtl="0">
              <a:lnSpc>
                <a:spcPct val="90000"/>
              </a:lnSpc>
            </a:pPr>
            <a:r>
              <a:rPr lang="en-US" sz="1800" dirty="0"/>
              <a:t>Beta Oxidation is regulated by availability of free </a:t>
            </a:r>
            <a:r>
              <a:rPr lang="en-US" sz="1800" dirty="0" err="1"/>
              <a:t>CoA</a:t>
            </a:r>
            <a:r>
              <a:rPr lang="en-US" sz="1800" dirty="0"/>
              <a:t>, by the ratios of NAD/NADH and Q</a:t>
            </a:r>
            <a:r>
              <a:rPr lang="en-US" sz="1800" baseline="-25000" dirty="0"/>
              <a:t>2.</a:t>
            </a:r>
            <a:endParaRPr lang="en-CA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20" y="285728"/>
            <a:ext cx="4286280" cy="642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 rtl="0">
              <a:buFontTx/>
              <a:buNone/>
            </a:pPr>
            <a:r>
              <a:rPr lang="en-US" sz="2800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sz="2800" dirty="0"/>
              <a:t>-oxidation yields large amounts of ATP</a:t>
            </a: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285720" y="1285860"/>
            <a:ext cx="4400552" cy="52149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Low" rtl="0"/>
            <a:r>
              <a:rPr lang="en-US" sz="2400" dirty="0"/>
              <a:t>The energy conversion process of fatty acid --&gt; ATP involves oxidation of fatty acids by sequential degradation of C</a:t>
            </a:r>
            <a:r>
              <a:rPr lang="en-US" sz="2400" baseline="-25000" dirty="0"/>
              <a:t>2</a:t>
            </a:r>
            <a:r>
              <a:rPr lang="en-US" sz="2400" dirty="0"/>
              <a:t> units leading to the generation </a:t>
            </a:r>
            <a:r>
              <a:rPr lang="en-US" sz="2400" b="1" dirty="0">
                <a:solidFill>
                  <a:schemeClr val="accent2"/>
                </a:solidFill>
              </a:rPr>
              <a:t>FADH</a:t>
            </a:r>
            <a:r>
              <a:rPr lang="en-US" sz="2400" b="1" baseline="-25000" dirty="0">
                <a:solidFill>
                  <a:schemeClr val="accent2"/>
                </a:solidFill>
              </a:rPr>
              <a:t>2</a:t>
            </a:r>
            <a:r>
              <a:rPr lang="en-US" sz="2400" b="1" dirty="0">
                <a:solidFill>
                  <a:schemeClr val="accent2"/>
                </a:solidFill>
              </a:rPr>
              <a:t>, NADH, and acetyl </a:t>
            </a:r>
            <a:r>
              <a:rPr lang="en-US" sz="2400" b="1" dirty="0" err="1">
                <a:solidFill>
                  <a:schemeClr val="accent2"/>
                </a:solidFill>
              </a:rPr>
              <a:t>CoA</a:t>
            </a:r>
            <a:r>
              <a:rPr lang="en-US" sz="2400" b="1" dirty="0">
                <a:solidFill>
                  <a:schemeClr val="accent2"/>
                </a:solidFill>
              </a:rPr>
              <a:t>.</a:t>
            </a:r>
            <a:r>
              <a:rPr lang="en-US" sz="2400" dirty="0"/>
              <a:t>  </a:t>
            </a:r>
          </a:p>
          <a:p>
            <a:pPr algn="justLow" rtl="0"/>
            <a:endParaRPr lang="en-US" sz="2400" dirty="0"/>
          </a:p>
          <a:p>
            <a:pPr algn="justLow" rtl="0"/>
            <a:r>
              <a:rPr lang="en-US" sz="2400" dirty="0"/>
              <a:t>The subsequent oxidation of these reaction products by the </a:t>
            </a:r>
            <a:r>
              <a:rPr lang="en-US" sz="2400" b="1" dirty="0">
                <a:solidFill>
                  <a:schemeClr val="accent2"/>
                </a:solidFill>
              </a:rPr>
              <a:t>citrate cycle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chemeClr val="accent2"/>
                </a:solidFill>
              </a:rPr>
              <a:t>oxidative </a:t>
            </a:r>
            <a:r>
              <a:rPr lang="en-US" sz="2400" b="1" dirty="0" err="1">
                <a:solidFill>
                  <a:schemeClr val="accent2"/>
                </a:solidFill>
              </a:rPr>
              <a:t>phosphorylation</a:t>
            </a:r>
            <a:r>
              <a:rPr lang="en-US" sz="2400" dirty="0"/>
              <a:t> generates lots of </a:t>
            </a:r>
            <a:r>
              <a:rPr lang="en-US" sz="2400" b="1" i="1" dirty="0">
                <a:solidFill>
                  <a:srgbClr val="008000"/>
                </a:solidFill>
              </a:rPr>
              <a:t>ATP</a:t>
            </a:r>
            <a:r>
              <a:rPr lang="en-US" sz="2400" dirty="0"/>
              <a:t>. </a:t>
            </a:r>
          </a:p>
          <a:p>
            <a:pPr algn="justLow" rtl="0"/>
            <a:endParaRPr lang="en-US" sz="2400" dirty="0"/>
          </a:p>
          <a:p>
            <a:pPr algn="justLow" rtl="0"/>
            <a:endParaRPr lang="en-US" sz="2000" dirty="0"/>
          </a:p>
          <a:p>
            <a:pPr algn="justLow" rtl="0"/>
            <a:endParaRPr lang="en-US" sz="2000" dirty="0"/>
          </a:p>
          <a:p>
            <a:pPr algn="justLow" rtl="0"/>
            <a:endParaRPr lang="en-US" sz="2000" dirty="0"/>
          </a:p>
        </p:txBody>
      </p:sp>
      <p:pic>
        <p:nvPicPr>
          <p:cNvPr id="234505" name="Picture 9" descr="figure-17-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28604"/>
            <a:ext cx="3929090" cy="6072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4506" name="Text Box 10"/>
          <p:cNvSpPr txBox="1">
            <a:spLocks noChangeArrowheads="1"/>
          </p:cNvSpPr>
          <p:nvPr/>
        </p:nvSpPr>
        <p:spPr bwMode="auto">
          <a:xfrm>
            <a:off x="5857884" y="1500174"/>
            <a:ext cx="120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accent2"/>
                </a:solidFill>
              </a:rPr>
              <a:t>Palmitate</a:t>
            </a:r>
            <a:endParaRPr lang="en-US" b="1" dirty="0">
              <a:solidFill>
                <a:schemeClr val="accent2"/>
              </a:solidFill>
            </a:endParaRP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(C</a:t>
            </a:r>
            <a:r>
              <a:rPr lang="en-US" b="1" baseline="-25000" dirty="0">
                <a:solidFill>
                  <a:schemeClr val="accent2"/>
                </a:solidFill>
              </a:rPr>
              <a:t>16</a:t>
            </a:r>
            <a:r>
              <a:rPr lang="en-US" b="1" dirty="0">
                <a:solidFill>
                  <a:schemeClr val="accent2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rtl="0"/>
            <a:r>
              <a:rPr lang="en-US" dirty="0"/>
              <a:t>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en-US" dirty="0"/>
          </a:p>
          <a:p>
            <a:pPr algn="justLow" rtl="0">
              <a:defRPr/>
            </a:pPr>
            <a:r>
              <a:rPr lang="en-US" dirty="0"/>
              <a:t>Lipids are compounds that are insoluble in water, but soluble in an organic solvent (e.g., ether, benzene, acetone, chloroform)</a:t>
            </a:r>
          </a:p>
          <a:p>
            <a:pPr algn="justLow" rtl="0">
              <a:defRPr/>
            </a:pPr>
            <a:endParaRPr lang="en-US" dirty="0"/>
          </a:p>
          <a:p>
            <a:pPr algn="justLow" rtl="0">
              <a:defRPr/>
            </a:pPr>
            <a:r>
              <a:rPr lang="en-US" dirty="0"/>
              <a:t>“lipid” composed mainly from C, H, O </a:t>
            </a:r>
          </a:p>
          <a:p>
            <a:pPr algn="justLow" rtl="0">
              <a:buNone/>
            </a:pPr>
            <a:endParaRPr lang="en-US" dirty="0"/>
          </a:p>
          <a:p>
            <a:pPr algn="justLow" rtl="0">
              <a:buNone/>
            </a:pPr>
            <a:r>
              <a:rPr lang="en-US" dirty="0"/>
              <a:t>•  The main feature, in all lipids, is the large number of carbon-hydrogen bonds which makes them </a:t>
            </a:r>
            <a:r>
              <a:rPr lang="en-US" b="1" dirty="0"/>
              <a:t>non-polar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05282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28600"/>
            <a:ext cx="4643470" cy="7000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b="1" dirty="0" err="1"/>
              <a:t>Ketogenesis</a:t>
            </a:r>
            <a:endParaRPr lang="en-US" sz="2800" b="1" dirty="0"/>
          </a:p>
        </p:txBody>
      </p:sp>
      <p:pic>
        <p:nvPicPr>
          <p:cNvPr id="191493" name="Picture 5" descr="Untitled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3988"/>
            <a:ext cx="3657600" cy="6475412"/>
          </a:xfrm>
          <a:prstGeom prst="rect">
            <a:avLst/>
          </a:prstGeom>
          <a:noFill/>
        </p:spPr>
      </p:pic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5486400" y="76200"/>
            <a:ext cx="2362200" cy="838200"/>
          </a:xfrm>
          <a:prstGeom prst="rect">
            <a:avLst/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5943600" y="4267200"/>
            <a:ext cx="1524000" cy="762000"/>
          </a:xfrm>
          <a:prstGeom prst="rect">
            <a:avLst/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6781800" y="5791200"/>
            <a:ext cx="1676400" cy="838200"/>
          </a:xfrm>
          <a:prstGeom prst="rect">
            <a:avLst/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9149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1000" y="1071546"/>
            <a:ext cx="4648200" cy="535785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457200" indent="-457200" algn="justLow" rtl="0"/>
            <a:r>
              <a:rPr lang="en-US" sz="2000" dirty="0" err="1">
                <a:solidFill>
                  <a:schemeClr val="tx1"/>
                </a:solidFill>
              </a:rPr>
              <a:t>Ketogenesis</a:t>
            </a:r>
            <a:r>
              <a:rPr lang="en-US" sz="2000" dirty="0">
                <a:solidFill>
                  <a:schemeClr val="tx1"/>
                </a:solidFill>
              </a:rPr>
              <a:t> (synthesis of </a:t>
            </a:r>
            <a:r>
              <a:rPr lang="en-US" sz="2000" dirty="0" err="1">
                <a:solidFill>
                  <a:schemeClr val="tx1"/>
                </a:solidFill>
              </a:rPr>
              <a:t>ketone</a:t>
            </a:r>
            <a:r>
              <a:rPr lang="en-US" sz="2000" dirty="0">
                <a:solidFill>
                  <a:schemeClr val="tx1"/>
                </a:solidFill>
              </a:rPr>
              <a:t> bodies) takes place primarily in the </a:t>
            </a:r>
            <a:r>
              <a:rPr lang="en-US" sz="2000" b="1" dirty="0">
                <a:solidFill>
                  <a:schemeClr val="tx1"/>
                </a:solidFill>
              </a:rPr>
              <a:t>liver. </a:t>
            </a:r>
          </a:p>
          <a:p>
            <a:pPr marL="457200" indent="-457200" algn="justLow" rtl="0"/>
            <a:endParaRPr lang="en-US" sz="2000" dirty="0">
              <a:solidFill>
                <a:schemeClr val="tx1"/>
              </a:solidFill>
            </a:endParaRPr>
          </a:p>
          <a:p>
            <a:pPr marL="457200" indent="-457200" algn="justLow" rtl="0"/>
            <a:r>
              <a:rPr lang="en-US" sz="2000" dirty="0">
                <a:solidFill>
                  <a:schemeClr val="tx1"/>
                </a:solidFill>
              </a:rPr>
              <a:t>When fatty acid oxidation produces more acetyl-</a:t>
            </a:r>
            <a:r>
              <a:rPr lang="en-US" sz="2000" dirty="0" err="1">
                <a:solidFill>
                  <a:schemeClr val="tx1"/>
                </a:solidFill>
              </a:rPr>
              <a:t>CoA</a:t>
            </a:r>
            <a:r>
              <a:rPr lang="en-US" sz="2000" dirty="0">
                <a:solidFill>
                  <a:schemeClr val="tx1"/>
                </a:solidFill>
              </a:rPr>
              <a:t> than can be combined with </a:t>
            </a:r>
            <a:r>
              <a:rPr lang="en-US" sz="2000" dirty="0" err="1">
                <a:solidFill>
                  <a:schemeClr val="tx1"/>
                </a:solidFill>
              </a:rPr>
              <a:t>Oxaloacetate</a:t>
            </a:r>
            <a:r>
              <a:rPr lang="en-US" sz="2000" dirty="0">
                <a:solidFill>
                  <a:schemeClr val="tx1"/>
                </a:solidFill>
              </a:rPr>
              <a:t>  to form citrate, then the </a:t>
            </a:r>
            <a:r>
              <a:rPr lang="en-US" sz="2000" b="1" dirty="0">
                <a:solidFill>
                  <a:schemeClr val="tx1"/>
                </a:solidFill>
              </a:rPr>
              <a:t>"extra" acetyl-</a:t>
            </a:r>
            <a:r>
              <a:rPr lang="en-US" sz="2000" b="1" dirty="0" err="1">
                <a:solidFill>
                  <a:schemeClr val="tx1"/>
                </a:solidFill>
              </a:rPr>
              <a:t>CoA</a:t>
            </a:r>
            <a:r>
              <a:rPr lang="en-US" sz="2000" b="1" dirty="0">
                <a:solidFill>
                  <a:schemeClr val="tx1"/>
                </a:solidFill>
              </a:rPr>
              <a:t> is converted to </a:t>
            </a:r>
            <a:r>
              <a:rPr lang="en-US" sz="2000" b="1" dirty="0" err="1">
                <a:solidFill>
                  <a:schemeClr val="tx1"/>
                </a:solidFill>
              </a:rPr>
              <a:t>acetoacetyl-CoA</a:t>
            </a:r>
            <a:r>
              <a:rPr lang="en-US" sz="2000" b="1" dirty="0">
                <a:solidFill>
                  <a:schemeClr val="tx1"/>
                </a:solidFill>
              </a:rPr>
              <a:t> and </a:t>
            </a:r>
            <a:r>
              <a:rPr lang="en-US" sz="2000" b="1" dirty="0" err="1">
                <a:solidFill>
                  <a:schemeClr val="tx1"/>
                </a:solidFill>
              </a:rPr>
              <a:t>ketone</a:t>
            </a:r>
            <a:r>
              <a:rPr lang="en-US" sz="2000" b="1" dirty="0">
                <a:solidFill>
                  <a:schemeClr val="tx1"/>
                </a:solidFill>
              </a:rPr>
              <a:t> bodies.</a:t>
            </a:r>
          </a:p>
          <a:p>
            <a:pPr marL="457200" indent="-457200" algn="justLow" rtl="0"/>
            <a:endParaRPr lang="en-US" sz="2000" dirty="0">
              <a:solidFill>
                <a:schemeClr val="tx1"/>
              </a:solidFill>
            </a:endParaRPr>
          </a:p>
          <a:p>
            <a:pPr marL="457200" indent="-457200" algn="justLow" rtl="0"/>
            <a:r>
              <a:rPr lang="en-US" sz="2000" dirty="0" err="1">
                <a:solidFill>
                  <a:schemeClr val="tx1"/>
                </a:solidFill>
              </a:rPr>
              <a:t>Keton</a:t>
            </a:r>
            <a:r>
              <a:rPr lang="en-US" sz="2000" dirty="0">
                <a:solidFill>
                  <a:schemeClr val="tx1"/>
                </a:solidFill>
              </a:rPr>
              <a:t> bodies includes : </a:t>
            </a:r>
            <a:r>
              <a:rPr lang="en-US" sz="2000" b="1" dirty="0" err="1">
                <a:solidFill>
                  <a:schemeClr val="tx1"/>
                </a:solidFill>
              </a:rPr>
              <a:t>acetoacetate</a:t>
            </a:r>
            <a:r>
              <a:rPr lang="en-US" sz="2000" b="1" dirty="0">
                <a:solidFill>
                  <a:schemeClr val="tx1"/>
                </a:solidFill>
              </a:rPr>
              <a:t> , </a:t>
            </a:r>
            <a:r>
              <a:rPr lang="en-US" sz="2000" b="1" dirty="0" err="1">
                <a:solidFill>
                  <a:schemeClr val="tx1"/>
                </a:solidFill>
              </a:rPr>
              <a:t>aceton</a:t>
            </a:r>
            <a:r>
              <a:rPr lang="en-US" sz="2000" b="1" dirty="0">
                <a:solidFill>
                  <a:schemeClr val="tx1"/>
                </a:solidFill>
              </a:rPr>
              <a:t> &amp; </a:t>
            </a:r>
            <a:r>
              <a:rPr lang="el-GR" sz="2000" b="1" dirty="0">
                <a:solidFill>
                  <a:schemeClr val="tx1"/>
                </a:solidFill>
              </a:rPr>
              <a:t>β</a:t>
            </a:r>
            <a:r>
              <a:rPr lang="en-US" sz="2000" b="1" dirty="0">
                <a:solidFill>
                  <a:schemeClr val="tx1"/>
                </a:solidFill>
              </a:rPr>
              <a:t>- </a:t>
            </a:r>
            <a:r>
              <a:rPr lang="en-US" sz="2000" b="1" dirty="0" err="1">
                <a:solidFill>
                  <a:schemeClr val="tx1"/>
                </a:solidFill>
              </a:rPr>
              <a:t>hydroxy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butric</a:t>
            </a:r>
            <a:r>
              <a:rPr lang="en-US" sz="2000" b="1" dirty="0">
                <a:solidFill>
                  <a:schemeClr val="tx1"/>
                </a:solidFill>
              </a:rPr>
              <a:t> acid </a:t>
            </a:r>
          </a:p>
          <a:p>
            <a:pPr marL="457200" indent="-457200" algn="justLow" rtl="0"/>
            <a:endParaRPr lang="en-US" sz="2000" dirty="0">
              <a:solidFill>
                <a:schemeClr val="tx1"/>
              </a:solidFill>
            </a:endParaRPr>
          </a:p>
          <a:p>
            <a:pPr marL="457200" indent="-457200" algn="justLow" rtl="0"/>
            <a:r>
              <a:rPr lang="en-US" sz="2000" dirty="0">
                <a:solidFill>
                  <a:schemeClr val="tx1"/>
                </a:solidFill>
              </a:rPr>
              <a:t>Acetyl-</a:t>
            </a:r>
            <a:r>
              <a:rPr lang="en-US" sz="2000" dirty="0" err="1">
                <a:solidFill>
                  <a:schemeClr val="tx1"/>
                </a:solidFill>
              </a:rPr>
              <a:t>CoA</a:t>
            </a:r>
            <a:r>
              <a:rPr lang="en-US" sz="2000" dirty="0">
                <a:solidFill>
                  <a:schemeClr val="tx1"/>
                </a:solidFill>
              </a:rPr>
              <a:t> derived from fatty acid oxidation enters the Citrate Cycle only if carbohydrate metabolism is properly balanced. </a:t>
            </a:r>
          </a:p>
          <a:p>
            <a:pPr marL="0" indent="0" algn="justLow" rtl="0"/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500042"/>
            <a:ext cx="76200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/>
              <a:t>Cholesterol synthesis</a:t>
            </a:r>
            <a:endParaRPr lang="en-CA" sz="3200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876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Low" rtl="0">
              <a:lnSpc>
                <a:spcPct val="90000"/>
              </a:lnSpc>
            </a:pPr>
            <a:r>
              <a:rPr lang="en-US" sz="2400" dirty="0"/>
              <a:t>Synthesis of cholesterol takes place in </a:t>
            </a:r>
            <a:r>
              <a:rPr lang="en-US" sz="2400" dirty="0" err="1"/>
              <a:t>cytosol</a:t>
            </a:r>
            <a:r>
              <a:rPr lang="en-US" sz="2400" dirty="0"/>
              <a:t>.</a:t>
            </a:r>
          </a:p>
          <a:p>
            <a:pPr algn="justLow" rtl="0">
              <a:lnSpc>
                <a:spcPct val="90000"/>
              </a:lnSpc>
            </a:pPr>
            <a:endParaRPr lang="en-US" sz="2400" dirty="0"/>
          </a:p>
          <a:p>
            <a:pPr algn="justLow" rtl="0">
              <a:lnSpc>
                <a:spcPct val="90000"/>
              </a:lnSpc>
            </a:pPr>
            <a:r>
              <a:rPr lang="en-US" sz="2400" dirty="0"/>
              <a:t>The carbon skeleton of cholesterol is formed from acetyl </a:t>
            </a:r>
            <a:r>
              <a:rPr lang="en-US" sz="2400" dirty="0" err="1"/>
              <a:t>CoA</a:t>
            </a:r>
            <a:r>
              <a:rPr lang="en-US" sz="2400" dirty="0"/>
              <a:t>. The pathway of cholesterol biosynthesis has over 30 steps.</a:t>
            </a:r>
          </a:p>
          <a:p>
            <a:pPr algn="justLow" rtl="0">
              <a:lnSpc>
                <a:spcPct val="90000"/>
              </a:lnSpc>
            </a:pPr>
            <a:endParaRPr lang="en-US" sz="2400" dirty="0"/>
          </a:p>
          <a:p>
            <a:pPr algn="justLow" rtl="0">
              <a:lnSpc>
                <a:spcPct val="90000"/>
              </a:lnSpc>
            </a:pPr>
            <a:r>
              <a:rPr lang="en-US" sz="2400" dirty="0"/>
              <a:t>The rate determining step of cholesterol synthesis and the major control point is the conversion of </a:t>
            </a:r>
            <a:r>
              <a:rPr lang="en-US" sz="2400" b="1" dirty="0" err="1"/>
              <a:t>hydroxy</a:t>
            </a:r>
            <a:r>
              <a:rPr lang="en-US" sz="2400" b="1" dirty="0"/>
              <a:t> methyl </a:t>
            </a:r>
            <a:r>
              <a:rPr lang="en-US" sz="2400" b="1" dirty="0" err="1"/>
              <a:t>glutarate</a:t>
            </a:r>
            <a:r>
              <a:rPr lang="en-US" sz="2400" b="1" dirty="0"/>
              <a:t> – co A (HMG-COA) to </a:t>
            </a:r>
            <a:r>
              <a:rPr lang="en-US" sz="2400" b="1" dirty="0" err="1"/>
              <a:t>mevolonic</a:t>
            </a:r>
            <a:r>
              <a:rPr lang="en-US" sz="2400" b="1" dirty="0"/>
              <a:t> acid.</a:t>
            </a:r>
          </a:p>
          <a:p>
            <a:pPr algn="justLow" rtl="0">
              <a:lnSpc>
                <a:spcPct val="90000"/>
              </a:lnSpc>
            </a:pPr>
            <a:endParaRPr lang="en-US" sz="2400" dirty="0"/>
          </a:p>
          <a:p>
            <a:pPr algn="justLow" rtl="0">
              <a:lnSpc>
                <a:spcPct val="90000"/>
              </a:lnSpc>
            </a:pPr>
            <a:r>
              <a:rPr lang="en-US" sz="2400" dirty="0"/>
              <a:t>Some intermediate  steps of cholesterol synthesis are </a:t>
            </a:r>
            <a:r>
              <a:rPr lang="en-US" sz="2400" dirty="0" err="1"/>
              <a:t>mevolonic</a:t>
            </a:r>
            <a:r>
              <a:rPr lang="en-US" sz="2400" dirty="0"/>
              <a:t> acid— </a:t>
            </a:r>
            <a:r>
              <a:rPr lang="en-US" sz="2400" dirty="0" err="1"/>
              <a:t>squalene</a:t>
            </a:r>
            <a:r>
              <a:rPr lang="en-US" sz="2400" dirty="0"/>
              <a:t>— </a:t>
            </a:r>
            <a:r>
              <a:rPr lang="en-US" sz="2400" dirty="0" err="1"/>
              <a:t>zymosterol</a:t>
            </a:r>
            <a:r>
              <a:rPr lang="en-US" sz="2400" dirty="0"/>
              <a:t>—cholesterol.</a:t>
            </a:r>
          </a:p>
          <a:p>
            <a:pPr>
              <a:lnSpc>
                <a:spcPct val="90000"/>
              </a:lnSpc>
            </a:pPr>
            <a:endParaRPr lang="en-CA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214546" y="428604"/>
            <a:ext cx="4559302" cy="579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/>
              <a:t> 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</a:rPr>
              <a:t>The fate of cholesterol</a:t>
            </a:r>
          </a:p>
        </p:txBody>
      </p:sp>
      <p:pic>
        <p:nvPicPr>
          <p:cNvPr id="64517" name="Picture 5" descr="un-14-page454-1.jpg                                            00002B9CArt                            BB1CF510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736"/>
            <a:ext cx="3643338" cy="45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00034" y="1357298"/>
            <a:ext cx="4286280" cy="46265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Low" rtl="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latin typeface="Arial" pitchFamily="34" charset="0"/>
              </a:rPr>
              <a:t>It can be incorporated into a cell membrane.</a:t>
            </a:r>
          </a:p>
          <a:p>
            <a:pPr marL="342900" indent="-342900" algn="justLow" rtl="0">
              <a:spcBef>
                <a:spcPct val="50000"/>
              </a:spcBef>
              <a:buFontTx/>
              <a:buAutoNum type="arabicPeriod"/>
            </a:pPr>
            <a:endParaRPr lang="en-US" sz="2000" dirty="0">
              <a:latin typeface="Arial" pitchFamily="34" charset="0"/>
            </a:endParaRPr>
          </a:p>
          <a:p>
            <a:pPr marL="342900" indent="-342900" algn="justLow" rtl="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latin typeface="Arial" pitchFamily="34" charset="0"/>
              </a:rPr>
              <a:t>It may be </a:t>
            </a:r>
            <a:r>
              <a:rPr lang="en-US" sz="2000" dirty="0" err="1">
                <a:latin typeface="Arial" pitchFamily="34" charset="0"/>
              </a:rPr>
              <a:t>acylated</a:t>
            </a:r>
            <a:r>
              <a:rPr lang="en-US" sz="2000" dirty="0">
                <a:latin typeface="Arial" pitchFamily="34" charset="0"/>
              </a:rPr>
              <a:t> to form </a:t>
            </a:r>
            <a:r>
              <a:rPr lang="en-US" sz="2000" dirty="0" err="1">
                <a:latin typeface="Arial" pitchFamily="34" charset="0"/>
              </a:rPr>
              <a:t>cholesteryl</a:t>
            </a:r>
            <a:r>
              <a:rPr lang="en-US" sz="2000" dirty="0">
                <a:latin typeface="Arial" pitchFamily="34" charset="0"/>
              </a:rPr>
              <a:t> ester for storage.</a:t>
            </a:r>
          </a:p>
          <a:p>
            <a:pPr marL="342900" indent="-342900" algn="justLow" rtl="0">
              <a:spcBef>
                <a:spcPct val="50000"/>
              </a:spcBef>
              <a:buFontTx/>
              <a:buAutoNum type="arabicPeriod"/>
            </a:pPr>
            <a:endParaRPr lang="en-US" sz="2000" dirty="0">
              <a:latin typeface="Arial" pitchFamily="34" charset="0"/>
            </a:endParaRPr>
          </a:p>
          <a:p>
            <a:pPr marL="342900" indent="-342900" algn="justLow" rtl="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latin typeface="Arial" pitchFamily="34" charset="0"/>
              </a:rPr>
              <a:t>It is precursor of steroid hormone (estrogen, testosterone)</a:t>
            </a:r>
          </a:p>
          <a:p>
            <a:pPr marL="342900" indent="-342900" algn="justLow" rtl="0">
              <a:spcBef>
                <a:spcPct val="50000"/>
              </a:spcBef>
            </a:pPr>
            <a:endParaRPr lang="en-US" sz="2000" dirty="0">
              <a:latin typeface="Arial" pitchFamily="34" charset="0"/>
            </a:endParaRPr>
          </a:p>
          <a:p>
            <a:pPr marL="342900" indent="-342900" algn="justLow" rtl="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latin typeface="Arial" pitchFamily="34" charset="0"/>
              </a:rPr>
              <a:t>It is a precursor of bile acids.</a:t>
            </a:r>
          </a:p>
          <a:p>
            <a:pPr marL="342900" indent="-342900" algn="l" rtl="0">
              <a:spcBef>
                <a:spcPct val="50000"/>
              </a:spcBef>
              <a:buFontTx/>
              <a:buAutoNum type="arabicPeriod"/>
            </a:pPr>
            <a:endParaRPr lang="en-CA" sz="20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F14_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857232"/>
            <a:ext cx="6643734" cy="5786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285984" y="214290"/>
            <a:ext cx="49530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" pitchFamily="34" charset="0"/>
              </a:rPr>
              <a:t>Summary of lipid metabolism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CAAVV51F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928662" y="642918"/>
            <a:ext cx="7358114" cy="52864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00108"/>
            <a:ext cx="8568952" cy="5525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7290" y="214290"/>
            <a:ext cx="607223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Lipid Classification </a:t>
            </a:r>
            <a:endParaRPr lang="ar-IQ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109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LIPID DIGESTION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 rtl="0"/>
            <a:endParaRPr lang="en-US" dirty="0"/>
          </a:p>
          <a:p>
            <a:pPr algn="justLow" rtl="0"/>
            <a:r>
              <a:rPr lang="en-US" dirty="0"/>
              <a:t>Typical high-fat meals contain gram-level amounts o f triglycerides and milligram level amounts of cholesterol and cholesterol esters. </a:t>
            </a:r>
          </a:p>
          <a:p>
            <a:pPr algn="justLow" rtl="0"/>
            <a:r>
              <a:rPr lang="en-US" dirty="0"/>
              <a:t>Upon entry into the intestinal lumen, bile is secreted by the liver to emulsify the lipid contents. </a:t>
            </a:r>
          </a:p>
          <a:p>
            <a:pPr algn="justLow" rtl="0"/>
            <a:r>
              <a:rPr lang="en-US" dirty="0"/>
              <a:t>The pancreas secretes pancreatic lipase, </a:t>
            </a:r>
            <a:r>
              <a:rPr lang="en-US" dirty="0" err="1"/>
              <a:t>colipase</a:t>
            </a:r>
            <a:r>
              <a:rPr lang="en-US" dirty="0"/>
              <a:t>, and cholesterol esterase that degrade the lipids to 2-monoglyceride, fatty acids, and cholesterol.</a:t>
            </a:r>
          </a:p>
          <a:p>
            <a:pPr algn="justLow" rtl="0"/>
            <a:r>
              <a:rPr lang="en-US" dirty="0"/>
              <a:t>These lipids are absorbed and re-</a:t>
            </a:r>
            <a:r>
              <a:rPr lang="en-US" dirty="0" err="1"/>
              <a:t>esterified</a:t>
            </a:r>
            <a:r>
              <a:rPr lang="en-US" dirty="0"/>
              <a:t> to triglycerides and cholesterol esters and packaged, along with </a:t>
            </a:r>
            <a:r>
              <a:rPr lang="en-US" dirty="0" err="1"/>
              <a:t>apoprotein</a:t>
            </a:r>
            <a:r>
              <a:rPr lang="en-US" dirty="0"/>
              <a:t> B-48 and other lipids (e.g., fat-soluble vitamins), into </a:t>
            </a:r>
            <a:r>
              <a:rPr lang="en-US" dirty="0" err="1"/>
              <a:t>chylomicrons</a:t>
            </a:r>
            <a:r>
              <a:rPr lang="en-US" dirty="0"/>
              <a:t>.</a:t>
            </a:r>
          </a:p>
          <a:p>
            <a:pPr algn="justLow" rtl="0"/>
            <a:r>
              <a:rPr lang="en-US" dirty="0"/>
              <a:t>Normally, there is very little lipid loss in stools. Defects in lipid digestion result in </a:t>
            </a:r>
            <a:r>
              <a:rPr lang="en-US" dirty="0" err="1"/>
              <a:t>steatorrhea</a:t>
            </a:r>
            <a:r>
              <a:rPr lang="en-US" dirty="0"/>
              <a:t>, in which there is an excessive amount of lipids in stool (fatty stools).</a:t>
            </a:r>
            <a:endParaRPr lang="ar-IQ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305800" cy="5334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FontTx/>
              <a:buNone/>
            </a:pPr>
            <a:r>
              <a:rPr lang="en-US"/>
              <a:t>Transport and storage of fatty acids and triacylglycerols</a:t>
            </a:r>
          </a:p>
        </p:txBody>
      </p:sp>
      <p:pic>
        <p:nvPicPr>
          <p:cNvPr id="220165" name="Picture 5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8575" y="1004888"/>
            <a:ext cx="6550025" cy="5395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dirty="0">
                <a:latin typeface="Verdana" pitchFamily="34" charset="0"/>
              </a:rPr>
              <a:t>Lipid Transport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0">
              <a:lnSpc>
                <a:spcPct val="90000"/>
              </a:lnSpc>
            </a:pPr>
            <a:endParaRPr lang="en-US" sz="2400" dirty="0">
              <a:latin typeface="Verdana" pitchFamily="34" charset="0"/>
            </a:endParaRPr>
          </a:p>
          <a:p>
            <a:pPr algn="justLow" rtl="0">
              <a:lnSpc>
                <a:spcPct val="90000"/>
              </a:lnSpc>
            </a:pPr>
            <a:r>
              <a:rPr lang="en-US" sz="2400" dirty="0">
                <a:latin typeface="Verdana" pitchFamily="34" charset="0"/>
              </a:rPr>
              <a:t>Lipid Transport as lipoproteins, which are clusters of lipids and proteins that are used as transport vehicles for fat, 4 main classes are present:</a:t>
            </a:r>
          </a:p>
          <a:p>
            <a:pPr lvl="1" algn="justLow" rtl="0">
              <a:lnSpc>
                <a:spcPct val="90000"/>
              </a:lnSpc>
            </a:pPr>
            <a:r>
              <a:rPr lang="en-US" sz="2400" dirty="0" err="1">
                <a:latin typeface="Verdana" pitchFamily="34" charset="0"/>
              </a:rPr>
              <a:t>Chylomicrons</a:t>
            </a:r>
            <a:endParaRPr lang="en-US" sz="2400" dirty="0">
              <a:latin typeface="Verdana" pitchFamily="34" charset="0"/>
            </a:endParaRPr>
          </a:p>
          <a:p>
            <a:pPr lvl="1" algn="justLow" rtl="0">
              <a:lnSpc>
                <a:spcPct val="90000"/>
              </a:lnSpc>
            </a:pPr>
            <a:r>
              <a:rPr lang="en-US" sz="2400" dirty="0">
                <a:latin typeface="Verdana" pitchFamily="34" charset="0"/>
              </a:rPr>
              <a:t>VLDL = very low density lipoproteins</a:t>
            </a:r>
          </a:p>
          <a:p>
            <a:pPr lvl="1" algn="justLow" rtl="0">
              <a:lnSpc>
                <a:spcPct val="90000"/>
              </a:lnSpc>
            </a:pPr>
            <a:r>
              <a:rPr lang="en-US" sz="2400" dirty="0">
                <a:latin typeface="Verdana" pitchFamily="34" charset="0"/>
              </a:rPr>
              <a:t>LDL   = low  density lipoproteins</a:t>
            </a:r>
          </a:p>
          <a:p>
            <a:pPr lvl="1" algn="justLow" rtl="0">
              <a:lnSpc>
                <a:spcPct val="90000"/>
              </a:lnSpc>
            </a:pPr>
            <a:r>
              <a:rPr lang="en-US" sz="2400" dirty="0">
                <a:latin typeface="Verdana" pitchFamily="34" charset="0"/>
              </a:rPr>
              <a:t>HDL  = high density lipoproteins</a:t>
            </a:r>
          </a:p>
          <a:p>
            <a:pPr lvl="1" algn="justLow" rtl="0">
              <a:lnSpc>
                <a:spcPct val="90000"/>
              </a:lnSpc>
            </a:pPr>
            <a:endParaRPr lang="en-US" sz="2400" dirty="0">
              <a:latin typeface="Verdana" pitchFamily="34" charset="0"/>
            </a:endParaRPr>
          </a:p>
          <a:p>
            <a:pPr algn="justLow" rtl="0">
              <a:lnSpc>
                <a:spcPct val="90000"/>
              </a:lnSpc>
            </a:pPr>
            <a:r>
              <a:rPr lang="en-US" sz="2400" dirty="0">
                <a:latin typeface="Verdana" pitchFamily="34" charset="0"/>
              </a:rPr>
              <a:t>Free fatty acids are attached to albumin and transported through blood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785926"/>
            <a:ext cx="7960398" cy="429675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endParaRPr lang="en-US" sz="1400" b="1" dirty="0"/>
          </a:p>
          <a:p>
            <a:pPr lvl="1" algn="justLow" rtl="0"/>
            <a:r>
              <a:rPr lang="en-US" sz="2000" dirty="0"/>
              <a:t>Lipoproteins are molecules  that interact with water insoluble fat molecules, and transports those fats in the plasma</a:t>
            </a:r>
          </a:p>
          <a:p>
            <a:pPr lvl="1" algn="justLow" rtl="0"/>
            <a:endParaRPr lang="en-US" sz="1400" dirty="0"/>
          </a:p>
          <a:p>
            <a:pPr lvl="1" algn="justLow" rtl="0"/>
            <a:r>
              <a:rPr lang="en-US" sz="2000" dirty="0"/>
              <a:t>The textbook describes the lipoproteins as “oil tankers”</a:t>
            </a:r>
          </a:p>
          <a:p>
            <a:pPr lvl="1" algn="justLow" rtl="0"/>
            <a:endParaRPr lang="en-US" sz="1400" dirty="0"/>
          </a:p>
          <a:p>
            <a:pPr lvl="1" algn="justLow" rtl="0"/>
            <a:r>
              <a:rPr lang="en-US" sz="2000" dirty="0"/>
              <a:t> Different lipoproteins are responsible for the transportation of different fats</a:t>
            </a:r>
          </a:p>
          <a:p>
            <a:pPr lvl="1" algn="justLow" rtl="0">
              <a:buFontTx/>
              <a:buNone/>
            </a:pPr>
            <a:endParaRPr lang="en-US" sz="1400" dirty="0"/>
          </a:p>
          <a:p>
            <a:pPr lvl="1" algn="justLow" rtl="0"/>
            <a:r>
              <a:rPr lang="en-US" sz="2000" dirty="0"/>
              <a:t>Lipoproteins allow fat to be dissolved into the plasma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21B3-1CC1-4B9F-BD01-BB7FC784270E}" type="slidenum">
              <a:rPr lang="en-US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7756263" cy="8401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sz="2800" b="1" dirty="0"/>
            </a:br>
            <a:r>
              <a:rPr lang="en-US" sz="2800" b="1" dirty="0"/>
              <a:t>What are lipoproteins and why do we need them?</a:t>
            </a:r>
            <a:br>
              <a:rPr lang="en-US" sz="2800" b="1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120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Lipids are transported through physiological fluids as a lipoprotein complex . These are spherical particles:</a:t>
            </a:r>
          </a:p>
          <a:p>
            <a:pPr algn="l" rtl="0">
              <a:buNone/>
            </a:pPr>
            <a:r>
              <a:rPr lang="en-US" dirty="0"/>
              <a:t>– </a:t>
            </a:r>
            <a:r>
              <a:rPr lang="en-US" b="1" u="sng" dirty="0"/>
              <a:t>Core: </a:t>
            </a:r>
            <a:r>
              <a:rPr lang="en-US" dirty="0"/>
              <a:t>relatively non-polar</a:t>
            </a:r>
          </a:p>
          <a:p>
            <a:pPr lvl="1" algn="l" rtl="0"/>
            <a:r>
              <a:rPr lang="en-US" dirty="0"/>
              <a:t>Triglycerides</a:t>
            </a:r>
          </a:p>
          <a:p>
            <a:pPr lvl="1" algn="l" rtl="0"/>
            <a:r>
              <a:rPr lang="en-US" dirty="0"/>
              <a:t>Cholesterol esters</a:t>
            </a:r>
          </a:p>
          <a:p>
            <a:pPr algn="l" rtl="0">
              <a:buNone/>
            </a:pPr>
            <a:r>
              <a:rPr lang="en-US" dirty="0"/>
              <a:t>– </a:t>
            </a:r>
            <a:r>
              <a:rPr lang="en-US" b="1" u="sng" dirty="0"/>
              <a:t>Surface: </a:t>
            </a:r>
            <a:r>
              <a:rPr lang="en-US" dirty="0"/>
              <a:t>relatively polar</a:t>
            </a:r>
          </a:p>
          <a:p>
            <a:pPr lvl="1" algn="l" rtl="0"/>
            <a:r>
              <a:rPr lang="en-US" dirty="0"/>
              <a:t>Phospholipids</a:t>
            </a:r>
          </a:p>
          <a:p>
            <a:pPr lvl="1" algn="l" rtl="0"/>
            <a:r>
              <a:rPr lang="en-US" dirty="0"/>
              <a:t>Proteins</a:t>
            </a:r>
          </a:p>
          <a:p>
            <a:pPr lvl="1" algn="l" rtl="0"/>
            <a:r>
              <a:rPr lang="en-US" dirty="0"/>
              <a:t>cholesterol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Lipoproteins</a:t>
            </a:r>
          </a:p>
        </p:txBody>
      </p:sp>
      <p:pic>
        <p:nvPicPr>
          <p:cNvPr id="5" name="Picture 4" descr="imagesCAV0CY8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071810"/>
            <a:ext cx="3429024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110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15"/>
          <p:cNvPicPr>
            <a:picLocks noChangeAspect="1" noChangeArrowheads="1"/>
          </p:cNvPicPr>
          <p:nvPr/>
        </p:nvPicPr>
        <p:blipFill>
          <a:blip r:embed="rId3">
            <a:lum bright="8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1432</Words>
  <Application>Microsoft Office PowerPoint</Application>
  <PresentationFormat>On-screen Show (4:3)</PresentationFormat>
  <Paragraphs>182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Symbol</vt:lpstr>
      <vt:lpstr>Verdana</vt:lpstr>
      <vt:lpstr>Office Theme</vt:lpstr>
      <vt:lpstr>Lipids Metabolism</vt:lpstr>
      <vt:lpstr>Lipids</vt:lpstr>
      <vt:lpstr>PowerPoint Presentation</vt:lpstr>
      <vt:lpstr>LIPID DIGESTION</vt:lpstr>
      <vt:lpstr>PowerPoint Presentation</vt:lpstr>
      <vt:lpstr>Lipid Transport</vt:lpstr>
      <vt:lpstr> What are lipoproteins and why do we need them? </vt:lpstr>
      <vt:lpstr>Lipoproteins</vt:lpstr>
      <vt:lpstr>PowerPoint Presentation</vt:lpstr>
      <vt:lpstr>Lipoproteins</vt:lpstr>
      <vt:lpstr>lipoproteins</vt:lpstr>
      <vt:lpstr>PowerPoint Presentation</vt:lpstr>
      <vt:lpstr>Lipoprotein Metabolism</vt:lpstr>
      <vt:lpstr>  Lipid Metabolism  </vt:lpstr>
      <vt:lpstr> DE NOVO SYNTHESIS OF FATTY ACIDS</vt:lpstr>
      <vt:lpstr>Fatty Acid Oxidation</vt:lpstr>
      <vt:lpstr>PowerPoint Presentation</vt:lpstr>
      <vt:lpstr>Beta oxidation</vt:lpstr>
      <vt:lpstr>PowerPoint Presentation</vt:lpstr>
      <vt:lpstr>Ketogenesis</vt:lpstr>
      <vt:lpstr>Cholesterol synthesis</vt:lpstr>
      <vt:lpstr>PowerPoint Presentation</vt:lpstr>
      <vt:lpstr>PowerPoint Presentation</vt:lpstr>
      <vt:lpstr>PowerPoint Presentation</vt:lpstr>
    </vt:vector>
  </TitlesOfParts>
  <Company>isra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Lipids Structure &amp; Function</dc:title>
  <dc:creator>D_fares</dc:creator>
  <cp:lastModifiedBy>Maher</cp:lastModifiedBy>
  <cp:revision>114</cp:revision>
  <dcterms:created xsi:type="dcterms:W3CDTF">2017-01-08T09:35:52Z</dcterms:created>
  <dcterms:modified xsi:type="dcterms:W3CDTF">2020-06-04T23:09:30Z</dcterms:modified>
</cp:coreProperties>
</file>