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47"/>
  </p:notesMasterIdLst>
  <p:handoutMasterIdLst>
    <p:handoutMasterId r:id="rId48"/>
  </p:handoutMasterIdLst>
  <p:sldIdLst>
    <p:sldId id="256" r:id="rId2"/>
    <p:sldId id="291" r:id="rId3"/>
    <p:sldId id="257" r:id="rId4"/>
    <p:sldId id="413" r:id="rId5"/>
    <p:sldId id="414" r:id="rId6"/>
    <p:sldId id="415" r:id="rId7"/>
    <p:sldId id="416" r:id="rId8"/>
    <p:sldId id="421" r:id="rId9"/>
    <p:sldId id="418" r:id="rId10"/>
    <p:sldId id="419" r:id="rId11"/>
    <p:sldId id="420" r:id="rId12"/>
    <p:sldId id="430" r:id="rId13"/>
    <p:sldId id="423" r:id="rId14"/>
    <p:sldId id="424" r:id="rId15"/>
    <p:sldId id="425" r:id="rId16"/>
    <p:sldId id="426" r:id="rId17"/>
    <p:sldId id="427" r:id="rId18"/>
    <p:sldId id="428" r:id="rId19"/>
    <p:sldId id="429" r:id="rId20"/>
    <p:sldId id="262" r:id="rId21"/>
    <p:sldId id="431" r:id="rId22"/>
    <p:sldId id="434" r:id="rId23"/>
    <p:sldId id="432" r:id="rId24"/>
    <p:sldId id="433" r:id="rId25"/>
    <p:sldId id="263" r:id="rId26"/>
    <p:sldId id="454" r:id="rId27"/>
    <p:sldId id="456" r:id="rId28"/>
    <p:sldId id="443" r:id="rId29"/>
    <p:sldId id="444" r:id="rId30"/>
    <p:sldId id="452" r:id="rId31"/>
    <p:sldId id="453" r:id="rId32"/>
    <p:sldId id="265" r:id="rId33"/>
    <p:sldId id="266" r:id="rId34"/>
    <p:sldId id="460" r:id="rId35"/>
    <p:sldId id="289" r:id="rId36"/>
    <p:sldId id="457" r:id="rId37"/>
    <p:sldId id="461" r:id="rId38"/>
    <p:sldId id="462" r:id="rId39"/>
    <p:sldId id="463" r:id="rId40"/>
    <p:sldId id="466" r:id="rId41"/>
    <p:sldId id="468" r:id="rId42"/>
    <p:sldId id="469" r:id="rId43"/>
    <p:sldId id="474" r:id="rId44"/>
    <p:sldId id="475" r:id="rId45"/>
    <p:sldId id="409" r:id="rId46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5000" autoAdjust="0"/>
    <p:restoredTop sz="88183" autoAdjust="0"/>
  </p:normalViewPr>
  <p:slideViewPr>
    <p:cSldViewPr snapToGrid="0">
      <p:cViewPr varScale="1">
        <p:scale>
          <a:sx n="65" d="100"/>
          <a:sy n="65" d="100"/>
        </p:scale>
        <p:origin x="-94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193C5AE-383C-444C-A040-5F1C552CC95E}" type="datetime1">
              <a:rPr lang="en-US" smtClean="0"/>
              <a:t>9/30/2018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3971043-BEBF-4027-9C4A-9FFB3CA468B9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B1E0C4C-E15D-4730-915A-FF98173CA4C6}" type="datetime1">
              <a:rPr lang="en-US" smtClean="0"/>
              <a:t>9/30/2018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F0D81E2-E98F-4A89-9370-AF6C67D33396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Mole_(unit)" TargetMode="External"/><Relationship Id="rId3" Type="http://schemas.openxmlformats.org/officeDocument/2006/relationships/hyperlink" Target="http://en.wikipedia.org/wiki/Chemistry" TargetMode="External"/><Relationship Id="rId7" Type="http://schemas.openxmlformats.org/officeDocument/2006/relationships/hyperlink" Target="http://en.wikipedia.org/wiki/Molecule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Atom" TargetMode="External"/><Relationship Id="rId5" Type="http://schemas.openxmlformats.org/officeDocument/2006/relationships/hyperlink" Target="http://en.wikipedia.org/wiki/Particle_number" TargetMode="External"/><Relationship Id="rId4" Type="http://schemas.openxmlformats.org/officeDocument/2006/relationships/hyperlink" Target="http://en.wikipedia.org/wiki/Physics" TargetMode="Externa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D81E2-E98F-4A89-9370-AF6C67D33396}" type="slidenum">
              <a:rPr lang="ar-IQ" smtClean="0"/>
              <a:pPr/>
              <a:t>1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C19ED9B-846D-45A8-AE8C-6BED851A3F65}" type="datetime1">
              <a:rPr lang="en-US" smtClean="0"/>
              <a:t>9/30/2018</a:t>
            </a:fld>
            <a:endParaRPr lang="ar-IQ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9AB2C-6122-46F6-B257-29BBE5AD710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F0EA2A-1662-43EF-8518-4EB5AE1E5E91}" type="datetime1">
              <a:rPr lang="en-US" smtClean="0"/>
              <a:t>9/30/2018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533856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0DB1-8514-460E-9CD9-D93CDCA2888B}" type="slidenum">
              <a:rPr lang="ar-IQ" smtClean="0"/>
              <a:pPr/>
              <a:t>11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F41F06C-093A-40BB-8049-D2F6CD48B304}" type="datetime1">
              <a:rPr lang="en-US" smtClean="0"/>
              <a:t>9/30/2018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1393449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D81E2-E98F-4A89-9370-AF6C67D33396}" type="slidenum">
              <a:rPr lang="ar-IQ" smtClean="0"/>
              <a:pPr/>
              <a:t>12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2ECDEBC-14AA-43D7-93E5-02D951BD588E}" type="datetime1">
              <a:rPr lang="en-US" smtClean="0"/>
              <a:t>9/30/2018</a:t>
            </a:fld>
            <a:endParaRPr lang="ar-IQ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1pPr>
            <a:lvl2pPr marL="702756" indent="-270291"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2pPr>
            <a:lvl3pPr marL="1081164" indent="-216233"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3pPr>
            <a:lvl4pPr marL="1513629" indent="-216233"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4pPr>
            <a:lvl5pPr marL="1946095" indent="-216233"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5pPr>
            <a:lvl6pPr marL="2378560" indent="-216233" algn="l" rtl="0" eaLnBrk="0" fontAlgn="base" hangingPunct="0">
              <a:spcBef>
                <a:spcPct val="20000"/>
              </a:spcBef>
              <a:spcAft>
                <a:spcPct val="0"/>
              </a:spcAft>
              <a:defRPr sz="4200">
                <a:solidFill>
                  <a:schemeClr val="accent2"/>
                </a:solidFill>
                <a:latin typeface="Times New Roman" pitchFamily="18" charset="0"/>
              </a:defRPr>
            </a:lvl6pPr>
            <a:lvl7pPr marL="2811026" indent="-216233" algn="l" rtl="0" eaLnBrk="0" fontAlgn="base" hangingPunct="0">
              <a:spcBef>
                <a:spcPct val="20000"/>
              </a:spcBef>
              <a:spcAft>
                <a:spcPct val="0"/>
              </a:spcAft>
              <a:defRPr sz="4200">
                <a:solidFill>
                  <a:schemeClr val="accent2"/>
                </a:solidFill>
                <a:latin typeface="Times New Roman" pitchFamily="18" charset="0"/>
              </a:defRPr>
            </a:lvl7pPr>
            <a:lvl8pPr marL="3243491" indent="-216233" algn="l" rtl="0" eaLnBrk="0" fontAlgn="base" hangingPunct="0">
              <a:spcBef>
                <a:spcPct val="20000"/>
              </a:spcBef>
              <a:spcAft>
                <a:spcPct val="0"/>
              </a:spcAft>
              <a:defRPr sz="4200">
                <a:solidFill>
                  <a:schemeClr val="accent2"/>
                </a:solidFill>
                <a:latin typeface="Times New Roman" pitchFamily="18" charset="0"/>
              </a:defRPr>
            </a:lvl8pPr>
            <a:lvl9pPr marL="3675957" indent="-216233" algn="l" rtl="0" eaLnBrk="0" fontAlgn="base" hangingPunct="0">
              <a:spcBef>
                <a:spcPct val="20000"/>
              </a:spcBef>
              <a:spcAft>
                <a:spcPct val="0"/>
              </a:spcAft>
              <a:defRPr sz="42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483A09-2C02-49F4-A0FA-E795F4BC18E4}" type="slidenum">
              <a:rPr lang="en-US" sz="1100">
                <a:solidFill>
                  <a:schemeClr val="tx1"/>
                </a:solidFill>
              </a:rPr>
              <a:pPr eaLnBrk="1" hangingPunct="1"/>
              <a:t>13</a:t>
            </a:fld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JO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58C9421-5600-4252-82E6-6B1A101BBD87}" type="datetime1">
              <a:rPr lang="en-US" smtClean="0"/>
              <a:t>9/30/2018</a:t>
            </a:fld>
            <a:endParaRPr lang="ar-IQ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7F6F2-D72C-4C38-B9A1-A8FDB66CA229}" type="slidenum">
              <a:rPr lang="ar-IQ" smtClean="0"/>
              <a:pPr/>
              <a:t>14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47076D5-76A2-4A75-AA39-3A8CD535BC11}" type="datetime1">
              <a:rPr lang="en-US" smtClean="0"/>
              <a:t>9/30/2018</a:t>
            </a:fld>
            <a:endParaRPr lang="ar-IQ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1pPr>
            <a:lvl2pPr marL="702756" indent="-270291"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2pPr>
            <a:lvl3pPr marL="1081164" indent="-216233"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3pPr>
            <a:lvl4pPr marL="1513629" indent="-216233"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4pPr>
            <a:lvl5pPr marL="1946095" indent="-216233"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5pPr>
            <a:lvl6pPr marL="2378560" indent="-216233" algn="l" rtl="0" eaLnBrk="0" fontAlgn="base" hangingPunct="0">
              <a:spcBef>
                <a:spcPct val="20000"/>
              </a:spcBef>
              <a:spcAft>
                <a:spcPct val="0"/>
              </a:spcAft>
              <a:defRPr sz="4200">
                <a:solidFill>
                  <a:schemeClr val="accent2"/>
                </a:solidFill>
                <a:latin typeface="Times New Roman" pitchFamily="18" charset="0"/>
              </a:defRPr>
            </a:lvl6pPr>
            <a:lvl7pPr marL="2811026" indent="-216233" algn="l" rtl="0" eaLnBrk="0" fontAlgn="base" hangingPunct="0">
              <a:spcBef>
                <a:spcPct val="20000"/>
              </a:spcBef>
              <a:spcAft>
                <a:spcPct val="0"/>
              </a:spcAft>
              <a:defRPr sz="4200">
                <a:solidFill>
                  <a:schemeClr val="accent2"/>
                </a:solidFill>
                <a:latin typeface="Times New Roman" pitchFamily="18" charset="0"/>
              </a:defRPr>
            </a:lvl7pPr>
            <a:lvl8pPr marL="3243491" indent="-216233" algn="l" rtl="0" eaLnBrk="0" fontAlgn="base" hangingPunct="0">
              <a:spcBef>
                <a:spcPct val="20000"/>
              </a:spcBef>
              <a:spcAft>
                <a:spcPct val="0"/>
              </a:spcAft>
              <a:defRPr sz="4200">
                <a:solidFill>
                  <a:schemeClr val="accent2"/>
                </a:solidFill>
                <a:latin typeface="Times New Roman" pitchFamily="18" charset="0"/>
              </a:defRPr>
            </a:lvl8pPr>
            <a:lvl9pPr marL="3675957" indent="-216233" algn="l" rtl="0" eaLnBrk="0" fontAlgn="base" hangingPunct="0">
              <a:spcBef>
                <a:spcPct val="20000"/>
              </a:spcBef>
              <a:spcAft>
                <a:spcPct val="0"/>
              </a:spcAft>
              <a:defRPr sz="42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B55ECD-1510-43B9-8515-961785DB1AE2}" type="slidenum">
              <a:rPr lang="en-US" sz="1100">
                <a:solidFill>
                  <a:schemeClr val="tx1"/>
                </a:solidFill>
              </a:rPr>
              <a:pPr eaLnBrk="1" hangingPunct="1"/>
              <a:t>15</a:t>
            </a:fld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2 corners are orbitals with unshared electrons and a weak negative charge</a:t>
            </a:r>
          </a:p>
          <a:p>
            <a:pPr eaLnBrk="1" hangingPunct="1"/>
            <a:r>
              <a:rPr lang="en-US" smtClean="0"/>
              <a:t>2 are occupied by hydrogen atoms that have polar covalent bonds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658D15F-1D0F-4B57-A722-31C79A9E93D4}" type="datetime1">
              <a:rPr lang="en-US" smtClean="0"/>
              <a:t>9/30/2018</a:t>
            </a:fld>
            <a:endParaRPr lang="ar-IQ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1pPr>
            <a:lvl2pPr marL="702756" indent="-270291"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2pPr>
            <a:lvl3pPr marL="1081164" indent="-216233"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3pPr>
            <a:lvl4pPr marL="1513629" indent="-216233"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4pPr>
            <a:lvl5pPr marL="1946095" indent="-216233"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5pPr>
            <a:lvl6pPr marL="2378560" indent="-216233" algn="l" rtl="0" eaLnBrk="0" fontAlgn="base" hangingPunct="0">
              <a:spcBef>
                <a:spcPct val="20000"/>
              </a:spcBef>
              <a:spcAft>
                <a:spcPct val="0"/>
              </a:spcAft>
              <a:defRPr sz="4200">
                <a:solidFill>
                  <a:schemeClr val="accent2"/>
                </a:solidFill>
                <a:latin typeface="Times New Roman" pitchFamily="18" charset="0"/>
              </a:defRPr>
            </a:lvl6pPr>
            <a:lvl7pPr marL="2811026" indent="-216233" algn="l" rtl="0" eaLnBrk="0" fontAlgn="base" hangingPunct="0">
              <a:spcBef>
                <a:spcPct val="20000"/>
              </a:spcBef>
              <a:spcAft>
                <a:spcPct val="0"/>
              </a:spcAft>
              <a:defRPr sz="4200">
                <a:solidFill>
                  <a:schemeClr val="accent2"/>
                </a:solidFill>
                <a:latin typeface="Times New Roman" pitchFamily="18" charset="0"/>
              </a:defRPr>
            </a:lvl7pPr>
            <a:lvl8pPr marL="3243491" indent="-216233" algn="l" rtl="0" eaLnBrk="0" fontAlgn="base" hangingPunct="0">
              <a:spcBef>
                <a:spcPct val="20000"/>
              </a:spcBef>
              <a:spcAft>
                <a:spcPct val="0"/>
              </a:spcAft>
              <a:defRPr sz="4200">
                <a:solidFill>
                  <a:schemeClr val="accent2"/>
                </a:solidFill>
                <a:latin typeface="Times New Roman" pitchFamily="18" charset="0"/>
              </a:defRPr>
            </a:lvl8pPr>
            <a:lvl9pPr marL="3675957" indent="-216233" algn="l" rtl="0" eaLnBrk="0" fontAlgn="base" hangingPunct="0">
              <a:spcBef>
                <a:spcPct val="20000"/>
              </a:spcBef>
              <a:spcAft>
                <a:spcPct val="0"/>
              </a:spcAft>
              <a:defRPr sz="42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416444C-BED5-4EB3-A000-AAB179398993}" type="slidenum">
              <a:rPr lang="en-US" sz="1100">
                <a:solidFill>
                  <a:schemeClr val="tx1"/>
                </a:solidFill>
              </a:rPr>
              <a:pPr eaLnBrk="1" hangingPunct="1"/>
              <a:t>16</a:t>
            </a:fld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JO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DDDEB5B-6BAE-41A6-816F-8CE252865F92}" type="datetime1">
              <a:rPr lang="en-US" smtClean="0"/>
              <a:t>9/30/2018</a:t>
            </a:fld>
            <a:endParaRPr lang="ar-IQ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1pPr>
            <a:lvl2pPr marL="702756" indent="-270291"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2pPr>
            <a:lvl3pPr marL="1081164" indent="-216233"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3pPr>
            <a:lvl4pPr marL="1513629" indent="-216233"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4pPr>
            <a:lvl5pPr marL="1946095" indent="-216233"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5pPr>
            <a:lvl6pPr marL="2378560" indent="-216233" algn="l" rtl="0" eaLnBrk="0" fontAlgn="base" hangingPunct="0">
              <a:spcBef>
                <a:spcPct val="20000"/>
              </a:spcBef>
              <a:spcAft>
                <a:spcPct val="0"/>
              </a:spcAft>
              <a:defRPr sz="4200">
                <a:solidFill>
                  <a:schemeClr val="accent2"/>
                </a:solidFill>
                <a:latin typeface="Times New Roman" pitchFamily="18" charset="0"/>
              </a:defRPr>
            </a:lvl6pPr>
            <a:lvl7pPr marL="2811026" indent="-216233" algn="l" rtl="0" eaLnBrk="0" fontAlgn="base" hangingPunct="0">
              <a:spcBef>
                <a:spcPct val="20000"/>
              </a:spcBef>
              <a:spcAft>
                <a:spcPct val="0"/>
              </a:spcAft>
              <a:defRPr sz="4200">
                <a:solidFill>
                  <a:schemeClr val="accent2"/>
                </a:solidFill>
                <a:latin typeface="Times New Roman" pitchFamily="18" charset="0"/>
              </a:defRPr>
            </a:lvl7pPr>
            <a:lvl8pPr marL="3243491" indent="-216233" algn="l" rtl="0" eaLnBrk="0" fontAlgn="base" hangingPunct="0">
              <a:spcBef>
                <a:spcPct val="20000"/>
              </a:spcBef>
              <a:spcAft>
                <a:spcPct val="0"/>
              </a:spcAft>
              <a:defRPr sz="4200">
                <a:solidFill>
                  <a:schemeClr val="accent2"/>
                </a:solidFill>
                <a:latin typeface="Times New Roman" pitchFamily="18" charset="0"/>
              </a:defRPr>
            </a:lvl8pPr>
            <a:lvl9pPr marL="3675957" indent="-216233" algn="l" rtl="0" eaLnBrk="0" fontAlgn="base" hangingPunct="0">
              <a:spcBef>
                <a:spcPct val="20000"/>
              </a:spcBef>
              <a:spcAft>
                <a:spcPct val="0"/>
              </a:spcAft>
              <a:defRPr sz="42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EB145E4-FCC4-4C39-A127-BCD1BE7508E5}" type="slidenum">
              <a:rPr lang="en-US" sz="1100">
                <a:solidFill>
                  <a:schemeClr val="tx1"/>
                </a:solidFill>
              </a:rPr>
              <a:pPr eaLnBrk="1" hangingPunct="1"/>
              <a:t>17</a:t>
            </a:fld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24349" indent="-324349">
              <a:spcBef>
                <a:spcPct val="500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cs typeface="Times New Roman" pitchFamily="18" charset="0"/>
              </a:rPr>
              <a:t>Ice: 4 H-bonds per water molecule</a:t>
            </a:r>
          </a:p>
          <a:p>
            <a:pPr marL="324349" indent="-324349">
              <a:spcBef>
                <a:spcPct val="500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cs typeface="Times New Roman" pitchFamily="18" charset="0"/>
              </a:rPr>
              <a:t>Water: 2.3 H-bonds per water molecule</a:t>
            </a:r>
          </a:p>
          <a:p>
            <a:pPr eaLnBrk="1" hangingPunct="1">
              <a:defRPr/>
            </a:pPr>
            <a:endParaRPr lang="ar-JO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7C02A53-5B73-4351-BC37-F63371A46337}" type="datetime1">
              <a:rPr lang="en-US" smtClean="0"/>
              <a:t>9/30/2018</a:t>
            </a:fld>
            <a:endParaRPr lang="ar-IQ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1pPr>
            <a:lvl2pPr marL="702756" indent="-270291"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2pPr>
            <a:lvl3pPr marL="1081164" indent="-216233"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3pPr>
            <a:lvl4pPr marL="1513629" indent="-216233"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4pPr>
            <a:lvl5pPr marL="1946095" indent="-216233"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5pPr>
            <a:lvl6pPr marL="2378560" indent="-216233" algn="l" rtl="0" eaLnBrk="0" fontAlgn="base" hangingPunct="0">
              <a:spcBef>
                <a:spcPct val="20000"/>
              </a:spcBef>
              <a:spcAft>
                <a:spcPct val="0"/>
              </a:spcAft>
              <a:defRPr sz="4200">
                <a:solidFill>
                  <a:schemeClr val="accent2"/>
                </a:solidFill>
                <a:latin typeface="Times New Roman" pitchFamily="18" charset="0"/>
              </a:defRPr>
            </a:lvl6pPr>
            <a:lvl7pPr marL="2811026" indent="-216233" algn="l" rtl="0" eaLnBrk="0" fontAlgn="base" hangingPunct="0">
              <a:spcBef>
                <a:spcPct val="20000"/>
              </a:spcBef>
              <a:spcAft>
                <a:spcPct val="0"/>
              </a:spcAft>
              <a:defRPr sz="4200">
                <a:solidFill>
                  <a:schemeClr val="accent2"/>
                </a:solidFill>
                <a:latin typeface="Times New Roman" pitchFamily="18" charset="0"/>
              </a:defRPr>
            </a:lvl7pPr>
            <a:lvl8pPr marL="3243491" indent="-216233" algn="l" rtl="0" eaLnBrk="0" fontAlgn="base" hangingPunct="0">
              <a:spcBef>
                <a:spcPct val="20000"/>
              </a:spcBef>
              <a:spcAft>
                <a:spcPct val="0"/>
              </a:spcAft>
              <a:defRPr sz="4200">
                <a:solidFill>
                  <a:schemeClr val="accent2"/>
                </a:solidFill>
                <a:latin typeface="Times New Roman" pitchFamily="18" charset="0"/>
              </a:defRPr>
            </a:lvl8pPr>
            <a:lvl9pPr marL="3675957" indent="-216233" algn="l" rtl="0" eaLnBrk="0" fontAlgn="base" hangingPunct="0">
              <a:spcBef>
                <a:spcPct val="20000"/>
              </a:spcBef>
              <a:spcAft>
                <a:spcPct val="0"/>
              </a:spcAft>
              <a:defRPr sz="42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B22F32B-018B-4C23-9900-A46CAEFBB64F}" type="slidenum">
              <a:rPr lang="en-US" sz="1100">
                <a:solidFill>
                  <a:schemeClr val="tx1"/>
                </a:solidFill>
              </a:rPr>
              <a:pPr eaLnBrk="1" hangingPunct="1"/>
              <a:t>18</a:t>
            </a:fld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JO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E6D9FC3-A7EE-4BA2-B179-D24F699CE8D4}" type="datetime1">
              <a:rPr lang="en-US" smtClean="0"/>
              <a:t>9/30/2018</a:t>
            </a:fld>
            <a:endParaRPr lang="ar-IQ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1pPr>
            <a:lvl2pPr marL="702756" indent="-270291"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2pPr>
            <a:lvl3pPr marL="1081164" indent="-216233"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3pPr>
            <a:lvl4pPr marL="1513629" indent="-216233"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4pPr>
            <a:lvl5pPr marL="1946095" indent="-216233"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5pPr>
            <a:lvl6pPr marL="2378560" indent="-216233" algn="l" rtl="0" eaLnBrk="0" fontAlgn="base" hangingPunct="0">
              <a:spcBef>
                <a:spcPct val="20000"/>
              </a:spcBef>
              <a:spcAft>
                <a:spcPct val="0"/>
              </a:spcAft>
              <a:defRPr sz="4200">
                <a:solidFill>
                  <a:schemeClr val="accent2"/>
                </a:solidFill>
                <a:latin typeface="Times New Roman" pitchFamily="18" charset="0"/>
              </a:defRPr>
            </a:lvl6pPr>
            <a:lvl7pPr marL="2811026" indent="-216233" algn="l" rtl="0" eaLnBrk="0" fontAlgn="base" hangingPunct="0">
              <a:spcBef>
                <a:spcPct val="20000"/>
              </a:spcBef>
              <a:spcAft>
                <a:spcPct val="0"/>
              </a:spcAft>
              <a:defRPr sz="4200">
                <a:solidFill>
                  <a:schemeClr val="accent2"/>
                </a:solidFill>
                <a:latin typeface="Times New Roman" pitchFamily="18" charset="0"/>
              </a:defRPr>
            </a:lvl7pPr>
            <a:lvl8pPr marL="3243491" indent="-216233" algn="l" rtl="0" eaLnBrk="0" fontAlgn="base" hangingPunct="0">
              <a:spcBef>
                <a:spcPct val="20000"/>
              </a:spcBef>
              <a:spcAft>
                <a:spcPct val="0"/>
              </a:spcAft>
              <a:defRPr sz="4200">
                <a:solidFill>
                  <a:schemeClr val="accent2"/>
                </a:solidFill>
                <a:latin typeface="Times New Roman" pitchFamily="18" charset="0"/>
              </a:defRPr>
            </a:lvl8pPr>
            <a:lvl9pPr marL="3675957" indent="-216233" algn="l" rtl="0" eaLnBrk="0" fontAlgn="base" hangingPunct="0">
              <a:spcBef>
                <a:spcPct val="20000"/>
              </a:spcBef>
              <a:spcAft>
                <a:spcPct val="0"/>
              </a:spcAft>
              <a:defRPr sz="42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8F39DE-95D2-43AE-A364-7C2F04D1B31A}" type="slidenum">
              <a:rPr lang="en-US" sz="1100">
                <a:solidFill>
                  <a:schemeClr val="tx1"/>
                </a:solidFill>
              </a:rPr>
              <a:pPr eaLnBrk="1" hangingPunct="1"/>
              <a:t>19</a:t>
            </a:fld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JO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56CB0E1-ABB8-4CD0-9F1F-015E5D5AA790}" type="datetime1">
              <a:rPr lang="en-US" smtClean="0"/>
              <a:t>9/30/2018</a:t>
            </a:fld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1050" dirty="0" smtClean="0"/>
              <a:t>Anatomy </a:t>
            </a:r>
            <a:r>
              <a:rPr lang="en-US" dirty="0" smtClean="0"/>
              <a:t>The study of the structure of the body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 err="1" smtClean="0">
                <a:solidFill>
                  <a:schemeClr val="bg1"/>
                </a:solidFill>
                <a:latin typeface="Times New Roman" pitchFamily="18" charset="0"/>
              </a:rPr>
              <a:t>Pathophysiology</a:t>
            </a:r>
            <a:r>
              <a:rPr lang="en-US" sz="105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algn="l" rtl="0">
              <a:buClr>
                <a:srgbClr val="800000"/>
              </a:buClr>
              <a:buFontTx/>
              <a:buChar char="•"/>
            </a:pPr>
            <a:r>
              <a:rPr lang="en-US" sz="1200" dirty="0" smtClean="0">
                <a:latin typeface="Times New Roman" pitchFamily="18" charset="0"/>
              </a:rPr>
              <a:t>The study of </a:t>
            </a:r>
            <a:r>
              <a:rPr lang="en-US" sz="1200" dirty="0" smtClean="0">
                <a:solidFill>
                  <a:srgbClr val="800000"/>
                </a:solidFill>
                <a:latin typeface="Times New Roman" pitchFamily="18" charset="0"/>
              </a:rPr>
              <a:t>disordered</a:t>
            </a:r>
            <a:r>
              <a:rPr lang="en-US" sz="1200" dirty="0" smtClean="0">
                <a:latin typeface="Times New Roman" pitchFamily="18" charset="0"/>
              </a:rPr>
              <a:t> body</a:t>
            </a:r>
          </a:p>
          <a:p>
            <a:pPr algn="l" rtl="0"/>
            <a:r>
              <a:rPr lang="en-US" sz="1200" dirty="0" smtClean="0">
                <a:latin typeface="Times New Roman" pitchFamily="18" charset="0"/>
              </a:rPr>
              <a:t>      function (i.e. disease)</a:t>
            </a:r>
          </a:p>
          <a:p>
            <a:pPr algn="l" rtl="0"/>
            <a:endParaRPr lang="en-US" sz="1200" dirty="0" smtClean="0">
              <a:latin typeface="Times New Roman" pitchFamily="18" charset="0"/>
            </a:endParaRPr>
          </a:p>
          <a:p>
            <a:pPr algn="l" rtl="0">
              <a:buClr>
                <a:srgbClr val="800000"/>
              </a:buClr>
              <a:buFontTx/>
              <a:buChar char="•"/>
            </a:pPr>
            <a:r>
              <a:rPr lang="en-US" sz="1200" dirty="0" smtClean="0">
                <a:latin typeface="Times New Roman" pitchFamily="18" charset="0"/>
              </a:rPr>
              <a:t> The basis for clinical medicine</a:t>
            </a:r>
          </a:p>
          <a:p>
            <a:pPr algn="l" rtl="0"/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D81E2-E98F-4A89-9370-AF6C67D33396}" type="slidenum">
              <a:rPr lang="ar-IQ" smtClean="0"/>
              <a:pPr/>
              <a:t>2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11E20B0-E06F-443C-9A1A-FB2637CB598D}" type="datetime1">
              <a:rPr lang="en-US" smtClean="0"/>
              <a:t>9/30/2018</a:t>
            </a:fld>
            <a:endParaRPr lang="ar-IQ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D81E2-E98F-4A89-9370-AF6C67D33396}" type="slidenum">
              <a:rPr lang="ar-IQ" smtClean="0"/>
              <a:pPr/>
              <a:t>20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862B22D-0286-445D-924F-C6CF5854C4B7}" type="datetime1">
              <a:rPr lang="en-US" smtClean="0"/>
              <a:t>9/30/2018</a:t>
            </a:fld>
            <a:endParaRPr lang="ar-IQ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3C6645-6FAD-4674-9295-D74B6F62F69C}" type="slidenum">
              <a:rPr lang="en-US"/>
              <a:pPr/>
              <a:t>21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255D23A-992A-4377-B90B-B598C22D6A48}" type="datetime1">
              <a:rPr lang="en-US" smtClean="0"/>
              <a:t>9/30/2018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23142966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D81E2-E98F-4A89-9370-AF6C67D33396}" type="slidenum">
              <a:rPr lang="ar-IQ" smtClean="0"/>
              <a:pPr/>
              <a:t>22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6138CA3-CC8E-4D9B-A2B8-37AD295346A5}" type="datetime1">
              <a:rPr lang="en-US" smtClean="0"/>
              <a:t>9/30/2018</a:t>
            </a:fld>
            <a:endParaRPr lang="ar-IQ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9929B5-302C-4AB9-A72E-586249FBC747}" type="slidenum">
              <a:rPr lang="ar-SA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1672E08-5806-4261-BEB8-E4BCD360F0DA}" type="datetime1">
              <a:rPr lang="en-US" smtClean="0"/>
              <a:t>9/30/2018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10860026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Because many of these functions require electrolyte concentrations to be held within narrow ranges, the body has complex systems for monitoring and maintaining electrolyte concentrations. </a:t>
            </a:r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9AB2C-6122-46F6-B257-29BBE5AD710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A0A3DE4-3596-40E1-8111-960C517EB638}" type="datetime1">
              <a:rPr lang="en-US" smtClean="0"/>
              <a:t>9/30/2018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11583240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D81E2-E98F-4A89-9370-AF6C67D33396}" type="slidenum">
              <a:rPr lang="ar-IQ" smtClean="0"/>
              <a:pPr/>
              <a:t>25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098ECE2-3E66-4573-B7FF-4387D6E87394}" type="datetime1">
              <a:rPr lang="en-US" smtClean="0"/>
              <a:t>9/30/2018</a:t>
            </a:fld>
            <a:endParaRPr lang="ar-IQ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1pPr>
            <a:lvl2pPr marL="702756" indent="-270291"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2pPr>
            <a:lvl3pPr marL="1081164" indent="-216233"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3pPr>
            <a:lvl4pPr marL="1513629" indent="-216233"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4pPr>
            <a:lvl5pPr marL="1946095" indent="-216233"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5pPr>
            <a:lvl6pPr marL="2378560" indent="-216233" algn="l" rtl="0" eaLnBrk="0" fontAlgn="base" hangingPunct="0">
              <a:spcBef>
                <a:spcPct val="20000"/>
              </a:spcBef>
              <a:spcAft>
                <a:spcPct val="0"/>
              </a:spcAft>
              <a:defRPr sz="4200">
                <a:solidFill>
                  <a:schemeClr val="accent2"/>
                </a:solidFill>
                <a:latin typeface="Times New Roman" pitchFamily="18" charset="0"/>
              </a:defRPr>
            </a:lvl6pPr>
            <a:lvl7pPr marL="2811026" indent="-216233" algn="l" rtl="0" eaLnBrk="0" fontAlgn="base" hangingPunct="0">
              <a:spcBef>
                <a:spcPct val="20000"/>
              </a:spcBef>
              <a:spcAft>
                <a:spcPct val="0"/>
              </a:spcAft>
              <a:defRPr sz="4200">
                <a:solidFill>
                  <a:schemeClr val="accent2"/>
                </a:solidFill>
                <a:latin typeface="Times New Roman" pitchFamily="18" charset="0"/>
              </a:defRPr>
            </a:lvl7pPr>
            <a:lvl8pPr marL="3243491" indent="-216233" algn="l" rtl="0" eaLnBrk="0" fontAlgn="base" hangingPunct="0">
              <a:spcBef>
                <a:spcPct val="20000"/>
              </a:spcBef>
              <a:spcAft>
                <a:spcPct val="0"/>
              </a:spcAft>
              <a:defRPr sz="4200">
                <a:solidFill>
                  <a:schemeClr val="accent2"/>
                </a:solidFill>
                <a:latin typeface="Times New Roman" pitchFamily="18" charset="0"/>
              </a:defRPr>
            </a:lvl8pPr>
            <a:lvl9pPr marL="3675957" indent="-216233" algn="l" rtl="0" eaLnBrk="0" fontAlgn="base" hangingPunct="0">
              <a:spcBef>
                <a:spcPct val="20000"/>
              </a:spcBef>
              <a:spcAft>
                <a:spcPct val="0"/>
              </a:spcAft>
              <a:defRPr sz="42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C78E94-A117-4805-B30C-FE199D6B7038}" type="slidenum">
              <a:rPr lang="en-US" sz="1100">
                <a:solidFill>
                  <a:schemeClr val="tx1"/>
                </a:solidFill>
              </a:rPr>
              <a:pPr eaLnBrk="1" hangingPunct="1"/>
              <a:t>26</a:t>
            </a:fld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JO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A8C7C9-4DB6-4993-9F05-11A7DDB4915F}" type="datetime1">
              <a:rPr lang="en-US" smtClean="0"/>
              <a:t>9/30/2018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40029854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D81E2-E98F-4A89-9370-AF6C67D33396}" type="slidenum">
              <a:rPr lang="ar-IQ" smtClean="0"/>
              <a:pPr/>
              <a:t>27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6BF3773-1F36-42E3-B4D9-9F3924F5F5EA}" type="datetime1">
              <a:rPr lang="en-US" smtClean="0"/>
              <a:t>9/30/2018</a:t>
            </a:fld>
            <a:endParaRPr lang="ar-IQ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1pPr>
            <a:lvl2pPr marL="702756" indent="-270291"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2pPr>
            <a:lvl3pPr marL="1081164" indent="-216233"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3pPr>
            <a:lvl4pPr marL="1513629" indent="-216233"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4pPr>
            <a:lvl5pPr marL="1946095" indent="-216233"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5pPr>
            <a:lvl6pPr marL="2378560" indent="-216233" algn="l" rtl="0" eaLnBrk="0" fontAlgn="base" hangingPunct="0">
              <a:spcBef>
                <a:spcPct val="20000"/>
              </a:spcBef>
              <a:spcAft>
                <a:spcPct val="0"/>
              </a:spcAft>
              <a:defRPr sz="4200">
                <a:solidFill>
                  <a:schemeClr val="accent2"/>
                </a:solidFill>
                <a:latin typeface="Times New Roman" pitchFamily="18" charset="0"/>
              </a:defRPr>
            </a:lvl6pPr>
            <a:lvl7pPr marL="2811026" indent="-216233" algn="l" rtl="0" eaLnBrk="0" fontAlgn="base" hangingPunct="0">
              <a:spcBef>
                <a:spcPct val="20000"/>
              </a:spcBef>
              <a:spcAft>
                <a:spcPct val="0"/>
              </a:spcAft>
              <a:defRPr sz="4200">
                <a:solidFill>
                  <a:schemeClr val="accent2"/>
                </a:solidFill>
                <a:latin typeface="Times New Roman" pitchFamily="18" charset="0"/>
              </a:defRPr>
            </a:lvl7pPr>
            <a:lvl8pPr marL="3243491" indent="-216233" algn="l" rtl="0" eaLnBrk="0" fontAlgn="base" hangingPunct="0">
              <a:spcBef>
                <a:spcPct val="20000"/>
              </a:spcBef>
              <a:spcAft>
                <a:spcPct val="0"/>
              </a:spcAft>
              <a:defRPr sz="4200">
                <a:solidFill>
                  <a:schemeClr val="accent2"/>
                </a:solidFill>
                <a:latin typeface="Times New Roman" pitchFamily="18" charset="0"/>
              </a:defRPr>
            </a:lvl8pPr>
            <a:lvl9pPr marL="3675957" indent="-216233" algn="l" rtl="0" eaLnBrk="0" fontAlgn="base" hangingPunct="0">
              <a:spcBef>
                <a:spcPct val="20000"/>
              </a:spcBef>
              <a:spcAft>
                <a:spcPct val="0"/>
              </a:spcAft>
              <a:defRPr sz="42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D502EB-AB3D-4DEF-864E-957F99CD034B}" type="slidenum">
              <a:rPr lang="en-US" sz="1100">
                <a:solidFill>
                  <a:schemeClr val="tx1"/>
                </a:solidFill>
              </a:rPr>
              <a:pPr eaLnBrk="1" hangingPunct="1"/>
              <a:t>28</a:t>
            </a:fld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Low" rtl="0" eaLnBrk="1" hangingPunct="1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sz="1200" dirty="0" smtClean="0">
                <a:solidFill>
                  <a:schemeClr val="tx2"/>
                </a:solidFill>
                <a:cs typeface="Times New Roman" pitchFamily="18" charset="0"/>
              </a:rPr>
              <a:t>Enzyme activity sensitive to pH</a:t>
            </a:r>
          </a:p>
          <a:p>
            <a:pPr algn="justLow" rtl="0" eaLnBrk="1" hangingPunct="1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sz="1200" dirty="0" smtClean="0">
                <a:solidFill>
                  <a:schemeClr val="tx2"/>
                </a:solidFill>
                <a:cs typeface="Times New Roman" pitchFamily="18" charset="0"/>
              </a:rPr>
              <a:t> weak acid/bases play important role in </a:t>
            </a:r>
          </a:p>
          <a:p>
            <a:pPr algn="justLow" rtl="0" eaLnBrk="1" hangingPunct="1">
              <a:spcBef>
                <a:spcPct val="0"/>
              </a:spcBef>
              <a:spcAft>
                <a:spcPct val="50000"/>
              </a:spcAft>
            </a:pPr>
            <a:r>
              <a:rPr lang="en-US" sz="1200" dirty="0" smtClean="0">
                <a:solidFill>
                  <a:schemeClr val="tx2"/>
                </a:solidFill>
                <a:cs typeface="Times New Roman" pitchFamily="18" charset="0"/>
              </a:rPr>
              <a:t>	protein structure/function</a:t>
            </a:r>
          </a:p>
          <a:p>
            <a:pPr eaLnBrk="1" hangingPunct="1"/>
            <a:endParaRPr lang="ar-JO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A959B1C-B913-4817-81C7-391EBBE9A302}" type="datetime1">
              <a:rPr lang="en-US" smtClean="0"/>
              <a:t>9/30/2018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34232927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1pPr>
            <a:lvl2pPr marL="702756" indent="-270291"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2pPr>
            <a:lvl3pPr marL="1081164" indent="-216233"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3pPr>
            <a:lvl4pPr marL="1513629" indent="-216233"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4pPr>
            <a:lvl5pPr marL="1946095" indent="-216233"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5pPr>
            <a:lvl6pPr marL="2378560" indent="-216233" algn="l" rtl="0" eaLnBrk="0" fontAlgn="base" hangingPunct="0">
              <a:spcBef>
                <a:spcPct val="20000"/>
              </a:spcBef>
              <a:spcAft>
                <a:spcPct val="0"/>
              </a:spcAft>
              <a:defRPr sz="4200">
                <a:solidFill>
                  <a:schemeClr val="accent2"/>
                </a:solidFill>
                <a:latin typeface="Times New Roman" pitchFamily="18" charset="0"/>
              </a:defRPr>
            </a:lvl6pPr>
            <a:lvl7pPr marL="2811026" indent="-216233" algn="l" rtl="0" eaLnBrk="0" fontAlgn="base" hangingPunct="0">
              <a:spcBef>
                <a:spcPct val="20000"/>
              </a:spcBef>
              <a:spcAft>
                <a:spcPct val="0"/>
              </a:spcAft>
              <a:defRPr sz="4200">
                <a:solidFill>
                  <a:schemeClr val="accent2"/>
                </a:solidFill>
                <a:latin typeface="Times New Roman" pitchFamily="18" charset="0"/>
              </a:defRPr>
            </a:lvl7pPr>
            <a:lvl8pPr marL="3243491" indent="-216233" algn="l" rtl="0" eaLnBrk="0" fontAlgn="base" hangingPunct="0">
              <a:spcBef>
                <a:spcPct val="20000"/>
              </a:spcBef>
              <a:spcAft>
                <a:spcPct val="0"/>
              </a:spcAft>
              <a:defRPr sz="4200">
                <a:solidFill>
                  <a:schemeClr val="accent2"/>
                </a:solidFill>
                <a:latin typeface="Times New Roman" pitchFamily="18" charset="0"/>
              </a:defRPr>
            </a:lvl8pPr>
            <a:lvl9pPr marL="3675957" indent="-216233" algn="l" rtl="0" eaLnBrk="0" fontAlgn="base" hangingPunct="0">
              <a:spcBef>
                <a:spcPct val="20000"/>
              </a:spcBef>
              <a:spcAft>
                <a:spcPct val="0"/>
              </a:spcAft>
              <a:defRPr sz="42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0B42470-0857-4685-81B4-590704D86DD1}" type="slidenum">
              <a:rPr lang="en-US" sz="1100">
                <a:solidFill>
                  <a:schemeClr val="tx1"/>
                </a:solidFill>
              </a:rPr>
              <a:pPr eaLnBrk="1" hangingPunct="1"/>
              <a:t>29</a:t>
            </a:fld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JO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49CEEF9-3B5E-48F4-8FA3-A2A3CFA4B367}" type="datetime1">
              <a:rPr lang="en-US" smtClean="0"/>
              <a:t>9/30/2018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339006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D81E2-E98F-4A89-9370-AF6C67D33396}" type="slidenum">
              <a:rPr lang="ar-IQ" smtClean="0"/>
              <a:pPr/>
              <a:t>3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FC5645B-F9F6-442D-B13B-919ACC7BE911}" type="datetime1">
              <a:rPr lang="en-US" smtClean="0"/>
              <a:t>9/30/2018</a:t>
            </a:fld>
            <a:endParaRPr lang="ar-IQ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1pPr>
            <a:lvl2pPr marL="702756" indent="-270291"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2pPr>
            <a:lvl3pPr marL="1081164" indent="-216233"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3pPr>
            <a:lvl4pPr marL="1513629" indent="-216233"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4pPr>
            <a:lvl5pPr marL="1946095" indent="-216233" eaLnBrk="0" hangingPunct="0">
              <a:defRPr sz="4200">
                <a:solidFill>
                  <a:schemeClr val="accent2"/>
                </a:solidFill>
                <a:latin typeface="Times New Roman" pitchFamily="18" charset="0"/>
              </a:defRPr>
            </a:lvl5pPr>
            <a:lvl6pPr marL="2378560" indent="-216233" algn="l" rtl="0" eaLnBrk="0" fontAlgn="base" hangingPunct="0">
              <a:spcBef>
                <a:spcPct val="20000"/>
              </a:spcBef>
              <a:spcAft>
                <a:spcPct val="0"/>
              </a:spcAft>
              <a:defRPr sz="4200">
                <a:solidFill>
                  <a:schemeClr val="accent2"/>
                </a:solidFill>
                <a:latin typeface="Times New Roman" pitchFamily="18" charset="0"/>
              </a:defRPr>
            </a:lvl6pPr>
            <a:lvl7pPr marL="2811026" indent="-216233" algn="l" rtl="0" eaLnBrk="0" fontAlgn="base" hangingPunct="0">
              <a:spcBef>
                <a:spcPct val="20000"/>
              </a:spcBef>
              <a:spcAft>
                <a:spcPct val="0"/>
              </a:spcAft>
              <a:defRPr sz="4200">
                <a:solidFill>
                  <a:schemeClr val="accent2"/>
                </a:solidFill>
                <a:latin typeface="Times New Roman" pitchFamily="18" charset="0"/>
              </a:defRPr>
            </a:lvl7pPr>
            <a:lvl8pPr marL="3243491" indent="-216233" algn="l" rtl="0" eaLnBrk="0" fontAlgn="base" hangingPunct="0">
              <a:spcBef>
                <a:spcPct val="20000"/>
              </a:spcBef>
              <a:spcAft>
                <a:spcPct val="0"/>
              </a:spcAft>
              <a:defRPr sz="4200">
                <a:solidFill>
                  <a:schemeClr val="accent2"/>
                </a:solidFill>
                <a:latin typeface="Times New Roman" pitchFamily="18" charset="0"/>
              </a:defRPr>
            </a:lvl8pPr>
            <a:lvl9pPr marL="3675957" indent="-216233" algn="l" rtl="0" eaLnBrk="0" fontAlgn="base" hangingPunct="0">
              <a:spcBef>
                <a:spcPct val="20000"/>
              </a:spcBef>
              <a:spcAft>
                <a:spcPct val="0"/>
              </a:spcAft>
              <a:defRPr sz="42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C765A9E-C686-4D7D-9F99-10139606B3C7}" type="slidenum">
              <a:rPr lang="en-US" sz="1100">
                <a:solidFill>
                  <a:schemeClr val="tx1"/>
                </a:solidFill>
              </a:rPr>
              <a:pPr eaLnBrk="1" hangingPunct="1"/>
              <a:t>30</a:t>
            </a:fld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buffer equation is useful for calculating (1) the pH of a buffer system if its composition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known and (2) the molar ratio of the components of a buffer system required to give a solution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 desired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equation can also be used to calculate the change in pH of a buffered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solution with the addition of a given amount of acid or base.</a:t>
            </a:r>
            <a:endParaRPr lang="ar-JO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9BCFD3C-A6E9-44E5-B8D0-CCD14A0F00BC}" type="datetime1">
              <a:rPr lang="en-US" smtClean="0"/>
              <a:t>9/30/2018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29048447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7F6F2-D72C-4C38-B9A1-A8FDB66CA229}" type="slidenum">
              <a:rPr lang="ar-IQ" smtClean="0"/>
              <a:pPr/>
              <a:t>31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799E689-3B85-4A9B-B78C-E15510A646A4}" type="datetime1">
              <a:rPr lang="en-US" smtClean="0"/>
              <a:t>9/30/2018</a:t>
            </a:fld>
            <a:endParaRPr lang="ar-IQ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D81E2-E98F-4A89-9370-AF6C67D33396}" type="slidenum">
              <a:rPr lang="ar-IQ" smtClean="0"/>
              <a:pPr/>
              <a:t>32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5D29034-84FF-4FFF-9DB5-B8796312E600}" type="datetime1">
              <a:rPr lang="en-US" smtClean="0"/>
              <a:t>9/30/2018</a:t>
            </a:fld>
            <a:endParaRPr lang="ar-IQ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 eaLnBrk="1" hangingPunct="1"/>
            <a:r>
              <a:rPr lang="en-US" sz="1200" b="1" dirty="0" smtClean="0"/>
              <a:t>100 ml. </a:t>
            </a:r>
            <a:r>
              <a:rPr lang="en-US" sz="1200" b="1" u="sng" dirty="0" smtClean="0"/>
              <a:t>Pure H</a:t>
            </a:r>
            <a:r>
              <a:rPr lang="en-US" sz="1200" b="1" u="sng" baseline="-25000" dirty="0" smtClean="0"/>
              <a:t>2</a:t>
            </a:r>
            <a:r>
              <a:rPr lang="en-US" sz="1200" b="1" u="sng" dirty="0" smtClean="0"/>
              <a:t>O</a:t>
            </a:r>
            <a:r>
              <a:rPr lang="en-US" sz="1200" b="1" dirty="0" smtClean="0"/>
              <a:t> needs </a:t>
            </a:r>
            <a:r>
              <a:rPr lang="en-US" sz="1200" b="1" u="sng" dirty="0" smtClean="0"/>
              <a:t>1 drop</a:t>
            </a:r>
            <a:r>
              <a:rPr lang="en-US" sz="1200" b="1" dirty="0" smtClean="0"/>
              <a:t> of 0.05 N. </a:t>
            </a:r>
            <a:r>
              <a:rPr lang="en-US" sz="1200" b="1" dirty="0" err="1" smtClean="0"/>
              <a:t>HCl</a:t>
            </a:r>
            <a:r>
              <a:rPr lang="en-US" sz="1200" b="1" dirty="0" smtClean="0"/>
              <a:t> 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sz="1200" b="1" dirty="0" smtClean="0"/>
              <a:t>		to change the pH from 7.35 → 7.00</a:t>
            </a:r>
            <a:r>
              <a:rPr lang="en-US" sz="1200" b="1" u="sng" dirty="0" smtClean="0"/>
              <a:t> 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sz="1200" b="1" u="sng" dirty="0" smtClean="0"/>
              <a:t>  </a:t>
            </a:r>
            <a:endParaRPr lang="en-US" sz="1200" b="1" dirty="0" smtClean="0"/>
          </a:p>
          <a:p>
            <a:pPr algn="l" rtl="0" eaLnBrk="1" hangingPunct="1"/>
            <a:r>
              <a:rPr lang="en-US" sz="1200" b="1" dirty="0" smtClean="0"/>
              <a:t>100 ml. </a:t>
            </a:r>
            <a:r>
              <a:rPr lang="en-US" sz="1200" b="1" u="sng" dirty="0" smtClean="0"/>
              <a:t>Blood</a:t>
            </a:r>
            <a:r>
              <a:rPr lang="en-US" sz="1200" b="1" dirty="0" smtClean="0"/>
              <a:t> needs </a:t>
            </a:r>
            <a:r>
              <a:rPr lang="en-US" sz="1200" b="1" u="sng" dirty="0" smtClean="0"/>
              <a:t>25 ml.</a:t>
            </a:r>
            <a:r>
              <a:rPr lang="en-US" sz="1200" b="1" dirty="0" smtClean="0"/>
              <a:t> of 0.05 N. </a:t>
            </a:r>
            <a:r>
              <a:rPr lang="en-US" sz="1200" b="1" dirty="0" err="1" smtClean="0"/>
              <a:t>HCl</a:t>
            </a:r>
            <a:endParaRPr lang="en-US" sz="1200" b="1" dirty="0" smtClean="0"/>
          </a:p>
          <a:p>
            <a:pPr algn="l" rtl="0" eaLnBrk="1" hangingPunct="1">
              <a:buFont typeface="Arial" pitchFamily="34" charset="0"/>
              <a:buNone/>
            </a:pPr>
            <a:r>
              <a:rPr lang="en-US" sz="1200" b="1" dirty="0" smtClean="0"/>
              <a:t>		to change the pH from 7.35 → 7.00</a:t>
            </a:r>
          </a:p>
          <a:p>
            <a:pPr algn="l" rtl="0" eaLnBrk="1" hangingPunct="1">
              <a:buFont typeface="Arial" pitchFamily="34" charset="0"/>
              <a:buNone/>
            </a:pPr>
            <a:endParaRPr lang="en-US" sz="1200" b="1" dirty="0" smtClean="0"/>
          </a:p>
          <a:p>
            <a:pPr algn="l" rtl="0" eaLnBrk="1" hangingPunct="1"/>
            <a:r>
              <a:rPr lang="en-US" sz="1200" b="1" dirty="0" smtClean="0"/>
              <a:t>5.5 L. </a:t>
            </a:r>
            <a:r>
              <a:rPr lang="en-US" sz="1200" b="1" u="sng" dirty="0" smtClean="0"/>
              <a:t>Blood</a:t>
            </a:r>
            <a:r>
              <a:rPr lang="en-US" sz="1200" b="1" dirty="0" smtClean="0"/>
              <a:t> needs </a:t>
            </a:r>
            <a:r>
              <a:rPr lang="en-US" sz="1200" b="1" u="sng" dirty="0" smtClean="0"/>
              <a:t>1300 ml</a:t>
            </a:r>
            <a:r>
              <a:rPr lang="en-US" sz="1200" b="1" dirty="0" smtClean="0"/>
              <a:t> of 0.05 N. </a:t>
            </a:r>
            <a:r>
              <a:rPr lang="en-US" sz="1200" b="1" dirty="0" err="1" smtClean="0"/>
              <a:t>HCl</a:t>
            </a:r>
            <a:r>
              <a:rPr lang="en-US" sz="1200" b="1" dirty="0" smtClean="0"/>
              <a:t> 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en-US" sz="1200" b="1" dirty="0" smtClean="0"/>
              <a:t>		to change the pH from 7.35→ 7.00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D81E2-E98F-4A89-9370-AF6C67D33396}" type="slidenum">
              <a:rPr lang="ar-IQ" smtClean="0"/>
              <a:pPr/>
              <a:t>33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1DB833F-D31B-414C-8DD3-7F9568045280}" type="datetime1">
              <a:rPr lang="en-US" smtClean="0"/>
              <a:t>9/30/2018</a:t>
            </a:fld>
            <a:endParaRPr lang="ar-IQ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algn="l" rtl="0">
              <a:lnSpc>
                <a:spcPct val="90000"/>
              </a:lnSpc>
            </a:pPr>
            <a:r>
              <a:rPr lang="en-US" sz="3200" dirty="0" smtClean="0"/>
              <a:t>HCO3  is the major component of the buffering system in the blood. 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3200" dirty="0" smtClean="0"/>
              <a:t>CO2 is a waste product  continuously produced as a result of cell metabolism,</a:t>
            </a:r>
            <a:r>
              <a:rPr lang="en-US" sz="3200" u="sng" dirty="0" smtClean="0"/>
              <a:t> 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3200" dirty="0" smtClean="0"/>
              <a:t>The ability of the bicarbonate ion to accept a hydrogen ion makes it an efficient and effective means of buffering body pH</a:t>
            </a:r>
            <a:endParaRPr lang="en-US" sz="3600" dirty="0" smtClean="0"/>
          </a:p>
          <a:p>
            <a:pPr lvl="1" eaLnBrk="1" hangingPunct="1"/>
            <a:endParaRPr lang="en-US" sz="3200" dirty="0" smtClean="0"/>
          </a:p>
          <a:p>
            <a:pPr lvl="1" eaLnBrk="1" hangingPunct="1"/>
            <a:endParaRPr lang="en-US" sz="3200" dirty="0" smtClean="0"/>
          </a:p>
          <a:p>
            <a:pPr lvl="1" algn="l" rtl="0" eaLnBrk="1" hangingPunct="1"/>
            <a:r>
              <a:rPr lang="en-US" sz="3200" dirty="0" smtClean="0"/>
              <a:t>Bicarbonate is regulated by secretion / </a:t>
            </a:r>
            <a:r>
              <a:rPr lang="en-US" sz="3200" dirty="0" err="1" smtClean="0"/>
              <a:t>reabsorption</a:t>
            </a:r>
            <a:r>
              <a:rPr lang="en-US" sz="3200" dirty="0" smtClean="0"/>
              <a:t> of the renal tubules</a:t>
            </a:r>
          </a:p>
          <a:p>
            <a:pPr lvl="1" algn="l" rtl="0" eaLnBrk="1" hangingPunct="1"/>
            <a:r>
              <a:rPr lang="en-US" sz="3200" dirty="0" smtClean="0"/>
              <a:t>Acidosis :        </a:t>
            </a:r>
            <a:r>
              <a:rPr lang="en-US" sz="3200" dirty="0" smtClean="0">
                <a:cs typeface="Arial" pitchFamily="34" charset="0"/>
              </a:rPr>
              <a:t>↓  renal excretion</a:t>
            </a:r>
          </a:p>
          <a:p>
            <a:pPr lvl="1" algn="l" rtl="0" eaLnBrk="1" hangingPunct="1"/>
            <a:r>
              <a:rPr lang="en-US" sz="3200" dirty="0" smtClean="0">
                <a:sym typeface="Wingdings 3" pitchFamily="18" charset="2"/>
              </a:rPr>
              <a:t>Alkalosis :       </a:t>
            </a:r>
            <a:r>
              <a:rPr lang="en-US" sz="3200" dirty="0" smtClean="0">
                <a:cs typeface="Arial" pitchFamily="34" charset="0"/>
                <a:sym typeface="Wingdings 3" pitchFamily="18" charset="2"/>
              </a:rPr>
              <a:t>↑  renal excretion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DE8703-D7FE-40E6-A4A8-87BC3368F86A}" type="slidenum">
              <a:rPr lang="en-US" smtClean="0">
                <a:latin typeface="Arial" pitchFamily="34" charset="0"/>
              </a:rPr>
              <a:pPr/>
              <a:t>34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5157FE8-FDAD-48DD-8AD0-CB24C5916E26}" type="datetime1">
              <a:rPr lang="en-US" smtClean="0"/>
              <a:t>9/30/2018</a:t>
            </a:fld>
            <a:endParaRPr lang="ar-IQ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D81E2-E98F-4A89-9370-AF6C67D33396}" type="slidenum">
              <a:rPr lang="ar-IQ" smtClean="0"/>
              <a:pPr/>
              <a:t>35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CC1B5D5-16CA-4B38-9485-FC0AFB963DC6}" type="datetime1">
              <a:rPr lang="en-US" smtClean="0"/>
              <a:t>9/30/2018</a:t>
            </a:fld>
            <a:endParaRPr lang="ar-IQ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D81E2-E98F-4A89-9370-AF6C67D33396}" type="slidenum">
              <a:rPr lang="ar-IQ" smtClean="0"/>
              <a:pPr/>
              <a:t>36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DC5C8FD-F31E-46F0-A241-1B10FEEB7246}" type="datetime1">
              <a:rPr lang="en-US" smtClean="0"/>
              <a:t>9/30/2018</a:t>
            </a:fld>
            <a:endParaRPr lang="ar-IQ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0DB1-8514-460E-9CD9-D93CDCA2888B}" type="slidenum">
              <a:rPr lang="ar-IQ" smtClean="0"/>
              <a:pPr/>
              <a:t>37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C686900-8CA2-44C9-BDBE-2DAF724726BE}" type="datetime1">
              <a:rPr lang="en-US" smtClean="0"/>
              <a:t>9/30/2018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35166145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sz="1200" b="1" dirty="0" smtClean="0">
                <a:cs typeface="Arial" pitchFamily="34" charset="0"/>
              </a:rPr>
              <a:t>In </a:t>
            </a:r>
            <a:r>
              <a:rPr lang="en-US" sz="1200" b="1" dirty="0" smtClean="0">
                <a:cs typeface="Arial" pitchFamily="34" charset="0"/>
                <a:hlinkClick r:id="rId3" tooltip="Chemistry"/>
              </a:rPr>
              <a:t>chemistry</a:t>
            </a:r>
            <a:r>
              <a:rPr lang="en-US" sz="1200" b="1" dirty="0" smtClean="0">
                <a:cs typeface="Arial" pitchFamily="34" charset="0"/>
              </a:rPr>
              <a:t> and </a:t>
            </a:r>
            <a:r>
              <a:rPr lang="en-US" sz="1200" b="1" dirty="0" smtClean="0">
                <a:cs typeface="Arial" pitchFamily="34" charset="0"/>
                <a:hlinkClick r:id="rId4" tooltip="Physics"/>
              </a:rPr>
              <a:t>physics</a:t>
            </a:r>
            <a:r>
              <a:rPr lang="en-US" sz="1200" b="1" dirty="0" smtClean="0">
                <a:cs typeface="Arial" pitchFamily="34" charset="0"/>
              </a:rPr>
              <a:t>, the Avogadro constant (symbols: </a:t>
            </a:r>
            <a:r>
              <a:rPr lang="en-US" sz="1200" b="1" i="1" dirty="0" smtClean="0">
                <a:cs typeface="Arial" pitchFamily="34" charset="0"/>
              </a:rPr>
              <a:t>L</a:t>
            </a:r>
            <a:r>
              <a:rPr lang="en-US" sz="1200" b="1" dirty="0" smtClean="0">
                <a:cs typeface="Arial" pitchFamily="34" charset="0"/>
              </a:rPr>
              <a:t>, </a:t>
            </a:r>
            <a:r>
              <a:rPr lang="en-US" sz="1200" b="1" i="1" dirty="0" smtClean="0">
                <a:cs typeface="Arial" pitchFamily="34" charset="0"/>
              </a:rPr>
              <a:t>N</a:t>
            </a:r>
            <a:r>
              <a:rPr lang="en-US" sz="1200" b="1" baseline="-25000" dirty="0" smtClean="0">
                <a:cs typeface="Arial" pitchFamily="34" charset="0"/>
              </a:rPr>
              <a:t>A</a:t>
            </a:r>
            <a:r>
              <a:rPr lang="en-US" sz="1200" b="1" dirty="0" smtClean="0">
                <a:cs typeface="Arial" pitchFamily="34" charset="0"/>
              </a:rPr>
              <a:t>) is defined as the number of </a:t>
            </a:r>
            <a:r>
              <a:rPr lang="en-US" sz="1200" b="1" dirty="0" smtClean="0">
                <a:cs typeface="Arial" pitchFamily="34" charset="0"/>
                <a:hlinkClick r:id="rId5" tooltip="Particle number"/>
              </a:rPr>
              <a:t>constituent particles</a:t>
            </a:r>
            <a:r>
              <a:rPr lang="en-US" sz="1200" b="1" dirty="0" smtClean="0">
                <a:cs typeface="Arial" pitchFamily="34" charset="0"/>
              </a:rPr>
              <a:t> (usually </a:t>
            </a:r>
            <a:r>
              <a:rPr lang="en-US" sz="1200" b="1" dirty="0" smtClean="0">
                <a:cs typeface="Arial" pitchFamily="34" charset="0"/>
                <a:hlinkClick r:id="rId6" tooltip="Atom"/>
              </a:rPr>
              <a:t>atoms</a:t>
            </a:r>
            <a:r>
              <a:rPr lang="en-US" sz="1200" b="1" dirty="0" smtClean="0">
                <a:cs typeface="Arial" pitchFamily="34" charset="0"/>
              </a:rPr>
              <a:t> or </a:t>
            </a:r>
            <a:r>
              <a:rPr lang="en-US" sz="1200" b="1" dirty="0" smtClean="0">
                <a:cs typeface="Arial" pitchFamily="34" charset="0"/>
                <a:hlinkClick r:id="rId7" tooltip="Molecule"/>
              </a:rPr>
              <a:t>molecules</a:t>
            </a:r>
            <a:r>
              <a:rPr lang="en-US" sz="1200" b="1" dirty="0" smtClean="0">
                <a:cs typeface="Arial" pitchFamily="34" charset="0"/>
              </a:rPr>
              <a:t>) per </a:t>
            </a:r>
            <a:r>
              <a:rPr lang="en-US" sz="1200" b="1" dirty="0" smtClean="0">
                <a:cs typeface="Arial" pitchFamily="34" charset="0"/>
                <a:hlinkClick r:id="rId8" tooltip="Mole (unit)"/>
              </a:rPr>
              <a:t>mole</a:t>
            </a:r>
            <a:r>
              <a:rPr lang="en-US" sz="1200" b="1" dirty="0" smtClean="0">
                <a:cs typeface="Arial" pitchFamily="34" charset="0"/>
              </a:rPr>
              <a:t> of a given substance</a:t>
            </a:r>
          </a:p>
          <a:p>
            <a:pPr algn="just" rtl="0"/>
            <a:r>
              <a:rPr lang="en-US" sz="1200" b="1" dirty="0" smtClean="0">
                <a:cs typeface="Arial" pitchFamily="34" charset="0"/>
              </a:rPr>
              <a:t>1 gram of hydrogen, which has a mass number of 1 (atomic number 1), has 6.022×10</a:t>
            </a:r>
            <a:r>
              <a:rPr lang="en-US" sz="1200" b="1" baseline="30000" dirty="0" smtClean="0">
                <a:cs typeface="Arial" pitchFamily="34" charset="0"/>
              </a:rPr>
              <a:t>23</a:t>
            </a:r>
            <a:r>
              <a:rPr lang="en-US" sz="1200" b="1" dirty="0" smtClean="0">
                <a:cs typeface="Arial" pitchFamily="34" charset="0"/>
              </a:rPr>
              <a:t> hydrogen atoms. </a:t>
            </a:r>
          </a:p>
          <a:p>
            <a:pPr algn="just" rtl="0"/>
            <a:r>
              <a:rPr lang="en-US" sz="1200" b="1" dirty="0" smtClean="0">
                <a:cs typeface="Arial" pitchFamily="34" charset="0"/>
              </a:rPr>
              <a:t>Similarly, 12 grams of carbon 12, with the mass number of 12 (atomic number 6), has the same number of carbon atoms, 6.022×10</a:t>
            </a:r>
            <a:r>
              <a:rPr lang="en-US" sz="1200" b="1" baseline="30000" dirty="0" smtClean="0">
                <a:cs typeface="Arial" pitchFamily="34" charset="0"/>
              </a:rPr>
              <a:t>23</a:t>
            </a:r>
            <a:endParaRPr lang="ar-JO" sz="1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9AB2C-6122-46F6-B257-29BBE5AD7109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F73CB1A-28C0-45D5-9BF0-B45C1194D5BA}" type="datetime1">
              <a:rPr lang="en-US" smtClean="0"/>
              <a:t>9/30/2018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680667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3F01D6-78E0-41C4-868D-1B0D0F76C61C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Osmosis can occur on either side of a membrane when changes in concentration occur. </a:t>
            </a:r>
            <a:r>
              <a:rPr lang="en-US" sz="1200" dirty="0" smtClean="0"/>
              <a:t>“ Where sodium goes, water follows.”</a:t>
            </a:r>
            <a:br>
              <a:rPr lang="en-US" sz="1200" dirty="0" smtClean="0"/>
            </a:br>
            <a:endParaRPr lang="en-US" sz="1200" dirty="0" smtClean="0"/>
          </a:p>
          <a:p>
            <a:pPr>
              <a:spcBef>
                <a:spcPct val="50000"/>
              </a:spcBef>
            </a:pPr>
            <a:r>
              <a:rPr lang="en-US" sz="1200" b="1" dirty="0" smtClean="0"/>
              <a:t>Diffusion </a:t>
            </a:r>
            <a:r>
              <a:rPr lang="en-US" sz="1200" dirty="0" smtClean="0"/>
              <a:t>– movement of particles down a concentration gradient.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b="1" dirty="0" smtClean="0"/>
              <a:t>Osmosis</a:t>
            </a:r>
            <a:r>
              <a:rPr lang="en-US" sz="1200" dirty="0" smtClean="0"/>
              <a:t> – diffusion of water across a selectively permeable membrane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b="1" dirty="0" smtClean="0"/>
              <a:t>Active transport</a:t>
            </a:r>
            <a:r>
              <a:rPr lang="en-US" sz="1200" dirty="0" smtClean="0"/>
              <a:t> – movement of particles up a concentration gradient ; requires energy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D6245D0-28A8-4637-A7E2-0EF60B1FE1F6}" type="datetime1">
              <a:rPr lang="en-US" smtClean="0"/>
              <a:t>9/30/2018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747023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FA96FD-8EEE-4C6B-B21B-B55DA7334E8B}" type="slidenum">
              <a:rPr lang="en-US"/>
              <a:pPr/>
              <a:t>4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3DFDB3F-4693-405E-937F-9AB7C323E988}" type="datetime1">
              <a:rPr lang="en-US" smtClean="0"/>
              <a:t>9/30/2018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238444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Arial" pitchFamily="34" charset="0"/>
              </a:rPr>
              <a:t>Osmolality</a:t>
            </a:r>
            <a:r>
              <a:rPr lang="en-US" dirty="0" smtClean="0">
                <a:latin typeface="Arial" pitchFamily="34" charset="0"/>
              </a:rPr>
              <a:t> is used to describe fluids inside the body and </a:t>
            </a:r>
            <a:r>
              <a:rPr lang="en-US" dirty="0" err="1" smtClean="0">
                <a:latin typeface="Arial" pitchFamily="34" charset="0"/>
              </a:rPr>
              <a:t>osmolarity</a:t>
            </a:r>
            <a:r>
              <a:rPr lang="en-US" dirty="0" smtClean="0">
                <a:latin typeface="Arial" pitchFamily="34" charset="0"/>
              </a:rPr>
              <a:t> pertains to fluids outside the body.</a:t>
            </a:r>
          </a:p>
          <a:p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Osmolality</a:t>
            </a:r>
            <a:r>
              <a:rPr lang="en-US" dirty="0" smtClean="0">
                <a:latin typeface="Arial" pitchFamily="34" charset="0"/>
              </a:rPr>
              <a:t> is typical test to evaluate concentration of plasma and urine.</a:t>
            </a:r>
          </a:p>
          <a:p>
            <a:r>
              <a:rPr lang="en-US" dirty="0" smtClean="0">
                <a:latin typeface="Arial" pitchFamily="34" charset="0"/>
              </a:rPr>
              <a:t> Osmolality is almost the same in various body fluid spaces. </a:t>
            </a:r>
          </a:p>
          <a:p>
            <a:pPr>
              <a:spcBef>
                <a:spcPct val="50000"/>
              </a:spcBef>
            </a:pPr>
            <a:r>
              <a:rPr lang="en-US" sz="1200" dirty="0" smtClean="0"/>
              <a:t>MW (Molecular Weight)  = sum of the weights of atoms  in a molecule</a:t>
            </a:r>
          </a:p>
          <a:p>
            <a:pPr>
              <a:spcBef>
                <a:spcPct val="50000"/>
              </a:spcBef>
            </a:pPr>
            <a:r>
              <a:rPr lang="en-US" sz="1200" dirty="0" err="1" smtClean="0"/>
              <a:t>mEq</a:t>
            </a:r>
            <a:r>
              <a:rPr lang="en-US" sz="1200" dirty="0" smtClean="0"/>
              <a:t> (</a:t>
            </a:r>
            <a:r>
              <a:rPr lang="en-US" sz="1200" dirty="0" err="1" smtClean="0"/>
              <a:t>milliequivalents</a:t>
            </a:r>
            <a:r>
              <a:rPr lang="en-US" sz="1200" dirty="0" smtClean="0"/>
              <a:t>) = MW (in mg)/ valence</a:t>
            </a:r>
          </a:p>
          <a:p>
            <a:pPr>
              <a:spcBef>
                <a:spcPct val="50000"/>
              </a:spcBef>
            </a:pPr>
            <a:r>
              <a:rPr lang="en-US" sz="1200" dirty="0" err="1" smtClean="0"/>
              <a:t>mOsm</a:t>
            </a:r>
            <a:r>
              <a:rPr lang="en-US" sz="1200" dirty="0" smtClean="0"/>
              <a:t> (</a:t>
            </a:r>
            <a:r>
              <a:rPr lang="en-US" sz="1200" dirty="0" err="1" smtClean="0"/>
              <a:t>milliosmoles</a:t>
            </a:r>
            <a:r>
              <a:rPr lang="en-US" sz="1200" dirty="0" smtClean="0"/>
              <a:t>) = number of particles in a solution</a:t>
            </a:r>
          </a:p>
          <a:p>
            <a:endParaRPr lang="ar-IQ" dirty="0" smtClean="0"/>
          </a:p>
          <a:p>
            <a:endParaRPr lang="en-US" dirty="0" smtClean="0">
              <a:latin typeface="Arial" pitchFamily="34" charset="0"/>
            </a:endParaRPr>
          </a:p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9AB2C-6122-46F6-B257-29BBE5AD7109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BD640FF-DE66-44BF-98B6-F10CC75C6CD7}" type="datetime1">
              <a:rPr lang="en-US" smtClean="0"/>
              <a:t>9/30/2018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10679365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9AB2C-6122-46F6-B257-29BBE5AD7109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B763D9C-A2F7-4E60-A3D8-B9BA91B1404B}" type="datetime1">
              <a:rPr lang="en-US" smtClean="0"/>
              <a:t>9/30/2018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10862738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9AB2C-6122-46F6-B257-29BBE5AD7109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FEEE41A-C4F0-42A0-B11C-A1242FCCC900}" type="datetime1">
              <a:rPr lang="en-US" smtClean="0"/>
              <a:t>9/30/2018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9293405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1F005-2250-428D-BF3D-563D7F0E50D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1A6AF48-FB6E-4BE3-856B-56EB2E09897E}" type="datetime1">
              <a:rPr lang="en-US" smtClean="0"/>
              <a:t>9/30/2018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8003410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1F005-2250-428D-BF3D-563D7F0E50D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9161D35-0BDC-4710-BB83-CD804F4DDDEE}" type="datetime1">
              <a:rPr lang="en-US" smtClean="0"/>
              <a:t>9/30/2018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42750298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9AB2C-6122-46F6-B257-29BBE5AD7109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AA18157-E258-4FB3-BDC9-A6B1A15E36B1}" type="datetime1">
              <a:rPr lang="en-US" smtClean="0"/>
              <a:t>9/30/2018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4150651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C632A1-F218-4678-8454-4173C1DC4159}" type="slidenum">
              <a:rPr lang="en-US"/>
              <a:pPr/>
              <a:t>5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183B4D7-A38D-41E8-852A-86B2DC4327C2}" type="datetime1">
              <a:rPr lang="en-US" smtClean="0"/>
              <a:t>9/30/2018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1061954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BC7B5-D659-42CF-8826-BF502455EA3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0C872F5-1642-4946-9541-F7166CEB10B2}" type="datetime1">
              <a:rPr lang="en-US" smtClean="0"/>
              <a:t>9/30/2018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3088769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0DB1-8514-460E-9CD9-D93CDCA2888B}" type="slidenum">
              <a:rPr lang="ar-IQ" smtClean="0"/>
              <a:pPr/>
              <a:t>7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85401EC-92B1-466D-8978-100CCE7E2556}" type="datetime1">
              <a:rPr lang="en-US" smtClean="0"/>
              <a:t>9/30/2018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185293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D81E2-E98F-4A89-9370-AF6C67D33396}" type="slidenum">
              <a:rPr lang="ar-IQ" smtClean="0"/>
              <a:pPr/>
              <a:t>8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6E2B677-D23C-4848-8125-6342DB75510A}" type="datetime1">
              <a:rPr lang="en-US" smtClean="0"/>
              <a:t>9/30/2018</a:t>
            </a:fld>
            <a:endParaRPr lang="ar-IQ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0DB1-8514-460E-9CD9-D93CDCA2888B}" type="slidenum">
              <a:rPr lang="ar-IQ" smtClean="0"/>
              <a:pPr/>
              <a:t>9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23DC1E7-F4C4-4BF7-A7EE-242D7CE5BCD3}" type="datetime1">
              <a:rPr lang="en-US" smtClean="0"/>
              <a:t>9/30/2018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2527546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CD84-F9E6-4930-A737-66FF6C11C377}" type="datetimeFigureOut">
              <a:rPr lang="ar-IQ" smtClean="0"/>
              <a:pPr/>
              <a:t>20/01/1440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0D88-B545-4B60-827F-6E223C87B913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3229178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CD84-F9E6-4930-A737-66FF6C11C377}" type="datetimeFigureOut">
              <a:rPr lang="ar-IQ" smtClean="0"/>
              <a:pPr/>
              <a:t>20/01/1440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0D88-B545-4B60-827F-6E223C87B913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2284411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CD84-F9E6-4930-A737-66FF6C11C377}" type="datetimeFigureOut">
              <a:rPr lang="ar-IQ" smtClean="0"/>
              <a:pPr/>
              <a:t>20/01/1440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0D88-B545-4B60-827F-6E223C87B913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1129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CD84-F9E6-4930-A737-66FF6C11C377}" type="datetimeFigureOut">
              <a:rPr lang="ar-IQ" smtClean="0"/>
              <a:pPr/>
              <a:t>20/01/1440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0D88-B545-4B60-827F-6E223C87B913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2980519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CD84-F9E6-4930-A737-66FF6C11C377}" type="datetimeFigureOut">
              <a:rPr lang="ar-IQ" smtClean="0"/>
              <a:pPr/>
              <a:t>20/01/1440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0D88-B545-4B60-827F-6E223C87B913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43236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CD84-F9E6-4930-A737-66FF6C11C377}" type="datetimeFigureOut">
              <a:rPr lang="ar-IQ" smtClean="0"/>
              <a:pPr/>
              <a:t>20/01/1440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0D88-B545-4B60-827F-6E223C87B913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380784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CD84-F9E6-4930-A737-66FF6C11C377}" type="datetimeFigureOut">
              <a:rPr lang="ar-IQ" smtClean="0"/>
              <a:pPr/>
              <a:t>20/01/1440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0D88-B545-4B60-827F-6E223C87B913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1879164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CD84-F9E6-4930-A737-66FF6C11C377}" type="datetimeFigureOut">
              <a:rPr lang="ar-IQ" smtClean="0"/>
              <a:pPr/>
              <a:t>20/01/1440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0D88-B545-4B60-827F-6E223C87B913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4184849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FF32C-B02F-4883-BBAB-FD182956D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6218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CD84-F9E6-4930-A737-66FF6C11C377}" type="datetimeFigureOut">
              <a:rPr lang="ar-IQ" smtClean="0"/>
              <a:pPr/>
              <a:t>20/01/1440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0D88-B545-4B60-827F-6E223C87B913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170229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CD84-F9E6-4930-A737-66FF6C11C377}" type="datetimeFigureOut">
              <a:rPr lang="ar-IQ" smtClean="0"/>
              <a:pPr/>
              <a:t>20/01/1440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0D88-B545-4B60-827F-6E223C87B913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1031017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CD84-F9E6-4930-A737-66FF6C11C377}" type="datetimeFigureOut">
              <a:rPr lang="ar-IQ" smtClean="0"/>
              <a:pPr/>
              <a:t>20/01/1440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0D88-B545-4B60-827F-6E223C87B913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1649811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CD84-F9E6-4930-A737-66FF6C11C377}" type="datetimeFigureOut">
              <a:rPr lang="ar-IQ" smtClean="0"/>
              <a:pPr/>
              <a:t>20/01/1440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0D88-B545-4B60-827F-6E223C87B913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98717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CD84-F9E6-4930-A737-66FF6C11C377}" type="datetimeFigureOut">
              <a:rPr lang="ar-IQ" smtClean="0"/>
              <a:pPr/>
              <a:t>20/01/1440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0D88-B545-4B60-827F-6E223C87B913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388816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CD84-F9E6-4930-A737-66FF6C11C377}" type="datetimeFigureOut">
              <a:rPr lang="ar-IQ" smtClean="0"/>
              <a:pPr/>
              <a:t>20/01/1440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0D88-B545-4B60-827F-6E223C87B913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3043744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CD84-F9E6-4930-A737-66FF6C11C377}" type="datetimeFigureOut">
              <a:rPr lang="ar-IQ" smtClean="0"/>
              <a:pPr/>
              <a:t>20/01/1440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0D88-B545-4B60-827F-6E223C87B913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3419255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CD84-F9E6-4930-A737-66FF6C11C377}" type="datetimeFigureOut">
              <a:rPr lang="ar-IQ" smtClean="0"/>
              <a:pPr/>
              <a:t>20/01/1440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0D88-B545-4B60-827F-6E223C87B913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4126561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CCD84-F9E6-4930-A737-66FF6C11C377}" type="datetimeFigureOut">
              <a:rPr lang="ar-IQ" smtClean="0"/>
              <a:pPr/>
              <a:t>20/01/1440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2620D88-B545-4B60-827F-6E223C87B913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197276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0306" y="707923"/>
            <a:ext cx="7766936" cy="241873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rtl="0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</a:rPr>
              <a:t>Physiology</a:t>
            </a:r>
            <a:br>
              <a:rPr lang="en-US" sz="3600" b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Body as an Organized "Solution”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ar-IQ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60731" y="4242562"/>
            <a:ext cx="4171063" cy="10968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Lecture:1</a:t>
            </a:r>
          </a:p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Dr. </a:t>
            </a:r>
            <a:r>
              <a:rPr lang="en-US" sz="2400" b="1" dirty="0" err="1" smtClean="0">
                <a:solidFill>
                  <a:schemeClr val="tx1"/>
                </a:solidFill>
              </a:rPr>
              <a:t>Shaimaa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Munther</a:t>
            </a:r>
            <a:endParaRPr lang="ar-IQ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303" y="3259394"/>
            <a:ext cx="3279826" cy="315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354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09" y="4992874"/>
            <a:ext cx="11430080" cy="16158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l" rtl="0">
              <a:lnSpc>
                <a:spcPct val="90000"/>
              </a:lnSpc>
              <a:buFont typeface="Arial" pitchFamily="34" charset="0"/>
              <a:buChar char="•"/>
            </a:pPr>
            <a:r>
              <a:rPr lang="en-US" b="1" dirty="0" smtClean="0"/>
              <a:t> During transfer on nutrients (chemicals) an average 24 liters of fluid moves out of plasma each day; 85% is reabsorbed &amp; the remainder (4L) is the lymph fluid that accumulates</a:t>
            </a:r>
          </a:p>
          <a:p>
            <a:pPr lvl="1" algn="l" rtl="0">
              <a:lnSpc>
                <a:spcPct val="90000"/>
              </a:lnSpc>
              <a:buFont typeface="Arial" pitchFamily="34" charset="0"/>
              <a:buChar char="•"/>
            </a:pPr>
            <a:r>
              <a:rPr lang="en-US" b="1" dirty="0" smtClean="0"/>
              <a:t>At the capillary level have 2 separate forces at work:</a:t>
            </a:r>
          </a:p>
          <a:p>
            <a:pPr lvl="3" algn="l" rtl="0">
              <a:lnSpc>
                <a:spcPct val="90000"/>
              </a:lnSpc>
            </a:pPr>
            <a:r>
              <a:rPr lang="en-US" b="1" dirty="0" smtClean="0"/>
              <a:t>Hydrostatic pressure --- pushes fluid out of vessels</a:t>
            </a:r>
          </a:p>
          <a:p>
            <a:pPr lvl="3" algn="l" rtl="0">
              <a:lnSpc>
                <a:spcPct val="90000"/>
              </a:lnSpc>
            </a:pPr>
            <a:r>
              <a:rPr lang="en-US" b="1" dirty="0" smtClean="0"/>
              <a:t>Colloid osmotic pressure --- pushes fluid into vessels</a:t>
            </a:r>
          </a:p>
          <a:p>
            <a:endParaRPr lang="ar-IQ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lum bright="-30000" contrast="48000"/>
          </a:blip>
          <a:srcRect l="2632" t="6097" r="28070" b="14635"/>
          <a:stretch>
            <a:fillRect/>
          </a:stretch>
        </p:blipFill>
        <p:spPr bwMode="auto">
          <a:xfrm>
            <a:off x="380960" y="214291"/>
            <a:ext cx="11381189" cy="46654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idx="1"/>
          </p:nvPr>
        </p:nvSpPr>
        <p:spPr>
          <a:xfrm>
            <a:off x="476211" y="1000108"/>
            <a:ext cx="11239579" cy="5572164"/>
          </a:xfr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l" rtl="0"/>
            <a:r>
              <a:rPr lang="en-US" sz="2400" b="1" dirty="0" smtClean="0"/>
              <a:t>In addition to water, the body contains solutes; substances that separate in solution</a:t>
            </a:r>
            <a:endParaRPr lang="en-US" sz="2400" b="1" u="sng" dirty="0" smtClean="0">
              <a:solidFill>
                <a:srgbClr val="000066"/>
              </a:solidFill>
            </a:endParaRPr>
          </a:p>
          <a:p>
            <a:pPr algn="l" rtl="0"/>
            <a:r>
              <a:rPr lang="en-US" sz="2400" b="1" u="sng" dirty="0" smtClean="0">
                <a:solidFill>
                  <a:srgbClr val="000066"/>
                </a:solidFill>
              </a:rPr>
              <a:t>Solution </a:t>
            </a:r>
            <a:r>
              <a:rPr lang="en-US" sz="2400" b="1" dirty="0" smtClean="0">
                <a:solidFill>
                  <a:srgbClr val="000066"/>
                </a:solidFill>
              </a:rPr>
              <a:t> </a:t>
            </a:r>
            <a:r>
              <a:rPr lang="en-US" sz="2400" b="1" dirty="0">
                <a:solidFill>
                  <a:srgbClr val="000066"/>
                </a:solidFill>
              </a:rPr>
              <a:t>=   </a:t>
            </a:r>
            <a:r>
              <a:rPr lang="en-US" sz="2400" b="1" u="sng" dirty="0">
                <a:solidFill>
                  <a:srgbClr val="000066"/>
                </a:solidFill>
              </a:rPr>
              <a:t>Solute  +  Solvent</a:t>
            </a:r>
          </a:p>
          <a:p>
            <a:pPr lvl="1" algn="l" rtl="0"/>
            <a:r>
              <a:rPr lang="en-US" sz="1800" b="1" dirty="0"/>
              <a:t>Solution = the fluid compartment (ICF or ECF)</a:t>
            </a:r>
          </a:p>
          <a:p>
            <a:pPr lvl="1" algn="l" rtl="0"/>
            <a:r>
              <a:rPr lang="en-US" sz="1800" b="1" dirty="0"/>
              <a:t>Solvent = water</a:t>
            </a:r>
          </a:p>
          <a:p>
            <a:pPr lvl="1" algn="l" rtl="0"/>
            <a:r>
              <a:rPr lang="en-US" sz="1800" b="1" dirty="0"/>
              <a:t>Solutes:</a:t>
            </a:r>
          </a:p>
          <a:p>
            <a:pPr lvl="2" algn="l" rtl="0"/>
            <a:r>
              <a:rPr lang="en-US" sz="2000" b="1" u="sng" dirty="0">
                <a:solidFill>
                  <a:srgbClr val="000066"/>
                </a:solidFill>
              </a:rPr>
              <a:t>Electrolytes</a:t>
            </a:r>
          </a:p>
          <a:p>
            <a:pPr lvl="3" algn="l" rtl="0"/>
            <a:r>
              <a:rPr lang="en-US" sz="1500" b="1" dirty="0"/>
              <a:t>Charged </a:t>
            </a:r>
            <a:r>
              <a:rPr lang="en-US" sz="1500" b="1" dirty="0" smtClean="0"/>
              <a:t> inorganic ions</a:t>
            </a:r>
            <a:endParaRPr lang="en-US" sz="1500" b="1" dirty="0"/>
          </a:p>
          <a:p>
            <a:pPr lvl="4" algn="l" rtl="0"/>
            <a:r>
              <a:rPr lang="en-US" sz="1500" b="1" dirty="0"/>
              <a:t>They dissolve in water</a:t>
            </a:r>
          </a:p>
          <a:p>
            <a:pPr lvl="4" algn="l" rtl="0"/>
            <a:r>
              <a:rPr lang="en-US" sz="1500" b="1" dirty="0"/>
              <a:t>They can conduct an electric current</a:t>
            </a:r>
          </a:p>
          <a:p>
            <a:pPr lvl="3" algn="l" rtl="0"/>
            <a:r>
              <a:rPr lang="en-US" sz="1500" b="1" dirty="0"/>
              <a:t>Major </a:t>
            </a:r>
            <a:r>
              <a:rPr lang="en-US" sz="1500" b="1" dirty="0" err="1"/>
              <a:t>cations</a:t>
            </a:r>
            <a:r>
              <a:rPr lang="en-US" sz="1500" b="1" dirty="0"/>
              <a:t>:</a:t>
            </a:r>
          </a:p>
          <a:p>
            <a:pPr lvl="4" algn="l" rtl="0"/>
            <a:r>
              <a:rPr lang="en-US" sz="1500" b="1" dirty="0"/>
              <a:t>ECF = sodium                             ICF = potassium</a:t>
            </a:r>
          </a:p>
          <a:p>
            <a:pPr lvl="3" algn="l" rtl="0"/>
            <a:r>
              <a:rPr lang="en-US" sz="1500" b="1" dirty="0"/>
              <a:t>Major anions:</a:t>
            </a:r>
          </a:p>
          <a:p>
            <a:pPr lvl="4" algn="l" rtl="0"/>
            <a:r>
              <a:rPr lang="en-US" sz="1500" b="1" dirty="0"/>
              <a:t>ECF = chloride, bicarbonate     ICF = proteins </a:t>
            </a:r>
            <a:r>
              <a:rPr lang="en-US" sz="1500" b="1" dirty="0" smtClean="0"/>
              <a:t> </a:t>
            </a:r>
            <a:r>
              <a:rPr lang="en-US" sz="1500" b="1" dirty="0" err="1"/>
              <a:t>neg</a:t>
            </a:r>
            <a:r>
              <a:rPr lang="en-US" sz="1500" b="1" dirty="0"/>
              <a:t> charge</a:t>
            </a:r>
          </a:p>
          <a:p>
            <a:pPr lvl="2" algn="l" rtl="0"/>
            <a:r>
              <a:rPr lang="en-US" sz="2000" b="1" u="sng" dirty="0">
                <a:solidFill>
                  <a:srgbClr val="000066"/>
                </a:solidFill>
              </a:rPr>
              <a:t>Non-electrolytes</a:t>
            </a:r>
          </a:p>
          <a:p>
            <a:pPr lvl="3" algn="l" rtl="0"/>
            <a:r>
              <a:rPr lang="en-US" sz="1500" b="1" dirty="0"/>
              <a:t>Polar </a:t>
            </a:r>
            <a:r>
              <a:rPr lang="en-US" sz="1500" b="1" dirty="0" smtClean="0"/>
              <a:t>= those </a:t>
            </a:r>
            <a:r>
              <a:rPr lang="en-US" sz="1500" b="1" dirty="0"/>
              <a:t>that are water soluble (sugars, proteins)</a:t>
            </a:r>
          </a:p>
          <a:p>
            <a:pPr lvl="3" algn="l" rtl="0"/>
            <a:r>
              <a:rPr lang="en-US" sz="1500" b="1" dirty="0"/>
              <a:t>Non-polar = those that are water insoluble (lipids)</a:t>
            </a:r>
          </a:p>
        </p:txBody>
      </p:sp>
      <p:sp>
        <p:nvSpPr>
          <p:cNvPr id="3" name="Rectangle 2"/>
          <p:cNvSpPr/>
          <p:nvPr/>
        </p:nvSpPr>
        <p:spPr>
          <a:xfrm>
            <a:off x="526610" y="258535"/>
            <a:ext cx="8286808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Composition of body fluids</a:t>
            </a:r>
            <a:endParaRPr lang="ar-IQ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07067" y="1755057"/>
            <a:ext cx="7766936" cy="283169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Water, Electrolytes, </a:t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&amp; </a:t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Acid/Base</a:t>
            </a:r>
            <a:endParaRPr lang="ar-IQ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613059" y="4336026"/>
            <a:ext cx="3362632" cy="1681315"/>
          </a:xfr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Life is  evolved in water and is still  absolutely dependent on it.</a:t>
            </a:r>
            <a:br>
              <a:rPr lang="en-US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2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4967" y="609601"/>
            <a:ext cx="417379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0932" y="1600201"/>
            <a:ext cx="7973415" cy="415498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342900" indent="-342900" algn="justLow" rtl="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Water (molecular formula H</a:t>
            </a:r>
            <a:r>
              <a:rPr lang="en-US" sz="24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O) is an essential part of all living organisms, making up 70% or more of the weight of most organisms. </a:t>
            </a:r>
          </a:p>
          <a:p>
            <a:pPr algn="justLow" rtl="0">
              <a:defRPr/>
            </a:pP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Low" rtl="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It consists of an oxygen atom connected to two hydrogen atoms by polar covalent bonds. </a:t>
            </a:r>
          </a:p>
          <a:p>
            <a:pPr algn="justLow" rtl="0">
              <a:defRPr/>
            </a:pP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Low" rtl="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It is considered to be the universal solvent for many reasons including its structural, chemical and physical properties. These properties result in the many unique characteristics of water.</a:t>
            </a:r>
          </a:p>
        </p:txBody>
      </p:sp>
      <p:pic>
        <p:nvPicPr>
          <p:cNvPr id="7" name="Picture 6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065" y="1032387"/>
            <a:ext cx="3111910" cy="3010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924822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Properties</a:t>
            </a:r>
            <a:r>
              <a:rPr lang="en-US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of water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 rtlCol="0">
            <a:noAutofit/>
          </a:bodyPr>
          <a:lstStyle/>
          <a:p>
            <a:pPr indent="-274320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indent="-274320" algn="l" rtl="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Very 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polar</a:t>
            </a:r>
          </a:p>
          <a:p>
            <a:pPr indent="-274320" algn="l" rtl="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Oxygen is highly electronegative</a:t>
            </a:r>
          </a:p>
          <a:p>
            <a:pPr indent="-274320" algn="l" rtl="0" eaLnBrk="0" fontAlgn="auto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H-bond donor and acceptor</a:t>
            </a:r>
          </a:p>
          <a:p>
            <a:pPr indent="-274320" algn="l" rtl="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High 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boiling point , melting point, 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heat of vaporization, surface tension</a:t>
            </a:r>
          </a:p>
        </p:txBody>
      </p:sp>
    </p:spTree>
    <p:extLst>
      <p:ext uri="{BB962C8B-B14F-4D97-AF65-F5344CB8AC3E}">
        <p14:creationId xmlns="" xmlns:p14="http://schemas.microsoft.com/office/powerpoint/2010/main" val="3087643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63678" y="599004"/>
            <a:ext cx="5373922" cy="609600"/>
          </a:xfr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Polarity of Water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8930" y="1563329"/>
            <a:ext cx="9923852" cy="379449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 indent="-274320" algn="justLow" rtl="0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a water molecule two hydrogen atoms form single polar covalent bonds with an oxygen atom.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Gives water more structure than other liquids</a:t>
            </a:r>
          </a:p>
          <a:p>
            <a:pPr lvl="2" algn="justLow" rtl="0" fontAlgn="auto">
              <a:spcAft>
                <a:spcPts val="0"/>
              </a:spcAft>
              <a:buClr>
                <a:schemeClr val="tx2"/>
              </a:buClr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Because oxygen is more electronegative, the region around oxygen has a partial negative charge.</a:t>
            </a:r>
          </a:p>
          <a:p>
            <a:pPr lvl="2" algn="justLow" rtl="0" fontAlgn="auto">
              <a:spcAft>
                <a:spcPts val="0"/>
              </a:spcAft>
              <a:buClr>
                <a:schemeClr val="tx2"/>
              </a:buClr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region near the two hydrogen atoms has a partial positive charge.</a:t>
            </a:r>
          </a:p>
          <a:p>
            <a:pPr indent="-274320" algn="justLow" rtl="0" fontAlgn="auto">
              <a:spcAft>
                <a:spcPts val="0"/>
              </a:spcAft>
              <a:buClr>
                <a:schemeClr val="tx2"/>
              </a:buClr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water molecule is a polar molecule with opposite ends of the molecule with opposite charges.</a:t>
            </a:r>
          </a:p>
        </p:txBody>
      </p:sp>
    </p:spTree>
    <p:extLst>
      <p:ext uri="{BB962C8B-B14F-4D97-AF65-F5344CB8AC3E}">
        <p14:creationId xmlns="" xmlns:p14="http://schemas.microsoft.com/office/powerpoint/2010/main" val="334532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762000"/>
            <a:ext cx="9753600" cy="6096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Water dissolves polar compounds</a:t>
            </a:r>
          </a:p>
        </p:txBody>
      </p:sp>
      <p:pic>
        <p:nvPicPr>
          <p:cNvPr id="5128" name="Picture 8" descr="dissolNAC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3117" y="1898651"/>
            <a:ext cx="8229600" cy="4157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1022352" y="2425700"/>
            <a:ext cx="141416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1600">
                <a:cs typeface="Times New Roman" pitchFamily="18" charset="0"/>
              </a:rPr>
              <a:t>solvation shell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1600">
                <a:cs typeface="Times New Roman" pitchFamily="18" charset="0"/>
              </a:rPr>
              <a:t>or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1600">
                <a:cs typeface="Times New Roman" pitchFamily="18" charset="0"/>
              </a:rPr>
              <a:t>hydration shell</a:t>
            </a:r>
          </a:p>
        </p:txBody>
      </p:sp>
      <p:sp>
        <p:nvSpPr>
          <p:cNvPr id="10245" name="Line 10"/>
          <p:cNvSpPr>
            <a:spLocks noChangeShapeType="1"/>
          </p:cNvSpPr>
          <p:nvPr/>
        </p:nvSpPr>
        <p:spPr bwMode="auto">
          <a:xfrm>
            <a:off x="2319867" y="3406776"/>
            <a:ext cx="812800" cy="1317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2472267" y="3248025"/>
            <a:ext cx="1320800" cy="514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513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914400"/>
            <a:ext cx="9855200" cy="762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Hydrogen Bonding of Water</a:t>
            </a:r>
          </a:p>
        </p:txBody>
      </p:sp>
      <p:pic>
        <p:nvPicPr>
          <p:cNvPr id="4100" name="Picture 4" descr="FG02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8000" y="1993900"/>
            <a:ext cx="2821517" cy="172243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G02_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8000" y="4114800"/>
            <a:ext cx="2844800" cy="172243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952464" y="1928802"/>
            <a:ext cx="6705600" cy="44627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>
              <a:defRPr/>
            </a:pPr>
            <a:endParaRPr lang="en-U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Low" rtl="0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Hydrogen bonds hold water molecules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together.</a:t>
            </a:r>
          </a:p>
          <a:p>
            <a:pPr marL="342900" indent="-342900" algn="justLow" rtl="0">
              <a:defRPr/>
            </a:pP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Low" rtl="0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Each water molecule can form a maximum of 4 hydrogen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bonds.</a:t>
            </a:r>
          </a:p>
          <a:p>
            <a:pPr marL="342900" indent="-342900" algn="justLow" rtl="0">
              <a:defRPr/>
            </a:pP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Low" rtl="0"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hydrogen bonds joining water molecules are weak, about 1/20</a:t>
            </a:r>
            <a:r>
              <a:rPr lang="en-US" sz="2400" b="1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as strong as covalent bonds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Low" rtl="0">
              <a:buClr>
                <a:schemeClr val="tx2"/>
              </a:buClr>
              <a:defRPr/>
            </a:pP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Low" rtl="0"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They form, break, and reform with great frequency</a:t>
            </a:r>
          </a:p>
        </p:txBody>
      </p:sp>
    </p:spTree>
    <p:extLst>
      <p:ext uri="{BB962C8B-B14F-4D97-AF65-F5344CB8AC3E}">
        <p14:creationId xmlns="" xmlns:p14="http://schemas.microsoft.com/office/powerpoint/2010/main" val="717095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914400"/>
            <a:ext cx="7924800" cy="8382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Ionization of Water</a:t>
            </a:r>
          </a:p>
        </p:txBody>
      </p:sp>
      <p:pic>
        <p:nvPicPr>
          <p:cNvPr id="16387" name="Picture 4" descr="unnumbered figure pg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057400"/>
            <a:ext cx="94488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53708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2770397" y="1097834"/>
            <a:ext cx="5204863" cy="584200"/>
            <a:chOff x="2104" y="960"/>
            <a:chExt cx="2099" cy="368"/>
          </a:xfrm>
        </p:grpSpPr>
        <p:sp>
          <p:nvSpPr>
            <p:cNvPr id="9219" name="Text Box 3"/>
            <p:cNvSpPr txBox="1">
              <a:spLocks noChangeArrowheads="1"/>
            </p:cNvSpPr>
            <p:nvPr/>
          </p:nvSpPr>
          <p:spPr bwMode="auto">
            <a:xfrm>
              <a:off x="2104" y="960"/>
              <a:ext cx="2099" cy="3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3200" dirty="0">
                  <a:cs typeface="Times New Roman" pitchFamily="18" charset="0"/>
                </a:rPr>
                <a:t>H</a:t>
              </a:r>
              <a:r>
                <a:rPr lang="en-US" sz="3200" baseline="-25000" dirty="0">
                  <a:cs typeface="Times New Roman" pitchFamily="18" charset="0"/>
                </a:rPr>
                <a:t>2</a:t>
              </a:r>
              <a:r>
                <a:rPr lang="en-US" sz="3200" dirty="0">
                  <a:cs typeface="Times New Roman" pitchFamily="18" charset="0"/>
                </a:rPr>
                <a:t>0 + H</a:t>
              </a:r>
              <a:r>
                <a:rPr lang="en-US" sz="3200" baseline="-25000" dirty="0">
                  <a:cs typeface="Times New Roman" pitchFamily="18" charset="0"/>
                </a:rPr>
                <a:t>2</a:t>
              </a:r>
              <a:r>
                <a:rPr lang="en-US" sz="3200" dirty="0">
                  <a:cs typeface="Times New Roman" pitchFamily="18" charset="0"/>
                </a:rPr>
                <a:t>0           H</a:t>
              </a:r>
              <a:r>
                <a:rPr lang="en-US" sz="3200" baseline="-25000" dirty="0">
                  <a:cs typeface="Times New Roman" pitchFamily="18" charset="0"/>
                </a:rPr>
                <a:t>3</a:t>
              </a:r>
              <a:r>
                <a:rPr lang="en-US" sz="3200" dirty="0">
                  <a:cs typeface="Times New Roman" pitchFamily="18" charset="0"/>
                </a:rPr>
                <a:t>O</a:t>
              </a:r>
              <a:r>
                <a:rPr lang="en-US" sz="3200" baseline="30000" dirty="0">
                  <a:cs typeface="Times New Roman" pitchFamily="18" charset="0"/>
                </a:rPr>
                <a:t>+</a:t>
              </a:r>
              <a:r>
                <a:rPr lang="en-US" sz="3200" dirty="0">
                  <a:cs typeface="Times New Roman" pitchFamily="18" charset="0"/>
                </a:rPr>
                <a:t> + OH</a:t>
              </a:r>
              <a:r>
                <a:rPr lang="en-US" sz="3200" baseline="30000" dirty="0">
                  <a:cs typeface="Times New Roman" pitchFamily="18" charset="0"/>
                </a:rPr>
                <a:t>-</a:t>
              </a:r>
            </a:p>
          </p:txBody>
        </p:sp>
        <p:sp>
          <p:nvSpPr>
            <p:cNvPr id="9220" name="Line 4"/>
            <p:cNvSpPr>
              <a:spLocks noChangeShapeType="1"/>
            </p:cNvSpPr>
            <p:nvPr/>
          </p:nvSpPr>
          <p:spPr bwMode="auto">
            <a:xfrm>
              <a:off x="2869" y="1153"/>
              <a:ext cx="499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21" name="Line 5"/>
            <p:cNvSpPr>
              <a:spLocks noChangeShapeType="1"/>
            </p:cNvSpPr>
            <p:nvPr/>
          </p:nvSpPr>
          <p:spPr bwMode="auto">
            <a:xfrm flipH="1">
              <a:off x="2877" y="1239"/>
              <a:ext cx="432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812801" y="2613025"/>
            <a:ext cx="3977217" cy="140493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0"/>
              </a:spcBef>
              <a:spcAft>
                <a:spcPts val="0"/>
              </a:spcAft>
              <a:defRPr/>
            </a:pPr>
            <a:r>
              <a:rPr lang="en-US" sz="3200" baseline="-25000" dirty="0">
                <a:cs typeface="Times New Roman" pitchFamily="18" charset="0"/>
              </a:rPr>
              <a:t>             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[H+] [OH-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]        </a:t>
            </a:r>
            <a:endParaRPr lang="en-US" sz="3200" baseline="-25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spcAft>
                <a:spcPts val="0"/>
              </a:spcAft>
              <a:defRPr/>
            </a:pP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Keq =                             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spcBef>
                <a:spcPct val="0"/>
              </a:spcBef>
              <a:spcAft>
                <a:spcPts val="0"/>
              </a:spcAft>
              <a:defRPr/>
            </a:pP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                 [H2O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]            </a:t>
            </a:r>
            <a:endParaRPr lang="en-US" sz="3200" baseline="-25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3200" baseline="-25000" dirty="0">
                <a:cs typeface="Times New Roman" pitchFamily="18" charset="0"/>
              </a:rPr>
              <a:t>  </a:t>
            </a:r>
            <a:r>
              <a:rPr lang="en-US" sz="3200" baseline="-25000" dirty="0" smtClean="0">
                <a:cs typeface="Times New Roman" pitchFamily="18" charset="0"/>
              </a:rPr>
              <a:t> </a:t>
            </a:r>
            <a:endParaRPr lang="en-US" sz="3200" baseline="-25000" dirty="0">
              <a:cs typeface="Times New Roman" pitchFamily="18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318114" y="1985297"/>
            <a:ext cx="4021667" cy="419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baseline="-25000" dirty="0">
                <a:cs typeface="Times New Roman" pitchFamily="18" charset="0"/>
              </a:rPr>
              <a:t>H20              H+ + OH-</a:t>
            </a: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5067642" y="2194847"/>
            <a:ext cx="8382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5067847" y="2288253"/>
            <a:ext cx="793751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7099234" y="2962122"/>
            <a:ext cx="3481916" cy="42062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3200" baseline="-25000" dirty="0" err="1">
                <a:cs typeface="Times New Roman" pitchFamily="18" charset="0"/>
              </a:rPr>
              <a:t>Keq</a:t>
            </a:r>
            <a:r>
              <a:rPr lang="en-US" sz="3200" baseline="-25000" dirty="0">
                <a:cs typeface="Times New Roman" pitchFamily="18" charset="0"/>
              </a:rPr>
              <a:t>=1.8 X </a:t>
            </a:r>
            <a:r>
              <a:rPr lang="en-US" sz="3200" baseline="-25000" dirty="0" smtClean="0">
                <a:cs typeface="Times New Roman" pitchFamily="18" charset="0"/>
              </a:rPr>
              <a:t>10</a:t>
            </a:r>
            <a:r>
              <a:rPr lang="en-US" sz="2000" baseline="30000" dirty="0" smtClean="0"/>
              <a:t>-16</a:t>
            </a:r>
            <a:r>
              <a:rPr lang="en-US" sz="3200" baseline="-25000" dirty="0" smtClean="0">
                <a:cs typeface="Times New Roman" pitchFamily="18" charset="0"/>
              </a:rPr>
              <a:t>M</a:t>
            </a:r>
            <a:endParaRPr lang="en-US" sz="3200" baseline="-25000" dirty="0">
              <a:cs typeface="Times New Roman" pitchFamily="18" charset="0"/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6185309" y="3900284"/>
            <a:ext cx="3134784" cy="42068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baseline="-25000" dirty="0">
                <a:cs typeface="Times New Roman" pitchFamily="18" charset="0"/>
              </a:rPr>
              <a:t>[H2O] = 55.5 M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9382604" y="4024561"/>
            <a:ext cx="184731" cy="42062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20000"/>
              </a:spcAft>
              <a:defRPr/>
            </a:pPr>
            <a:endParaRPr lang="en-US" sz="3200" baseline="-25000" dirty="0">
              <a:cs typeface="Times New Roman" pitchFamily="18" charset="0"/>
            </a:endParaRP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2480875" y="5517232"/>
            <a:ext cx="4301177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If  [H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 = [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then     [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] = 1.0 X 10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-7</a:t>
            </a:r>
            <a:r>
              <a:rPr lang="en-US" sz="2800" dirty="0">
                <a:latin typeface="Arial" pitchFamily="34" charset="0"/>
              </a:rPr>
              <a:t> 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812800" y="465138"/>
            <a:ext cx="4775200" cy="495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anchor="b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Ionization of Water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818923" y="3270711"/>
            <a:ext cx="188383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455439" y="4485336"/>
            <a:ext cx="4285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-25000" dirty="0">
                <a:cs typeface="Times New Roman" pitchFamily="18" charset="0"/>
              </a:rPr>
              <a:t>[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H+] [OH-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] =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 (1.8 X 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-16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55.5 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5674" y="4017963"/>
            <a:ext cx="22846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[H2O] Keq = [H+] [OH-]</a:t>
            </a:r>
          </a:p>
        </p:txBody>
      </p:sp>
      <p:sp>
        <p:nvSpPr>
          <p:cNvPr id="5" name="Rectangle 4"/>
          <p:cNvSpPr/>
          <p:nvPr/>
        </p:nvSpPr>
        <p:spPr>
          <a:xfrm>
            <a:off x="2652395" y="5105997"/>
            <a:ext cx="27687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Kw =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[H+] [OH-] 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 1.0 X 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en-US" sz="2000" baseline="-25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defRPr/>
            </a:pP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1779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609600"/>
            <a:ext cx="8996516" cy="81995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</a:rPr>
              <a:t>Physiology</a:t>
            </a:r>
            <a:br>
              <a:rPr lang="en-US" b="1" dirty="0" smtClean="0">
                <a:solidFill>
                  <a:schemeClr val="bg1"/>
                </a:solidFill>
                <a:latin typeface="Times New Roman" pitchFamily="18" charset="0"/>
              </a:rPr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97" y="2050025"/>
            <a:ext cx="5250425" cy="190254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Low" rtl="0"/>
            <a:r>
              <a:rPr lang="en-US" sz="3200" dirty="0" smtClean="0">
                <a:latin typeface="Times New Roman" pitchFamily="18" charset="0"/>
              </a:rPr>
              <a:t>The science that is concerned with the function of the living organism and its parts, and of  the physical and chemical processes involved.</a:t>
            </a:r>
            <a:endParaRPr lang="en-US" sz="3200" dirty="0">
              <a:latin typeface="Times New Roman" pitchFamily="18" charset="0"/>
            </a:endParaRPr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342" y="1533833"/>
            <a:ext cx="5692877" cy="5058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83458"/>
            <a:ext cx="8596668" cy="73741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Electrolytes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45343"/>
            <a:ext cx="10413453" cy="51486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Electrolytes are ions capable of carrying an electric charge. They are classified as anions or </a:t>
            </a:r>
            <a:r>
              <a:rPr lang="en-US" sz="2400" dirty="0" err="1" smtClean="0"/>
              <a:t>cations</a:t>
            </a:r>
            <a:r>
              <a:rPr lang="en-US" sz="2400" dirty="0" smtClean="0"/>
              <a:t> based on the type of charge they carry.</a:t>
            </a:r>
          </a:p>
          <a:p>
            <a:pPr algn="l" rtl="0"/>
            <a:endParaRPr lang="en-US" sz="2400" dirty="0" smtClean="0"/>
          </a:p>
          <a:p>
            <a:pPr lvl="1" algn="l" rtl="0"/>
            <a:r>
              <a:rPr lang="en-US" sz="2400" dirty="0" smtClean="0"/>
              <a:t> </a:t>
            </a:r>
            <a:r>
              <a:rPr lang="en-US" sz="2400" b="1" dirty="0" smtClean="0"/>
              <a:t>CATIONS (+) 	            </a:t>
            </a:r>
          </a:p>
          <a:p>
            <a:pPr lvl="1" algn="l" rtl="0"/>
            <a:r>
              <a:rPr lang="en-US" sz="2400" b="1" dirty="0" smtClean="0"/>
              <a:t> ANIONS (-)</a:t>
            </a:r>
            <a:endParaRPr lang="en-US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e.g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NaCl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are molecules that dissociate in water to their cation (Na+) and anion (Cl–) equivalents. Because of the net charge on water molecules, these electrolytes tend not to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 associate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 water. 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There are many important electrolytes in physiology, notably Na+, K+, Ca2+, Mg2+, Cl–, and HCO3–. It is important to note that electrolytes and other charged compounds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proteins) are unevenly distributed in the body fluids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l" rtl="0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These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separations play an important role in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physiology</a:t>
            </a:r>
          </a:p>
          <a:p>
            <a:pPr algn="l" rtl="0">
              <a:lnSpc>
                <a:spcPct val="150000"/>
              </a:lnSpc>
            </a:pP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 rtl="0"/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xmlns="" val="1926787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1606482" y="471950"/>
            <a:ext cx="8596668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Electrolytes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76211" y="1785927"/>
            <a:ext cx="5518189" cy="4857784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600" b="1" dirty="0" err="1">
                <a:solidFill>
                  <a:schemeClr val="tx2"/>
                </a:solidFill>
              </a:rPr>
              <a:t>Cations</a:t>
            </a:r>
            <a:endParaRPr lang="en-US" sz="3600" b="1" dirty="0">
              <a:solidFill>
                <a:schemeClr val="tx2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n-US" sz="3600" dirty="0"/>
              <a:t>Positively charged</a:t>
            </a:r>
          </a:p>
          <a:p>
            <a:pPr algn="l" rtl="0"/>
            <a:endParaRPr lang="en-US" sz="3600" dirty="0"/>
          </a:p>
          <a:p>
            <a:pPr algn="l" rtl="0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3600" dirty="0"/>
              <a:t>Sodium  Na</a:t>
            </a:r>
            <a:r>
              <a:rPr lang="en-US" sz="2400" dirty="0"/>
              <a:t>+</a:t>
            </a:r>
          </a:p>
          <a:p>
            <a:pPr algn="l" rtl="0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3600" dirty="0"/>
              <a:t>Potassium  K</a:t>
            </a:r>
            <a:r>
              <a:rPr lang="en-US" dirty="0"/>
              <a:t>+</a:t>
            </a:r>
          </a:p>
          <a:p>
            <a:pPr algn="l" rtl="0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3600" dirty="0"/>
              <a:t>Calcium  Ca</a:t>
            </a:r>
            <a:r>
              <a:rPr lang="en-US" dirty="0"/>
              <a:t>++</a:t>
            </a:r>
          </a:p>
          <a:p>
            <a:pPr algn="l" rtl="0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3600" dirty="0"/>
              <a:t>Magnesium Mg</a:t>
            </a:r>
            <a:r>
              <a:rPr lang="en-US" sz="3200" dirty="0"/>
              <a:t>++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6197600" y="1785928"/>
            <a:ext cx="5708691" cy="4857783"/>
          </a:xfr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600" b="1" dirty="0">
                <a:solidFill>
                  <a:schemeClr val="tx2"/>
                </a:solidFill>
              </a:rPr>
              <a:t>Anions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/>
              <a:t>Negatively charged</a:t>
            </a:r>
          </a:p>
          <a:p>
            <a:endParaRPr lang="en-US" sz="3600" dirty="0"/>
          </a:p>
          <a:p>
            <a:pPr algn="l" rtl="0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3600" dirty="0"/>
              <a:t>Chloride </a:t>
            </a:r>
            <a:r>
              <a:rPr lang="en-US" sz="3600" dirty="0" err="1" smtClean="0"/>
              <a:t>Cl</a:t>
            </a:r>
            <a:r>
              <a:rPr lang="en-US" sz="3600" dirty="0" smtClean="0"/>
              <a:t>-</a:t>
            </a:r>
            <a:endParaRPr lang="en-US" sz="3600" dirty="0"/>
          </a:p>
          <a:p>
            <a:pPr algn="l" rtl="0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3600" dirty="0"/>
              <a:t>Phosphate </a:t>
            </a:r>
            <a:r>
              <a:rPr lang="en-US" sz="3600" dirty="0" smtClean="0"/>
              <a:t>PO4-</a:t>
            </a:r>
            <a:endParaRPr lang="en-US" sz="3600" dirty="0"/>
          </a:p>
          <a:p>
            <a:pPr algn="l" rtl="0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3600" dirty="0"/>
              <a:t>Bicarbonate </a:t>
            </a:r>
            <a:r>
              <a:rPr lang="en-US" sz="3600" dirty="0" smtClean="0"/>
              <a:t>HCO3-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81" y="176982"/>
            <a:ext cx="11739716" cy="64892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40051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C:\Users\Pc\Pictures\chemical composition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42966" y="428624"/>
            <a:ext cx="10096535" cy="6143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BC0D6-F7A3-4469-AE12-FF615748AF1B}" type="slidenum">
              <a:rPr lang="ar-SA" smtClean="0"/>
              <a:pPr>
                <a:defRPr/>
              </a:pPr>
              <a:t>23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4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Electrolyte Functions</a:t>
            </a:r>
            <a:endParaRPr lang="ar-IQ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57298"/>
            <a:ext cx="10972800" cy="476886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l" rtl="0">
              <a:buNone/>
            </a:pPr>
            <a:r>
              <a:rPr lang="en-US" sz="2400" b="1" dirty="0" smtClean="0"/>
              <a:t>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Electrolytes are an essential component in numerous processes, including:</a:t>
            </a:r>
          </a:p>
          <a:p>
            <a:pPr marL="514350" indent="-514350"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Volume and osmotic regulation (Na,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&amp; K)</a:t>
            </a:r>
          </a:p>
          <a:p>
            <a:pPr marL="514350" indent="-514350"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Myocardial rhythm and contractility (K, Mg &amp; Ca2). </a:t>
            </a:r>
          </a:p>
          <a:p>
            <a:pPr marL="514350" indent="-514350"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Cofactors in enzyme activation (e.g., Mg, Ca). </a:t>
            </a:r>
          </a:p>
          <a:p>
            <a:pPr marL="514350" indent="-514350"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Regulation of adenosine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triphosphatae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ATPase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ion pumps (Mg)</a:t>
            </a:r>
          </a:p>
          <a:p>
            <a:pPr marL="514350" indent="-514350"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Acid-base balance (HCO3, K &amp;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Blood coagulation (Ca, Mg).</a:t>
            </a:r>
          </a:p>
          <a:p>
            <a:pPr marL="514350" indent="-514350"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Neuromuscular excitability (K, Ca, Mg). </a:t>
            </a:r>
          </a:p>
          <a:p>
            <a:pPr marL="514350" indent="-514350"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production and use of ATP from glucose (Mg,PO4).</a:t>
            </a:r>
          </a:p>
          <a:p>
            <a:endParaRPr lang="ar-IQ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671" y="358877"/>
            <a:ext cx="9215008" cy="73250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rtl="0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 &amp; The body  Buffering System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81070"/>
            <a:ext cx="10855905" cy="50485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Low" rt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Buffers are compounds that resist changes in pH upon the addition of limited amounts of acids or bases.</a:t>
            </a:r>
          </a:p>
          <a:p>
            <a:pPr algn="justLow" rt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Buffer systems are usually composed of a weak acid or base and its conjugate salt. The components act in such a way that addition of an acid or base results in the formulation of a salt causing only a small change 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pH.</a:t>
            </a: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rtl="0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maintenance of a stable hydrogen ion concentration ([H+]) in body fluids is essential to life. The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pH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of a solution is defined as the logarithm to the base 10 of the reciprocal of the H+ concentration ([H+]),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the negative logarithm of the [H+]. 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rtl="0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pH of water at 25 °C, in which H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+ and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OH–ions are present in equal numbers, is 7.0 </a:t>
            </a:r>
            <a:endParaRPr lang="ar-IQ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95152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3458" y="620688"/>
            <a:ext cx="5616531" cy="720080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 Scale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83458" y="1556792"/>
            <a:ext cx="6194323" cy="50062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§"/>
            </a:pPr>
            <a:endParaRPr lang="en-US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Devised 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Sorenson (1902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 rtl="0"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[H+] can range from 1M and  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 10</a:t>
            </a:r>
            <a:r>
              <a:rPr lang="en-US" sz="20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-14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  <a:p>
            <a:pPr algn="l" rtl="0"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Using 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log scale simplifies 	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notation</a:t>
            </a:r>
          </a:p>
          <a:p>
            <a:pPr algn="l" rtl="0"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 = -log [H</a:t>
            </a:r>
            <a:r>
              <a:rPr lang="en-US" sz="2000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algn="l" rtl="0"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Range is from 0 - 14</a:t>
            </a:r>
            <a:endParaRPr lang="en-US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Neutral pH = 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7.0</a:t>
            </a:r>
          </a:p>
          <a:p>
            <a:pPr algn="l" rtl="0"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If [H+] is high, the solution is acidic; pH &lt; 7</a:t>
            </a:r>
          </a:p>
          <a:p>
            <a:pPr algn="l" rtl="0"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If [H+] is low, the solution is basic or alkaline ; pH &gt; 7</a:t>
            </a:r>
          </a:p>
          <a:p>
            <a:pPr algn="l" rtl="0">
              <a:spcBef>
                <a:spcPct val="0"/>
              </a:spcBef>
              <a:spcAft>
                <a:spcPct val="50000"/>
              </a:spcAft>
              <a:buFont typeface="Wingdings" pitchFamily="2" charset="2"/>
              <a:buChar char="§"/>
            </a:pPr>
            <a:endParaRPr lang="en-US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5" descr="FG02_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2245" y="560439"/>
            <a:ext cx="4748981" cy="6002593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9362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755058" y="648929"/>
            <a:ext cx="8539316" cy="5692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01194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710483" y="491878"/>
            <a:ext cx="10363200" cy="710952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Weak Acids and Bases Equilibrium</a:t>
            </a: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724478" y="1389358"/>
            <a:ext cx="10382323" cy="425757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justLow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itchFamily="18" charset="0"/>
              </a:rPr>
              <a:t>    Molecules that act as H + donors in solution are considered acids, while those that tend to remove H+ from solutions are considered bases. </a:t>
            </a:r>
          </a:p>
          <a:p>
            <a:pPr algn="justLow" rtl="0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  <a:ea typeface="Times New Roman" panose="02020603050405020304" pitchFamily="18" charset="0"/>
              <a:cs typeface="Times New Roman" pitchFamily="18" charset="0"/>
            </a:endParaRPr>
          </a:p>
          <a:p>
            <a:pPr algn="justLow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itchFamily="18" charset="0"/>
              </a:rPr>
              <a:t>    Strong acids (</a:t>
            </a:r>
            <a:r>
              <a:rPr lang="en-US" sz="2400" dirty="0" err="1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itchFamily="18" charset="0"/>
              </a:rPr>
              <a:t>eg</a:t>
            </a:r>
            <a:r>
              <a:rPr lang="en-US" sz="24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itchFamily="18" charset="0"/>
              </a:rPr>
              <a:t>HCl</a:t>
            </a:r>
            <a:r>
              <a:rPr lang="en-US" sz="24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itchFamily="18" charset="0"/>
              </a:rPr>
              <a:t>) or bases (</a:t>
            </a:r>
            <a:r>
              <a:rPr lang="en-US" sz="2400" dirty="0" err="1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itchFamily="18" charset="0"/>
              </a:rPr>
              <a:t>eg</a:t>
            </a:r>
            <a:r>
              <a:rPr lang="en-US" sz="24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itchFamily="18" charset="0"/>
              </a:rPr>
              <a:t>NaOH</a:t>
            </a:r>
            <a:r>
              <a:rPr lang="en-US" sz="24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itchFamily="18" charset="0"/>
              </a:rPr>
              <a:t>) dissociate completely in water and thus can most change the [H+] in solution e. g. 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HCl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,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NaOH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).</a:t>
            </a:r>
          </a:p>
          <a:p>
            <a:pPr algn="justLow" rtl="0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  <a:p>
            <a:pPr algn="justLow" rtl="0" eaLnBrk="1" hangingPunct="1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Weak 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acids / bases – disassociate only 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partially e. g. (Acetic 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acid, 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Carbonic acid)</a:t>
            </a: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  <a:p>
            <a:pPr algn="justLow" rtl="0" eaLnBrk="1" hangingPunct="1">
              <a:spcBef>
                <a:spcPct val="0"/>
              </a:spcBef>
              <a:spcAft>
                <a:spcPct val="50000"/>
              </a:spcAft>
            </a:pPr>
            <a:endParaRPr lang="en-US" sz="2800" baseline="30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5656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487" y="764704"/>
            <a:ext cx="9707785" cy="576064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Acid/conjugate base pairs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1219200" y="1447801"/>
            <a:ext cx="9965365" cy="329320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spcAft>
                <a:spcPct val="50000"/>
              </a:spcAft>
            </a:pPr>
            <a:r>
              <a:rPr lang="en-US" sz="2400" b="1" dirty="0">
                <a:latin typeface="Comic Sans MS" pitchFamily="66" charset="0"/>
              </a:rPr>
              <a:t>	</a:t>
            </a:r>
            <a:r>
              <a:rPr lang="en-US" sz="2400" dirty="0" smtClean="0">
                <a:solidFill>
                  <a:schemeClr val="tx2"/>
                </a:solidFill>
                <a:cs typeface="Times New Roman" pitchFamily="18" charset="0"/>
              </a:rPr>
              <a:t>HA 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+ </a:t>
            </a:r>
            <a:r>
              <a:rPr lang="en-US" sz="2400" dirty="0" smtClean="0">
                <a:solidFill>
                  <a:schemeClr val="tx2"/>
                </a:solidFill>
                <a:cs typeface="Times New Roman" pitchFamily="18" charset="0"/>
              </a:rPr>
              <a:t>H</a:t>
            </a:r>
            <a:r>
              <a:rPr lang="en-US" sz="2400" baseline="-25000" dirty="0" smtClean="0">
                <a:solidFill>
                  <a:schemeClr val="tx2"/>
                </a:solidFill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tx2"/>
                </a:solidFill>
                <a:cs typeface="Times New Roman" pitchFamily="18" charset="0"/>
              </a:rPr>
              <a:t>O               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A</a:t>
            </a:r>
            <a:r>
              <a:rPr lang="en-US" sz="2400" baseline="30000" dirty="0">
                <a:solidFill>
                  <a:schemeClr val="tx2"/>
                </a:solidFill>
                <a:cs typeface="Times New Roman" pitchFamily="18" charset="0"/>
              </a:rPr>
              <a:t>-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 + H</a:t>
            </a:r>
            <a:r>
              <a:rPr lang="en-US" sz="2400" baseline="-25000" dirty="0">
                <a:solidFill>
                  <a:schemeClr val="tx2"/>
                </a:solidFill>
                <a:cs typeface="Times New Roman" pitchFamily="18" charset="0"/>
              </a:rPr>
              <a:t>3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O</a:t>
            </a:r>
            <a:r>
              <a:rPr lang="en-US" sz="2400" baseline="30000" dirty="0">
                <a:solidFill>
                  <a:schemeClr val="tx2"/>
                </a:solidFill>
                <a:cs typeface="Times New Roman" pitchFamily="18" charset="0"/>
              </a:rPr>
              <a:t>+</a:t>
            </a:r>
          </a:p>
          <a:p>
            <a:pPr algn="l" rtl="0" eaLnBrk="1" hangingPunct="1">
              <a:spcBef>
                <a:spcPct val="0"/>
              </a:spcBef>
              <a:spcAft>
                <a:spcPct val="50000"/>
              </a:spcAft>
            </a:pPr>
            <a:r>
              <a:rPr lang="en-US" sz="2400" baseline="30000" dirty="0">
                <a:solidFill>
                  <a:schemeClr val="tx2"/>
                </a:solidFill>
                <a:cs typeface="Times New Roman" pitchFamily="18" charset="0"/>
              </a:rPr>
              <a:t>		  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HA   </a:t>
            </a:r>
            <a:r>
              <a:rPr lang="en-US" sz="2400" dirty="0" smtClean="0">
                <a:solidFill>
                  <a:schemeClr val="tx2"/>
                </a:solidFill>
                <a:cs typeface="Times New Roman" pitchFamily="18" charset="0"/>
              </a:rPr>
              <a:t>          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A</a:t>
            </a:r>
            <a:r>
              <a:rPr lang="en-US" sz="2400" baseline="30000" dirty="0">
                <a:solidFill>
                  <a:schemeClr val="tx2"/>
                </a:solidFill>
                <a:cs typeface="Times New Roman" pitchFamily="18" charset="0"/>
              </a:rPr>
              <a:t>-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 + H</a:t>
            </a:r>
            <a:r>
              <a:rPr lang="en-US" sz="2400" baseline="30000" dirty="0">
                <a:solidFill>
                  <a:schemeClr val="tx2"/>
                </a:solidFill>
                <a:cs typeface="Times New Roman" pitchFamily="18" charset="0"/>
              </a:rPr>
              <a:t>+</a:t>
            </a:r>
          </a:p>
          <a:p>
            <a:pPr algn="l" rtl="0" eaLnBrk="1" hangingPunct="1">
              <a:spcBef>
                <a:spcPct val="0"/>
              </a:spcBef>
              <a:spcAft>
                <a:spcPct val="50000"/>
              </a:spcAft>
            </a:pPr>
            <a:r>
              <a:rPr lang="en-US" sz="1600" dirty="0" smtClean="0">
                <a:solidFill>
                  <a:schemeClr val="tx2"/>
                </a:solidFill>
                <a:cs typeface="Times New Roman" pitchFamily="18" charset="0"/>
              </a:rPr>
              <a:t>         HA </a:t>
            </a:r>
            <a:r>
              <a:rPr lang="en-US" sz="1600" dirty="0">
                <a:solidFill>
                  <a:schemeClr val="tx2"/>
                </a:solidFill>
                <a:cs typeface="Times New Roman" pitchFamily="18" charset="0"/>
              </a:rPr>
              <a:t>= acid ( donates H</a:t>
            </a:r>
            <a:r>
              <a:rPr lang="en-US" sz="1600" baseline="30000" dirty="0" smtClean="0">
                <a:solidFill>
                  <a:schemeClr val="tx2"/>
                </a:solidFill>
                <a:cs typeface="Times New Roman" pitchFamily="18" charset="0"/>
              </a:rPr>
              <a:t>+</a:t>
            </a:r>
            <a:r>
              <a:rPr lang="en-US" sz="1600" dirty="0" smtClean="0">
                <a:solidFill>
                  <a:schemeClr val="tx2"/>
                </a:solidFill>
                <a:cs typeface="Times New Roman" pitchFamily="18" charset="0"/>
              </a:rPr>
              <a:t>)                      (</a:t>
            </a:r>
            <a:r>
              <a:rPr lang="en-US" sz="1600" dirty="0" err="1">
                <a:solidFill>
                  <a:schemeClr val="tx2"/>
                </a:solidFill>
                <a:cs typeface="Times New Roman" pitchFamily="18" charset="0"/>
              </a:rPr>
              <a:t>Bronstad</a:t>
            </a:r>
            <a:r>
              <a:rPr lang="en-US" sz="1600" dirty="0">
                <a:solidFill>
                  <a:schemeClr val="tx2"/>
                </a:solidFill>
                <a:cs typeface="Times New Roman" pitchFamily="18" charset="0"/>
              </a:rPr>
              <a:t> Acid)</a:t>
            </a:r>
          </a:p>
          <a:p>
            <a:pPr algn="l" rtl="0" eaLnBrk="1" hangingPunct="1">
              <a:spcBef>
                <a:spcPct val="0"/>
              </a:spcBef>
              <a:spcAft>
                <a:spcPct val="50000"/>
              </a:spcAft>
            </a:pPr>
            <a:r>
              <a:rPr lang="en-US" sz="1600" dirty="0" smtClean="0">
                <a:solidFill>
                  <a:schemeClr val="tx2"/>
                </a:solidFill>
                <a:cs typeface="Times New Roman" pitchFamily="18" charset="0"/>
              </a:rPr>
              <a:t>         A</a:t>
            </a:r>
            <a:r>
              <a:rPr lang="en-US" sz="1600" baseline="30000" dirty="0" smtClean="0">
                <a:solidFill>
                  <a:schemeClr val="tx2"/>
                </a:solidFill>
                <a:cs typeface="Times New Roman" pitchFamily="18" charset="0"/>
              </a:rPr>
              <a:t>-</a:t>
            </a:r>
            <a:r>
              <a:rPr lang="en-US" sz="16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tx2"/>
                </a:solidFill>
                <a:cs typeface="Times New Roman" pitchFamily="18" charset="0"/>
              </a:rPr>
              <a:t>= Conjugate base (accepts H</a:t>
            </a:r>
            <a:r>
              <a:rPr lang="en-US" sz="1600" baseline="30000" dirty="0" smtClean="0">
                <a:solidFill>
                  <a:schemeClr val="tx2"/>
                </a:solidFill>
                <a:cs typeface="Times New Roman" pitchFamily="18" charset="0"/>
              </a:rPr>
              <a:t>+</a:t>
            </a:r>
            <a:r>
              <a:rPr lang="en-US" sz="1600" dirty="0" smtClean="0">
                <a:solidFill>
                  <a:schemeClr val="tx2"/>
                </a:solidFill>
                <a:cs typeface="Times New Roman" pitchFamily="18" charset="0"/>
              </a:rPr>
              <a:t>)        (</a:t>
            </a:r>
            <a:r>
              <a:rPr lang="en-US" sz="1600" dirty="0" err="1">
                <a:solidFill>
                  <a:schemeClr val="tx2"/>
                </a:solidFill>
                <a:cs typeface="Times New Roman" pitchFamily="18" charset="0"/>
              </a:rPr>
              <a:t>Bronstad</a:t>
            </a:r>
            <a:r>
              <a:rPr lang="en-US" sz="1600" dirty="0">
                <a:solidFill>
                  <a:schemeClr val="tx2"/>
                </a:solidFill>
                <a:cs typeface="Times New Roman" pitchFamily="18" charset="0"/>
              </a:rPr>
              <a:t> Base</a:t>
            </a:r>
            <a:r>
              <a:rPr lang="en-US" sz="1600" dirty="0" smtClean="0">
                <a:solidFill>
                  <a:schemeClr val="tx2"/>
                </a:solidFill>
                <a:cs typeface="Times New Roman" pitchFamily="18" charset="0"/>
              </a:rPr>
              <a:t>)</a:t>
            </a:r>
          </a:p>
          <a:p>
            <a:pPr algn="l" rtl="0" eaLnBrk="1" hangingPunct="1">
              <a:spcBef>
                <a:spcPct val="0"/>
              </a:spcBef>
              <a:spcAft>
                <a:spcPct val="50000"/>
              </a:spcAft>
            </a:pPr>
            <a:endParaRPr lang="en-US" sz="1600" dirty="0">
              <a:solidFill>
                <a:schemeClr val="tx2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spcAft>
                <a:spcPct val="50000"/>
              </a:spcAft>
            </a:pPr>
            <a:endParaRPr lang="en-US" sz="2400" b="1" baseline="30000" dirty="0" smtClean="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spcAft>
                <a:spcPct val="50000"/>
              </a:spcAft>
            </a:pPr>
            <a:endParaRPr lang="en-US" sz="2400" b="1" baseline="30000" dirty="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spcAft>
                <a:spcPct val="50000"/>
              </a:spcAft>
            </a:pPr>
            <a:endParaRPr lang="en-US" sz="2400" b="1" baseline="30000" dirty="0">
              <a:latin typeface="Comic Sans MS" pitchFamily="66" charset="0"/>
            </a:endParaRP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707814" y="1658937"/>
            <a:ext cx="814917" cy="688975"/>
            <a:chOff x="1530" y="1573"/>
            <a:chExt cx="385" cy="434"/>
          </a:xfrm>
        </p:grpSpPr>
        <p:sp>
          <p:nvSpPr>
            <p:cNvPr id="20488" name="Line 5"/>
            <p:cNvSpPr>
              <a:spLocks noChangeShapeType="1"/>
            </p:cNvSpPr>
            <p:nvPr/>
          </p:nvSpPr>
          <p:spPr bwMode="auto">
            <a:xfrm>
              <a:off x="1530" y="1573"/>
              <a:ext cx="336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489" name="Line 6"/>
            <p:cNvSpPr>
              <a:spLocks noChangeShapeType="1"/>
            </p:cNvSpPr>
            <p:nvPr/>
          </p:nvSpPr>
          <p:spPr bwMode="auto">
            <a:xfrm flipH="1">
              <a:off x="1544" y="1651"/>
              <a:ext cx="288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490" name="Line 7"/>
            <p:cNvSpPr>
              <a:spLocks noChangeShapeType="1"/>
            </p:cNvSpPr>
            <p:nvPr/>
          </p:nvSpPr>
          <p:spPr bwMode="auto">
            <a:xfrm>
              <a:off x="1579" y="1939"/>
              <a:ext cx="336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491" name="Line 8"/>
            <p:cNvSpPr>
              <a:spLocks noChangeShapeType="1"/>
            </p:cNvSpPr>
            <p:nvPr/>
          </p:nvSpPr>
          <p:spPr bwMode="auto">
            <a:xfrm flipH="1">
              <a:off x="1579" y="2007"/>
              <a:ext cx="288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0486" name="Text Box 11"/>
          <p:cNvSpPr txBox="1">
            <a:spLocks noChangeArrowheads="1"/>
          </p:cNvSpPr>
          <p:nvPr/>
        </p:nvSpPr>
        <p:spPr bwMode="auto">
          <a:xfrm>
            <a:off x="1219200" y="4941169"/>
            <a:ext cx="9965365" cy="12208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</a:pPr>
            <a:r>
              <a:rPr lang="en-US" sz="2000" dirty="0" smtClean="0">
                <a:solidFill>
                  <a:schemeClr val="tx2"/>
                </a:solidFill>
                <a:cs typeface="Times New Roman" pitchFamily="18" charset="0"/>
              </a:rPr>
              <a:t>  K</a:t>
            </a:r>
            <a:r>
              <a:rPr lang="en-US" sz="2000" baseline="-25000" dirty="0" smtClean="0">
                <a:solidFill>
                  <a:schemeClr val="tx2"/>
                </a:solidFill>
                <a:cs typeface="Times New Roman" pitchFamily="18" charset="0"/>
              </a:rPr>
              <a:t>a</a:t>
            </a:r>
            <a:r>
              <a:rPr lang="en-US" sz="20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cs typeface="Times New Roman" pitchFamily="18" charset="0"/>
              </a:rPr>
              <a:t>&amp; pK</a:t>
            </a:r>
            <a:r>
              <a:rPr lang="en-US" sz="2000" baseline="-25000" dirty="0">
                <a:solidFill>
                  <a:schemeClr val="tx2"/>
                </a:solidFill>
                <a:cs typeface="Times New Roman" pitchFamily="18" charset="0"/>
              </a:rPr>
              <a:t>a</a:t>
            </a:r>
            <a:r>
              <a:rPr lang="en-US" sz="2000" dirty="0">
                <a:solidFill>
                  <a:schemeClr val="tx2"/>
                </a:solidFill>
                <a:cs typeface="Times New Roman" pitchFamily="18" charset="0"/>
              </a:rPr>
              <a:t> value describe tendency to loose H</a:t>
            </a:r>
            <a:r>
              <a:rPr lang="en-US" sz="2000" baseline="30000" dirty="0">
                <a:solidFill>
                  <a:schemeClr val="tx2"/>
                </a:solidFill>
                <a:cs typeface="Times New Roman" pitchFamily="18" charset="0"/>
              </a:rPr>
              <a:t>+</a:t>
            </a:r>
          </a:p>
          <a:p>
            <a:pPr algn="l" rtl="0" eaLnBrk="1" hangingPunct="1">
              <a:spcBef>
                <a:spcPct val="0"/>
              </a:spcBef>
            </a:pPr>
            <a:endParaRPr lang="en-US" sz="2000" baseline="30000" dirty="0">
              <a:solidFill>
                <a:schemeClr val="tx2"/>
              </a:solidFill>
              <a:cs typeface="Times New Roman" pitchFamily="18" charset="0"/>
            </a:endParaRPr>
          </a:p>
          <a:p>
            <a:pPr algn="l" rtl="0" eaLnBrk="1" hangingPunct="1">
              <a:spcBef>
                <a:spcPct val="0"/>
              </a:spcBef>
            </a:pPr>
            <a:r>
              <a:rPr lang="en-US" sz="2000" dirty="0" smtClean="0">
                <a:solidFill>
                  <a:schemeClr val="tx2"/>
                </a:solidFill>
                <a:cs typeface="Times New Roman" pitchFamily="18" charset="0"/>
              </a:rPr>
              <a:t>    large </a:t>
            </a:r>
            <a:r>
              <a:rPr lang="en-US" sz="2000" dirty="0">
                <a:solidFill>
                  <a:schemeClr val="tx2"/>
                </a:solidFill>
                <a:cs typeface="Times New Roman" pitchFamily="18" charset="0"/>
              </a:rPr>
              <a:t>K</a:t>
            </a:r>
            <a:r>
              <a:rPr lang="en-US" sz="2000" baseline="-25000" dirty="0">
                <a:solidFill>
                  <a:schemeClr val="tx2"/>
                </a:solidFill>
                <a:cs typeface="Times New Roman" pitchFamily="18" charset="0"/>
              </a:rPr>
              <a:t>a</a:t>
            </a:r>
            <a:r>
              <a:rPr lang="en-US" sz="2000" dirty="0">
                <a:solidFill>
                  <a:schemeClr val="tx2"/>
                </a:solidFill>
                <a:cs typeface="Times New Roman" pitchFamily="18" charset="0"/>
              </a:rPr>
              <a:t> = stronger acid</a:t>
            </a:r>
          </a:p>
          <a:p>
            <a:pPr algn="l" rtl="0" eaLnBrk="1" hangingPunct="1">
              <a:spcBef>
                <a:spcPct val="0"/>
              </a:spcBef>
            </a:pPr>
            <a:r>
              <a:rPr lang="en-US" sz="2000" dirty="0" smtClean="0">
                <a:solidFill>
                  <a:schemeClr val="tx2"/>
                </a:solidFill>
                <a:cs typeface="Times New Roman" pitchFamily="18" charset="0"/>
              </a:rPr>
              <a:t>    small </a:t>
            </a:r>
            <a:r>
              <a:rPr lang="en-US" sz="2000" dirty="0">
                <a:solidFill>
                  <a:schemeClr val="tx2"/>
                </a:solidFill>
                <a:cs typeface="Times New Roman" pitchFamily="18" charset="0"/>
              </a:rPr>
              <a:t>K</a:t>
            </a:r>
            <a:r>
              <a:rPr lang="en-US" sz="2000" baseline="-25000" dirty="0">
                <a:solidFill>
                  <a:schemeClr val="tx2"/>
                </a:solidFill>
                <a:cs typeface="Times New Roman" pitchFamily="18" charset="0"/>
              </a:rPr>
              <a:t>a</a:t>
            </a:r>
            <a:r>
              <a:rPr lang="en-US" sz="2000" dirty="0">
                <a:solidFill>
                  <a:schemeClr val="tx2"/>
                </a:solidFill>
                <a:cs typeface="Times New Roman" pitchFamily="18" charset="0"/>
              </a:rPr>
              <a:t> = weaker acid</a:t>
            </a:r>
          </a:p>
        </p:txBody>
      </p:sp>
      <p:sp>
        <p:nvSpPr>
          <p:cNvPr id="2" name="Rectangle 1"/>
          <p:cNvSpPr/>
          <p:nvPr/>
        </p:nvSpPr>
        <p:spPr>
          <a:xfrm>
            <a:off x="1617530" y="3540680"/>
            <a:ext cx="24277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Bef>
                <a:spcPct val="0"/>
              </a:spcBef>
            </a:pPr>
            <a:r>
              <a:rPr lang="en-US" dirty="0">
                <a:solidFill>
                  <a:schemeClr val="tx2"/>
                </a:solidFill>
                <a:latin typeface="Arial" pitchFamily="34" charset="0"/>
              </a:rPr>
              <a:t>K</a:t>
            </a:r>
            <a:r>
              <a:rPr lang="en-US" baseline="-25000" dirty="0">
                <a:solidFill>
                  <a:schemeClr val="tx2"/>
                </a:solidFill>
                <a:latin typeface="Arial" pitchFamily="34" charset="0"/>
              </a:rPr>
              <a:t>a </a:t>
            </a:r>
            <a:r>
              <a:rPr lang="en-US" baseline="-25000" dirty="0" smtClean="0">
                <a:solidFill>
                  <a:schemeClr val="tx2"/>
                </a:solidFill>
                <a:latin typeface="Arial" pitchFamily="34" charset="0"/>
              </a:rPr>
              <a:t>=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</a:rPr>
              <a:t>   [</a:t>
            </a:r>
            <a:r>
              <a:rPr lang="en-US" u="sng" dirty="0" smtClean="0">
                <a:solidFill>
                  <a:schemeClr val="tx2"/>
                </a:solidFill>
                <a:latin typeface="Arial" pitchFamily="34" charset="0"/>
              </a:rPr>
              <a:t>H</a:t>
            </a:r>
            <a:r>
              <a:rPr lang="en-US" u="sng" baseline="30000" dirty="0">
                <a:solidFill>
                  <a:schemeClr val="tx2"/>
                </a:solidFill>
                <a:latin typeface="Arial" pitchFamily="34" charset="0"/>
              </a:rPr>
              <a:t>+</a:t>
            </a:r>
            <a:r>
              <a:rPr lang="en-US" u="sng" dirty="0">
                <a:solidFill>
                  <a:schemeClr val="tx2"/>
                </a:solidFill>
                <a:latin typeface="Arial" pitchFamily="34" charset="0"/>
              </a:rPr>
              <a:t>][A</a:t>
            </a:r>
            <a:r>
              <a:rPr lang="en-US" u="sng" baseline="30000" dirty="0">
                <a:solidFill>
                  <a:schemeClr val="tx2"/>
                </a:solidFill>
                <a:latin typeface="Arial" pitchFamily="34" charset="0"/>
              </a:rPr>
              <a:t>-</a:t>
            </a:r>
            <a:r>
              <a:rPr lang="en-US" u="sng" dirty="0" smtClean="0">
                <a:solidFill>
                  <a:schemeClr val="tx2"/>
                </a:solidFill>
                <a:latin typeface="Arial" pitchFamily="34" charset="0"/>
              </a:rPr>
              <a:t>]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</a:rPr>
              <a:t> </a:t>
            </a:r>
          </a:p>
          <a:p>
            <a:pPr algn="l" rtl="0">
              <a:spcBef>
                <a:spcPct val="0"/>
              </a:spcBef>
            </a:pPr>
            <a:r>
              <a:rPr lang="en-US" dirty="0" smtClean="0">
                <a:solidFill>
                  <a:schemeClr val="tx2"/>
                </a:solidFill>
                <a:latin typeface="Arial" pitchFamily="34" charset="0"/>
              </a:rPr>
              <a:t>          [HA]</a:t>
            </a:r>
            <a:endParaRPr lang="en-US" u="sng" dirty="0">
              <a:solidFill>
                <a:schemeClr val="tx2"/>
              </a:solidFill>
              <a:latin typeface="Arial" pitchFamily="34" charset="0"/>
            </a:endParaRPr>
          </a:p>
          <a:p>
            <a:pPr algn="l" rtl="0">
              <a:spcBef>
                <a:spcPct val="0"/>
              </a:spcBef>
            </a:pPr>
            <a:r>
              <a:rPr lang="en-US" baseline="-25000" dirty="0" smtClean="0">
                <a:latin typeface="Arial" pitchFamily="34" charset="0"/>
              </a:rPr>
              <a:t>                       </a:t>
            </a:r>
            <a:r>
              <a:rPr lang="en-US" dirty="0" smtClean="0">
                <a:latin typeface="Arial" pitchFamily="34" charset="0"/>
              </a:rPr>
              <a:t> 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7530" y="4279344"/>
            <a:ext cx="1542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spcBef>
                <a:spcPct val="0"/>
              </a:spcBef>
            </a:pP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en-US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 - log K</a:t>
            </a:r>
            <a:r>
              <a:rPr lang="en-US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586289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213" y="280220"/>
            <a:ext cx="11076039" cy="122411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General Principles : The Body as an Organized "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Solution”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ar-IQ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67" y="1725769"/>
            <a:ext cx="11090787" cy="47523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cells that make up the bodies of all but the simplest multicellular animals, exist in an "internal sea"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of extracellular fluid (ECF)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enclosed within the integument of the animal. </a:t>
            </a: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rt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ECF is more dilute than present-day seawater, but its composition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closely resembles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that of the primordial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oceans.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rtl="0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From this fluid, the cells take up O2 and nutrients; into it, they discharge metabolic waste products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 rtl="0">
              <a:lnSpc>
                <a:spcPct val="150000"/>
              </a:lnSpc>
            </a:pP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xmlns="" val="93943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9999" y="479019"/>
            <a:ext cx="7628844" cy="612304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Henderson-Hassel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bach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Equation</a:t>
            </a:r>
            <a:endParaRPr lang="en-US" sz="3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920751" y="2418374"/>
            <a:ext cx="21531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</a:pPr>
            <a:r>
              <a:rPr lang="en-US" sz="1800" dirty="0">
                <a:solidFill>
                  <a:schemeClr val="tx2"/>
                </a:solidFill>
                <a:latin typeface="Arial" pitchFamily="34" charset="0"/>
              </a:rPr>
              <a:t>2</a:t>
            </a: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</a:rPr>
              <a:t>)   </a:t>
            </a:r>
            <a:r>
              <a:rPr lang="en-US" sz="1800" dirty="0">
                <a:solidFill>
                  <a:schemeClr val="tx2"/>
                </a:solidFill>
                <a:latin typeface="Arial" pitchFamily="34" charset="0"/>
              </a:rPr>
              <a:t>[H+] </a:t>
            </a:r>
            <a:r>
              <a:rPr lang="en-US" sz="1800" baseline="-25000" dirty="0">
                <a:solidFill>
                  <a:schemeClr val="tx2"/>
                </a:solidFill>
                <a:latin typeface="Arial" pitchFamily="34" charset="0"/>
              </a:rPr>
              <a:t>=</a:t>
            </a: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</a:rPr>
              <a:t>  </a:t>
            </a:r>
            <a:r>
              <a:rPr lang="en-US" sz="1800" u="sng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sz="1800" u="sng" dirty="0">
                <a:solidFill>
                  <a:schemeClr val="tx2"/>
                </a:solidFill>
                <a:latin typeface="Arial" pitchFamily="34" charset="0"/>
              </a:rPr>
              <a:t>Ka [HA]</a:t>
            </a:r>
          </a:p>
          <a:p>
            <a:pPr algn="l" rtl="0" eaLnBrk="1" hangingPunct="1">
              <a:spcBef>
                <a:spcPct val="0"/>
              </a:spcBef>
            </a:pPr>
            <a:r>
              <a:rPr lang="en-US" sz="1800" dirty="0">
                <a:solidFill>
                  <a:schemeClr val="tx2"/>
                </a:solidFill>
                <a:latin typeface="Arial" pitchFamily="34" charset="0"/>
              </a:rPr>
              <a:t>	       </a:t>
            </a: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</a:rPr>
              <a:t>[</a:t>
            </a:r>
            <a:r>
              <a:rPr lang="en-US" sz="1800" dirty="0">
                <a:solidFill>
                  <a:schemeClr val="tx2"/>
                </a:solidFill>
                <a:latin typeface="Arial" pitchFamily="34" charset="0"/>
              </a:rPr>
              <a:t>A-]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953776" y="3184674"/>
            <a:ext cx="38218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</a:pPr>
            <a:r>
              <a:rPr lang="en-US" sz="1800" dirty="0">
                <a:solidFill>
                  <a:schemeClr val="tx2"/>
                </a:solidFill>
                <a:latin typeface="Arial" pitchFamily="34" charset="0"/>
              </a:rPr>
              <a:t>3</a:t>
            </a: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</a:rPr>
              <a:t>)   - log [H+] </a:t>
            </a:r>
            <a:r>
              <a:rPr lang="en-US" sz="1800" baseline="-250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sz="1800" baseline="-25000" dirty="0">
                <a:solidFill>
                  <a:schemeClr val="tx2"/>
                </a:solidFill>
                <a:latin typeface="Arial" pitchFamily="34" charset="0"/>
              </a:rPr>
              <a:t>= </a:t>
            </a:r>
            <a:r>
              <a:rPr lang="en-US" sz="1800" baseline="-250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</a:rPr>
              <a:t>- log Ka  -  log  </a:t>
            </a:r>
            <a:r>
              <a:rPr lang="en-US" sz="1800" u="sng" dirty="0">
                <a:solidFill>
                  <a:schemeClr val="tx2"/>
                </a:solidFill>
                <a:latin typeface="Arial" pitchFamily="34" charset="0"/>
              </a:rPr>
              <a:t>[HA]</a:t>
            </a:r>
          </a:p>
          <a:p>
            <a:pPr algn="l" rtl="0" eaLnBrk="1" hangingPunct="1">
              <a:spcBef>
                <a:spcPct val="0"/>
              </a:spcBef>
            </a:pPr>
            <a:r>
              <a:rPr lang="en-US" sz="1800" dirty="0">
                <a:solidFill>
                  <a:schemeClr val="tx2"/>
                </a:solidFill>
                <a:latin typeface="Arial" pitchFamily="34" charset="0"/>
              </a:rPr>
              <a:t>	      	 </a:t>
            </a: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</a:rPr>
              <a:t>                     [</a:t>
            </a:r>
            <a:r>
              <a:rPr lang="en-US" sz="1800" dirty="0">
                <a:solidFill>
                  <a:schemeClr val="tx2"/>
                </a:solidFill>
                <a:latin typeface="Arial" pitchFamily="34" charset="0"/>
              </a:rPr>
              <a:t>A-]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047715" y="4071943"/>
            <a:ext cx="48310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</a:pPr>
            <a:r>
              <a:rPr lang="en-US" sz="1800" dirty="0">
                <a:solidFill>
                  <a:schemeClr val="tx2"/>
                </a:solidFill>
                <a:latin typeface="Arial" pitchFamily="34" charset="0"/>
              </a:rPr>
              <a:t>4</a:t>
            </a: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</a:rPr>
              <a:t>)  - log [H</a:t>
            </a:r>
            <a:r>
              <a:rPr lang="en-US" sz="1800" dirty="0">
                <a:solidFill>
                  <a:schemeClr val="tx2"/>
                </a:solidFill>
                <a:latin typeface="Arial" pitchFamily="34" charset="0"/>
              </a:rPr>
              <a:t>+] </a:t>
            </a:r>
            <a:r>
              <a:rPr lang="en-US" sz="1800" baseline="-25000" dirty="0">
                <a:solidFill>
                  <a:schemeClr val="tx2"/>
                </a:solidFill>
                <a:latin typeface="Arial" pitchFamily="34" charset="0"/>
              </a:rPr>
              <a:t>=</a:t>
            </a: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</a:rPr>
              <a:t> - log </a:t>
            </a:r>
            <a:r>
              <a:rPr lang="en-US" sz="1800" dirty="0">
                <a:solidFill>
                  <a:schemeClr val="tx2"/>
                </a:solidFill>
                <a:latin typeface="Arial" pitchFamily="34" charset="0"/>
              </a:rPr>
              <a:t>Ka </a:t>
            </a: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</a:rPr>
              <a:t> + log  </a:t>
            </a:r>
            <a:r>
              <a:rPr lang="en-US" sz="1800" u="sng" dirty="0" smtClean="0">
                <a:solidFill>
                  <a:schemeClr val="tx2"/>
                </a:solidFill>
                <a:latin typeface="Arial" pitchFamily="34" charset="0"/>
              </a:rPr>
              <a:t>[</a:t>
            </a:r>
            <a:r>
              <a:rPr lang="en-US" sz="1800" u="sng" dirty="0">
                <a:solidFill>
                  <a:schemeClr val="tx2"/>
                </a:solidFill>
                <a:latin typeface="Arial" pitchFamily="34" charset="0"/>
              </a:rPr>
              <a:t>A-]</a:t>
            </a:r>
          </a:p>
          <a:p>
            <a:pPr algn="l" rtl="0" eaLnBrk="1" hangingPunct="1">
              <a:spcBef>
                <a:spcPct val="0"/>
              </a:spcBef>
            </a:pPr>
            <a:r>
              <a:rPr lang="en-US" sz="1800" dirty="0">
                <a:solidFill>
                  <a:schemeClr val="tx2"/>
                </a:solidFill>
                <a:latin typeface="Arial" pitchFamily="34" charset="0"/>
              </a:rPr>
              <a:t>	      		</a:t>
            </a: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</a:rPr>
              <a:t>   [HA]</a:t>
            </a:r>
            <a:endParaRPr lang="en-US" sz="18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998808" y="4941169"/>
            <a:ext cx="480257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</a:pPr>
            <a:r>
              <a:rPr lang="en-US" sz="1800" dirty="0">
                <a:solidFill>
                  <a:schemeClr val="tx2"/>
                </a:solidFill>
                <a:latin typeface="Arial" pitchFamily="34" charset="0"/>
              </a:rPr>
              <a:t>5) </a:t>
            </a: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</a:rPr>
              <a:t>  pH </a:t>
            </a:r>
            <a:r>
              <a:rPr lang="en-US" sz="1800" baseline="-25000" dirty="0">
                <a:solidFill>
                  <a:schemeClr val="tx2"/>
                </a:solidFill>
                <a:latin typeface="Arial" pitchFamily="34" charset="0"/>
              </a:rPr>
              <a:t>=</a:t>
            </a: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</a:rPr>
              <a:t>  pKa  + log  </a:t>
            </a:r>
            <a:r>
              <a:rPr lang="en-US" sz="1800" u="sng" dirty="0">
                <a:solidFill>
                  <a:schemeClr val="tx2"/>
                </a:solidFill>
                <a:latin typeface="Arial" pitchFamily="34" charset="0"/>
              </a:rPr>
              <a:t>[A-]</a:t>
            </a:r>
          </a:p>
          <a:p>
            <a:pPr algn="l" rtl="0" eaLnBrk="1" hangingPunct="1">
              <a:spcBef>
                <a:spcPct val="0"/>
              </a:spcBef>
            </a:pPr>
            <a:r>
              <a:rPr lang="en-US" sz="1800" dirty="0">
                <a:solidFill>
                  <a:schemeClr val="tx2"/>
                </a:solidFill>
                <a:latin typeface="Arial" pitchFamily="34" charset="0"/>
              </a:rPr>
              <a:t>	      	</a:t>
            </a: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</a:rPr>
              <a:t>    [</a:t>
            </a:r>
            <a:r>
              <a:rPr lang="en-US" sz="1800" dirty="0">
                <a:solidFill>
                  <a:schemeClr val="tx2"/>
                </a:solidFill>
                <a:latin typeface="Arial" pitchFamily="34" charset="0"/>
              </a:rPr>
              <a:t>HA]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7440149" y="1495043"/>
            <a:ext cx="372384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  <a:spcAft>
                <a:spcPct val="50000"/>
              </a:spcAft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 = weak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acid</a:t>
            </a:r>
          </a:p>
          <a:p>
            <a:pPr algn="l" rtl="0">
              <a:spcBef>
                <a:spcPct val="50000"/>
              </a:spcBef>
              <a:spcAft>
                <a:spcPct val="50000"/>
              </a:spcAft>
            </a:pP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A- 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 Conjugate base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6762755" y="3357563"/>
            <a:ext cx="4401237" cy="10177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justLow" rtl="0" eaLnBrk="1" hangingPunct="1">
              <a:spcBef>
                <a:spcPct val="0"/>
              </a:spcBef>
            </a:pPr>
            <a:r>
              <a:rPr lang="en-US" sz="2000" dirty="0">
                <a:cs typeface="Times New Roman" pitchFamily="18" charset="0"/>
              </a:rPr>
              <a:t>* H-H equation describes </a:t>
            </a:r>
            <a:r>
              <a:rPr lang="en-US" sz="2000" dirty="0" smtClean="0">
                <a:cs typeface="Times New Roman" pitchFamily="18" charset="0"/>
              </a:rPr>
              <a:t>the </a:t>
            </a:r>
            <a:r>
              <a:rPr lang="en-US" sz="2000" dirty="0">
                <a:cs typeface="Times New Roman" pitchFamily="18" charset="0"/>
              </a:rPr>
              <a:t>relationship between </a:t>
            </a:r>
            <a:r>
              <a:rPr lang="en-US" sz="2000" dirty="0" smtClean="0">
                <a:cs typeface="Times New Roman" pitchFamily="18" charset="0"/>
              </a:rPr>
              <a:t>pH</a:t>
            </a:r>
            <a:r>
              <a:rPr lang="en-US" sz="2000" dirty="0">
                <a:cs typeface="Times New Roman" pitchFamily="18" charset="0"/>
              </a:rPr>
              <a:t>, pKa and buffer concentration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905235" y="1214422"/>
            <a:ext cx="3363467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spcBef>
                <a:spcPct val="0"/>
              </a:spcBef>
              <a:spcAft>
                <a:spcPct val="50000"/>
              </a:spcAft>
            </a:pP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                          A</a:t>
            </a:r>
            <a:r>
              <a:rPr lang="en-US" b="1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 H</a:t>
            </a:r>
            <a:r>
              <a:rPr lang="en-US" b="1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3" name="Rectangle 2"/>
          <p:cNvSpPr/>
          <p:nvPr/>
        </p:nvSpPr>
        <p:spPr>
          <a:xfrm>
            <a:off x="920751" y="157529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spcBef>
                <a:spcPct val="0"/>
              </a:spcBef>
            </a:pPr>
            <a:r>
              <a:rPr lang="en-US" dirty="0" smtClean="0">
                <a:solidFill>
                  <a:schemeClr val="tx2"/>
                </a:solidFill>
                <a:latin typeface="Arial" pitchFamily="34" charset="0"/>
              </a:rPr>
              <a:t>1)    K</a:t>
            </a:r>
            <a:r>
              <a:rPr lang="en-US" baseline="-25000" dirty="0" smtClean="0">
                <a:solidFill>
                  <a:schemeClr val="tx2"/>
                </a:solidFill>
                <a:latin typeface="Arial" pitchFamily="34" charset="0"/>
              </a:rPr>
              <a:t>a </a:t>
            </a:r>
            <a:r>
              <a:rPr lang="en-US" baseline="-25000" dirty="0">
                <a:solidFill>
                  <a:schemeClr val="tx2"/>
                </a:solidFill>
                <a:latin typeface="Arial" pitchFamily="34" charset="0"/>
              </a:rPr>
              <a:t>=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</a:rPr>
              <a:t>   [</a:t>
            </a:r>
            <a:r>
              <a:rPr lang="en-US" u="sng" dirty="0">
                <a:solidFill>
                  <a:schemeClr val="tx2"/>
                </a:solidFill>
                <a:latin typeface="Arial" pitchFamily="34" charset="0"/>
              </a:rPr>
              <a:t>H</a:t>
            </a:r>
            <a:r>
              <a:rPr lang="en-US" u="sng" baseline="30000" dirty="0">
                <a:solidFill>
                  <a:schemeClr val="tx2"/>
                </a:solidFill>
                <a:latin typeface="Arial" pitchFamily="34" charset="0"/>
              </a:rPr>
              <a:t>+</a:t>
            </a:r>
            <a:r>
              <a:rPr lang="en-US" u="sng" dirty="0">
                <a:solidFill>
                  <a:schemeClr val="tx2"/>
                </a:solidFill>
                <a:latin typeface="Arial" pitchFamily="34" charset="0"/>
              </a:rPr>
              <a:t>][A</a:t>
            </a:r>
            <a:r>
              <a:rPr lang="en-US" u="sng" baseline="30000" dirty="0">
                <a:solidFill>
                  <a:schemeClr val="tx2"/>
                </a:solidFill>
                <a:latin typeface="Arial" pitchFamily="34" charset="0"/>
              </a:rPr>
              <a:t>-</a:t>
            </a:r>
            <a:r>
              <a:rPr lang="en-US" u="sng" dirty="0">
                <a:solidFill>
                  <a:schemeClr val="tx2"/>
                </a:solidFill>
                <a:latin typeface="Arial" pitchFamily="34" charset="0"/>
              </a:rPr>
              <a:t>]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</a:rPr>
              <a:t> </a:t>
            </a:r>
          </a:p>
          <a:p>
            <a:pPr algn="l" rtl="0">
              <a:spcBef>
                <a:spcPct val="0"/>
              </a:spcBef>
            </a:pPr>
            <a:r>
              <a:rPr lang="en-US" dirty="0">
                <a:solidFill>
                  <a:schemeClr val="tx2"/>
                </a:solidFill>
                <a:latin typeface="Arial" pitchFamily="34" charset="0"/>
              </a:rPr>
              <a:t>        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</a:rPr>
              <a:t>        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</a:rPr>
              <a:t>[HA]</a:t>
            </a:r>
            <a:endParaRPr lang="en-US" u="sng" dirty="0">
              <a:solidFill>
                <a:schemeClr val="tx2"/>
              </a:solidFill>
              <a:latin typeface="Arial" pitchFamily="34" charset="0"/>
            </a:endParaRPr>
          </a:p>
          <a:p>
            <a:pPr algn="l" rtl="0">
              <a:spcBef>
                <a:spcPct val="0"/>
              </a:spcBef>
            </a:pPr>
            <a:r>
              <a:rPr lang="en-US" baseline="-25000" dirty="0">
                <a:latin typeface="Arial" pitchFamily="34" charset="0"/>
              </a:rPr>
              <a:t>                       </a:t>
            </a:r>
            <a:r>
              <a:rPr lang="en-US" dirty="0">
                <a:latin typeface="Arial" pitchFamily="34" charset="0"/>
              </a:rPr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35688" y="1348703"/>
            <a:ext cx="96288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520939" y="1505303"/>
            <a:ext cx="962885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286359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47715" y="857232"/>
            <a:ext cx="10096571" cy="52149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Similarly, the dissociation constant, or Kb value, of a weak base is given by the equation:</a:t>
            </a:r>
          </a:p>
          <a:p>
            <a:pPr algn="l" rtl="0"/>
            <a:endParaRPr lang="en-US" sz="2400" dirty="0" smtClean="0"/>
          </a:p>
          <a:p>
            <a:pPr algn="l" rtl="0"/>
            <a:endParaRPr lang="en-US" sz="2400" dirty="0" smtClean="0"/>
          </a:p>
          <a:p>
            <a:pPr algn="l" rt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the buffer equation for weak bases, which is derived from this relationship, may be expressed as:</a:t>
            </a:r>
          </a:p>
          <a:p>
            <a:pPr algn="l" rtl="0"/>
            <a:endParaRPr lang="ar-IQ" sz="2400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29" y="1857364"/>
            <a:ext cx="581029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480" y="4000504"/>
            <a:ext cx="5429288" cy="105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2805" y="314632"/>
            <a:ext cx="8596668" cy="762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rtl="0"/>
            <a:r>
              <a:rPr lang="en-US" dirty="0" smtClean="0"/>
              <a:t>The Body Buffering System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238865"/>
            <a:ext cx="10398706" cy="48024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Enzymatic activity and protein structure are frequently sensitive to pH; in any given body or cellular compartment, pH is maintained to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allow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for maximal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enzyme/protein efficiency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b="1" dirty="0" smtClean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Body pH is stabilized by the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buffering capacity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of the body fluids. </a:t>
            </a:r>
            <a:endParaRPr lang="en-US" sz="2000" dirty="0" smtClean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buffer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is a substance that has the ability to bind or release H+ in solution, thus keeping the pH of the solution relatively constant despite the addition of considerable quantities of acid or base. </a:t>
            </a:r>
            <a:endParaRPr lang="en-US" sz="2000" dirty="0" smtClean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Of course there are a number of buffers at work in biological fluids at any given time. </a:t>
            </a:r>
            <a:endParaRPr lang="en-US" sz="2000" dirty="0" smtClean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All buffer pairs in a homogenous solution are in equilibrium with the same [H+];  a great deal about all of the biological buffers in that system.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4259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548581"/>
            <a:ext cx="9631789" cy="449278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20624" lvl="0" indent="-384048" algn="l" defTabSz="914400" rt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FE8637"/>
              </a:buClr>
              <a:buNone/>
            </a:pPr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    Normal acid-base balance is achieved through number of buffer systems :</a:t>
            </a:r>
            <a:endParaRPr lang="en-US" sz="2800" dirty="0" smtClean="0">
              <a:solidFill>
                <a:prstClr val="black"/>
              </a:solidFill>
              <a:latin typeface="Calibri"/>
              <a:ea typeface="Calibri"/>
              <a:cs typeface="Arial"/>
            </a:endParaRPr>
          </a:p>
          <a:p>
            <a:pPr marL="820674" lvl="1" indent="-384048" algn="l" defTabSz="914400" rt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FE8637"/>
              </a:buClr>
              <a:buNone/>
            </a:pPr>
            <a:r>
              <a:rPr lang="en-US" sz="2600" dirty="0" smtClean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1- Bicarbonate-carbonic acid buffer system</a:t>
            </a:r>
            <a:endParaRPr lang="en-US" sz="2600" dirty="0" smtClean="0">
              <a:solidFill>
                <a:prstClr val="black"/>
              </a:solidFill>
              <a:latin typeface="Calibri"/>
              <a:ea typeface="Calibri"/>
              <a:cs typeface="Arial"/>
            </a:endParaRPr>
          </a:p>
          <a:p>
            <a:pPr marL="820674" lvl="1" indent="-384048" algn="l" defTabSz="914400" rt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FE8637"/>
              </a:buClr>
              <a:buNone/>
            </a:pPr>
            <a:r>
              <a:rPr lang="en-US" sz="2600" dirty="0" smtClean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2- Phosphate buffer system </a:t>
            </a:r>
            <a:endParaRPr lang="en-US" sz="2600" dirty="0" smtClean="0">
              <a:solidFill>
                <a:prstClr val="black"/>
              </a:solidFill>
              <a:latin typeface="Calibri"/>
              <a:ea typeface="Calibri"/>
              <a:cs typeface="Arial"/>
            </a:endParaRPr>
          </a:p>
          <a:p>
            <a:pPr marL="820674" lvl="1" indent="-384048" algn="l" defTabSz="914400" rt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FE8637"/>
              </a:buClr>
              <a:buNone/>
            </a:pPr>
            <a:r>
              <a:rPr lang="en-US" sz="2600" dirty="0" smtClean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3- Protein buffer systems ( Amino acids &amp; </a:t>
            </a:r>
            <a:r>
              <a:rPr lang="en-US" sz="2600" dirty="0" err="1" smtClean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Hb</a:t>
            </a:r>
            <a:r>
              <a:rPr lang="en-US" sz="2600" dirty="0" smtClean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 ) </a:t>
            </a:r>
            <a:endParaRPr lang="en-US" sz="2600" dirty="0" smtClean="0">
              <a:solidFill>
                <a:prstClr val="black"/>
              </a:solidFill>
              <a:latin typeface="Calibri"/>
              <a:ea typeface="Calibri"/>
              <a:cs typeface="Arial"/>
            </a:endParaRPr>
          </a:p>
          <a:p>
            <a:endParaRPr lang="ar-IQ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942805" y="314632"/>
            <a:ext cx="8596668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Body Buffering System </a:t>
            </a:r>
            <a:endParaRPr kumimoji="0" lang="ar-IQ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3557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929149" y="604684"/>
            <a:ext cx="8596668" cy="70300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rtl="0"/>
            <a:r>
              <a:rPr lang="en-US" sz="3600" dirty="0" smtClean="0"/>
              <a:t>Bicarbonate/Carbonic Acid Buffer </a:t>
            </a: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82762" y="3834582"/>
            <a:ext cx="7285704" cy="870153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4024671" y="5523271"/>
            <a:ext cx="264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Carbonic acid</a:t>
            </a:r>
          </a:p>
        </p:txBody>
      </p:sp>
      <p:cxnSp>
        <p:nvCxnSpPr>
          <p:cNvPr id="24581" name="Straight Arrow Connector 6"/>
          <p:cNvCxnSpPr>
            <a:cxnSpLocks noChangeShapeType="1"/>
          </p:cNvCxnSpPr>
          <p:nvPr/>
        </p:nvCxnSpPr>
        <p:spPr bwMode="auto">
          <a:xfrm rot="5400000">
            <a:off x="5352266" y="4932281"/>
            <a:ext cx="762000" cy="2117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899653" y="5105402"/>
            <a:ext cx="203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Bicarbonate</a:t>
            </a:r>
          </a:p>
        </p:txBody>
      </p:sp>
      <p:cxnSp>
        <p:nvCxnSpPr>
          <p:cNvPr id="24583" name="Straight Arrow Connector 9"/>
          <p:cNvCxnSpPr>
            <a:cxnSpLocks noChangeShapeType="1"/>
          </p:cNvCxnSpPr>
          <p:nvPr/>
        </p:nvCxnSpPr>
        <p:spPr bwMode="auto">
          <a:xfrm rot="10800000" flipV="1">
            <a:off x="2728452" y="4601495"/>
            <a:ext cx="781664" cy="471949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584" name="Straight Arrow Connector 14"/>
          <p:cNvCxnSpPr>
            <a:cxnSpLocks noChangeShapeType="1"/>
          </p:cNvCxnSpPr>
          <p:nvPr/>
        </p:nvCxnSpPr>
        <p:spPr bwMode="auto">
          <a:xfrm rot="5400000">
            <a:off x="1870655" y="5782941"/>
            <a:ext cx="533400" cy="4233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585" name="TextBox 15"/>
          <p:cNvSpPr txBox="1">
            <a:spLocks noChangeArrowheads="1"/>
          </p:cNvSpPr>
          <p:nvPr/>
        </p:nvSpPr>
        <p:spPr bwMode="auto">
          <a:xfrm>
            <a:off x="193367" y="6159911"/>
            <a:ext cx="314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Excreted in urine</a:t>
            </a:r>
          </a:p>
        </p:txBody>
      </p:sp>
      <p:sp>
        <p:nvSpPr>
          <p:cNvPr id="24586" name="TextBox 16"/>
          <p:cNvSpPr txBox="1">
            <a:spLocks noChangeArrowheads="1"/>
          </p:cNvSpPr>
          <p:nvPr/>
        </p:nvSpPr>
        <p:spPr bwMode="auto">
          <a:xfrm>
            <a:off x="8939161" y="6022259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Excreted by lungs</a:t>
            </a:r>
          </a:p>
        </p:txBody>
      </p:sp>
      <p:cxnSp>
        <p:nvCxnSpPr>
          <p:cNvPr id="24587" name="Straight Arrow Connector 14"/>
          <p:cNvCxnSpPr>
            <a:cxnSpLocks noChangeShapeType="1"/>
          </p:cNvCxnSpPr>
          <p:nvPr/>
        </p:nvCxnSpPr>
        <p:spPr bwMode="auto">
          <a:xfrm rot="5400000">
            <a:off x="10008488" y="5736240"/>
            <a:ext cx="533400" cy="4233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588" name="TextBox 16"/>
          <p:cNvSpPr txBox="1">
            <a:spLocks noChangeArrowheads="1"/>
          </p:cNvSpPr>
          <p:nvPr/>
        </p:nvSpPr>
        <p:spPr bwMode="auto">
          <a:xfrm>
            <a:off x="8534399" y="511769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Carbon dioxide </a:t>
            </a:r>
          </a:p>
        </p:txBody>
      </p:sp>
      <p:cxnSp>
        <p:nvCxnSpPr>
          <p:cNvPr id="24589" name="Straight Arrow Connector 9"/>
          <p:cNvCxnSpPr>
            <a:cxnSpLocks noChangeShapeType="1"/>
          </p:cNvCxnSpPr>
          <p:nvPr/>
        </p:nvCxnSpPr>
        <p:spPr bwMode="auto">
          <a:xfrm>
            <a:off x="8917858" y="4505633"/>
            <a:ext cx="639097" cy="567812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9716" y="1666567"/>
            <a:ext cx="11120284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Low" rtl="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Bicarbonate /Carbonic Acid Buffer  is the most important buffering system in the body . </a:t>
            </a:r>
          </a:p>
          <a:p>
            <a:pPr algn="justLow" rtl="0"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Carbonic acid is a weak acid , that only partly dissociated into H and bicarbonate.</a:t>
            </a:r>
          </a:p>
          <a:p>
            <a:pPr algn="justLow" rtl="0"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A unique feature of bicarbonate is the linkage between its buffering ability and the ability of lung to remove carbon dioxide from the body.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blood_buffering_system_-_tissues_and_lungs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08470" y="3572455"/>
            <a:ext cx="3335098" cy="1057703"/>
          </a:xfrm>
        </p:spPr>
      </p:pic>
      <p:pic>
        <p:nvPicPr>
          <p:cNvPr id="8" name="Picture 7" descr="buffer-system-11-7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910" y="324465"/>
            <a:ext cx="10899058" cy="653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07494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UFFE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1" y="206476"/>
            <a:ext cx="11680723" cy="643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07494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071546"/>
            <a:ext cx="11480800" cy="5609473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914400" lvl="1" indent="-457200" algn="justLow">
              <a:lnSpc>
                <a:spcPct val="90000"/>
              </a:lnSpc>
              <a:buNone/>
            </a:pPr>
            <a:endParaRPr lang="en-US" sz="2200" b="1" dirty="0" smtClean="0">
              <a:solidFill>
                <a:schemeClr val="tx1"/>
              </a:solidFill>
            </a:endParaRPr>
          </a:p>
          <a:p>
            <a:pPr marL="914400" lvl="1" indent="-457200" algn="justLow">
              <a:lnSpc>
                <a:spcPct val="90000"/>
              </a:lnSpc>
              <a:buNone/>
            </a:pPr>
            <a:endParaRPr lang="en-US" sz="2200" b="1" dirty="0" smtClean="0">
              <a:solidFill>
                <a:schemeClr val="tx1"/>
              </a:solidFill>
            </a:endParaRPr>
          </a:p>
          <a:p>
            <a:pPr marL="514350" indent="-457200" algn="justLow" rtl="0">
              <a:lnSpc>
                <a:spcPct val="90000"/>
              </a:lnSpc>
              <a:buNone/>
            </a:pPr>
            <a:r>
              <a:rPr lang="en-US" sz="10000" dirty="0" smtClean="0">
                <a:solidFill>
                  <a:schemeClr val="tx1"/>
                </a:solidFill>
              </a:rPr>
              <a:t>      </a:t>
            </a:r>
            <a:r>
              <a:rPr lang="en-US" sz="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Maintenance of normal protein and electrolyte concentrations controls water distribution in the body compartments</a:t>
            </a:r>
          </a:p>
          <a:p>
            <a:pPr marL="914400" lvl="1" indent="-457200" algn="justLow" rtl="0">
              <a:lnSpc>
                <a:spcPct val="90000"/>
              </a:lnSpc>
              <a:buNone/>
            </a:pPr>
            <a:endParaRPr lang="en-US" sz="6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Low" rtl="0">
              <a:lnSpc>
                <a:spcPct val="90000"/>
              </a:lnSpc>
              <a:buFont typeface="+mj-lt"/>
              <a:buAutoNum type="arabicPeriod"/>
            </a:pPr>
            <a:r>
              <a:rPr lang="en-US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Water passes freely across cell membranes</a:t>
            </a:r>
          </a:p>
          <a:p>
            <a:pPr marL="914400" lvl="1" indent="-457200" algn="justLow" rtl="0">
              <a:lnSpc>
                <a:spcPct val="90000"/>
              </a:lnSpc>
              <a:buFont typeface="+mj-lt"/>
              <a:buAutoNum type="arabicPeriod"/>
            </a:pPr>
            <a:r>
              <a:rPr lang="en-US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Ions and proteins cannot freely diffuse across most cell membranes</a:t>
            </a:r>
          </a:p>
          <a:p>
            <a:pPr marL="914400" lvl="1" indent="-457200" algn="justLow" rtl="0">
              <a:lnSpc>
                <a:spcPct val="90000"/>
              </a:lnSpc>
              <a:buFont typeface="+mj-lt"/>
              <a:buAutoNum type="arabicPeriod"/>
            </a:pPr>
            <a:r>
              <a:rPr lang="en-US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Water </a:t>
            </a:r>
            <a:r>
              <a:rPr lang="en-US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moves passively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in response to changes in solute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concentration</a:t>
            </a:r>
          </a:p>
          <a:p>
            <a:pPr marL="914400" lvl="1" indent="-457200" algn="justLow" rtl="0">
              <a:lnSpc>
                <a:spcPct val="90000"/>
              </a:lnSpc>
              <a:buFont typeface="+mj-lt"/>
              <a:buAutoNum type="arabicPeriod"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monitors to homeostatic balance occur in </a:t>
            </a:r>
            <a:r>
              <a:rPr lang="en-US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ECF and not </a:t>
            </a:r>
            <a:r>
              <a:rPr lang="en-US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ICF</a:t>
            </a:r>
            <a:endParaRPr lang="en-US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justLow" rtl="0">
              <a:lnSpc>
                <a:spcPct val="90000"/>
              </a:lnSpc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Fluid 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shifts occur between ICF &amp; ECF in response to </a:t>
            </a:r>
            <a:r>
              <a:rPr lang="en-US" sz="9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changes only in ECF</a:t>
            </a:r>
          </a:p>
          <a:p>
            <a:pPr lvl="2" algn="justLow" rtl="0">
              <a:lnSpc>
                <a:spcPct val="90000"/>
              </a:lnSpc>
            </a:pP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Key to equilibrium is </a:t>
            </a:r>
            <a:r>
              <a:rPr lang="en-US" sz="9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maintaining solute concentration</a:t>
            </a:r>
            <a:r>
              <a:rPr lang="en-US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osmolality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342900" lvl="2" indent="-342900" algn="justLow" rtl="0">
              <a:buNone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		</a:t>
            </a:r>
            <a:endParaRPr lang="en-US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2" indent="-342900" algn="justLow" rtl="0">
              <a:buNone/>
            </a:pP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9600" b="1" u="sng" dirty="0" smtClean="0">
                <a:latin typeface="Times New Roman" pitchFamily="18" charset="0"/>
                <a:cs typeface="Times New Roman" pitchFamily="18" charset="0"/>
              </a:rPr>
              <a:t>Note: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 water follows salt ,thus, regulation of fluid balance &amp;  electrolyte balance are intertwined</a:t>
            </a:r>
          </a:p>
          <a:p>
            <a:pPr algn="justLow" rtl="0">
              <a:buNone/>
            </a:pPr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3" name="Rectangle 2"/>
          <p:cNvSpPr/>
          <p:nvPr/>
        </p:nvSpPr>
        <p:spPr>
          <a:xfrm>
            <a:off x="380960" y="214289"/>
            <a:ext cx="11430080" cy="7571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</a:pPr>
            <a:r>
              <a:rPr lang="en-US" sz="24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Basic concepts relating to regulation of fluid &amp; electrolytes</a:t>
            </a:r>
            <a:endParaRPr lang="en-US" sz="2400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2547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0"/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Osmolality</a:t>
            </a:r>
            <a:endParaRPr lang="ar-IQ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4422"/>
            <a:ext cx="11201440" cy="52864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lvl="1" algn="justLow">
              <a:lnSpc>
                <a:spcPct val="90000"/>
              </a:lnSpc>
              <a:buNone/>
            </a:pPr>
            <a:endParaRPr lang="en-US" sz="3200" b="1" dirty="0" smtClean="0">
              <a:cs typeface="+mj-cs"/>
            </a:endParaRPr>
          </a:p>
          <a:p>
            <a:pPr algn="justLow" rtl="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Osmolality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is physical property of a solution that is based on the  concentration of solute in term of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miliosmoles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per kilogram of solvent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w/w)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&amp; is the ability of that solution to cause osmosis between ICF &amp; ECF.</a:t>
            </a:r>
          </a:p>
          <a:p>
            <a:pPr algn="justLow" rtl="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 low serum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osmolality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means a higher than usual amount of water in relation to the amount of particles dissolved in it  ( over hydration or edema )</a:t>
            </a:r>
          </a:p>
          <a:p>
            <a:pPr algn="justLow" rtl="0">
              <a:lnSpc>
                <a:spcPct val="90000"/>
              </a:lnSpc>
              <a:buFont typeface="Wingdings" pitchFamily="2" charset="2"/>
              <a:buChar char="v"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An increased serum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osmolality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indicate deficient fluid volume.</a:t>
            </a:r>
          </a:p>
          <a:p>
            <a:pPr algn="justLow" rtl="0">
              <a:lnSpc>
                <a:spcPct val="90000"/>
              </a:lnSpc>
              <a:buFont typeface="Wingdings" pitchFamily="2" charset="2"/>
              <a:buChar char="v"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Measurment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of serum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osmolality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gives information about the hydration status within the cells because of the osmotic equilibrium that is constantly being maintained on either side of the cell membrane .</a:t>
            </a:r>
          </a:p>
          <a:p>
            <a:pPr algn="justLow" rtl="0">
              <a:lnSpc>
                <a:spcPct val="90000"/>
              </a:lnSpc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Low" rtl="0">
              <a:lnSpc>
                <a:spcPct val="9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If change to hypertonic ECF, then water into ECF</a:t>
            </a:r>
          </a:p>
          <a:p>
            <a:pPr lvl="1" algn="justLow" rtl="0">
              <a:lnSpc>
                <a:spcPct val="9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If change to hypotonic ECF, then water into ICF</a:t>
            </a:r>
          </a:p>
          <a:p>
            <a:pPr algn="justLow" rtl="0"/>
            <a:endParaRPr lang="en-US" sz="3100" dirty="0" smtClean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2965" y="274638"/>
            <a:ext cx="9829835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2075" tIns="46038" rIns="92075" bIns="46038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Osmosis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1963" y="1600201"/>
            <a:ext cx="10572824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 algn="justLow" eaLnBrk="1" hangingPunct="1">
              <a:lnSpc>
                <a:spcPct val="90000"/>
              </a:lnSpc>
              <a:spcBef>
                <a:spcPct val="0"/>
              </a:spcBef>
            </a:pPr>
            <a:endParaRPr lang="en-US" dirty="0" smtClean="0"/>
          </a:p>
          <a:p>
            <a:pPr algn="justLow" rtl="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Movement of </a:t>
            </a:r>
            <a:r>
              <a:rPr lang="en-US" b="1" i="1" dirty="0" smtClean="0"/>
              <a:t>water</a:t>
            </a:r>
            <a:r>
              <a:rPr lang="en-US" dirty="0" smtClean="0"/>
              <a:t> between two compartments by a membrane permeable to water but not to solute</a:t>
            </a:r>
          </a:p>
          <a:p>
            <a:pPr algn="justLow" rtl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en-US" dirty="0" smtClean="0"/>
          </a:p>
          <a:p>
            <a:pPr algn="justLow" rtl="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Water moves from </a:t>
            </a:r>
            <a:r>
              <a:rPr lang="en-US" b="1" i="1" dirty="0" smtClean="0"/>
              <a:t>low solute to high solute concentration</a:t>
            </a:r>
            <a:r>
              <a:rPr lang="en-US" sz="2800" dirty="0" smtClean="0">
                <a:solidFill>
                  <a:srgbClr val="FF3300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,</a:t>
            </a:r>
            <a:r>
              <a:rPr lang="en-US" sz="2800" dirty="0" smtClean="0">
                <a:solidFill>
                  <a:srgbClr val="FF3300"/>
                </a:solidFill>
              </a:rPr>
              <a:t> </a:t>
            </a:r>
            <a:r>
              <a:rPr lang="en-US" dirty="0" smtClean="0"/>
              <a:t>requires no energy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84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07374"/>
            <a:ext cx="10972800" cy="86834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Body</a:t>
            </a: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Fluids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71461" y="1643050"/>
            <a:ext cx="11334829" cy="450059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/>
            <a:endParaRPr lang="en-US" sz="2800" dirty="0" smtClean="0">
              <a:cs typeface="+mj-cs"/>
            </a:endParaRPr>
          </a:p>
          <a:p>
            <a:pPr algn="l" rtl="0"/>
            <a:r>
              <a:rPr lang="en-US" sz="2800" dirty="0" smtClean="0">
                <a:cs typeface="+mj-cs"/>
              </a:rPr>
              <a:t> Water, </a:t>
            </a:r>
            <a:r>
              <a:rPr lang="en-US" sz="2000" dirty="0" smtClean="0">
                <a:cs typeface="+mj-cs"/>
              </a:rPr>
              <a:t>(the primary body fluid) </a:t>
            </a:r>
            <a:r>
              <a:rPr lang="en-US" sz="2800" dirty="0" smtClean="0">
                <a:cs typeface="+mj-cs"/>
              </a:rPr>
              <a:t>is the </a:t>
            </a:r>
            <a:r>
              <a:rPr lang="en-US" sz="2800" dirty="0">
                <a:cs typeface="+mj-cs"/>
              </a:rPr>
              <a:t>most </a:t>
            </a:r>
            <a:r>
              <a:rPr lang="en-US" sz="2800" dirty="0" smtClean="0">
                <a:cs typeface="+mj-cs"/>
              </a:rPr>
              <a:t>important nutrient for life.</a:t>
            </a:r>
          </a:p>
          <a:p>
            <a:pPr algn="l" rtl="0"/>
            <a:r>
              <a:rPr lang="en-US" sz="2800" dirty="0" smtClean="0">
                <a:cs typeface="+mj-cs"/>
              </a:rPr>
              <a:t>≈</a:t>
            </a:r>
            <a:r>
              <a:rPr lang="en-US" sz="2800" dirty="0" smtClean="0"/>
              <a:t> 40-75%</a:t>
            </a:r>
            <a:r>
              <a:rPr lang="en-US" sz="2800" dirty="0" smtClean="0">
                <a:cs typeface="+mj-cs"/>
              </a:rPr>
              <a:t> of human body </a:t>
            </a:r>
            <a:r>
              <a:rPr lang="en-US" sz="2800" dirty="0">
                <a:cs typeface="+mj-cs"/>
              </a:rPr>
              <a:t>weight is </a:t>
            </a:r>
            <a:r>
              <a:rPr lang="en-US" sz="2800" dirty="0" smtClean="0">
                <a:cs typeface="+mj-cs"/>
              </a:rPr>
              <a:t>water</a:t>
            </a:r>
            <a:r>
              <a:rPr lang="en-US" sz="2800" dirty="0">
                <a:cs typeface="+mj-cs"/>
              </a:rPr>
              <a:t>. </a:t>
            </a:r>
          </a:p>
          <a:p>
            <a:pPr algn="l" rtl="0"/>
            <a:r>
              <a:rPr lang="en-US" sz="2800" dirty="0">
                <a:cs typeface="+mj-cs"/>
              </a:rPr>
              <a:t>Loss of 10% body fluid = 8% weight loss </a:t>
            </a:r>
            <a:r>
              <a:rPr lang="en-US" sz="2800" b="1" dirty="0">
                <a:solidFill>
                  <a:schemeClr val="accent2"/>
                </a:solidFill>
                <a:cs typeface="+mj-cs"/>
              </a:rPr>
              <a:t>SERIOUS</a:t>
            </a:r>
          </a:p>
          <a:p>
            <a:pPr algn="l" rtl="0"/>
            <a:r>
              <a:rPr lang="en-US" sz="2800" dirty="0">
                <a:cs typeface="+mj-cs"/>
              </a:rPr>
              <a:t>Loss of 20% body fluid = 15% weight loss </a:t>
            </a:r>
            <a:r>
              <a:rPr lang="en-US" sz="2800" b="1" dirty="0">
                <a:solidFill>
                  <a:schemeClr val="accent2"/>
                </a:solidFill>
                <a:cs typeface="+mj-cs"/>
              </a:rPr>
              <a:t>FATAL</a:t>
            </a:r>
          </a:p>
          <a:p>
            <a:pPr algn="l" rtl="0"/>
            <a:r>
              <a:rPr lang="en-US" sz="2800" dirty="0">
                <a:cs typeface="+mj-cs"/>
              </a:rPr>
              <a:t>Fluid gained each day should = fluid lost each day </a:t>
            </a:r>
            <a:br>
              <a:rPr lang="en-US" sz="2800" dirty="0">
                <a:cs typeface="+mj-cs"/>
              </a:rPr>
            </a:br>
            <a:r>
              <a:rPr lang="en-US" sz="2800" dirty="0" smtClean="0">
                <a:cs typeface="+mj-cs"/>
              </a:rPr>
              <a:t>                                   (</a:t>
            </a:r>
            <a:r>
              <a:rPr lang="en-US" sz="2800" dirty="0">
                <a:cs typeface="+mj-cs"/>
              </a:rPr>
              <a:t>2 -3L/day average</a:t>
            </a:r>
            <a:r>
              <a:rPr lang="en-US" sz="2800" dirty="0" smtClean="0">
                <a:cs typeface="+mj-cs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397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osmolality</a:t>
            </a:r>
            <a:endParaRPr lang="ar-IQ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28737"/>
            <a:ext cx="10972800" cy="46974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endParaRPr lang="en-US" dirty="0" smtClean="0">
              <a:latin typeface="Arial" pitchFamily="34" charset="0"/>
            </a:endParaRPr>
          </a:p>
          <a:p>
            <a:pPr algn="l" rtl="0"/>
            <a:r>
              <a:rPr lang="en-US" sz="5100" dirty="0" smtClean="0">
                <a:latin typeface="Arial" pitchFamily="34" charset="0"/>
              </a:rPr>
              <a:t>Determining the osmolality is important because it indicates the water&amp; electrolytes balance of the body.</a:t>
            </a:r>
          </a:p>
          <a:p>
            <a:pPr algn="l" rtl="0">
              <a:buNone/>
            </a:pPr>
            <a:r>
              <a:rPr lang="en-US" sz="5100" dirty="0" smtClean="0">
                <a:latin typeface="Arial" pitchFamily="34" charset="0"/>
              </a:rPr>
              <a:t> </a:t>
            </a:r>
          </a:p>
          <a:p>
            <a:pPr algn="l" rtl="0"/>
            <a:r>
              <a:rPr lang="en-US" sz="5100" dirty="0" smtClean="0">
                <a:latin typeface="Arial" pitchFamily="34" charset="0"/>
              </a:rPr>
              <a:t>To determine the state of body water balance, one can measure plasma osmolality.</a:t>
            </a:r>
          </a:p>
          <a:p>
            <a:pPr algn="l" rtl="0"/>
            <a:endParaRPr lang="en-US" sz="5100" dirty="0">
              <a:latin typeface="Arial" pitchFamily="34" charset="0"/>
            </a:endParaRPr>
          </a:p>
          <a:p>
            <a:pPr algn="l" rtl="0"/>
            <a:r>
              <a:rPr lang="en-US" sz="5100" dirty="0" smtClean="0">
                <a:latin typeface="Arial" pitchFamily="34" charset="0"/>
              </a:rPr>
              <a:t> </a:t>
            </a:r>
            <a:r>
              <a:rPr lang="en-US" sz="5100" dirty="0"/>
              <a:t>Osmolality normal values</a:t>
            </a:r>
          </a:p>
          <a:p>
            <a:pPr lvl="1" algn="l" rtl="0"/>
            <a:r>
              <a:rPr lang="en-US" sz="5100" dirty="0" smtClean="0"/>
              <a:t>Plasma  :                      275-295 </a:t>
            </a:r>
            <a:r>
              <a:rPr lang="en-US" sz="5100" dirty="0" err="1" smtClean="0"/>
              <a:t>mOsm</a:t>
            </a:r>
            <a:r>
              <a:rPr lang="en-US" sz="5100" dirty="0" smtClean="0"/>
              <a:t>/Kg</a:t>
            </a:r>
            <a:endParaRPr lang="en-US" sz="5100" dirty="0"/>
          </a:p>
          <a:p>
            <a:pPr lvl="1" algn="l" rtl="0"/>
            <a:r>
              <a:rPr lang="en-US" sz="5100" dirty="0"/>
              <a:t>24 hour urine </a:t>
            </a:r>
            <a:r>
              <a:rPr lang="en-US" sz="5100" dirty="0" smtClean="0"/>
              <a:t>:              300-900 </a:t>
            </a:r>
            <a:r>
              <a:rPr lang="en-US" sz="5100" dirty="0" err="1" smtClean="0"/>
              <a:t>mOsm</a:t>
            </a:r>
            <a:r>
              <a:rPr lang="en-US" sz="5100" dirty="0" smtClean="0"/>
              <a:t>/Kg</a:t>
            </a:r>
            <a:endParaRPr lang="en-US" sz="5100" dirty="0"/>
          </a:p>
          <a:p>
            <a:pPr lvl="1" algn="l" rtl="0"/>
            <a:r>
              <a:rPr lang="en-US" sz="5100" dirty="0"/>
              <a:t>urine/serum ratio </a:t>
            </a:r>
            <a:r>
              <a:rPr lang="en-US" sz="5100" dirty="0" smtClean="0"/>
              <a:t>:                1.0-3.0</a:t>
            </a:r>
            <a:endParaRPr lang="en-US" sz="5100" dirty="0"/>
          </a:p>
          <a:p>
            <a:pPr algn="l" rtl="0">
              <a:lnSpc>
                <a:spcPct val="90000"/>
              </a:lnSpc>
            </a:pPr>
            <a:endParaRPr lang="en-US" sz="5100" dirty="0" smtClean="0">
              <a:latin typeface="Arial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5100" dirty="0" smtClean="0"/>
              <a:t>A solution that has HIGH osmolality   is one that is &gt; plasma osmolality = </a:t>
            </a:r>
            <a:r>
              <a:rPr lang="en-US" sz="5100" b="1" dirty="0" smtClean="0"/>
              <a:t>HYPERTONIC</a:t>
            </a:r>
            <a:r>
              <a:rPr lang="en-US" sz="5100" dirty="0" smtClean="0"/>
              <a:t> solution</a:t>
            </a:r>
          </a:p>
          <a:p>
            <a:pPr algn="l" rtl="0">
              <a:lnSpc>
                <a:spcPct val="90000"/>
              </a:lnSpc>
              <a:buNone/>
            </a:pPr>
            <a:endParaRPr lang="en-US" sz="5100" dirty="0" smtClean="0"/>
          </a:p>
          <a:p>
            <a:pPr algn="l" rtl="0">
              <a:lnSpc>
                <a:spcPct val="90000"/>
              </a:lnSpc>
            </a:pPr>
            <a:r>
              <a:rPr lang="en-US" sz="5100" dirty="0" smtClean="0"/>
              <a:t>A solution that has LOW osmolality   is one that is &lt; plasma  osmolality = </a:t>
            </a:r>
            <a:r>
              <a:rPr lang="en-US" sz="5100" b="1" dirty="0" smtClean="0"/>
              <a:t>HYPOTONIC </a:t>
            </a:r>
            <a:r>
              <a:rPr lang="en-US" sz="5100" dirty="0" smtClean="0"/>
              <a:t>solution</a:t>
            </a:r>
          </a:p>
          <a:p>
            <a:pPr algn="l" rtl="0">
              <a:lnSpc>
                <a:spcPct val="90000"/>
              </a:lnSpc>
              <a:buNone/>
            </a:pPr>
            <a:endParaRPr lang="en-US" sz="5100" dirty="0" smtClean="0"/>
          </a:p>
          <a:p>
            <a:pPr algn="l" rtl="0">
              <a:lnSpc>
                <a:spcPct val="90000"/>
              </a:lnSpc>
            </a:pPr>
            <a:r>
              <a:rPr lang="en-US" sz="5100" dirty="0" smtClean="0"/>
              <a:t>A solution that has equal osmolality as plasma = </a:t>
            </a:r>
            <a:r>
              <a:rPr lang="en-US" sz="5100" b="1" dirty="0" smtClean="0"/>
              <a:t>ISOTONIC</a:t>
            </a:r>
            <a:r>
              <a:rPr lang="en-US" sz="5100" dirty="0" smtClean="0"/>
              <a:t> solution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9403" y="188640"/>
            <a:ext cx="10972800" cy="9397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Regulation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Osmolality</a:t>
            </a:r>
            <a:endParaRPr lang="ar-IQ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28737"/>
            <a:ext cx="10972800" cy="46974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dirty="0" smtClean="0"/>
          </a:p>
          <a:p>
            <a:pPr algn="l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Osmolality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ECF is controlled by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-457200" algn="l" rtl="0">
              <a:buFont typeface="+mj-lt"/>
              <a:buAutoNum type="arabi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Hypothalams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osmoreceptor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via :</a:t>
            </a:r>
          </a:p>
          <a:p>
            <a:pPr marL="857250" lvl="2" indent="-457200" algn="l" rt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Thirst Mechanism</a:t>
            </a:r>
          </a:p>
          <a:p>
            <a:pPr marL="857250" lvl="2" indent="-457200" algn="l" rt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Regulation of vasopressin (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antidiuretic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hormone ADH)        </a:t>
            </a:r>
          </a:p>
          <a:p>
            <a:pPr marL="857250" lvl="2" indent="-45720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 marL="457200" lvl="1" indent="-457200" algn="l" rtl="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 Kidney via the control of  Na concentration &amp; regulation of blood volume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(Renin-angiotensin-aldosterone system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62587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48681"/>
            <a:ext cx="10972800" cy="601435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justLow"/>
            <a:endParaRPr lang="en-US" sz="2400" dirty="0" smtClean="0"/>
          </a:p>
          <a:p>
            <a:pPr lvl="0" algn="justLow" rtl="0"/>
            <a:r>
              <a:rPr lang="en-US" sz="2400" dirty="0" smtClean="0"/>
              <a:t>To maintain a normal plasma </a:t>
            </a:r>
            <a:r>
              <a:rPr lang="en-US" sz="2400" dirty="0" err="1" smtClean="0"/>
              <a:t>osmolality</a:t>
            </a:r>
            <a:r>
              <a:rPr lang="en-US" sz="2400" dirty="0" smtClean="0"/>
              <a:t> ( 275– 295 </a:t>
            </a:r>
            <a:r>
              <a:rPr lang="en-US" sz="2400" dirty="0" err="1" smtClean="0"/>
              <a:t>mOsm</a:t>
            </a:r>
            <a:r>
              <a:rPr lang="en-US" sz="2400" dirty="0" smtClean="0"/>
              <a:t>/kg of plasma H2O), </a:t>
            </a:r>
            <a:r>
              <a:rPr lang="en-US" sz="2400" dirty="0" err="1" smtClean="0"/>
              <a:t>osmoreceptors</a:t>
            </a:r>
            <a:r>
              <a:rPr lang="en-US" sz="2400" dirty="0" smtClean="0"/>
              <a:t> in the hypothalamus respond quickly to small changes in </a:t>
            </a:r>
            <a:r>
              <a:rPr lang="en-US" sz="2400" dirty="0" err="1" smtClean="0"/>
              <a:t>osmolality</a:t>
            </a:r>
            <a:r>
              <a:rPr lang="en-US" sz="2400" dirty="0" smtClean="0"/>
              <a:t>. A 1%–2% increase in </a:t>
            </a:r>
            <a:r>
              <a:rPr lang="en-US" sz="2400" dirty="0" err="1" smtClean="0"/>
              <a:t>osmolality</a:t>
            </a:r>
            <a:r>
              <a:rPr lang="en-US" sz="2400" dirty="0" smtClean="0"/>
              <a:t> causes a fourfold increase in the circulating concentration of ADH, and a 1%–2% decrease in </a:t>
            </a:r>
            <a:r>
              <a:rPr lang="en-US" sz="2400" dirty="0" err="1" smtClean="0"/>
              <a:t>osmolality</a:t>
            </a:r>
            <a:r>
              <a:rPr lang="en-US" sz="2400" dirty="0" smtClean="0"/>
              <a:t> shuts off ADH production. ADH acts by increasing the </a:t>
            </a:r>
            <a:r>
              <a:rPr lang="en-US" sz="2400" dirty="0" err="1" smtClean="0"/>
              <a:t>reabsorption</a:t>
            </a:r>
            <a:r>
              <a:rPr lang="en-US" sz="2400" dirty="0" smtClean="0"/>
              <a:t> of water in the collecting tubules. </a:t>
            </a:r>
          </a:p>
          <a:p>
            <a:pPr lvl="0" algn="l" rtl="0">
              <a:buNone/>
            </a:pPr>
            <a:endParaRPr lang="en-US" sz="2400" dirty="0" smtClean="0"/>
          </a:p>
          <a:p>
            <a:pPr algn="l" rtl="0">
              <a:buNone/>
            </a:pPr>
            <a:r>
              <a:rPr lang="en-US" sz="2400" dirty="0" smtClean="0"/>
              <a:t>                                       glucose </a:t>
            </a:r>
            <a:r>
              <a:rPr lang="en-US" sz="2000" dirty="0" smtClean="0"/>
              <a:t>(mg/dl)</a:t>
            </a:r>
            <a:r>
              <a:rPr lang="en-US" sz="2400" dirty="0" smtClean="0"/>
              <a:t>                    BUN </a:t>
            </a:r>
            <a:r>
              <a:rPr lang="en-US" sz="2000" dirty="0" smtClean="0"/>
              <a:t>(mg/ dl)</a:t>
            </a:r>
          </a:p>
          <a:p>
            <a:pPr lvl="0" algn="l" rtl="0"/>
            <a:r>
              <a:rPr lang="en-US" sz="2400" dirty="0" err="1" smtClean="0"/>
              <a:t>Osmolality</a:t>
            </a:r>
            <a:r>
              <a:rPr lang="en-US" sz="2400" dirty="0" smtClean="0"/>
              <a:t>  = 2Na   +                                 + </a:t>
            </a:r>
          </a:p>
          <a:p>
            <a:pPr algn="l" rtl="0">
              <a:buNone/>
            </a:pPr>
            <a:r>
              <a:rPr lang="en-US" sz="2400" dirty="0" smtClean="0"/>
              <a:t>                                               18                                 2.8 </a:t>
            </a:r>
          </a:p>
          <a:p>
            <a:pPr algn="l" rtl="0">
              <a:buNone/>
            </a:pPr>
            <a:endParaRPr lang="en-US" sz="2400" dirty="0" smtClean="0"/>
          </a:p>
          <a:p>
            <a:pPr algn="l" rtl="0">
              <a:buNone/>
            </a:pPr>
            <a:r>
              <a:rPr lang="en-US" sz="2400" dirty="0" smtClean="0"/>
              <a:t>BUN = Blood urea nitrogen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161916" y="4577661"/>
            <a:ext cx="220824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54147" y="4548163"/>
            <a:ext cx="307234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71725" y="428605"/>
            <a:ext cx="698137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Tonicity</a:t>
            </a:r>
          </a:p>
        </p:txBody>
      </p:sp>
      <p:sp>
        <p:nvSpPr>
          <p:cNvPr id="12" name="Title 1"/>
          <p:cNvSpPr>
            <a:spLocks noGrp="1"/>
          </p:cNvSpPr>
          <p:nvPr>
            <p:ph idx="1"/>
          </p:nvPr>
        </p:nvSpPr>
        <p:spPr>
          <a:xfrm>
            <a:off x="527381" y="1268761"/>
            <a:ext cx="10972800" cy="514543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 algn="just">
              <a:buNone/>
            </a:pPr>
            <a:endParaRPr lang="en-US" dirty="0" smtClean="0"/>
          </a:p>
          <a:p>
            <a:pPr lvl="1" algn="justLow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Normally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cells neither shrink or swell because intracellular and interstitial fluids have the same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osmolality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2" algn="justLow" rt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Increasing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osmolality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interstitial fluid draws water out of cells and cells shrink</a:t>
            </a:r>
          </a:p>
          <a:p>
            <a:pPr lvl="2" algn="justLow" rt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Decreasing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osmolality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interstitial fluid causes cells to swell</a:t>
            </a:r>
          </a:p>
          <a:p>
            <a:pPr algn="l" rtl="0">
              <a:spcBef>
                <a:spcPct val="50000"/>
              </a:spcBef>
            </a:pPr>
            <a:endParaRPr lang="en-US" sz="1200" dirty="0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scan0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28" y="928670"/>
            <a:ext cx="6953299" cy="3214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isotonic ce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5737" y="4286256"/>
            <a:ext cx="3841777" cy="2162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hypertonic cell"/>
          <p:cNvPicPr>
            <a:picLocks noChangeAspect="1" noChangeArrowheads="1"/>
          </p:cNvPicPr>
          <p:nvPr/>
        </p:nvPicPr>
        <p:blipFill>
          <a:blip r:embed="rId5" cstate="print"/>
          <a:srcRect l="33749"/>
          <a:stretch>
            <a:fillRect/>
          </a:stretch>
        </p:blipFill>
        <p:spPr bwMode="auto">
          <a:xfrm>
            <a:off x="8763019" y="4286256"/>
            <a:ext cx="2795629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hypotonic cell"/>
          <p:cNvPicPr>
            <a:picLocks noChangeAspect="1" noChangeArrowheads="1"/>
          </p:cNvPicPr>
          <p:nvPr/>
        </p:nvPicPr>
        <p:blipFill>
          <a:blip r:embed="rId6" cstate="print"/>
          <a:srcRect l="33749"/>
          <a:stretch>
            <a:fillRect/>
          </a:stretch>
        </p:blipFill>
        <p:spPr bwMode="auto">
          <a:xfrm>
            <a:off x="380960" y="4286257"/>
            <a:ext cx="2952771" cy="2145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428981" y="214290"/>
            <a:ext cx="60960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Tonicity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4095736" y="6488668"/>
            <a:ext cx="390527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Isotonic</a:t>
            </a:r>
          </a:p>
        </p:txBody>
      </p:sp>
      <p:sp>
        <p:nvSpPr>
          <p:cNvPr id="8" name="Rectangle 7"/>
          <p:cNvSpPr/>
          <p:nvPr/>
        </p:nvSpPr>
        <p:spPr>
          <a:xfrm>
            <a:off x="8763019" y="6488668"/>
            <a:ext cx="285752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Hypertonic </a:t>
            </a:r>
          </a:p>
        </p:txBody>
      </p:sp>
      <p:sp>
        <p:nvSpPr>
          <p:cNvPr id="9" name="Rectangle 8"/>
          <p:cNvSpPr/>
          <p:nvPr/>
        </p:nvSpPr>
        <p:spPr>
          <a:xfrm>
            <a:off x="380960" y="6488668"/>
            <a:ext cx="295277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Hypotonic</a:t>
            </a:r>
            <a:endParaRPr lang="en-US" dirty="0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agesCA96OT6Q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5973" y="1214422"/>
            <a:ext cx="7715304" cy="43577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Functions of Body Fluid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/>
          </a:p>
          <a:p>
            <a:pPr algn="l" rtl="0"/>
            <a:r>
              <a:rPr lang="en-US" sz="2800" dirty="0" smtClean="0"/>
              <a:t>Medium </a:t>
            </a:r>
            <a:r>
              <a:rPr lang="en-US" sz="2800" dirty="0"/>
              <a:t>for transport</a:t>
            </a:r>
          </a:p>
          <a:p>
            <a:pPr algn="l" rtl="0"/>
            <a:r>
              <a:rPr lang="en-US" sz="2800" dirty="0"/>
              <a:t>Needed for cellular metabolism</a:t>
            </a:r>
          </a:p>
          <a:p>
            <a:pPr algn="l" rtl="0"/>
            <a:r>
              <a:rPr lang="en-US" sz="2800" dirty="0"/>
              <a:t>Solvent for electrolytes and other constituents</a:t>
            </a:r>
          </a:p>
          <a:p>
            <a:pPr algn="l" rtl="0"/>
            <a:r>
              <a:rPr lang="en-US" sz="2800" dirty="0"/>
              <a:t>Helps maintain body temperature</a:t>
            </a:r>
          </a:p>
          <a:p>
            <a:pPr algn="l" rtl="0"/>
            <a:r>
              <a:rPr lang="en-US" sz="2800" dirty="0"/>
              <a:t>Helps digestion and elimination</a:t>
            </a:r>
          </a:p>
          <a:p>
            <a:pPr algn="l" rtl="0"/>
            <a:r>
              <a:rPr lang="en-US" sz="2800" dirty="0"/>
              <a:t>Acts as a lubricant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8206" y="427704"/>
            <a:ext cx="11326762" cy="9144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Body Fluid Compartments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idx="1"/>
          </p:nvPr>
        </p:nvSpPr>
        <p:spPr>
          <a:xfrm>
            <a:off x="380960" y="1600200"/>
            <a:ext cx="11430080" cy="475775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/>
            <a:r>
              <a:rPr lang="en-US" sz="2400" dirty="0">
                <a:cs typeface="+mj-cs"/>
              </a:rPr>
              <a:t>In lean adults, body fluids constitute 55% of female and 60% of male total body </a:t>
            </a:r>
            <a:r>
              <a:rPr lang="en-US" sz="2400" dirty="0" smtClean="0">
                <a:cs typeface="+mj-cs"/>
              </a:rPr>
              <a:t>mass these divided into:</a:t>
            </a:r>
            <a:endParaRPr lang="en-US" sz="2400" dirty="0">
              <a:cs typeface="+mj-cs"/>
            </a:endParaRPr>
          </a:p>
          <a:p>
            <a:pPr marL="971550" lvl="1" indent="-514350" algn="l" rtl="0">
              <a:buNone/>
            </a:pPr>
            <a:endParaRPr lang="en-US" sz="2400" b="1" u="sng" dirty="0" smtClean="0">
              <a:cs typeface="+mj-cs"/>
            </a:endParaRPr>
          </a:p>
          <a:p>
            <a:pPr marL="971550" lvl="1" indent="-514350" algn="l" rtl="0"/>
            <a:r>
              <a:rPr lang="en-US" sz="2400" b="1" u="sng" dirty="0" smtClean="0">
                <a:cs typeface="+mj-cs"/>
              </a:rPr>
              <a:t>Intracellular </a:t>
            </a:r>
            <a:r>
              <a:rPr lang="en-US" sz="2400" b="1" u="sng" dirty="0">
                <a:cs typeface="+mj-cs"/>
              </a:rPr>
              <a:t>fluid (ICF)</a:t>
            </a:r>
            <a:r>
              <a:rPr lang="en-US" sz="2400" b="1" dirty="0">
                <a:cs typeface="+mj-cs"/>
              </a:rPr>
              <a:t> inside cells</a:t>
            </a:r>
          </a:p>
          <a:p>
            <a:pPr lvl="2" algn="l" rtl="0">
              <a:buNone/>
            </a:pPr>
            <a:r>
              <a:rPr lang="en-US" sz="2400" dirty="0" smtClean="0">
                <a:cs typeface="+mj-cs"/>
              </a:rPr>
              <a:t> About </a:t>
            </a:r>
            <a:r>
              <a:rPr lang="en-US" sz="2400" dirty="0">
                <a:cs typeface="+mj-cs"/>
              </a:rPr>
              <a:t>2/3 of body </a:t>
            </a:r>
            <a:r>
              <a:rPr lang="en-US" sz="2400" dirty="0" smtClean="0">
                <a:cs typeface="+mj-cs"/>
              </a:rPr>
              <a:t>fluid</a:t>
            </a:r>
          </a:p>
          <a:p>
            <a:pPr lvl="2" algn="l" rtl="0">
              <a:buNone/>
            </a:pPr>
            <a:endParaRPr lang="en-US" sz="2400" dirty="0">
              <a:cs typeface="+mj-cs"/>
            </a:endParaRPr>
          </a:p>
          <a:p>
            <a:pPr lvl="1" algn="l" rtl="0"/>
            <a:r>
              <a:rPr lang="en-US" sz="2400" b="1" dirty="0" smtClean="0">
                <a:cs typeface="+mj-cs"/>
              </a:rPr>
              <a:t>  </a:t>
            </a:r>
            <a:r>
              <a:rPr lang="en-US" sz="2400" b="1" u="sng" dirty="0" smtClean="0">
                <a:cs typeface="+mj-cs"/>
              </a:rPr>
              <a:t>Extracellular </a:t>
            </a:r>
            <a:r>
              <a:rPr lang="en-US" sz="2400" b="1" u="sng" dirty="0">
                <a:cs typeface="+mj-cs"/>
              </a:rPr>
              <a:t>fluid (ECF) </a:t>
            </a:r>
            <a:r>
              <a:rPr lang="en-US" sz="2400" b="1" dirty="0">
                <a:cs typeface="+mj-cs"/>
              </a:rPr>
              <a:t>outside </a:t>
            </a:r>
            <a:r>
              <a:rPr lang="en-US" sz="2400" b="1" dirty="0" smtClean="0">
                <a:cs typeface="+mj-cs"/>
              </a:rPr>
              <a:t>cells divided into :</a:t>
            </a:r>
            <a:endParaRPr lang="en-US" sz="2400" b="1" dirty="0">
              <a:cs typeface="+mj-cs"/>
            </a:endParaRPr>
          </a:p>
          <a:p>
            <a:pPr marL="1371600" lvl="2" indent="-457200" algn="l" rtl="0">
              <a:buFont typeface="+mj-lt"/>
              <a:buAutoNum type="arabicPeriod"/>
            </a:pPr>
            <a:r>
              <a:rPr lang="en-US" sz="2400" b="1" dirty="0">
                <a:cs typeface="+mj-cs"/>
              </a:rPr>
              <a:t>Interstitial fluid </a:t>
            </a:r>
            <a:r>
              <a:rPr lang="en-US" sz="2400" dirty="0" smtClean="0">
                <a:cs typeface="+mj-cs"/>
              </a:rPr>
              <a:t>( fluid</a:t>
            </a:r>
            <a:r>
              <a:rPr lang="en-US" sz="2400" b="1" dirty="0" smtClean="0">
                <a:cs typeface="+mj-cs"/>
              </a:rPr>
              <a:t> </a:t>
            </a:r>
            <a:r>
              <a:rPr lang="en-US" sz="2400" dirty="0" smtClean="0">
                <a:cs typeface="+mj-cs"/>
              </a:rPr>
              <a:t>between cell) </a:t>
            </a:r>
            <a:r>
              <a:rPr lang="en-US" sz="2400" dirty="0">
                <a:cs typeface="+mj-cs"/>
              </a:rPr>
              <a:t>is 80% of ECF</a:t>
            </a:r>
          </a:p>
          <a:p>
            <a:pPr marL="1371600" lvl="2" indent="-457200" algn="l" rtl="0">
              <a:buFont typeface="+mj-lt"/>
              <a:buAutoNum type="arabicPeriod"/>
            </a:pPr>
            <a:r>
              <a:rPr lang="en-US" sz="2400" b="1" dirty="0" smtClean="0">
                <a:cs typeface="+mj-cs"/>
              </a:rPr>
              <a:t>Intravascular fluid </a:t>
            </a:r>
            <a:r>
              <a:rPr lang="en-US" sz="2400" dirty="0" smtClean="0">
                <a:cs typeface="+mj-cs"/>
              </a:rPr>
              <a:t>(Plasma </a:t>
            </a:r>
            <a:r>
              <a:rPr lang="en-US" sz="2400" dirty="0">
                <a:cs typeface="+mj-cs"/>
              </a:rPr>
              <a:t>in blood </a:t>
            </a:r>
            <a:r>
              <a:rPr lang="en-US" sz="2400" dirty="0" smtClean="0">
                <a:cs typeface="+mj-cs"/>
              </a:rPr>
              <a:t>)is </a:t>
            </a:r>
            <a:r>
              <a:rPr lang="en-US" sz="2400" dirty="0">
                <a:cs typeface="+mj-cs"/>
              </a:rPr>
              <a:t>20% of </a:t>
            </a:r>
            <a:r>
              <a:rPr lang="en-US" sz="2400" dirty="0" smtClean="0">
                <a:cs typeface="+mj-cs"/>
              </a:rPr>
              <a:t>ECF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177752"/>
          <p:cNvPicPr>
            <a:picLocks noChangeAspect="1" noChangeArrowheads="1"/>
          </p:cNvPicPr>
          <p:nvPr/>
        </p:nvPicPr>
        <p:blipFill>
          <a:blip r:embed="rId3" cstate="print">
            <a:lum bright="-18000" contrast="30000"/>
          </a:blip>
          <a:srcRect b="6227"/>
          <a:stretch>
            <a:fillRect/>
          </a:stretch>
        </p:blipFill>
        <p:spPr bwMode="auto">
          <a:xfrm>
            <a:off x="711200" y="857232"/>
            <a:ext cx="10769600" cy="5643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047978" y="214291"/>
            <a:ext cx="638179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Body Fluid Compartments</a:t>
            </a:r>
            <a:endParaRPr lang="ar-IQ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4050" y="1238865"/>
            <a:ext cx="2335008" cy="2081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7356" y="206477"/>
            <a:ext cx="7624916" cy="63418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W9507-22-02"/>
          <p:cNvPicPr>
            <a:picLocks noChangeAspect="1" noChangeArrowheads="1"/>
          </p:cNvPicPr>
          <p:nvPr/>
        </p:nvPicPr>
        <p:blipFill>
          <a:blip r:embed="rId3" cstate="print">
            <a:lum bright="-18000" contrast="36000"/>
          </a:blip>
          <a:srcRect b="2531"/>
          <a:stretch>
            <a:fillRect/>
          </a:stretch>
        </p:blipFill>
        <p:spPr bwMode="auto">
          <a:xfrm>
            <a:off x="4470400" y="199571"/>
            <a:ext cx="7416800" cy="586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>
            <a:lum bright="-12000" contrast="18000"/>
          </a:blip>
          <a:srcRect l="999" t="15277" r="60912" b="19444"/>
          <a:stretch>
            <a:fillRect/>
          </a:stretch>
        </p:blipFill>
        <p:spPr bwMode="auto">
          <a:xfrm>
            <a:off x="285709" y="1135626"/>
            <a:ext cx="3778291" cy="52504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04800" y="304800"/>
            <a:ext cx="3695685" cy="580103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1" dirty="0"/>
              <a:t>Fluid </a:t>
            </a:r>
            <a:r>
              <a:rPr lang="en-US" sz="1600" b="1" dirty="0" smtClean="0"/>
              <a:t>balance</a:t>
            </a:r>
            <a:endParaRPr lang="en-US" sz="1600" b="1" dirty="0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5791200" y="6248400"/>
            <a:ext cx="4876800" cy="381000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b="1" u="none" dirty="0"/>
              <a:t>Note: Insensible loss = 1000 cc/day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Face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</TotalTime>
  <Words>2556</Words>
  <Application>Microsoft Office PowerPoint</Application>
  <PresentationFormat>Custom</PresentationFormat>
  <Paragraphs>427</Paragraphs>
  <Slides>45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Facet</vt:lpstr>
      <vt:lpstr>     Physiology The Body as an Organized "Solution” </vt:lpstr>
      <vt:lpstr>Physiology </vt:lpstr>
      <vt:lpstr>General Principles : The Body as an Organized "Solution” </vt:lpstr>
      <vt:lpstr>Body Fluids</vt:lpstr>
      <vt:lpstr>Functions of Body Fluid</vt:lpstr>
      <vt:lpstr>Body Fluid Compartments</vt:lpstr>
      <vt:lpstr>Slide 7</vt:lpstr>
      <vt:lpstr>Slide 8</vt:lpstr>
      <vt:lpstr>Slide 9</vt:lpstr>
      <vt:lpstr>Slide 10</vt:lpstr>
      <vt:lpstr>Slide 11</vt:lpstr>
      <vt:lpstr>Water, Electrolytes,  &amp;  Acid/Base</vt:lpstr>
      <vt:lpstr>Life is  evolved in water and is still  absolutely dependent on it. </vt:lpstr>
      <vt:lpstr>Properties of water</vt:lpstr>
      <vt:lpstr>Polarity of Water</vt:lpstr>
      <vt:lpstr>Water dissolves polar compounds</vt:lpstr>
      <vt:lpstr>Hydrogen Bonding of Water</vt:lpstr>
      <vt:lpstr>Ionization of Water</vt:lpstr>
      <vt:lpstr>Slide 19</vt:lpstr>
      <vt:lpstr>Electrolytes </vt:lpstr>
      <vt:lpstr>Electrolytes</vt:lpstr>
      <vt:lpstr>Slide 22</vt:lpstr>
      <vt:lpstr>Slide 23</vt:lpstr>
      <vt:lpstr>Electrolyte Functions</vt:lpstr>
      <vt:lpstr>pH &amp; The body  Buffering System </vt:lpstr>
      <vt:lpstr>pH Scale</vt:lpstr>
      <vt:lpstr>Slide 27</vt:lpstr>
      <vt:lpstr>Weak Acids and Bases Equilibrium</vt:lpstr>
      <vt:lpstr>Acid/conjugate base pairs</vt:lpstr>
      <vt:lpstr>Henderson-Hassel bach Equation</vt:lpstr>
      <vt:lpstr>Slide 31</vt:lpstr>
      <vt:lpstr>The Body Buffering System </vt:lpstr>
      <vt:lpstr>Slide 33</vt:lpstr>
      <vt:lpstr>Bicarbonate/Carbonic Acid Buffer </vt:lpstr>
      <vt:lpstr>Slide 35</vt:lpstr>
      <vt:lpstr>Slide 36</vt:lpstr>
      <vt:lpstr>Slide 37</vt:lpstr>
      <vt:lpstr>Osmolality</vt:lpstr>
      <vt:lpstr>Osmosis</vt:lpstr>
      <vt:lpstr>osmolality</vt:lpstr>
      <vt:lpstr>Regulation of Osmolality</vt:lpstr>
      <vt:lpstr>Slide 42</vt:lpstr>
      <vt:lpstr>Slide 43</vt:lpstr>
      <vt:lpstr>Slide 44</vt:lpstr>
      <vt:lpstr>Slide 45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Body fluids, Electrolytes &amp; their Regulation Forces</dc:title>
  <dc:creator>HP</dc:creator>
  <cp:lastModifiedBy>shosho</cp:lastModifiedBy>
  <cp:revision>62</cp:revision>
  <dcterms:created xsi:type="dcterms:W3CDTF">2017-09-30T19:47:03Z</dcterms:created>
  <dcterms:modified xsi:type="dcterms:W3CDTF">2018-09-30T20:08:14Z</dcterms:modified>
</cp:coreProperties>
</file>