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61" r:id="rId4"/>
    <p:sldId id="362" r:id="rId5"/>
    <p:sldId id="363" r:id="rId6"/>
    <p:sldId id="263" r:id="rId7"/>
    <p:sldId id="364" r:id="rId8"/>
    <p:sldId id="264" r:id="rId9"/>
    <p:sldId id="269" r:id="rId10"/>
    <p:sldId id="270" r:id="rId11"/>
    <p:sldId id="303" r:id="rId12"/>
    <p:sldId id="273" r:id="rId13"/>
    <p:sldId id="304" r:id="rId14"/>
    <p:sldId id="333" r:id="rId15"/>
    <p:sldId id="282" r:id="rId16"/>
    <p:sldId id="334" r:id="rId17"/>
    <p:sldId id="335" r:id="rId18"/>
    <p:sldId id="339" r:id="rId19"/>
    <p:sldId id="347" r:id="rId20"/>
    <p:sldId id="359" r:id="rId21"/>
    <p:sldId id="360" r:id="rId22"/>
    <p:sldId id="365" r:id="rId23"/>
    <p:sldId id="356" r:id="rId24"/>
    <p:sldId id="357" r:id="rId25"/>
    <p:sldId id="358" r:id="rId26"/>
    <p:sldId id="353" r:id="rId27"/>
    <p:sldId id="354" r:id="rId28"/>
    <p:sldId id="355" r:id="rId29"/>
    <p:sldId id="352" r:id="rId30"/>
  </p:sldIdLst>
  <p:sldSz cx="9144000" cy="6858000" type="screen4x3"/>
  <p:notesSz cx="6858000" cy="9313863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623" autoAdjust="0"/>
  </p:normalViewPr>
  <p:slideViewPr>
    <p:cSldViewPr>
      <p:cViewPr>
        <p:scale>
          <a:sx n="63" d="100"/>
          <a:sy n="63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2DF4-07D2-47BB-BA73-DA060009AD3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F0E39-49C2-4041-8C3F-E972127E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B289DB-DC12-4D0C-A686-25260F8867FA}" type="datetimeFigureOut">
              <a:rPr lang="ar-IQ" smtClean="0"/>
              <a:pPr/>
              <a:t>05/10/1442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A58D5B-0942-46ED-BAC3-293B14D5E6D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22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Low" rtl="0"/>
            <a:r>
              <a:rPr lang="en-US" b="1" dirty="0"/>
              <a:t>Gestational diabetes GDM</a:t>
            </a:r>
            <a:r>
              <a:rPr lang="en-US" dirty="0"/>
              <a:t> is “any degree of glucose intolerance with onset or first recognition during pregnancy.”</a:t>
            </a:r>
            <a:r>
              <a:rPr lang="en-US" b="1" dirty="0"/>
              <a:t> </a:t>
            </a:r>
            <a:r>
              <a:rPr lang="en-US" b="1" dirty="0" err="1"/>
              <a:t>Glucosuria</a:t>
            </a:r>
            <a:r>
              <a:rPr lang="en-US" dirty="0"/>
              <a:t> can also occur after the renal tubular transporter system for glucose becomes saturated. This happens when the glucose concentration of plasma exceeds roughly 180 mg/</a:t>
            </a:r>
            <a:r>
              <a:rPr lang="en-US" dirty="0" err="1"/>
              <a:t>dL</a:t>
            </a:r>
            <a:r>
              <a:rPr lang="en-US" dirty="0"/>
              <a:t> in an individual with normal renal function and urine output.</a:t>
            </a:r>
          </a:p>
          <a:p>
            <a:pPr algn="justLow" rtl="0"/>
            <a:r>
              <a:rPr lang="en-US" dirty="0"/>
              <a:t>As hepatic glucose overproduction continues, the plasma glucose concentration reaches a plateau around 300 to 500 mg/</a:t>
            </a:r>
            <a:r>
              <a:rPr lang="en-US" dirty="0" err="1"/>
              <a:t>dL</a:t>
            </a:r>
            <a:r>
              <a:rPr lang="en-US" dirty="0"/>
              <a:t> (17–28 </a:t>
            </a:r>
            <a:r>
              <a:rPr lang="en-US" dirty="0" err="1"/>
              <a:t>mmol</a:t>
            </a:r>
            <a:r>
              <a:rPr lang="en-US" dirty="0"/>
              <a:t>/L). Provided renal output is maintained, glucose excretion will match the overproduction causing the plateau.</a:t>
            </a:r>
          </a:p>
          <a:p>
            <a:endParaRPr lang="ar-IQ" dirty="0"/>
          </a:p>
          <a:p>
            <a:pPr algn="justLow" rtl="0"/>
            <a:endParaRPr lang="en-US" dirty="0"/>
          </a:p>
          <a:p>
            <a:pPr algn="justLow" rtl="0">
              <a:buNone/>
            </a:pPr>
            <a:endParaRPr lang="en-US" dirty="0"/>
          </a:p>
          <a:p>
            <a:pPr lvl="0" algn="justLow" rtl="0"/>
            <a:r>
              <a:rPr lang="en-US" b="1" dirty="0"/>
              <a:t>Causes of GDM</a:t>
            </a:r>
            <a:r>
              <a:rPr lang="en-US" dirty="0"/>
              <a:t> include metabolic and hormonal changes. </a:t>
            </a:r>
          </a:p>
          <a:p>
            <a:pPr lvl="0" algn="justLow" rtl="0">
              <a:buNone/>
            </a:pPr>
            <a:endParaRPr lang="en-US" dirty="0"/>
          </a:p>
          <a:p>
            <a:pPr lvl="0" algn="justLow" rtl="0"/>
            <a:r>
              <a:rPr lang="en-US" dirty="0"/>
              <a:t>Patients with GDM frequently return to normal postpartum. However, this disease is associated with increased complications and an increased risk for development of diabetes in later years. </a:t>
            </a:r>
          </a:p>
          <a:p>
            <a:pPr lvl="0"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Infants born to mothers with diabetes are at increased risk for respiratory distress syndrome, </a:t>
            </a:r>
            <a:r>
              <a:rPr lang="en-US" dirty="0" err="1"/>
              <a:t>hypocalcemia</a:t>
            </a:r>
            <a:r>
              <a:rPr lang="en-US" dirty="0"/>
              <a:t>, and </a:t>
            </a:r>
            <a:r>
              <a:rPr lang="en-US" dirty="0" err="1"/>
              <a:t>hyperbilirubinemia</a:t>
            </a:r>
            <a:r>
              <a:rPr lang="en-US" dirty="0"/>
              <a:t>. Fetal insulin secretion is stimulated in the neonate of a mother with diabetes. However, when the infant is born and the umbilical cord is severed, the infant’s oversupply of glucose is abruptly terminated, causing severe hypoglycemia.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001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6340-23B8-4724-A603-AB424B7B16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713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Idiopathic type 1 diabetes</a:t>
            </a:r>
            <a:r>
              <a:rPr lang="en-US" i="1" dirty="0"/>
              <a:t> </a:t>
            </a:r>
            <a:r>
              <a:rPr lang="en-US" dirty="0"/>
              <a:t>is a form of type 1 diabetes that has no known etiology, is strongly inherited, and does not have B cell autoimmunity. Individuals with this form of diabetes have episodic requirements for insulin replacement.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58EA0F-3EF8-4C63-A3A4-1688C89DB598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583-EC6A-44D1-842A-48FCCD87E5A0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E59E-997A-4C99-9F01-C4335E2C07CF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07E524-71BA-4471-83A6-1DE320DE064C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66D10B-229C-42E6-9782-B476A64BB38B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51F9-AF83-44D5-A42E-98BBAF4EB97A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107E-7883-44E1-820C-7532CE923411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FDB46C-40BE-422F-B29D-C1C87EA003E6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52F6-4868-4661-8B31-A295AAB92F37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B82099-22BF-4C87-8833-E98305EB45CD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48684D-6804-4921-9F75-DCBD1E02A4D6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787EEE-5BC3-4CD8-AD34-0EA0530B0784}" type="datetime8">
              <a:rPr lang="ar-IQ" smtClean="0"/>
              <a:t>16 أيار، 21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348880"/>
            <a:ext cx="4943718" cy="74223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Glucose </a:t>
            </a:r>
            <a:r>
              <a:rPr lang="en-US" sz="3600" dirty="0">
                <a:solidFill>
                  <a:schemeClr val="tx1"/>
                </a:solidFill>
              </a:rPr>
              <a:t>analysis</a:t>
            </a:r>
            <a:endParaRPr lang="ar-IQ" sz="3600" dirty="0">
              <a:solidFill>
                <a:schemeClr val="tx1"/>
              </a:solidFill>
            </a:endParaRPr>
          </a:p>
        </p:txBody>
      </p:sp>
      <p:pic>
        <p:nvPicPr>
          <p:cNvPr id="3" name="Picture 4" descr="كلية المستقبل الجامع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68" y="10380"/>
            <a:ext cx="3787133" cy="19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قسم الصيد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04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03648" y="321471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chemistry(3st.)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48272" y="4221088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M.sc.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Duaa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falah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pharmacology and toxicology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752261" y="60212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i="1" dirty="0"/>
              <a:t>Type 1 diabetes mellitus</a:t>
            </a:r>
            <a:r>
              <a:rPr lang="en-US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 rtl="0">
              <a:buFont typeface="Wingdings" panose="05000000000000000000" pitchFamily="2" charset="2"/>
              <a:buChar char="Ø"/>
            </a:pPr>
            <a:r>
              <a:rPr lang="en-US" dirty="0"/>
              <a:t>Type 1 constitutes only 10% to 20% of all cases of diabetes and commonly occurs in </a:t>
            </a:r>
            <a:r>
              <a:rPr lang="en-US" b="1" dirty="0"/>
              <a:t>childhood and adolescence</a:t>
            </a:r>
            <a:r>
              <a:rPr lang="en-US" dirty="0"/>
              <a:t> </a:t>
            </a:r>
          </a:p>
          <a:p>
            <a:pPr lvl="0" algn="justLow" rtl="0">
              <a:buFont typeface="Wingdings" panose="05000000000000000000" pitchFamily="2" charset="2"/>
              <a:buChar char="Ø"/>
            </a:pPr>
            <a:endParaRPr lang="en-US" dirty="0"/>
          </a:p>
          <a:p>
            <a:pPr lvl="0" algn="justLow" rtl="0">
              <a:buFont typeface="Wingdings" panose="05000000000000000000" pitchFamily="2" charset="2"/>
              <a:buChar char="Ø"/>
            </a:pPr>
            <a:r>
              <a:rPr lang="en-US" dirty="0"/>
              <a:t>Upper limit of </a:t>
            </a:r>
            <a:r>
              <a:rPr lang="en-US" b="1" dirty="0"/>
              <a:t>110 mg/</a:t>
            </a:r>
            <a:r>
              <a:rPr lang="en-US" b="1" dirty="0" err="1"/>
              <a:t>dL</a:t>
            </a:r>
            <a:r>
              <a:rPr lang="en-US" b="1" dirty="0"/>
              <a:t> on the fasting plasma glucose</a:t>
            </a:r>
            <a:r>
              <a:rPr lang="en-US" dirty="0"/>
              <a:t> is designated as the upper limit of normal blood glucose.</a:t>
            </a:r>
          </a:p>
          <a:p>
            <a:pPr lvl="0" algn="justLow" rtl="0">
              <a:buFont typeface="Wingdings" panose="05000000000000000000" pitchFamily="2" charset="2"/>
              <a:buChar char="Ø"/>
            </a:pPr>
            <a:endParaRPr lang="en-US" dirty="0"/>
          </a:p>
          <a:p>
            <a:pPr lvl="0" algn="justLow" rtl="0">
              <a:buFont typeface="Wingdings" panose="05000000000000000000" pitchFamily="2" charset="2"/>
              <a:buChar char="Ø"/>
            </a:pPr>
            <a:r>
              <a:rPr lang="en-US" b="1" dirty="0"/>
              <a:t>Characteristics of type 1 diabetes</a:t>
            </a:r>
            <a:r>
              <a:rPr lang="en-US" dirty="0"/>
              <a:t> include abrupt onset, insulin dependence, and ketosis tendency. This diabetic type is genetically related.</a:t>
            </a:r>
          </a:p>
          <a:p>
            <a:pPr algn="justLow"/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Signs and symptoms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/>
            <a:endParaRPr lang="en-US" dirty="0"/>
          </a:p>
          <a:p>
            <a:pPr lvl="0" algn="justLow" rtl="0">
              <a:buNone/>
            </a:pPr>
            <a:r>
              <a:rPr lang="en-US" b="1" dirty="0"/>
              <a:t>Signs and symptoms</a:t>
            </a:r>
            <a:r>
              <a:rPr lang="en-US" dirty="0"/>
              <a:t> include :</a:t>
            </a:r>
          </a:p>
          <a:p>
            <a:pPr algn="justLow" rtl="0"/>
            <a:r>
              <a:rPr lang="en-US" b="1" dirty="0" err="1"/>
              <a:t>polydipsia</a:t>
            </a:r>
            <a:r>
              <a:rPr lang="en-US" dirty="0"/>
              <a:t> (excessive thirst)</a:t>
            </a:r>
          </a:p>
          <a:p>
            <a:pPr algn="justLow" rtl="0"/>
            <a:r>
              <a:rPr lang="en-US" b="1" dirty="0" err="1"/>
              <a:t>polyphagia</a:t>
            </a:r>
            <a:r>
              <a:rPr lang="en-US" b="1" dirty="0"/>
              <a:t> </a:t>
            </a:r>
            <a:r>
              <a:rPr lang="en-US" dirty="0"/>
              <a:t>(increased food intake)</a:t>
            </a:r>
          </a:p>
          <a:p>
            <a:pPr algn="justLow" rtl="0"/>
            <a:r>
              <a:rPr lang="en-US" b="1" dirty="0" err="1"/>
              <a:t>polyuria</a:t>
            </a:r>
            <a:r>
              <a:rPr lang="en-US" dirty="0"/>
              <a:t> (excessive urine production)</a:t>
            </a:r>
          </a:p>
          <a:p>
            <a:pPr algn="justLow" rtl="0"/>
            <a:r>
              <a:rPr lang="en-US" dirty="0"/>
              <a:t>Rapid weight loss, hyperventilation, mental confusion, and possible loss of consciousness.</a:t>
            </a:r>
          </a:p>
          <a:p>
            <a:pPr algn="justLow" rtl="0">
              <a:buNone/>
            </a:pPr>
            <a:endParaRPr lang="en-US" dirty="0"/>
          </a:p>
          <a:p>
            <a:pPr lvl="0" algn="justLow" rtl="0">
              <a:buNone/>
            </a:pPr>
            <a:r>
              <a:rPr lang="en-US" b="1" dirty="0"/>
              <a:t>Complications: </a:t>
            </a:r>
            <a:r>
              <a:rPr lang="en-US" dirty="0"/>
              <a:t> include:</a:t>
            </a:r>
          </a:p>
          <a:p>
            <a:pPr algn="justLow" rtl="0"/>
            <a:r>
              <a:rPr lang="en-US" dirty="0"/>
              <a:t> </a:t>
            </a:r>
            <a:r>
              <a:rPr lang="en-US" dirty="0" err="1"/>
              <a:t>microvascular</a:t>
            </a:r>
            <a:r>
              <a:rPr lang="en-US" dirty="0"/>
              <a:t> problems such as nephropathy , neuropathy, and retinopathy. </a:t>
            </a:r>
          </a:p>
          <a:p>
            <a:pPr algn="justLow" rtl="0"/>
            <a:r>
              <a:rPr lang="en-US" dirty="0"/>
              <a:t>Increased heart disease is also found in patients with diabetes. </a:t>
            </a:r>
          </a:p>
          <a:p>
            <a:pPr>
              <a:buNone/>
            </a:pP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i="1" dirty="0"/>
              <a:t>Type 2 diabetes mellitus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/>
            <a:endParaRPr lang="en-US" b="1" dirty="0"/>
          </a:p>
          <a:p>
            <a:pPr lvl="0" algn="justLow" rtl="0"/>
            <a:r>
              <a:rPr lang="en-US" b="1" dirty="0"/>
              <a:t>Characteristics </a:t>
            </a:r>
            <a:r>
              <a:rPr lang="en-US" dirty="0"/>
              <a:t>usually include adult onset of the disease and milder symptoms  than in type 1, with </a:t>
            </a:r>
            <a:r>
              <a:rPr lang="en-US" dirty="0" err="1"/>
              <a:t>ketoacidosis</a:t>
            </a:r>
            <a:r>
              <a:rPr lang="en-US" dirty="0"/>
              <a:t> seldom occurring.</a:t>
            </a:r>
          </a:p>
          <a:p>
            <a:pPr lvl="0" algn="justLow" rtl="0"/>
            <a:endParaRPr lang="en-US" dirty="0"/>
          </a:p>
          <a:p>
            <a:pPr algn="justLow" rtl="0"/>
            <a:r>
              <a:rPr lang="en-US" dirty="0"/>
              <a:t>However, these patients are more likely to go into a </a:t>
            </a:r>
            <a:r>
              <a:rPr lang="en-US" dirty="0" err="1"/>
              <a:t>hyperosmolar</a:t>
            </a:r>
            <a:r>
              <a:rPr lang="en-US" dirty="0"/>
              <a:t> coma and are at an increased risk of developing </a:t>
            </a:r>
            <a:r>
              <a:rPr lang="en-US" dirty="0" err="1"/>
              <a:t>macrovascular</a:t>
            </a:r>
            <a:r>
              <a:rPr lang="en-US" dirty="0"/>
              <a:t> and </a:t>
            </a:r>
            <a:r>
              <a:rPr lang="en-US" dirty="0" err="1"/>
              <a:t>microvascular</a:t>
            </a:r>
            <a:r>
              <a:rPr lang="en-US" dirty="0"/>
              <a:t> complications.</a:t>
            </a:r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/>
              <a:t>Gestational diabetes mellitus (GDM)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 algn="justLow" rtl="0"/>
            <a:r>
              <a:rPr lang="en-US" dirty="0"/>
              <a:t>Defined as diabetes mellitus that develops during pregnancy</a:t>
            </a:r>
          </a:p>
          <a:p>
            <a:pPr marL="457200" indent="-457200"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GDM associated with increased incidence of neonatal morbidity, including </a:t>
            </a:r>
            <a:r>
              <a:rPr lang="en-US" dirty="0" err="1"/>
              <a:t>hypocalcemia</a:t>
            </a:r>
            <a:r>
              <a:rPr lang="en-US" dirty="0"/>
              <a:t>, hypoglycemia, </a:t>
            </a:r>
            <a:r>
              <a:rPr lang="en-US" dirty="0" err="1"/>
              <a:t>perinatal</a:t>
            </a:r>
            <a:r>
              <a:rPr lang="en-US" dirty="0"/>
              <a:t> complications associated with maternal hyperglycemia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GDM mothers are at increased risk of developing diabetes (incidence of 60% by 15 years after parturition)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Screening is recommended to be performed between 24 and 28 weeks on all women not previously identified as having glucose intolerance</a:t>
            </a:r>
          </a:p>
          <a:p>
            <a:pPr lvl="1" algn="justLow" rtl="0">
              <a:buNone/>
            </a:pPr>
            <a:r>
              <a:rPr lang="en-US" dirty="0"/>
              <a:t>a. 50 grams oral glucose given in the morning after 8-14 hr fast</a:t>
            </a:r>
          </a:p>
          <a:p>
            <a:pPr lvl="1" algn="justLow" rtl="0">
              <a:buNone/>
            </a:pPr>
            <a:r>
              <a:rPr lang="en-US" dirty="0"/>
              <a:t>b. Measure plasma glucose at 1 hour post dose</a:t>
            </a:r>
          </a:p>
          <a:p>
            <a:pPr lvl="1" algn="justLow" rtl="0">
              <a:buNone/>
            </a:pPr>
            <a:r>
              <a:rPr lang="en-US" dirty="0"/>
              <a:t>c. If abnormal (&gt;140 mg/dl) then OGTT indicated with 100 gram oral</a:t>
            </a:r>
          </a:p>
          <a:p>
            <a:pPr lvl="1" algn="justLow" rtl="0">
              <a:buNone/>
            </a:pPr>
            <a:r>
              <a:rPr lang="en-US" dirty="0"/>
              <a:t>glucose load on different day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Diabetic Profile Tests: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/>
              <a:t>Group of tests that are used to diagnose diabetes and to measure the treatment response</a:t>
            </a:r>
            <a:endParaRPr lang="en-US" sz="2800" dirty="0"/>
          </a:p>
          <a:p>
            <a:pPr marL="0" indent="0" algn="l" rtl="0">
              <a:buNone/>
            </a:pPr>
            <a:r>
              <a:rPr lang="en-US" dirty="0"/>
              <a:t>These Tests include: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C-peptide, Differentiates between type I and type II.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Blood Glucose </a:t>
            </a:r>
            <a:endParaRPr lang="en-US" sz="28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Fasting blood glucose (FBG) 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Post prandial glucose (PPG)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 algn="l" rtl="0"/>
            <a:r>
              <a:rPr lang="en-US" dirty="0">
                <a:solidFill>
                  <a:srgbClr val="FF0000"/>
                </a:solidFill>
              </a:rPr>
              <a:t>OGGT= Oral glucose tolerance test </a:t>
            </a:r>
            <a:endParaRPr lang="en-US" sz="2400" dirty="0">
              <a:solidFill>
                <a:srgbClr val="FF0000"/>
              </a:solidFill>
            </a:endParaRPr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HbA1c = Glycosylated hemoglobin.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Ketones.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 err="1"/>
              <a:t>Microalbuminurea</a:t>
            </a:r>
            <a:r>
              <a:rPr lang="en-US" dirty="0"/>
              <a:t>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Insulin. </a:t>
            </a:r>
            <a:endParaRPr lang="en-US" sz="2800" dirty="0"/>
          </a:p>
          <a:p>
            <a:pPr lvl="0" algn="l" rtl="0">
              <a:buFont typeface="Wingdings" pitchFamily="2" charset="2"/>
              <a:buChar char="Ø"/>
            </a:pPr>
            <a:r>
              <a:rPr lang="en-US" dirty="0"/>
              <a:t>ICA = islet cell antibodies.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06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Laboratory methods for the Diagnosis of Diabetes Mellitus</a:t>
            </a:r>
            <a:r>
              <a:rPr lang="en-US" sz="2700" dirty="0"/>
              <a:t/>
            </a:r>
            <a:br>
              <a:rPr lang="en-US" sz="2700" dirty="0"/>
            </a:br>
            <a:endParaRPr lang="ar-IQ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buNone/>
            </a:pPr>
            <a:r>
              <a:rPr lang="en-US" dirty="0"/>
              <a:t>Three methods of diagnosis are suggested: </a:t>
            </a:r>
          </a:p>
          <a:p>
            <a:pPr marL="822960" lvl="1" indent="-457200" algn="justLow" rtl="0">
              <a:buAutoNum type="arabicParenBoth"/>
            </a:pPr>
            <a:r>
              <a:rPr lang="en-US" dirty="0"/>
              <a:t>symptoms of diabetes plus a random plasma glucose level of  ≥ 200 mg/</a:t>
            </a:r>
            <a:r>
              <a:rPr lang="en-US" dirty="0" err="1"/>
              <a:t>dL</a:t>
            </a:r>
            <a:r>
              <a:rPr lang="en-US" dirty="0"/>
              <a:t>, </a:t>
            </a:r>
          </a:p>
          <a:p>
            <a:pPr marL="822960" lvl="1" indent="-457200" algn="justLow" rtl="0">
              <a:buAutoNum type="arabicParenBoth"/>
            </a:pPr>
            <a:endParaRPr lang="en-US" dirty="0"/>
          </a:p>
          <a:p>
            <a:pPr lvl="1" algn="justLow" rtl="0">
              <a:buNone/>
            </a:pPr>
            <a:r>
              <a:rPr lang="en-US" dirty="0"/>
              <a:t>(2) a fasting plasma glucose of  ≥126 mg/</a:t>
            </a:r>
            <a:r>
              <a:rPr lang="en-US" dirty="0" err="1"/>
              <a:t>dL</a:t>
            </a:r>
            <a:r>
              <a:rPr lang="en-US" dirty="0"/>
              <a:t>, </a:t>
            </a:r>
          </a:p>
          <a:p>
            <a:pPr lvl="1" algn="justLow" rtl="0">
              <a:buNone/>
            </a:pPr>
            <a:endParaRPr lang="en-US" dirty="0"/>
          </a:p>
          <a:p>
            <a:pPr lvl="1" algn="justLow" rtl="0">
              <a:buNone/>
            </a:pPr>
            <a:r>
              <a:rPr lang="en-US" dirty="0"/>
              <a:t>(3) an oral glucose tolerance test (OGTT) with a 2-hour post load (75-g glucose load) level  ≥ 200 mg/</a:t>
            </a:r>
            <a:r>
              <a:rPr lang="en-US" dirty="0" err="1"/>
              <a:t>dL</a:t>
            </a:r>
            <a:r>
              <a:rPr lang="en-US" dirty="0"/>
              <a:t>, each of which must be confirmed on a subsequent day by any one of the three methods </a:t>
            </a:r>
          </a:p>
          <a:p>
            <a:pPr algn="justLow"/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67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9618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b="1" dirty="0"/>
              <a:t>1- Fasting blood sugar (FBG)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051954" cy="4983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Definition: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it measures blood glucose after fasting for at least 8 hours </a:t>
            </a:r>
          </a:p>
          <a:p>
            <a:pPr marL="0" indent="0" algn="justLow" rtl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Uses:</a:t>
            </a:r>
            <a:r>
              <a:rPr lang="en-US" dirty="0"/>
              <a:t> to diagnose diabetes mellitus when Fasting blood glucose levels significantly elevated (&gt;126mg/dl or &gt; 7.77 mmol/l) </a:t>
            </a:r>
          </a:p>
          <a:p>
            <a:pPr marL="0" indent="0" algn="justLow" rtl="0">
              <a:buNone/>
            </a:pPr>
            <a:endParaRPr lang="en-US" dirty="0"/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Conformation Tests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 marL="0" lvl="0" indent="0" algn="justLow" rtl="0">
              <a:buNone/>
            </a:pPr>
            <a:r>
              <a:rPr lang="en-US" u="sng" dirty="0"/>
              <a:t>Glucose Tolerance Test </a:t>
            </a:r>
          </a:p>
          <a:p>
            <a:pPr marL="0" lvl="0" indent="0" algn="justLow" rtl="0">
              <a:buNone/>
            </a:pPr>
            <a:r>
              <a:rPr lang="en-US" u="sng" dirty="0"/>
              <a:t>Comprehensive history, physical examination and other tests</a:t>
            </a:r>
          </a:p>
          <a:p>
            <a:pPr marL="0" indent="0" algn="justLow" rtl="0">
              <a:buNone/>
            </a:pPr>
            <a:r>
              <a:rPr lang="en-US" dirty="0"/>
              <a:t> Should be done in other diseases that usually diagnosed with elevated plasma glucose levels, such as overactive thyroid gland and pancreatitis.</a:t>
            </a:r>
          </a:p>
          <a:p>
            <a:pPr marL="0" indent="0" algn="justLow" rtl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6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 algn="l" rtl="0"/>
            <a:r>
              <a:rPr lang="en-US" b="1" dirty="0">
                <a:solidFill>
                  <a:srgbClr val="C00000"/>
                </a:solidFill>
              </a:rPr>
              <a:t>  Definition:</a:t>
            </a:r>
            <a:r>
              <a:rPr lang="en-US" dirty="0"/>
              <a:t> </a:t>
            </a:r>
          </a:p>
          <a:p>
            <a:pPr marL="365760" lvl="1" indent="0" algn="justLow" rtl="0">
              <a:buNone/>
            </a:pPr>
            <a:r>
              <a:rPr lang="en-US" dirty="0"/>
              <a:t>   It measures blood glucose exactly 2 hours after eating a meal. </a:t>
            </a:r>
          </a:p>
          <a:p>
            <a:pPr marL="0" indent="0" algn="l" rtl="0"/>
            <a:r>
              <a:rPr lang="en-US" b="1" dirty="0">
                <a:solidFill>
                  <a:srgbClr val="C00000"/>
                </a:solidFill>
              </a:rPr>
              <a:t>  Sample Preparation: </a:t>
            </a:r>
          </a:p>
          <a:p>
            <a:pPr marL="0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    </a:t>
            </a:r>
            <a:r>
              <a:rPr lang="en-US" dirty="0"/>
              <a:t>For a 2-hour postprandial test, the patient should eat a meal exactly 2 hours before the blood sample is taken. </a:t>
            </a:r>
          </a:p>
          <a:p>
            <a:pPr marL="0" indent="0" algn="justLow" rtl="0"/>
            <a:r>
              <a:rPr lang="en-US" dirty="0"/>
              <a:t>   A home blood sugar test is the most common way to check 2-hour postprandial blood sugar levels. </a:t>
            </a:r>
          </a:p>
          <a:p>
            <a:pPr marL="0" indent="0" algn="justLow" rtl="0"/>
            <a:r>
              <a:rPr lang="en-US" dirty="0"/>
              <a:t>  Results should not exceed 140 mg/ dl</a:t>
            </a:r>
          </a:p>
          <a:p>
            <a:pPr marL="0" indent="0" algn="l" rtl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rtl="0"/>
            <a:r>
              <a:rPr lang="en-US" sz="2400" b="1" dirty="0"/>
              <a:t>2- Two hour postprandial blood sugar                </a:t>
            </a:r>
            <a:r>
              <a:rPr lang="en-US" sz="2400" dirty="0"/>
              <a:t> </a:t>
            </a:r>
            <a:r>
              <a:rPr lang="en-US" sz="2400" b="1" dirty="0"/>
              <a:t>(2-hour PPT)</a:t>
            </a:r>
            <a:r>
              <a:rPr lang="en-US" sz="2400" dirty="0"/>
              <a:t>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72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5116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Low" rtl="0"/>
            <a:r>
              <a:rPr lang="en-US" sz="2400" b="1" dirty="0">
                <a:solidFill>
                  <a:srgbClr val="C00000"/>
                </a:solidFill>
              </a:rPr>
              <a:t> Definition:</a:t>
            </a:r>
          </a:p>
          <a:p>
            <a:pPr marL="365760" lvl="1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sz="2100" dirty="0"/>
              <a:t> It measures blood glucose regardless of fasting.</a:t>
            </a:r>
          </a:p>
          <a:p>
            <a:pPr marL="0" indent="0" algn="justLow" rtl="0"/>
            <a:r>
              <a:rPr lang="en-US" sz="2400" dirty="0"/>
              <a:t> Several random measurements may be taken throughout the day because glucose levels in healthy people do not vary widely throughout the day. </a:t>
            </a:r>
          </a:p>
          <a:p>
            <a:pPr marL="0" indent="0" algn="justLow" rtl="0"/>
            <a:r>
              <a:rPr lang="en-US" sz="2400" b="1" dirty="0">
                <a:solidFill>
                  <a:srgbClr val="C00000"/>
                </a:solidFill>
              </a:rPr>
              <a:t> Sample preparation: </a:t>
            </a:r>
          </a:p>
          <a:p>
            <a:pPr marL="365760" lvl="1" indent="0" algn="justLow" rtl="0">
              <a:buNone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100" dirty="0"/>
              <a:t>No special preparation is required before having a random blood sugar test. </a:t>
            </a:r>
          </a:p>
          <a:p>
            <a:pPr marL="0" indent="0" algn="justLow" rtl="0"/>
            <a:r>
              <a:rPr lang="en-US" dirty="0"/>
              <a:t> Results should be between 50- 170 mg/ dl</a:t>
            </a:r>
            <a:endParaRPr lang="en-US" sz="2400" dirty="0"/>
          </a:p>
          <a:p>
            <a:pPr marL="0" indent="0" algn="justLow" rtl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rtl="0"/>
            <a:r>
              <a:rPr lang="en-US" sz="2400" b="1" dirty="0"/>
              <a:t>3- Random blood sugar (RBS)</a:t>
            </a:r>
            <a:r>
              <a:rPr lang="en-US" sz="2400" dirty="0"/>
              <a:t>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34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993CF-0347-42D8-A1D9-FDDED4AF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4392488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cap="none" dirty="0">
                <a:ln/>
                <a:solidFill>
                  <a:schemeClr val="accent3"/>
                </a:solidFill>
              </a:rPr>
              <a:t>Glucose Analysis</a:t>
            </a:r>
            <a:br>
              <a:rPr lang="en-GB" b="1" cap="none" dirty="0">
                <a:ln/>
                <a:solidFill>
                  <a:schemeClr val="accent3"/>
                </a:solidFill>
              </a:rPr>
            </a:br>
            <a:endParaRPr lang="en-GB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620000" cy="39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00130"/>
            <a:ext cx="4506262" cy="8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3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2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Glucose Metabolism</a:t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1314"/>
            <a:ext cx="8072494" cy="52400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0"/>
            <a:endParaRPr lang="en-US" dirty="0"/>
          </a:p>
          <a:p>
            <a:pPr algn="just" rtl="0">
              <a:lnSpc>
                <a:spcPct val="150000"/>
              </a:lnSpc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primary source of energy for humans. The nervous system, including the brain, totally depends on glucose for energy. </a:t>
            </a:r>
          </a:p>
          <a:p>
            <a:pPr algn="just" rtl="0">
              <a:lnSpc>
                <a:spcPct val="150000"/>
              </a:lnSpc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liver, pancreas, and other endocrine glands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involved in controlling the blood glucose concentrations within a narrow range.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Glucose is a simple sugar (a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monosaccharide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). The body produces it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protein,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fat and, in largest part,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carbohydrate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Ingested glucose is absorbed directly into the blood from the intestine and results in a rapid increase in blood glucose. </a:t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Low" rtl="0"/>
            <a:endParaRPr lang="en-US" dirty="0"/>
          </a:p>
          <a:p>
            <a:pPr algn="justLow" rtl="0"/>
            <a:endParaRPr lang="en-US" dirty="0"/>
          </a:p>
          <a:p>
            <a:pPr algn="l"/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548680"/>
            <a:ext cx="3696412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81" y="548680"/>
            <a:ext cx="3529575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3470483"/>
            <a:ext cx="3845554" cy="28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21" y="3470484"/>
            <a:ext cx="3552395" cy="28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43540" y="548680"/>
            <a:ext cx="3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95940" y="701080"/>
            <a:ext cx="3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423021" y="3489336"/>
            <a:ext cx="38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43540" y="3470483"/>
            <a:ext cx="3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423021" y="548680"/>
            <a:ext cx="3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88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6409"/>
            <a:ext cx="3747445" cy="281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0" y="54868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21596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70640" y="5486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932040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87408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909220" y="5486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21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52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/>
              <a:t>Cerebrospinal fluid (CSF) </a:t>
            </a:r>
            <a:endParaRPr lang="en-US" b="1" dirty="0" smtClean="0"/>
          </a:p>
          <a:p>
            <a:pPr algn="justLow" rtl="0"/>
            <a:r>
              <a:rPr lang="en-US" dirty="0" smtClean="0"/>
              <a:t> </a:t>
            </a:r>
            <a:r>
              <a:rPr lang="en-US" b="1" dirty="0"/>
              <a:t>(CSF </a:t>
            </a:r>
            <a:r>
              <a:rPr lang="en-US" b="1" dirty="0" smtClean="0"/>
              <a:t>) : </a:t>
            </a:r>
            <a:r>
              <a:rPr lang="en-US" dirty="0" smtClean="0"/>
              <a:t>is </a:t>
            </a:r>
            <a:r>
              <a:rPr lang="en-US" dirty="0"/>
              <a:t>present </a:t>
            </a:r>
            <a:r>
              <a:rPr lang="en-US" dirty="0" smtClean="0"/>
              <a:t>within the </a:t>
            </a:r>
            <a:r>
              <a:rPr lang="en-US" dirty="0"/>
              <a:t>subarachnoid </a:t>
            </a:r>
            <a:r>
              <a:rPr lang="en-US" dirty="0" smtClean="0"/>
              <a:t>space  surrounding the brain </a:t>
            </a:r>
            <a:r>
              <a:rPr lang="en-US" dirty="0"/>
              <a:t>in the skull and the spinal cord </a:t>
            </a:r>
            <a:r>
              <a:rPr lang="en-US" dirty="0" smtClean="0"/>
              <a:t>in the </a:t>
            </a:r>
            <a:r>
              <a:rPr lang="en-US" dirty="0"/>
              <a:t>spinal column.</a:t>
            </a:r>
          </a:p>
          <a:p>
            <a:pPr algn="l" rtl="0"/>
            <a:r>
              <a:rPr lang="en-US" dirty="0"/>
              <a:t>Total volumes:</a:t>
            </a:r>
          </a:p>
          <a:p>
            <a:pPr marL="0" indent="0" algn="l" rtl="0">
              <a:buNone/>
            </a:pPr>
            <a:r>
              <a:rPr lang="en-US" dirty="0"/>
              <a:t>– Adults: 140 - 170 mL</a:t>
            </a:r>
          </a:p>
          <a:p>
            <a:pPr marL="0" indent="0" algn="l" rtl="0">
              <a:buNone/>
            </a:pPr>
            <a:r>
              <a:rPr lang="en-US" dirty="0"/>
              <a:t>– Children: 10 - 60 </a:t>
            </a:r>
            <a:r>
              <a:rPr lang="en-US" dirty="0" err="1" smtClean="0"/>
              <a:t>mL.</a:t>
            </a:r>
            <a:endParaRPr lang="en-US" dirty="0" smtClean="0"/>
          </a:p>
          <a:p>
            <a:pPr algn="l" rtl="0"/>
            <a:r>
              <a:rPr lang="en-US" dirty="0" smtClean="0"/>
              <a:t>function </a:t>
            </a:r>
            <a:r>
              <a:rPr lang="en-US" b="1" dirty="0"/>
              <a:t>(CSF ) </a:t>
            </a:r>
            <a:r>
              <a:rPr lang="en-US" b="1" dirty="0" smtClean="0"/>
              <a:t>:</a:t>
            </a:r>
          </a:p>
          <a:p>
            <a:pPr marL="0" indent="0" algn="just" rtl="0">
              <a:buNone/>
            </a:pPr>
            <a:r>
              <a:rPr lang="en-US" b="1" dirty="0"/>
              <a:t>-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to protect the brain </a:t>
            </a:r>
            <a:r>
              <a:rPr lang="en-US" dirty="0" smtClean="0"/>
              <a:t>and the </a:t>
            </a:r>
            <a:r>
              <a:rPr lang="en-US" dirty="0"/>
              <a:t>spinal cord from injury by acting </a:t>
            </a:r>
            <a:r>
              <a:rPr lang="en-US" dirty="0" smtClean="0"/>
              <a:t>as </a:t>
            </a:r>
            <a:r>
              <a:rPr lang="en-US" dirty="0" err="1" smtClean="0"/>
              <a:t>afluidcushion</a:t>
            </a:r>
            <a:r>
              <a:rPr lang="en-US" dirty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-It </a:t>
            </a:r>
            <a:r>
              <a:rPr lang="en-US" dirty="0"/>
              <a:t>is the medium through which </a:t>
            </a:r>
            <a:r>
              <a:rPr lang="en-US" dirty="0" smtClean="0"/>
              <a:t>nutrients and </a:t>
            </a:r>
            <a:r>
              <a:rPr lang="en-US" dirty="0"/>
              <a:t>the waste products are </a:t>
            </a:r>
            <a:r>
              <a:rPr lang="en-US" dirty="0" smtClean="0"/>
              <a:t>transported between </a:t>
            </a:r>
            <a:r>
              <a:rPr lang="en-US" dirty="0"/>
              <a:t>brain/spinal cord and the </a:t>
            </a:r>
            <a:r>
              <a:rPr lang="en-US" dirty="0" smtClean="0"/>
              <a:t>blood.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81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325178" cy="6586535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3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6064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09975"/>
            <a:ext cx="676875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8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715200" cy="62133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200" b="1" i="1" dirty="0"/>
              <a:t>Glucose estimation in CSF</a:t>
            </a:r>
          </a:p>
          <a:p>
            <a:pPr marL="0" indent="0" algn="just" rtl="0">
              <a:buNone/>
            </a:pPr>
            <a:r>
              <a:rPr lang="en-US" sz="2800" b="1" dirty="0" smtClean="0"/>
              <a:t>CSF </a:t>
            </a:r>
            <a:r>
              <a:rPr lang="en-US" sz="2800" b="1" dirty="0" smtClean="0"/>
              <a:t>glucose</a:t>
            </a:r>
            <a:r>
              <a:rPr lang="en-US" dirty="0" smtClean="0"/>
              <a:t>: </a:t>
            </a:r>
            <a:r>
              <a:rPr lang="en-US" dirty="0"/>
              <a:t>is derived from blood </a:t>
            </a:r>
            <a:r>
              <a:rPr lang="en-US" dirty="0" smtClean="0"/>
              <a:t>glucose hence</a:t>
            </a:r>
            <a:r>
              <a:rPr lang="en-US" dirty="0"/>
              <a:t>, ideally CSF glucose level should </a:t>
            </a:r>
            <a:r>
              <a:rPr lang="en-US" dirty="0" smtClean="0"/>
              <a:t>be compared </a:t>
            </a:r>
            <a:r>
              <a:rPr lang="en-US" dirty="0"/>
              <a:t>with fasting plasma glucose </a:t>
            </a:r>
            <a:r>
              <a:rPr lang="en-US" dirty="0" smtClean="0"/>
              <a:t>level for </a:t>
            </a:r>
            <a:r>
              <a:rPr lang="en-US" dirty="0"/>
              <a:t>adequate clinical interpretation.</a:t>
            </a:r>
          </a:p>
          <a:p>
            <a:pPr marL="0" indent="0" algn="ctr" rtl="0">
              <a:buNone/>
            </a:pPr>
            <a:r>
              <a:rPr lang="en-US" sz="2800" b="1" dirty="0" smtClean="0"/>
              <a:t>Clinical </a:t>
            </a:r>
            <a:r>
              <a:rPr lang="en-US" sz="2800" b="1" dirty="0"/>
              <a:t>Significance</a:t>
            </a:r>
            <a:r>
              <a:rPr lang="en-US" sz="28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i="1" dirty="0" smtClean="0"/>
              <a:t>Abnormal:</a:t>
            </a:r>
            <a:endParaRPr lang="en-US" sz="2800" b="1" i="1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CSF </a:t>
            </a:r>
            <a:r>
              <a:rPr lang="en-US" dirty="0"/>
              <a:t>glucose less than 40 mg/</a:t>
            </a:r>
            <a:r>
              <a:rPr lang="en-US" dirty="0" err="1"/>
              <a:t>dL</a:t>
            </a:r>
            <a:r>
              <a:rPr lang="en-US" dirty="0"/>
              <a:t> or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CSF/plasma glucose less than 0.3 </a:t>
            </a:r>
            <a:r>
              <a:rPr lang="en-US" dirty="0" smtClean="0"/>
              <a:t>.   </a:t>
            </a:r>
          </a:p>
          <a:p>
            <a:pPr marL="0" indent="0" algn="l" rtl="0">
              <a:buNone/>
            </a:pPr>
            <a:r>
              <a:rPr lang="en-US" b="1" i="1" dirty="0" smtClean="0"/>
              <a:t>normal CSF/Plasma</a:t>
            </a:r>
            <a:r>
              <a:rPr lang="en-US" dirty="0" smtClean="0"/>
              <a:t>:</a:t>
            </a: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glucose ratio may very from 0.3 – </a:t>
            </a:r>
            <a:r>
              <a:rPr lang="en-US" dirty="0" smtClean="0"/>
              <a:t>0.9.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Increased CSF glucose is of no 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clinical significance</a:t>
            </a:r>
            <a:endParaRPr lang="en-US" sz="2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54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800" b="1" dirty="0"/>
              <a:t>Causes of decreased CSF </a:t>
            </a:r>
            <a:r>
              <a:rPr lang="en-US" sz="2800" b="1" dirty="0" smtClean="0"/>
              <a:t>glucose</a:t>
            </a:r>
          </a:p>
          <a:p>
            <a:pPr marL="0" indent="0" algn="ctr" rtl="0">
              <a:buNone/>
            </a:pPr>
            <a:endParaRPr lang="en-US" dirty="0"/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Meningitis-Bacterial</a:t>
            </a:r>
            <a:r>
              <a:rPr lang="en-US" sz="2800" dirty="0"/>
              <a:t>, fungal tubercular </a:t>
            </a:r>
            <a:r>
              <a:rPr lang="en-US" sz="2800" dirty="0" smtClean="0"/>
              <a:t>and syphilitic </a:t>
            </a:r>
            <a:r>
              <a:rPr lang="en-US" sz="2800" dirty="0"/>
              <a:t>meningitis.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Tumors </a:t>
            </a:r>
            <a:r>
              <a:rPr lang="en-US" sz="2800" dirty="0"/>
              <a:t>involving the meninges.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Subarachnoid </a:t>
            </a:r>
            <a:r>
              <a:rPr lang="en-US" sz="2800" dirty="0"/>
              <a:t>hemorrhage.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Cerebral </a:t>
            </a:r>
            <a:r>
              <a:rPr lang="en-US" sz="2800" dirty="0" err="1" smtClean="0"/>
              <a:t>ameobiasis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4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60879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7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10CF79-83BA-4865-811B-D1972E98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20888"/>
            <a:ext cx="74676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3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4008" y="116632"/>
            <a:ext cx="8282448" cy="6624736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Methods of Measuring Blood Glucose Level :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94008" y="908720"/>
            <a:ext cx="8121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method, which is based on the ability of glucose 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Cu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less sensitive,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substances that could reduce Cu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fructose, galactose, vitamin C, uric acid, etc.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Enzymatic method (more specific and precise result) : Glucose is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oxidized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glucose oxidase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 +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dye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68960"/>
            <a:ext cx="7759700" cy="1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8" y="4424572"/>
            <a:ext cx="8121342" cy="18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13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Procedure: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Centrifuge 3 ml EDTA blood, 2000 rpm for 10 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plasma will be separated from the blood cells. Use plasma for sample.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Pipette into each of the three reaction tubes according to the following 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2636912"/>
            <a:ext cx="59626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03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363272" cy="648072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Mix the content of each tube well, then incubate them at 37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 for 10 minutes .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Using cuvette tube, read the sample and standard absorbance against the blank at 500 nm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  <a:defRPr/>
            </a:pP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Calculation:</a:t>
            </a:r>
            <a:b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Calculate the concentration of BL in the provided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fasting blood samples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using the absorbance reading of standard glucose and applying the following equation: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Glucose (mg/dl) = (Abs. sample/Abs. standard)* standard conc. (100mg\dl) 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Normal Range :</a:t>
            </a:r>
            <a:endParaRPr lang="en-US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Normal (fasting BSL = 70 – 110 mg/dl)</a:t>
            </a:r>
          </a:p>
          <a:p>
            <a:pPr algn="l" rtl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50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b="1" dirty="0"/>
              <a:t>HYPERGLYCEMIA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buFont typeface="Wingdings" panose="05000000000000000000" pitchFamily="2" charset="2"/>
              <a:buChar char="Ø"/>
            </a:pPr>
            <a:r>
              <a:rPr lang="en-US" b="1" i="1" dirty="0"/>
              <a:t>Hyperglycemia </a:t>
            </a:r>
            <a:r>
              <a:rPr lang="en-US" b="1" dirty="0"/>
              <a:t>is an increase in plasma glucose levels</a:t>
            </a:r>
            <a:r>
              <a:rPr lang="en-US" dirty="0"/>
              <a:t>.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dirty="0"/>
              <a:t>In healthy patients, during a hyperglycemia state, insulin is secreted by the B  cells of the pancreatic islets of </a:t>
            </a:r>
            <a:r>
              <a:rPr lang="en-US" dirty="0" err="1"/>
              <a:t>Langerhans</a:t>
            </a:r>
            <a:r>
              <a:rPr lang="en-US" dirty="0"/>
              <a:t>. Insulin enhances membrane permeability to cells in the liver, muscle, and adipose tissue.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Hyperglycemia</a:t>
            </a:r>
            <a:r>
              <a:rPr lang="en-US" dirty="0"/>
              <a:t>, or increase plasma glucose levels, is caused by an imbalance of hormones.</a:t>
            </a:r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hh\Desktop\GLUCOSURIA+GLUCOSURIA_+Appearance+of+glucose+in+urine.+Cause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844"/>
            <a:ext cx="7704856" cy="57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0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Diabetes Mellitus ( D.M.)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b="1" dirty="0"/>
          </a:p>
          <a:p>
            <a:pPr algn="justLow" rtl="0"/>
            <a:r>
              <a:rPr lang="en-US" b="1" dirty="0"/>
              <a:t>Diabetes mellitus </a:t>
            </a:r>
            <a:r>
              <a:rPr lang="en-US" dirty="0"/>
              <a:t>is actually a group of metabolic diseases characterized by hyperglycemia resulting from  </a:t>
            </a:r>
            <a:r>
              <a:rPr lang="en-US" b="1" dirty="0"/>
              <a:t>Defects in insulin secretion, insulin action, or both. </a:t>
            </a:r>
            <a:endParaRPr lang="en-US" dirty="0"/>
          </a:p>
          <a:p>
            <a:pPr algn="justLow" rtl="0"/>
            <a:r>
              <a:rPr lang="en-US" dirty="0"/>
              <a:t>Diabetes mellitus divided into two broad categories: </a:t>
            </a:r>
          </a:p>
          <a:p>
            <a:pPr lvl="0" algn="justLow" rtl="0"/>
            <a:r>
              <a:rPr lang="en-US" b="1" dirty="0"/>
              <a:t>Type 1</a:t>
            </a:r>
            <a:r>
              <a:rPr lang="en-US" dirty="0"/>
              <a:t>, insulin-dependent diabetes mellitus  </a:t>
            </a:r>
            <a:r>
              <a:rPr lang="en-US" b="1" dirty="0"/>
              <a:t>(IDDM);</a:t>
            </a:r>
            <a:r>
              <a:rPr lang="en-US" dirty="0"/>
              <a:t> </a:t>
            </a:r>
          </a:p>
          <a:p>
            <a:pPr lvl="0" algn="justLow" rtl="0"/>
            <a:r>
              <a:rPr lang="en-US" dirty="0"/>
              <a:t> </a:t>
            </a:r>
            <a:r>
              <a:rPr lang="en-US" b="1" dirty="0"/>
              <a:t>Type 2</a:t>
            </a:r>
            <a:r>
              <a:rPr lang="en-US" dirty="0"/>
              <a:t>, non–insulin-dependent diabetes mellitus </a:t>
            </a:r>
            <a:r>
              <a:rPr lang="en-US" b="1" dirty="0"/>
              <a:t>(NIDDM). </a:t>
            </a:r>
          </a:p>
          <a:p>
            <a:pPr lvl="0" algn="justLow" rtl="0"/>
            <a:r>
              <a:rPr lang="en-US" b="1" dirty="0"/>
              <a:t>The third is gestational diabetes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Low" rtl="0">
              <a:buNone/>
            </a:pPr>
            <a:r>
              <a:rPr lang="en-US" b="1" u="sng" dirty="0">
                <a:solidFill>
                  <a:srgbClr val="FF0000"/>
                </a:solidFill>
              </a:rPr>
              <a:t>Type 1 diabetes </a:t>
            </a:r>
            <a:r>
              <a:rPr lang="en-US" dirty="0"/>
              <a:t>is characterized by inappropriate hyperglycemia, primarily a result of pancreatic islet B cell destruction and a tendency to </a:t>
            </a:r>
            <a:r>
              <a:rPr lang="en-US" dirty="0" err="1"/>
              <a:t>ketoacidosis</a:t>
            </a:r>
            <a:r>
              <a:rPr lang="en-US" dirty="0"/>
              <a:t>. </a:t>
            </a:r>
          </a:p>
          <a:p>
            <a:pPr marL="0" indent="0" algn="justLow" rtl="0">
              <a:buNone/>
            </a:pPr>
            <a:endParaRPr lang="en-US" dirty="0"/>
          </a:p>
          <a:p>
            <a:pPr marL="0" lvl="0" indent="0" algn="justLow" rtl="0">
              <a:buNone/>
            </a:pPr>
            <a:r>
              <a:rPr lang="en-US" b="1" u="sng" dirty="0">
                <a:solidFill>
                  <a:srgbClr val="FF0000"/>
                </a:solidFill>
              </a:rPr>
              <a:t>Type 2 diabetes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contrast, includes hyperglycemia cases that result from insulin resistance with an insulin secretory defect. </a:t>
            </a:r>
          </a:p>
          <a:p>
            <a:pPr marL="0" lvl="0" indent="0" algn="justLow" rtl="0">
              <a:buNone/>
            </a:pPr>
            <a:endParaRPr lang="en-US" dirty="0"/>
          </a:p>
          <a:p>
            <a:pPr marL="0" lvl="0" indent="0" algn="justLow" rtl="0">
              <a:buNone/>
            </a:pPr>
            <a:r>
              <a:rPr lang="en-US" b="1" u="sng" dirty="0">
                <a:solidFill>
                  <a:srgbClr val="FF0000"/>
                </a:solidFill>
              </a:rPr>
              <a:t>gestational diabetes mellitus </a:t>
            </a:r>
            <a:r>
              <a:rPr lang="en-US" dirty="0"/>
              <a:t>Use of the term </a:t>
            </a:r>
            <a:r>
              <a:rPr lang="en-US" i="1" dirty="0"/>
              <a:t>impaired glucose tolerance </a:t>
            </a:r>
            <a:r>
              <a:rPr lang="en-US" dirty="0"/>
              <a:t>to indicate glucose tolerance values above normal but below diabetes levels  for women who develop glucose intolerance during pregnancy.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1548</Words>
  <Application>Microsoft Office PowerPoint</Application>
  <PresentationFormat>عرض على الشاشة (3:4)‏</PresentationFormat>
  <Paragraphs>215</Paragraphs>
  <Slides>29</Slides>
  <Notes>15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Oriel</vt:lpstr>
      <vt:lpstr>Glucose analysis</vt:lpstr>
      <vt:lpstr>     Glucose Metabolism </vt:lpstr>
      <vt:lpstr>عرض تقديمي في PowerPoint</vt:lpstr>
      <vt:lpstr>عرض تقديمي في PowerPoint</vt:lpstr>
      <vt:lpstr>عرض تقديمي في PowerPoint</vt:lpstr>
      <vt:lpstr>HYPERGLYCEMIA </vt:lpstr>
      <vt:lpstr>عرض تقديمي في PowerPoint</vt:lpstr>
      <vt:lpstr>Diabetes Mellitus ( D.M.)  </vt:lpstr>
      <vt:lpstr>عرض تقديمي في PowerPoint</vt:lpstr>
      <vt:lpstr>Type 1 diabetes mellitus  </vt:lpstr>
      <vt:lpstr>Signs and symptoms</vt:lpstr>
      <vt:lpstr>Type 2 diabetes mellitus</vt:lpstr>
      <vt:lpstr>Gestational diabetes mellitus (GDM) </vt:lpstr>
      <vt:lpstr>Diabetic Profile Tests: </vt:lpstr>
      <vt:lpstr>     Laboratory methods for the Diagnosis of Diabetes Mellitus </vt:lpstr>
      <vt:lpstr>1- Fasting blood sugar (FBG)  </vt:lpstr>
      <vt:lpstr>2- Two hour postprandial blood sugar                 (2-hour PPT) </vt:lpstr>
      <vt:lpstr>3- Random blood sugar (RBS) </vt:lpstr>
      <vt:lpstr>Glucose Analysis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shosho</dc:creator>
  <cp:lastModifiedBy>hhh</cp:lastModifiedBy>
  <cp:revision>104</cp:revision>
  <cp:lastPrinted>2021-05-16T18:31:27Z</cp:lastPrinted>
  <dcterms:created xsi:type="dcterms:W3CDTF">2016-01-09T00:32:18Z</dcterms:created>
  <dcterms:modified xsi:type="dcterms:W3CDTF">2021-05-16T18:44:07Z</dcterms:modified>
</cp:coreProperties>
</file>