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diagrams/quickStyle2.xml" ContentType="application/vnd.openxmlformats-officedocument.drawingml.diagramStyl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diagrams/quickStyle1.xml" ContentType="application/vnd.openxmlformats-officedocument.drawingml.diagramStyl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notesSlides/notesSlide55.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diagrams/layout2.xml" ContentType="application/vnd.openxmlformats-officedocument.drawingml.diagramLayout+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notesMasterIdLst>
    <p:notesMasterId r:id="rId61"/>
  </p:notesMasterIdLst>
  <p:handoutMasterIdLst>
    <p:handoutMasterId r:id="rId62"/>
  </p:handoutMasterIdLst>
  <p:sldIdLst>
    <p:sldId id="257" r:id="rId2"/>
    <p:sldId id="439" r:id="rId3"/>
    <p:sldId id="440" r:id="rId4"/>
    <p:sldId id="441" r:id="rId5"/>
    <p:sldId id="442" r:id="rId6"/>
    <p:sldId id="443" r:id="rId7"/>
    <p:sldId id="444" r:id="rId8"/>
    <p:sldId id="445" r:id="rId9"/>
    <p:sldId id="447" r:id="rId10"/>
    <p:sldId id="451" r:id="rId11"/>
    <p:sldId id="448" r:id="rId12"/>
    <p:sldId id="449" r:id="rId13"/>
    <p:sldId id="450" r:id="rId14"/>
    <p:sldId id="452" r:id="rId15"/>
    <p:sldId id="475" r:id="rId16"/>
    <p:sldId id="446" r:id="rId17"/>
    <p:sldId id="455" r:id="rId18"/>
    <p:sldId id="456" r:id="rId19"/>
    <p:sldId id="263" r:id="rId20"/>
    <p:sldId id="471" r:id="rId21"/>
    <p:sldId id="458" r:id="rId22"/>
    <p:sldId id="457" r:id="rId23"/>
    <p:sldId id="460" r:id="rId24"/>
    <p:sldId id="461" r:id="rId25"/>
    <p:sldId id="462" r:id="rId26"/>
    <p:sldId id="463" r:id="rId27"/>
    <p:sldId id="464" r:id="rId28"/>
    <p:sldId id="465" r:id="rId29"/>
    <p:sldId id="468" r:id="rId30"/>
    <p:sldId id="466" r:id="rId31"/>
    <p:sldId id="467" r:id="rId32"/>
    <p:sldId id="283" r:id="rId33"/>
    <p:sldId id="476" r:id="rId34"/>
    <p:sldId id="477" r:id="rId35"/>
    <p:sldId id="354" r:id="rId36"/>
    <p:sldId id="355" r:id="rId37"/>
    <p:sldId id="356" r:id="rId38"/>
    <p:sldId id="501" r:id="rId39"/>
    <p:sldId id="479" r:id="rId40"/>
    <p:sldId id="480" r:id="rId41"/>
    <p:sldId id="482" r:id="rId42"/>
    <p:sldId id="504" r:id="rId43"/>
    <p:sldId id="505" r:id="rId44"/>
    <p:sldId id="506" r:id="rId45"/>
    <p:sldId id="508" r:id="rId46"/>
    <p:sldId id="509" r:id="rId47"/>
    <p:sldId id="357" r:id="rId48"/>
    <p:sldId id="491" r:id="rId49"/>
    <p:sldId id="493" r:id="rId50"/>
    <p:sldId id="359" r:id="rId51"/>
    <p:sldId id="498" r:id="rId52"/>
    <p:sldId id="510" r:id="rId53"/>
    <p:sldId id="500" r:id="rId54"/>
    <p:sldId id="360" r:id="rId55"/>
    <p:sldId id="361" r:id="rId56"/>
    <p:sldId id="362" r:id="rId57"/>
    <p:sldId id="486" r:id="rId58"/>
    <p:sldId id="487" r:id="rId59"/>
    <p:sldId id="368" r:id="rId60"/>
  </p:sldIdLst>
  <p:sldSz cx="12192000" cy="6858000"/>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85000" autoAdjust="0"/>
    <p:restoredTop sz="85714" autoAdjust="0"/>
  </p:normalViewPr>
  <p:slideViewPr>
    <p:cSldViewPr snapToGrid="0">
      <p:cViewPr>
        <p:scale>
          <a:sx n="53" d="100"/>
          <a:sy n="53" d="100"/>
        </p:scale>
        <p:origin x="-1380" y="-312"/>
      </p:cViewPr>
      <p:guideLst>
        <p:guide orient="horz" pos="2160"/>
        <p:guide pos="3840"/>
      </p:guideLst>
    </p:cSldViewPr>
  </p:slideViewPr>
  <p:notesTextViewPr>
    <p:cViewPr>
      <p:scale>
        <a:sx n="1" d="1"/>
        <a:sy n="1" d="1"/>
      </p:scale>
      <p:origin x="0" y="0"/>
    </p:cViewPr>
  </p:notesTextViewPr>
  <p:sorterViewPr>
    <p:cViewPr>
      <p:scale>
        <a:sx n="50" d="100"/>
        <a:sy n="50"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338ABBB-BDA1-4BF0-9F17-BAB6FB070216}" type="doc">
      <dgm:prSet loTypeId="urn:microsoft.com/office/officeart/2005/8/layout/orgChart1" loCatId="hierarchy" qsTypeId="urn:microsoft.com/office/officeart/2005/8/quickstyle/simple3" qsCatId="simple" csTypeId="urn:microsoft.com/office/officeart/2005/8/colors/accent1_2" csCatId="accent1" phldr="1"/>
      <dgm:spPr/>
      <dgm:t>
        <a:bodyPr/>
        <a:lstStyle/>
        <a:p>
          <a:endParaRPr lang="en-US"/>
        </a:p>
      </dgm:t>
    </dgm:pt>
    <dgm:pt modelId="{458850B0-6713-4C71-A901-FB1B88B20C0D}">
      <dgm:prSet phldrT="[Text]" custT="1"/>
      <dgm:spPr/>
      <dgm:t>
        <a:bodyPr/>
        <a:lstStyle/>
        <a:p>
          <a:r>
            <a:rPr lang="en-US" sz="2400" b="1" dirty="0" smtClean="0">
              <a:latin typeface="Times New Roman" pitchFamily="18" charset="0"/>
              <a:cs typeface="Times New Roman" pitchFamily="18" charset="0"/>
            </a:rPr>
            <a:t>Cell Membrane</a:t>
          </a:r>
          <a:endParaRPr lang="en-US" sz="2400" b="1" dirty="0">
            <a:latin typeface="Times New Roman" pitchFamily="18" charset="0"/>
            <a:cs typeface="Times New Roman" pitchFamily="18" charset="0"/>
          </a:endParaRPr>
        </a:p>
      </dgm:t>
    </dgm:pt>
    <dgm:pt modelId="{1E746803-1CB0-454A-AADF-4AD60303F4CB}" type="parTrans" cxnId="{31DBAE12-0491-4191-BA6C-507B7FC26FB1}">
      <dgm:prSet/>
      <dgm:spPr/>
      <dgm:t>
        <a:bodyPr/>
        <a:lstStyle/>
        <a:p>
          <a:endParaRPr lang="en-US"/>
        </a:p>
      </dgm:t>
    </dgm:pt>
    <dgm:pt modelId="{981D729C-F2FD-427B-A28D-9FAB35CF7F17}" type="sibTrans" cxnId="{31DBAE12-0491-4191-BA6C-507B7FC26FB1}">
      <dgm:prSet/>
      <dgm:spPr/>
      <dgm:t>
        <a:bodyPr/>
        <a:lstStyle/>
        <a:p>
          <a:endParaRPr lang="en-US"/>
        </a:p>
      </dgm:t>
    </dgm:pt>
    <dgm:pt modelId="{2DEA70D7-F3DB-4ECE-8EEC-DB21ED5FE3E1}">
      <dgm:prSet phldrT="[Text]" custT="1"/>
      <dgm:spPr/>
      <dgm:t>
        <a:bodyPr/>
        <a:lstStyle/>
        <a:p>
          <a:r>
            <a:rPr lang="en-US" sz="1800" dirty="0" smtClean="0"/>
            <a:t>Permeable</a:t>
          </a:r>
          <a:endParaRPr lang="en-US" sz="1800" dirty="0"/>
        </a:p>
      </dgm:t>
    </dgm:pt>
    <dgm:pt modelId="{36F4DE93-E3F4-49D2-B509-A62A68BEC524}" type="parTrans" cxnId="{682EAAF5-44A3-407D-8023-D59C0150EC22}">
      <dgm:prSet/>
      <dgm:spPr/>
      <dgm:t>
        <a:bodyPr/>
        <a:lstStyle/>
        <a:p>
          <a:endParaRPr lang="en-US"/>
        </a:p>
      </dgm:t>
    </dgm:pt>
    <dgm:pt modelId="{01113AB8-914E-4C0A-90A9-1C7D0B842271}" type="sibTrans" cxnId="{682EAAF5-44A3-407D-8023-D59C0150EC22}">
      <dgm:prSet/>
      <dgm:spPr/>
      <dgm:t>
        <a:bodyPr/>
        <a:lstStyle/>
        <a:p>
          <a:endParaRPr lang="en-US"/>
        </a:p>
      </dgm:t>
    </dgm:pt>
    <dgm:pt modelId="{9BF91F06-FCA1-4290-98CE-B59F6370E6AC}">
      <dgm:prSet phldrT="[Text]" custT="1"/>
      <dgm:spPr/>
      <dgm:t>
        <a:bodyPr/>
        <a:lstStyle/>
        <a:p>
          <a:r>
            <a:rPr lang="en-US" sz="2400" dirty="0" smtClean="0"/>
            <a:t>Selectively Permeable</a:t>
          </a:r>
          <a:endParaRPr lang="en-US" sz="2400" dirty="0"/>
        </a:p>
      </dgm:t>
    </dgm:pt>
    <dgm:pt modelId="{A600C9ED-2C6C-4C31-BFFF-99279F046457}" type="parTrans" cxnId="{92147B97-81EC-472F-9C04-84AB635E84CF}">
      <dgm:prSet/>
      <dgm:spPr/>
      <dgm:t>
        <a:bodyPr/>
        <a:lstStyle/>
        <a:p>
          <a:endParaRPr lang="en-US"/>
        </a:p>
      </dgm:t>
    </dgm:pt>
    <dgm:pt modelId="{55900044-09B5-4196-8E1C-0E1AF820D033}" type="sibTrans" cxnId="{92147B97-81EC-472F-9C04-84AB635E84CF}">
      <dgm:prSet/>
      <dgm:spPr/>
      <dgm:t>
        <a:bodyPr/>
        <a:lstStyle/>
        <a:p>
          <a:endParaRPr lang="en-US"/>
        </a:p>
      </dgm:t>
    </dgm:pt>
    <dgm:pt modelId="{19AE1ACD-5C17-4136-ABDD-2176588A2B43}">
      <dgm:prSet phldrT="[Text]" custT="1"/>
      <dgm:spPr/>
      <dgm:t>
        <a:bodyPr/>
        <a:lstStyle/>
        <a:p>
          <a:r>
            <a:rPr lang="en-US" sz="1800" dirty="0" smtClean="0"/>
            <a:t>Impermeable</a:t>
          </a:r>
          <a:endParaRPr lang="en-US" sz="1800" dirty="0"/>
        </a:p>
      </dgm:t>
    </dgm:pt>
    <dgm:pt modelId="{E195BF28-13AA-48FB-9B77-2D2A67255D86}" type="parTrans" cxnId="{39D092DC-AE79-45C5-81E0-4A641D11C98D}">
      <dgm:prSet/>
      <dgm:spPr/>
      <dgm:t>
        <a:bodyPr/>
        <a:lstStyle/>
        <a:p>
          <a:endParaRPr lang="en-US"/>
        </a:p>
      </dgm:t>
    </dgm:pt>
    <dgm:pt modelId="{E33F9338-F8DE-4417-A619-6CDAD322A603}" type="sibTrans" cxnId="{39D092DC-AE79-45C5-81E0-4A641D11C98D}">
      <dgm:prSet/>
      <dgm:spPr/>
      <dgm:t>
        <a:bodyPr/>
        <a:lstStyle/>
        <a:p>
          <a:endParaRPr lang="en-US"/>
        </a:p>
      </dgm:t>
    </dgm:pt>
    <dgm:pt modelId="{EC952310-9A07-4637-B7B5-F0BE94ED5CA8}" type="asst">
      <dgm:prSet custT="1"/>
      <dgm:spPr/>
      <dgm:t>
        <a:bodyPr/>
        <a:lstStyle/>
        <a:p>
          <a:r>
            <a:rPr lang="en-US" sz="1800" b="1" dirty="0" smtClean="0"/>
            <a:t>1</a:t>
          </a:r>
          <a:r>
            <a:rPr lang="en-US" sz="1800" dirty="0" smtClean="0"/>
            <a:t>. Relative solubility of the particle in Lipids</a:t>
          </a:r>
          <a:endParaRPr lang="en-US" sz="1800" dirty="0"/>
        </a:p>
      </dgm:t>
    </dgm:pt>
    <dgm:pt modelId="{D5C17367-1F15-458A-A041-433939D2DCA8}" type="parTrans" cxnId="{246DFBC6-C4BF-4DBA-B786-2E1F49AB1C29}">
      <dgm:prSet/>
      <dgm:spPr/>
      <dgm:t>
        <a:bodyPr/>
        <a:lstStyle/>
        <a:p>
          <a:endParaRPr lang="en-US"/>
        </a:p>
      </dgm:t>
    </dgm:pt>
    <dgm:pt modelId="{6E82CB25-33A9-4E4A-B3F8-D93D4F1BE094}" type="sibTrans" cxnId="{246DFBC6-C4BF-4DBA-B786-2E1F49AB1C29}">
      <dgm:prSet/>
      <dgm:spPr/>
      <dgm:t>
        <a:bodyPr/>
        <a:lstStyle/>
        <a:p>
          <a:endParaRPr lang="en-US"/>
        </a:p>
      </dgm:t>
    </dgm:pt>
    <dgm:pt modelId="{3CEB5BB4-2694-4E7C-8917-75BF9CBE53D5}" type="asst">
      <dgm:prSet custT="1"/>
      <dgm:spPr/>
      <dgm:t>
        <a:bodyPr/>
        <a:lstStyle/>
        <a:p>
          <a:r>
            <a:rPr lang="en-US" sz="1800" b="1" dirty="0" smtClean="0"/>
            <a:t>2</a:t>
          </a:r>
          <a:r>
            <a:rPr lang="en-US" sz="1800" dirty="0" smtClean="0"/>
            <a:t>. Size of the particle</a:t>
          </a:r>
          <a:endParaRPr lang="en-US" sz="1800" dirty="0"/>
        </a:p>
      </dgm:t>
    </dgm:pt>
    <dgm:pt modelId="{70BEA30E-8E63-43EF-B528-D4000356AE2F}" type="parTrans" cxnId="{160C37F6-D6D8-41E1-B44B-0FF985993F7E}">
      <dgm:prSet/>
      <dgm:spPr/>
      <dgm:t>
        <a:bodyPr/>
        <a:lstStyle/>
        <a:p>
          <a:endParaRPr lang="en-US"/>
        </a:p>
      </dgm:t>
    </dgm:pt>
    <dgm:pt modelId="{A3AEB900-05AC-43A6-AA42-91943541465C}" type="sibTrans" cxnId="{160C37F6-D6D8-41E1-B44B-0FF985993F7E}">
      <dgm:prSet/>
      <dgm:spPr/>
      <dgm:t>
        <a:bodyPr/>
        <a:lstStyle/>
        <a:p>
          <a:endParaRPr lang="en-US"/>
        </a:p>
      </dgm:t>
    </dgm:pt>
    <dgm:pt modelId="{B18A5423-6439-4099-8665-F2A4D7BCE523}" type="asst">
      <dgm:prSet custT="1"/>
      <dgm:spPr/>
      <dgm:t>
        <a:bodyPr/>
        <a:lstStyle/>
        <a:p>
          <a:r>
            <a:rPr lang="en-US" sz="1800" dirty="0" smtClean="0"/>
            <a:t>Lipid-Soluble</a:t>
          </a:r>
          <a:endParaRPr lang="en-US" sz="1800" dirty="0"/>
        </a:p>
      </dgm:t>
    </dgm:pt>
    <dgm:pt modelId="{42251380-E6A4-4CE7-B6CB-0792714255AC}" type="parTrans" cxnId="{6BD7BF06-2A38-4E41-9FD6-D74E81EB70F6}">
      <dgm:prSet/>
      <dgm:spPr/>
      <dgm:t>
        <a:bodyPr/>
        <a:lstStyle/>
        <a:p>
          <a:endParaRPr lang="en-US"/>
        </a:p>
      </dgm:t>
    </dgm:pt>
    <dgm:pt modelId="{3B7159E3-F301-43D9-95D2-FC583C36BD36}" type="sibTrans" cxnId="{6BD7BF06-2A38-4E41-9FD6-D74E81EB70F6}">
      <dgm:prSet/>
      <dgm:spPr/>
      <dgm:t>
        <a:bodyPr/>
        <a:lstStyle/>
        <a:p>
          <a:endParaRPr lang="en-US"/>
        </a:p>
      </dgm:t>
    </dgm:pt>
    <dgm:pt modelId="{2B2B64FF-CB76-4851-A142-FA48F602D255}" type="asst">
      <dgm:prSet custT="1"/>
      <dgm:spPr/>
      <dgm:t>
        <a:bodyPr/>
        <a:lstStyle/>
        <a:p>
          <a:r>
            <a:rPr lang="en-US" sz="1800" dirty="0" smtClean="0"/>
            <a:t>Lipid-Insoluble</a:t>
          </a:r>
          <a:endParaRPr lang="en-US" sz="1800" dirty="0"/>
        </a:p>
      </dgm:t>
    </dgm:pt>
    <dgm:pt modelId="{5C8931CA-5D45-491A-8FC2-304D47B66DE6}" type="parTrans" cxnId="{A0C95D9B-B597-4DEF-B7B1-C3681F2D8154}">
      <dgm:prSet/>
      <dgm:spPr/>
      <dgm:t>
        <a:bodyPr/>
        <a:lstStyle/>
        <a:p>
          <a:endParaRPr lang="en-US"/>
        </a:p>
      </dgm:t>
    </dgm:pt>
    <dgm:pt modelId="{B159A31D-7F11-419B-ABDD-710E98E6823E}" type="sibTrans" cxnId="{A0C95D9B-B597-4DEF-B7B1-C3681F2D8154}">
      <dgm:prSet/>
      <dgm:spPr/>
      <dgm:t>
        <a:bodyPr/>
        <a:lstStyle/>
        <a:p>
          <a:endParaRPr lang="en-US"/>
        </a:p>
      </dgm:t>
    </dgm:pt>
    <dgm:pt modelId="{20A0F148-FC99-451E-914F-4CCA335A36F6}">
      <dgm:prSet custT="1"/>
      <dgm:spPr/>
      <dgm:t>
        <a:bodyPr/>
        <a:lstStyle/>
        <a:p>
          <a:r>
            <a:rPr lang="en-US" sz="1800" dirty="0" smtClean="0"/>
            <a:t>Permeate the Membrane: </a:t>
          </a:r>
        </a:p>
        <a:p>
          <a:r>
            <a:rPr lang="en-US" sz="2000" b="1" dirty="0" smtClean="0"/>
            <a:t>Passive Transport</a:t>
          </a:r>
          <a:endParaRPr lang="en-US" sz="2000" b="1" dirty="0"/>
        </a:p>
      </dgm:t>
    </dgm:pt>
    <dgm:pt modelId="{994ABD23-B99D-4A36-A106-2B657CD5EA47}" type="parTrans" cxnId="{5F034F51-FB35-4332-B9D5-218E7BD4976E}">
      <dgm:prSet/>
      <dgm:spPr/>
      <dgm:t>
        <a:bodyPr/>
        <a:lstStyle/>
        <a:p>
          <a:endParaRPr lang="en-US"/>
        </a:p>
      </dgm:t>
    </dgm:pt>
    <dgm:pt modelId="{117F20EE-400E-4190-9E6D-04AD50E08A3B}" type="sibTrans" cxnId="{5F034F51-FB35-4332-B9D5-218E7BD4976E}">
      <dgm:prSet/>
      <dgm:spPr/>
      <dgm:t>
        <a:bodyPr/>
        <a:lstStyle/>
        <a:p>
          <a:endParaRPr lang="en-US"/>
        </a:p>
      </dgm:t>
    </dgm:pt>
    <dgm:pt modelId="{F454C108-74A5-4212-939D-261E5648F732}" type="asst">
      <dgm:prSet custT="1"/>
      <dgm:spPr/>
      <dgm:t>
        <a:bodyPr/>
        <a:lstStyle/>
        <a:p>
          <a:r>
            <a:rPr lang="en-US" sz="1800" b="1" dirty="0" smtClean="0"/>
            <a:t>Diffusion</a:t>
          </a:r>
          <a:endParaRPr lang="en-US" sz="1800" b="1" dirty="0"/>
        </a:p>
      </dgm:t>
    </dgm:pt>
    <dgm:pt modelId="{F14EB6B4-7746-4654-B400-707523D356C6}" type="parTrans" cxnId="{0D818AAA-5D46-44AE-AB7A-094878135DB9}">
      <dgm:prSet/>
      <dgm:spPr/>
      <dgm:t>
        <a:bodyPr/>
        <a:lstStyle/>
        <a:p>
          <a:endParaRPr lang="en-US"/>
        </a:p>
      </dgm:t>
    </dgm:pt>
    <dgm:pt modelId="{2A2F9607-9077-4822-A07D-16E80BCF9C21}" type="sibTrans" cxnId="{0D818AAA-5D46-44AE-AB7A-094878135DB9}">
      <dgm:prSet/>
      <dgm:spPr/>
      <dgm:t>
        <a:bodyPr/>
        <a:lstStyle/>
        <a:p>
          <a:endParaRPr lang="en-US"/>
        </a:p>
      </dgm:t>
    </dgm:pt>
    <dgm:pt modelId="{C036F1BB-55B1-40CC-AE24-5547551755E3}" type="asst">
      <dgm:prSet custT="1"/>
      <dgm:spPr/>
      <dgm:t>
        <a:bodyPr/>
        <a:lstStyle/>
        <a:p>
          <a:r>
            <a:rPr lang="en-US" sz="1800" b="1" dirty="0" smtClean="0"/>
            <a:t>Osmosis for H2O</a:t>
          </a:r>
          <a:endParaRPr lang="en-US" sz="1800" b="1" dirty="0"/>
        </a:p>
      </dgm:t>
    </dgm:pt>
    <dgm:pt modelId="{15F1DAD6-75D1-45E1-8FA8-9AC8E4283148}" type="parTrans" cxnId="{59C22FEC-ACE4-4002-BFB8-78279400EEEF}">
      <dgm:prSet/>
      <dgm:spPr/>
      <dgm:t>
        <a:bodyPr/>
        <a:lstStyle/>
        <a:p>
          <a:endParaRPr lang="en-US"/>
        </a:p>
      </dgm:t>
    </dgm:pt>
    <dgm:pt modelId="{6C8CF845-8CE3-40ED-BDDF-54915C29A1D6}" type="sibTrans" cxnId="{59C22FEC-ACE4-4002-BFB8-78279400EEEF}">
      <dgm:prSet/>
      <dgm:spPr/>
      <dgm:t>
        <a:bodyPr/>
        <a:lstStyle/>
        <a:p>
          <a:endParaRPr lang="en-US"/>
        </a:p>
      </dgm:t>
    </dgm:pt>
    <dgm:pt modelId="{F75CC005-4344-4775-9318-6FCD0F732328}" type="asst">
      <dgm:prSet custT="1"/>
      <dgm:spPr/>
      <dgm:t>
        <a:bodyPr/>
        <a:lstStyle/>
        <a:p>
          <a:r>
            <a:rPr lang="en-US" sz="1800" u="sng" dirty="0" smtClean="0"/>
            <a:t>Size: </a:t>
          </a:r>
          <a:r>
            <a:rPr lang="en-US" sz="1800" dirty="0" smtClean="0"/>
            <a:t>Less than 0.8nm in diameter</a:t>
          </a:r>
          <a:endParaRPr lang="en-US" sz="1800" dirty="0"/>
        </a:p>
      </dgm:t>
    </dgm:pt>
    <dgm:pt modelId="{89382DCA-20E0-4165-B7FC-294352E7A34D}" type="parTrans" cxnId="{3E83A065-9664-44DC-9046-E6B9D0740257}">
      <dgm:prSet/>
      <dgm:spPr/>
      <dgm:t>
        <a:bodyPr/>
        <a:lstStyle/>
        <a:p>
          <a:endParaRPr lang="en-US"/>
        </a:p>
      </dgm:t>
    </dgm:pt>
    <dgm:pt modelId="{0D6A9431-BA43-4C73-9196-2AB376C6C872}" type="sibTrans" cxnId="{3E83A065-9664-44DC-9046-E6B9D0740257}">
      <dgm:prSet/>
      <dgm:spPr/>
      <dgm:t>
        <a:bodyPr/>
        <a:lstStyle/>
        <a:p>
          <a:endParaRPr lang="en-US"/>
        </a:p>
      </dgm:t>
    </dgm:pt>
    <dgm:pt modelId="{430B95EC-22EF-475B-B750-1C5A61AEDD9D}" type="asst">
      <dgm:prSet custT="1"/>
      <dgm:spPr/>
      <dgm:t>
        <a:bodyPr/>
        <a:lstStyle/>
        <a:p>
          <a:pPr>
            <a:lnSpc>
              <a:spcPct val="100000"/>
            </a:lnSpc>
            <a:spcAft>
              <a:spcPts val="600"/>
            </a:spcAft>
          </a:pPr>
          <a:r>
            <a:rPr lang="en-US" sz="1800" u="sng" dirty="0" smtClean="0"/>
            <a:t>Size:</a:t>
          </a:r>
          <a:r>
            <a:rPr lang="en-US" sz="1800" dirty="0" smtClean="0"/>
            <a:t> more than</a:t>
          </a:r>
        </a:p>
        <a:p>
          <a:pPr>
            <a:lnSpc>
              <a:spcPct val="100000"/>
            </a:lnSpc>
            <a:spcAft>
              <a:spcPts val="600"/>
            </a:spcAft>
          </a:pPr>
          <a:r>
            <a:rPr lang="en-US" sz="1800" dirty="0" smtClean="0"/>
            <a:t> 0.8 nm</a:t>
          </a:r>
        </a:p>
        <a:p>
          <a:pPr>
            <a:lnSpc>
              <a:spcPct val="100000"/>
            </a:lnSpc>
            <a:spcAft>
              <a:spcPts val="600"/>
            </a:spcAft>
          </a:pPr>
          <a:r>
            <a:rPr lang="en-US" sz="1800" dirty="0" smtClean="0"/>
            <a:t> in diameter</a:t>
          </a:r>
        </a:p>
      </dgm:t>
    </dgm:pt>
    <dgm:pt modelId="{AA0CE82B-1E9E-47A6-9020-95B73D0FA0A2}" type="parTrans" cxnId="{B51BB13E-5F26-4296-A2E0-CB3C40F59331}">
      <dgm:prSet/>
      <dgm:spPr/>
      <dgm:t>
        <a:bodyPr/>
        <a:lstStyle/>
        <a:p>
          <a:endParaRPr lang="en-US"/>
        </a:p>
      </dgm:t>
    </dgm:pt>
    <dgm:pt modelId="{B2E80010-4AC2-46BC-8B9D-3972B5B07256}" type="sibTrans" cxnId="{B51BB13E-5F26-4296-A2E0-CB3C40F59331}">
      <dgm:prSet/>
      <dgm:spPr/>
      <dgm:t>
        <a:bodyPr/>
        <a:lstStyle/>
        <a:p>
          <a:endParaRPr lang="en-US"/>
        </a:p>
      </dgm:t>
    </dgm:pt>
    <dgm:pt modelId="{18D8C16F-43C0-4D6D-B3B0-8EA8B73D4763}">
      <dgm:prSet custT="1"/>
      <dgm:spPr/>
      <dgm:t>
        <a:bodyPr/>
        <a:lstStyle/>
        <a:p>
          <a:r>
            <a:rPr lang="en-US" sz="1800" dirty="0" smtClean="0"/>
            <a:t>Protein Channel  (e.g. for NA+ , K+)</a:t>
          </a:r>
          <a:endParaRPr lang="en-US" sz="1800" dirty="0"/>
        </a:p>
      </dgm:t>
    </dgm:pt>
    <dgm:pt modelId="{F7B2D329-A7E8-4806-A594-59E3BF9004B6}" type="parTrans" cxnId="{F74C1C8A-6C25-4433-9130-993DAC16D113}">
      <dgm:prSet/>
      <dgm:spPr/>
      <dgm:t>
        <a:bodyPr/>
        <a:lstStyle/>
        <a:p>
          <a:endParaRPr lang="en-US"/>
        </a:p>
      </dgm:t>
    </dgm:pt>
    <dgm:pt modelId="{FCC75C02-EAE1-4BA2-B4B5-ADF5D15CF589}" type="sibTrans" cxnId="{F74C1C8A-6C25-4433-9130-993DAC16D113}">
      <dgm:prSet/>
      <dgm:spPr/>
      <dgm:t>
        <a:bodyPr/>
        <a:lstStyle/>
        <a:p>
          <a:endParaRPr lang="en-US"/>
        </a:p>
      </dgm:t>
    </dgm:pt>
    <dgm:pt modelId="{51064C84-8D47-4542-AD88-AD49E23E072F}">
      <dgm:prSet custT="1"/>
      <dgm:spPr/>
      <dgm:t>
        <a:bodyPr/>
        <a:lstStyle/>
        <a:p>
          <a:r>
            <a:rPr lang="en-US" sz="1800" dirty="0" smtClean="0"/>
            <a:t>Assisted Transport or Carrier-mediated Transport</a:t>
          </a:r>
          <a:endParaRPr lang="en-US" sz="1800" dirty="0"/>
        </a:p>
      </dgm:t>
    </dgm:pt>
    <dgm:pt modelId="{243E1F51-A7E4-4C0A-88E3-230301B4174F}" type="parTrans" cxnId="{929A07E3-881E-4531-B51C-7A87917F13C1}">
      <dgm:prSet/>
      <dgm:spPr/>
      <dgm:t>
        <a:bodyPr/>
        <a:lstStyle/>
        <a:p>
          <a:endParaRPr lang="en-US"/>
        </a:p>
      </dgm:t>
    </dgm:pt>
    <dgm:pt modelId="{3030D7C3-583F-4B78-B1A8-F291BE70EFCF}" type="sibTrans" cxnId="{929A07E3-881E-4531-B51C-7A87917F13C1}">
      <dgm:prSet/>
      <dgm:spPr/>
      <dgm:t>
        <a:bodyPr/>
        <a:lstStyle/>
        <a:p>
          <a:endParaRPr lang="en-US"/>
        </a:p>
      </dgm:t>
    </dgm:pt>
    <dgm:pt modelId="{71967B86-0284-4378-BA9D-2995F84EAE43}" type="asst">
      <dgm:prSet/>
      <dgm:spPr/>
      <dgm:t>
        <a:bodyPr/>
        <a:lstStyle/>
        <a:p>
          <a:r>
            <a:rPr lang="en-US" b="1" dirty="0" smtClean="0"/>
            <a:t>Active Transport</a:t>
          </a:r>
          <a:endParaRPr lang="en-US" b="1" dirty="0"/>
        </a:p>
      </dgm:t>
    </dgm:pt>
    <dgm:pt modelId="{3E210287-4E76-4C59-B98A-7C16FF9FEE33}" type="parTrans" cxnId="{88B9A50C-74C2-4B9A-B772-45031C5DB613}">
      <dgm:prSet/>
      <dgm:spPr/>
      <dgm:t>
        <a:bodyPr/>
        <a:lstStyle/>
        <a:p>
          <a:endParaRPr lang="en-US"/>
        </a:p>
      </dgm:t>
    </dgm:pt>
    <dgm:pt modelId="{A4779E7D-CF8B-46A9-B1CB-7A7BC3D6B80C}" type="sibTrans" cxnId="{88B9A50C-74C2-4B9A-B772-45031C5DB613}">
      <dgm:prSet/>
      <dgm:spPr/>
      <dgm:t>
        <a:bodyPr/>
        <a:lstStyle/>
        <a:p>
          <a:endParaRPr lang="en-US"/>
        </a:p>
      </dgm:t>
    </dgm:pt>
    <dgm:pt modelId="{23B49FB5-E2D5-4E2F-95EC-7262C1786B28}" type="asst">
      <dgm:prSet/>
      <dgm:spPr/>
      <dgm:t>
        <a:bodyPr/>
        <a:lstStyle/>
        <a:p>
          <a:r>
            <a:rPr lang="en-US" b="1" dirty="0" smtClean="0"/>
            <a:t>Facilitated Diffusion</a:t>
          </a:r>
          <a:endParaRPr lang="en-US" b="1" dirty="0"/>
        </a:p>
      </dgm:t>
    </dgm:pt>
    <dgm:pt modelId="{8243F2FA-0EA3-43A2-ADE0-47124B22ABB9}" type="parTrans" cxnId="{44F5DBAB-5734-47CA-A3C1-B62747357A05}">
      <dgm:prSet/>
      <dgm:spPr/>
      <dgm:t>
        <a:bodyPr/>
        <a:lstStyle/>
        <a:p>
          <a:endParaRPr lang="en-US"/>
        </a:p>
      </dgm:t>
    </dgm:pt>
    <dgm:pt modelId="{ACB89F85-E671-4818-B51D-302340A36917}" type="sibTrans" cxnId="{44F5DBAB-5734-47CA-A3C1-B62747357A05}">
      <dgm:prSet/>
      <dgm:spPr/>
      <dgm:t>
        <a:bodyPr/>
        <a:lstStyle/>
        <a:p>
          <a:endParaRPr lang="en-US"/>
        </a:p>
      </dgm:t>
    </dgm:pt>
    <dgm:pt modelId="{8318015A-5C1A-444E-8EB0-B0BDB7578067}" type="pres">
      <dgm:prSet presAssocID="{A338ABBB-BDA1-4BF0-9F17-BAB6FB070216}" presName="hierChild1" presStyleCnt="0">
        <dgm:presLayoutVars>
          <dgm:orgChart val="1"/>
          <dgm:chPref val="1"/>
          <dgm:dir/>
          <dgm:animOne val="branch"/>
          <dgm:animLvl val="lvl"/>
          <dgm:resizeHandles/>
        </dgm:presLayoutVars>
      </dgm:prSet>
      <dgm:spPr/>
      <dgm:t>
        <a:bodyPr/>
        <a:lstStyle/>
        <a:p>
          <a:endParaRPr lang="en-US"/>
        </a:p>
      </dgm:t>
    </dgm:pt>
    <dgm:pt modelId="{01E2A585-D369-4E44-B747-A2923A5E06FF}" type="pres">
      <dgm:prSet presAssocID="{458850B0-6713-4C71-A901-FB1B88B20C0D}" presName="hierRoot1" presStyleCnt="0">
        <dgm:presLayoutVars>
          <dgm:hierBranch val="init"/>
        </dgm:presLayoutVars>
      </dgm:prSet>
      <dgm:spPr/>
    </dgm:pt>
    <dgm:pt modelId="{90A96A29-F3F8-4F29-830B-A26662695BCE}" type="pres">
      <dgm:prSet presAssocID="{458850B0-6713-4C71-A901-FB1B88B20C0D}" presName="rootComposite1" presStyleCnt="0"/>
      <dgm:spPr/>
    </dgm:pt>
    <dgm:pt modelId="{A6A727C1-27E3-4AF5-946A-17B20C774910}" type="pres">
      <dgm:prSet presAssocID="{458850B0-6713-4C71-A901-FB1B88B20C0D}" presName="rootText1" presStyleLbl="node0" presStyleIdx="0" presStyleCnt="1" custScaleX="164440" custScaleY="191012" custLinFactY="-59706" custLinFactNeighborX="-3605" custLinFactNeighborY="-100000">
        <dgm:presLayoutVars>
          <dgm:chPref val="3"/>
        </dgm:presLayoutVars>
      </dgm:prSet>
      <dgm:spPr/>
      <dgm:t>
        <a:bodyPr/>
        <a:lstStyle/>
        <a:p>
          <a:endParaRPr lang="en-US"/>
        </a:p>
      </dgm:t>
    </dgm:pt>
    <dgm:pt modelId="{A296332A-FF02-49E6-965E-763D8BEF625C}" type="pres">
      <dgm:prSet presAssocID="{458850B0-6713-4C71-A901-FB1B88B20C0D}" presName="rootConnector1" presStyleLbl="node1" presStyleIdx="0" presStyleCnt="0"/>
      <dgm:spPr/>
      <dgm:t>
        <a:bodyPr/>
        <a:lstStyle/>
        <a:p>
          <a:endParaRPr lang="en-US"/>
        </a:p>
      </dgm:t>
    </dgm:pt>
    <dgm:pt modelId="{2CA95031-BD9D-4A5E-A6A1-A74E427ADE7A}" type="pres">
      <dgm:prSet presAssocID="{458850B0-6713-4C71-A901-FB1B88B20C0D}" presName="hierChild2" presStyleCnt="0"/>
      <dgm:spPr/>
    </dgm:pt>
    <dgm:pt modelId="{61C35CAC-6A1E-4F2C-A021-35A567FD7393}" type="pres">
      <dgm:prSet presAssocID="{36F4DE93-E3F4-49D2-B509-A62A68BEC524}" presName="Name37" presStyleLbl="parChTrans1D2" presStyleIdx="0" presStyleCnt="3"/>
      <dgm:spPr/>
      <dgm:t>
        <a:bodyPr/>
        <a:lstStyle/>
        <a:p>
          <a:endParaRPr lang="en-US"/>
        </a:p>
      </dgm:t>
    </dgm:pt>
    <dgm:pt modelId="{CB4BC6F8-8FC7-48E9-88F7-C5202E4A2B7A}" type="pres">
      <dgm:prSet presAssocID="{2DEA70D7-F3DB-4ECE-8EEC-DB21ED5FE3E1}" presName="hierRoot2" presStyleCnt="0">
        <dgm:presLayoutVars>
          <dgm:hierBranch val="init"/>
        </dgm:presLayoutVars>
      </dgm:prSet>
      <dgm:spPr/>
    </dgm:pt>
    <dgm:pt modelId="{EED63E85-A4B4-4ED3-A97E-8AEF4915AD12}" type="pres">
      <dgm:prSet presAssocID="{2DEA70D7-F3DB-4ECE-8EEC-DB21ED5FE3E1}" presName="rootComposite" presStyleCnt="0"/>
      <dgm:spPr/>
    </dgm:pt>
    <dgm:pt modelId="{5491A7FD-A4AF-4E1D-91B7-70B5FFFFE292}" type="pres">
      <dgm:prSet presAssocID="{2DEA70D7-F3DB-4ECE-8EEC-DB21ED5FE3E1}" presName="rootText" presStyleLbl="node2" presStyleIdx="0" presStyleCnt="3" custScaleX="127384" custLinFactY="-24387" custLinFactNeighborX="-71314" custLinFactNeighborY="-100000">
        <dgm:presLayoutVars>
          <dgm:chPref val="3"/>
        </dgm:presLayoutVars>
      </dgm:prSet>
      <dgm:spPr/>
      <dgm:t>
        <a:bodyPr/>
        <a:lstStyle/>
        <a:p>
          <a:endParaRPr lang="en-US"/>
        </a:p>
      </dgm:t>
    </dgm:pt>
    <dgm:pt modelId="{B4EA17A0-796D-4C9F-8950-BCA0414D7E7E}" type="pres">
      <dgm:prSet presAssocID="{2DEA70D7-F3DB-4ECE-8EEC-DB21ED5FE3E1}" presName="rootConnector" presStyleLbl="node2" presStyleIdx="0" presStyleCnt="3"/>
      <dgm:spPr/>
      <dgm:t>
        <a:bodyPr/>
        <a:lstStyle/>
        <a:p>
          <a:endParaRPr lang="en-US"/>
        </a:p>
      </dgm:t>
    </dgm:pt>
    <dgm:pt modelId="{F575F402-3DA0-4575-BE40-2A9198D2119A}" type="pres">
      <dgm:prSet presAssocID="{2DEA70D7-F3DB-4ECE-8EEC-DB21ED5FE3E1}" presName="hierChild4" presStyleCnt="0"/>
      <dgm:spPr/>
    </dgm:pt>
    <dgm:pt modelId="{93E51EB5-ECCF-4EAB-AA3E-9A2F5C2A2E1A}" type="pres">
      <dgm:prSet presAssocID="{2DEA70D7-F3DB-4ECE-8EEC-DB21ED5FE3E1}" presName="hierChild5" presStyleCnt="0"/>
      <dgm:spPr/>
    </dgm:pt>
    <dgm:pt modelId="{10F6C3F4-3450-47EB-8F62-74B2F8E1C1AE}" type="pres">
      <dgm:prSet presAssocID="{A600C9ED-2C6C-4C31-BFFF-99279F046457}" presName="Name37" presStyleLbl="parChTrans1D2" presStyleIdx="1" presStyleCnt="3"/>
      <dgm:spPr/>
      <dgm:t>
        <a:bodyPr/>
        <a:lstStyle/>
        <a:p>
          <a:endParaRPr lang="en-US"/>
        </a:p>
      </dgm:t>
    </dgm:pt>
    <dgm:pt modelId="{392744FC-0E9B-41E4-ABF4-96702C9C35FF}" type="pres">
      <dgm:prSet presAssocID="{9BF91F06-FCA1-4290-98CE-B59F6370E6AC}" presName="hierRoot2" presStyleCnt="0">
        <dgm:presLayoutVars>
          <dgm:hierBranch val="init"/>
        </dgm:presLayoutVars>
      </dgm:prSet>
      <dgm:spPr/>
    </dgm:pt>
    <dgm:pt modelId="{D8B25094-B703-4E66-8342-1334C2C6921E}" type="pres">
      <dgm:prSet presAssocID="{9BF91F06-FCA1-4290-98CE-B59F6370E6AC}" presName="rootComposite" presStyleCnt="0"/>
      <dgm:spPr/>
    </dgm:pt>
    <dgm:pt modelId="{33CD22EA-023A-4FBF-896D-646DD6ABA363}" type="pres">
      <dgm:prSet presAssocID="{9BF91F06-FCA1-4290-98CE-B59F6370E6AC}" presName="rootText" presStyleLbl="node2" presStyleIdx="1" presStyleCnt="3" custScaleX="177110" custScaleY="131569" custLinFactNeighborX="1281" custLinFactNeighborY="-61250">
        <dgm:presLayoutVars>
          <dgm:chPref val="3"/>
        </dgm:presLayoutVars>
      </dgm:prSet>
      <dgm:spPr/>
      <dgm:t>
        <a:bodyPr/>
        <a:lstStyle/>
        <a:p>
          <a:endParaRPr lang="en-US"/>
        </a:p>
      </dgm:t>
    </dgm:pt>
    <dgm:pt modelId="{731352A4-8401-4338-BAD5-4376204AEBCA}" type="pres">
      <dgm:prSet presAssocID="{9BF91F06-FCA1-4290-98CE-B59F6370E6AC}" presName="rootConnector" presStyleLbl="node2" presStyleIdx="1" presStyleCnt="3"/>
      <dgm:spPr/>
      <dgm:t>
        <a:bodyPr/>
        <a:lstStyle/>
        <a:p>
          <a:endParaRPr lang="en-US"/>
        </a:p>
      </dgm:t>
    </dgm:pt>
    <dgm:pt modelId="{6A717562-288B-4CD2-B11B-369C1844B4BA}" type="pres">
      <dgm:prSet presAssocID="{9BF91F06-FCA1-4290-98CE-B59F6370E6AC}" presName="hierChild4" presStyleCnt="0"/>
      <dgm:spPr/>
    </dgm:pt>
    <dgm:pt modelId="{B355E27E-6FAC-476A-A8B0-C06CFE17EBC0}" type="pres">
      <dgm:prSet presAssocID="{9BF91F06-FCA1-4290-98CE-B59F6370E6AC}" presName="hierChild5" presStyleCnt="0"/>
      <dgm:spPr/>
    </dgm:pt>
    <dgm:pt modelId="{229793C0-74CE-416E-9CFF-29E5E2A5C8E6}" type="pres">
      <dgm:prSet presAssocID="{D5C17367-1F15-458A-A041-433939D2DCA8}" presName="Name111" presStyleLbl="parChTrans1D3" presStyleIdx="0" presStyleCnt="2"/>
      <dgm:spPr/>
      <dgm:t>
        <a:bodyPr/>
        <a:lstStyle/>
        <a:p>
          <a:endParaRPr lang="en-US"/>
        </a:p>
      </dgm:t>
    </dgm:pt>
    <dgm:pt modelId="{52098B1F-4A53-47E4-8776-8ECA86802322}" type="pres">
      <dgm:prSet presAssocID="{EC952310-9A07-4637-B7B5-F0BE94ED5CA8}" presName="hierRoot3" presStyleCnt="0">
        <dgm:presLayoutVars>
          <dgm:hierBranch val="init"/>
        </dgm:presLayoutVars>
      </dgm:prSet>
      <dgm:spPr/>
    </dgm:pt>
    <dgm:pt modelId="{9284343D-787D-46A3-8621-FEF4D03016F0}" type="pres">
      <dgm:prSet presAssocID="{EC952310-9A07-4637-B7B5-F0BE94ED5CA8}" presName="rootComposite3" presStyleCnt="0"/>
      <dgm:spPr/>
    </dgm:pt>
    <dgm:pt modelId="{A2022FFC-DE28-4F35-8FDB-C35CB309C509}" type="pres">
      <dgm:prSet presAssocID="{EC952310-9A07-4637-B7B5-F0BE94ED5CA8}" presName="rootText3" presStyleLbl="asst2" presStyleIdx="0" presStyleCnt="6" custScaleX="246241" custLinFactNeighborX="-83080" custLinFactNeighborY="-61192">
        <dgm:presLayoutVars>
          <dgm:chPref val="3"/>
        </dgm:presLayoutVars>
      </dgm:prSet>
      <dgm:spPr/>
      <dgm:t>
        <a:bodyPr/>
        <a:lstStyle/>
        <a:p>
          <a:endParaRPr lang="en-US"/>
        </a:p>
      </dgm:t>
    </dgm:pt>
    <dgm:pt modelId="{B36C5BDE-3245-4864-9948-E4A7CB349FE2}" type="pres">
      <dgm:prSet presAssocID="{EC952310-9A07-4637-B7B5-F0BE94ED5CA8}" presName="rootConnector3" presStyleLbl="asst2" presStyleIdx="0" presStyleCnt="6"/>
      <dgm:spPr/>
      <dgm:t>
        <a:bodyPr/>
        <a:lstStyle/>
        <a:p>
          <a:endParaRPr lang="en-US"/>
        </a:p>
      </dgm:t>
    </dgm:pt>
    <dgm:pt modelId="{F9CCCB27-6C48-4B30-900D-56E90ADB31A4}" type="pres">
      <dgm:prSet presAssocID="{EC952310-9A07-4637-B7B5-F0BE94ED5CA8}" presName="hierChild6" presStyleCnt="0"/>
      <dgm:spPr/>
    </dgm:pt>
    <dgm:pt modelId="{5E59F849-1FD2-4117-87B8-528885DACC94}" type="pres">
      <dgm:prSet presAssocID="{EC952310-9A07-4637-B7B5-F0BE94ED5CA8}" presName="hierChild7" presStyleCnt="0"/>
      <dgm:spPr/>
    </dgm:pt>
    <dgm:pt modelId="{CEE6B17D-8783-4EFA-B503-C69F00EE7B21}" type="pres">
      <dgm:prSet presAssocID="{42251380-E6A4-4CE7-B6CB-0792714255AC}" presName="Name111" presStyleLbl="parChTrans1D4" presStyleIdx="0" presStyleCnt="11"/>
      <dgm:spPr/>
      <dgm:t>
        <a:bodyPr/>
        <a:lstStyle/>
        <a:p>
          <a:endParaRPr lang="en-US"/>
        </a:p>
      </dgm:t>
    </dgm:pt>
    <dgm:pt modelId="{63C1C8A7-8ED1-4FC8-8203-056C0C605006}" type="pres">
      <dgm:prSet presAssocID="{B18A5423-6439-4099-8665-F2A4D7BCE523}" presName="hierRoot3" presStyleCnt="0">
        <dgm:presLayoutVars>
          <dgm:hierBranch val="hang"/>
        </dgm:presLayoutVars>
      </dgm:prSet>
      <dgm:spPr/>
    </dgm:pt>
    <dgm:pt modelId="{3C45F3BE-718A-4C52-8F2D-8993B63EA733}" type="pres">
      <dgm:prSet presAssocID="{B18A5423-6439-4099-8665-F2A4D7BCE523}" presName="rootComposite3" presStyleCnt="0"/>
      <dgm:spPr/>
    </dgm:pt>
    <dgm:pt modelId="{E1ADA00D-7336-4F36-9E02-EA66824F53E8}" type="pres">
      <dgm:prSet presAssocID="{B18A5423-6439-4099-8665-F2A4D7BCE523}" presName="rootText3" presStyleLbl="asst2" presStyleIdx="1" presStyleCnt="6" custLinFactX="-19377" custLinFactNeighborX="-100000" custLinFactNeighborY="2002">
        <dgm:presLayoutVars>
          <dgm:chPref val="3"/>
        </dgm:presLayoutVars>
      </dgm:prSet>
      <dgm:spPr/>
      <dgm:t>
        <a:bodyPr/>
        <a:lstStyle/>
        <a:p>
          <a:endParaRPr lang="en-US"/>
        </a:p>
      </dgm:t>
    </dgm:pt>
    <dgm:pt modelId="{884319E2-91B1-4DAE-926B-AAE9829F8D90}" type="pres">
      <dgm:prSet presAssocID="{B18A5423-6439-4099-8665-F2A4D7BCE523}" presName="rootConnector3" presStyleLbl="asst2" presStyleIdx="1" presStyleCnt="6"/>
      <dgm:spPr/>
      <dgm:t>
        <a:bodyPr/>
        <a:lstStyle/>
        <a:p>
          <a:endParaRPr lang="en-US"/>
        </a:p>
      </dgm:t>
    </dgm:pt>
    <dgm:pt modelId="{55E89E9B-8BBB-46D8-897C-D1FC028BE6B5}" type="pres">
      <dgm:prSet presAssocID="{B18A5423-6439-4099-8665-F2A4D7BCE523}" presName="hierChild6" presStyleCnt="0"/>
      <dgm:spPr/>
    </dgm:pt>
    <dgm:pt modelId="{8D92C743-C74A-48A3-82AF-76AE9E49ED5D}" type="pres">
      <dgm:prSet presAssocID="{994ABD23-B99D-4A36-A106-2B657CD5EA47}" presName="Name48" presStyleLbl="parChTrans1D4" presStyleIdx="1" presStyleCnt="11"/>
      <dgm:spPr/>
      <dgm:t>
        <a:bodyPr/>
        <a:lstStyle/>
        <a:p>
          <a:endParaRPr lang="en-US"/>
        </a:p>
      </dgm:t>
    </dgm:pt>
    <dgm:pt modelId="{09313277-4657-45A4-AA4A-0CF747B8AD50}" type="pres">
      <dgm:prSet presAssocID="{20A0F148-FC99-451E-914F-4CCA335A36F6}" presName="hierRoot2" presStyleCnt="0">
        <dgm:presLayoutVars>
          <dgm:hierBranch val="l"/>
        </dgm:presLayoutVars>
      </dgm:prSet>
      <dgm:spPr/>
    </dgm:pt>
    <dgm:pt modelId="{281D477B-E36C-47C0-A347-09935DD5071C}" type="pres">
      <dgm:prSet presAssocID="{20A0F148-FC99-451E-914F-4CCA335A36F6}" presName="rootComposite" presStyleCnt="0"/>
      <dgm:spPr/>
    </dgm:pt>
    <dgm:pt modelId="{6D894A00-0D11-46F3-92B2-4B19B58325F6}" type="pres">
      <dgm:prSet presAssocID="{20A0F148-FC99-451E-914F-4CCA335A36F6}" presName="rootText" presStyleLbl="node4" presStyleIdx="0" presStyleCnt="3" custScaleX="221840" custScaleY="200764" custLinFactNeighborX="15610" custLinFactNeighborY="96765">
        <dgm:presLayoutVars>
          <dgm:chPref val="3"/>
        </dgm:presLayoutVars>
      </dgm:prSet>
      <dgm:spPr/>
      <dgm:t>
        <a:bodyPr/>
        <a:lstStyle/>
        <a:p>
          <a:endParaRPr lang="en-US"/>
        </a:p>
      </dgm:t>
    </dgm:pt>
    <dgm:pt modelId="{382129DE-EF6E-4817-8E40-76A50FD2B496}" type="pres">
      <dgm:prSet presAssocID="{20A0F148-FC99-451E-914F-4CCA335A36F6}" presName="rootConnector" presStyleLbl="node4" presStyleIdx="0" presStyleCnt="3"/>
      <dgm:spPr/>
      <dgm:t>
        <a:bodyPr/>
        <a:lstStyle/>
        <a:p>
          <a:endParaRPr lang="en-US"/>
        </a:p>
      </dgm:t>
    </dgm:pt>
    <dgm:pt modelId="{850D2A38-C143-4B30-BA56-54E888B51C00}" type="pres">
      <dgm:prSet presAssocID="{20A0F148-FC99-451E-914F-4CCA335A36F6}" presName="hierChild4" presStyleCnt="0"/>
      <dgm:spPr/>
    </dgm:pt>
    <dgm:pt modelId="{0B461418-813E-48FC-B9FC-9B359079CCDF}" type="pres">
      <dgm:prSet presAssocID="{20A0F148-FC99-451E-914F-4CCA335A36F6}" presName="hierChild5" presStyleCnt="0"/>
      <dgm:spPr/>
    </dgm:pt>
    <dgm:pt modelId="{9748F56A-369F-43AB-823E-43CB5EFAEC06}" type="pres">
      <dgm:prSet presAssocID="{F14EB6B4-7746-4654-B400-707523D356C6}" presName="Name111" presStyleLbl="parChTrans1D4" presStyleIdx="2" presStyleCnt="11"/>
      <dgm:spPr/>
      <dgm:t>
        <a:bodyPr/>
        <a:lstStyle/>
        <a:p>
          <a:endParaRPr lang="en-US"/>
        </a:p>
      </dgm:t>
    </dgm:pt>
    <dgm:pt modelId="{622B3805-289B-4025-8813-4D6B4028C2E4}" type="pres">
      <dgm:prSet presAssocID="{F454C108-74A5-4212-939D-261E5648F732}" presName="hierRoot3" presStyleCnt="0">
        <dgm:presLayoutVars>
          <dgm:hierBranch val="init"/>
        </dgm:presLayoutVars>
      </dgm:prSet>
      <dgm:spPr/>
    </dgm:pt>
    <dgm:pt modelId="{5A5038D5-EA54-43CF-8FAA-AC697C49CA71}" type="pres">
      <dgm:prSet presAssocID="{F454C108-74A5-4212-939D-261E5648F732}" presName="rootComposite3" presStyleCnt="0"/>
      <dgm:spPr/>
    </dgm:pt>
    <dgm:pt modelId="{8681D315-95C3-4F5D-BD80-885F77F5233B}" type="pres">
      <dgm:prSet presAssocID="{F454C108-74A5-4212-939D-261E5648F732}" presName="rootText3" presStyleLbl="asst4" presStyleIdx="0" presStyleCnt="4" custLinFactY="53901" custLinFactNeighborX="-1311" custLinFactNeighborY="100000">
        <dgm:presLayoutVars>
          <dgm:chPref val="3"/>
        </dgm:presLayoutVars>
      </dgm:prSet>
      <dgm:spPr/>
      <dgm:t>
        <a:bodyPr/>
        <a:lstStyle/>
        <a:p>
          <a:endParaRPr lang="en-US"/>
        </a:p>
      </dgm:t>
    </dgm:pt>
    <dgm:pt modelId="{EB5DCCF3-D7E3-4031-B002-0339C358BF42}" type="pres">
      <dgm:prSet presAssocID="{F454C108-74A5-4212-939D-261E5648F732}" presName="rootConnector3" presStyleLbl="asst4" presStyleIdx="0" presStyleCnt="4"/>
      <dgm:spPr/>
      <dgm:t>
        <a:bodyPr/>
        <a:lstStyle/>
        <a:p>
          <a:endParaRPr lang="en-US"/>
        </a:p>
      </dgm:t>
    </dgm:pt>
    <dgm:pt modelId="{B3C267D7-3FC1-43AB-B95F-9C644E9A8DB5}" type="pres">
      <dgm:prSet presAssocID="{F454C108-74A5-4212-939D-261E5648F732}" presName="hierChild6" presStyleCnt="0"/>
      <dgm:spPr/>
    </dgm:pt>
    <dgm:pt modelId="{F58C9D08-9B08-4033-AD6E-71CF84635D75}" type="pres">
      <dgm:prSet presAssocID="{F454C108-74A5-4212-939D-261E5648F732}" presName="hierChild7" presStyleCnt="0"/>
      <dgm:spPr/>
    </dgm:pt>
    <dgm:pt modelId="{75D99792-D29E-47E4-9D33-5470FEFC0D64}" type="pres">
      <dgm:prSet presAssocID="{15F1DAD6-75D1-45E1-8FA8-9AC8E4283148}" presName="Name111" presStyleLbl="parChTrans1D4" presStyleIdx="3" presStyleCnt="11"/>
      <dgm:spPr/>
      <dgm:t>
        <a:bodyPr/>
        <a:lstStyle/>
        <a:p>
          <a:endParaRPr lang="en-US"/>
        </a:p>
      </dgm:t>
    </dgm:pt>
    <dgm:pt modelId="{6AF125AD-12FD-4A47-A64D-3217CCAE5A65}" type="pres">
      <dgm:prSet presAssocID="{C036F1BB-55B1-40CC-AE24-5547551755E3}" presName="hierRoot3" presStyleCnt="0">
        <dgm:presLayoutVars>
          <dgm:hierBranch val="init"/>
        </dgm:presLayoutVars>
      </dgm:prSet>
      <dgm:spPr/>
    </dgm:pt>
    <dgm:pt modelId="{3172A36F-0F17-46DC-A825-79298EAE8F7B}" type="pres">
      <dgm:prSet presAssocID="{C036F1BB-55B1-40CC-AE24-5547551755E3}" presName="rootComposite3" presStyleCnt="0"/>
      <dgm:spPr/>
    </dgm:pt>
    <dgm:pt modelId="{2A666D50-74FA-4ACA-A39C-59C063FE0047}" type="pres">
      <dgm:prSet presAssocID="{C036F1BB-55B1-40CC-AE24-5547551755E3}" presName="rootText3" presStyleLbl="asst4" presStyleIdx="1" presStyleCnt="4" custLinFactX="51212" custLinFactY="-60851" custLinFactNeighborX="100000" custLinFactNeighborY="-100000">
        <dgm:presLayoutVars>
          <dgm:chPref val="3"/>
        </dgm:presLayoutVars>
      </dgm:prSet>
      <dgm:spPr/>
      <dgm:t>
        <a:bodyPr/>
        <a:lstStyle/>
        <a:p>
          <a:endParaRPr lang="en-US"/>
        </a:p>
      </dgm:t>
    </dgm:pt>
    <dgm:pt modelId="{3A3BE418-DD35-4288-928E-30B05F45D240}" type="pres">
      <dgm:prSet presAssocID="{C036F1BB-55B1-40CC-AE24-5547551755E3}" presName="rootConnector3" presStyleLbl="asst4" presStyleIdx="1" presStyleCnt="4"/>
      <dgm:spPr/>
      <dgm:t>
        <a:bodyPr/>
        <a:lstStyle/>
        <a:p>
          <a:endParaRPr lang="en-US"/>
        </a:p>
      </dgm:t>
    </dgm:pt>
    <dgm:pt modelId="{5EA40AD4-8A3B-4537-B065-0D94E38B284F}" type="pres">
      <dgm:prSet presAssocID="{C036F1BB-55B1-40CC-AE24-5547551755E3}" presName="hierChild6" presStyleCnt="0"/>
      <dgm:spPr/>
    </dgm:pt>
    <dgm:pt modelId="{72014212-D32C-40BE-B6B2-17C73C5E9ED3}" type="pres">
      <dgm:prSet presAssocID="{C036F1BB-55B1-40CC-AE24-5547551755E3}" presName="hierChild7" presStyleCnt="0"/>
      <dgm:spPr/>
    </dgm:pt>
    <dgm:pt modelId="{DBB5D1BD-C13A-4293-AE56-7FDD0651EBD2}" type="pres">
      <dgm:prSet presAssocID="{B18A5423-6439-4099-8665-F2A4D7BCE523}" presName="hierChild7" presStyleCnt="0"/>
      <dgm:spPr/>
    </dgm:pt>
    <dgm:pt modelId="{DB2729E1-FC79-47A8-8DC4-9B1B0DDACA12}" type="pres">
      <dgm:prSet presAssocID="{5C8931CA-5D45-491A-8FC2-304D47B66DE6}" presName="Name111" presStyleLbl="parChTrans1D4" presStyleIdx="4" presStyleCnt="11"/>
      <dgm:spPr/>
      <dgm:t>
        <a:bodyPr/>
        <a:lstStyle/>
        <a:p>
          <a:endParaRPr lang="en-US"/>
        </a:p>
      </dgm:t>
    </dgm:pt>
    <dgm:pt modelId="{86B33F1F-F512-4BDD-960E-8892204CF8C1}" type="pres">
      <dgm:prSet presAssocID="{2B2B64FF-CB76-4851-A142-FA48F602D255}" presName="hierRoot3" presStyleCnt="0">
        <dgm:presLayoutVars>
          <dgm:hierBranch val="init"/>
        </dgm:presLayoutVars>
      </dgm:prSet>
      <dgm:spPr/>
    </dgm:pt>
    <dgm:pt modelId="{30369C13-C560-4390-9852-40FAF58A7135}" type="pres">
      <dgm:prSet presAssocID="{2B2B64FF-CB76-4851-A142-FA48F602D255}" presName="rootComposite3" presStyleCnt="0"/>
      <dgm:spPr/>
    </dgm:pt>
    <dgm:pt modelId="{89647A82-09E3-48AC-AC26-419EB6ED9304}" type="pres">
      <dgm:prSet presAssocID="{2B2B64FF-CB76-4851-A142-FA48F602D255}" presName="rootText3" presStyleLbl="asst2" presStyleIdx="2" presStyleCnt="6" custLinFactNeighborX="-19398" custLinFactNeighborY="2002">
        <dgm:presLayoutVars>
          <dgm:chPref val="3"/>
        </dgm:presLayoutVars>
      </dgm:prSet>
      <dgm:spPr/>
      <dgm:t>
        <a:bodyPr/>
        <a:lstStyle/>
        <a:p>
          <a:endParaRPr lang="en-US"/>
        </a:p>
      </dgm:t>
    </dgm:pt>
    <dgm:pt modelId="{E8A49736-6BB7-410D-AF6B-DF01AD53F790}" type="pres">
      <dgm:prSet presAssocID="{2B2B64FF-CB76-4851-A142-FA48F602D255}" presName="rootConnector3" presStyleLbl="asst2" presStyleIdx="2" presStyleCnt="6"/>
      <dgm:spPr/>
      <dgm:t>
        <a:bodyPr/>
        <a:lstStyle/>
        <a:p>
          <a:endParaRPr lang="en-US"/>
        </a:p>
      </dgm:t>
    </dgm:pt>
    <dgm:pt modelId="{6A8CD7EF-1D95-4127-9EE5-C44FCEAF0607}" type="pres">
      <dgm:prSet presAssocID="{2B2B64FF-CB76-4851-A142-FA48F602D255}" presName="hierChild6" presStyleCnt="0"/>
      <dgm:spPr/>
    </dgm:pt>
    <dgm:pt modelId="{43EFC06E-CA04-4FB9-B987-F75424DB3B72}" type="pres">
      <dgm:prSet presAssocID="{2B2B64FF-CB76-4851-A142-FA48F602D255}" presName="hierChild7" presStyleCnt="0"/>
      <dgm:spPr/>
    </dgm:pt>
    <dgm:pt modelId="{5F54C19E-9277-4F56-8838-DEBE627EFCAA}" type="pres">
      <dgm:prSet presAssocID="{70BEA30E-8E63-43EF-B528-D4000356AE2F}" presName="Name111" presStyleLbl="parChTrans1D3" presStyleIdx="1" presStyleCnt="2"/>
      <dgm:spPr/>
      <dgm:t>
        <a:bodyPr/>
        <a:lstStyle/>
        <a:p>
          <a:endParaRPr lang="en-US"/>
        </a:p>
      </dgm:t>
    </dgm:pt>
    <dgm:pt modelId="{5F20EC89-496F-4AAC-B347-559143D00D16}" type="pres">
      <dgm:prSet presAssocID="{3CEB5BB4-2694-4E7C-8917-75BF9CBE53D5}" presName="hierRoot3" presStyleCnt="0">
        <dgm:presLayoutVars>
          <dgm:hierBranch val="init"/>
        </dgm:presLayoutVars>
      </dgm:prSet>
      <dgm:spPr/>
    </dgm:pt>
    <dgm:pt modelId="{0239B797-30F0-4418-BB28-12E39160B8C7}" type="pres">
      <dgm:prSet presAssocID="{3CEB5BB4-2694-4E7C-8917-75BF9CBE53D5}" presName="rootComposite3" presStyleCnt="0"/>
      <dgm:spPr/>
    </dgm:pt>
    <dgm:pt modelId="{1E71096C-ED81-45E3-9884-013533FE2715}" type="pres">
      <dgm:prSet presAssocID="{3CEB5BB4-2694-4E7C-8917-75BF9CBE53D5}" presName="rootText3" presStyleLbl="asst2" presStyleIdx="3" presStyleCnt="6" custScaleX="214507" custLinFactNeighborX="2564" custLinFactNeighborY="-61192">
        <dgm:presLayoutVars>
          <dgm:chPref val="3"/>
        </dgm:presLayoutVars>
      </dgm:prSet>
      <dgm:spPr/>
      <dgm:t>
        <a:bodyPr/>
        <a:lstStyle/>
        <a:p>
          <a:endParaRPr lang="en-US"/>
        </a:p>
      </dgm:t>
    </dgm:pt>
    <dgm:pt modelId="{B9151294-DA28-4CD2-973A-C80EFE0A4BB2}" type="pres">
      <dgm:prSet presAssocID="{3CEB5BB4-2694-4E7C-8917-75BF9CBE53D5}" presName="rootConnector3" presStyleLbl="asst2" presStyleIdx="3" presStyleCnt="6"/>
      <dgm:spPr/>
      <dgm:t>
        <a:bodyPr/>
        <a:lstStyle/>
        <a:p>
          <a:endParaRPr lang="en-US"/>
        </a:p>
      </dgm:t>
    </dgm:pt>
    <dgm:pt modelId="{796E65C3-4254-47C3-8DF6-A5A7363826BC}" type="pres">
      <dgm:prSet presAssocID="{3CEB5BB4-2694-4E7C-8917-75BF9CBE53D5}" presName="hierChild6" presStyleCnt="0"/>
      <dgm:spPr/>
    </dgm:pt>
    <dgm:pt modelId="{8A0A9D44-B797-4972-B5BB-EF381E3E4405}" type="pres">
      <dgm:prSet presAssocID="{3CEB5BB4-2694-4E7C-8917-75BF9CBE53D5}" presName="hierChild7" presStyleCnt="0"/>
      <dgm:spPr/>
    </dgm:pt>
    <dgm:pt modelId="{294C7A43-4565-46F7-82ED-3643205C01E8}" type="pres">
      <dgm:prSet presAssocID="{89382DCA-20E0-4165-B7FC-294352E7A34D}" presName="Name111" presStyleLbl="parChTrans1D4" presStyleIdx="5" presStyleCnt="11"/>
      <dgm:spPr/>
      <dgm:t>
        <a:bodyPr/>
        <a:lstStyle/>
        <a:p>
          <a:endParaRPr lang="en-US"/>
        </a:p>
      </dgm:t>
    </dgm:pt>
    <dgm:pt modelId="{25017224-1D6C-4744-9150-F9C4E6A9873B}" type="pres">
      <dgm:prSet presAssocID="{F75CC005-4344-4775-9318-6FCD0F732328}" presName="hierRoot3" presStyleCnt="0">
        <dgm:presLayoutVars>
          <dgm:hierBranch val="init"/>
        </dgm:presLayoutVars>
      </dgm:prSet>
      <dgm:spPr/>
    </dgm:pt>
    <dgm:pt modelId="{26B61334-4639-438E-B5D3-98C4953F3E00}" type="pres">
      <dgm:prSet presAssocID="{F75CC005-4344-4775-9318-6FCD0F732328}" presName="rootComposite3" presStyleCnt="0"/>
      <dgm:spPr/>
    </dgm:pt>
    <dgm:pt modelId="{4A069DE8-12E7-4B8E-84A6-6E33CB0E6616}" type="pres">
      <dgm:prSet presAssocID="{F75CC005-4344-4775-9318-6FCD0F732328}" presName="rootText3" presStyleLbl="asst2" presStyleIdx="4" presStyleCnt="6" custScaleX="156323" custScaleY="203425" custLinFactNeighborX="-3069" custLinFactNeighborY="17786">
        <dgm:presLayoutVars>
          <dgm:chPref val="3"/>
        </dgm:presLayoutVars>
      </dgm:prSet>
      <dgm:spPr/>
      <dgm:t>
        <a:bodyPr/>
        <a:lstStyle/>
        <a:p>
          <a:endParaRPr lang="en-US"/>
        </a:p>
      </dgm:t>
    </dgm:pt>
    <dgm:pt modelId="{175C7880-46B6-48A3-919F-C72FBA0C05D2}" type="pres">
      <dgm:prSet presAssocID="{F75CC005-4344-4775-9318-6FCD0F732328}" presName="rootConnector3" presStyleLbl="asst2" presStyleIdx="4" presStyleCnt="6"/>
      <dgm:spPr/>
      <dgm:t>
        <a:bodyPr/>
        <a:lstStyle/>
        <a:p>
          <a:endParaRPr lang="en-US"/>
        </a:p>
      </dgm:t>
    </dgm:pt>
    <dgm:pt modelId="{70BF85CD-F538-411F-8D93-C8DC812B4806}" type="pres">
      <dgm:prSet presAssocID="{F75CC005-4344-4775-9318-6FCD0F732328}" presName="hierChild6" presStyleCnt="0"/>
      <dgm:spPr/>
    </dgm:pt>
    <dgm:pt modelId="{CE888EBD-9DCB-4A71-89A5-233F81D1A5AA}" type="pres">
      <dgm:prSet presAssocID="{F7B2D329-A7E8-4806-A594-59E3BF9004B6}" presName="Name37" presStyleLbl="parChTrans1D4" presStyleIdx="6" presStyleCnt="11"/>
      <dgm:spPr/>
      <dgm:t>
        <a:bodyPr/>
        <a:lstStyle/>
        <a:p>
          <a:endParaRPr lang="en-US"/>
        </a:p>
      </dgm:t>
    </dgm:pt>
    <dgm:pt modelId="{B537287E-DBC9-453D-B777-1DC402740C48}" type="pres">
      <dgm:prSet presAssocID="{18D8C16F-43C0-4D6D-B3B0-8EA8B73D4763}" presName="hierRoot2" presStyleCnt="0">
        <dgm:presLayoutVars>
          <dgm:hierBranch val="init"/>
        </dgm:presLayoutVars>
      </dgm:prSet>
      <dgm:spPr/>
    </dgm:pt>
    <dgm:pt modelId="{DA853017-CEAB-4567-A4D4-19C87E010D00}" type="pres">
      <dgm:prSet presAssocID="{18D8C16F-43C0-4D6D-B3B0-8EA8B73D4763}" presName="rootComposite" presStyleCnt="0"/>
      <dgm:spPr/>
    </dgm:pt>
    <dgm:pt modelId="{AF1158ED-48C8-47B6-9561-B9A58CD0CA35}" type="pres">
      <dgm:prSet presAssocID="{18D8C16F-43C0-4D6D-B3B0-8EA8B73D4763}" presName="rootText" presStyleLbl="node4" presStyleIdx="1" presStyleCnt="3" custScaleY="223607" custLinFactX="-36247" custLinFactNeighborX="-100000" custLinFactNeighborY="72261">
        <dgm:presLayoutVars>
          <dgm:chPref val="3"/>
        </dgm:presLayoutVars>
      </dgm:prSet>
      <dgm:spPr/>
      <dgm:t>
        <a:bodyPr/>
        <a:lstStyle/>
        <a:p>
          <a:endParaRPr lang="en-US"/>
        </a:p>
      </dgm:t>
    </dgm:pt>
    <dgm:pt modelId="{449227A0-EF01-459D-9FE9-6A9E0E0BD7B0}" type="pres">
      <dgm:prSet presAssocID="{18D8C16F-43C0-4D6D-B3B0-8EA8B73D4763}" presName="rootConnector" presStyleLbl="node4" presStyleIdx="1" presStyleCnt="3"/>
      <dgm:spPr/>
      <dgm:t>
        <a:bodyPr/>
        <a:lstStyle/>
        <a:p>
          <a:endParaRPr lang="en-US"/>
        </a:p>
      </dgm:t>
    </dgm:pt>
    <dgm:pt modelId="{055F7F78-A0C5-4AE8-B750-82B9BBE07BFE}" type="pres">
      <dgm:prSet presAssocID="{18D8C16F-43C0-4D6D-B3B0-8EA8B73D4763}" presName="hierChild4" presStyleCnt="0"/>
      <dgm:spPr/>
    </dgm:pt>
    <dgm:pt modelId="{6D7957DC-66AF-429F-A370-0D90C5087195}" type="pres">
      <dgm:prSet presAssocID="{18D8C16F-43C0-4D6D-B3B0-8EA8B73D4763}" presName="hierChild5" presStyleCnt="0"/>
      <dgm:spPr/>
    </dgm:pt>
    <dgm:pt modelId="{4DC4B123-C1F7-4E5E-BBB9-1E6DB1BFC308}" type="pres">
      <dgm:prSet presAssocID="{F75CC005-4344-4775-9318-6FCD0F732328}" presName="hierChild7" presStyleCnt="0"/>
      <dgm:spPr/>
    </dgm:pt>
    <dgm:pt modelId="{4F85F86D-B8D5-4537-B138-6C00180CEC67}" type="pres">
      <dgm:prSet presAssocID="{AA0CE82B-1E9E-47A6-9020-95B73D0FA0A2}" presName="Name111" presStyleLbl="parChTrans1D4" presStyleIdx="7" presStyleCnt="11"/>
      <dgm:spPr/>
      <dgm:t>
        <a:bodyPr/>
        <a:lstStyle/>
        <a:p>
          <a:endParaRPr lang="en-US"/>
        </a:p>
      </dgm:t>
    </dgm:pt>
    <dgm:pt modelId="{08BF6A03-DBE4-41ED-ABFC-E5D969D95E1C}" type="pres">
      <dgm:prSet presAssocID="{430B95EC-22EF-475B-B750-1C5A61AEDD9D}" presName="hierRoot3" presStyleCnt="0">
        <dgm:presLayoutVars>
          <dgm:hierBranch val="init"/>
        </dgm:presLayoutVars>
      </dgm:prSet>
      <dgm:spPr/>
    </dgm:pt>
    <dgm:pt modelId="{C70C93BF-8E59-4975-AC22-310E2B8102E5}" type="pres">
      <dgm:prSet presAssocID="{430B95EC-22EF-475B-B750-1C5A61AEDD9D}" presName="rootComposite3" presStyleCnt="0"/>
      <dgm:spPr/>
    </dgm:pt>
    <dgm:pt modelId="{B678DF72-F482-434F-A039-9D0F7BB3B6B1}" type="pres">
      <dgm:prSet presAssocID="{430B95EC-22EF-475B-B750-1C5A61AEDD9D}" presName="rootText3" presStyleLbl="asst2" presStyleIdx="5" presStyleCnt="6" custScaleX="168169" custScaleY="183996" custLinFactNeighborX="2419" custLinFactNeighborY="30237">
        <dgm:presLayoutVars>
          <dgm:chPref val="3"/>
        </dgm:presLayoutVars>
      </dgm:prSet>
      <dgm:spPr/>
      <dgm:t>
        <a:bodyPr/>
        <a:lstStyle/>
        <a:p>
          <a:endParaRPr lang="en-US"/>
        </a:p>
      </dgm:t>
    </dgm:pt>
    <dgm:pt modelId="{5C843A57-67A7-4826-A4CA-11417ECF53AE}" type="pres">
      <dgm:prSet presAssocID="{430B95EC-22EF-475B-B750-1C5A61AEDD9D}" presName="rootConnector3" presStyleLbl="asst2" presStyleIdx="5" presStyleCnt="6"/>
      <dgm:spPr/>
      <dgm:t>
        <a:bodyPr/>
        <a:lstStyle/>
        <a:p>
          <a:endParaRPr lang="en-US"/>
        </a:p>
      </dgm:t>
    </dgm:pt>
    <dgm:pt modelId="{1C4CD3D7-37EB-49D7-814C-72C25F15669E}" type="pres">
      <dgm:prSet presAssocID="{430B95EC-22EF-475B-B750-1C5A61AEDD9D}" presName="hierChild6" presStyleCnt="0"/>
      <dgm:spPr/>
    </dgm:pt>
    <dgm:pt modelId="{01B46ADE-8DCC-4032-AEA7-DD148884E2B9}" type="pres">
      <dgm:prSet presAssocID="{243E1F51-A7E4-4C0A-88E3-230301B4174F}" presName="Name37" presStyleLbl="parChTrans1D4" presStyleIdx="8" presStyleCnt="11"/>
      <dgm:spPr/>
      <dgm:t>
        <a:bodyPr/>
        <a:lstStyle/>
        <a:p>
          <a:endParaRPr lang="en-US"/>
        </a:p>
      </dgm:t>
    </dgm:pt>
    <dgm:pt modelId="{2CD9C4D9-FBB5-4098-A155-F011FB870B68}" type="pres">
      <dgm:prSet presAssocID="{51064C84-8D47-4542-AD88-AD49E23E072F}" presName="hierRoot2" presStyleCnt="0">
        <dgm:presLayoutVars>
          <dgm:hierBranch val="init"/>
        </dgm:presLayoutVars>
      </dgm:prSet>
      <dgm:spPr/>
    </dgm:pt>
    <dgm:pt modelId="{E216A5B9-9CBA-4FF2-89C4-F6B5D3877F8E}" type="pres">
      <dgm:prSet presAssocID="{51064C84-8D47-4542-AD88-AD49E23E072F}" presName="rootComposite" presStyleCnt="0"/>
      <dgm:spPr/>
    </dgm:pt>
    <dgm:pt modelId="{4DA9B476-053B-4EAC-905A-45ED6E68C4B9}" type="pres">
      <dgm:prSet presAssocID="{51064C84-8D47-4542-AD88-AD49E23E072F}" presName="rootText" presStyleLbl="node4" presStyleIdx="2" presStyleCnt="3" custScaleX="202295" custScaleY="162915" custLinFactNeighborX="-2719" custLinFactNeighborY="41047">
        <dgm:presLayoutVars>
          <dgm:chPref val="3"/>
        </dgm:presLayoutVars>
      </dgm:prSet>
      <dgm:spPr/>
      <dgm:t>
        <a:bodyPr/>
        <a:lstStyle/>
        <a:p>
          <a:endParaRPr lang="en-US"/>
        </a:p>
      </dgm:t>
    </dgm:pt>
    <dgm:pt modelId="{C15026AF-C037-4281-914D-09D9F9D723C1}" type="pres">
      <dgm:prSet presAssocID="{51064C84-8D47-4542-AD88-AD49E23E072F}" presName="rootConnector" presStyleLbl="node4" presStyleIdx="2" presStyleCnt="3"/>
      <dgm:spPr/>
      <dgm:t>
        <a:bodyPr/>
        <a:lstStyle/>
        <a:p>
          <a:endParaRPr lang="en-US"/>
        </a:p>
      </dgm:t>
    </dgm:pt>
    <dgm:pt modelId="{4756BF95-F989-49D0-B423-1C577CB28585}" type="pres">
      <dgm:prSet presAssocID="{51064C84-8D47-4542-AD88-AD49E23E072F}" presName="hierChild4" presStyleCnt="0"/>
      <dgm:spPr/>
    </dgm:pt>
    <dgm:pt modelId="{186D3770-F4BC-478B-81EE-DD90B935A855}" type="pres">
      <dgm:prSet presAssocID="{51064C84-8D47-4542-AD88-AD49E23E072F}" presName="hierChild5" presStyleCnt="0"/>
      <dgm:spPr/>
    </dgm:pt>
    <dgm:pt modelId="{641491AB-A335-4366-BC5F-15AC6E787AA0}" type="pres">
      <dgm:prSet presAssocID="{3E210287-4E76-4C59-B98A-7C16FF9FEE33}" presName="Name111" presStyleLbl="parChTrans1D4" presStyleIdx="9" presStyleCnt="11"/>
      <dgm:spPr/>
      <dgm:t>
        <a:bodyPr/>
        <a:lstStyle/>
        <a:p>
          <a:endParaRPr lang="en-US"/>
        </a:p>
      </dgm:t>
    </dgm:pt>
    <dgm:pt modelId="{67748376-C287-4C99-9A66-19AB79744F88}" type="pres">
      <dgm:prSet presAssocID="{71967B86-0284-4378-BA9D-2995F84EAE43}" presName="hierRoot3" presStyleCnt="0">
        <dgm:presLayoutVars>
          <dgm:hierBranch val="init"/>
        </dgm:presLayoutVars>
      </dgm:prSet>
      <dgm:spPr/>
    </dgm:pt>
    <dgm:pt modelId="{398B0C75-13F7-4D53-AB9B-43138AD5659D}" type="pres">
      <dgm:prSet presAssocID="{71967B86-0284-4378-BA9D-2995F84EAE43}" presName="rootComposite3" presStyleCnt="0"/>
      <dgm:spPr/>
    </dgm:pt>
    <dgm:pt modelId="{65D93FF2-ABA0-4C3F-AF2D-5502866DB145}" type="pres">
      <dgm:prSet presAssocID="{71967B86-0284-4378-BA9D-2995F84EAE43}" presName="rootText3" presStyleLbl="asst4" presStyleIdx="2" presStyleCnt="4" custScaleX="106973" custScaleY="166626" custLinFactNeighborX="-56128" custLinFactNeighborY="46308">
        <dgm:presLayoutVars>
          <dgm:chPref val="3"/>
        </dgm:presLayoutVars>
      </dgm:prSet>
      <dgm:spPr/>
      <dgm:t>
        <a:bodyPr/>
        <a:lstStyle/>
        <a:p>
          <a:endParaRPr lang="en-US"/>
        </a:p>
      </dgm:t>
    </dgm:pt>
    <dgm:pt modelId="{C1560ED4-D0AA-40B6-8224-E85674AC0951}" type="pres">
      <dgm:prSet presAssocID="{71967B86-0284-4378-BA9D-2995F84EAE43}" presName="rootConnector3" presStyleLbl="asst4" presStyleIdx="2" presStyleCnt="4"/>
      <dgm:spPr/>
      <dgm:t>
        <a:bodyPr/>
        <a:lstStyle/>
        <a:p>
          <a:endParaRPr lang="en-US"/>
        </a:p>
      </dgm:t>
    </dgm:pt>
    <dgm:pt modelId="{8DFF526A-761C-40E0-A41B-BBBAFE0FD690}" type="pres">
      <dgm:prSet presAssocID="{71967B86-0284-4378-BA9D-2995F84EAE43}" presName="hierChild6" presStyleCnt="0"/>
      <dgm:spPr/>
    </dgm:pt>
    <dgm:pt modelId="{AB6C09EA-0CAF-41FD-B451-A91917014F49}" type="pres">
      <dgm:prSet presAssocID="{71967B86-0284-4378-BA9D-2995F84EAE43}" presName="hierChild7" presStyleCnt="0"/>
      <dgm:spPr/>
    </dgm:pt>
    <dgm:pt modelId="{278163F2-F15C-4C56-A0E7-DEAD2AD2B514}" type="pres">
      <dgm:prSet presAssocID="{8243F2FA-0EA3-43A2-ADE0-47124B22ABB9}" presName="Name111" presStyleLbl="parChTrans1D4" presStyleIdx="10" presStyleCnt="11"/>
      <dgm:spPr/>
      <dgm:t>
        <a:bodyPr/>
        <a:lstStyle/>
        <a:p>
          <a:endParaRPr lang="en-US"/>
        </a:p>
      </dgm:t>
    </dgm:pt>
    <dgm:pt modelId="{F8F3FFCE-DA52-4DD5-939E-53A7ED4531C9}" type="pres">
      <dgm:prSet presAssocID="{23B49FB5-E2D5-4E2F-95EC-7262C1786B28}" presName="hierRoot3" presStyleCnt="0">
        <dgm:presLayoutVars>
          <dgm:hierBranch val="init"/>
        </dgm:presLayoutVars>
      </dgm:prSet>
      <dgm:spPr/>
    </dgm:pt>
    <dgm:pt modelId="{D974EDD1-A31C-4E5C-9BAE-12C8B507A7F4}" type="pres">
      <dgm:prSet presAssocID="{23B49FB5-E2D5-4E2F-95EC-7262C1786B28}" presName="rootComposite3" presStyleCnt="0"/>
      <dgm:spPr/>
    </dgm:pt>
    <dgm:pt modelId="{22F12442-1966-4CF5-BE26-310D9F3573A9}" type="pres">
      <dgm:prSet presAssocID="{23B49FB5-E2D5-4E2F-95EC-7262C1786B28}" presName="rootText3" presStyleLbl="asst4" presStyleIdx="3" presStyleCnt="4" custScaleY="178144" custLinFactNeighborX="6475" custLinFactNeighborY="46308">
        <dgm:presLayoutVars>
          <dgm:chPref val="3"/>
        </dgm:presLayoutVars>
      </dgm:prSet>
      <dgm:spPr/>
      <dgm:t>
        <a:bodyPr/>
        <a:lstStyle/>
        <a:p>
          <a:endParaRPr lang="en-US"/>
        </a:p>
      </dgm:t>
    </dgm:pt>
    <dgm:pt modelId="{A9CA553A-23C8-453B-8652-24511296CEC6}" type="pres">
      <dgm:prSet presAssocID="{23B49FB5-E2D5-4E2F-95EC-7262C1786B28}" presName="rootConnector3" presStyleLbl="asst4" presStyleIdx="3" presStyleCnt="4"/>
      <dgm:spPr/>
      <dgm:t>
        <a:bodyPr/>
        <a:lstStyle/>
        <a:p>
          <a:endParaRPr lang="en-US"/>
        </a:p>
      </dgm:t>
    </dgm:pt>
    <dgm:pt modelId="{6412A019-C39D-4BF5-AB69-456557D50342}" type="pres">
      <dgm:prSet presAssocID="{23B49FB5-E2D5-4E2F-95EC-7262C1786B28}" presName="hierChild6" presStyleCnt="0"/>
      <dgm:spPr/>
    </dgm:pt>
    <dgm:pt modelId="{98C7CCF5-A16E-4010-A609-95117EA38C4F}" type="pres">
      <dgm:prSet presAssocID="{23B49FB5-E2D5-4E2F-95EC-7262C1786B28}" presName="hierChild7" presStyleCnt="0"/>
      <dgm:spPr/>
    </dgm:pt>
    <dgm:pt modelId="{7BB33C04-18BF-49E5-BB2A-41F4805177E7}" type="pres">
      <dgm:prSet presAssocID="{430B95EC-22EF-475B-B750-1C5A61AEDD9D}" presName="hierChild7" presStyleCnt="0"/>
      <dgm:spPr/>
    </dgm:pt>
    <dgm:pt modelId="{D404AD07-966B-4496-83CE-93342052A316}" type="pres">
      <dgm:prSet presAssocID="{E195BF28-13AA-48FB-9B77-2D2A67255D86}" presName="Name37" presStyleLbl="parChTrans1D2" presStyleIdx="2" presStyleCnt="3"/>
      <dgm:spPr/>
      <dgm:t>
        <a:bodyPr/>
        <a:lstStyle/>
        <a:p>
          <a:endParaRPr lang="en-US"/>
        </a:p>
      </dgm:t>
    </dgm:pt>
    <dgm:pt modelId="{19781AB5-D3C6-4FB8-8B91-5FB3E7646624}" type="pres">
      <dgm:prSet presAssocID="{19AE1ACD-5C17-4136-ABDD-2176588A2B43}" presName="hierRoot2" presStyleCnt="0">
        <dgm:presLayoutVars>
          <dgm:hierBranch val="init"/>
        </dgm:presLayoutVars>
      </dgm:prSet>
      <dgm:spPr/>
    </dgm:pt>
    <dgm:pt modelId="{89EA29E1-7AA8-482C-9BC2-BE447A884D4C}" type="pres">
      <dgm:prSet presAssocID="{19AE1ACD-5C17-4136-ABDD-2176588A2B43}" presName="rootComposite" presStyleCnt="0"/>
      <dgm:spPr/>
    </dgm:pt>
    <dgm:pt modelId="{8557F6BE-CA5D-44D8-9679-959562841D4E}" type="pres">
      <dgm:prSet presAssocID="{19AE1ACD-5C17-4136-ABDD-2176588A2B43}" presName="rootText" presStyleLbl="node2" presStyleIdx="2" presStyleCnt="3" custScaleX="140270" custLinFactY="-24387" custLinFactNeighborX="47826" custLinFactNeighborY="-100000">
        <dgm:presLayoutVars>
          <dgm:chPref val="3"/>
        </dgm:presLayoutVars>
      </dgm:prSet>
      <dgm:spPr/>
      <dgm:t>
        <a:bodyPr/>
        <a:lstStyle/>
        <a:p>
          <a:endParaRPr lang="en-US"/>
        </a:p>
      </dgm:t>
    </dgm:pt>
    <dgm:pt modelId="{F7DFFBCF-7723-41F6-B6D8-5740BAD1A9AB}" type="pres">
      <dgm:prSet presAssocID="{19AE1ACD-5C17-4136-ABDD-2176588A2B43}" presName="rootConnector" presStyleLbl="node2" presStyleIdx="2" presStyleCnt="3"/>
      <dgm:spPr/>
      <dgm:t>
        <a:bodyPr/>
        <a:lstStyle/>
        <a:p>
          <a:endParaRPr lang="en-US"/>
        </a:p>
      </dgm:t>
    </dgm:pt>
    <dgm:pt modelId="{AD506D4A-0427-4DFE-AA98-F35C70EE33D2}" type="pres">
      <dgm:prSet presAssocID="{19AE1ACD-5C17-4136-ABDD-2176588A2B43}" presName="hierChild4" presStyleCnt="0"/>
      <dgm:spPr/>
    </dgm:pt>
    <dgm:pt modelId="{99227680-9EEA-44FE-859D-682D97C21568}" type="pres">
      <dgm:prSet presAssocID="{19AE1ACD-5C17-4136-ABDD-2176588A2B43}" presName="hierChild5" presStyleCnt="0"/>
      <dgm:spPr/>
    </dgm:pt>
    <dgm:pt modelId="{478E4490-3B50-420C-A68E-896DBEE64035}" type="pres">
      <dgm:prSet presAssocID="{458850B0-6713-4C71-A901-FB1B88B20C0D}" presName="hierChild3" presStyleCnt="0"/>
      <dgm:spPr/>
    </dgm:pt>
  </dgm:ptLst>
  <dgm:cxnLst>
    <dgm:cxn modelId="{31DBAE12-0491-4191-BA6C-507B7FC26FB1}" srcId="{A338ABBB-BDA1-4BF0-9F17-BAB6FB070216}" destId="{458850B0-6713-4C71-A901-FB1B88B20C0D}" srcOrd="0" destOrd="0" parTransId="{1E746803-1CB0-454A-AADF-4AD60303F4CB}" sibTransId="{981D729C-F2FD-427B-A28D-9FAB35CF7F17}"/>
    <dgm:cxn modelId="{69D514F3-D3A3-4263-AC19-69DEF272DF5E}" type="presOf" srcId="{36F4DE93-E3F4-49D2-B509-A62A68BEC524}" destId="{61C35CAC-6A1E-4F2C-A021-35A567FD7393}" srcOrd="0" destOrd="0" presId="urn:microsoft.com/office/officeart/2005/8/layout/orgChart1"/>
    <dgm:cxn modelId="{14A9C3FE-3EAE-45D3-8A2E-AEE78F348FE3}" type="presOf" srcId="{EC952310-9A07-4637-B7B5-F0BE94ED5CA8}" destId="{B36C5BDE-3245-4864-9948-E4A7CB349FE2}" srcOrd="1" destOrd="0" presId="urn:microsoft.com/office/officeart/2005/8/layout/orgChart1"/>
    <dgm:cxn modelId="{7BFE7682-383F-409D-BFBA-0CFEC976948F}" type="presOf" srcId="{20A0F148-FC99-451E-914F-4CCA335A36F6}" destId="{382129DE-EF6E-4817-8E40-76A50FD2B496}" srcOrd="1" destOrd="0" presId="urn:microsoft.com/office/officeart/2005/8/layout/orgChart1"/>
    <dgm:cxn modelId="{AE0E0F30-C71D-492E-8A25-B9C7818187FD}" type="presOf" srcId="{71967B86-0284-4378-BA9D-2995F84EAE43}" destId="{65D93FF2-ABA0-4C3F-AF2D-5502866DB145}" srcOrd="0" destOrd="0" presId="urn:microsoft.com/office/officeart/2005/8/layout/orgChart1"/>
    <dgm:cxn modelId="{5F034F51-FB35-4332-B9D5-218E7BD4976E}" srcId="{B18A5423-6439-4099-8665-F2A4D7BCE523}" destId="{20A0F148-FC99-451E-914F-4CCA335A36F6}" srcOrd="0" destOrd="0" parTransId="{994ABD23-B99D-4A36-A106-2B657CD5EA47}" sibTransId="{117F20EE-400E-4190-9E6D-04AD50E08A3B}"/>
    <dgm:cxn modelId="{CA57FB96-9731-4C95-86A5-B488BBC017EA}" type="presOf" srcId="{20A0F148-FC99-451E-914F-4CCA335A36F6}" destId="{6D894A00-0D11-46F3-92B2-4B19B58325F6}" srcOrd="0" destOrd="0" presId="urn:microsoft.com/office/officeart/2005/8/layout/orgChart1"/>
    <dgm:cxn modelId="{9D765CFB-B6A2-4991-8AD0-95FEBC954D6A}" type="presOf" srcId="{F454C108-74A5-4212-939D-261E5648F732}" destId="{EB5DCCF3-D7E3-4031-B002-0339C358BF42}" srcOrd="1" destOrd="0" presId="urn:microsoft.com/office/officeart/2005/8/layout/orgChart1"/>
    <dgm:cxn modelId="{682EAAF5-44A3-407D-8023-D59C0150EC22}" srcId="{458850B0-6713-4C71-A901-FB1B88B20C0D}" destId="{2DEA70D7-F3DB-4ECE-8EEC-DB21ED5FE3E1}" srcOrd="0" destOrd="0" parTransId="{36F4DE93-E3F4-49D2-B509-A62A68BEC524}" sibTransId="{01113AB8-914E-4C0A-90A9-1C7D0B842271}"/>
    <dgm:cxn modelId="{F74C1C8A-6C25-4433-9130-993DAC16D113}" srcId="{F75CC005-4344-4775-9318-6FCD0F732328}" destId="{18D8C16F-43C0-4D6D-B3B0-8EA8B73D4763}" srcOrd="0" destOrd="0" parTransId="{F7B2D329-A7E8-4806-A594-59E3BF9004B6}" sibTransId="{FCC75C02-EAE1-4BA2-B4B5-ADF5D15CF589}"/>
    <dgm:cxn modelId="{8FE849FD-0B02-4393-93C1-56A2FA2563BB}" type="presOf" srcId="{AA0CE82B-1E9E-47A6-9020-95B73D0FA0A2}" destId="{4F85F86D-B8D5-4537-B138-6C00180CEC67}" srcOrd="0" destOrd="0" presId="urn:microsoft.com/office/officeart/2005/8/layout/orgChart1"/>
    <dgm:cxn modelId="{21B8742C-2D96-437D-AAA5-3641DCEF57DF}" type="presOf" srcId="{994ABD23-B99D-4A36-A106-2B657CD5EA47}" destId="{8D92C743-C74A-48A3-82AF-76AE9E49ED5D}" srcOrd="0" destOrd="0" presId="urn:microsoft.com/office/officeart/2005/8/layout/orgChart1"/>
    <dgm:cxn modelId="{929A07E3-881E-4531-B51C-7A87917F13C1}" srcId="{430B95EC-22EF-475B-B750-1C5A61AEDD9D}" destId="{51064C84-8D47-4542-AD88-AD49E23E072F}" srcOrd="0" destOrd="0" parTransId="{243E1F51-A7E4-4C0A-88E3-230301B4174F}" sibTransId="{3030D7C3-583F-4B78-B1A8-F291BE70EFCF}"/>
    <dgm:cxn modelId="{6283B3B0-DCB4-4310-9217-3702A28EBE00}" type="presOf" srcId="{430B95EC-22EF-475B-B750-1C5A61AEDD9D}" destId="{5C843A57-67A7-4826-A4CA-11417ECF53AE}" srcOrd="1" destOrd="0" presId="urn:microsoft.com/office/officeart/2005/8/layout/orgChart1"/>
    <dgm:cxn modelId="{44F5DBAB-5734-47CA-A3C1-B62747357A05}" srcId="{51064C84-8D47-4542-AD88-AD49E23E072F}" destId="{23B49FB5-E2D5-4E2F-95EC-7262C1786B28}" srcOrd="1" destOrd="0" parTransId="{8243F2FA-0EA3-43A2-ADE0-47124B22ABB9}" sibTransId="{ACB89F85-E671-4818-B51D-302340A36917}"/>
    <dgm:cxn modelId="{43491772-AA9C-4E72-8B6A-A9BF746C251D}" type="presOf" srcId="{51064C84-8D47-4542-AD88-AD49E23E072F}" destId="{C15026AF-C037-4281-914D-09D9F9D723C1}" srcOrd="1" destOrd="0" presId="urn:microsoft.com/office/officeart/2005/8/layout/orgChart1"/>
    <dgm:cxn modelId="{75A00782-42DE-4FEC-A90B-1F08E6637C4C}" type="presOf" srcId="{23B49FB5-E2D5-4E2F-95EC-7262C1786B28}" destId="{22F12442-1966-4CF5-BE26-310D9F3573A9}" srcOrd="0" destOrd="0" presId="urn:microsoft.com/office/officeart/2005/8/layout/orgChart1"/>
    <dgm:cxn modelId="{F5B42B55-CD98-4AAF-9E81-E0AA84D22B0B}" type="presOf" srcId="{5C8931CA-5D45-491A-8FC2-304D47B66DE6}" destId="{DB2729E1-FC79-47A8-8DC4-9B1B0DDACA12}" srcOrd="0" destOrd="0" presId="urn:microsoft.com/office/officeart/2005/8/layout/orgChart1"/>
    <dgm:cxn modelId="{451EB22C-13CD-4C78-B69E-DBB96F703B47}" type="presOf" srcId="{2B2B64FF-CB76-4851-A142-FA48F602D255}" destId="{89647A82-09E3-48AC-AC26-419EB6ED9304}" srcOrd="0" destOrd="0" presId="urn:microsoft.com/office/officeart/2005/8/layout/orgChart1"/>
    <dgm:cxn modelId="{88B9A50C-74C2-4B9A-B772-45031C5DB613}" srcId="{51064C84-8D47-4542-AD88-AD49E23E072F}" destId="{71967B86-0284-4378-BA9D-2995F84EAE43}" srcOrd="0" destOrd="0" parTransId="{3E210287-4E76-4C59-B98A-7C16FF9FEE33}" sibTransId="{A4779E7D-CF8B-46A9-B1CB-7A7BC3D6B80C}"/>
    <dgm:cxn modelId="{0D818AAA-5D46-44AE-AB7A-094878135DB9}" srcId="{20A0F148-FC99-451E-914F-4CCA335A36F6}" destId="{F454C108-74A5-4212-939D-261E5648F732}" srcOrd="0" destOrd="0" parTransId="{F14EB6B4-7746-4654-B400-707523D356C6}" sibTransId="{2A2F9607-9077-4822-A07D-16E80BCF9C21}"/>
    <dgm:cxn modelId="{5CC20D1A-40FB-4E20-803D-2916ED89AAE5}" type="presOf" srcId="{9BF91F06-FCA1-4290-98CE-B59F6370E6AC}" destId="{731352A4-8401-4338-BAD5-4376204AEBCA}" srcOrd="1" destOrd="0" presId="urn:microsoft.com/office/officeart/2005/8/layout/orgChart1"/>
    <dgm:cxn modelId="{F1996210-BE2C-4374-A94A-8AC6AE94EA4B}" type="presOf" srcId="{F454C108-74A5-4212-939D-261E5648F732}" destId="{8681D315-95C3-4F5D-BD80-885F77F5233B}" srcOrd="0" destOrd="0" presId="urn:microsoft.com/office/officeart/2005/8/layout/orgChart1"/>
    <dgm:cxn modelId="{1EFFFEC3-49C6-4F43-A52D-B4B8D3F20AE2}" type="presOf" srcId="{51064C84-8D47-4542-AD88-AD49E23E072F}" destId="{4DA9B476-053B-4EAC-905A-45ED6E68C4B9}" srcOrd="0" destOrd="0" presId="urn:microsoft.com/office/officeart/2005/8/layout/orgChart1"/>
    <dgm:cxn modelId="{39D092DC-AE79-45C5-81E0-4A641D11C98D}" srcId="{458850B0-6713-4C71-A901-FB1B88B20C0D}" destId="{19AE1ACD-5C17-4136-ABDD-2176588A2B43}" srcOrd="2" destOrd="0" parTransId="{E195BF28-13AA-48FB-9B77-2D2A67255D86}" sibTransId="{E33F9338-F8DE-4417-A619-6CDAD322A603}"/>
    <dgm:cxn modelId="{28F92F21-9EE7-4D4A-A11A-BCC7B00C0C8B}" type="presOf" srcId="{D5C17367-1F15-458A-A041-433939D2DCA8}" destId="{229793C0-74CE-416E-9CFF-29E5E2A5C8E6}" srcOrd="0" destOrd="0" presId="urn:microsoft.com/office/officeart/2005/8/layout/orgChart1"/>
    <dgm:cxn modelId="{845295A0-8BCB-46C2-B526-117166D37C9F}" type="presOf" srcId="{42251380-E6A4-4CE7-B6CB-0792714255AC}" destId="{CEE6B17D-8783-4EFA-B503-C69F00EE7B21}" srcOrd="0" destOrd="0" presId="urn:microsoft.com/office/officeart/2005/8/layout/orgChart1"/>
    <dgm:cxn modelId="{4CBE3C4A-4079-4958-B499-9E62633D74BA}" type="presOf" srcId="{F75CC005-4344-4775-9318-6FCD0F732328}" destId="{4A069DE8-12E7-4B8E-84A6-6E33CB0E6616}" srcOrd="0" destOrd="0" presId="urn:microsoft.com/office/officeart/2005/8/layout/orgChart1"/>
    <dgm:cxn modelId="{B51BB13E-5F26-4296-A2E0-CB3C40F59331}" srcId="{3CEB5BB4-2694-4E7C-8917-75BF9CBE53D5}" destId="{430B95EC-22EF-475B-B750-1C5A61AEDD9D}" srcOrd="1" destOrd="0" parTransId="{AA0CE82B-1E9E-47A6-9020-95B73D0FA0A2}" sibTransId="{B2E80010-4AC2-46BC-8B9D-3972B5B07256}"/>
    <dgm:cxn modelId="{43A80E0B-7E19-458B-83DB-81540B5F20AA}" type="presOf" srcId="{458850B0-6713-4C71-A901-FB1B88B20C0D}" destId="{A296332A-FF02-49E6-965E-763D8BEF625C}" srcOrd="1" destOrd="0" presId="urn:microsoft.com/office/officeart/2005/8/layout/orgChart1"/>
    <dgm:cxn modelId="{33BB7B06-0579-4FAA-BDC4-F62A7EAD323D}" type="presOf" srcId="{430B95EC-22EF-475B-B750-1C5A61AEDD9D}" destId="{B678DF72-F482-434F-A039-9D0F7BB3B6B1}" srcOrd="0" destOrd="0" presId="urn:microsoft.com/office/officeart/2005/8/layout/orgChart1"/>
    <dgm:cxn modelId="{246DFBC6-C4BF-4DBA-B786-2E1F49AB1C29}" srcId="{9BF91F06-FCA1-4290-98CE-B59F6370E6AC}" destId="{EC952310-9A07-4637-B7B5-F0BE94ED5CA8}" srcOrd="0" destOrd="0" parTransId="{D5C17367-1F15-458A-A041-433939D2DCA8}" sibTransId="{6E82CB25-33A9-4E4A-B3F8-D93D4F1BE094}"/>
    <dgm:cxn modelId="{2FE11229-1E29-4E9C-A94B-19B3030DE981}" type="presOf" srcId="{9BF91F06-FCA1-4290-98CE-B59F6370E6AC}" destId="{33CD22EA-023A-4FBF-896D-646DD6ABA363}" srcOrd="0" destOrd="0" presId="urn:microsoft.com/office/officeart/2005/8/layout/orgChart1"/>
    <dgm:cxn modelId="{432644B3-DA57-47E6-9350-99DF09E6FB83}" type="presOf" srcId="{23B49FB5-E2D5-4E2F-95EC-7262C1786B28}" destId="{A9CA553A-23C8-453B-8652-24511296CEC6}" srcOrd="1" destOrd="0" presId="urn:microsoft.com/office/officeart/2005/8/layout/orgChart1"/>
    <dgm:cxn modelId="{1D4C2D07-ACE6-4248-9C5A-DEDFAF762B8F}" type="presOf" srcId="{18D8C16F-43C0-4D6D-B3B0-8EA8B73D4763}" destId="{449227A0-EF01-459D-9FE9-6A9E0E0BD7B0}" srcOrd="1" destOrd="0" presId="urn:microsoft.com/office/officeart/2005/8/layout/orgChart1"/>
    <dgm:cxn modelId="{E03F5BEA-24CB-4177-9921-EADCA4541180}" type="presOf" srcId="{3E210287-4E76-4C59-B98A-7C16FF9FEE33}" destId="{641491AB-A335-4366-BC5F-15AC6E787AA0}" srcOrd="0" destOrd="0" presId="urn:microsoft.com/office/officeart/2005/8/layout/orgChart1"/>
    <dgm:cxn modelId="{85803DD6-7278-4521-B4C5-5D0CE518BBFF}" type="presOf" srcId="{19AE1ACD-5C17-4136-ABDD-2176588A2B43}" destId="{F7DFFBCF-7723-41F6-B6D8-5740BAD1A9AB}" srcOrd="1" destOrd="0" presId="urn:microsoft.com/office/officeart/2005/8/layout/orgChart1"/>
    <dgm:cxn modelId="{3DBD7829-0896-4956-BDD7-0AABD9F856E9}" type="presOf" srcId="{8243F2FA-0EA3-43A2-ADE0-47124B22ABB9}" destId="{278163F2-F15C-4C56-A0E7-DEAD2AD2B514}" srcOrd="0" destOrd="0" presId="urn:microsoft.com/office/officeart/2005/8/layout/orgChart1"/>
    <dgm:cxn modelId="{A0C95D9B-B597-4DEF-B7B1-C3681F2D8154}" srcId="{EC952310-9A07-4637-B7B5-F0BE94ED5CA8}" destId="{2B2B64FF-CB76-4851-A142-FA48F602D255}" srcOrd="1" destOrd="0" parTransId="{5C8931CA-5D45-491A-8FC2-304D47B66DE6}" sibTransId="{B159A31D-7F11-419B-ABDD-710E98E6823E}"/>
    <dgm:cxn modelId="{843A153E-4712-46AF-AB3B-CB507198EA20}" type="presOf" srcId="{3CEB5BB4-2694-4E7C-8917-75BF9CBE53D5}" destId="{1E71096C-ED81-45E3-9884-013533FE2715}" srcOrd="0" destOrd="0" presId="urn:microsoft.com/office/officeart/2005/8/layout/orgChart1"/>
    <dgm:cxn modelId="{1FC0B148-D24C-4A98-BD74-0C629F17F112}" type="presOf" srcId="{2DEA70D7-F3DB-4ECE-8EEC-DB21ED5FE3E1}" destId="{B4EA17A0-796D-4C9F-8950-BCA0414D7E7E}" srcOrd="1" destOrd="0" presId="urn:microsoft.com/office/officeart/2005/8/layout/orgChart1"/>
    <dgm:cxn modelId="{B093B17F-536E-42C1-BC99-42C25034A8A3}" type="presOf" srcId="{71967B86-0284-4378-BA9D-2995F84EAE43}" destId="{C1560ED4-D0AA-40B6-8224-E85674AC0951}" srcOrd="1" destOrd="0" presId="urn:microsoft.com/office/officeart/2005/8/layout/orgChart1"/>
    <dgm:cxn modelId="{41890365-3DAD-4985-B2F1-DED46C71185E}" type="presOf" srcId="{B18A5423-6439-4099-8665-F2A4D7BCE523}" destId="{884319E2-91B1-4DAE-926B-AAE9829F8D90}" srcOrd="1" destOrd="0" presId="urn:microsoft.com/office/officeart/2005/8/layout/orgChart1"/>
    <dgm:cxn modelId="{88D65C98-E33B-4296-8D29-2BB0B45D864B}" type="presOf" srcId="{C036F1BB-55B1-40CC-AE24-5547551755E3}" destId="{2A666D50-74FA-4ACA-A39C-59C063FE0047}" srcOrd="0" destOrd="0" presId="urn:microsoft.com/office/officeart/2005/8/layout/orgChart1"/>
    <dgm:cxn modelId="{07ED9E17-B646-4610-A14F-AC0BD64A8BC3}" type="presOf" srcId="{2B2B64FF-CB76-4851-A142-FA48F602D255}" destId="{E8A49736-6BB7-410D-AF6B-DF01AD53F790}" srcOrd="1" destOrd="0" presId="urn:microsoft.com/office/officeart/2005/8/layout/orgChart1"/>
    <dgm:cxn modelId="{828A72CA-7CA5-41C4-BB08-E7A31A66E59E}" type="presOf" srcId="{243E1F51-A7E4-4C0A-88E3-230301B4174F}" destId="{01B46ADE-8DCC-4032-AEA7-DD148884E2B9}" srcOrd="0" destOrd="0" presId="urn:microsoft.com/office/officeart/2005/8/layout/orgChart1"/>
    <dgm:cxn modelId="{593F7A71-09BC-41F4-88AB-FCB0B7EF90D1}" type="presOf" srcId="{A600C9ED-2C6C-4C31-BFFF-99279F046457}" destId="{10F6C3F4-3450-47EB-8F62-74B2F8E1C1AE}" srcOrd="0" destOrd="0" presId="urn:microsoft.com/office/officeart/2005/8/layout/orgChart1"/>
    <dgm:cxn modelId="{745F11D8-851C-420B-8A53-7771A8846704}" type="presOf" srcId="{19AE1ACD-5C17-4136-ABDD-2176588A2B43}" destId="{8557F6BE-CA5D-44D8-9679-959562841D4E}" srcOrd="0" destOrd="0" presId="urn:microsoft.com/office/officeart/2005/8/layout/orgChart1"/>
    <dgm:cxn modelId="{3994EC00-5356-46AF-8BCB-B2AC343723D4}" type="presOf" srcId="{458850B0-6713-4C71-A901-FB1B88B20C0D}" destId="{A6A727C1-27E3-4AF5-946A-17B20C774910}" srcOrd="0" destOrd="0" presId="urn:microsoft.com/office/officeart/2005/8/layout/orgChart1"/>
    <dgm:cxn modelId="{EB537B3B-CC4A-4DF5-A884-D0EA21409DE1}" type="presOf" srcId="{89382DCA-20E0-4165-B7FC-294352E7A34D}" destId="{294C7A43-4565-46F7-82ED-3643205C01E8}" srcOrd="0" destOrd="0" presId="urn:microsoft.com/office/officeart/2005/8/layout/orgChart1"/>
    <dgm:cxn modelId="{5517D7EA-9DE0-4DCD-B8E1-FC4B2E2D10D2}" type="presOf" srcId="{3CEB5BB4-2694-4E7C-8917-75BF9CBE53D5}" destId="{B9151294-DA28-4CD2-973A-C80EFE0A4BB2}" srcOrd="1" destOrd="0" presId="urn:microsoft.com/office/officeart/2005/8/layout/orgChart1"/>
    <dgm:cxn modelId="{3E83A065-9664-44DC-9046-E6B9D0740257}" srcId="{3CEB5BB4-2694-4E7C-8917-75BF9CBE53D5}" destId="{F75CC005-4344-4775-9318-6FCD0F732328}" srcOrd="0" destOrd="0" parTransId="{89382DCA-20E0-4165-B7FC-294352E7A34D}" sibTransId="{0D6A9431-BA43-4C73-9196-2AB376C6C872}"/>
    <dgm:cxn modelId="{1CD3C8C6-0BF0-4A1A-B0CB-DF7AE279126D}" type="presOf" srcId="{B18A5423-6439-4099-8665-F2A4D7BCE523}" destId="{E1ADA00D-7336-4F36-9E02-EA66824F53E8}" srcOrd="0" destOrd="0" presId="urn:microsoft.com/office/officeart/2005/8/layout/orgChart1"/>
    <dgm:cxn modelId="{986A8D82-F0D5-4FAF-9581-F4439DDB4C7F}" type="presOf" srcId="{E195BF28-13AA-48FB-9B77-2D2A67255D86}" destId="{D404AD07-966B-4496-83CE-93342052A316}" srcOrd="0" destOrd="0" presId="urn:microsoft.com/office/officeart/2005/8/layout/orgChart1"/>
    <dgm:cxn modelId="{160C37F6-D6D8-41E1-B44B-0FF985993F7E}" srcId="{9BF91F06-FCA1-4290-98CE-B59F6370E6AC}" destId="{3CEB5BB4-2694-4E7C-8917-75BF9CBE53D5}" srcOrd="1" destOrd="0" parTransId="{70BEA30E-8E63-43EF-B528-D4000356AE2F}" sibTransId="{A3AEB900-05AC-43A6-AA42-91943541465C}"/>
    <dgm:cxn modelId="{D97B7829-5861-4250-85A4-D421B973207E}" type="presOf" srcId="{2DEA70D7-F3DB-4ECE-8EEC-DB21ED5FE3E1}" destId="{5491A7FD-A4AF-4E1D-91B7-70B5FFFFE292}" srcOrd="0" destOrd="0" presId="urn:microsoft.com/office/officeart/2005/8/layout/orgChart1"/>
    <dgm:cxn modelId="{59C22FEC-ACE4-4002-BFB8-78279400EEEF}" srcId="{20A0F148-FC99-451E-914F-4CCA335A36F6}" destId="{C036F1BB-55B1-40CC-AE24-5547551755E3}" srcOrd="1" destOrd="0" parTransId="{15F1DAD6-75D1-45E1-8FA8-9AC8E4283148}" sibTransId="{6C8CF845-8CE3-40ED-BDDF-54915C29A1D6}"/>
    <dgm:cxn modelId="{DFBE8D07-0677-4338-8A82-62DC6453EE56}" type="presOf" srcId="{A338ABBB-BDA1-4BF0-9F17-BAB6FB070216}" destId="{8318015A-5C1A-444E-8EB0-B0BDB7578067}" srcOrd="0" destOrd="0" presId="urn:microsoft.com/office/officeart/2005/8/layout/orgChart1"/>
    <dgm:cxn modelId="{DE41ACD4-1D55-488A-8357-9FCA0FA13547}" type="presOf" srcId="{15F1DAD6-75D1-45E1-8FA8-9AC8E4283148}" destId="{75D99792-D29E-47E4-9D33-5470FEFC0D64}" srcOrd="0" destOrd="0" presId="urn:microsoft.com/office/officeart/2005/8/layout/orgChart1"/>
    <dgm:cxn modelId="{CFCD9B37-FB06-41F4-A87B-9D2676EFB0C8}" type="presOf" srcId="{18D8C16F-43C0-4D6D-B3B0-8EA8B73D4763}" destId="{AF1158ED-48C8-47B6-9561-B9A58CD0CA35}" srcOrd="0" destOrd="0" presId="urn:microsoft.com/office/officeart/2005/8/layout/orgChart1"/>
    <dgm:cxn modelId="{A97502D1-15A0-4FE1-8B59-1A46DBC781EE}" type="presOf" srcId="{F7B2D329-A7E8-4806-A594-59E3BF9004B6}" destId="{CE888EBD-9DCB-4A71-89A5-233F81D1A5AA}" srcOrd="0" destOrd="0" presId="urn:microsoft.com/office/officeart/2005/8/layout/orgChart1"/>
    <dgm:cxn modelId="{6BD7BF06-2A38-4E41-9FD6-D74E81EB70F6}" srcId="{EC952310-9A07-4637-B7B5-F0BE94ED5CA8}" destId="{B18A5423-6439-4099-8665-F2A4D7BCE523}" srcOrd="0" destOrd="0" parTransId="{42251380-E6A4-4CE7-B6CB-0792714255AC}" sibTransId="{3B7159E3-F301-43D9-95D2-FC583C36BD36}"/>
    <dgm:cxn modelId="{089774DE-5AAE-4E66-AF5F-58715D970031}" type="presOf" srcId="{C036F1BB-55B1-40CC-AE24-5547551755E3}" destId="{3A3BE418-DD35-4288-928E-30B05F45D240}" srcOrd="1" destOrd="0" presId="urn:microsoft.com/office/officeart/2005/8/layout/orgChart1"/>
    <dgm:cxn modelId="{92147B97-81EC-472F-9C04-84AB635E84CF}" srcId="{458850B0-6713-4C71-A901-FB1B88B20C0D}" destId="{9BF91F06-FCA1-4290-98CE-B59F6370E6AC}" srcOrd="1" destOrd="0" parTransId="{A600C9ED-2C6C-4C31-BFFF-99279F046457}" sibTransId="{55900044-09B5-4196-8E1C-0E1AF820D033}"/>
    <dgm:cxn modelId="{381DE9C8-0CD1-4D9F-9348-0F916353DFB4}" type="presOf" srcId="{70BEA30E-8E63-43EF-B528-D4000356AE2F}" destId="{5F54C19E-9277-4F56-8838-DEBE627EFCAA}" srcOrd="0" destOrd="0" presId="urn:microsoft.com/office/officeart/2005/8/layout/orgChart1"/>
    <dgm:cxn modelId="{FEB58BBC-C342-42B2-A9F8-D4E695F4F105}" type="presOf" srcId="{F14EB6B4-7746-4654-B400-707523D356C6}" destId="{9748F56A-369F-43AB-823E-43CB5EFAEC06}" srcOrd="0" destOrd="0" presId="urn:microsoft.com/office/officeart/2005/8/layout/orgChart1"/>
    <dgm:cxn modelId="{9C9D86CA-0374-41BB-A7CB-130B80D0DA30}" type="presOf" srcId="{EC952310-9A07-4637-B7B5-F0BE94ED5CA8}" destId="{A2022FFC-DE28-4F35-8FDB-C35CB309C509}" srcOrd="0" destOrd="0" presId="urn:microsoft.com/office/officeart/2005/8/layout/orgChart1"/>
    <dgm:cxn modelId="{0999E272-0425-4093-8E14-372DA39B1EED}" type="presOf" srcId="{F75CC005-4344-4775-9318-6FCD0F732328}" destId="{175C7880-46B6-48A3-919F-C72FBA0C05D2}" srcOrd="1" destOrd="0" presId="urn:microsoft.com/office/officeart/2005/8/layout/orgChart1"/>
    <dgm:cxn modelId="{6875D80C-4F26-4180-B193-85A3F53A2CAC}" type="presParOf" srcId="{8318015A-5C1A-444E-8EB0-B0BDB7578067}" destId="{01E2A585-D369-4E44-B747-A2923A5E06FF}" srcOrd="0" destOrd="0" presId="urn:microsoft.com/office/officeart/2005/8/layout/orgChart1"/>
    <dgm:cxn modelId="{5CE9DEA6-E064-4629-84E2-31E126D38CB1}" type="presParOf" srcId="{01E2A585-D369-4E44-B747-A2923A5E06FF}" destId="{90A96A29-F3F8-4F29-830B-A26662695BCE}" srcOrd="0" destOrd="0" presId="urn:microsoft.com/office/officeart/2005/8/layout/orgChart1"/>
    <dgm:cxn modelId="{EA48937A-0D8E-4932-98C7-318A7F63294D}" type="presParOf" srcId="{90A96A29-F3F8-4F29-830B-A26662695BCE}" destId="{A6A727C1-27E3-4AF5-946A-17B20C774910}" srcOrd="0" destOrd="0" presId="urn:microsoft.com/office/officeart/2005/8/layout/orgChart1"/>
    <dgm:cxn modelId="{39E7DF84-0A5A-4659-8864-4E6390A3FC87}" type="presParOf" srcId="{90A96A29-F3F8-4F29-830B-A26662695BCE}" destId="{A296332A-FF02-49E6-965E-763D8BEF625C}" srcOrd="1" destOrd="0" presId="urn:microsoft.com/office/officeart/2005/8/layout/orgChart1"/>
    <dgm:cxn modelId="{2B9F0ABE-4350-4B96-8394-91D647449732}" type="presParOf" srcId="{01E2A585-D369-4E44-B747-A2923A5E06FF}" destId="{2CA95031-BD9D-4A5E-A6A1-A74E427ADE7A}" srcOrd="1" destOrd="0" presId="urn:microsoft.com/office/officeart/2005/8/layout/orgChart1"/>
    <dgm:cxn modelId="{3833FA66-3CBD-41BF-95C4-2C1BB326A00D}" type="presParOf" srcId="{2CA95031-BD9D-4A5E-A6A1-A74E427ADE7A}" destId="{61C35CAC-6A1E-4F2C-A021-35A567FD7393}" srcOrd="0" destOrd="0" presId="urn:microsoft.com/office/officeart/2005/8/layout/orgChart1"/>
    <dgm:cxn modelId="{F016C371-4609-42DB-895D-FC0F0B2B257D}" type="presParOf" srcId="{2CA95031-BD9D-4A5E-A6A1-A74E427ADE7A}" destId="{CB4BC6F8-8FC7-48E9-88F7-C5202E4A2B7A}" srcOrd="1" destOrd="0" presId="urn:microsoft.com/office/officeart/2005/8/layout/orgChart1"/>
    <dgm:cxn modelId="{D5EE490F-D792-4F9F-B8A2-DEF28A7BAA45}" type="presParOf" srcId="{CB4BC6F8-8FC7-48E9-88F7-C5202E4A2B7A}" destId="{EED63E85-A4B4-4ED3-A97E-8AEF4915AD12}" srcOrd="0" destOrd="0" presId="urn:microsoft.com/office/officeart/2005/8/layout/orgChart1"/>
    <dgm:cxn modelId="{84259F80-F852-4263-B09C-1712710E8CF6}" type="presParOf" srcId="{EED63E85-A4B4-4ED3-A97E-8AEF4915AD12}" destId="{5491A7FD-A4AF-4E1D-91B7-70B5FFFFE292}" srcOrd="0" destOrd="0" presId="urn:microsoft.com/office/officeart/2005/8/layout/orgChart1"/>
    <dgm:cxn modelId="{067D5636-73FF-4ACD-AC42-5051A4C0FE71}" type="presParOf" srcId="{EED63E85-A4B4-4ED3-A97E-8AEF4915AD12}" destId="{B4EA17A0-796D-4C9F-8950-BCA0414D7E7E}" srcOrd="1" destOrd="0" presId="urn:microsoft.com/office/officeart/2005/8/layout/orgChart1"/>
    <dgm:cxn modelId="{3AF5DC60-F3A8-4AB8-AD7B-2D7759599C3F}" type="presParOf" srcId="{CB4BC6F8-8FC7-48E9-88F7-C5202E4A2B7A}" destId="{F575F402-3DA0-4575-BE40-2A9198D2119A}" srcOrd="1" destOrd="0" presId="urn:microsoft.com/office/officeart/2005/8/layout/orgChart1"/>
    <dgm:cxn modelId="{55810FE2-F57E-469F-8514-E7729BDDFD0C}" type="presParOf" srcId="{CB4BC6F8-8FC7-48E9-88F7-C5202E4A2B7A}" destId="{93E51EB5-ECCF-4EAB-AA3E-9A2F5C2A2E1A}" srcOrd="2" destOrd="0" presId="urn:microsoft.com/office/officeart/2005/8/layout/orgChart1"/>
    <dgm:cxn modelId="{076F38FE-3937-42D4-86E5-677272FD5A6E}" type="presParOf" srcId="{2CA95031-BD9D-4A5E-A6A1-A74E427ADE7A}" destId="{10F6C3F4-3450-47EB-8F62-74B2F8E1C1AE}" srcOrd="2" destOrd="0" presId="urn:microsoft.com/office/officeart/2005/8/layout/orgChart1"/>
    <dgm:cxn modelId="{CD0D6853-A57D-461A-AEB0-472C3E23CF90}" type="presParOf" srcId="{2CA95031-BD9D-4A5E-A6A1-A74E427ADE7A}" destId="{392744FC-0E9B-41E4-ABF4-96702C9C35FF}" srcOrd="3" destOrd="0" presId="urn:microsoft.com/office/officeart/2005/8/layout/orgChart1"/>
    <dgm:cxn modelId="{8C81B367-BBAE-41C9-92AB-9602D7BA7F4F}" type="presParOf" srcId="{392744FC-0E9B-41E4-ABF4-96702C9C35FF}" destId="{D8B25094-B703-4E66-8342-1334C2C6921E}" srcOrd="0" destOrd="0" presId="urn:microsoft.com/office/officeart/2005/8/layout/orgChart1"/>
    <dgm:cxn modelId="{5FF40E72-D4EB-43B8-9C97-41E5CFB976F3}" type="presParOf" srcId="{D8B25094-B703-4E66-8342-1334C2C6921E}" destId="{33CD22EA-023A-4FBF-896D-646DD6ABA363}" srcOrd="0" destOrd="0" presId="urn:microsoft.com/office/officeart/2005/8/layout/orgChart1"/>
    <dgm:cxn modelId="{55C6A9F6-4BEF-4A8C-A5EA-9897CE69B95E}" type="presParOf" srcId="{D8B25094-B703-4E66-8342-1334C2C6921E}" destId="{731352A4-8401-4338-BAD5-4376204AEBCA}" srcOrd="1" destOrd="0" presId="urn:microsoft.com/office/officeart/2005/8/layout/orgChart1"/>
    <dgm:cxn modelId="{3175964A-3708-470D-9416-62E44ECA5EFB}" type="presParOf" srcId="{392744FC-0E9B-41E4-ABF4-96702C9C35FF}" destId="{6A717562-288B-4CD2-B11B-369C1844B4BA}" srcOrd="1" destOrd="0" presId="urn:microsoft.com/office/officeart/2005/8/layout/orgChart1"/>
    <dgm:cxn modelId="{DFEB8CC4-D201-4D23-8F26-7C75C214A571}" type="presParOf" srcId="{392744FC-0E9B-41E4-ABF4-96702C9C35FF}" destId="{B355E27E-6FAC-476A-A8B0-C06CFE17EBC0}" srcOrd="2" destOrd="0" presId="urn:microsoft.com/office/officeart/2005/8/layout/orgChart1"/>
    <dgm:cxn modelId="{94B3AFD7-532D-4359-B9C3-F6B703CF216F}" type="presParOf" srcId="{B355E27E-6FAC-476A-A8B0-C06CFE17EBC0}" destId="{229793C0-74CE-416E-9CFF-29E5E2A5C8E6}" srcOrd="0" destOrd="0" presId="urn:microsoft.com/office/officeart/2005/8/layout/orgChart1"/>
    <dgm:cxn modelId="{E91C0175-9FBA-4B97-A29B-F0E55F827ADF}" type="presParOf" srcId="{B355E27E-6FAC-476A-A8B0-C06CFE17EBC0}" destId="{52098B1F-4A53-47E4-8776-8ECA86802322}" srcOrd="1" destOrd="0" presId="urn:microsoft.com/office/officeart/2005/8/layout/orgChart1"/>
    <dgm:cxn modelId="{A49B3591-60CA-4775-892F-615FC7905065}" type="presParOf" srcId="{52098B1F-4A53-47E4-8776-8ECA86802322}" destId="{9284343D-787D-46A3-8621-FEF4D03016F0}" srcOrd="0" destOrd="0" presId="urn:microsoft.com/office/officeart/2005/8/layout/orgChart1"/>
    <dgm:cxn modelId="{43CB3A17-F788-425C-BF21-6452B3CF5C79}" type="presParOf" srcId="{9284343D-787D-46A3-8621-FEF4D03016F0}" destId="{A2022FFC-DE28-4F35-8FDB-C35CB309C509}" srcOrd="0" destOrd="0" presId="urn:microsoft.com/office/officeart/2005/8/layout/orgChart1"/>
    <dgm:cxn modelId="{4E567F12-6FB1-4E58-9865-98436ADD8F5F}" type="presParOf" srcId="{9284343D-787D-46A3-8621-FEF4D03016F0}" destId="{B36C5BDE-3245-4864-9948-E4A7CB349FE2}" srcOrd="1" destOrd="0" presId="urn:microsoft.com/office/officeart/2005/8/layout/orgChart1"/>
    <dgm:cxn modelId="{7AB5762C-5B63-441B-920D-471984EE7BAD}" type="presParOf" srcId="{52098B1F-4A53-47E4-8776-8ECA86802322}" destId="{F9CCCB27-6C48-4B30-900D-56E90ADB31A4}" srcOrd="1" destOrd="0" presId="urn:microsoft.com/office/officeart/2005/8/layout/orgChart1"/>
    <dgm:cxn modelId="{83069ADC-0D39-44EE-976F-75E1DCD37A5A}" type="presParOf" srcId="{52098B1F-4A53-47E4-8776-8ECA86802322}" destId="{5E59F849-1FD2-4117-87B8-528885DACC94}" srcOrd="2" destOrd="0" presId="urn:microsoft.com/office/officeart/2005/8/layout/orgChart1"/>
    <dgm:cxn modelId="{5AE3A469-367C-4FA1-83EF-A75B498F008A}" type="presParOf" srcId="{5E59F849-1FD2-4117-87B8-528885DACC94}" destId="{CEE6B17D-8783-4EFA-B503-C69F00EE7B21}" srcOrd="0" destOrd="0" presId="urn:microsoft.com/office/officeart/2005/8/layout/orgChart1"/>
    <dgm:cxn modelId="{0DE94EEA-E675-4C93-B4A3-1A4424D69917}" type="presParOf" srcId="{5E59F849-1FD2-4117-87B8-528885DACC94}" destId="{63C1C8A7-8ED1-4FC8-8203-056C0C605006}" srcOrd="1" destOrd="0" presId="urn:microsoft.com/office/officeart/2005/8/layout/orgChart1"/>
    <dgm:cxn modelId="{47BBEC99-D258-4B4C-BD53-69469B8E6231}" type="presParOf" srcId="{63C1C8A7-8ED1-4FC8-8203-056C0C605006}" destId="{3C45F3BE-718A-4C52-8F2D-8993B63EA733}" srcOrd="0" destOrd="0" presId="urn:microsoft.com/office/officeart/2005/8/layout/orgChart1"/>
    <dgm:cxn modelId="{70C372EA-872B-4636-8726-52691DB4BA22}" type="presParOf" srcId="{3C45F3BE-718A-4C52-8F2D-8993B63EA733}" destId="{E1ADA00D-7336-4F36-9E02-EA66824F53E8}" srcOrd="0" destOrd="0" presId="urn:microsoft.com/office/officeart/2005/8/layout/orgChart1"/>
    <dgm:cxn modelId="{CD68C042-CB2E-4887-B383-59F0F7ABBA52}" type="presParOf" srcId="{3C45F3BE-718A-4C52-8F2D-8993B63EA733}" destId="{884319E2-91B1-4DAE-926B-AAE9829F8D90}" srcOrd="1" destOrd="0" presId="urn:microsoft.com/office/officeart/2005/8/layout/orgChart1"/>
    <dgm:cxn modelId="{E6635120-2935-4DCA-BBC9-BD81A92D1D23}" type="presParOf" srcId="{63C1C8A7-8ED1-4FC8-8203-056C0C605006}" destId="{55E89E9B-8BBB-46D8-897C-D1FC028BE6B5}" srcOrd="1" destOrd="0" presId="urn:microsoft.com/office/officeart/2005/8/layout/orgChart1"/>
    <dgm:cxn modelId="{980D0853-2094-4609-B0A0-81F30E3AF68A}" type="presParOf" srcId="{55E89E9B-8BBB-46D8-897C-D1FC028BE6B5}" destId="{8D92C743-C74A-48A3-82AF-76AE9E49ED5D}" srcOrd="0" destOrd="0" presId="urn:microsoft.com/office/officeart/2005/8/layout/orgChart1"/>
    <dgm:cxn modelId="{4BFC5AE7-E9FF-4477-822B-26B95F576EB3}" type="presParOf" srcId="{55E89E9B-8BBB-46D8-897C-D1FC028BE6B5}" destId="{09313277-4657-45A4-AA4A-0CF747B8AD50}" srcOrd="1" destOrd="0" presId="urn:microsoft.com/office/officeart/2005/8/layout/orgChart1"/>
    <dgm:cxn modelId="{C830F6DC-2C18-43E5-B242-5DFD5F3B3E93}" type="presParOf" srcId="{09313277-4657-45A4-AA4A-0CF747B8AD50}" destId="{281D477B-E36C-47C0-A347-09935DD5071C}" srcOrd="0" destOrd="0" presId="urn:microsoft.com/office/officeart/2005/8/layout/orgChart1"/>
    <dgm:cxn modelId="{0BAC6F3C-26A1-4E44-8441-C1005506D0B0}" type="presParOf" srcId="{281D477B-E36C-47C0-A347-09935DD5071C}" destId="{6D894A00-0D11-46F3-92B2-4B19B58325F6}" srcOrd="0" destOrd="0" presId="urn:microsoft.com/office/officeart/2005/8/layout/orgChart1"/>
    <dgm:cxn modelId="{9A9CA7B8-E6BC-4849-8DBD-CE9162614F72}" type="presParOf" srcId="{281D477B-E36C-47C0-A347-09935DD5071C}" destId="{382129DE-EF6E-4817-8E40-76A50FD2B496}" srcOrd="1" destOrd="0" presId="urn:microsoft.com/office/officeart/2005/8/layout/orgChart1"/>
    <dgm:cxn modelId="{8B089576-3DC3-4907-BD4E-F8E5395F08D8}" type="presParOf" srcId="{09313277-4657-45A4-AA4A-0CF747B8AD50}" destId="{850D2A38-C143-4B30-BA56-54E888B51C00}" srcOrd="1" destOrd="0" presId="urn:microsoft.com/office/officeart/2005/8/layout/orgChart1"/>
    <dgm:cxn modelId="{A92FF8E8-1D24-427D-AA4F-B2B62CB6A7D3}" type="presParOf" srcId="{09313277-4657-45A4-AA4A-0CF747B8AD50}" destId="{0B461418-813E-48FC-B9FC-9B359079CCDF}" srcOrd="2" destOrd="0" presId="urn:microsoft.com/office/officeart/2005/8/layout/orgChart1"/>
    <dgm:cxn modelId="{C7E1CC10-27CC-4487-B64E-343AB0A17619}" type="presParOf" srcId="{0B461418-813E-48FC-B9FC-9B359079CCDF}" destId="{9748F56A-369F-43AB-823E-43CB5EFAEC06}" srcOrd="0" destOrd="0" presId="urn:microsoft.com/office/officeart/2005/8/layout/orgChart1"/>
    <dgm:cxn modelId="{AF414F55-610D-4B49-8D9E-10D5C609E305}" type="presParOf" srcId="{0B461418-813E-48FC-B9FC-9B359079CCDF}" destId="{622B3805-289B-4025-8813-4D6B4028C2E4}" srcOrd="1" destOrd="0" presId="urn:microsoft.com/office/officeart/2005/8/layout/orgChart1"/>
    <dgm:cxn modelId="{AFBA8416-84C1-4FFC-8C73-37A2512BC2F7}" type="presParOf" srcId="{622B3805-289B-4025-8813-4D6B4028C2E4}" destId="{5A5038D5-EA54-43CF-8FAA-AC697C49CA71}" srcOrd="0" destOrd="0" presId="urn:microsoft.com/office/officeart/2005/8/layout/orgChart1"/>
    <dgm:cxn modelId="{848A2992-AF53-45D9-95F6-9A3E19E77B4F}" type="presParOf" srcId="{5A5038D5-EA54-43CF-8FAA-AC697C49CA71}" destId="{8681D315-95C3-4F5D-BD80-885F77F5233B}" srcOrd="0" destOrd="0" presId="urn:microsoft.com/office/officeart/2005/8/layout/orgChart1"/>
    <dgm:cxn modelId="{55950734-F1BC-44BE-8D39-2BD507095A3E}" type="presParOf" srcId="{5A5038D5-EA54-43CF-8FAA-AC697C49CA71}" destId="{EB5DCCF3-D7E3-4031-B002-0339C358BF42}" srcOrd="1" destOrd="0" presId="urn:microsoft.com/office/officeart/2005/8/layout/orgChart1"/>
    <dgm:cxn modelId="{4A865913-CB2B-4FE0-8432-61C9033AB810}" type="presParOf" srcId="{622B3805-289B-4025-8813-4D6B4028C2E4}" destId="{B3C267D7-3FC1-43AB-B95F-9C644E9A8DB5}" srcOrd="1" destOrd="0" presId="urn:microsoft.com/office/officeart/2005/8/layout/orgChart1"/>
    <dgm:cxn modelId="{276D52E9-58D9-4B97-B26F-D52788E85375}" type="presParOf" srcId="{622B3805-289B-4025-8813-4D6B4028C2E4}" destId="{F58C9D08-9B08-4033-AD6E-71CF84635D75}" srcOrd="2" destOrd="0" presId="urn:microsoft.com/office/officeart/2005/8/layout/orgChart1"/>
    <dgm:cxn modelId="{88AEF3DB-E29E-42CD-AF05-B5D63E5CA995}" type="presParOf" srcId="{0B461418-813E-48FC-B9FC-9B359079CCDF}" destId="{75D99792-D29E-47E4-9D33-5470FEFC0D64}" srcOrd="2" destOrd="0" presId="urn:microsoft.com/office/officeart/2005/8/layout/orgChart1"/>
    <dgm:cxn modelId="{E8DE17A2-C6EE-468B-8300-CEB5109CF1BA}" type="presParOf" srcId="{0B461418-813E-48FC-B9FC-9B359079CCDF}" destId="{6AF125AD-12FD-4A47-A64D-3217CCAE5A65}" srcOrd="3" destOrd="0" presId="urn:microsoft.com/office/officeart/2005/8/layout/orgChart1"/>
    <dgm:cxn modelId="{E19967A9-D643-493C-9196-C45F816244B3}" type="presParOf" srcId="{6AF125AD-12FD-4A47-A64D-3217CCAE5A65}" destId="{3172A36F-0F17-46DC-A825-79298EAE8F7B}" srcOrd="0" destOrd="0" presId="urn:microsoft.com/office/officeart/2005/8/layout/orgChart1"/>
    <dgm:cxn modelId="{44170C35-8F95-4656-8786-0AE3C3C7EF27}" type="presParOf" srcId="{3172A36F-0F17-46DC-A825-79298EAE8F7B}" destId="{2A666D50-74FA-4ACA-A39C-59C063FE0047}" srcOrd="0" destOrd="0" presId="urn:microsoft.com/office/officeart/2005/8/layout/orgChart1"/>
    <dgm:cxn modelId="{782C981A-D2DA-4C38-9315-40E139B11C06}" type="presParOf" srcId="{3172A36F-0F17-46DC-A825-79298EAE8F7B}" destId="{3A3BE418-DD35-4288-928E-30B05F45D240}" srcOrd="1" destOrd="0" presId="urn:microsoft.com/office/officeart/2005/8/layout/orgChart1"/>
    <dgm:cxn modelId="{66C9D330-EA03-43BE-9E27-28EAB08C00E0}" type="presParOf" srcId="{6AF125AD-12FD-4A47-A64D-3217CCAE5A65}" destId="{5EA40AD4-8A3B-4537-B065-0D94E38B284F}" srcOrd="1" destOrd="0" presId="urn:microsoft.com/office/officeart/2005/8/layout/orgChart1"/>
    <dgm:cxn modelId="{7E01A8C0-5A08-4C2A-868E-5F05A3D62F5B}" type="presParOf" srcId="{6AF125AD-12FD-4A47-A64D-3217CCAE5A65}" destId="{72014212-D32C-40BE-B6B2-17C73C5E9ED3}" srcOrd="2" destOrd="0" presId="urn:microsoft.com/office/officeart/2005/8/layout/orgChart1"/>
    <dgm:cxn modelId="{A3A6A254-84C5-45D2-B0EF-F7C35820117C}" type="presParOf" srcId="{63C1C8A7-8ED1-4FC8-8203-056C0C605006}" destId="{DBB5D1BD-C13A-4293-AE56-7FDD0651EBD2}" srcOrd="2" destOrd="0" presId="urn:microsoft.com/office/officeart/2005/8/layout/orgChart1"/>
    <dgm:cxn modelId="{926E5230-C2B4-4CB5-93DD-4FA90377C85B}" type="presParOf" srcId="{5E59F849-1FD2-4117-87B8-528885DACC94}" destId="{DB2729E1-FC79-47A8-8DC4-9B1B0DDACA12}" srcOrd="2" destOrd="0" presId="urn:microsoft.com/office/officeart/2005/8/layout/orgChart1"/>
    <dgm:cxn modelId="{6F2F7B27-A4FB-4B15-88DB-8DD5CFC4E718}" type="presParOf" srcId="{5E59F849-1FD2-4117-87B8-528885DACC94}" destId="{86B33F1F-F512-4BDD-960E-8892204CF8C1}" srcOrd="3" destOrd="0" presId="urn:microsoft.com/office/officeart/2005/8/layout/orgChart1"/>
    <dgm:cxn modelId="{C55D62B4-AE0A-4A5D-8944-D689355E5C98}" type="presParOf" srcId="{86B33F1F-F512-4BDD-960E-8892204CF8C1}" destId="{30369C13-C560-4390-9852-40FAF58A7135}" srcOrd="0" destOrd="0" presId="urn:microsoft.com/office/officeart/2005/8/layout/orgChart1"/>
    <dgm:cxn modelId="{06972491-7A78-4226-907D-26D6F90D535C}" type="presParOf" srcId="{30369C13-C560-4390-9852-40FAF58A7135}" destId="{89647A82-09E3-48AC-AC26-419EB6ED9304}" srcOrd="0" destOrd="0" presId="urn:microsoft.com/office/officeart/2005/8/layout/orgChart1"/>
    <dgm:cxn modelId="{0B53CB3F-7DFB-4952-88BB-835B003EAF4A}" type="presParOf" srcId="{30369C13-C560-4390-9852-40FAF58A7135}" destId="{E8A49736-6BB7-410D-AF6B-DF01AD53F790}" srcOrd="1" destOrd="0" presId="urn:microsoft.com/office/officeart/2005/8/layout/orgChart1"/>
    <dgm:cxn modelId="{1513A188-77FB-4790-955D-115B3A55D251}" type="presParOf" srcId="{86B33F1F-F512-4BDD-960E-8892204CF8C1}" destId="{6A8CD7EF-1D95-4127-9EE5-C44FCEAF0607}" srcOrd="1" destOrd="0" presId="urn:microsoft.com/office/officeart/2005/8/layout/orgChart1"/>
    <dgm:cxn modelId="{58B34A2D-6158-443E-8095-4792480BF949}" type="presParOf" srcId="{86B33F1F-F512-4BDD-960E-8892204CF8C1}" destId="{43EFC06E-CA04-4FB9-B987-F75424DB3B72}" srcOrd="2" destOrd="0" presId="urn:microsoft.com/office/officeart/2005/8/layout/orgChart1"/>
    <dgm:cxn modelId="{3269ACB1-A829-4982-82B4-0C52CC2D77D3}" type="presParOf" srcId="{B355E27E-6FAC-476A-A8B0-C06CFE17EBC0}" destId="{5F54C19E-9277-4F56-8838-DEBE627EFCAA}" srcOrd="2" destOrd="0" presId="urn:microsoft.com/office/officeart/2005/8/layout/orgChart1"/>
    <dgm:cxn modelId="{219C1CCD-FE06-46DA-A86A-D7FC08B42DBB}" type="presParOf" srcId="{B355E27E-6FAC-476A-A8B0-C06CFE17EBC0}" destId="{5F20EC89-496F-4AAC-B347-559143D00D16}" srcOrd="3" destOrd="0" presId="urn:microsoft.com/office/officeart/2005/8/layout/orgChart1"/>
    <dgm:cxn modelId="{A5857065-9C8E-4F36-9CCD-DB91CE9CDB98}" type="presParOf" srcId="{5F20EC89-496F-4AAC-B347-559143D00D16}" destId="{0239B797-30F0-4418-BB28-12E39160B8C7}" srcOrd="0" destOrd="0" presId="urn:microsoft.com/office/officeart/2005/8/layout/orgChart1"/>
    <dgm:cxn modelId="{6F13309B-0FD6-47C5-B297-2318F5C81F54}" type="presParOf" srcId="{0239B797-30F0-4418-BB28-12E39160B8C7}" destId="{1E71096C-ED81-45E3-9884-013533FE2715}" srcOrd="0" destOrd="0" presId="urn:microsoft.com/office/officeart/2005/8/layout/orgChart1"/>
    <dgm:cxn modelId="{CCA1935A-A3E9-49B7-A903-A3331CA01E7A}" type="presParOf" srcId="{0239B797-30F0-4418-BB28-12E39160B8C7}" destId="{B9151294-DA28-4CD2-973A-C80EFE0A4BB2}" srcOrd="1" destOrd="0" presId="urn:microsoft.com/office/officeart/2005/8/layout/orgChart1"/>
    <dgm:cxn modelId="{FEDD7E58-723A-410D-A4DF-B89E140D4167}" type="presParOf" srcId="{5F20EC89-496F-4AAC-B347-559143D00D16}" destId="{796E65C3-4254-47C3-8DF6-A5A7363826BC}" srcOrd="1" destOrd="0" presId="urn:microsoft.com/office/officeart/2005/8/layout/orgChart1"/>
    <dgm:cxn modelId="{2CFE95CB-4FA5-4027-9077-B4814DC55644}" type="presParOf" srcId="{5F20EC89-496F-4AAC-B347-559143D00D16}" destId="{8A0A9D44-B797-4972-B5BB-EF381E3E4405}" srcOrd="2" destOrd="0" presId="urn:microsoft.com/office/officeart/2005/8/layout/orgChart1"/>
    <dgm:cxn modelId="{C3F0CA4C-E05A-4660-837C-9C055F74CC60}" type="presParOf" srcId="{8A0A9D44-B797-4972-B5BB-EF381E3E4405}" destId="{294C7A43-4565-46F7-82ED-3643205C01E8}" srcOrd="0" destOrd="0" presId="urn:microsoft.com/office/officeart/2005/8/layout/orgChart1"/>
    <dgm:cxn modelId="{09C57A53-0D01-4DA8-B02B-072D784A2E11}" type="presParOf" srcId="{8A0A9D44-B797-4972-B5BB-EF381E3E4405}" destId="{25017224-1D6C-4744-9150-F9C4E6A9873B}" srcOrd="1" destOrd="0" presId="urn:microsoft.com/office/officeart/2005/8/layout/orgChart1"/>
    <dgm:cxn modelId="{4680A864-E048-471D-B6CF-CBE7229DB5A6}" type="presParOf" srcId="{25017224-1D6C-4744-9150-F9C4E6A9873B}" destId="{26B61334-4639-438E-B5D3-98C4953F3E00}" srcOrd="0" destOrd="0" presId="urn:microsoft.com/office/officeart/2005/8/layout/orgChart1"/>
    <dgm:cxn modelId="{F0C12BB8-61E2-45E3-95DC-12FB0A2BDCE3}" type="presParOf" srcId="{26B61334-4639-438E-B5D3-98C4953F3E00}" destId="{4A069DE8-12E7-4B8E-84A6-6E33CB0E6616}" srcOrd="0" destOrd="0" presId="urn:microsoft.com/office/officeart/2005/8/layout/orgChart1"/>
    <dgm:cxn modelId="{7CF6FC84-8D04-4B2F-9988-07116F06F7D1}" type="presParOf" srcId="{26B61334-4639-438E-B5D3-98C4953F3E00}" destId="{175C7880-46B6-48A3-919F-C72FBA0C05D2}" srcOrd="1" destOrd="0" presId="urn:microsoft.com/office/officeart/2005/8/layout/orgChart1"/>
    <dgm:cxn modelId="{E988A465-1007-4CCF-A085-694998DB6D8F}" type="presParOf" srcId="{25017224-1D6C-4744-9150-F9C4E6A9873B}" destId="{70BF85CD-F538-411F-8D93-C8DC812B4806}" srcOrd="1" destOrd="0" presId="urn:microsoft.com/office/officeart/2005/8/layout/orgChart1"/>
    <dgm:cxn modelId="{4BCA3F25-1502-4844-BF75-26D4DA3CE6E6}" type="presParOf" srcId="{70BF85CD-F538-411F-8D93-C8DC812B4806}" destId="{CE888EBD-9DCB-4A71-89A5-233F81D1A5AA}" srcOrd="0" destOrd="0" presId="urn:microsoft.com/office/officeart/2005/8/layout/orgChart1"/>
    <dgm:cxn modelId="{70FD837E-E072-4EB4-A0BC-D8D069FF071F}" type="presParOf" srcId="{70BF85CD-F538-411F-8D93-C8DC812B4806}" destId="{B537287E-DBC9-453D-B777-1DC402740C48}" srcOrd="1" destOrd="0" presId="urn:microsoft.com/office/officeart/2005/8/layout/orgChart1"/>
    <dgm:cxn modelId="{21FBF8F7-518C-46A7-9FC2-AA64AE026C71}" type="presParOf" srcId="{B537287E-DBC9-453D-B777-1DC402740C48}" destId="{DA853017-CEAB-4567-A4D4-19C87E010D00}" srcOrd="0" destOrd="0" presId="urn:microsoft.com/office/officeart/2005/8/layout/orgChart1"/>
    <dgm:cxn modelId="{229D5E42-6414-4783-BE8C-5D8517D5CE0C}" type="presParOf" srcId="{DA853017-CEAB-4567-A4D4-19C87E010D00}" destId="{AF1158ED-48C8-47B6-9561-B9A58CD0CA35}" srcOrd="0" destOrd="0" presId="urn:microsoft.com/office/officeart/2005/8/layout/orgChart1"/>
    <dgm:cxn modelId="{49ED48AA-0F6B-4DCB-80F1-5CC19776DC5D}" type="presParOf" srcId="{DA853017-CEAB-4567-A4D4-19C87E010D00}" destId="{449227A0-EF01-459D-9FE9-6A9E0E0BD7B0}" srcOrd="1" destOrd="0" presId="urn:microsoft.com/office/officeart/2005/8/layout/orgChart1"/>
    <dgm:cxn modelId="{221E9A80-8106-42C7-B772-8AA44EBA56E6}" type="presParOf" srcId="{B537287E-DBC9-453D-B777-1DC402740C48}" destId="{055F7F78-A0C5-4AE8-B750-82B9BBE07BFE}" srcOrd="1" destOrd="0" presId="urn:microsoft.com/office/officeart/2005/8/layout/orgChart1"/>
    <dgm:cxn modelId="{0C46CC2F-5BF1-4C8F-B1FB-04232674C93E}" type="presParOf" srcId="{B537287E-DBC9-453D-B777-1DC402740C48}" destId="{6D7957DC-66AF-429F-A370-0D90C5087195}" srcOrd="2" destOrd="0" presId="urn:microsoft.com/office/officeart/2005/8/layout/orgChart1"/>
    <dgm:cxn modelId="{59CF2288-4DB5-4BB5-8D9A-E9FD1E20872C}" type="presParOf" srcId="{25017224-1D6C-4744-9150-F9C4E6A9873B}" destId="{4DC4B123-C1F7-4E5E-BBB9-1E6DB1BFC308}" srcOrd="2" destOrd="0" presId="urn:microsoft.com/office/officeart/2005/8/layout/orgChart1"/>
    <dgm:cxn modelId="{FF49D1B0-B65B-4548-8C9E-2A2852FF183B}" type="presParOf" srcId="{8A0A9D44-B797-4972-B5BB-EF381E3E4405}" destId="{4F85F86D-B8D5-4537-B138-6C00180CEC67}" srcOrd="2" destOrd="0" presId="urn:microsoft.com/office/officeart/2005/8/layout/orgChart1"/>
    <dgm:cxn modelId="{4A540B02-DDF3-4597-9875-B84AE2D3175D}" type="presParOf" srcId="{8A0A9D44-B797-4972-B5BB-EF381E3E4405}" destId="{08BF6A03-DBE4-41ED-ABFC-E5D969D95E1C}" srcOrd="3" destOrd="0" presId="urn:microsoft.com/office/officeart/2005/8/layout/orgChart1"/>
    <dgm:cxn modelId="{BDCD66F8-9D1F-40F4-AB00-4FE6CE95DAEE}" type="presParOf" srcId="{08BF6A03-DBE4-41ED-ABFC-E5D969D95E1C}" destId="{C70C93BF-8E59-4975-AC22-310E2B8102E5}" srcOrd="0" destOrd="0" presId="urn:microsoft.com/office/officeart/2005/8/layout/orgChart1"/>
    <dgm:cxn modelId="{B5D4F8FF-9D9E-4731-A91E-E264DF4CBC30}" type="presParOf" srcId="{C70C93BF-8E59-4975-AC22-310E2B8102E5}" destId="{B678DF72-F482-434F-A039-9D0F7BB3B6B1}" srcOrd="0" destOrd="0" presId="urn:microsoft.com/office/officeart/2005/8/layout/orgChart1"/>
    <dgm:cxn modelId="{A69CB9A5-E807-4238-87EE-5350C024F4D2}" type="presParOf" srcId="{C70C93BF-8E59-4975-AC22-310E2B8102E5}" destId="{5C843A57-67A7-4826-A4CA-11417ECF53AE}" srcOrd="1" destOrd="0" presId="urn:microsoft.com/office/officeart/2005/8/layout/orgChart1"/>
    <dgm:cxn modelId="{94E7ED97-4502-45AF-A9C3-0CCB185535A8}" type="presParOf" srcId="{08BF6A03-DBE4-41ED-ABFC-E5D969D95E1C}" destId="{1C4CD3D7-37EB-49D7-814C-72C25F15669E}" srcOrd="1" destOrd="0" presId="urn:microsoft.com/office/officeart/2005/8/layout/orgChart1"/>
    <dgm:cxn modelId="{5291A0F6-4884-44F3-A534-BDFCF30C955A}" type="presParOf" srcId="{1C4CD3D7-37EB-49D7-814C-72C25F15669E}" destId="{01B46ADE-8DCC-4032-AEA7-DD148884E2B9}" srcOrd="0" destOrd="0" presId="urn:microsoft.com/office/officeart/2005/8/layout/orgChart1"/>
    <dgm:cxn modelId="{385A6E9C-5741-4468-8124-D98A658B9B7C}" type="presParOf" srcId="{1C4CD3D7-37EB-49D7-814C-72C25F15669E}" destId="{2CD9C4D9-FBB5-4098-A155-F011FB870B68}" srcOrd="1" destOrd="0" presId="urn:microsoft.com/office/officeart/2005/8/layout/orgChart1"/>
    <dgm:cxn modelId="{37AB0917-55B0-4648-9457-BE4BD540296F}" type="presParOf" srcId="{2CD9C4D9-FBB5-4098-A155-F011FB870B68}" destId="{E216A5B9-9CBA-4FF2-89C4-F6B5D3877F8E}" srcOrd="0" destOrd="0" presId="urn:microsoft.com/office/officeart/2005/8/layout/orgChart1"/>
    <dgm:cxn modelId="{E1A02B3D-985A-449E-94A4-F3EB8B9530F1}" type="presParOf" srcId="{E216A5B9-9CBA-4FF2-89C4-F6B5D3877F8E}" destId="{4DA9B476-053B-4EAC-905A-45ED6E68C4B9}" srcOrd="0" destOrd="0" presId="urn:microsoft.com/office/officeart/2005/8/layout/orgChart1"/>
    <dgm:cxn modelId="{121779C3-CAF3-47CF-AEB5-B9AAB635A2BA}" type="presParOf" srcId="{E216A5B9-9CBA-4FF2-89C4-F6B5D3877F8E}" destId="{C15026AF-C037-4281-914D-09D9F9D723C1}" srcOrd="1" destOrd="0" presId="urn:microsoft.com/office/officeart/2005/8/layout/orgChart1"/>
    <dgm:cxn modelId="{E651397D-609B-404E-B8FA-5B056580D185}" type="presParOf" srcId="{2CD9C4D9-FBB5-4098-A155-F011FB870B68}" destId="{4756BF95-F989-49D0-B423-1C577CB28585}" srcOrd="1" destOrd="0" presId="urn:microsoft.com/office/officeart/2005/8/layout/orgChart1"/>
    <dgm:cxn modelId="{9D0D8D23-BA66-4CC4-A631-2133BFB25685}" type="presParOf" srcId="{2CD9C4D9-FBB5-4098-A155-F011FB870B68}" destId="{186D3770-F4BC-478B-81EE-DD90B935A855}" srcOrd="2" destOrd="0" presId="urn:microsoft.com/office/officeart/2005/8/layout/orgChart1"/>
    <dgm:cxn modelId="{F3D67865-420E-48F8-B157-D9CF33229D7F}" type="presParOf" srcId="{186D3770-F4BC-478B-81EE-DD90B935A855}" destId="{641491AB-A335-4366-BC5F-15AC6E787AA0}" srcOrd="0" destOrd="0" presId="urn:microsoft.com/office/officeart/2005/8/layout/orgChart1"/>
    <dgm:cxn modelId="{66010893-74A3-4339-AF50-27E937BA5EBB}" type="presParOf" srcId="{186D3770-F4BC-478B-81EE-DD90B935A855}" destId="{67748376-C287-4C99-9A66-19AB79744F88}" srcOrd="1" destOrd="0" presId="urn:microsoft.com/office/officeart/2005/8/layout/orgChart1"/>
    <dgm:cxn modelId="{9ED5893B-636F-44E8-8099-96E12777F875}" type="presParOf" srcId="{67748376-C287-4C99-9A66-19AB79744F88}" destId="{398B0C75-13F7-4D53-AB9B-43138AD5659D}" srcOrd="0" destOrd="0" presId="urn:microsoft.com/office/officeart/2005/8/layout/orgChart1"/>
    <dgm:cxn modelId="{68345443-AC96-4C30-8181-83A9A344973B}" type="presParOf" srcId="{398B0C75-13F7-4D53-AB9B-43138AD5659D}" destId="{65D93FF2-ABA0-4C3F-AF2D-5502866DB145}" srcOrd="0" destOrd="0" presId="urn:microsoft.com/office/officeart/2005/8/layout/orgChart1"/>
    <dgm:cxn modelId="{B948C62D-E499-4AE8-8CCF-E9BC238F273A}" type="presParOf" srcId="{398B0C75-13F7-4D53-AB9B-43138AD5659D}" destId="{C1560ED4-D0AA-40B6-8224-E85674AC0951}" srcOrd="1" destOrd="0" presId="urn:microsoft.com/office/officeart/2005/8/layout/orgChart1"/>
    <dgm:cxn modelId="{A063FB2F-44E8-4E4C-ADB1-9EA7E6AC6DA4}" type="presParOf" srcId="{67748376-C287-4C99-9A66-19AB79744F88}" destId="{8DFF526A-761C-40E0-A41B-BBBAFE0FD690}" srcOrd="1" destOrd="0" presId="urn:microsoft.com/office/officeart/2005/8/layout/orgChart1"/>
    <dgm:cxn modelId="{D51AE3E9-3136-4AAC-9BF7-D8C78FA0E5BA}" type="presParOf" srcId="{67748376-C287-4C99-9A66-19AB79744F88}" destId="{AB6C09EA-0CAF-41FD-B451-A91917014F49}" srcOrd="2" destOrd="0" presId="urn:microsoft.com/office/officeart/2005/8/layout/orgChart1"/>
    <dgm:cxn modelId="{B2B2146B-D30D-4F13-A0F0-DB1D3DE4E6F5}" type="presParOf" srcId="{186D3770-F4BC-478B-81EE-DD90B935A855}" destId="{278163F2-F15C-4C56-A0E7-DEAD2AD2B514}" srcOrd="2" destOrd="0" presId="urn:microsoft.com/office/officeart/2005/8/layout/orgChart1"/>
    <dgm:cxn modelId="{8C1B1C7F-A1E9-47AA-B7F8-A6DA9816BEED}" type="presParOf" srcId="{186D3770-F4BC-478B-81EE-DD90B935A855}" destId="{F8F3FFCE-DA52-4DD5-939E-53A7ED4531C9}" srcOrd="3" destOrd="0" presId="urn:microsoft.com/office/officeart/2005/8/layout/orgChart1"/>
    <dgm:cxn modelId="{3671188F-0788-4B5B-8936-1EECD26FD01A}" type="presParOf" srcId="{F8F3FFCE-DA52-4DD5-939E-53A7ED4531C9}" destId="{D974EDD1-A31C-4E5C-9BAE-12C8B507A7F4}" srcOrd="0" destOrd="0" presId="urn:microsoft.com/office/officeart/2005/8/layout/orgChart1"/>
    <dgm:cxn modelId="{4B6D94C0-6184-4364-8342-C532533255EF}" type="presParOf" srcId="{D974EDD1-A31C-4E5C-9BAE-12C8B507A7F4}" destId="{22F12442-1966-4CF5-BE26-310D9F3573A9}" srcOrd="0" destOrd="0" presId="urn:microsoft.com/office/officeart/2005/8/layout/orgChart1"/>
    <dgm:cxn modelId="{743F7645-DBE2-429D-A412-B7A1FC9608F6}" type="presParOf" srcId="{D974EDD1-A31C-4E5C-9BAE-12C8B507A7F4}" destId="{A9CA553A-23C8-453B-8652-24511296CEC6}" srcOrd="1" destOrd="0" presId="urn:microsoft.com/office/officeart/2005/8/layout/orgChart1"/>
    <dgm:cxn modelId="{4F6EC84F-4C44-45D4-87B9-D6F82CBEC2A7}" type="presParOf" srcId="{F8F3FFCE-DA52-4DD5-939E-53A7ED4531C9}" destId="{6412A019-C39D-4BF5-AB69-456557D50342}" srcOrd="1" destOrd="0" presId="urn:microsoft.com/office/officeart/2005/8/layout/orgChart1"/>
    <dgm:cxn modelId="{C86E95E1-DBFC-48F2-8322-06AECA525D02}" type="presParOf" srcId="{F8F3FFCE-DA52-4DD5-939E-53A7ED4531C9}" destId="{98C7CCF5-A16E-4010-A609-95117EA38C4F}" srcOrd="2" destOrd="0" presId="urn:microsoft.com/office/officeart/2005/8/layout/orgChart1"/>
    <dgm:cxn modelId="{EB94BE91-C768-4E7D-A10F-B72005C21D41}" type="presParOf" srcId="{08BF6A03-DBE4-41ED-ABFC-E5D969D95E1C}" destId="{7BB33C04-18BF-49E5-BB2A-41F4805177E7}" srcOrd="2" destOrd="0" presId="urn:microsoft.com/office/officeart/2005/8/layout/orgChart1"/>
    <dgm:cxn modelId="{0E428AD1-0C67-41A9-A87B-E0B184EFC349}" type="presParOf" srcId="{2CA95031-BD9D-4A5E-A6A1-A74E427ADE7A}" destId="{D404AD07-966B-4496-83CE-93342052A316}" srcOrd="4" destOrd="0" presId="urn:microsoft.com/office/officeart/2005/8/layout/orgChart1"/>
    <dgm:cxn modelId="{7D2F5A57-4E60-49F5-BA8C-258012718C81}" type="presParOf" srcId="{2CA95031-BD9D-4A5E-A6A1-A74E427ADE7A}" destId="{19781AB5-D3C6-4FB8-8B91-5FB3E7646624}" srcOrd="5" destOrd="0" presId="urn:microsoft.com/office/officeart/2005/8/layout/orgChart1"/>
    <dgm:cxn modelId="{FFD57254-AFC4-4BDD-86C8-95EBE391FDC1}" type="presParOf" srcId="{19781AB5-D3C6-4FB8-8B91-5FB3E7646624}" destId="{89EA29E1-7AA8-482C-9BC2-BE447A884D4C}" srcOrd="0" destOrd="0" presId="urn:microsoft.com/office/officeart/2005/8/layout/orgChart1"/>
    <dgm:cxn modelId="{AD163078-8E75-42E5-8ED2-A43E5EEA09DD}" type="presParOf" srcId="{89EA29E1-7AA8-482C-9BC2-BE447A884D4C}" destId="{8557F6BE-CA5D-44D8-9679-959562841D4E}" srcOrd="0" destOrd="0" presId="urn:microsoft.com/office/officeart/2005/8/layout/orgChart1"/>
    <dgm:cxn modelId="{4BD12C84-6F11-4082-9304-5FC05F01833D}" type="presParOf" srcId="{89EA29E1-7AA8-482C-9BC2-BE447A884D4C}" destId="{F7DFFBCF-7723-41F6-B6D8-5740BAD1A9AB}" srcOrd="1" destOrd="0" presId="urn:microsoft.com/office/officeart/2005/8/layout/orgChart1"/>
    <dgm:cxn modelId="{83F98DC3-A12A-49D0-9D4D-1774C1725278}" type="presParOf" srcId="{19781AB5-D3C6-4FB8-8B91-5FB3E7646624}" destId="{AD506D4A-0427-4DFE-AA98-F35C70EE33D2}" srcOrd="1" destOrd="0" presId="urn:microsoft.com/office/officeart/2005/8/layout/orgChart1"/>
    <dgm:cxn modelId="{3254B24D-6BD5-46D7-BEC9-1944023399C9}" type="presParOf" srcId="{19781AB5-D3C6-4FB8-8B91-5FB3E7646624}" destId="{99227680-9EEA-44FE-859D-682D97C21568}" srcOrd="2" destOrd="0" presId="urn:microsoft.com/office/officeart/2005/8/layout/orgChart1"/>
    <dgm:cxn modelId="{4506F76F-C89B-469F-8044-17BC23BD93F6}" type="presParOf" srcId="{01E2A585-D369-4E44-B747-A2923A5E06FF}" destId="{478E4490-3B50-420C-A68E-896DBEE64035}" srcOrd="2" destOrd="0" presId="urn:microsoft.com/office/officeart/2005/8/layout/orgChart1"/>
  </dgm:cxnLst>
  <dgm:bg/>
  <dgm:whole/>
</dgm:dataModel>
</file>

<file path=ppt/diagrams/data2.xml><?xml version="1.0" encoding="utf-8"?>
<dgm:dataModel xmlns:dgm="http://schemas.openxmlformats.org/drawingml/2006/diagram" xmlns:a="http://schemas.openxmlformats.org/drawingml/2006/main">
  <dgm:ptLst>
    <dgm:pt modelId="{53DAC84A-A42C-4A33-9C38-3C8E386110A1}" type="doc">
      <dgm:prSet loTypeId="urn:microsoft.com/office/officeart/2005/8/layout/orgChart1" loCatId="hierarchy" qsTypeId="urn:microsoft.com/office/officeart/2005/8/quickstyle/simple3" qsCatId="simple" csTypeId="urn:microsoft.com/office/officeart/2005/8/colors/accent1_2" csCatId="accent1" phldr="1"/>
      <dgm:spPr/>
      <dgm:t>
        <a:bodyPr/>
        <a:lstStyle/>
        <a:p>
          <a:endParaRPr lang="en-US"/>
        </a:p>
      </dgm:t>
    </dgm:pt>
    <dgm:pt modelId="{2308DE24-DFC6-4D1C-A78D-A988CEB7CB06}">
      <dgm:prSet phldrT="[Text]"/>
      <dgm:spPr/>
      <dgm:t>
        <a:bodyPr/>
        <a:lstStyle/>
        <a:p>
          <a:r>
            <a:rPr lang="en-US" dirty="0" smtClean="0"/>
            <a:t>Diffusion</a:t>
          </a:r>
        </a:p>
      </dgm:t>
    </dgm:pt>
    <dgm:pt modelId="{3A12DC44-1EE0-4F97-8AAD-6F9F0C4E99FD}" type="parTrans" cxnId="{F562A8D7-0885-427F-A131-F04D407788F2}">
      <dgm:prSet/>
      <dgm:spPr/>
      <dgm:t>
        <a:bodyPr/>
        <a:lstStyle/>
        <a:p>
          <a:endParaRPr lang="en-US"/>
        </a:p>
      </dgm:t>
    </dgm:pt>
    <dgm:pt modelId="{0BE7C0C0-9FC3-459A-98F3-4F43E3666E13}" type="sibTrans" cxnId="{F562A8D7-0885-427F-A131-F04D407788F2}">
      <dgm:prSet/>
      <dgm:spPr/>
      <dgm:t>
        <a:bodyPr/>
        <a:lstStyle/>
        <a:p>
          <a:endParaRPr lang="en-US"/>
        </a:p>
      </dgm:t>
    </dgm:pt>
    <dgm:pt modelId="{DFA6AC14-5A89-400B-A020-02824A097C27}">
      <dgm:prSet phldrT="[Text]"/>
      <dgm:spPr/>
      <dgm:t>
        <a:bodyPr/>
        <a:lstStyle/>
        <a:p>
          <a:r>
            <a:rPr lang="en-US" dirty="0" smtClean="0"/>
            <a:t>Simple Diffusion</a:t>
          </a:r>
          <a:endParaRPr lang="en-US" dirty="0"/>
        </a:p>
      </dgm:t>
    </dgm:pt>
    <dgm:pt modelId="{FDDA3E52-C0D9-4E39-929D-83E944B72967}" type="parTrans" cxnId="{19E220BE-D6C2-4112-A6F5-3578495026DC}">
      <dgm:prSet/>
      <dgm:spPr/>
      <dgm:t>
        <a:bodyPr/>
        <a:lstStyle/>
        <a:p>
          <a:endParaRPr lang="en-US"/>
        </a:p>
      </dgm:t>
    </dgm:pt>
    <dgm:pt modelId="{E71F9FFE-6CE3-49FD-96EF-2EBD9FA16919}" type="sibTrans" cxnId="{19E220BE-D6C2-4112-A6F5-3578495026DC}">
      <dgm:prSet/>
      <dgm:spPr/>
      <dgm:t>
        <a:bodyPr/>
        <a:lstStyle/>
        <a:p>
          <a:endParaRPr lang="en-US"/>
        </a:p>
      </dgm:t>
    </dgm:pt>
    <dgm:pt modelId="{FADC8F04-C809-4ED6-AEEE-08E8175A298E}">
      <dgm:prSet phldrT="[Text]"/>
      <dgm:spPr/>
      <dgm:t>
        <a:bodyPr/>
        <a:lstStyle/>
        <a:p>
          <a:r>
            <a:rPr lang="en-US" dirty="0" smtClean="0"/>
            <a:t>Facilitated Diffusion</a:t>
          </a:r>
          <a:endParaRPr lang="en-US" dirty="0"/>
        </a:p>
      </dgm:t>
    </dgm:pt>
    <dgm:pt modelId="{0ECF427E-9E63-4F3E-BA8F-FE8F2E7E8C6A}" type="parTrans" cxnId="{6A67A9E8-EFD9-4FDF-9D94-323588B96874}">
      <dgm:prSet/>
      <dgm:spPr/>
      <dgm:t>
        <a:bodyPr/>
        <a:lstStyle/>
        <a:p>
          <a:endParaRPr lang="en-US"/>
        </a:p>
      </dgm:t>
    </dgm:pt>
    <dgm:pt modelId="{D88E45A9-E1B1-4147-A921-C05C2296E508}" type="sibTrans" cxnId="{6A67A9E8-EFD9-4FDF-9D94-323588B96874}">
      <dgm:prSet/>
      <dgm:spPr/>
      <dgm:t>
        <a:bodyPr/>
        <a:lstStyle/>
        <a:p>
          <a:endParaRPr lang="en-US"/>
        </a:p>
      </dgm:t>
    </dgm:pt>
    <dgm:pt modelId="{A294A24E-18FF-4962-AF28-A7548B6DFD31}">
      <dgm:prSet/>
      <dgm:spPr/>
      <dgm:t>
        <a:bodyPr/>
        <a:lstStyle/>
        <a:p>
          <a:r>
            <a:rPr lang="en-US" dirty="0" smtClean="0"/>
            <a:t>Kinetic movement of molecules through membrane opening or intermolecular spaces </a:t>
          </a:r>
          <a:endParaRPr lang="en-US" dirty="0"/>
        </a:p>
      </dgm:t>
    </dgm:pt>
    <dgm:pt modelId="{FB9C41BD-968E-4632-A08D-0F1B8187DF7E}" type="parTrans" cxnId="{0412A9DD-1933-4FF4-B7F1-9F9C5DAE5E22}">
      <dgm:prSet/>
      <dgm:spPr/>
    </dgm:pt>
    <dgm:pt modelId="{E14B863C-B46F-4243-BA7E-F36E9D7F888F}" type="sibTrans" cxnId="{0412A9DD-1933-4FF4-B7F1-9F9C5DAE5E22}">
      <dgm:prSet/>
      <dgm:spPr/>
    </dgm:pt>
    <dgm:pt modelId="{15DA062F-3815-4CA1-9913-CBA8F9045D5A}">
      <dgm:prSet/>
      <dgm:spPr/>
      <dgm:t>
        <a:bodyPr/>
        <a:lstStyle/>
        <a:p>
          <a:r>
            <a:rPr lang="en-US" dirty="0" smtClean="0"/>
            <a:t>A carrier protein chemically binds with the molecule/ ion and aids in its passage across the membrane </a:t>
          </a:r>
          <a:endParaRPr lang="en-US" dirty="0"/>
        </a:p>
      </dgm:t>
    </dgm:pt>
    <dgm:pt modelId="{132340EB-E68F-4D7D-B5F4-CCC44F3D8460}" type="parTrans" cxnId="{A4DBB0C5-8C17-44A5-94B4-ECF315A1763A}">
      <dgm:prSet/>
      <dgm:spPr/>
    </dgm:pt>
    <dgm:pt modelId="{E27CAD32-328A-445D-B8D9-4EECBB31CE4C}" type="sibTrans" cxnId="{A4DBB0C5-8C17-44A5-94B4-ECF315A1763A}">
      <dgm:prSet/>
      <dgm:spPr/>
    </dgm:pt>
    <dgm:pt modelId="{F26E0CE8-7431-4A92-B2BD-5B82884B1A7A}" type="pres">
      <dgm:prSet presAssocID="{53DAC84A-A42C-4A33-9C38-3C8E386110A1}" presName="hierChild1" presStyleCnt="0">
        <dgm:presLayoutVars>
          <dgm:orgChart val="1"/>
          <dgm:chPref val="1"/>
          <dgm:dir/>
          <dgm:animOne val="branch"/>
          <dgm:animLvl val="lvl"/>
          <dgm:resizeHandles/>
        </dgm:presLayoutVars>
      </dgm:prSet>
      <dgm:spPr/>
      <dgm:t>
        <a:bodyPr/>
        <a:lstStyle/>
        <a:p>
          <a:endParaRPr lang="en-US"/>
        </a:p>
      </dgm:t>
    </dgm:pt>
    <dgm:pt modelId="{F8865B22-D33B-4762-BD9B-1C016EAF6648}" type="pres">
      <dgm:prSet presAssocID="{2308DE24-DFC6-4D1C-A78D-A988CEB7CB06}" presName="hierRoot1" presStyleCnt="0">
        <dgm:presLayoutVars>
          <dgm:hierBranch val="init"/>
        </dgm:presLayoutVars>
      </dgm:prSet>
      <dgm:spPr/>
    </dgm:pt>
    <dgm:pt modelId="{75F83344-7D18-46C8-B18D-576F8730AE63}" type="pres">
      <dgm:prSet presAssocID="{2308DE24-DFC6-4D1C-A78D-A988CEB7CB06}" presName="rootComposite1" presStyleCnt="0"/>
      <dgm:spPr/>
    </dgm:pt>
    <dgm:pt modelId="{CC85775F-8F07-49CB-AF91-C2A33FDBB54A}" type="pres">
      <dgm:prSet presAssocID="{2308DE24-DFC6-4D1C-A78D-A988CEB7CB06}" presName="rootText1" presStyleLbl="node0" presStyleIdx="0" presStyleCnt="1">
        <dgm:presLayoutVars>
          <dgm:chPref val="3"/>
        </dgm:presLayoutVars>
      </dgm:prSet>
      <dgm:spPr/>
      <dgm:t>
        <a:bodyPr/>
        <a:lstStyle/>
        <a:p>
          <a:endParaRPr lang="en-US"/>
        </a:p>
      </dgm:t>
    </dgm:pt>
    <dgm:pt modelId="{84AAA64C-8933-4AF1-865B-D578E45F5298}" type="pres">
      <dgm:prSet presAssocID="{2308DE24-DFC6-4D1C-A78D-A988CEB7CB06}" presName="rootConnector1" presStyleLbl="node1" presStyleIdx="0" presStyleCnt="0"/>
      <dgm:spPr/>
      <dgm:t>
        <a:bodyPr/>
        <a:lstStyle/>
        <a:p>
          <a:endParaRPr lang="en-US"/>
        </a:p>
      </dgm:t>
    </dgm:pt>
    <dgm:pt modelId="{0DA3A568-3531-47EB-A6D8-787459FF42D9}" type="pres">
      <dgm:prSet presAssocID="{2308DE24-DFC6-4D1C-A78D-A988CEB7CB06}" presName="hierChild2" presStyleCnt="0"/>
      <dgm:spPr/>
    </dgm:pt>
    <dgm:pt modelId="{5D1EE9DE-E3DB-447C-99E4-2476DE20427F}" type="pres">
      <dgm:prSet presAssocID="{FDDA3E52-C0D9-4E39-929D-83E944B72967}" presName="Name37" presStyleLbl="parChTrans1D2" presStyleIdx="0" presStyleCnt="2"/>
      <dgm:spPr/>
      <dgm:t>
        <a:bodyPr/>
        <a:lstStyle/>
        <a:p>
          <a:endParaRPr lang="en-US"/>
        </a:p>
      </dgm:t>
    </dgm:pt>
    <dgm:pt modelId="{E0E037DE-FF0B-4902-A155-C30FB42C2B37}" type="pres">
      <dgm:prSet presAssocID="{DFA6AC14-5A89-400B-A020-02824A097C27}" presName="hierRoot2" presStyleCnt="0">
        <dgm:presLayoutVars>
          <dgm:hierBranch val="init"/>
        </dgm:presLayoutVars>
      </dgm:prSet>
      <dgm:spPr/>
    </dgm:pt>
    <dgm:pt modelId="{2199114D-F32F-46CC-9B53-FCE498765A14}" type="pres">
      <dgm:prSet presAssocID="{DFA6AC14-5A89-400B-A020-02824A097C27}" presName="rootComposite" presStyleCnt="0"/>
      <dgm:spPr/>
    </dgm:pt>
    <dgm:pt modelId="{840B2EA8-00F3-44E6-A597-FA6ABC1766CC}" type="pres">
      <dgm:prSet presAssocID="{DFA6AC14-5A89-400B-A020-02824A097C27}" presName="rootText" presStyleLbl="node2" presStyleIdx="0" presStyleCnt="2">
        <dgm:presLayoutVars>
          <dgm:chPref val="3"/>
        </dgm:presLayoutVars>
      </dgm:prSet>
      <dgm:spPr/>
      <dgm:t>
        <a:bodyPr/>
        <a:lstStyle/>
        <a:p>
          <a:endParaRPr lang="en-US"/>
        </a:p>
      </dgm:t>
    </dgm:pt>
    <dgm:pt modelId="{070F8587-6F77-47FD-BAEA-7D3E9060B297}" type="pres">
      <dgm:prSet presAssocID="{DFA6AC14-5A89-400B-A020-02824A097C27}" presName="rootConnector" presStyleLbl="node2" presStyleIdx="0" presStyleCnt="2"/>
      <dgm:spPr/>
      <dgm:t>
        <a:bodyPr/>
        <a:lstStyle/>
        <a:p>
          <a:endParaRPr lang="en-US"/>
        </a:p>
      </dgm:t>
    </dgm:pt>
    <dgm:pt modelId="{FBD56754-21A0-41D4-B361-2E43F9E4D34F}" type="pres">
      <dgm:prSet presAssocID="{DFA6AC14-5A89-400B-A020-02824A097C27}" presName="hierChild4" presStyleCnt="0"/>
      <dgm:spPr/>
    </dgm:pt>
    <dgm:pt modelId="{893913BF-FC48-4522-95A9-9730894CBBE3}" type="pres">
      <dgm:prSet presAssocID="{FB9C41BD-968E-4632-A08D-0F1B8187DF7E}" presName="Name37" presStyleLbl="parChTrans1D3" presStyleIdx="0" presStyleCnt="2"/>
      <dgm:spPr/>
    </dgm:pt>
    <dgm:pt modelId="{52B5DE05-84FD-48D0-B969-D764AA5CD1E4}" type="pres">
      <dgm:prSet presAssocID="{A294A24E-18FF-4962-AF28-A7548B6DFD31}" presName="hierRoot2" presStyleCnt="0">
        <dgm:presLayoutVars>
          <dgm:hierBranch val="init"/>
        </dgm:presLayoutVars>
      </dgm:prSet>
      <dgm:spPr/>
    </dgm:pt>
    <dgm:pt modelId="{2A88050F-9B08-4C82-BD69-610F7325EDA6}" type="pres">
      <dgm:prSet presAssocID="{A294A24E-18FF-4962-AF28-A7548B6DFD31}" presName="rootComposite" presStyleCnt="0"/>
      <dgm:spPr/>
    </dgm:pt>
    <dgm:pt modelId="{C63693D9-D235-4074-B71F-B55BEFBDDE7A}" type="pres">
      <dgm:prSet presAssocID="{A294A24E-18FF-4962-AF28-A7548B6DFD31}" presName="rootText" presStyleLbl="node3" presStyleIdx="0" presStyleCnt="2">
        <dgm:presLayoutVars>
          <dgm:chPref val="3"/>
        </dgm:presLayoutVars>
      </dgm:prSet>
      <dgm:spPr/>
      <dgm:t>
        <a:bodyPr/>
        <a:lstStyle/>
        <a:p>
          <a:endParaRPr lang="en-US"/>
        </a:p>
      </dgm:t>
    </dgm:pt>
    <dgm:pt modelId="{92F56D18-E199-4DD7-80FF-07C62A85650D}" type="pres">
      <dgm:prSet presAssocID="{A294A24E-18FF-4962-AF28-A7548B6DFD31}" presName="rootConnector" presStyleLbl="node3" presStyleIdx="0" presStyleCnt="2"/>
      <dgm:spPr/>
      <dgm:t>
        <a:bodyPr/>
        <a:lstStyle/>
        <a:p>
          <a:endParaRPr lang="en-US"/>
        </a:p>
      </dgm:t>
    </dgm:pt>
    <dgm:pt modelId="{A884CD70-ECA4-42EC-83FA-064442F02D90}" type="pres">
      <dgm:prSet presAssocID="{A294A24E-18FF-4962-AF28-A7548B6DFD31}" presName="hierChild4" presStyleCnt="0"/>
      <dgm:spPr/>
    </dgm:pt>
    <dgm:pt modelId="{88F806DC-5498-41D3-BD9E-F691A397E5EE}" type="pres">
      <dgm:prSet presAssocID="{A294A24E-18FF-4962-AF28-A7548B6DFD31}" presName="hierChild5" presStyleCnt="0"/>
      <dgm:spPr/>
    </dgm:pt>
    <dgm:pt modelId="{826BD5BE-5558-4E15-8B65-70B93A1AC5DA}" type="pres">
      <dgm:prSet presAssocID="{DFA6AC14-5A89-400B-A020-02824A097C27}" presName="hierChild5" presStyleCnt="0"/>
      <dgm:spPr/>
    </dgm:pt>
    <dgm:pt modelId="{86969AC9-195C-43F8-B541-F6F22787B850}" type="pres">
      <dgm:prSet presAssocID="{0ECF427E-9E63-4F3E-BA8F-FE8F2E7E8C6A}" presName="Name37" presStyleLbl="parChTrans1D2" presStyleIdx="1" presStyleCnt="2"/>
      <dgm:spPr/>
      <dgm:t>
        <a:bodyPr/>
        <a:lstStyle/>
        <a:p>
          <a:endParaRPr lang="en-US"/>
        </a:p>
      </dgm:t>
    </dgm:pt>
    <dgm:pt modelId="{344CBC51-4A28-48AA-8E73-4AB5CE4333FD}" type="pres">
      <dgm:prSet presAssocID="{FADC8F04-C809-4ED6-AEEE-08E8175A298E}" presName="hierRoot2" presStyleCnt="0">
        <dgm:presLayoutVars>
          <dgm:hierBranch val="init"/>
        </dgm:presLayoutVars>
      </dgm:prSet>
      <dgm:spPr/>
    </dgm:pt>
    <dgm:pt modelId="{098456C5-BE07-4E82-8821-38FCF226D6D8}" type="pres">
      <dgm:prSet presAssocID="{FADC8F04-C809-4ED6-AEEE-08E8175A298E}" presName="rootComposite" presStyleCnt="0"/>
      <dgm:spPr/>
    </dgm:pt>
    <dgm:pt modelId="{EA0AEE51-B02C-41CD-BEAD-B30F8BC98F57}" type="pres">
      <dgm:prSet presAssocID="{FADC8F04-C809-4ED6-AEEE-08E8175A298E}" presName="rootText" presStyleLbl="node2" presStyleIdx="1" presStyleCnt="2">
        <dgm:presLayoutVars>
          <dgm:chPref val="3"/>
        </dgm:presLayoutVars>
      </dgm:prSet>
      <dgm:spPr/>
      <dgm:t>
        <a:bodyPr/>
        <a:lstStyle/>
        <a:p>
          <a:endParaRPr lang="en-US"/>
        </a:p>
      </dgm:t>
    </dgm:pt>
    <dgm:pt modelId="{56EEF229-2742-45C3-9136-D845FC509B8A}" type="pres">
      <dgm:prSet presAssocID="{FADC8F04-C809-4ED6-AEEE-08E8175A298E}" presName="rootConnector" presStyleLbl="node2" presStyleIdx="1" presStyleCnt="2"/>
      <dgm:spPr/>
      <dgm:t>
        <a:bodyPr/>
        <a:lstStyle/>
        <a:p>
          <a:endParaRPr lang="en-US"/>
        </a:p>
      </dgm:t>
    </dgm:pt>
    <dgm:pt modelId="{E8472752-5BED-4E7D-BFB1-A72FBD7E3985}" type="pres">
      <dgm:prSet presAssocID="{FADC8F04-C809-4ED6-AEEE-08E8175A298E}" presName="hierChild4" presStyleCnt="0"/>
      <dgm:spPr/>
    </dgm:pt>
    <dgm:pt modelId="{3956FA7D-FD21-4DF0-8925-14984D6BF7E0}" type="pres">
      <dgm:prSet presAssocID="{132340EB-E68F-4D7D-B5F4-CCC44F3D8460}" presName="Name37" presStyleLbl="parChTrans1D3" presStyleIdx="1" presStyleCnt="2"/>
      <dgm:spPr/>
    </dgm:pt>
    <dgm:pt modelId="{79E5E1C1-C9E8-4721-8716-BB728C2CD099}" type="pres">
      <dgm:prSet presAssocID="{15DA062F-3815-4CA1-9913-CBA8F9045D5A}" presName="hierRoot2" presStyleCnt="0">
        <dgm:presLayoutVars>
          <dgm:hierBranch val="init"/>
        </dgm:presLayoutVars>
      </dgm:prSet>
      <dgm:spPr/>
    </dgm:pt>
    <dgm:pt modelId="{BACE9F53-33EA-4301-BB16-4A2DFDB05B21}" type="pres">
      <dgm:prSet presAssocID="{15DA062F-3815-4CA1-9913-CBA8F9045D5A}" presName="rootComposite" presStyleCnt="0"/>
      <dgm:spPr/>
    </dgm:pt>
    <dgm:pt modelId="{BA8B804C-D31C-451C-A76E-01142CD7AFEA}" type="pres">
      <dgm:prSet presAssocID="{15DA062F-3815-4CA1-9913-CBA8F9045D5A}" presName="rootText" presStyleLbl="node3" presStyleIdx="1" presStyleCnt="2">
        <dgm:presLayoutVars>
          <dgm:chPref val="3"/>
        </dgm:presLayoutVars>
      </dgm:prSet>
      <dgm:spPr/>
      <dgm:t>
        <a:bodyPr/>
        <a:lstStyle/>
        <a:p>
          <a:endParaRPr lang="en-US"/>
        </a:p>
      </dgm:t>
    </dgm:pt>
    <dgm:pt modelId="{69E3C4BA-6B58-4974-9987-FD49BEF91ABC}" type="pres">
      <dgm:prSet presAssocID="{15DA062F-3815-4CA1-9913-CBA8F9045D5A}" presName="rootConnector" presStyleLbl="node3" presStyleIdx="1" presStyleCnt="2"/>
      <dgm:spPr/>
      <dgm:t>
        <a:bodyPr/>
        <a:lstStyle/>
        <a:p>
          <a:endParaRPr lang="en-US"/>
        </a:p>
      </dgm:t>
    </dgm:pt>
    <dgm:pt modelId="{8DBA4BCA-F2F0-4F0B-B9AB-4C736BBFAD41}" type="pres">
      <dgm:prSet presAssocID="{15DA062F-3815-4CA1-9913-CBA8F9045D5A}" presName="hierChild4" presStyleCnt="0"/>
      <dgm:spPr/>
    </dgm:pt>
    <dgm:pt modelId="{79E66E02-DEB7-411A-B771-15628B8CD20E}" type="pres">
      <dgm:prSet presAssocID="{15DA062F-3815-4CA1-9913-CBA8F9045D5A}" presName="hierChild5" presStyleCnt="0"/>
      <dgm:spPr/>
    </dgm:pt>
    <dgm:pt modelId="{D9D3DA3F-2ABE-46D1-90D6-6DCC6FE2A499}" type="pres">
      <dgm:prSet presAssocID="{FADC8F04-C809-4ED6-AEEE-08E8175A298E}" presName="hierChild5" presStyleCnt="0"/>
      <dgm:spPr/>
    </dgm:pt>
    <dgm:pt modelId="{01122181-E753-476B-AAE4-5441DA3F5491}" type="pres">
      <dgm:prSet presAssocID="{2308DE24-DFC6-4D1C-A78D-A988CEB7CB06}" presName="hierChild3" presStyleCnt="0"/>
      <dgm:spPr/>
    </dgm:pt>
  </dgm:ptLst>
  <dgm:cxnLst>
    <dgm:cxn modelId="{209F00B4-EDCD-42A5-BDE1-58D61FFEAEF9}" type="presOf" srcId="{15DA062F-3815-4CA1-9913-CBA8F9045D5A}" destId="{69E3C4BA-6B58-4974-9987-FD49BEF91ABC}" srcOrd="1" destOrd="0" presId="urn:microsoft.com/office/officeart/2005/8/layout/orgChart1"/>
    <dgm:cxn modelId="{A4DBB0C5-8C17-44A5-94B4-ECF315A1763A}" srcId="{FADC8F04-C809-4ED6-AEEE-08E8175A298E}" destId="{15DA062F-3815-4CA1-9913-CBA8F9045D5A}" srcOrd="0" destOrd="0" parTransId="{132340EB-E68F-4D7D-B5F4-CCC44F3D8460}" sibTransId="{E27CAD32-328A-445D-B8D9-4EECBB31CE4C}"/>
    <dgm:cxn modelId="{D4F8C792-6263-4CB4-A0DF-2E89C26A2474}" type="presOf" srcId="{FADC8F04-C809-4ED6-AEEE-08E8175A298E}" destId="{EA0AEE51-B02C-41CD-BEAD-B30F8BC98F57}" srcOrd="0" destOrd="0" presId="urn:microsoft.com/office/officeart/2005/8/layout/orgChart1"/>
    <dgm:cxn modelId="{F30334AE-345A-47FC-9666-DB776BEA9DCD}" type="presOf" srcId="{DFA6AC14-5A89-400B-A020-02824A097C27}" destId="{070F8587-6F77-47FD-BAEA-7D3E9060B297}" srcOrd="1" destOrd="0" presId="urn:microsoft.com/office/officeart/2005/8/layout/orgChart1"/>
    <dgm:cxn modelId="{19E220BE-D6C2-4112-A6F5-3578495026DC}" srcId="{2308DE24-DFC6-4D1C-A78D-A988CEB7CB06}" destId="{DFA6AC14-5A89-400B-A020-02824A097C27}" srcOrd="0" destOrd="0" parTransId="{FDDA3E52-C0D9-4E39-929D-83E944B72967}" sibTransId="{E71F9FFE-6CE3-49FD-96EF-2EBD9FA16919}"/>
    <dgm:cxn modelId="{6E807603-45E6-451F-B91C-28B8C6867E11}" type="presOf" srcId="{53DAC84A-A42C-4A33-9C38-3C8E386110A1}" destId="{F26E0CE8-7431-4A92-B2BD-5B82884B1A7A}" srcOrd="0" destOrd="0" presId="urn:microsoft.com/office/officeart/2005/8/layout/orgChart1"/>
    <dgm:cxn modelId="{2D8FF628-F2BB-4B3F-B04F-DCAC18164BAB}" type="presOf" srcId="{FB9C41BD-968E-4632-A08D-0F1B8187DF7E}" destId="{893913BF-FC48-4522-95A9-9730894CBBE3}" srcOrd="0" destOrd="0" presId="urn:microsoft.com/office/officeart/2005/8/layout/orgChart1"/>
    <dgm:cxn modelId="{7B02D9F9-D75B-41CE-89CD-6B2A60FC249F}" type="presOf" srcId="{2308DE24-DFC6-4D1C-A78D-A988CEB7CB06}" destId="{84AAA64C-8933-4AF1-865B-D578E45F5298}" srcOrd="1" destOrd="0" presId="urn:microsoft.com/office/officeart/2005/8/layout/orgChart1"/>
    <dgm:cxn modelId="{83457D55-F989-4206-B528-42FF21686FCB}" type="presOf" srcId="{15DA062F-3815-4CA1-9913-CBA8F9045D5A}" destId="{BA8B804C-D31C-451C-A76E-01142CD7AFEA}" srcOrd="0" destOrd="0" presId="urn:microsoft.com/office/officeart/2005/8/layout/orgChart1"/>
    <dgm:cxn modelId="{F562A8D7-0885-427F-A131-F04D407788F2}" srcId="{53DAC84A-A42C-4A33-9C38-3C8E386110A1}" destId="{2308DE24-DFC6-4D1C-A78D-A988CEB7CB06}" srcOrd="0" destOrd="0" parTransId="{3A12DC44-1EE0-4F97-8AAD-6F9F0C4E99FD}" sibTransId="{0BE7C0C0-9FC3-459A-98F3-4F43E3666E13}"/>
    <dgm:cxn modelId="{434A4135-FAAC-435E-B7FF-DDB0EB103A31}" type="presOf" srcId="{132340EB-E68F-4D7D-B5F4-CCC44F3D8460}" destId="{3956FA7D-FD21-4DF0-8925-14984D6BF7E0}" srcOrd="0" destOrd="0" presId="urn:microsoft.com/office/officeart/2005/8/layout/orgChart1"/>
    <dgm:cxn modelId="{6A67A9E8-EFD9-4FDF-9D94-323588B96874}" srcId="{2308DE24-DFC6-4D1C-A78D-A988CEB7CB06}" destId="{FADC8F04-C809-4ED6-AEEE-08E8175A298E}" srcOrd="1" destOrd="0" parTransId="{0ECF427E-9E63-4F3E-BA8F-FE8F2E7E8C6A}" sibTransId="{D88E45A9-E1B1-4147-A921-C05C2296E508}"/>
    <dgm:cxn modelId="{0412A9DD-1933-4FF4-B7F1-9F9C5DAE5E22}" srcId="{DFA6AC14-5A89-400B-A020-02824A097C27}" destId="{A294A24E-18FF-4962-AF28-A7548B6DFD31}" srcOrd="0" destOrd="0" parTransId="{FB9C41BD-968E-4632-A08D-0F1B8187DF7E}" sibTransId="{E14B863C-B46F-4243-BA7E-F36E9D7F888F}"/>
    <dgm:cxn modelId="{BB9C76AA-FA0A-4754-9155-8AFC2BE9E2F3}" type="presOf" srcId="{FADC8F04-C809-4ED6-AEEE-08E8175A298E}" destId="{56EEF229-2742-45C3-9136-D845FC509B8A}" srcOrd="1" destOrd="0" presId="urn:microsoft.com/office/officeart/2005/8/layout/orgChart1"/>
    <dgm:cxn modelId="{6C5918E5-D494-45B7-A26C-DA729B0804CF}" type="presOf" srcId="{A294A24E-18FF-4962-AF28-A7548B6DFD31}" destId="{C63693D9-D235-4074-B71F-B55BEFBDDE7A}" srcOrd="0" destOrd="0" presId="urn:microsoft.com/office/officeart/2005/8/layout/orgChart1"/>
    <dgm:cxn modelId="{BCEADBD1-628E-4176-8210-CF8D3C2B8D59}" type="presOf" srcId="{0ECF427E-9E63-4F3E-BA8F-FE8F2E7E8C6A}" destId="{86969AC9-195C-43F8-B541-F6F22787B850}" srcOrd="0" destOrd="0" presId="urn:microsoft.com/office/officeart/2005/8/layout/orgChart1"/>
    <dgm:cxn modelId="{EDDA41F6-5EE7-4CFA-85A9-537D4478A84F}" type="presOf" srcId="{FDDA3E52-C0D9-4E39-929D-83E944B72967}" destId="{5D1EE9DE-E3DB-447C-99E4-2476DE20427F}" srcOrd="0" destOrd="0" presId="urn:microsoft.com/office/officeart/2005/8/layout/orgChart1"/>
    <dgm:cxn modelId="{7F966D95-363F-476E-B9D1-271459717FC3}" type="presOf" srcId="{A294A24E-18FF-4962-AF28-A7548B6DFD31}" destId="{92F56D18-E199-4DD7-80FF-07C62A85650D}" srcOrd="1" destOrd="0" presId="urn:microsoft.com/office/officeart/2005/8/layout/orgChart1"/>
    <dgm:cxn modelId="{E101FE55-D563-41DC-A2E8-494DE7ABB327}" type="presOf" srcId="{2308DE24-DFC6-4D1C-A78D-A988CEB7CB06}" destId="{CC85775F-8F07-49CB-AF91-C2A33FDBB54A}" srcOrd="0" destOrd="0" presId="urn:microsoft.com/office/officeart/2005/8/layout/orgChart1"/>
    <dgm:cxn modelId="{448575BC-1718-4EEC-922B-7974B8E195BB}" type="presOf" srcId="{DFA6AC14-5A89-400B-A020-02824A097C27}" destId="{840B2EA8-00F3-44E6-A597-FA6ABC1766CC}" srcOrd="0" destOrd="0" presId="urn:microsoft.com/office/officeart/2005/8/layout/orgChart1"/>
    <dgm:cxn modelId="{2CCC0FE9-7BEB-47C5-B60F-94532197C0AB}" type="presParOf" srcId="{F26E0CE8-7431-4A92-B2BD-5B82884B1A7A}" destId="{F8865B22-D33B-4762-BD9B-1C016EAF6648}" srcOrd="0" destOrd="0" presId="urn:microsoft.com/office/officeart/2005/8/layout/orgChart1"/>
    <dgm:cxn modelId="{2DC4F363-4C50-493E-B01A-455434A8DDE2}" type="presParOf" srcId="{F8865B22-D33B-4762-BD9B-1C016EAF6648}" destId="{75F83344-7D18-46C8-B18D-576F8730AE63}" srcOrd="0" destOrd="0" presId="urn:microsoft.com/office/officeart/2005/8/layout/orgChart1"/>
    <dgm:cxn modelId="{DA22A5BE-CE20-4D55-AA1C-321666A778D3}" type="presParOf" srcId="{75F83344-7D18-46C8-B18D-576F8730AE63}" destId="{CC85775F-8F07-49CB-AF91-C2A33FDBB54A}" srcOrd="0" destOrd="0" presId="urn:microsoft.com/office/officeart/2005/8/layout/orgChart1"/>
    <dgm:cxn modelId="{748DF31A-8EA3-42B6-9B85-F48C1BC225A1}" type="presParOf" srcId="{75F83344-7D18-46C8-B18D-576F8730AE63}" destId="{84AAA64C-8933-4AF1-865B-D578E45F5298}" srcOrd="1" destOrd="0" presId="urn:microsoft.com/office/officeart/2005/8/layout/orgChart1"/>
    <dgm:cxn modelId="{8538ADB6-1D22-45B1-B9F1-6495000EA957}" type="presParOf" srcId="{F8865B22-D33B-4762-BD9B-1C016EAF6648}" destId="{0DA3A568-3531-47EB-A6D8-787459FF42D9}" srcOrd="1" destOrd="0" presId="urn:microsoft.com/office/officeart/2005/8/layout/orgChart1"/>
    <dgm:cxn modelId="{515C2BCD-FC43-4E76-BA81-7F83D5935F43}" type="presParOf" srcId="{0DA3A568-3531-47EB-A6D8-787459FF42D9}" destId="{5D1EE9DE-E3DB-447C-99E4-2476DE20427F}" srcOrd="0" destOrd="0" presId="urn:microsoft.com/office/officeart/2005/8/layout/orgChart1"/>
    <dgm:cxn modelId="{68B121A6-6E4C-4550-9A49-721117AFB553}" type="presParOf" srcId="{0DA3A568-3531-47EB-A6D8-787459FF42D9}" destId="{E0E037DE-FF0B-4902-A155-C30FB42C2B37}" srcOrd="1" destOrd="0" presId="urn:microsoft.com/office/officeart/2005/8/layout/orgChart1"/>
    <dgm:cxn modelId="{759CA18F-DABC-45B1-AD51-A89B0B965CC5}" type="presParOf" srcId="{E0E037DE-FF0B-4902-A155-C30FB42C2B37}" destId="{2199114D-F32F-46CC-9B53-FCE498765A14}" srcOrd="0" destOrd="0" presId="urn:microsoft.com/office/officeart/2005/8/layout/orgChart1"/>
    <dgm:cxn modelId="{E307EFB7-17B2-4DE4-97F0-8A6E16D1D554}" type="presParOf" srcId="{2199114D-F32F-46CC-9B53-FCE498765A14}" destId="{840B2EA8-00F3-44E6-A597-FA6ABC1766CC}" srcOrd="0" destOrd="0" presId="urn:microsoft.com/office/officeart/2005/8/layout/orgChart1"/>
    <dgm:cxn modelId="{0ED73950-CFE4-45C4-A5D4-0E9A90D01636}" type="presParOf" srcId="{2199114D-F32F-46CC-9B53-FCE498765A14}" destId="{070F8587-6F77-47FD-BAEA-7D3E9060B297}" srcOrd="1" destOrd="0" presId="urn:microsoft.com/office/officeart/2005/8/layout/orgChart1"/>
    <dgm:cxn modelId="{0D0ACB92-8B13-4C6B-B2A8-13F9A694A227}" type="presParOf" srcId="{E0E037DE-FF0B-4902-A155-C30FB42C2B37}" destId="{FBD56754-21A0-41D4-B361-2E43F9E4D34F}" srcOrd="1" destOrd="0" presId="urn:microsoft.com/office/officeart/2005/8/layout/orgChart1"/>
    <dgm:cxn modelId="{FE7B20BC-11C4-4917-B140-F6B9D7801960}" type="presParOf" srcId="{FBD56754-21A0-41D4-B361-2E43F9E4D34F}" destId="{893913BF-FC48-4522-95A9-9730894CBBE3}" srcOrd="0" destOrd="0" presId="urn:microsoft.com/office/officeart/2005/8/layout/orgChart1"/>
    <dgm:cxn modelId="{F88B4E7B-0C8F-4875-A948-C5D1A42179CF}" type="presParOf" srcId="{FBD56754-21A0-41D4-B361-2E43F9E4D34F}" destId="{52B5DE05-84FD-48D0-B969-D764AA5CD1E4}" srcOrd="1" destOrd="0" presId="urn:microsoft.com/office/officeart/2005/8/layout/orgChart1"/>
    <dgm:cxn modelId="{F6F03D67-DE82-416B-B4A3-1C370AECF0F3}" type="presParOf" srcId="{52B5DE05-84FD-48D0-B969-D764AA5CD1E4}" destId="{2A88050F-9B08-4C82-BD69-610F7325EDA6}" srcOrd="0" destOrd="0" presId="urn:microsoft.com/office/officeart/2005/8/layout/orgChart1"/>
    <dgm:cxn modelId="{7C275C54-0837-4DB3-9135-8FB9272CF533}" type="presParOf" srcId="{2A88050F-9B08-4C82-BD69-610F7325EDA6}" destId="{C63693D9-D235-4074-B71F-B55BEFBDDE7A}" srcOrd="0" destOrd="0" presId="urn:microsoft.com/office/officeart/2005/8/layout/orgChart1"/>
    <dgm:cxn modelId="{8B310095-E888-431A-9130-8BE3DD2EF5AA}" type="presParOf" srcId="{2A88050F-9B08-4C82-BD69-610F7325EDA6}" destId="{92F56D18-E199-4DD7-80FF-07C62A85650D}" srcOrd="1" destOrd="0" presId="urn:microsoft.com/office/officeart/2005/8/layout/orgChart1"/>
    <dgm:cxn modelId="{30954953-1160-4EF5-A0D5-A4E36E4AB602}" type="presParOf" srcId="{52B5DE05-84FD-48D0-B969-D764AA5CD1E4}" destId="{A884CD70-ECA4-42EC-83FA-064442F02D90}" srcOrd="1" destOrd="0" presId="urn:microsoft.com/office/officeart/2005/8/layout/orgChart1"/>
    <dgm:cxn modelId="{28A495DB-33AA-4F7A-83CA-726D0AC4D863}" type="presParOf" srcId="{52B5DE05-84FD-48D0-B969-D764AA5CD1E4}" destId="{88F806DC-5498-41D3-BD9E-F691A397E5EE}" srcOrd="2" destOrd="0" presId="urn:microsoft.com/office/officeart/2005/8/layout/orgChart1"/>
    <dgm:cxn modelId="{A099A698-E7B9-429F-BD6F-EC950334FA5C}" type="presParOf" srcId="{E0E037DE-FF0B-4902-A155-C30FB42C2B37}" destId="{826BD5BE-5558-4E15-8B65-70B93A1AC5DA}" srcOrd="2" destOrd="0" presId="urn:microsoft.com/office/officeart/2005/8/layout/orgChart1"/>
    <dgm:cxn modelId="{1B5D309C-8E43-4F75-BF67-725580ED3DD0}" type="presParOf" srcId="{0DA3A568-3531-47EB-A6D8-787459FF42D9}" destId="{86969AC9-195C-43F8-B541-F6F22787B850}" srcOrd="2" destOrd="0" presId="urn:microsoft.com/office/officeart/2005/8/layout/orgChart1"/>
    <dgm:cxn modelId="{DF290117-17F7-46E3-B963-EEBDB81EB20D}" type="presParOf" srcId="{0DA3A568-3531-47EB-A6D8-787459FF42D9}" destId="{344CBC51-4A28-48AA-8E73-4AB5CE4333FD}" srcOrd="3" destOrd="0" presId="urn:microsoft.com/office/officeart/2005/8/layout/orgChart1"/>
    <dgm:cxn modelId="{D044EE07-8298-4B58-B5FE-A677E5C70172}" type="presParOf" srcId="{344CBC51-4A28-48AA-8E73-4AB5CE4333FD}" destId="{098456C5-BE07-4E82-8821-38FCF226D6D8}" srcOrd="0" destOrd="0" presId="urn:microsoft.com/office/officeart/2005/8/layout/orgChart1"/>
    <dgm:cxn modelId="{C5CAE1F8-F2A1-4264-B7E1-E62B1D636548}" type="presParOf" srcId="{098456C5-BE07-4E82-8821-38FCF226D6D8}" destId="{EA0AEE51-B02C-41CD-BEAD-B30F8BC98F57}" srcOrd="0" destOrd="0" presId="urn:microsoft.com/office/officeart/2005/8/layout/orgChart1"/>
    <dgm:cxn modelId="{1A1F6D11-07F8-490E-8EC3-F0E1DC32C1B9}" type="presParOf" srcId="{098456C5-BE07-4E82-8821-38FCF226D6D8}" destId="{56EEF229-2742-45C3-9136-D845FC509B8A}" srcOrd="1" destOrd="0" presId="urn:microsoft.com/office/officeart/2005/8/layout/orgChart1"/>
    <dgm:cxn modelId="{8E26F525-9632-45E2-B9C3-BC0A27D0DAB1}" type="presParOf" srcId="{344CBC51-4A28-48AA-8E73-4AB5CE4333FD}" destId="{E8472752-5BED-4E7D-BFB1-A72FBD7E3985}" srcOrd="1" destOrd="0" presId="urn:microsoft.com/office/officeart/2005/8/layout/orgChart1"/>
    <dgm:cxn modelId="{066D589E-53FC-4B65-8DDD-F838B981CA14}" type="presParOf" srcId="{E8472752-5BED-4E7D-BFB1-A72FBD7E3985}" destId="{3956FA7D-FD21-4DF0-8925-14984D6BF7E0}" srcOrd="0" destOrd="0" presId="urn:microsoft.com/office/officeart/2005/8/layout/orgChart1"/>
    <dgm:cxn modelId="{17B9F4FD-A36D-4CC4-BB15-08660EBF11A7}" type="presParOf" srcId="{E8472752-5BED-4E7D-BFB1-A72FBD7E3985}" destId="{79E5E1C1-C9E8-4721-8716-BB728C2CD099}" srcOrd="1" destOrd="0" presId="urn:microsoft.com/office/officeart/2005/8/layout/orgChart1"/>
    <dgm:cxn modelId="{C23D8F46-FC81-4C6A-9A31-834B771CD323}" type="presParOf" srcId="{79E5E1C1-C9E8-4721-8716-BB728C2CD099}" destId="{BACE9F53-33EA-4301-BB16-4A2DFDB05B21}" srcOrd="0" destOrd="0" presId="urn:microsoft.com/office/officeart/2005/8/layout/orgChart1"/>
    <dgm:cxn modelId="{A72D4098-1D6E-4998-89F1-9074E25409B2}" type="presParOf" srcId="{BACE9F53-33EA-4301-BB16-4A2DFDB05B21}" destId="{BA8B804C-D31C-451C-A76E-01142CD7AFEA}" srcOrd="0" destOrd="0" presId="urn:microsoft.com/office/officeart/2005/8/layout/orgChart1"/>
    <dgm:cxn modelId="{4FB3251D-2853-4658-AC13-7480BEC3E51B}" type="presParOf" srcId="{BACE9F53-33EA-4301-BB16-4A2DFDB05B21}" destId="{69E3C4BA-6B58-4974-9987-FD49BEF91ABC}" srcOrd="1" destOrd="0" presId="urn:microsoft.com/office/officeart/2005/8/layout/orgChart1"/>
    <dgm:cxn modelId="{528A50ED-19DD-405A-B249-0FEF32FCC44E}" type="presParOf" srcId="{79E5E1C1-C9E8-4721-8716-BB728C2CD099}" destId="{8DBA4BCA-F2F0-4F0B-B9AB-4C736BBFAD41}" srcOrd="1" destOrd="0" presId="urn:microsoft.com/office/officeart/2005/8/layout/orgChart1"/>
    <dgm:cxn modelId="{FF914650-D4DD-4957-AB53-221E5CEF302C}" type="presParOf" srcId="{79E5E1C1-C9E8-4721-8716-BB728C2CD099}" destId="{79E66E02-DEB7-411A-B771-15628B8CD20E}" srcOrd="2" destOrd="0" presId="urn:microsoft.com/office/officeart/2005/8/layout/orgChart1"/>
    <dgm:cxn modelId="{0620B96A-A4FF-4AF3-9A99-B1C0345C92C9}" type="presParOf" srcId="{344CBC51-4A28-48AA-8E73-4AB5CE4333FD}" destId="{D9D3DA3F-2ABE-46D1-90D6-6DCC6FE2A499}" srcOrd="2" destOrd="0" presId="urn:microsoft.com/office/officeart/2005/8/layout/orgChart1"/>
    <dgm:cxn modelId="{39F7E32A-FAD4-4F5F-8ECC-F1F8ECEEEA10}" type="presParOf" srcId="{F8865B22-D33B-4762-BD9B-1C016EAF6648}" destId="{01122181-E753-476B-AAE4-5441DA3F5491}" srcOrd="2" destOrd="0" presId="urn:microsoft.com/office/officeart/2005/8/layout/orgChart1"/>
  </dgm:cxnLst>
  <dgm:bg/>
  <dgm:whole/>
</dgm:dataModel>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IQ"/>
          </a:p>
        </p:txBody>
      </p:sp>
      <p:sp>
        <p:nvSpPr>
          <p:cNvPr id="3" name="Date Placeholder 2"/>
          <p:cNvSpPr>
            <a:spLocks noGrp="1"/>
          </p:cNvSpPr>
          <p:nvPr>
            <p:ph type="dt" sz="quarter" idx="1"/>
          </p:nvPr>
        </p:nvSpPr>
        <p:spPr>
          <a:xfrm>
            <a:off x="1588" y="0"/>
            <a:ext cx="2971800" cy="457200"/>
          </a:xfrm>
          <a:prstGeom prst="rect">
            <a:avLst/>
          </a:prstGeom>
        </p:spPr>
        <p:txBody>
          <a:bodyPr vert="horz" lIns="91440" tIns="45720" rIns="91440" bIns="45720" rtlCol="1"/>
          <a:lstStyle>
            <a:lvl1pPr algn="l">
              <a:defRPr sz="1200"/>
            </a:lvl1pPr>
          </a:lstStyle>
          <a:p>
            <a:fld id="{B7A8EC2F-D7FB-4D3A-A4CB-9FC674178131}" type="datetime1">
              <a:rPr lang="en-US" smtClean="0"/>
              <a:t>10/6/2018</a:t>
            </a:fld>
            <a:endParaRPr lang="ar-IQ"/>
          </a:p>
        </p:txBody>
      </p:sp>
      <p:sp>
        <p:nvSpPr>
          <p:cNvPr id="4" name="Footer Placeholder 3"/>
          <p:cNvSpPr>
            <a:spLocks noGrp="1"/>
          </p:cNvSpPr>
          <p:nvPr>
            <p:ph type="ftr" sz="quarter" idx="2"/>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IQ"/>
          </a:p>
        </p:txBody>
      </p:sp>
      <p:sp>
        <p:nvSpPr>
          <p:cNvPr id="5" name="Slide Number Placeholder 4"/>
          <p:cNvSpPr>
            <a:spLocks noGrp="1"/>
          </p:cNvSpPr>
          <p:nvPr>
            <p:ph type="sldNum" sz="quarter" idx="3"/>
          </p:nvPr>
        </p:nvSpPr>
        <p:spPr>
          <a:xfrm>
            <a:off x="1588" y="8685213"/>
            <a:ext cx="2971800" cy="457200"/>
          </a:xfrm>
          <a:prstGeom prst="rect">
            <a:avLst/>
          </a:prstGeom>
        </p:spPr>
        <p:txBody>
          <a:bodyPr vert="horz" lIns="91440" tIns="45720" rIns="91440" bIns="45720" rtlCol="1" anchor="b"/>
          <a:lstStyle>
            <a:lvl1pPr algn="l">
              <a:defRPr sz="1200"/>
            </a:lvl1pPr>
          </a:lstStyle>
          <a:p>
            <a:fld id="{4F1E45C6-EA20-4F54-B347-0379AA303293}" type="slidenum">
              <a:rPr lang="ar-IQ" smtClean="0"/>
              <a:t>‹#›</a:t>
            </a:fld>
            <a:endParaRPr lang="ar-IQ"/>
          </a:p>
        </p:txBody>
      </p:sp>
    </p:spTree>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IQ"/>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0D6FD948-130A-4775-92BC-FE6CC8A6D1FB}" type="datetime1">
              <a:rPr lang="en-US" smtClean="0"/>
              <a:t>10/6/2018</a:t>
            </a:fld>
            <a:endParaRPr lang="ar-IQ"/>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1" anchor="ctr"/>
          <a:lstStyle/>
          <a:p>
            <a:endParaRPr lang="ar-IQ"/>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IQ"/>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DE771682-910B-42E1-9338-ADD5C8E0C044}" type="slidenum">
              <a:rPr lang="ar-IQ" smtClean="0"/>
              <a:pPr/>
              <a:t>‹#›</a:t>
            </a:fld>
            <a:endParaRPr lang="ar-IQ"/>
          </a:p>
        </p:txBody>
      </p:sp>
    </p:spTree>
  </p:cSld>
  <p:clrMap bg1="lt1" tx1="dk1" bg2="lt2" tx2="dk2" accent1="accent1" accent2="accent2" accent3="accent3" accent4="accent4" accent5="accent5" accent6="accent6" hlink="hlink" folHlink="folHlink"/>
  <p:hf hdr="0" ftr="0"/>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DE771682-910B-42E1-9338-ADD5C8E0C044}" type="slidenum">
              <a:rPr lang="ar-IQ" smtClean="0"/>
              <a:pPr/>
              <a:t>1</a:t>
            </a:fld>
            <a:endParaRPr lang="ar-IQ"/>
          </a:p>
        </p:txBody>
      </p:sp>
      <p:sp>
        <p:nvSpPr>
          <p:cNvPr id="5" name="Date Placeholder 4"/>
          <p:cNvSpPr>
            <a:spLocks noGrp="1"/>
          </p:cNvSpPr>
          <p:nvPr>
            <p:ph type="dt" idx="11"/>
          </p:nvPr>
        </p:nvSpPr>
        <p:spPr/>
        <p:txBody>
          <a:bodyPr/>
          <a:lstStyle/>
          <a:p>
            <a:fld id="{A772297D-6B0E-4BBC-9454-C91DD256F7F3}" type="datetime1">
              <a:rPr lang="en-US" smtClean="0"/>
              <a:t>10/6/2018</a:t>
            </a:fld>
            <a:endParaRPr lang="ar-IQ"/>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79A952F-73BD-486F-B606-DDC99FE4B826}" type="slidenum">
              <a:rPr lang="en-US"/>
              <a:pPr fontAlgn="base">
                <a:spcBef>
                  <a:spcPct val="0"/>
                </a:spcBef>
                <a:spcAft>
                  <a:spcPct val="0"/>
                </a:spcAft>
              </a:pPr>
              <a:t>10</a:t>
            </a:fld>
            <a:endParaRPr lang="en-US"/>
          </a:p>
        </p:txBody>
      </p:sp>
      <p:sp>
        <p:nvSpPr>
          <p:cNvPr id="389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891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solidFill>
                  <a:srgbClr val="000000"/>
                </a:solidFill>
              </a:rPr>
              <a:t>Figure: 03-00UN02</a:t>
            </a:r>
          </a:p>
          <a:p>
            <a:pPr>
              <a:spcBef>
                <a:spcPct val="0"/>
              </a:spcBef>
            </a:pPr>
            <a:endParaRPr lang="en-US" smtClean="0">
              <a:solidFill>
                <a:srgbClr val="000000"/>
              </a:solidFill>
            </a:endParaRPr>
          </a:p>
          <a:p>
            <a:pPr>
              <a:spcBef>
                <a:spcPct val="0"/>
              </a:spcBef>
            </a:pPr>
            <a:r>
              <a:rPr lang="en-US" smtClean="0">
                <a:solidFill>
                  <a:srgbClr val="000000"/>
                </a:solidFill>
              </a:rPr>
              <a:t>Title:</a:t>
            </a:r>
          </a:p>
          <a:p>
            <a:pPr>
              <a:spcBef>
                <a:spcPct val="0"/>
              </a:spcBef>
            </a:pPr>
            <a:r>
              <a:rPr lang="en-US" smtClean="0">
                <a:solidFill>
                  <a:srgbClr val="000000"/>
                </a:solidFill>
              </a:rPr>
              <a:t>Phospholipid bilayer.</a:t>
            </a:r>
          </a:p>
          <a:p>
            <a:pPr>
              <a:spcBef>
                <a:spcPct val="0"/>
              </a:spcBef>
            </a:pPr>
            <a:endParaRPr lang="en-US" smtClean="0">
              <a:solidFill>
                <a:srgbClr val="000000"/>
              </a:solidFill>
            </a:endParaRPr>
          </a:p>
          <a:p>
            <a:pPr>
              <a:spcBef>
                <a:spcPct val="0"/>
              </a:spcBef>
            </a:pPr>
            <a:r>
              <a:rPr lang="en-US" smtClean="0">
                <a:solidFill>
                  <a:srgbClr val="000000"/>
                </a:solidFill>
              </a:rPr>
              <a:t>Caption:</a:t>
            </a:r>
          </a:p>
          <a:p>
            <a:pPr>
              <a:spcBef>
                <a:spcPct val="0"/>
              </a:spcBef>
            </a:pPr>
            <a:r>
              <a:rPr lang="en-US" smtClean="0">
                <a:solidFill>
                  <a:srgbClr val="000000"/>
                </a:solidFill>
              </a:rPr>
              <a:t>Phospholipid bilayer.</a:t>
            </a:r>
          </a:p>
          <a:p>
            <a:pPr>
              <a:spcBef>
                <a:spcPct val="0"/>
              </a:spcBef>
            </a:pPr>
            <a:endParaRPr lang="en-US" smtClean="0">
              <a:solidFill>
                <a:srgbClr val="000000"/>
              </a:solidFill>
            </a:endParaRPr>
          </a:p>
          <a:p>
            <a:pPr>
              <a:spcBef>
                <a:spcPct val="0"/>
              </a:spcBef>
            </a:pPr>
            <a:endParaRPr lang="en-US" smtClean="0"/>
          </a:p>
        </p:txBody>
      </p:sp>
      <p:sp>
        <p:nvSpPr>
          <p:cNvPr id="5" name="Date Placeholder 4"/>
          <p:cNvSpPr>
            <a:spLocks noGrp="1"/>
          </p:cNvSpPr>
          <p:nvPr>
            <p:ph type="dt" idx="10"/>
          </p:nvPr>
        </p:nvSpPr>
        <p:spPr/>
        <p:txBody>
          <a:bodyPr/>
          <a:lstStyle/>
          <a:p>
            <a:fld id="{518DD6EC-0708-403B-BC13-D407312CDFFC}" type="datetime1">
              <a:rPr lang="en-US" smtClean="0"/>
              <a:t>10/6/2018</a:t>
            </a:fld>
            <a:endParaRPr lang="ar-IQ"/>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1DA3FAF2-1C97-4886-AA81-D0E10130C661}" type="slidenum">
              <a:rPr lang="en-US" altLang="zh-CN" smtClean="0"/>
              <a:pPr/>
              <a:t>11</a:t>
            </a:fld>
            <a:endParaRPr lang="en-US" altLang="zh-CN"/>
          </a:p>
        </p:txBody>
      </p:sp>
      <p:sp>
        <p:nvSpPr>
          <p:cNvPr id="5" name="Date Placeholder 4"/>
          <p:cNvSpPr>
            <a:spLocks noGrp="1"/>
          </p:cNvSpPr>
          <p:nvPr>
            <p:ph type="dt" idx="11"/>
          </p:nvPr>
        </p:nvSpPr>
        <p:spPr/>
        <p:txBody>
          <a:bodyPr/>
          <a:lstStyle/>
          <a:p>
            <a:fld id="{7223580D-A8B7-4DDB-A5B3-F99865A1F282}" type="datetime1">
              <a:rPr lang="en-US" smtClean="0"/>
              <a:t>10/6/2018</a:t>
            </a:fld>
            <a:endParaRPr lang="ar-IQ"/>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1DA3FAF2-1C97-4886-AA81-D0E10130C661}" type="slidenum">
              <a:rPr lang="en-US" altLang="zh-CN" smtClean="0"/>
              <a:pPr/>
              <a:t>12</a:t>
            </a:fld>
            <a:endParaRPr lang="en-US" altLang="zh-CN"/>
          </a:p>
        </p:txBody>
      </p:sp>
      <p:sp>
        <p:nvSpPr>
          <p:cNvPr id="5" name="Date Placeholder 4"/>
          <p:cNvSpPr>
            <a:spLocks noGrp="1"/>
          </p:cNvSpPr>
          <p:nvPr>
            <p:ph type="dt" idx="11"/>
          </p:nvPr>
        </p:nvSpPr>
        <p:spPr/>
        <p:txBody>
          <a:bodyPr/>
          <a:lstStyle/>
          <a:p>
            <a:fld id="{327CDB66-AC8E-424E-B0E2-6A70607A1A30}" type="datetime1">
              <a:rPr lang="en-US" smtClean="0"/>
              <a:t>10/6/2018</a:t>
            </a:fld>
            <a:endParaRPr lang="ar-IQ"/>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DE771682-910B-42E1-9338-ADD5C8E0C044}" type="slidenum">
              <a:rPr lang="ar-IQ" smtClean="0"/>
              <a:pPr/>
              <a:t>13</a:t>
            </a:fld>
            <a:endParaRPr lang="ar-IQ"/>
          </a:p>
        </p:txBody>
      </p:sp>
      <p:sp>
        <p:nvSpPr>
          <p:cNvPr id="5" name="Date Placeholder 4"/>
          <p:cNvSpPr>
            <a:spLocks noGrp="1"/>
          </p:cNvSpPr>
          <p:nvPr>
            <p:ph type="dt" idx="11"/>
          </p:nvPr>
        </p:nvSpPr>
        <p:spPr/>
        <p:txBody>
          <a:bodyPr/>
          <a:lstStyle/>
          <a:p>
            <a:fld id="{C7835F37-1423-479F-BCCB-BDCE0D6A4011}" type="datetime1">
              <a:rPr lang="en-US" smtClean="0"/>
              <a:t>10/6/2018</a:t>
            </a:fld>
            <a:endParaRPr lang="ar-IQ"/>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61D5CEB-B7E3-4E90-A169-2F01FFEE6383}" type="slidenum">
              <a:rPr lang="en-US"/>
              <a:pPr fontAlgn="base">
                <a:spcBef>
                  <a:spcPct val="0"/>
                </a:spcBef>
                <a:spcAft>
                  <a:spcPct val="0"/>
                </a:spcAft>
              </a:pPr>
              <a:t>14</a:t>
            </a:fld>
            <a:endParaRPr lang="en-US"/>
          </a:p>
        </p:txBody>
      </p:sp>
      <p:sp>
        <p:nvSpPr>
          <p:cNvPr id="3993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994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solidFill>
                  <a:srgbClr val="000000"/>
                </a:solidFill>
              </a:rPr>
              <a:t>Figure: 03-01</a:t>
            </a:r>
          </a:p>
          <a:p>
            <a:pPr>
              <a:spcBef>
                <a:spcPct val="0"/>
              </a:spcBef>
            </a:pPr>
            <a:endParaRPr lang="en-US" smtClean="0">
              <a:solidFill>
                <a:srgbClr val="000000"/>
              </a:solidFill>
            </a:endParaRPr>
          </a:p>
          <a:p>
            <a:pPr>
              <a:spcBef>
                <a:spcPct val="0"/>
              </a:spcBef>
            </a:pPr>
            <a:r>
              <a:rPr lang="en-US" smtClean="0">
                <a:solidFill>
                  <a:srgbClr val="000000"/>
                </a:solidFill>
              </a:rPr>
              <a:t>Title:</a:t>
            </a:r>
          </a:p>
          <a:p>
            <a:pPr>
              <a:spcBef>
                <a:spcPct val="0"/>
              </a:spcBef>
            </a:pPr>
            <a:r>
              <a:rPr lang="en-US" smtClean="0">
                <a:solidFill>
                  <a:srgbClr val="000000"/>
                </a:solidFill>
              </a:rPr>
              <a:t>The plasma membrane is a fluid mosaic.</a:t>
            </a:r>
          </a:p>
          <a:p>
            <a:pPr>
              <a:spcBef>
                <a:spcPct val="0"/>
              </a:spcBef>
            </a:pPr>
            <a:endParaRPr lang="en-US" smtClean="0">
              <a:solidFill>
                <a:srgbClr val="000000"/>
              </a:solidFill>
            </a:endParaRPr>
          </a:p>
          <a:p>
            <a:pPr>
              <a:spcBef>
                <a:spcPct val="0"/>
              </a:spcBef>
            </a:pPr>
            <a:r>
              <a:rPr lang="en-US" smtClean="0">
                <a:solidFill>
                  <a:srgbClr val="000000"/>
                </a:solidFill>
              </a:rPr>
              <a:t>Caption:</a:t>
            </a:r>
          </a:p>
          <a:p>
            <a:pPr>
              <a:spcBef>
                <a:spcPct val="0"/>
              </a:spcBef>
            </a:pPr>
            <a:r>
              <a:rPr lang="en-US" smtClean="0">
                <a:solidFill>
                  <a:srgbClr val="000000"/>
                </a:solidFill>
              </a:rPr>
              <a:t>The plasma membrane is a bilayer of phospholipids in which various proteins are embedded. Many proteins have carbohydrates attached to them. The wide variety of membrane proteins fall mostly into three categories: recognition proteins, receptor proteins, and transport proteins.</a:t>
            </a:r>
          </a:p>
          <a:p>
            <a:pPr>
              <a:spcBef>
                <a:spcPct val="0"/>
              </a:spcBef>
            </a:pPr>
            <a:endParaRPr lang="en-US" smtClean="0">
              <a:solidFill>
                <a:srgbClr val="000000"/>
              </a:solidFill>
            </a:endParaRPr>
          </a:p>
          <a:p>
            <a:pPr>
              <a:spcBef>
                <a:spcPct val="0"/>
              </a:spcBef>
            </a:pPr>
            <a:endParaRPr lang="en-US" smtClean="0"/>
          </a:p>
        </p:txBody>
      </p:sp>
      <p:sp>
        <p:nvSpPr>
          <p:cNvPr id="5" name="Date Placeholder 4"/>
          <p:cNvSpPr>
            <a:spLocks noGrp="1"/>
          </p:cNvSpPr>
          <p:nvPr>
            <p:ph type="dt" idx="10"/>
          </p:nvPr>
        </p:nvSpPr>
        <p:spPr/>
        <p:txBody>
          <a:bodyPr/>
          <a:lstStyle/>
          <a:p>
            <a:fld id="{17F152FB-33A3-4C41-84CE-1D44A62C1C21}" type="datetime1">
              <a:rPr lang="en-US" smtClean="0"/>
              <a:t>10/6/2018</a:t>
            </a:fld>
            <a:endParaRPr lang="ar-IQ"/>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REVIEW: Cell Membrane….</a:t>
            </a:r>
          </a:p>
          <a:p>
            <a:r>
              <a:rPr lang="en-US" dirty="0" smtClean="0"/>
              <a:t>The constituents,</a:t>
            </a:r>
            <a:r>
              <a:rPr lang="en-US" baseline="0" dirty="0" smtClean="0"/>
              <a:t> the functions….</a:t>
            </a:r>
          </a:p>
          <a:p>
            <a:r>
              <a:rPr lang="en-US" baseline="0" dirty="0" smtClean="0"/>
              <a:t>For a cell to survive, it is important that the cell must maintain their contents unique to them, </a:t>
            </a:r>
            <a:r>
              <a:rPr lang="en-US" baseline="0" dirty="0" err="1" smtClean="0"/>
              <a:t>inspite</a:t>
            </a:r>
            <a:r>
              <a:rPr lang="en-US" baseline="0" dirty="0" smtClean="0"/>
              <a:t> of the ECF and ICF constituents being completely different. This difference in inside and outside of the cell is maintained by the cell or the plasma membrane. It is a thin layer of proteins and lipids that encloses the internal constituents of the cell. It maintains a mechanical barrier to trap the molecules inside the cell; it selectively permits certain molecules to enter and selectively blocks others; it allows the nutrients needed for the cell to enter and the toxins and waste it produces to leave the cell; It maintains different ions in different conc. Inside and outside the cell and provides the basis of an electrical gradient; it participates in the joining of the cells to form tissues and organs; it helps the cell to communicate with different cells. All these functions of the cell membrane thus ensure the survival of the cell and provides basis for maintaining the homeostasis of the cell…. </a:t>
            </a:r>
            <a:endParaRPr lang="en-US" dirty="0"/>
          </a:p>
        </p:txBody>
      </p:sp>
      <p:sp>
        <p:nvSpPr>
          <p:cNvPr id="4" name="Slide Number Placeholder 3"/>
          <p:cNvSpPr>
            <a:spLocks noGrp="1"/>
          </p:cNvSpPr>
          <p:nvPr>
            <p:ph type="sldNum" sz="quarter" idx="10"/>
          </p:nvPr>
        </p:nvSpPr>
        <p:spPr/>
        <p:txBody>
          <a:bodyPr/>
          <a:lstStyle/>
          <a:p>
            <a:fld id="{1EDE6E65-A1F6-4798-B651-38ED0D1563BF}" type="slidenum">
              <a:rPr lang="en-US" smtClean="0"/>
              <a:pPr/>
              <a:t>15</a:t>
            </a:fld>
            <a:endParaRPr lang="en-US"/>
          </a:p>
        </p:txBody>
      </p:sp>
      <p:sp>
        <p:nvSpPr>
          <p:cNvPr id="5" name="Date Placeholder 4"/>
          <p:cNvSpPr>
            <a:spLocks noGrp="1"/>
          </p:cNvSpPr>
          <p:nvPr>
            <p:ph type="dt" idx="11"/>
          </p:nvPr>
        </p:nvSpPr>
        <p:spPr/>
        <p:txBody>
          <a:bodyPr/>
          <a:lstStyle/>
          <a:p>
            <a:fld id="{FE0368B0-FF8C-4C31-B572-79341B0EC8ED}" type="datetime1">
              <a:rPr lang="en-US" smtClean="0"/>
              <a:t>10/6/2018</a:t>
            </a:fld>
            <a:endParaRPr lang="ar-IQ"/>
          </a:p>
        </p:txBody>
      </p:sp>
    </p:spTree>
    <p:extLst>
      <p:ext uri="{BB962C8B-B14F-4D97-AF65-F5344CB8AC3E}">
        <p14:creationId xmlns="" xmlns:p14="http://schemas.microsoft.com/office/powerpoint/2010/main" val="14883866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8A1DA6B2-3B39-4555-89C8-E0359252B445}" type="slidenum">
              <a:rPr lang="en-US"/>
              <a:pPr/>
              <a:t>16</a:t>
            </a:fld>
            <a:endParaRPr lang="en-US"/>
          </a:p>
        </p:txBody>
      </p:sp>
      <p:sp>
        <p:nvSpPr>
          <p:cNvPr id="144386" name="Rectangle 2"/>
          <p:cNvSpPr>
            <a:spLocks noGrp="1" noRot="1" noChangeAspect="1" noChangeArrowheads="1" noTextEdit="1"/>
          </p:cNvSpPr>
          <p:nvPr>
            <p:ph type="sldImg"/>
          </p:nvPr>
        </p:nvSpPr>
        <p:spPr>
          <a:ln/>
        </p:spPr>
      </p:sp>
      <p:sp>
        <p:nvSpPr>
          <p:cNvPr id="144387" name="Rectangle 3"/>
          <p:cNvSpPr>
            <a:spLocks noGrp="1" noChangeArrowheads="1"/>
          </p:cNvSpPr>
          <p:nvPr>
            <p:ph type="body" idx="1"/>
          </p:nvPr>
        </p:nvSpPr>
        <p:spPr/>
        <p:txBody>
          <a:bodyPr/>
          <a:lstStyle/>
          <a:p>
            <a:endParaRPr lang="ar-JO"/>
          </a:p>
        </p:txBody>
      </p:sp>
      <p:sp>
        <p:nvSpPr>
          <p:cNvPr id="5" name="Date Placeholder 4"/>
          <p:cNvSpPr>
            <a:spLocks noGrp="1"/>
          </p:cNvSpPr>
          <p:nvPr>
            <p:ph type="dt" idx="10"/>
          </p:nvPr>
        </p:nvSpPr>
        <p:spPr/>
        <p:txBody>
          <a:bodyPr/>
          <a:lstStyle/>
          <a:p>
            <a:fld id="{A37B0AD1-BA73-4F0C-8AD7-064EC65F8DFC}" type="datetime1">
              <a:rPr lang="en-US" smtClean="0"/>
              <a:t>10/6/2018</a:t>
            </a:fld>
            <a:endParaRPr lang="ar-IQ"/>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88E2AD06-E0F4-4468-AF72-4EF813488A38}" type="slidenum">
              <a:rPr lang="en-US"/>
              <a:pPr/>
              <a:t>17</a:t>
            </a:fld>
            <a:endParaRPr lang="en-US"/>
          </a:p>
        </p:txBody>
      </p:sp>
      <p:sp>
        <p:nvSpPr>
          <p:cNvPr id="150530" name="Rectangle 2"/>
          <p:cNvSpPr>
            <a:spLocks noGrp="1" noRot="1" noChangeAspect="1" noChangeArrowheads="1" noTextEdit="1"/>
          </p:cNvSpPr>
          <p:nvPr>
            <p:ph type="sldImg"/>
          </p:nvPr>
        </p:nvSpPr>
        <p:spPr>
          <a:ln/>
        </p:spPr>
      </p:sp>
      <p:sp>
        <p:nvSpPr>
          <p:cNvPr id="150531" name="Rectangle 3"/>
          <p:cNvSpPr>
            <a:spLocks noGrp="1" noChangeArrowheads="1"/>
          </p:cNvSpPr>
          <p:nvPr>
            <p:ph type="body" idx="1"/>
          </p:nvPr>
        </p:nvSpPr>
        <p:spPr/>
        <p:txBody>
          <a:bodyPr/>
          <a:lstStyle/>
          <a:p>
            <a:pPr eaLnBrk="1" hangingPunct="1"/>
            <a:endParaRPr lang="ar-IQ" dirty="0"/>
          </a:p>
        </p:txBody>
      </p:sp>
      <p:sp>
        <p:nvSpPr>
          <p:cNvPr id="5" name="Date Placeholder 4"/>
          <p:cNvSpPr>
            <a:spLocks noGrp="1"/>
          </p:cNvSpPr>
          <p:nvPr>
            <p:ph type="dt" idx="10"/>
          </p:nvPr>
        </p:nvSpPr>
        <p:spPr/>
        <p:txBody>
          <a:bodyPr/>
          <a:lstStyle/>
          <a:p>
            <a:fld id="{1FC1AFA7-53C3-4037-821B-BF577AC86DBF}" type="datetime1">
              <a:rPr lang="en-US" smtClean="0"/>
              <a:t>10/6/2018</a:t>
            </a:fld>
            <a:endParaRPr lang="ar-IQ"/>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0DA55A86-B0B4-4B03-A11B-6209A68EEEEE}" type="slidenum">
              <a:rPr lang="en-US"/>
              <a:pPr/>
              <a:t>18</a:t>
            </a:fld>
            <a:endParaRPr lang="en-US"/>
          </a:p>
        </p:txBody>
      </p:sp>
      <p:sp>
        <p:nvSpPr>
          <p:cNvPr id="157698" name="Rectangle 2"/>
          <p:cNvSpPr>
            <a:spLocks noGrp="1" noRot="1" noChangeAspect="1" noChangeArrowheads="1" noTextEdit="1"/>
          </p:cNvSpPr>
          <p:nvPr>
            <p:ph type="sldImg"/>
          </p:nvPr>
        </p:nvSpPr>
        <p:spPr>
          <a:ln/>
        </p:spPr>
      </p:sp>
      <p:sp>
        <p:nvSpPr>
          <p:cNvPr id="157699" name="Rectangle 3"/>
          <p:cNvSpPr>
            <a:spLocks noGrp="1" noChangeArrowheads="1"/>
          </p:cNvSpPr>
          <p:nvPr>
            <p:ph type="body" idx="1"/>
          </p:nvPr>
        </p:nvSpPr>
        <p:spPr/>
        <p:txBody>
          <a:bodyPr/>
          <a:lstStyle/>
          <a:p>
            <a:endParaRPr lang="ar-JO"/>
          </a:p>
        </p:txBody>
      </p:sp>
      <p:sp>
        <p:nvSpPr>
          <p:cNvPr id="5" name="Date Placeholder 4"/>
          <p:cNvSpPr>
            <a:spLocks noGrp="1"/>
          </p:cNvSpPr>
          <p:nvPr>
            <p:ph type="dt" idx="10"/>
          </p:nvPr>
        </p:nvSpPr>
        <p:spPr/>
        <p:txBody>
          <a:bodyPr/>
          <a:lstStyle/>
          <a:p>
            <a:fld id="{7C22D0C6-A070-49B9-B7D9-782B2A45B7B6}" type="datetime1">
              <a:rPr lang="en-US" smtClean="0"/>
              <a:t>10/6/2018</a:t>
            </a:fld>
            <a:endParaRPr lang="ar-IQ"/>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DE771682-910B-42E1-9338-ADD5C8E0C044}" type="slidenum">
              <a:rPr lang="ar-IQ" smtClean="0"/>
              <a:pPr/>
              <a:t>19</a:t>
            </a:fld>
            <a:endParaRPr lang="ar-IQ"/>
          </a:p>
        </p:txBody>
      </p:sp>
      <p:sp>
        <p:nvSpPr>
          <p:cNvPr id="5" name="Date Placeholder 4"/>
          <p:cNvSpPr>
            <a:spLocks noGrp="1"/>
          </p:cNvSpPr>
          <p:nvPr>
            <p:ph type="dt" idx="11"/>
          </p:nvPr>
        </p:nvSpPr>
        <p:spPr/>
        <p:txBody>
          <a:bodyPr/>
          <a:lstStyle/>
          <a:p>
            <a:fld id="{B44AA643-5BA9-4F37-98E5-78F505A7C601}" type="datetime1">
              <a:rPr lang="en-US" smtClean="0"/>
              <a:t>10/6/2018</a:t>
            </a:fld>
            <a:endParaRPr lang="ar-IQ"/>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1DA3FAF2-1C97-4886-AA81-D0E10130C661}" type="slidenum">
              <a:rPr lang="en-US" altLang="zh-CN" smtClean="0"/>
              <a:pPr/>
              <a:t>2</a:t>
            </a:fld>
            <a:endParaRPr lang="en-US" altLang="zh-CN"/>
          </a:p>
        </p:txBody>
      </p:sp>
      <p:sp>
        <p:nvSpPr>
          <p:cNvPr id="5" name="Date Placeholder 4"/>
          <p:cNvSpPr>
            <a:spLocks noGrp="1"/>
          </p:cNvSpPr>
          <p:nvPr>
            <p:ph type="dt" idx="11"/>
          </p:nvPr>
        </p:nvSpPr>
        <p:spPr/>
        <p:txBody>
          <a:bodyPr/>
          <a:lstStyle/>
          <a:p>
            <a:fld id="{860523AD-5523-4B52-924E-2E83C6F07CB5}" type="datetime1">
              <a:rPr lang="en-US" smtClean="0"/>
              <a:t>10/6/2018</a:t>
            </a:fld>
            <a:endParaRPr lang="ar-IQ"/>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pPr>
              <a:defRPr/>
            </a:pPr>
            <a:fld id="{7438C58F-9F26-4EC5-BC0E-EFF323F9EE8C}" type="slidenum">
              <a:rPr lang="en-IN" smtClean="0"/>
              <a:pPr>
                <a:defRPr/>
              </a:pPr>
              <a:t>20</a:t>
            </a:fld>
            <a:endParaRPr lang="en-IN"/>
          </a:p>
        </p:txBody>
      </p:sp>
      <p:sp>
        <p:nvSpPr>
          <p:cNvPr id="5" name="Date Placeholder 4"/>
          <p:cNvSpPr>
            <a:spLocks noGrp="1"/>
          </p:cNvSpPr>
          <p:nvPr>
            <p:ph type="dt" idx="11"/>
          </p:nvPr>
        </p:nvSpPr>
        <p:spPr/>
        <p:txBody>
          <a:bodyPr/>
          <a:lstStyle/>
          <a:p>
            <a:fld id="{91535DF0-4161-40E0-9C5F-6E1C67B67CD8}" type="datetime1">
              <a:rPr lang="en-US" smtClean="0"/>
              <a:t>10/6/2018</a:t>
            </a:fld>
            <a:endParaRPr lang="ar-IQ"/>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139B79B0-0A79-4D5C-9462-F39ABA0450CA}" type="slidenum">
              <a:rPr lang="en-US"/>
              <a:pPr/>
              <a:t>21</a:t>
            </a:fld>
            <a:endParaRPr lang="en-US"/>
          </a:p>
        </p:txBody>
      </p:sp>
      <p:sp>
        <p:nvSpPr>
          <p:cNvPr id="173058" name="Rectangle 2"/>
          <p:cNvSpPr>
            <a:spLocks noGrp="1" noRot="1" noChangeAspect="1" noChangeArrowheads="1" noTextEdit="1"/>
          </p:cNvSpPr>
          <p:nvPr>
            <p:ph type="sldImg"/>
          </p:nvPr>
        </p:nvSpPr>
        <p:spPr>
          <a:ln/>
        </p:spPr>
      </p:sp>
      <p:sp>
        <p:nvSpPr>
          <p:cNvPr id="173059" name="Rectangle 3"/>
          <p:cNvSpPr>
            <a:spLocks noGrp="1" noChangeArrowheads="1"/>
          </p:cNvSpPr>
          <p:nvPr>
            <p:ph type="body" idx="1"/>
          </p:nvPr>
        </p:nvSpPr>
        <p:spPr/>
        <p:txBody>
          <a:bodyPr/>
          <a:lstStyle/>
          <a:p>
            <a:pPr algn="l" rtl="0"/>
            <a:r>
              <a:rPr lang="en-US" sz="1200" dirty="0" smtClean="0">
                <a:latin typeface="Times New Roman" panose="02020603050405020304" pitchFamily="18" charset="0"/>
                <a:ea typeface="Times New Roman" panose="02020603050405020304" pitchFamily="18" charset="0"/>
                <a:cs typeface="Arial" panose="020B0604020202020204" pitchFamily="34" charset="0"/>
              </a:rPr>
              <a:t>Each eukaryotic cell can have hundreds to thousands of mitochondria</a:t>
            </a:r>
            <a:endParaRPr lang="ar-JO" dirty="0"/>
          </a:p>
        </p:txBody>
      </p:sp>
      <p:sp>
        <p:nvSpPr>
          <p:cNvPr id="5" name="Date Placeholder 4"/>
          <p:cNvSpPr>
            <a:spLocks noGrp="1"/>
          </p:cNvSpPr>
          <p:nvPr>
            <p:ph type="dt" idx="10"/>
          </p:nvPr>
        </p:nvSpPr>
        <p:spPr/>
        <p:txBody>
          <a:bodyPr/>
          <a:lstStyle/>
          <a:p>
            <a:fld id="{33E6C932-BDBE-41D2-9276-0FDAB37EC2E1}" type="datetime1">
              <a:rPr lang="en-US" smtClean="0"/>
              <a:t>10/6/2018</a:t>
            </a:fld>
            <a:endParaRPr lang="ar-IQ"/>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DE771682-910B-42E1-9338-ADD5C8E0C044}" type="slidenum">
              <a:rPr lang="ar-IQ" smtClean="0"/>
              <a:pPr/>
              <a:t>22</a:t>
            </a:fld>
            <a:endParaRPr lang="ar-IQ"/>
          </a:p>
        </p:txBody>
      </p:sp>
      <p:sp>
        <p:nvSpPr>
          <p:cNvPr id="5" name="Date Placeholder 4"/>
          <p:cNvSpPr>
            <a:spLocks noGrp="1"/>
          </p:cNvSpPr>
          <p:nvPr>
            <p:ph type="dt" idx="11"/>
          </p:nvPr>
        </p:nvSpPr>
        <p:spPr/>
        <p:txBody>
          <a:bodyPr/>
          <a:lstStyle/>
          <a:p>
            <a:fld id="{A5D4B4E3-322E-4BFB-8E16-7BC170463533}" type="datetime1">
              <a:rPr lang="en-US" smtClean="0"/>
              <a:t>10/6/2018</a:t>
            </a:fld>
            <a:endParaRPr lang="ar-IQ"/>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3D77EDEF-6AE3-426B-9434-F09F20AABA2A}" type="slidenum">
              <a:rPr lang="en-US"/>
              <a:pPr/>
              <a:t>23</a:t>
            </a:fld>
            <a:endParaRPr lang="en-US"/>
          </a:p>
        </p:txBody>
      </p:sp>
      <p:sp>
        <p:nvSpPr>
          <p:cNvPr id="151554" name="Rectangle 2"/>
          <p:cNvSpPr>
            <a:spLocks noGrp="1" noRot="1" noChangeAspect="1" noChangeArrowheads="1" noTextEdit="1"/>
          </p:cNvSpPr>
          <p:nvPr>
            <p:ph type="sldImg"/>
          </p:nvPr>
        </p:nvSpPr>
        <p:spPr>
          <a:ln/>
        </p:spPr>
      </p:sp>
      <p:sp>
        <p:nvSpPr>
          <p:cNvPr id="151555" name="Rectangle 3"/>
          <p:cNvSpPr>
            <a:spLocks noGrp="1" noChangeArrowheads="1"/>
          </p:cNvSpPr>
          <p:nvPr>
            <p:ph type="body" idx="1"/>
          </p:nvPr>
        </p:nvSpPr>
        <p:spPr/>
        <p:txBody>
          <a:bodyPr/>
          <a:lstStyle/>
          <a:p>
            <a:pPr algn="l" rtl="0"/>
            <a:r>
              <a:rPr lang="en-US" sz="1200" dirty="0" smtClean="0">
                <a:latin typeface="Times New Roman" panose="02020603050405020304" pitchFamily="18" charset="0"/>
                <a:ea typeface="Times New Roman" panose="02020603050405020304" pitchFamily="18" charset="0"/>
                <a:cs typeface="Arial" panose="020B0604020202020204" pitchFamily="34" charset="0"/>
              </a:rPr>
              <a:t>The cytoskeleton is made up primarily of  : microtubules, intermediate filaments, and microfilaments (Figure 2–5), along with proteins that anchor them and tie them together. In addition, proteins and organelles move along microtubules and microfilaments from one part of the cell to another, propelled by molecular motors</a:t>
            </a:r>
            <a:r>
              <a:rPr lang="ar-SA" sz="1200" dirty="0" smtClean="0">
                <a:latin typeface="Times New Roman" panose="02020603050405020304" pitchFamily="18" charset="0"/>
                <a:ea typeface="Times New Roman" panose="02020603050405020304" pitchFamily="18" charset="0"/>
                <a:cs typeface="Arial" panose="020B0604020202020204" pitchFamily="34" charset="0"/>
              </a:rPr>
              <a:t>.</a:t>
            </a:r>
            <a:endParaRPr lang="en-US" sz="1200" dirty="0" smtClean="0">
              <a:latin typeface="Times New Roman" panose="02020603050405020304" pitchFamily="18" charset="0"/>
              <a:ea typeface="Times New Roman" panose="02020603050405020304" pitchFamily="18" charset="0"/>
              <a:cs typeface="Arial" panose="020B0604020202020204" pitchFamily="34" charset="0"/>
            </a:endParaRPr>
          </a:p>
          <a:p>
            <a:pPr>
              <a:lnSpc>
                <a:spcPct val="150000"/>
              </a:lnSpc>
            </a:pPr>
            <a:r>
              <a:rPr lang="en-US" sz="1400" b="1" dirty="0" smtClean="0">
                <a:latin typeface="Times New Roman" panose="02020603050405020304" pitchFamily="18" charset="0"/>
                <a:ea typeface="Times New Roman" panose="02020603050405020304" pitchFamily="18" charset="0"/>
                <a:cs typeface="Arial" panose="020B0604020202020204" pitchFamily="34" charset="0"/>
              </a:rPr>
              <a:t>Microtubules </a:t>
            </a:r>
            <a:endParaRPr lang="en-US" sz="1050" dirty="0" smtClean="0">
              <a:latin typeface="Calibri" panose="020F0502020204030204" pitchFamily="34" charset="0"/>
              <a:ea typeface="Times New Roman" panose="02020603050405020304" pitchFamily="18" charset="0"/>
              <a:cs typeface="Arial" panose="020B0604020202020204" pitchFamily="34" charset="0"/>
            </a:endParaRPr>
          </a:p>
          <a:p>
            <a:pPr>
              <a:lnSpc>
                <a:spcPct val="150000"/>
              </a:lnSpc>
            </a:pPr>
            <a:r>
              <a:rPr lang="en-US" sz="1200" dirty="0" smtClean="0">
                <a:latin typeface="Times New Roman" panose="02020603050405020304" pitchFamily="18" charset="0"/>
                <a:ea typeface="Times New Roman" panose="02020603050405020304" pitchFamily="18" charset="0"/>
                <a:cs typeface="Arial" panose="020B0604020202020204" pitchFamily="34" charset="0"/>
              </a:rPr>
              <a:t>are long, hollow structures with 5-nm walls surrounding a cavity 15 nm in diameter. </a:t>
            </a:r>
            <a:endParaRPr lang="en-US" sz="1050" dirty="0" smtClean="0">
              <a:latin typeface="Calibri" panose="020F0502020204030204" pitchFamily="34" charset="0"/>
              <a:ea typeface="Times New Roman" panose="02020603050405020304" pitchFamily="18" charset="0"/>
              <a:cs typeface="Arial" panose="020B0604020202020204" pitchFamily="34" charset="0"/>
            </a:endParaRPr>
          </a:p>
          <a:p>
            <a:pPr>
              <a:lnSpc>
                <a:spcPct val="150000"/>
              </a:lnSpc>
            </a:pPr>
            <a:r>
              <a:rPr lang="en-US" sz="1200" dirty="0" smtClean="0">
                <a:latin typeface="Times New Roman" panose="02020603050405020304" pitchFamily="18" charset="0"/>
                <a:ea typeface="Times New Roman" panose="02020603050405020304" pitchFamily="18" charset="0"/>
                <a:cs typeface="Arial" panose="020B0604020202020204" pitchFamily="34" charset="0"/>
              </a:rPr>
              <a:t>Function : Because of their constant assembly and disassembly, microtubules are a dynamic portion of the cell skeleton. They provide the tracks along which several different molecular motors move transport vesicles, organelles such as </a:t>
            </a:r>
            <a:r>
              <a:rPr lang="en-US" sz="1200" dirty="0" err="1" smtClean="0">
                <a:latin typeface="Times New Roman" panose="02020603050405020304" pitchFamily="18" charset="0"/>
                <a:ea typeface="Times New Roman" panose="02020603050405020304" pitchFamily="18" charset="0"/>
                <a:cs typeface="Arial" panose="020B0604020202020204" pitchFamily="34" charset="0"/>
              </a:rPr>
              <a:t>secretory</a:t>
            </a:r>
            <a:r>
              <a:rPr lang="en-US" sz="1200" dirty="0" smtClean="0">
                <a:latin typeface="Times New Roman" panose="02020603050405020304" pitchFamily="18" charset="0"/>
                <a:ea typeface="Times New Roman" panose="02020603050405020304" pitchFamily="18" charset="0"/>
                <a:cs typeface="Arial" panose="020B0604020202020204" pitchFamily="34" charset="0"/>
              </a:rPr>
              <a:t> granules, and mitochondria, from one part of the cell to another. They also form the spindle, which moves the chromosomes in mitosis. Cargo can be transported in either direction on microtubules</a:t>
            </a:r>
            <a:r>
              <a:rPr lang="ar-SA" sz="1200" dirty="0" smtClean="0">
                <a:latin typeface="Times New Roman" panose="02020603050405020304" pitchFamily="18" charset="0"/>
                <a:ea typeface="Times New Roman" panose="02020603050405020304" pitchFamily="18" charset="0"/>
                <a:cs typeface="Arial" panose="020B0604020202020204" pitchFamily="34" charset="0"/>
              </a:rPr>
              <a:t>.</a:t>
            </a:r>
            <a:endParaRPr lang="en-US" sz="1050" dirty="0" smtClean="0">
              <a:latin typeface="Calibri" panose="020F0502020204030204" pitchFamily="34" charset="0"/>
              <a:ea typeface="Times New Roman" panose="02020603050405020304" pitchFamily="18"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latin typeface="Times New Roman" panose="02020603050405020304" pitchFamily="18" charset="0"/>
                <a:ea typeface="Times New Roman" panose="02020603050405020304" pitchFamily="18" charset="0"/>
                <a:cs typeface="Arial" panose="020B0604020202020204" pitchFamily="34" charset="0"/>
              </a:rPr>
              <a:t>Microfilaments</a:t>
            </a:r>
            <a:r>
              <a:rPr lang="en-US" sz="1200" dirty="0" smtClean="0">
                <a:latin typeface="Times New Roman" panose="02020603050405020304" pitchFamily="18" charset="0"/>
                <a:ea typeface="Times New Roman" panose="02020603050405020304" pitchFamily="18" charset="0"/>
                <a:cs typeface="Arial" panose="020B0604020202020204" pitchFamily="34" charset="0"/>
              </a:rPr>
              <a:t> (Figures 2–5 and 2–6) are long solid fibers with a 4 to 6 nm diameter that are made up of </a:t>
            </a:r>
            <a:r>
              <a:rPr lang="en-US" sz="1200" dirty="0" err="1" smtClean="0">
                <a:latin typeface="Times New Roman" panose="02020603050405020304" pitchFamily="18" charset="0"/>
                <a:ea typeface="Times New Roman" panose="02020603050405020304" pitchFamily="18" charset="0"/>
                <a:cs typeface="Arial" panose="020B0604020202020204" pitchFamily="34" charset="0"/>
              </a:rPr>
              <a:t>actin</a:t>
            </a:r>
            <a:r>
              <a:rPr lang="en-US" sz="1200" dirty="0" smtClean="0">
                <a:latin typeface="Times New Roman" panose="02020603050405020304" pitchFamily="18" charset="0"/>
                <a:ea typeface="Times New Roman" panose="02020603050405020304" pitchFamily="18" charset="0"/>
                <a:cs typeface="Arial" panose="020B0604020202020204" pitchFamily="34" charset="0"/>
              </a:rPr>
              <a:t>. Although </a:t>
            </a:r>
            <a:r>
              <a:rPr lang="en-US" sz="1200" dirty="0" err="1" smtClean="0">
                <a:latin typeface="Times New Roman" panose="02020603050405020304" pitchFamily="18" charset="0"/>
                <a:ea typeface="Times New Roman" panose="02020603050405020304" pitchFamily="18" charset="0"/>
                <a:cs typeface="Arial" panose="020B0604020202020204" pitchFamily="34" charset="0"/>
              </a:rPr>
              <a:t>actin</a:t>
            </a:r>
            <a:r>
              <a:rPr lang="en-US" sz="1200" dirty="0" smtClean="0">
                <a:latin typeface="Times New Roman" panose="02020603050405020304" pitchFamily="18" charset="0"/>
                <a:ea typeface="Times New Roman" panose="02020603050405020304" pitchFamily="18" charset="0"/>
                <a:cs typeface="Arial" panose="020B0604020202020204" pitchFamily="34" charset="0"/>
              </a:rPr>
              <a:t> is most often associated with muscle contraction, it is present in all types of cells. It is the most abundant protein in mammalian cells, sometimes accounting for as much as 15% of the total protein in the cell. </a:t>
            </a:r>
            <a:endParaRPr lang="en-US" sz="1050" dirty="0" smtClean="0">
              <a:latin typeface="Calibri" panose="020F0502020204030204" pitchFamily="34" charset="0"/>
              <a:ea typeface="Times New Roman" panose="02020603050405020304" pitchFamily="18" charset="0"/>
              <a:cs typeface="Arial" panose="020B0604020202020204" pitchFamily="34" charset="0"/>
            </a:endParaRPr>
          </a:p>
          <a:p>
            <a:pPr algn="l" rtl="0"/>
            <a:endParaRPr lang="ar-JO" dirty="0"/>
          </a:p>
        </p:txBody>
      </p:sp>
      <p:sp>
        <p:nvSpPr>
          <p:cNvPr id="5" name="Date Placeholder 4"/>
          <p:cNvSpPr>
            <a:spLocks noGrp="1"/>
          </p:cNvSpPr>
          <p:nvPr>
            <p:ph type="dt" idx="10"/>
          </p:nvPr>
        </p:nvSpPr>
        <p:spPr/>
        <p:txBody>
          <a:bodyPr/>
          <a:lstStyle/>
          <a:p>
            <a:fld id="{61B9E5EC-A9EF-4FF3-A9ED-6648DDCE207D}" type="datetime1">
              <a:rPr lang="en-US" smtClean="0"/>
              <a:t>10/6/2018</a:t>
            </a:fld>
            <a:endParaRPr lang="ar-IQ"/>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176F324B-9D87-4FF1-BBE3-4D97A8B0F5B3}" type="slidenum">
              <a:rPr lang="en-US"/>
              <a:pPr/>
              <a:t>24</a:t>
            </a:fld>
            <a:endParaRPr lang="en-US"/>
          </a:p>
        </p:txBody>
      </p:sp>
      <p:sp>
        <p:nvSpPr>
          <p:cNvPr id="162818" name="Rectangle 2"/>
          <p:cNvSpPr>
            <a:spLocks noGrp="1" noRot="1" noChangeAspect="1" noChangeArrowheads="1" noTextEdit="1"/>
          </p:cNvSpPr>
          <p:nvPr>
            <p:ph type="sldImg"/>
          </p:nvPr>
        </p:nvSpPr>
        <p:spPr>
          <a:ln/>
        </p:spPr>
      </p:sp>
      <p:sp>
        <p:nvSpPr>
          <p:cNvPr id="162819" name="Rectangle 3"/>
          <p:cNvSpPr>
            <a:spLocks noGrp="1" noChangeArrowheads="1"/>
          </p:cNvSpPr>
          <p:nvPr>
            <p:ph type="body" idx="1"/>
          </p:nvPr>
        </p:nvSpPr>
        <p:spPr/>
        <p:txBody>
          <a:bodyPr/>
          <a:lstStyle/>
          <a:p>
            <a:endParaRPr lang="ar-JO"/>
          </a:p>
        </p:txBody>
      </p:sp>
      <p:sp>
        <p:nvSpPr>
          <p:cNvPr id="5" name="Date Placeholder 4"/>
          <p:cNvSpPr>
            <a:spLocks noGrp="1"/>
          </p:cNvSpPr>
          <p:nvPr>
            <p:ph type="dt" idx="10"/>
          </p:nvPr>
        </p:nvSpPr>
        <p:spPr/>
        <p:txBody>
          <a:bodyPr/>
          <a:lstStyle/>
          <a:p>
            <a:fld id="{31A30D41-5B9D-44AA-AB36-598DE5723D9E}" type="datetime1">
              <a:rPr lang="en-US" smtClean="0"/>
              <a:t>10/6/2018</a:t>
            </a:fld>
            <a:endParaRPr lang="ar-IQ"/>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E1750216-ECA8-4B04-9ABC-C08B9CEA332D}" type="slidenum">
              <a:rPr lang="en-US"/>
              <a:pPr/>
              <a:t>25</a:t>
            </a:fld>
            <a:endParaRPr lang="en-US"/>
          </a:p>
        </p:txBody>
      </p:sp>
      <p:sp>
        <p:nvSpPr>
          <p:cNvPr id="163842" name="Rectangle 2"/>
          <p:cNvSpPr>
            <a:spLocks noGrp="1" noRot="1" noChangeAspect="1" noChangeArrowheads="1" noTextEdit="1"/>
          </p:cNvSpPr>
          <p:nvPr>
            <p:ph type="sldImg"/>
          </p:nvPr>
        </p:nvSpPr>
        <p:spPr>
          <a:ln/>
        </p:spPr>
      </p:sp>
      <p:sp>
        <p:nvSpPr>
          <p:cNvPr id="163843" name="Rectangle 3"/>
          <p:cNvSpPr>
            <a:spLocks noGrp="1" noChangeArrowheads="1"/>
          </p:cNvSpPr>
          <p:nvPr>
            <p:ph type="body" idx="1"/>
          </p:nvPr>
        </p:nvSpPr>
        <p:spPr/>
        <p:txBody>
          <a:bodyPr/>
          <a:lstStyle/>
          <a:p>
            <a:endParaRPr lang="ar-JO"/>
          </a:p>
        </p:txBody>
      </p:sp>
      <p:sp>
        <p:nvSpPr>
          <p:cNvPr id="5" name="Date Placeholder 4"/>
          <p:cNvSpPr>
            <a:spLocks noGrp="1"/>
          </p:cNvSpPr>
          <p:nvPr>
            <p:ph type="dt" idx="10"/>
          </p:nvPr>
        </p:nvSpPr>
        <p:spPr/>
        <p:txBody>
          <a:bodyPr/>
          <a:lstStyle/>
          <a:p>
            <a:fld id="{9C4545DA-E2B9-4B6B-9F7F-B3E23A525422}" type="datetime1">
              <a:rPr lang="en-US" smtClean="0"/>
              <a:t>10/6/2018</a:t>
            </a:fld>
            <a:endParaRPr lang="ar-IQ"/>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150000"/>
              </a:lnSpc>
            </a:pPr>
            <a:r>
              <a:rPr lang="en-US" sz="1200" dirty="0" smtClean="0">
                <a:latin typeface="Times New Roman" panose="02020603050405020304" pitchFamily="18" charset="0"/>
                <a:ea typeface="Times New Roman" panose="02020603050405020304" pitchFamily="18" charset="0"/>
                <a:cs typeface="Arial" panose="020B0604020202020204" pitchFamily="34" charset="0"/>
              </a:rPr>
              <a:t>They are the sites of protein synthesis. The </a:t>
            </a:r>
            <a:r>
              <a:rPr lang="en-US" sz="1200" dirty="0" err="1" smtClean="0">
                <a:latin typeface="Times New Roman" panose="02020603050405020304" pitchFamily="18" charset="0"/>
                <a:ea typeface="Times New Roman" panose="02020603050405020304" pitchFamily="18" charset="0"/>
                <a:cs typeface="Arial" panose="020B0604020202020204" pitchFamily="34" charset="0"/>
              </a:rPr>
              <a:t>ribosomes</a:t>
            </a:r>
            <a:r>
              <a:rPr lang="en-US" sz="1200" dirty="0" smtClean="0">
                <a:latin typeface="Times New Roman" panose="02020603050405020304" pitchFamily="18" charset="0"/>
                <a:ea typeface="Times New Roman" panose="02020603050405020304" pitchFamily="18" charset="0"/>
                <a:cs typeface="Arial" panose="020B0604020202020204" pitchFamily="34" charset="0"/>
              </a:rPr>
              <a:t> that become attached to the endoplasmic reticulum synthesize all </a:t>
            </a:r>
            <a:r>
              <a:rPr lang="en-US" sz="1200" dirty="0" err="1" smtClean="0">
                <a:latin typeface="Times New Roman" panose="02020603050405020304" pitchFamily="18" charset="0"/>
                <a:ea typeface="Times New Roman" panose="02020603050405020304" pitchFamily="18" charset="0"/>
                <a:cs typeface="Arial" panose="020B0604020202020204" pitchFamily="34" charset="0"/>
              </a:rPr>
              <a:t>transmembrane</a:t>
            </a:r>
            <a:r>
              <a:rPr lang="en-US" sz="1200" dirty="0" smtClean="0">
                <a:latin typeface="Times New Roman" panose="02020603050405020304" pitchFamily="18" charset="0"/>
                <a:ea typeface="Times New Roman" panose="02020603050405020304" pitchFamily="18" charset="0"/>
                <a:cs typeface="Arial" panose="020B0604020202020204" pitchFamily="34" charset="0"/>
              </a:rPr>
              <a:t> proteins, most secreted proteins, and most proteins that are stored in the Golgi apparatus, </a:t>
            </a:r>
            <a:r>
              <a:rPr lang="en-US" sz="1200" dirty="0" err="1" smtClean="0">
                <a:latin typeface="Times New Roman" panose="02020603050405020304" pitchFamily="18" charset="0"/>
                <a:ea typeface="Times New Roman" panose="02020603050405020304" pitchFamily="18" charset="0"/>
                <a:cs typeface="Arial" panose="020B0604020202020204" pitchFamily="34" charset="0"/>
              </a:rPr>
              <a:t>lysosomes</a:t>
            </a:r>
            <a:r>
              <a:rPr lang="en-US" sz="1200" dirty="0" smtClean="0">
                <a:latin typeface="Times New Roman" panose="02020603050405020304" pitchFamily="18" charset="0"/>
                <a:ea typeface="Times New Roman" panose="02020603050405020304" pitchFamily="18" charset="0"/>
                <a:cs typeface="Arial" panose="020B0604020202020204" pitchFamily="34" charset="0"/>
              </a:rPr>
              <a:t>, and </a:t>
            </a:r>
            <a:r>
              <a:rPr lang="en-US" sz="1200" dirty="0" err="1" smtClean="0">
                <a:latin typeface="Times New Roman" panose="02020603050405020304" pitchFamily="18" charset="0"/>
                <a:ea typeface="Times New Roman" panose="02020603050405020304" pitchFamily="18" charset="0"/>
                <a:cs typeface="Arial" panose="020B0604020202020204" pitchFamily="34" charset="0"/>
              </a:rPr>
              <a:t>endosomes</a:t>
            </a:r>
            <a:r>
              <a:rPr lang="en-US" sz="1200" dirty="0" smtClean="0">
                <a:latin typeface="Times New Roman" panose="02020603050405020304" pitchFamily="18" charset="0"/>
                <a:ea typeface="Times New Roman" panose="02020603050405020304" pitchFamily="18" charset="0"/>
                <a:cs typeface="Arial" panose="020B0604020202020204" pitchFamily="34" charset="0"/>
              </a:rPr>
              <a:t>. </a:t>
            </a:r>
            <a:endParaRPr lang="en-US" sz="1050" dirty="0" smtClean="0">
              <a:latin typeface="Calibri" panose="020F0502020204030204" pitchFamily="34" charset="0"/>
              <a:ea typeface="Times New Roman" panose="02020603050405020304" pitchFamily="18" charset="0"/>
              <a:cs typeface="Arial" panose="020B0604020202020204" pitchFamily="34" charset="0"/>
            </a:endParaRPr>
          </a:p>
          <a:p>
            <a:pPr>
              <a:lnSpc>
                <a:spcPct val="150000"/>
              </a:lnSpc>
            </a:pPr>
            <a:r>
              <a:rPr lang="en-US" sz="1200" dirty="0" smtClean="0">
                <a:latin typeface="Times New Roman" panose="02020603050405020304" pitchFamily="18" charset="0"/>
                <a:ea typeface="Times New Roman" panose="02020603050405020304" pitchFamily="18" charset="0"/>
                <a:cs typeface="Arial" panose="020B0604020202020204" pitchFamily="34" charset="0"/>
              </a:rPr>
              <a:t>These proteins typically have a hydrophobic </a:t>
            </a:r>
            <a:r>
              <a:rPr lang="en-US" sz="1200" b="1" dirty="0" smtClean="0">
                <a:latin typeface="Times New Roman" panose="02020603050405020304" pitchFamily="18" charset="0"/>
                <a:ea typeface="Times New Roman" panose="02020603050405020304" pitchFamily="18" charset="0"/>
                <a:cs typeface="Arial" panose="020B0604020202020204" pitchFamily="34" charset="0"/>
              </a:rPr>
              <a:t>signal peptide </a:t>
            </a:r>
            <a:r>
              <a:rPr lang="en-US" sz="1200" dirty="0" smtClean="0">
                <a:latin typeface="Times New Roman" panose="02020603050405020304" pitchFamily="18" charset="0"/>
                <a:ea typeface="Times New Roman" panose="02020603050405020304" pitchFamily="18" charset="0"/>
                <a:cs typeface="Arial" panose="020B0604020202020204" pitchFamily="34" charset="0"/>
              </a:rPr>
              <a:t>at one end</a:t>
            </a:r>
            <a:endParaRPr lang="en-US" sz="1050" dirty="0" smtClean="0">
              <a:latin typeface="Calibri" panose="020F0502020204030204" pitchFamily="34" charset="0"/>
              <a:ea typeface="Times New Roman" panose="02020603050405020304" pitchFamily="18" charset="0"/>
              <a:cs typeface="Arial" panose="020B0604020202020204" pitchFamily="34" charset="0"/>
            </a:endParaRPr>
          </a:p>
          <a:p>
            <a:pPr>
              <a:lnSpc>
                <a:spcPct val="150000"/>
              </a:lnSpc>
            </a:pPr>
            <a:r>
              <a:rPr lang="en-US" sz="1200" dirty="0" smtClean="0">
                <a:latin typeface="Times New Roman" panose="02020603050405020304" pitchFamily="18" charset="0"/>
                <a:ea typeface="Times New Roman" panose="02020603050405020304" pitchFamily="18" charset="0"/>
                <a:cs typeface="Arial" panose="020B0604020202020204" pitchFamily="34" charset="0"/>
              </a:rPr>
              <a:t>(Figure 2–10). The polypeptide chains that form these proteins are extruded into the endoplasmic reticulum. </a:t>
            </a:r>
            <a:endParaRPr lang="en-US" sz="1050" dirty="0" smtClean="0">
              <a:latin typeface="Calibri" panose="020F0502020204030204" pitchFamily="34" charset="0"/>
              <a:ea typeface="Times New Roman" panose="02020603050405020304" pitchFamily="18" charset="0"/>
              <a:cs typeface="Arial" panose="020B0604020202020204" pitchFamily="34" charset="0"/>
            </a:endParaRPr>
          </a:p>
          <a:p>
            <a:pPr algn="l" rtl="0">
              <a:lnSpc>
                <a:spcPct val="150000"/>
              </a:lnSpc>
            </a:pPr>
            <a:r>
              <a:rPr lang="en-US" sz="1200" dirty="0" smtClean="0">
                <a:latin typeface="Times New Roman" panose="02020603050405020304" pitchFamily="18" charset="0"/>
                <a:ea typeface="Times New Roman" panose="02020603050405020304" pitchFamily="18" charset="0"/>
                <a:cs typeface="Arial" panose="020B0604020202020204" pitchFamily="34" charset="0"/>
              </a:rPr>
              <a:t>The free </a:t>
            </a:r>
            <a:r>
              <a:rPr lang="en-US" sz="1200" dirty="0" err="1" smtClean="0">
                <a:latin typeface="Times New Roman" panose="02020603050405020304" pitchFamily="18" charset="0"/>
                <a:ea typeface="Times New Roman" panose="02020603050405020304" pitchFamily="18" charset="0"/>
                <a:cs typeface="Arial" panose="020B0604020202020204" pitchFamily="34" charset="0"/>
              </a:rPr>
              <a:t>ribosomes</a:t>
            </a:r>
            <a:r>
              <a:rPr lang="en-US" sz="1200" dirty="0" smtClean="0">
                <a:latin typeface="Times New Roman" panose="02020603050405020304" pitchFamily="18" charset="0"/>
                <a:ea typeface="Times New Roman" panose="02020603050405020304" pitchFamily="18" charset="0"/>
                <a:cs typeface="Arial" panose="020B0604020202020204" pitchFamily="34" charset="0"/>
              </a:rPr>
              <a:t> synthesize </a:t>
            </a:r>
            <a:r>
              <a:rPr lang="en-US" sz="1200" dirty="0" err="1" smtClean="0">
                <a:latin typeface="Times New Roman" panose="02020603050405020304" pitchFamily="18" charset="0"/>
                <a:ea typeface="Times New Roman" panose="02020603050405020304" pitchFamily="18" charset="0"/>
                <a:cs typeface="Arial" panose="020B0604020202020204" pitchFamily="34" charset="0"/>
              </a:rPr>
              <a:t>cytoplasmic</a:t>
            </a:r>
            <a:r>
              <a:rPr lang="en-US" sz="1200" dirty="0" smtClean="0">
                <a:latin typeface="Times New Roman" panose="02020603050405020304" pitchFamily="18" charset="0"/>
                <a:ea typeface="Times New Roman" panose="02020603050405020304" pitchFamily="18" charset="0"/>
                <a:cs typeface="Arial" panose="020B0604020202020204" pitchFamily="34" charset="0"/>
              </a:rPr>
              <a:t> proteins such as hemoglobin and the proteins found in </a:t>
            </a:r>
            <a:r>
              <a:rPr lang="en-US" sz="1200" dirty="0" err="1" smtClean="0">
                <a:latin typeface="Times New Roman" panose="02020603050405020304" pitchFamily="18" charset="0"/>
                <a:ea typeface="Times New Roman" panose="02020603050405020304" pitchFamily="18" charset="0"/>
                <a:cs typeface="Arial" panose="020B0604020202020204" pitchFamily="34" charset="0"/>
              </a:rPr>
              <a:t>peroxisomes</a:t>
            </a:r>
            <a:r>
              <a:rPr lang="en-US" sz="1200" dirty="0" smtClean="0">
                <a:latin typeface="Times New Roman" panose="02020603050405020304" pitchFamily="18" charset="0"/>
                <a:ea typeface="Times New Roman" panose="02020603050405020304" pitchFamily="18" charset="0"/>
                <a:cs typeface="Arial" panose="020B0604020202020204" pitchFamily="34" charset="0"/>
              </a:rPr>
              <a:t> and mitochondria.</a:t>
            </a:r>
            <a:endParaRPr lang="en-US" sz="1050" dirty="0">
              <a:latin typeface="Calibri" panose="020F0502020204030204" pitchFamily="34" charset="0"/>
              <a:ea typeface="Times New Roman" panose="02020603050405020304" pitchFamily="18"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0DA7F6F2-D72C-4C38-B9A1-A8FDB66CA229}" type="slidenum">
              <a:rPr lang="ar-IQ" smtClean="0"/>
              <a:pPr/>
              <a:t>26</a:t>
            </a:fld>
            <a:endParaRPr lang="ar-IQ"/>
          </a:p>
        </p:txBody>
      </p:sp>
      <p:sp>
        <p:nvSpPr>
          <p:cNvPr id="5" name="Date Placeholder 4"/>
          <p:cNvSpPr>
            <a:spLocks noGrp="1"/>
          </p:cNvSpPr>
          <p:nvPr>
            <p:ph type="dt" idx="11"/>
          </p:nvPr>
        </p:nvSpPr>
        <p:spPr/>
        <p:txBody>
          <a:bodyPr/>
          <a:lstStyle/>
          <a:p>
            <a:fld id="{653ED5C6-B023-4413-B256-FA6FC404A6D3}" type="datetime1">
              <a:rPr lang="en-US" smtClean="0"/>
              <a:t>10/6/2018</a:t>
            </a:fld>
            <a:endParaRPr lang="ar-IQ"/>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C7F7B0AE-D28D-46FE-9FF3-6AEB17350D07}" type="slidenum">
              <a:rPr lang="en-US"/>
              <a:pPr/>
              <a:t>27</a:t>
            </a:fld>
            <a:endParaRPr lang="en-US"/>
          </a:p>
        </p:txBody>
      </p:sp>
      <p:sp>
        <p:nvSpPr>
          <p:cNvPr id="164866" name="Rectangle 2"/>
          <p:cNvSpPr>
            <a:spLocks noGrp="1" noRot="1" noChangeAspect="1" noChangeArrowheads="1" noTextEdit="1"/>
          </p:cNvSpPr>
          <p:nvPr>
            <p:ph type="sldImg"/>
          </p:nvPr>
        </p:nvSpPr>
        <p:spPr>
          <a:ln/>
        </p:spPr>
      </p:sp>
      <p:sp>
        <p:nvSpPr>
          <p:cNvPr id="164867" name="Rectangle 3"/>
          <p:cNvSpPr>
            <a:spLocks noGrp="1" noChangeArrowheads="1"/>
          </p:cNvSpPr>
          <p:nvPr>
            <p:ph type="body" idx="1"/>
          </p:nvPr>
        </p:nvSpPr>
        <p:spPr/>
        <p:txBody>
          <a:bodyPr/>
          <a:lstStyle/>
          <a:p>
            <a:pPr algn="justLow" rtl="0">
              <a:lnSpc>
                <a:spcPct val="120000"/>
              </a:lnSpc>
            </a:pPr>
            <a:r>
              <a:rPr lang="en-US" dirty="0" smtClean="0">
                <a:latin typeface="Times New Roman" pitchFamily="18" charset="0"/>
                <a:cs typeface="Times New Roman" pitchFamily="18" charset="0"/>
              </a:rPr>
              <a:t>Golgi Apparatus Function:</a:t>
            </a:r>
          </a:p>
          <a:p>
            <a:pPr marL="596646" indent="-514350" algn="justLow" rtl="0">
              <a:lnSpc>
                <a:spcPct val="120000"/>
              </a:lnSpc>
              <a:buFont typeface="+mj-lt"/>
              <a:buAutoNum type="arabicPeriod"/>
            </a:pPr>
            <a:r>
              <a:rPr lang="en-US" dirty="0" smtClean="0">
                <a:latin typeface="Times New Roman" pitchFamily="18" charset="0"/>
                <a:cs typeface="Times New Roman" pitchFamily="18" charset="0"/>
              </a:rPr>
              <a:t>Molecules come in vesicles</a:t>
            </a:r>
          </a:p>
          <a:p>
            <a:pPr marL="596646" indent="-514350" algn="justLow" rtl="0">
              <a:lnSpc>
                <a:spcPct val="120000"/>
              </a:lnSpc>
              <a:buFont typeface="+mj-lt"/>
              <a:buAutoNum type="arabicPeriod"/>
            </a:pPr>
            <a:r>
              <a:rPr lang="en-US" dirty="0" smtClean="0">
                <a:latin typeface="Times New Roman" pitchFamily="18" charset="0"/>
                <a:cs typeface="Times New Roman" pitchFamily="18" charset="0"/>
              </a:rPr>
              <a:t>Vesicles fuse with Golgi membrane</a:t>
            </a:r>
          </a:p>
          <a:p>
            <a:pPr marL="596646" indent="-514350" algn="justLow" rtl="0">
              <a:lnSpc>
                <a:spcPct val="120000"/>
              </a:lnSpc>
              <a:buFont typeface="+mj-lt"/>
              <a:buAutoNum type="arabicPeriod"/>
            </a:pPr>
            <a:r>
              <a:rPr lang="en-US" dirty="0" smtClean="0">
                <a:latin typeface="Times New Roman" pitchFamily="18" charset="0"/>
                <a:cs typeface="Times New Roman" pitchFamily="18" charset="0"/>
              </a:rPr>
              <a:t>Molecules may be modified by Golgi</a:t>
            </a:r>
          </a:p>
          <a:p>
            <a:pPr marL="596646" indent="-514350" algn="justLow" rtl="0">
              <a:lnSpc>
                <a:spcPct val="120000"/>
              </a:lnSpc>
              <a:buFont typeface="+mj-lt"/>
              <a:buAutoNum type="arabicPeriod"/>
            </a:pPr>
            <a:r>
              <a:rPr lang="en-US" dirty="0" smtClean="0">
                <a:latin typeface="Times New Roman" pitchFamily="18" charset="0"/>
                <a:cs typeface="Times New Roman" pitchFamily="18" charset="0"/>
              </a:rPr>
              <a:t>Molecules pinched-off in separate vesicle</a:t>
            </a:r>
          </a:p>
          <a:p>
            <a:pPr marL="596646" indent="-514350" algn="justLow" rtl="0">
              <a:lnSpc>
                <a:spcPct val="120000"/>
              </a:lnSpc>
              <a:buFont typeface="+mj-lt"/>
              <a:buAutoNum type="arabicPeriod"/>
            </a:pPr>
            <a:r>
              <a:rPr lang="en-US" dirty="0" smtClean="0">
                <a:latin typeface="Times New Roman" pitchFamily="18" charset="0"/>
                <a:cs typeface="Times New Roman" pitchFamily="18" charset="0"/>
              </a:rPr>
              <a:t>Vesicle leaves Golgi apparatus</a:t>
            </a:r>
          </a:p>
          <a:p>
            <a:pPr marL="596646" indent="-514350" algn="justLow" rtl="0">
              <a:lnSpc>
                <a:spcPct val="120000"/>
              </a:lnSpc>
              <a:buFont typeface="+mj-lt"/>
              <a:buAutoNum type="arabicPeriod"/>
            </a:pPr>
            <a:r>
              <a:rPr lang="en-US" dirty="0" smtClean="0">
                <a:latin typeface="Times New Roman" pitchFamily="18" charset="0"/>
                <a:cs typeface="Times New Roman" pitchFamily="18" charset="0"/>
              </a:rPr>
              <a:t>Vesicles may combine with plasma membrane to secrete contents</a:t>
            </a:r>
          </a:p>
          <a:p>
            <a:pPr algn="justLow" rtl="0">
              <a:lnSpc>
                <a:spcPct val="120000"/>
              </a:lnSpc>
            </a:pPr>
            <a:endParaRPr lang="en-US" dirty="0">
              <a:latin typeface="Times New Roman" pitchFamily="18" charset="0"/>
              <a:cs typeface="Times New Roman" pitchFamily="18" charset="0"/>
            </a:endParaRPr>
          </a:p>
        </p:txBody>
      </p:sp>
      <p:sp>
        <p:nvSpPr>
          <p:cNvPr id="5" name="Date Placeholder 4"/>
          <p:cNvSpPr>
            <a:spLocks noGrp="1"/>
          </p:cNvSpPr>
          <p:nvPr>
            <p:ph type="dt" idx="10"/>
          </p:nvPr>
        </p:nvSpPr>
        <p:spPr/>
        <p:txBody>
          <a:bodyPr/>
          <a:lstStyle/>
          <a:p>
            <a:fld id="{0E0D6A1C-9E05-4DC1-AF57-379BEDF072D1}" type="datetime1">
              <a:rPr lang="en-US" smtClean="0"/>
              <a:t>10/6/2018</a:t>
            </a:fld>
            <a:endParaRPr lang="ar-IQ"/>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DDA407A4-7CEE-4E72-A7D7-87D3481F8495}" type="slidenum">
              <a:rPr lang="en-US"/>
              <a:pPr/>
              <a:t>28</a:t>
            </a:fld>
            <a:endParaRPr lang="en-US"/>
          </a:p>
        </p:txBody>
      </p:sp>
      <p:sp>
        <p:nvSpPr>
          <p:cNvPr id="168962" name="Rectangle 2"/>
          <p:cNvSpPr>
            <a:spLocks noGrp="1" noRot="1" noChangeAspect="1" noChangeArrowheads="1" noTextEdit="1"/>
          </p:cNvSpPr>
          <p:nvPr>
            <p:ph type="sldImg"/>
          </p:nvPr>
        </p:nvSpPr>
        <p:spPr>
          <a:ln/>
        </p:spPr>
      </p:sp>
      <p:sp>
        <p:nvSpPr>
          <p:cNvPr id="168963" name="Rectangle 3"/>
          <p:cNvSpPr>
            <a:spLocks noGrp="1" noChangeArrowheads="1"/>
          </p:cNvSpPr>
          <p:nvPr>
            <p:ph type="body" idx="1"/>
          </p:nvPr>
        </p:nvSpPr>
        <p:spPr/>
        <p:txBody>
          <a:bodyPr/>
          <a:lstStyle/>
          <a:p>
            <a:endParaRPr lang="ar-JO"/>
          </a:p>
        </p:txBody>
      </p:sp>
      <p:sp>
        <p:nvSpPr>
          <p:cNvPr id="5" name="Date Placeholder 4"/>
          <p:cNvSpPr>
            <a:spLocks noGrp="1"/>
          </p:cNvSpPr>
          <p:nvPr>
            <p:ph type="dt" idx="10"/>
          </p:nvPr>
        </p:nvSpPr>
        <p:spPr/>
        <p:txBody>
          <a:bodyPr/>
          <a:lstStyle/>
          <a:p>
            <a:fld id="{F6F3CC8F-6B58-4DA7-976C-E634E852E2C7}" type="datetime1">
              <a:rPr lang="en-US" smtClean="0"/>
              <a:t>10/6/2018</a:t>
            </a:fld>
            <a:endParaRPr lang="ar-IQ"/>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16346395-5EAC-43D9-90C8-0CE7555892D7}" type="slidenum">
              <a:rPr lang="en-US"/>
              <a:pPr/>
              <a:t>29</a:t>
            </a:fld>
            <a:endParaRPr lang="en-US"/>
          </a:p>
        </p:txBody>
      </p:sp>
      <p:sp>
        <p:nvSpPr>
          <p:cNvPr id="169986" name="Rectangle 2"/>
          <p:cNvSpPr>
            <a:spLocks noGrp="1" noRot="1" noChangeAspect="1" noChangeArrowheads="1" noTextEdit="1"/>
          </p:cNvSpPr>
          <p:nvPr>
            <p:ph type="sldImg"/>
          </p:nvPr>
        </p:nvSpPr>
        <p:spPr>
          <a:ln/>
        </p:spPr>
      </p:sp>
      <p:sp>
        <p:nvSpPr>
          <p:cNvPr id="169987" name="Rectangle 3"/>
          <p:cNvSpPr>
            <a:spLocks noGrp="1" noChangeArrowheads="1"/>
          </p:cNvSpPr>
          <p:nvPr>
            <p:ph type="body" idx="1"/>
          </p:nvPr>
        </p:nvSpPr>
        <p:spPr/>
        <p:txBody>
          <a:bodyPr/>
          <a:lstStyle/>
          <a:p>
            <a:endParaRPr lang="ar-JO"/>
          </a:p>
        </p:txBody>
      </p:sp>
      <p:sp>
        <p:nvSpPr>
          <p:cNvPr id="5" name="Date Placeholder 4"/>
          <p:cNvSpPr>
            <a:spLocks noGrp="1"/>
          </p:cNvSpPr>
          <p:nvPr>
            <p:ph type="dt" idx="10"/>
          </p:nvPr>
        </p:nvSpPr>
        <p:spPr/>
        <p:txBody>
          <a:bodyPr/>
          <a:lstStyle/>
          <a:p>
            <a:fld id="{2911822A-1CC0-4027-BFB0-D4271B0F06FE}" type="datetime1">
              <a:rPr lang="en-US" smtClean="0"/>
              <a:t>10/6/2018</a:t>
            </a:fld>
            <a:endParaRPr lang="ar-IQ"/>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0DA7F6F2-D72C-4C38-B9A1-A8FDB66CA229}" type="slidenum">
              <a:rPr lang="ar-IQ" smtClean="0"/>
              <a:pPr/>
              <a:t>3</a:t>
            </a:fld>
            <a:endParaRPr lang="ar-IQ"/>
          </a:p>
        </p:txBody>
      </p:sp>
      <p:sp>
        <p:nvSpPr>
          <p:cNvPr id="5" name="Date Placeholder 4"/>
          <p:cNvSpPr>
            <a:spLocks noGrp="1"/>
          </p:cNvSpPr>
          <p:nvPr>
            <p:ph type="dt" idx="11"/>
          </p:nvPr>
        </p:nvSpPr>
        <p:spPr/>
        <p:txBody>
          <a:bodyPr/>
          <a:lstStyle/>
          <a:p>
            <a:fld id="{89CB024A-90DC-41AE-9850-DC9AA911F131}" type="datetime1">
              <a:rPr lang="en-US" smtClean="0"/>
              <a:t>10/6/2018</a:t>
            </a:fld>
            <a:endParaRPr lang="ar-IQ"/>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9CF2EBA0-B342-44A3-A5F4-1BB5BA4FD61E}" type="slidenum">
              <a:rPr lang="en-US"/>
              <a:pPr/>
              <a:t>30</a:t>
            </a:fld>
            <a:endParaRPr lang="en-US"/>
          </a:p>
        </p:txBody>
      </p:sp>
      <p:sp>
        <p:nvSpPr>
          <p:cNvPr id="155650" name="Rectangle 2"/>
          <p:cNvSpPr>
            <a:spLocks noGrp="1" noRot="1" noChangeAspect="1" noChangeArrowheads="1" noTextEdit="1"/>
          </p:cNvSpPr>
          <p:nvPr>
            <p:ph type="sldImg"/>
          </p:nvPr>
        </p:nvSpPr>
        <p:spPr>
          <a:ln/>
        </p:spPr>
      </p:sp>
      <p:sp>
        <p:nvSpPr>
          <p:cNvPr id="155651" name="Rectangle 3"/>
          <p:cNvSpPr>
            <a:spLocks noGrp="1" noChangeArrowheads="1"/>
          </p:cNvSpPr>
          <p:nvPr>
            <p:ph type="body" idx="1"/>
          </p:nvPr>
        </p:nvSpPr>
        <p:spPr/>
        <p:txBody>
          <a:bodyPr/>
          <a:lstStyle/>
          <a:p>
            <a:endParaRPr lang="ar-JO"/>
          </a:p>
        </p:txBody>
      </p:sp>
      <p:sp>
        <p:nvSpPr>
          <p:cNvPr id="5" name="Date Placeholder 4"/>
          <p:cNvSpPr>
            <a:spLocks noGrp="1"/>
          </p:cNvSpPr>
          <p:nvPr>
            <p:ph type="dt" idx="10"/>
          </p:nvPr>
        </p:nvSpPr>
        <p:spPr/>
        <p:txBody>
          <a:bodyPr/>
          <a:lstStyle/>
          <a:p>
            <a:fld id="{2E5D84B5-D137-4019-94AD-6EE863862F9C}" type="datetime1">
              <a:rPr lang="en-US" smtClean="0"/>
              <a:t>10/6/2018</a:t>
            </a:fld>
            <a:endParaRPr lang="ar-IQ"/>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16346395-5EAC-43D9-90C8-0CE7555892D7}" type="slidenum">
              <a:rPr lang="en-US"/>
              <a:pPr/>
              <a:t>31</a:t>
            </a:fld>
            <a:endParaRPr lang="en-US"/>
          </a:p>
        </p:txBody>
      </p:sp>
      <p:sp>
        <p:nvSpPr>
          <p:cNvPr id="169986" name="Rectangle 2"/>
          <p:cNvSpPr>
            <a:spLocks noGrp="1" noRot="1" noChangeAspect="1" noChangeArrowheads="1" noTextEdit="1"/>
          </p:cNvSpPr>
          <p:nvPr>
            <p:ph type="sldImg"/>
          </p:nvPr>
        </p:nvSpPr>
        <p:spPr>
          <a:ln/>
        </p:spPr>
      </p:sp>
      <p:sp>
        <p:nvSpPr>
          <p:cNvPr id="169987" name="Rectangle 3"/>
          <p:cNvSpPr>
            <a:spLocks noGrp="1" noChangeArrowheads="1"/>
          </p:cNvSpPr>
          <p:nvPr>
            <p:ph type="body" idx="1"/>
          </p:nvPr>
        </p:nvSpPr>
        <p:spPr/>
        <p:txBody>
          <a:bodyPr/>
          <a:lstStyle/>
          <a:p>
            <a:endParaRPr lang="ar-JO"/>
          </a:p>
        </p:txBody>
      </p:sp>
      <p:sp>
        <p:nvSpPr>
          <p:cNvPr id="5" name="Date Placeholder 4"/>
          <p:cNvSpPr>
            <a:spLocks noGrp="1"/>
          </p:cNvSpPr>
          <p:nvPr>
            <p:ph type="dt" idx="10"/>
          </p:nvPr>
        </p:nvSpPr>
        <p:spPr/>
        <p:txBody>
          <a:bodyPr/>
          <a:lstStyle/>
          <a:p>
            <a:fld id="{0831891F-013E-44C6-A0C3-CCB70397E569}" type="datetime1">
              <a:rPr lang="en-US" smtClean="0"/>
              <a:t>10/6/2018</a:t>
            </a:fld>
            <a:endParaRPr lang="ar-IQ"/>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DE771682-910B-42E1-9338-ADD5C8E0C044}" type="slidenum">
              <a:rPr lang="ar-IQ" smtClean="0"/>
              <a:pPr/>
              <a:t>32</a:t>
            </a:fld>
            <a:endParaRPr lang="ar-IQ"/>
          </a:p>
        </p:txBody>
      </p:sp>
      <p:sp>
        <p:nvSpPr>
          <p:cNvPr id="5" name="Date Placeholder 4"/>
          <p:cNvSpPr>
            <a:spLocks noGrp="1"/>
          </p:cNvSpPr>
          <p:nvPr>
            <p:ph type="dt" idx="11"/>
          </p:nvPr>
        </p:nvSpPr>
        <p:spPr/>
        <p:txBody>
          <a:bodyPr/>
          <a:lstStyle/>
          <a:p>
            <a:fld id="{6C43640B-D587-4C17-9931-27FD51D9428F}" type="datetime1">
              <a:rPr lang="en-US" smtClean="0"/>
              <a:t>10/6/2018</a:t>
            </a:fld>
            <a:endParaRPr lang="ar-IQ"/>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Uncharged or nonpolar molecules (such as O2, CO2, and fatty acids) are highly lipid soluble and readily permeate the membrane. Charged particles (ions such as Na and K) and polar molecules (such as glucose and proteins) have low lipid solubility but are very soluble in water. The lipid bilayer serves as an impermeable barrier to particles poorly soluble in lipid.</a:t>
            </a:r>
            <a:endParaRPr lang="en-US" dirty="0"/>
          </a:p>
        </p:txBody>
      </p:sp>
      <p:sp>
        <p:nvSpPr>
          <p:cNvPr id="4" name="Slide Number Placeholder 3"/>
          <p:cNvSpPr>
            <a:spLocks noGrp="1"/>
          </p:cNvSpPr>
          <p:nvPr>
            <p:ph type="sldNum" sz="quarter" idx="10"/>
          </p:nvPr>
        </p:nvSpPr>
        <p:spPr/>
        <p:txBody>
          <a:bodyPr/>
          <a:lstStyle/>
          <a:p>
            <a:fld id="{1EDE6E65-A1F6-4798-B651-38ED0D1563BF}" type="slidenum">
              <a:rPr lang="en-US" smtClean="0"/>
              <a:pPr/>
              <a:t>33</a:t>
            </a:fld>
            <a:endParaRPr lang="en-US"/>
          </a:p>
        </p:txBody>
      </p:sp>
      <p:sp>
        <p:nvSpPr>
          <p:cNvPr id="5" name="Date Placeholder 4"/>
          <p:cNvSpPr>
            <a:spLocks noGrp="1"/>
          </p:cNvSpPr>
          <p:nvPr>
            <p:ph type="dt" idx="11"/>
          </p:nvPr>
        </p:nvSpPr>
        <p:spPr/>
        <p:txBody>
          <a:bodyPr/>
          <a:lstStyle/>
          <a:p>
            <a:fld id="{0BA5A359-5693-40DC-BD39-B208BC577524}" type="datetime1">
              <a:rPr lang="en-US" smtClean="0"/>
              <a:t>10/6/2018</a:t>
            </a:fld>
            <a:endParaRPr lang="ar-IQ"/>
          </a:p>
        </p:txBody>
      </p:sp>
    </p:spTree>
    <p:extLst>
      <p:ext uri="{BB962C8B-B14F-4D97-AF65-F5344CB8AC3E}">
        <p14:creationId xmlns="" xmlns:p14="http://schemas.microsoft.com/office/powerpoint/2010/main" val="154290812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DE6E65-A1F6-4798-B651-38ED0D1563BF}" type="slidenum">
              <a:rPr lang="en-US" smtClean="0"/>
              <a:pPr/>
              <a:t>34</a:t>
            </a:fld>
            <a:endParaRPr lang="en-US"/>
          </a:p>
        </p:txBody>
      </p:sp>
      <p:sp>
        <p:nvSpPr>
          <p:cNvPr id="5" name="Date Placeholder 4"/>
          <p:cNvSpPr>
            <a:spLocks noGrp="1"/>
          </p:cNvSpPr>
          <p:nvPr>
            <p:ph type="dt" idx="11"/>
          </p:nvPr>
        </p:nvSpPr>
        <p:spPr/>
        <p:txBody>
          <a:bodyPr/>
          <a:lstStyle/>
          <a:p>
            <a:fld id="{BE176209-47C8-4BC0-BC0D-2CADD8C76956}" type="datetime1">
              <a:rPr lang="en-US" smtClean="0"/>
              <a:t>10/6/2018</a:t>
            </a:fld>
            <a:endParaRPr lang="ar-IQ"/>
          </a:p>
        </p:txBody>
      </p:sp>
    </p:spTree>
    <p:extLst>
      <p:ext uri="{BB962C8B-B14F-4D97-AF65-F5344CB8AC3E}">
        <p14:creationId xmlns="" xmlns:p14="http://schemas.microsoft.com/office/powerpoint/2010/main" val="170560454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1EC39091-A14A-40A5-A6D3-64505ABAA42E}" type="slidenum">
              <a:rPr lang="en-US"/>
              <a:pPr/>
              <a:t>35</a:t>
            </a:fld>
            <a:endParaRPr lang="en-US"/>
          </a:p>
        </p:txBody>
      </p:sp>
      <p:sp>
        <p:nvSpPr>
          <p:cNvPr id="179202" name="Rectangle 2"/>
          <p:cNvSpPr>
            <a:spLocks noGrp="1" noRot="1" noChangeAspect="1" noChangeArrowheads="1" noTextEdit="1"/>
          </p:cNvSpPr>
          <p:nvPr>
            <p:ph type="sldImg"/>
          </p:nvPr>
        </p:nvSpPr>
        <p:spPr>
          <a:ln/>
        </p:spPr>
      </p:sp>
      <p:sp>
        <p:nvSpPr>
          <p:cNvPr id="179203" name="Rectangle 3"/>
          <p:cNvSpPr>
            <a:spLocks noGrp="1" noChangeArrowheads="1"/>
          </p:cNvSpPr>
          <p:nvPr>
            <p:ph type="body" idx="1"/>
          </p:nvPr>
        </p:nvSpPr>
        <p:spPr/>
        <p:txBody>
          <a:bodyPr/>
          <a:lstStyle/>
          <a:p>
            <a:endParaRPr lang="ar-JO"/>
          </a:p>
        </p:txBody>
      </p:sp>
      <p:sp>
        <p:nvSpPr>
          <p:cNvPr id="5" name="Date Placeholder 4"/>
          <p:cNvSpPr>
            <a:spLocks noGrp="1"/>
          </p:cNvSpPr>
          <p:nvPr>
            <p:ph type="dt" idx="10"/>
          </p:nvPr>
        </p:nvSpPr>
        <p:spPr/>
        <p:txBody>
          <a:bodyPr/>
          <a:lstStyle/>
          <a:p>
            <a:fld id="{351B4E15-7F5A-449B-A152-FFB715113C0B}" type="datetime1">
              <a:rPr lang="en-US" smtClean="0"/>
              <a:t>10/6/2018</a:t>
            </a:fld>
            <a:endParaRPr lang="ar-IQ"/>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9FF9B65A-1582-41A3-A823-280C0A792C65}" type="slidenum">
              <a:rPr lang="en-US"/>
              <a:pPr/>
              <a:t>36</a:t>
            </a:fld>
            <a:endParaRPr lang="en-US"/>
          </a:p>
        </p:txBody>
      </p:sp>
      <p:sp>
        <p:nvSpPr>
          <p:cNvPr id="181250" name="Rectangle 2"/>
          <p:cNvSpPr>
            <a:spLocks noGrp="1" noRot="1" noChangeAspect="1" noChangeArrowheads="1" noTextEdit="1"/>
          </p:cNvSpPr>
          <p:nvPr>
            <p:ph type="sldImg"/>
          </p:nvPr>
        </p:nvSpPr>
        <p:spPr>
          <a:ln/>
        </p:spPr>
      </p:sp>
      <p:sp>
        <p:nvSpPr>
          <p:cNvPr id="181251" name="Rectangle 3"/>
          <p:cNvSpPr>
            <a:spLocks noGrp="1" noChangeArrowheads="1"/>
          </p:cNvSpPr>
          <p:nvPr>
            <p:ph type="body" idx="1"/>
          </p:nvPr>
        </p:nvSpPr>
        <p:spPr/>
        <p:txBody>
          <a:bodyPr/>
          <a:lstStyle/>
          <a:p>
            <a:endParaRPr lang="ar-JO"/>
          </a:p>
        </p:txBody>
      </p:sp>
      <p:sp>
        <p:nvSpPr>
          <p:cNvPr id="5" name="Date Placeholder 4"/>
          <p:cNvSpPr>
            <a:spLocks noGrp="1"/>
          </p:cNvSpPr>
          <p:nvPr>
            <p:ph type="dt" idx="10"/>
          </p:nvPr>
        </p:nvSpPr>
        <p:spPr/>
        <p:txBody>
          <a:bodyPr/>
          <a:lstStyle/>
          <a:p>
            <a:fld id="{553E8695-F07D-4781-AAC3-347D826CB2B1}" type="datetime1">
              <a:rPr lang="en-US" smtClean="0"/>
              <a:t>10/6/2018</a:t>
            </a:fld>
            <a:endParaRPr lang="ar-IQ"/>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943A992B-FBB3-48A4-BD48-A8F4FB9D1E3B}" type="slidenum">
              <a:rPr lang="en-US"/>
              <a:pPr/>
              <a:t>37</a:t>
            </a:fld>
            <a:endParaRPr lang="en-US"/>
          </a:p>
        </p:txBody>
      </p:sp>
      <p:sp>
        <p:nvSpPr>
          <p:cNvPr id="182274" name="Rectangle 2"/>
          <p:cNvSpPr>
            <a:spLocks noGrp="1" noRot="1" noChangeAspect="1" noChangeArrowheads="1" noTextEdit="1"/>
          </p:cNvSpPr>
          <p:nvPr>
            <p:ph type="sldImg"/>
          </p:nvPr>
        </p:nvSpPr>
        <p:spPr>
          <a:ln/>
        </p:spPr>
      </p:sp>
      <p:sp>
        <p:nvSpPr>
          <p:cNvPr id="182275" name="Rectangle 3"/>
          <p:cNvSpPr>
            <a:spLocks noGrp="1" noChangeArrowheads="1"/>
          </p:cNvSpPr>
          <p:nvPr>
            <p:ph type="body" idx="1"/>
          </p:nvPr>
        </p:nvSpPr>
        <p:spPr/>
        <p: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sz="1900" b="1" dirty="0" smtClean="0">
                <a:solidFill>
                  <a:schemeClr val="tx2"/>
                </a:solidFill>
              </a:rPr>
              <a:t>)</a:t>
            </a:r>
            <a:r>
              <a:rPr lang="en-US" sz="1900" dirty="0" smtClean="0"/>
              <a:t>  water-soluble molecules cross via channels or pores</a:t>
            </a:r>
          </a:p>
          <a:p>
            <a:pPr algn="l" rtl="0"/>
            <a:endParaRPr lang="en-US" dirty="0" smtClean="0"/>
          </a:p>
          <a:p>
            <a:pPr algn="l" rtl="0"/>
            <a:endParaRPr lang="en-US" dirty="0" smtClean="0"/>
          </a:p>
          <a:p>
            <a:pPr algn="l" rtl="0"/>
            <a:r>
              <a:rPr lang="en-US" dirty="0" smtClean="0"/>
              <a:t>What happens when you spray a can of an air freshener in the front of the classroom…. After some time can the people at the back or the other end of the </a:t>
            </a:r>
            <a:endParaRPr lang="ar-IQ" dirty="0" smtClean="0"/>
          </a:p>
          <a:p>
            <a:pPr algn="ctr"/>
            <a:r>
              <a:rPr lang="en-US" dirty="0" smtClean="0"/>
              <a:t>room smell it…?</a:t>
            </a:r>
            <a:endParaRPr lang="en-US" dirty="0"/>
          </a:p>
        </p:txBody>
      </p:sp>
      <p:sp>
        <p:nvSpPr>
          <p:cNvPr id="5" name="Date Placeholder 4"/>
          <p:cNvSpPr>
            <a:spLocks noGrp="1"/>
          </p:cNvSpPr>
          <p:nvPr>
            <p:ph type="dt" idx="10"/>
          </p:nvPr>
        </p:nvSpPr>
        <p:spPr/>
        <p:txBody>
          <a:bodyPr/>
          <a:lstStyle/>
          <a:p>
            <a:fld id="{1D6231C3-B47E-456F-8C45-D3C229226130}" type="datetime1">
              <a:rPr lang="en-US" smtClean="0"/>
              <a:t>10/6/2018</a:t>
            </a:fld>
            <a:endParaRPr lang="ar-IQ"/>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5D2F3E1-4A1C-42E1-9B72-E3CD524E2B7B}" type="slidenum">
              <a:rPr lang="en-US"/>
              <a:pPr fontAlgn="base">
                <a:spcBef>
                  <a:spcPct val="0"/>
                </a:spcBef>
                <a:spcAft>
                  <a:spcPct val="0"/>
                </a:spcAft>
              </a:pPr>
              <a:t>38</a:t>
            </a:fld>
            <a:endParaRPr lang="en-US"/>
          </a:p>
        </p:txBody>
      </p:sp>
      <p:sp>
        <p:nvSpPr>
          <p:cNvPr id="4403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403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solidFill>
                  <a:srgbClr val="000000"/>
                </a:solidFill>
              </a:rPr>
              <a:t>Figure: 03-04a</a:t>
            </a:r>
          </a:p>
          <a:p>
            <a:pPr>
              <a:spcBef>
                <a:spcPct val="0"/>
              </a:spcBef>
            </a:pPr>
            <a:endParaRPr lang="en-US" smtClean="0">
              <a:solidFill>
                <a:srgbClr val="000000"/>
              </a:solidFill>
            </a:endParaRPr>
          </a:p>
          <a:p>
            <a:pPr>
              <a:spcBef>
                <a:spcPct val="0"/>
              </a:spcBef>
            </a:pPr>
            <a:r>
              <a:rPr lang="en-US" smtClean="0">
                <a:solidFill>
                  <a:srgbClr val="000000"/>
                </a:solidFill>
              </a:rPr>
              <a:t>Title:</a:t>
            </a:r>
          </a:p>
          <a:p>
            <a:pPr>
              <a:spcBef>
                <a:spcPct val="0"/>
              </a:spcBef>
            </a:pPr>
            <a:r>
              <a:rPr lang="en-US" smtClean="0">
                <a:solidFill>
                  <a:srgbClr val="000000"/>
                </a:solidFill>
              </a:rPr>
              <a:t>Diffusion through the plasma membrane.</a:t>
            </a:r>
          </a:p>
          <a:p>
            <a:pPr>
              <a:spcBef>
                <a:spcPct val="0"/>
              </a:spcBef>
            </a:pPr>
            <a:endParaRPr lang="en-US" smtClean="0">
              <a:solidFill>
                <a:srgbClr val="000000"/>
              </a:solidFill>
            </a:endParaRPr>
          </a:p>
          <a:p>
            <a:pPr>
              <a:spcBef>
                <a:spcPct val="0"/>
              </a:spcBef>
            </a:pPr>
            <a:r>
              <a:rPr lang="en-US" smtClean="0">
                <a:solidFill>
                  <a:srgbClr val="000000"/>
                </a:solidFill>
              </a:rPr>
              <a:t>Caption:</a:t>
            </a:r>
          </a:p>
          <a:p>
            <a:pPr>
              <a:spcBef>
                <a:spcPct val="0"/>
              </a:spcBef>
            </a:pPr>
            <a:r>
              <a:rPr lang="en-US" smtClean="0">
                <a:solidFill>
                  <a:srgbClr val="000000"/>
                </a:solidFill>
              </a:rPr>
              <a:t>(a) Lipid-soluble molecules and gases such as oxygen and carbon dioxide can pass by simple diffusion directly through the phospholipids. </a:t>
            </a:r>
          </a:p>
          <a:p>
            <a:pPr>
              <a:spcBef>
                <a:spcPct val="0"/>
              </a:spcBef>
            </a:pPr>
            <a:endParaRPr lang="en-US" smtClean="0">
              <a:solidFill>
                <a:srgbClr val="000000"/>
              </a:solidFill>
            </a:endParaRPr>
          </a:p>
          <a:p>
            <a:pPr>
              <a:spcBef>
                <a:spcPct val="0"/>
              </a:spcBef>
            </a:pPr>
            <a:endParaRPr lang="en-US" smtClean="0"/>
          </a:p>
        </p:txBody>
      </p:sp>
      <p:sp>
        <p:nvSpPr>
          <p:cNvPr id="5" name="Date Placeholder 4"/>
          <p:cNvSpPr>
            <a:spLocks noGrp="1"/>
          </p:cNvSpPr>
          <p:nvPr>
            <p:ph type="dt" idx="10"/>
          </p:nvPr>
        </p:nvSpPr>
        <p:spPr/>
        <p:txBody>
          <a:bodyPr/>
          <a:lstStyle/>
          <a:p>
            <a:fld id="{176EE669-D8EE-4109-AC18-8F6FDED377A2}" type="datetime1">
              <a:rPr lang="en-US" smtClean="0"/>
              <a:t>10/6/2018</a:t>
            </a:fld>
            <a:endParaRPr lang="ar-IQ"/>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Passive: means that diffusion</a:t>
            </a:r>
            <a:r>
              <a:rPr lang="en-US" baseline="0" dirty="0" smtClean="0"/>
              <a:t> is a process that does not require energy/ fuel.</a:t>
            </a:r>
          </a:p>
          <a:p>
            <a:endParaRPr lang="en-US" dirty="0" smtClean="0"/>
          </a:p>
        </p:txBody>
      </p:sp>
      <p:sp>
        <p:nvSpPr>
          <p:cNvPr id="4" name="Slide Number Placeholder 3"/>
          <p:cNvSpPr>
            <a:spLocks noGrp="1"/>
          </p:cNvSpPr>
          <p:nvPr>
            <p:ph type="sldNum" sz="quarter" idx="10"/>
          </p:nvPr>
        </p:nvSpPr>
        <p:spPr/>
        <p:txBody>
          <a:bodyPr/>
          <a:lstStyle/>
          <a:p>
            <a:fld id="{1EDE6E65-A1F6-4798-B651-38ED0D1563BF}" type="slidenum">
              <a:rPr lang="en-US" smtClean="0"/>
              <a:pPr/>
              <a:t>39</a:t>
            </a:fld>
            <a:endParaRPr lang="en-US"/>
          </a:p>
        </p:txBody>
      </p:sp>
      <p:sp>
        <p:nvSpPr>
          <p:cNvPr id="5" name="Date Placeholder 4"/>
          <p:cNvSpPr>
            <a:spLocks noGrp="1"/>
          </p:cNvSpPr>
          <p:nvPr>
            <p:ph type="dt" idx="11"/>
          </p:nvPr>
        </p:nvSpPr>
        <p:spPr/>
        <p:txBody>
          <a:bodyPr/>
          <a:lstStyle/>
          <a:p>
            <a:fld id="{6E1E5832-7DFF-415F-86F8-DAEDD37BD025}" type="datetime1">
              <a:rPr lang="en-US" smtClean="0"/>
              <a:t>10/6/2018</a:t>
            </a:fld>
            <a:endParaRPr lang="ar-IQ"/>
          </a:p>
        </p:txBody>
      </p:sp>
    </p:spTree>
    <p:extLst>
      <p:ext uri="{BB962C8B-B14F-4D97-AF65-F5344CB8AC3E}">
        <p14:creationId xmlns="" xmlns:p14="http://schemas.microsoft.com/office/powerpoint/2010/main" val="31890611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1DA3FAF2-1C97-4886-AA81-D0E10130C661}" type="slidenum">
              <a:rPr lang="en-US" altLang="zh-CN" smtClean="0"/>
              <a:pPr/>
              <a:t>4</a:t>
            </a:fld>
            <a:endParaRPr lang="en-US" altLang="zh-CN"/>
          </a:p>
        </p:txBody>
      </p:sp>
      <p:sp>
        <p:nvSpPr>
          <p:cNvPr id="5" name="Date Placeholder 4"/>
          <p:cNvSpPr>
            <a:spLocks noGrp="1"/>
          </p:cNvSpPr>
          <p:nvPr>
            <p:ph type="dt" idx="11"/>
          </p:nvPr>
        </p:nvSpPr>
        <p:spPr/>
        <p:txBody>
          <a:bodyPr/>
          <a:lstStyle/>
          <a:p>
            <a:fld id="{50571DC3-24CB-429F-890B-60F73B5C7807}" type="datetime1">
              <a:rPr lang="en-US" smtClean="0"/>
              <a:t>10/6/2018</a:t>
            </a:fld>
            <a:endParaRPr lang="ar-IQ"/>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 As the pressure increases,</a:t>
            </a:r>
            <a:r>
              <a:rPr lang="en-US" baseline="0" dirty="0" smtClean="0"/>
              <a:t> more molecules strike the plasma membrane, and thus more molecules will diffuse to the other side through any opening in the </a:t>
            </a:r>
            <a:r>
              <a:rPr lang="en-US" baseline="0" dirty="0" err="1" smtClean="0"/>
              <a:t>memrbane</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1EDE6E65-A1F6-4798-B651-38ED0D1563BF}" type="slidenum">
              <a:rPr lang="en-US" smtClean="0"/>
              <a:pPr/>
              <a:t>40</a:t>
            </a:fld>
            <a:endParaRPr lang="en-US"/>
          </a:p>
        </p:txBody>
      </p:sp>
      <p:sp>
        <p:nvSpPr>
          <p:cNvPr id="5" name="Date Placeholder 4"/>
          <p:cNvSpPr>
            <a:spLocks noGrp="1"/>
          </p:cNvSpPr>
          <p:nvPr>
            <p:ph type="dt" idx="11"/>
          </p:nvPr>
        </p:nvSpPr>
        <p:spPr/>
        <p:txBody>
          <a:bodyPr/>
          <a:lstStyle/>
          <a:p>
            <a:fld id="{82B7DD32-4798-4270-8B89-D02820ADC2E5}" type="datetime1">
              <a:rPr lang="en-US" smtClean="0"/>
              <a:t>10/6/2018</a:t>
            </a:fld>
            <a:endParaRPr lang="ar-IQ"/>
          </a:p>
        </p:txBody>
      </p:sp>
    </p:spTree>
    <p:extLst>
      <p:ext uri="{BB962C8B-B14F-4D97-AF65-F5344CB8AC3E}">
        <p14:creationId xmlns="" xmlns:p14="http://schemas.microsoft.com/office/powerpoint/2010/main" val="416287456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DE6E65-A1F6-4798-B651-38ED0D1563BF}" type="slidenum">
              <a:rPr lang="en-US" smtClean="0"/>
              <a:pPr/>
              <a:t>41</a:t>
            </a:fld>
            <a:endParaRPr lang="en-US"/>
          </a:p>
        </p:txBody>
      </p:sp>
      <p:sp>
        <p:nvSpPr>
          <p:cNvPr id="5" name="Date Placeholder 4"/>
          <p:cNvSpPr>
            <a:spLocks noGrp="1"/>
          </p:cNvSpPr>
          <p:nvPr>
            <p:ph type="dt" idx="11"/>
          </p:nvPr>
        </p:nvSpPr>
        <p:spPr/>
        <p:txBody>
          <a:bodyPr/>
          <a:lstStyle/>
          <a:p>
            <a:fld id="{41451E57-B617-4A74-BC24-42746BFE1141}" type="datetime1">
              <a:rPr lang="en-US" smtClean="0"/>
              <a:t>10/6/2018</a:t>
            </a:fld>
            <a:endParaRPr lang="ar-IQ"/>
          </a:p>
        </p:txBody>
      </p:sp>
    </p:spTree>
    <p:extLst>
      <p:ext uri="{BB962C8B-B14F-4D97-AF65-F5344CB8AC3E}">
        <p14:creationId xmlns="" xmlns:p14="http://schemas.microsoft.com/office/powerpoint/2010/main" val="214229417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r" defTabSz="914400" rtl="1" eaLnBrk="1" fontAlgn="auto" latinLnBrk="0" hangingPunct="1">
              <a:lnSpc>
                <a:spcPct val="100000"/>
              </a:lnSpc>
              <a:spcBef>
                <a:spcPts val="0"/>
              </a:spcBef>
              <a:spcAft>
                <a:spcPts val="0"/>
              </a:spcAft>
              <a:buClrTx/>
              <a:buSzTx/>
              <a:buFontTx/>
              <a:buNone/>
              <a:tabLst/>
              <a:defRPr/>
            </a:pPr>
            <a:r>
              <a:rPr lang="en-US" dirty="0" smtClean="0">
                <a:latin typeface="Times New Roman" pitchFamily="18" charset="0"/>
                <a:cs typeface="Times New Roman" pitchFamily="18" charset="0"/>
              </a:rPr>
              <a:t>Changes in the conformation of the transporter move the binding site to the opposite side of the membrane, where the solute dissociates from the protein.</a:t>
            </a:r>
          </a:p>
          <a:p>
            <a:endParaRPr lang="ar-IQ" dirty="0"/>
          </a:p>
        </p:txBody>
      </p:sp>
      <p:sp>
        <p:nvSpPr>
          <p:cNvPr id="4" name="Slide Number Placeholder 3"/>
          <p:cNvSpPr>
            <a:spLocks noGrp="1"/>
          </p:cNvSpPr>
          <p:nvPr>
            <p:ph type="sldNum" sz="quarter" idx="10"/>
          </p:nvPr>
        </p:nvSpPr>
        <p:spPr/>
        <p:txBody>
          <a:bodyPr/>
          <a:lstStyle/>
          <a:p>
            <a:fld id="{1EDE6E65-A1F6-4798-B651-38ED0D1563BF}" type="slidenum">
              <a:rPr lang="en-US" smtClean="0"/>
              <a:pPr/>
              <a:t>42</a:t>
            </a:fld>
            <a:endParaRPr lang="en-US"/>
          </a:p>
        </p:txBody>
      </p:sp>
      <p:sp>
        <p:nvSpPr>
          <p:cNvPr id="5" name="Date Placeholder 4"/>
          <p:cNvSpPr>
            <a:spLocks noGrp="1"/>
          </p:cNvSpPr>
          <p:nvPr>
            <p:ph type="dt" idx="11"/>
          </p:nvPr>
        </p:nvSpPr>
        <p:spPr/>
        <p:txBody>
          <a:bodyPr/>
          <a:lstStyle/>
          <a:p>
            <a:fld id="{7F9C0BEE-BCE8-4888-A1E2-7815F2334303}" type="datetime1">
              <a:rPr lang="en-US" smtClean="0"/>
              <a:t>10/6/2018</a:t>
            </a:fld>
            <a:endParaRPr lang="ar-IQ"/>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1EDE6E65-A1F6-4798-B651-38ED0D1563BF}" type="slidenum">
              <a:rPr lang="en-US" smtClean="0"/>
              <a:pPr/>
              <a:t>43</a:t>
            </a:fld>
            <a:endParaRPr lang="en-US"/>
          </a:p>
        </p:txBody>
      </p:sp>
      <p:sp>
        <p:nvSpPr>
          <p:cNvPr id="5" name="Date Placeholder 4"/>
          <p:cNvSpPr>
            <a:spLocks noGrp="1"/>
          </p:cNvSpPr>
          <p:nvPr>
            <p:ph type="dt" idx="11"/>
          </p:nvPr>
        </p:nvSpPr>
        <p:spPr/>
        <p:txBody>
          <a:bodyPr/>
          <a:lstStyle/>
          <a:p>
            <a:fld id="{DB2AEA82-E994-4CC1-86B5-2BC800C245F1}" type="datetime1">
              <a:rPr lang="en-US" smtClean="0"/>
              <a:t>10/6/2018</a:t>
            </a:fld>
            <a:endParaRPr lang="ar-IQ"/>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476E03D-A6C4-4C38-8F45-DA7F328050C0}" type="slidenum">
              <a:rPr lang="en-US"/>
              <a:pPr fontAlgn="base">
                <a:spcBef>
                  <a:spcPct val="0"/>
                </a:spcBef>
                <a:spcAft>
                  <a:spcPct val="0"/>
                </a:spcAft>
              </a:pPr>
              <a:t>44</a:t>
            </a:fld>
            <a:endParaRPr lang="en-US"/>
          </a:p>
        </p:txBody>
      </p:sp>
      <p:sp>
        <p:nvSpPr>
          <p:cNvPr id="4813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813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solidFill>
                  <a:srgbClr val="000000"/>
                </a:solidFill>
              </a:rPr>
              <a:t>Figure: 03-04b</a:t>
            </a:r>
          </a:p>
          <a:p>
            <a:pPr>
              <a:spcBef>
                <a:spcPct val="0"/>
              </a:spcBef>
            </a:pPr>
            <a:endParaRPr lang="en-US" smtClean="0">
              <a:solidFill>
                <a:srgbClr val="000000"/>
              </a:solidFill>
            </a:endParaRPr>
          </a:p>
          <a:p>
            <a:pPr>
              <a:spcBef>
                <a:spcPct val="0"/>
              </a:spcBef>
            </a:pPr>
            <a:r>
              <a:rPr lang="en-US" smtClean="0">
                <a:solidFill>
                  <a:srgbClr val="000000"/>
                </a:solidFill>
              </a:rPr>
              <a:t>Title:</a:t>
            </a:r>
          </a:p>
          <a:p>
            <a:pPr>
              <a:spcBef>
                <a:spcPct val="0"/>
              </a:spcBef>
            </a:pPr>
            <a:r>
              <a:rPr lang="en-US" smtClean="0">
                <a:solidFill>
                  <a:srgbClr val="000000"/>
                </a:solidFill>
              </a:rPr>
              <a:t>Diffusion through the plasma membrane.</a:t>
            </a:r>
          </a:p>
          <a:p>
            <a:pPr>
              <a:spcBef>
                <a:spcPct val="0"/>
              </a:spcBef>
            </a:pPr>
            <a:endParaRPr lang="en-US" smtClean="0">
              <a:solidFill>
                <a:srgbClr val="000000"/>
              </a:solidFill>
            </a:endParaRPr>
          </a:p>
          <a:p>
            <a:pPr>
              <a:spcBef>
                <a:spcPct val="0"/>
              </a:spcBef>
            </a:pPr>
            <a:r>
              <a:rPr lang="en-US" smtClean="0">
                <a:solidFill>
                  <a:srgbClr val="000000"/>
                </a:solidFill>
              </a:rPr>
              <a:t>Caption:</a:t>
            </a:r>
          </a:p>
          <a:p>
            <a:pPr>
              <a:spcBef>
                <a:spcPct val="0"/>
              </a:spcBef>
            </a:pPr>
            <a:r>
              <a:rPr lang="en-US" smtClean="0">
                <a:solidFill>
                  <a:srgbClr val="000000"/>
                </a:solidFill>
              </a:rPr>
              <a:t>(b) Some water-soluble molecules enter or exit the cell by facilitated diffusion through a channel protein. </a:t>
            </a:r>
          </a:p>
          <a:p>
            <a:pPr>
              <a:spcBef>
                <a:spcPct val="0"/>
              </a:spcBef>
            </a:pPr>
            <a:endParaRPr lang="en-US" smtClean="0">
              <a:solidFill>
                <a:srgbClr val="000000"/>
              </a:solidFill>
            </a:endParaRPr>
          </a:p>
          <a:p>
            <a:pPr>
              <a:spcBef>
                <a:spcPct val="0"/>
              </a:spcBef>
            </a:pPr>
            <a:endParaRPr lang="en-US" smtClean="0"/>
          </a:p>
        </p:txBody>
      </p:sp>
      <p:sp>
        <p:nvSpPr>
          <p:cNvPr id="5" name="Date Placeholder 4"/>
          <p:cNvSpPr>
            <a:spLocks noGrp="1"/>
          </p:cNvSpPr>
          <p:nvPr>
            <p:ph type="dt" idx="10"/>
          </p:nvPr>
        </p:nvSpPr>
        <p:spPr/>
        <p:txBody>
          <a:bodyPr/>
          <a:lstStyle/>
          <a:p>
            <a:fld id="{2CD8852D-A534-4F0B-AE02-992A5CFE2371}" type="datetime1">
              <a:rPr lang="en-US" smtClean="0"/>
              <a:t>10/6/2018</a:t>
            </a:fld>
            <a:endParaRPr lang="ar-IQ"/>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A04B0A0-3848-41E4-83D4-947C9D69DE89}" type="slidenum">
              <a:rPr lang="en-US"/>
              <a:pPr fontAlgn="base">
                <a:spcBef>
                  <a:spcPct val="0"/>
                </a:spcBef>
                <a:spcAft>
                  <a:spcPct val="0"/>
                </a:spcAft>
              </a:pPr>
              <a:t>45</a:t>
            </a:fld>
            <a:endParaRPr lang="en-US"/>
          </a:p>
        </p:txBody>
      </p:sp>
      <p:sp>
        <p:nvSpPr>
          <p:cNvPr id="4915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915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solidFill>
                  <a:srgbClr val="000000"/>
                </a:solidFill>
              </a:rPr>
              <a:t>Figure: 03-04c</a:t>
            </a:r>
          </a:p>
          <a:p>
            <a:pPr>
              <a:spcBef>
                <a:spcPct val="0"/>
              </a:spcBef>
            </a:pPr>
            <a:endParaRPr lang="en-US" smtClean="0">
              <a:solidFill>
                <a:srgbClr val="000000"/>
              </a:solidFill>
            </a:endParaRPr>
          </a:p>
          <a:p>
            <a:pPr>
              <a:spcBef>
                <a:spcPct val="0"/>
              </a:spcBef>
            </a:pPr>
            <a:r>
              <a:rPr lang="en-US" smtClean="0">
                <a:solidFill>
                  <a:srgbClr val="000000"/>
                </a:solidFill>
              </a:rPr>
              <a:t>Title:</a:t>
            </a:r>
          </a:p>
          <a:p>
            <a:pPr>
              <a:spcBef>
                <a:spcPct val="0"/>
              </a:spcBef>
            </a:pPr>
            <a:r>
              <a:rPr lang="en-US" smtClean="0">
                <a:solidFill>
                  <a:srgbClr val="000000"/>
                </a:solidFill>
              </a:rPr>
              <a:t>Diffusion through the plasma membrane.</a:t>
            </a:r>
          </a:p>
          <a:p>
            <a:pPr>
              <a:spcBef>
                <a:spcPct val="0"/>
              </a:spcBef>
            </a:pPr>
            <a:endParaRPr lang="en-US" smtClean="0">
              <a:solidFill>
                <a:srgbClr val="000000"/>
              </a:solidFill>
            </a:endParaRPr>
          </a:p>
          <a:p>
            <a:pPr>
              <a:spcBef>
                <a:spcPct val="0"/>
              </a:spcBef>
            </a:pPr>
            <a:r>
              <a:rPr lang="en-US" smtClean="0">
                <a:solidFill>
                  <a:srgbClr val="000000"/>
                </a:solidFill>
              </a:rPr>
              <a:t>Caption:</a:t>
            </a:r>
          </a:p>
          <a:p>
            <a:pPr>
              <a:spcBef>
                <a:spcPct val="0"/>
              </a:spcBef>
            </a:pPr>
            <a:r>
              <a:rPr lang="en-US" smtClean="0">
                <a:solidFill>
                  <a:srgbClr val="000000"/>
                </a:solidFill>
              </a:rPr>
              <a:t>(c) Certain molecules cross a membrane by facilitated diffusion through a carrier protein that changes shape to allow the passage.</a:t>
            </a:r>
          </a:p>
          <a:p>
            <a:pPr>
              <a:spcBef>
                <a:spcPct val="0"/>
              </a:spcBef>
            </a:pPr>
            <a:endParaRPr lang="en-US" smtClean="0">
              <a:solidFill>
                <a:srgbClr val="000000"/>
              </a:solidFill>
            </a:endParaRPr>
          </a:p>
          <a:p>
            <a:pPr>
              <a:spcBef>
                <a:spcPct val="0"/>
              </a:spcBef>
            </a:pPr>
            <a:endParaRPr lang="en-US" smtClean="0"/>
          </a:p>
        </p:txBody>
      </p:sp>
      <p:sp>
        <p:nvSpPr>
          <p:cNvPr id="5" name="Date Placeholder 4"/>
          <p:cNvSpPr>
            <a:spLocks noGrp="1"/>
          </p:cNvSpPr>
          <p:nvPr>
            <p:ph type="dt" idx="10"/>
          </p:nvPr>
        </p:nvSpPr>
        <p:spPr/>
        <p:txBody>
          <a:bodyPr/>
          <a:lstStyle/>
          <a:p>
            <a:fld id="{3D553B04-2E61-4703-A6E0-B6681CAAB321}" type="datetime1">
              <a:rPr lang="en-US" smtClean="0"/>
              <a:t>10/6/2018</a:t>
            </a:fld>
            <a:endParaRPr lang="ar-IQ"/>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Facilitated Diffusion….</a:t>
            </a:r>
            <a:endParaRPr lang="en-US" dirty="0"/>
          </a:p>
        </p:txBody>
      </p:sp>
      <p:sp>
        <p:nvSpPr>
          <p:cNvPr id="4" name="Slide Number Placeholder 3"/>
          <p:cNvSpPr>
            <a:spLocks noGrp="1"/>
          </p:cNvSpPr>
          <p:nvPr>
            <p:ph type="sldNum" sz="quarter" idx="10"/>
          </p:nvPr>
        </p:nvSpPr>
        <p:spPr/>
        <p:txBody>
          <a:bodyPr/>
          <a:lstStyle/>
          <a:p>
            <a:fld id="{1EDE6E65-A1F6-4798-B651-38ED0D1563BF}" type="slidenum">
              <a:rPr lang="en-US" smtClean="0"/>
              <a:pPr/>
              <a:t>46</a:t>
            </a:fld>
            <a:endParaRPr lang="en-US"/>
          </a:p>
        </p:txBody>
      </p:sp>
      <p:sp>
        <p:nvSpPr>
          <p:cNvPr id="5" name="Date Placeholder 4"/>
          <p:cNvSpPr>
            <a:spLocks noGrp="1"/>
          </p:cNvSpPr>
          <p:nvPr>
            <p:ph type="dt" idx="11"/>
          </p:nvPr>
        </p:nvSpPr>
        <p:spPr/>
        <p:txBody>
          <a:bodyPr/>
          <a:lstStyle/>
          <a:p>
            <a:fld id="{29DF0881-67B6-4F6F-B4F4-B16C81CD44F4}" type="datetime1">
              <a:rPr lang="en-US" smtClean="0"/>
              <a:t>10/6/2018</a:t>
            </a:fld>
            <a:endParaRPr lang="ar-IQ"/>
          </a:p>
        </p:txBody>
      </p:sp>
    </p:spTree>
    <p:extLst>
      <p:ext uri="{BB962C8B-B14F-4D97-AF65-F5344CB8AC3E}">
        <p14:creationId xmlns="" xmlns:p14="http://schemas.microsoft.com/office/powerpoint/2010/main" val="75930151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9B1C9B0D-D563-4C31-A8D1-6499C2033371}" type="slidenum">
              <a:rPr lang="en-US"/>
              <a:pPr/>
              <a:t>47</a:t>
            </a:fld>
            <a:endParaRPr lang="en-US"/>
          </a:p>
        </p:txBody>
      </p:sp>
      <p:sp>
        <p:nvSpPr>
          <p:cNvPr id="183298" name="Rectangle 2"/>
          <p:cNvSpPr>
            <a:spLocks noGrp="1" noRot="1" noChangeAspect="1" noChangeArrowheads="1" noTextEdit="1"/>
          </p:cNvSpPr>
          <p:nvPr>
            <p:ph type="sldImg"/>
          </p:nvPr>
        </p:nvSpPr>
        <p:spPr>
          <a:ln/>
        </p:spPr>
      </p:sp>
      <p:sp>
        <p:nvSpPr>
          <p:cNvPr id="183299" name="Rectangle 3"/>
          <p:cNvSpPr>
            <a:spLocks noGrp="1" noChangeArrowheads="1"/>
          </p:cNvSpPr>
          <p:nvPr>
            <p:ph type="body" idx="1"/>
          </p:nvPr>
        </p:nvSpPr>
        <p:spPr/>
        <p:txBody>
          <a:bodyPr/>
          <a:lstStyle/>
          <a:p>
            <a:pPr algn="l" rtl="0"/>
            <a:r>
              <a:rPr lang="en-US" dirty="0" smtClean="0"/>
              <a:t>solvent + solute = solution</a:t>
            </a:r>
          </a:p>
          <a:p>
            <a:pPr algn="l" rtl="0"/>
            <a:r>
              <a:rPr lang="en-US" dirty="0" smtClean="0"/>
              <a:t>Hypotonic</a:t>
            </a:r>
          </a:p>
          <a:p>
            <a:pPr lvl="1" algn="l" rtl="0"/>
            <a:r>
              <a:rPr lang="en-US" dirty="0" smtClean="0"/>
              <a:t>Solutes in cell more than outside</a:t>
            </a:r>
          </a:p>
          <a:p>
            <a:pPr lvl="1" algn="l" rtl="0"/>
            <a:r>
              <a:rPr lang="en-US" dirty="0" smtClean="0"/>
              <a:t>Outside solvent will flow into cell</a:t>
            </a:r>
          </a:p>
          <a:p>
            <a:pPr algn="l" rtl="0"/>
            <a:r>
              <a:rPr lang="en-US" dirty="0" smtClean="0"/>
              <a:t>Isotonic</a:t>
            </a:r>
          </a:p>
          <a:p>
            <a:pPr lvl="1" algn="l" rtl="0"/>
            <a:r>
              <a:rPr lang="en-US" dirty="0" smtClean="0"/>
              <a:t>Solutes equal inside &amp; out of cell</a:t>
            </a:r>
          </a:p>
          <a:p>
            <a:pPr algn="l" rtl="0"/>
            <a:r>
              <a:rPr lang="en-US" dirty="0" smtClean="0"/>
              <a:t>Hypertonic</a:t>
            </a:r>
          </a:p>
          <a:p>
            <a:pPr lvl="1" algn="l" rtl="0"/>
            <a:r>
              <a:rPr lang="en-US" dirty="0" smtClean="0"/>
              <a:t>Solutes greater outside cell</a:t>
            </a:r>
          </a:p>
          <a:p>
            <a:pPr lvl="1" algn="l" rtl="0"/>
            <a:r>
              <a:rPr lang="en-US" dirty="0" smtClean="0"/>
              <a:t>Fluid will flow out of cell</a:t>
            </a:r>
            <a:endParaRPr lang="en-US" dirty="0"/>
          </a:p>
        </p:txBody>
      </p:sp>
      <p:sp>
        <p:nvSpPr>
          <p:cNvPr id="5" name="Date Placeholder 4"/>
          <p:cNvSpPr>
            <a:spLocks noGrp="1"/>
          </p:cNvSpPr>
          <p:nvPr>
            <p:ph type="dt" idx="10"/>
          </p:nvPr>
        </p:nvSpPr>
        <p:spPr/>
        <p:txBody>
          <a:bodyPr/>
          <a:lstStyle/>
          <a:p>
            <a:fld id="{5ADA6577-90BB-45C8-961C-FD76067F1EF5}" type="datetime1">
              <a:rPr lang="en-US" smtClean="0"/>
              <a:t>10/6/2018</a:t>
            </a:fld>
            <a:endParaRPr lang="ar-IQ"/>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we see pure</a:t>
            </a:r>
            <a:r>
              <a:rPr lang="en-US" baseline="0" dirty="0" smtClean="0"/>
              <a:t> water separated from a solution containing a solute (e.g. Sodium chloride) by a semi-permeable membrane. The membrane is impermeable to the solute but permeable to water. The water diffuses from the left to the right side and the level rises. It dilutes the solution in the right side of the beaker. </a:t>
            </a:r>
            <a:endParaRPr lang="en-US" dirty="0"/>
          </a:p>
        </p:txBody>
      </p:sp>
      <p:sp>
        <p:nvSpPr>
          <p:cNvPr id="4" name="Slide Number Placeholder 3"/>
          <p:cNvSpPr>
            <a:spLocks noGrp="1"/>
          </p:cNvSpPr>
          <p:nvPr>
            <p:ph type="sldNum" sz="quarter" idx="10"/>
          </p:nvPr>
        </p:nvSpPr>
        <p:spPr/>
        <p:txBody>
          <a:bodyPr/>
          <a:lstStyle/>
          <a:p>
            <a:fld id="{1EDE6E65-A1F6-4798-B651-38ED0D1563BF}" type="slidenum">
              <a:rPr lang="en-US" smtClean="0"/>
              <a:pPr/>
              <a:t>48</a:t>
            </a:fld>
            <a:endParaRPr lang="en-US"/>
          </a:p>
        </p:txBody>
      </p:sp>
      <p:sp>
        <p:nvSpPr>
          <p:cNvPr id="5" name="Date Placeholder 4"/>
          <p:cNvSpPr>
            <a:spLocks noGrp="1"/>
          </p:cNvSpPr>
          <p:nvPr>
            <p:ph type="dt" idx="11"/>
          </p:nvPr>
        </p:nvSpPr>
        <p:spPr/>
        <p:txBody>
          <a:bodyPr/>
          <a:lstStyle/>
          <a:p>
            <a:fld id="{A101455C-EFD8-4D41-9A35-F4AA7E8CBAC8}" type="datetime1">
              <a:rPr lang="en-US" smtClean="0"/>
              <a:t>10/6/2018</a:t>
            </a:fld>
            <a:endParaRPr lang="ar-IQ"/>
          </a:p>
        </p:txBody>
      </p:sp>
    </p:spTree>
    <p:extLst>
      <p:ext uri="{BB962C8B-B14F-4D97-AF65-F5344CB8AC3E}">
        <p14:creationId xmlns="" xmlns:p14="http://schemas.microsoft.com/office/powerpoint/2010/main" val="163364263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in Fig. A, we see a dilute soln. (with less solute) separated from a concentrated soln. (with more solute) by a semi-permeable membrane. </a:t>
            </a:r>
          </a:p>
          <a:p>
            <a:r>
              <a:rPr lang="en-US" dirty="0" smtClean="0"/>
              <a:t>The membrane is permeable to water, but not so much to the solute. What will happen?</a:t>
            </a:r>
          </a:p>
          <a:p>
            <a:r>
              <a:rPr lang="en-US" dirty="0" smtClean="0"/>
              <a:t>The solvent which is the water will move from the dilute solution to the concentrated solution. Thus, the net movement occurs from left to right. </a:t>
            </a:r>
          </a:p>
          <a:p>
            <a:endParaRPr lang="en-US" dirty="0"/>
          </a:p>
        </p:txBody>
      </p:sp>
      <p:sp>
        <p:nvSpPr>
          <p:cNvPr id="4" name="Slide Number Placeholder 3"/>
          <p:cNvSpPr>
            <a:spLocks noGrp="1"/>
          </p:cNvSpPr>
          <p:nvPr>
            <p:ph type="sldNum" sz="quarter" idx="10"/>
          </p:nvPr>
        </p:nvSpPr>
        <p:spPr/>
        <p:txBody>
          <a:bodyPr/>
          <a:lstStyle/>
          <a:p>
            <a:fld id="{1EDE6E65-A1F6-4798-B651-38ED0D1563BF}" type="slidenum">
              <a:rPr lang="en-US" smtClean="0"/>
              <a:pPr/>
              <a:t>49</a:t>
            </a:fld>
            <a:endParaRPr lang="en-US"/>
          </a:p>
        </p:txBody>
      </p:sp>
      <p:sp>
        <p:nvSpPr>
          <p:cNvPr id="5" name="Date Placeholder 4"/>
          <p:cNvSpPr>
            <a:spLocks noGrp="1"/>
          </p:cNvSpPr>
          <p:nvPr>
            <p:ph type="dt" idx="11"/>
          </p:nvPr>
        </p:nvSpPr>
        <p:spPr/>
        <p:txBody>
          <a:bodyPr/>
          <a:lstStyle/>
          <a:p>
            <a:fld id="{952A91D7-09E7-40BA-9520-206E7EE40BC7}" type="datetime1">
              <a:rPr lang="en-US" smtClean="0"/>
              <a:t>10/6/2018</a:t>
            </a:fld>
            <a:endParaRPr lang="ar-IQ"/>
          </a:p>
        </p:txBody>
      </p:sp>
    </p:spTree>
    <p:extLst>
      <p:ext uri="{BB962C8B-B14F-4D97-AF65-F5344CB8AC3E}">
        <p14:creationId xmlns="" xmlns:p14="http://schemas.microsoft.com/office/powerpoint/2010/main" val="1786949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1DA3FAF2-1C97-4886-AA81-D0E10130C661}" type="slidenum">
              <a:rPr lang="en-US" altLang="zh-CN" smtClean="0"/>
              <a:pPr/>
              <a:t>5</a:t>
            </a:fld>
            <a:endParaRPr lang="en-US" altLang="zh-CN"/>
          </a:p>
        </p:txBody>
      </p:sp>
      <p:sp>
        <p:nvSpPr>
          <p:cNvPr id="5" name="Date Placeholder 4"/>
          <p:cNvSpPr>
            <a:spLocks noGrp="1"/>
          </p:cNvSpPr>
          <p:nvPr>
            <p:ph type="dt" idx="11"/>
          </p:nvPr>
        </p:nvSpPr>
        <p:spPr/>
        <p:txBody>
          <a:bodyPr/>
          <a:lstStyle/>
          <a:p>
            <a:fld id="{0CC0E689-E63C-4128-AB18-15F5E481E5FB}" type="datetime1">
              <a:rPr lang="en-US" smtClean="0"/>
              <a:t>10/6/2018</a:t>
            </a:fld>
            <a:endParaRPr lang="ar-IQ"/>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C79F841B-99F3-40F3-9CE7-16C4B9D5615E}" type="slidenum">
              <a:rPr lang="en-US"/>
              <a:pPr/>
              <a:t>50</a:t>
            </a:fld>
            <a:endParaRPr lang="en-US"/>
          </a:p>
        </p:txBody>
      </p:sp>
      <p:sp>
        <p:nvSpPr>
          <p:cNvPr id="188418" name="Rectangle 2"/>
          <p:cNvSpPr>
            <a:spLocks noGrp="1" noRot="1" noChangeAspect="1" noChangeArrowheads="1" noTextEdit="1"/>
          </p:cNvSpPr>
          <p:nvPr>
            <p:ph type="sldImg"/>
          </p:nvPr>
        </p:nvSpPr>
        <p:spPr>
          <a:ln/>
        </p:spPr>
      </p:sp>
      <p:sp>
        <p:nvSpPr>
          <p:cNvPr id="188419" name="Rectangle 3"/>
          <p:cNvSpPr>
            <a:spLocks noGrp="1" noChangeArrowheads="1"/>
          </p:cNvSpPr>
          <p:nvPr>
            <p:ph type="body" idx="1"/>
          </p:nvPr>
        </p:nvSpPr>
        <p:spPr/>
        <p:txBody>
          <a:bodyPr/>
          <a:lstStyle/>
          <a:p>
            <a:endParaRPr lang="ar-JO"/>
          </a:p>
        </p:txBody>
      </p:sp>
      <p:sp>
        <p:nvSpPr>
          <p:cNvPr id="5" name="Date Placeholder 4"/>
          <p:cNvSpPr>
            <a:spLocks noGrp="1"/>
          </p:cNvSpPr>
          <p:nvPr>
            <p:ph type="dt" idx="10"/>
          </p:nvPr>
        </p:nvSpPr>
        <p:spPr/>
        <p:txBody>
          <a:bodyPr/>
          <a:lstStyle/>
          <a:p>
            <a:fld id="{8FFECAB7-EA9F-4799-B2F1-28A9F6822CA8}" type="datetime1">
              <a:rPr lang="en-US" smtClean="0"/>
              <a:t>10/6/2018</a:t>
            </a:fld>
            <a:endParaRPr lang="ar-IQ"/>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F9E4C9-4D29-4712-A111-46EB9D3D840A}" type="slidenum">
              <a:rPr lang="en-US"/>
              <a:pPr/>
              <a:t>51</a:t>
            </a:fld>
            <a:endParaRPr lang="en-US"/>
          </a:p>
        </p:txBody>
      </p:sp>
      <p:sp>
        <p:nvSpPr>
          <p:cNvPr id="104450" name="Rectangle 2"/>
          <p:cNvSpPr>
            <a:spLocks noGrp="1" noRot="1" noChangeAspect="1" noChangeArrowheads="1" noTextEdit="1"/>
          </p:cNvSpPr>
          <p:nvPr>
            <p:ph type="sldImg"/>
          </p:nvPr>
        </p:nvSpPr>
        <p:spPr>
          <a:ln/>
        </p:spPr>
      </p:sp>
      <p:sp>
        <p:nvSpPr>
          <p:cNvPr id="104451" name="Rectangle 3"/>
          <p:cNvSpPr>
            <a:spLocks noGrp="1" noChangeArrowheads="1"/>
          </p:cNvSpPr>
          <p:nvPr>
            <p:ph type="body" idx="1"/>
          </p:nvPr>
        </p:nvSpPr>
        <p:spPr/>
        <p:txBody>
          <a:bodyPr/>
          <a:lstStyle/>
          <a:p>
            <a:endParaRPr lang="en-GB"/>
          </a:p>
        </p:txBody>
      </p:sp>
      <p:sp>
        <p:nvSpPr>
          <p:cNvPr id="5" name="Date Placeholder 4"/>
          <p:cNvSpPr>
            <a:spLocks noGrp="1"/>
          </p:cNvSpPr>
          <p:nvPr>
            <p:ph type="dt" idx="10"/>
          </p:nvPr>
        </p:nvSpPr>
        <p:spPr/>
        <p:txBody>
          <a:bodyPr/>
          <a:lstStyle/>
          <a:p>
            <a:fld id="{46909AEA-6FCC-44E1-8998-132F0E663E24}" type="datetime1">
              <a:rPr lang="en-US" smtClean="0"/>
              <a:t>10/6/2018</a:t>
            </a:fld>
            <a:endParaRPr lang="ar-IQ"/>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DE771682-910B-42E1-9338-ADD5C8E0C044}" type="slidenum">
              <a:rPr lang="ar-IQ" smtClean="0"/>
              <a:pPr/>
              <a:t>52</a:t>
            </a:fld>
            <a:endParaRPr lang="ar-IQ"/>
          </a:p>
        </p:txBody>
      </p:sp>
      <p:sp>
        <p:nvSpPr>
          <p:cNvPr id="5" name="Date Placeholder 4"/>
          <p:cNvSpPr>
            <a:spLocks noGrp="1"/>
          </p:cNvSpPr>
          <p:nvPr>
            <p:ph type="dt" idx="11"/>
          </p:nvPr>
        </p:nvSpPr>
        <p:spPr/>
        <p:txBody>
          <a:bodyPr/>
          <a:lstStyle/>
          <a:p>
            <a:fld id="{7E0F6AB2-BBB8-4AB5-9E0F-F559C52FA65A}" type="datetime1">
              <a:rPr lang="en-US" smtClean="0"/>
              <a:t>10/6/2018</a:t>
            </a:fld>
            <a:endParaRPr lang="ar-IQ"/>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D039D96-CFFB-455C-ABB2-95650E5285BA}" type="slidenum">
              <a:rPr lang="en-US"/>
              <a:pPr/>
              <a:t>53</a:t>
            </a:fld>
            <a:endParaRPr lang="en-US"/>
          </a:p>
        </p:txBody>
      </p:sp>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p:txBody>
          <a:bodyPr/>
          <a:lstStyle/>
          <a:p>
            <a:endParaRPr lang="en-GB"/>
          </a:p>
        </p:txBody>
      </p:sp>
      <p:sp>
        <p:nvSpPr>
          <p:cNvPr id="5" name="Date Placeholder 4"/>
          <p:cNvSpPr>
            <a:spLocks noGrp="1"/>
          </p:cNvSpPr>
          <p:nvPr>
            <p:ph type="dt" idx="10"/>
          </p:nvPr>
        </p:nvSpPr>
        <p:spPr/>
        <p:txBody>
          <a:bodyPr/>
          <a:lstStyle/>
          <a:p>
            <a:fld id="{AC9597F2-9484-4CF8-821A-76BD49861F09}" type="datetime1">
              <a:rPr lang="en-US" smtClean="0"/>
              <a:t>10/6/2018</a:t>
            </a:fld>
            <a:endParaRPr lang="ar-IQ"/>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9C0DC1BC-FF55-40D3-BD79-CFBB6A7DDC68}" type="slidenum">
              <a:rPr lang="en-US"/>
              <a:pPr/>
              <a:t>54</a:t>
            </a:fld>
            <a:endParaRPr lang="en-US"/>
          </a:p>
        </p:txBody>
      </p:sp>
      <p:sp>
        <p:nvSpPr>
          <p:cNvPr id="189442" name="Rectangle 2"/>
          <p:cNvSpPr>
            <a:spLocks noGrp="1" noRot="1" noChangeAspect="1" noChangeArrowheads="1" noTextEdit="1"/>
          </p:cNvSpPr>
          <p:nvPr>
            <p:ph type="sldImg"/>
          </p:nvPr>
        </p:nvSpPr>
        <p:spPr>
          <a:ln/>
        </p:spPr>
      </p:sp>
      <p:sp>
        <p:nvSpPr>
          <p:cNvPr id="189443" name="Rectangle 3"/>
          <p:cNvSpPr>
            <a:spLocks noGrp="1" noChangeArrowheads="1"/>
          </p:cNvSpPr>
          <p:nvPr>
            <p:ph type="body" idx="1"/>
          </p:nvPr>
        </p:nvSpPr>
        <p:spPr/>
        <p:txBody>
          <a:bodyPr/>
          <a:lstStyle/>
          <a:p>
            <a:endParaRPr lang="ar-JO"/>
          </a:p>
        </p:txBody>
      </p:sp>
      <p:sp>
        <p:nvSpPr>
          <p:cNvPr id="5" name="Date Placeholder 4"/>
          <p:cNvSpPr>
            <a:spLocks noGrp="1"/>
          </p:cNvSpPr>
          <p:nvPr>
            <p:ph type="dt" idx="10"/>
          </p:nvPr>
        </p:nvSpPr>
        <p:spPr/>
        <p:txBody>
          <a:bodyPr/>
          <a:lstStyle/>
          <a:p>
            <a:fld id="{6EB7132B-A00D-490E-A577-4A25D197678D}" type="datetime1">
              <a:rPr lang="en-US" smtClean="0"/>
              <a:t>10/6/2018</a:t>
            </a:fld>
            <a:endParaRPr lang="ar-IQ"/>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9DD7982E-00C5-4994-9FC6-F069D69946FE}" type="slidenum">
              <a:rPr lang="en-US"/>
              <a:pPr/>
              <a:t>55</a:t>
            </a:fld>
            <a:endParaRPr lang="en-US"/>
          </a:p>
        </p:txBody>
      </p:sp>
      <p:sp>
        <p:nvSpPr>
          <p:cNvPr id="191490" name="Rectangle 2"/>
          <p:cNvSpPr>
            <a:spLocks noGrp="1" noRot="1" noChangeAspect="1" noChangeArrowheads="1" noTextEdit="1"/>
          </p:cNvSpPr>
          <p:nvPr>
            <p:ph type="sldImg"/>
          </p:nvPr>
        </p:nvSpPr>
        <p:spPr>
          <a:ln/>
        </p:spPr>
      </p:sp>
      <p:sp>
        <p:nvSpPr>
          <p:cNvPr id="191491" name="Rectangle 3"/>
          <p:cNvSpPr>
            <a:spLocks noGrp="1" noChangeArrowheads="1"/>
          </p:cNvSpPr>
          <p:nvPr>
            <p:ph type="body" idx="1"/>
          </p:nvPr>
        </p:nvSpPr>
        <p:spPr/>
        <p:txBody>
          <a:bodyPr/>
          <a:lstStyle/>
          <a:p>
            <a:endParaRPr lang="ar-JO"/>
          </a:p>
        </p:txBody>
      </p:sp>
      <p:sp>
        <p:nvSpPr>
          <p:cNvPr id="5" name="Date Placeholder 4"/>
          <p:cNvSpPr>
            <a:spLocks noGrp="1"/>
          </p:cNvSpPr>
          <p:nvPr>
            <p:ph type="dt" idx="10"/>
          </p:nvPr>
        </p:nvSpPr>
        <p:spPr/>
        <p:txBody>
          <a:bodyPr/>
          <a:lstStyle/>
          <a:p>
            <a:fld id="{77697360-003B-49B4-AD4B-A182FE47E05A}" type="datetime1">
              <a:rPr lang="en-US" smtClean="0"/>
              <a:t>10/6/2018</a:t>
            </a:fld>
            <a:endParaRPr lang="ar-IQ"/>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B68E5357-D0AF-4AE9-8811-E658705E1F80}" type="slidenum">
              <a:rPr lang="en-US"/>
              <a:pPr/>
              <a:t>56</a:t>
            </a:fld>
            <a:endParaRPr lang="en-US"/>
          </a:p>
        </p:txBody>
      </p:sp>
      <p:sp>
        <p:nvSpPr>
          <p:cNvPr id="192514" name="Rectangle 2"/>
          <p:cNvSpPr>
            <a:spLocks noGrp="1" noRot="1" noChangeAspect="1" noChangeArrowheads="1" noTextEdit="1"/>
          </p:cNvSpPr>
          <p:nvPr>
            <p:ph type="sldImg"/>
          </p:nvPr>
        </p:nvSpPr>
        <p:spPr>
          <a:ln/>
        </p:spPr>
      </p:sp>
      <p:sp>
        <p:nvSpPr>
          <p:cNvPr id="192515" name="Rectangle 3"/>
          <p:cNvSpPr>
            <a:spLocks noGrp="1" noChangeArrowheads="1"/>
          </p:cNvSpPr>
          <p:nvPr>
            <p:ph type="body" idx="1"/>
          </p:nvPr>
        </p:nvSpPr>
        <p:spPr/>
        <p:txBody>
          <a:bodyPr/>
          <a:lstStyle/>
          <a:p>
            <a:endParaRPr lang="ar-JO"/>
          </a:p>
        </p:txBody>
      </p:sp>
      <p:sp>
        <p:nvSpPr>
          <p:cNvPr id="5" name="Date Placeholder 4"/>
          <p:cNvSpPr>
            <a:spLocks noGrp="1"/>
          </p:cNvSpPr>
          <p:nvPr>
            <p:ph type="dt" idx="10"/>
          </p:nvPr>
        </p:nvSpPr>
        <p:spPr/>
        <p:txBody>
          <a:bodyPr/>
          <a:lstStyle/>
          <a:p>
            <a:fld id="{4209D3DE-CA19-4339-A5DC-DDB9945DC3A2}" type="datetime1">
              <a:rPr lang="en-US" smtClean="0"/>
              <a:t>10/6/2018</a:t>
            </a:fld>
            <a:endParaRPr lang="ar-IQ"/>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1EDE6E65-A1F6-4798-B651-38ED0D1563BF}" type="slidenum">
              <a:rPr lang="en-US" smtClean="0"/>
              <a:pPr/>
              <a:t>57</a:t>
            </a:fld>
            <a:endParaRPr lang="en-US"/>
          </a:p>
        </p:txBody>
      </p:sp>
      <p:sp>
        <p:nvSpPr>
          <p:cNvPr id="5" name="Date Placeholder 4"/>
          <p:cNvSpPr>
            <a:spLocks noGrp="1"/>
          </p:cNvSpPr>
          <p:nvPr>
            <p:ph type="dt" idx="11"/>
          </p:nvPr>
        </p:nvSpPr>
        <p:spPr/>
        <p:txBody>
          <a:bodyPr/>
          <a:lstStyle/>
          <a:p>
            <a:fld id="{F8E97784-ABBB-4A21-A015-8B224426CCDF}" type="datetime1">
              <a:rPr lang="en-US" smtClean="0"/>
              <a:t>10/6/2018</a:t>
            </a:fld>
            <a:endParaRPr lang="ar-IQ"/>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1EDE6E65-A1F6-4798-B651-38ED0D1563BF}" type="slidenum">
              <a:rPr lang="en-US" smtClean="0"/>
              <a:pPr/>
              <a:t>58</a:t>
            </a:fld>
            <a:endParaRPr lang="en-US"/>
          </a:p>
        </p:txBody>
      </p:sp>
      <p:sp>
        <p:nvSpPr>
          <p:cNvPr id="5" name="Date Placeholder 4"/>
          <p:cNvSpPr>
            <a:spLocks noGrp="1"/>
          </p:cNvSpPr>
          <p:nvPr>
            <p:ph type="dt" idx="11"/>
          </p:nvPr>
        </p:nvSpPr>
        <p:spPr/>
        <p:txBody>
          <a:bodyPr/>
          <a:lstStyle/>
          <a:p>
            <a:fld id="{23EA1BCF-CC2A-4133-AF0D-02DAC384DE9A}" type="datetime1">
              <a:rPr lang="en-US" smtClean="0"/>
              <a:t>10/6/2018</a:t>
            </a:fld>
            <a:endParaRPr lang="ar-IQ"/>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0DA7F6F2-D72C-4C38-B9A1-A8FDB66CA229}" type="slidenum">
              <a:rPr lang="ar-IQ" smtClean="0"/>
              <a:pPr/>
              <a:t>59</a:t>
            </a:fld>
            <a:endParaRPr lang="ar-IQ"/>
          </a:p>
        </p:txBody>
      </p:sp>
      <p:sp>
        <p:nvSpPr>
          <p:cNvPr id="5" name="Date Placeholder 4"/>
          <p:cNvSpPr>
            <a:spLocks noGrp="1"/>
          </p:cNvSpPr>
          <p:nvPr>
            <p:ph type="dt" idx="11"/>
          </p:nvPr>
        </p:nvSpPr>
        <p:spPr/>
        <p:txBody>
          <a:bodyPr/>
          <a:lstStyle/>
          <a:p>
            <a:fld id="{8C4B0712-0866-477E-811C-D37354DE6C19}" type="datetime1">
              <a:rPr lang="en-US" smtClean="0"/>
              <a:t>10/6/2018</a:t>
            </a:fld>
            <a:endParaRPr lang="ar-IQ"/>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1DA3FAF2-1C97-4886-AA81-D0E10130C661}" type="slidenum">
              <a:rPr lang="en-US" altLang="zh-CN" smtClean="0"/>
              <a:pPr/>
              <a:t>6</a:t>
            </a:fld>
            <a:endParaRPr lang="en-US" altLang="zh-CN"/>
          </a:p>
        </p:txBody>
      </p:sp>
      <p:sp>
        <p:nvSpPr>
          <p:cNvPr id="5" name="Date Placeholder 4"/>
          <p:cNvSpPr>
            <a:spLocks noGrp="1"/>
          </p:cNvSpPr>
          <p:nvPr>
            <p:ph type="dt" idx="11"/>
          </p:nvPr>
        </p:nvSpPr>
        <p:spPr/>
        <p:txBody>
          <a:bodyPr/>
          <a:lstStyle/>
          <a:p>
            <a:fld id="{DEC5BE97-CD33-4A5B-A322-01E2B9C1845E}" type="datetime1">
              <a:rPr lang="en-US" smtClean="0"/>
              <a:t>10/6/2018</a:t>
            </a:fld>
            <a:endParaRPr lang="ar-IQ"/>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0DA7F6F2-D72C-4C38-B9A1-A8FDB66CA229}" type="slidenum">
              <a:rPr lang="ar-IQ" smtClean="0"/>
              <a:pPr/>
              <a:t>7</a:t>
            </a:fld>
            <a:endParaRPr lang="ar-IQ"/>
          </a:p>
        </p:txBody>
      </p:sp>
      <p:sp>
        <p:nvSpPr>
          <p:cNvPr id="5" name="Date Placeholder 4"/>
          <p:cNvSpPr>
            <a:spLocks noGrp="1"/>
          </p:cNvSpPr>
          <p:nvPr>
            <p:ph type="dt" idx="11"/>
          </p:nvPr>
        </p:nvSpPr>
        <p:spPr/>
        <p:txBody>
          <a:bodyPr/>
          <a:lstStyle/>
          <a:p>
            <a:fld id="{0374C804-3BC8-4AE3-A382-E7B5F50EAB66}" type="datetime1">
              <a:rPr lang="en-US" smtClean="0"/>
              <a:t>10/6/2018</a:t>
            </a:fld>
            <a:endParaRPr lang="ar-IQ"/>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1DA3FAF2-1C97-4886-AA81-D0E10130C661}" type="slidenum">
              <a:rPr lang="en-US" altLang="zh-CN" smtClean="0"/>
              <a:pPr/>
              <a:t>8</a:t>
            </a:fld>
            <a:endParaRPr lang="en-US" altLang="zh-CN"/>
          </a:p>
        </p:txBody>
      </p:sp>
      <p:sp>
        <p:nvSpPr>
          <p:cNvPr id="5" name="Date Placeholder 4"/>
          <p:cNvSpPr>
            <a:spLocks noGrp="1"/>
          </p:cNvSpPr>
          <p:nvPr>
            <p:ph type="dt" idx="11"/>
          </p:nvPr>
        </p:nvSpPr>
        <p:spPr/>
        <p:txBody>
          <a:bodyPr/>
          <a:lstStyle/>
          <a:p>
            <a:fld id="{08F33D7E-7909-450A-B424-BA48A37F9AB1}" type="datetime1">
              <a:rPr lang="en-US" smtClean="0"/>
              <a:t>10/6/2018</a:t>
            </a:fld>
            <a:endParaRPr lang="ar-IQ"/>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1DA3FAF2-1C97-4886-AA81-D0E10130C661}" type="slidenum">
              <a:rPr lang="en-US" altLang="zh-CN" smtClean="0"/>
              <a:pPr/>
              <a:t>9</a:t>
            </a:fld>
            <a:endParaRPr lang="en-US" altLang="zh-CN"/>
          </a:p>
        </p:txBody>
      </p:sp>
      <p:sp>
        <p:nvSpPr>
          <p:cNvPr id="5" name="Date Placeholder 4"/>
          <p:cNvSpPr>
            <a:spLocks noGrp="1"/>
          </p:cNvSpPr>
          <p:nvPr>
            <p:ph type="dt" idx="11"/>
          </p:nvPr>
        </p:nvSpPr>
        <p:spPr/>
        <p:txBody>
          <a:bodyPr/>
          <a:lstStyle/>
          <a:p>
            <a:fld id="{833C9513-13D7-4206-A333-0D9F322BEFFC}" type="datetime1">
              <a:rPr lang="en-US" smtClean="0"/>
              <a:t>10/6/2018</a:t>
            </a:fld>
            <a:endParaRPr lang="ar-IQ"/>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D5253255-3336-4536-8EB1-419F470A9877}" type="datetimeFigureOut">
              <a:rPr lang="en-US" smtClean="0">
                <a:solidFill>
                  <a:srgbClr val="DBF5F9">
                    <a:shade val="90000"/>
                  </a:srgbClr>
                </a:solidFill>
              </a:rPr>
              <a:pPr/>
              <a:t>10/6/2018</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81EC9EDF-1FEB-4436-A370-BDC6C8B4C0C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 xmlns:p14="http://schemas.microsoft.com/office/powerpoint/2010/main" val="3112600177"/>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5253255-3336-4536-8EB1-419F470A9877}" type="datetimeFigureOut">
              <a:rPr lang="en-US" smtClean="0">
                <a:solidFill>
                  <a:srgbClr val="04617B">
                    <a:shade val="90000"/>
                  </a:srgbClr>
                </a:solidFill>
              </a:rPr>
              <a:pPr/>
              <a:t>10/6/2018</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81EC9EDF-1FEB-4436-A370-BDC6C8B4C0C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 xmlns:p14="http://schemas.microsoft.com/office/powerpoint/2010/main" val="15372086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5253255-3336-4536-8EB1-419F470A9877}" type="datetimeFigureOut">
              <a:rPr lang="en-US" smtClean="0">
                <a:solidFill>
                  <a:srgbClr val="04617B">
                    <a:shade val="90000"/>
                  </a:srgbClr>
                </a:solidFill>
              </a:rPr>
              <a:pPr/>
              <a:t>10/6/2018</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81EC9EDF-1FEB-4436-A370-BDC6C8B4C0C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 xmlns:p14="http://schemas.microsoft.com/office/powerpoint/2010/main" val="16058051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09600" y="6245225"/>
            <a:ext cx="2844800" cy="476250"/>
          </a:xfrm>
        </p:spPr>
        <p:txBody>
          <a:bodyPr/>
          <a:lstStyle>
            <a:lvl1pPr>
              <a:defRPr/>
            </a:lvl1pPr>
          </a:lstStyle>
          <a:p>
            <a:endParaRPr lang="en-US"/>
          </a:p>
        </p:txBody>
      </p:sp>
      <p:sp>
        <p:nvSpPr>
          <p:cNvPr id="6" name="Footer Placeholder 5"/>
          <p:cNvSpPr>
            <a:spLocks noGrp="1"/>
          </p:cNvSpPr>
          <p:nvPr>
            <p:ph type="ftr" sz="quarter" idx="11"/>
          </p:nvPr>
        </p:nvSpPr>
        <p:spPr>
          <a:xfrm>
            <a:off x="4165600" y="6245225"/>
            <a:ext cx="38608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8737600" y="6245225"/>
            <a:ext cx="2844800" cy="476250"/>
          </a:xfrm>
        </p:spPr>
        <p:txBody>
          <a:bodyPr/>
          <a:lstStyle>
            <a:lvl1pPr>
              <a:defRPr/>
            </a:lvl1pPr>
          </a:lstStyle>
          <a:p>
            <a:fld id="{ACBC161A-66E7-4FB3-A6EA-C6E90D193C25}" type="slidenum">
              <a:rPr lang="en-US"/>
              <a:pPr/>
              <a:t>‹#›</a:t>
            </a:fld>
            <a:endParaRPr lang="en-US"/>
          </a:p>
        </p:txBody>
      </p:sp>
    </p:spTree>
    <p:extLst>
      <p:ext uri="{BB962C8B-B14F-4D97-AF65-F5344CB8AC3E}">
        <p14:creationId xmlns="" xmlns:p14="http://schemas.microsoft.com/office/powerpoint/2010/main" val="38100167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09600" y="274638"/>
            <a:ext cx="109728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09600" y="1600200"/>
            <a:ext cx="53848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197600" y="1600200"/>
            <a:ext cx="53848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09600" y="3938589"/>
            <a:ext cx="53848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6197600" y="3938589"/>
            <a:ext cx="53848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A9FE251-1BC4-4CFA-B813-8647F199FA58}" type="slidenum">
              <a:rPr lang="en-US"/>
              <a:pPr>
                <a:defRPr/>
              </a:pPr>
              <a:t>‹#›</a:t>
            </a:fld>
            <a:endParaRPr lang="en-US"/>
          </a:p>
        </p:txBody>
      </p:sp>
    </p:spTree>
    <p:extLst>
      <p:ext uri="{BB962C8B-B14F-4D97-AF65-F5344CB8AC3E}">
        <p14:creationId xmlns="" xmlns:p14="http://schemas.microsoft.com/office/powerpoint/2010/main" val="3068993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5253255-3336-4536-8EB1-419F470A9877}" type="datetimeFigureOut">
              <a:rPr lang="en-US" smtClean="0">
                <a:solidFill>
                  <a:srgbClr val="04617B">
                    <a:shade val="90000"/>
                  </a:srgbClr>
                </a:solidFill>
              </a:rPr>
              <a:pPr/>
              <a:t>10/6/2018</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81EC9EDF-1FEB-4436-A370-BDC6C8B4C0C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 xmlns:p14="http://schemas.microsoft.com/office/powerpoint/2010/main" val="2937791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D5253255-3336-4536-8EB1-419F470A9877}" type="datetimeFigureOut">
              <a:rPr lang="en-US" smtClean="0">
                <a:solidFill>
                  <a:srgbClr val="DBF5F9">
                    <a:shade val="90000"/>
                  </a:srgbClr>
                </a:solidFill>
              </a:rPr>
              <a:pPr/>
              <a:t>10/6/2018</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81EC9EDF-1FEB-4436-A370-BDC6C8B4C0C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 xmlns:p14="http://schemas.microsoft.com/office/powerpoint/2010/main" val="1864346647"/>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5253255-3336-4536-8EB1-419F470A9877}" type="datetimeFigureOut">
              <a:rPr lang="en-US" smtClean="0">
                <a:solidFill>
                  <a:srgbClr val="04617B">
                    <a:shade val="90000"/>
                  </a:srgbClr>
                </a:solidFill>
              </a:rPr>
              <a:pPr/>
              <a:t>10/6/2018</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81EC9EDF-1FEB-4436-A370-BDC6C8B4C0C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 xmlns:p14="http://schemas.microsoft.com/office/powerpoint/2010/main" val="39293852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D5253255-3336-4536-8EB1-419F470A9877}" type="datetimeFigureOut">
              <a:rPr lang="en-US" smtClean="0">
                <a:solidFill>
                  <a:srgbClr val="04617B">
                    <a:shade val="90000"/>
                  </a:srgbClr>
                </a:solidFill>
              </a:rPr>
              <a:pPr/>
              <a:t>10/6/2018</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81EC9EDF-1FEB-4436-A370-BDC6C8B4C0C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 xmlns:p14="http://schemas.microsoft.com/office/powerpoint/2010/main" val="41600845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D5253255-3336-4536-8EB1-419F470A9877}" type="datetimeFigureOut">
              <a:rPr lang="en-US" smtClean="0">
                <a:solidFill>
                  <a:srgbClr val="04617B">
                    <a:shade val="90000"/>
                  </a:srgbClr>
                </a:solidFill>
              </a:rPr>
              <a:pPr/>
              <a:t>10/6/2018</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81EC9EDF-1FEB-4436-A370-BDC6C8B4C0C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 xmlns:p14="http://schemas.microsoft.com/office/powerpoint/2010/main" val="11933983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253255-3336-4536-8EB1-419F470A9877}" type="datetimeFigureOut">
              <a:rPr lang="en-US" smtClean="0">
                <a:solidFill>
                  <a:srgbClr val="04617B">
                    <a:shade val="90000"/>
                  </a:srgbClr>
                </a:solidFill>
              </a:rPr>
              <a:pPr/>
              <a:t>10/6/2018</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81EC9EDF-1FEB-4436-A370-BDC6C8B4C0C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 xmlns:p14="http://schemas.microsoft.com/office/powerpoint/2010/main" val="8857494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5253255-3336-4536-8EB1-419F470A9877}" type="datetimeFigureOut">
              <a:rPr lang="en-US" smtClean="0">
                <a:solidFill>
                  <a:srgbClr val="04617B">
                    <a:shade val="90000"/>
                  </a:srgbClr>
                </a:solidFill>
              </a:rPr>
              <a:pPr/>
              <a:t>10/6/2018</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81EC9EDF-1FEB-4436-A370-BDC6C8B4C0C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 xmlns:p14="http://schemas.microsoft.com/office/powerpoint/2010/main" val="3365710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rtl="0"/>
            <a:endParaRPr lang="en-US" sz="1800">
              <a:solidFill>
                <a:prstClr val="white"/>
              </a:solidFill>
            </a:endParaRPr>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rtl="0"/>
            <a:endParaRPr lang="en-US" sz="1800">
              <a:solidFill>
                <a:prstClr val="white"/>
              </a:solidFill>
            </a:endParaRPr>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D5253255-3336-4536-8EB1-419F470A9877}" type="datetimeFigureOut">
              <a:rPr lang="en-US" smtClean="0">
                <a:solidFill>
                  <a:srgbClr val="04617B">
                    <a:shade val="90000"/>
                  </a:srgbClr>
                </a:solidFill>
              </a:rPr>
              <a:pPr/>
              <a:t>10/6/2018</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10769600" y="6356351"/>
            <a:ext cx="812800" cy="365125"/>
          </a:xfrm>
        </p:spPr>
        <p:txBody>
          <a:bodyPr/>
          <a:lstStyle/>
          <a:p>
            <a:fld id="{81EC9EDF-1FEB-4436-A370-BDC6C8B4C0C8}"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algn="l" rtl="0"/>
            <a:endParaRPr lang="en-US" sz="1800">
              <a:solidFill>
                <a:prstClr val="black"/>
              </a:solidFill>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algn="l" rtl="0"/>
            <a:endParaRPr lang="en-US" sz="1800">
              <a:solidFill>
                <a:prstClr val="black"/>
              </a:solidFill>
            </a:endParaRPr>
          </a:p>
        </p:txBody>
      </p:sp>
    </p:spTree>
    <p:extLst>
      <p:ext uri="{BB962C8B-B14F-4D97-AF65-F5344CB8AC3E}">
        <p14:creationId xmlns="" xmlns:p14="http://schemas.microsoft.com/office/powerpoint/2010/main" val="29367893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algn="l" rtl="0"/>
            <a:endParaRPr lang="en-US" sz="1800">
              <a:solidFill>
                <a:prstClr val="black"/>
              </a:solidFill>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algn="l" rtl="0"/>
            <a:endParaRPr lang="en-US" sz="1800">
              <a:solidFill>
                <a:prstClr val="black"/>
              </a:solidFill>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rtl="0"/>
            <a:fld id="{D5253255-3336-4536-8EB1-419F470A9877}" type="datetimeFigureOut">
              <a:rPr lang="en-US" smtClean="0">
                <a:solidFill>
                  <a:srgbClr val="04617B">
                    <a:shade val="90000"/>
                  </a:srgbClr>
                </a:solidFill>
              </a:rPr>
              <a:pPr rtl="0"/>
              <a:t>10/6/2018</a:t>
            </a:fld>
            <a:endParaRPr lang="en-US">
              <a:solidFill>
                <a:srgbClr val="04617B">
                  <a:shade val="90000"/>
                </a:srgbClr>
              </a:solidFill>
            </a:endParaRPr>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rtl="0"/>
            <a:endParaRPr lang="en-US">
              <a:solidFill>
                <a:srgbClr val="04617B">
                  <a:shade val="90000"/>
                </a:srgbClr>
              </a:solidFill>
            </a:endParaRPr>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rtl="0"/>
            <a:fld id="{81EC9EDF-1FEB-4436-A370-BDC6C8B4C0C8}" type="slidenum">
              <a:rPr lang="en-US" smtClean="0">
                <a:solidFill>
                  <a:srgbClr val="04617B">
                    <a:shade val="90000"/>
                  </a:srgbClr>
                </a:solidFill>
              </a:rPr>
              <a:pPr rtl="0"/>
              <a:t>‹#›</a:t>
            </a:fld>
            <a:endParaRPr lang="en-US">
              <a:solidFill>
                <a:srgbClr val="04617B">
                  <a:shade val="90000"/>
                </a:srgbClr>
              </a:solidFill>
            </a:endParaRPr>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algn="l" rtl="0"/>
              <a:endParaRPr lang="en-US" sz="1800">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algn="l" rtl="0"/>
              <a:endParaRPr lang="en-US" sz="1800">
                <a:solidFill>
                  <a:prstClr val="black"/>
                </a:solidFill>
              </a:endParaRPr>
            </a:p>
          </p:txBody>
        </p:sp>
      </p:grpSp>
    </p:spTree>
    <p:extLst>
      <p:ext uri="{BB962C8B-B14F-4D97-AF65-F5344CB8AC3E}">
        <p14:creationId xmlns="" xmlns:p14="http://schemas.microsoft.com/office/powerpoint/2010/main" val="38061452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3" r:id="rId12"/>
    <p:sldLayoutId id="2147483674" r:id="rId13"/>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7.xml"/><Relationship Id="rId1" Type="http://schemas.openxmlformats.org/officeDocument/2006/relationships/slideLayout" Target="../slideLayouts/slideLayout4.xml"/><Relationship Id="rId4" Type="http://schemas.openxmlformats.org/officeDocument/2006/relationships/image" Target="../media/image29.png"/></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31.emf"/></Relationships>
</file>

<file path=ppt/slides/_rels/slide29.xml.rels><?xml version="1.0" encoding="UTF-8" standalone="yes"?>
<Relationships xmlns="http://schemas.openxmlformats.org/package/2006/relationships"><Relationship Id="rId3" Type="http://schemas.openxmlformats.org/officeDocument/2006/relationships/hyperlink" Target="https://en.wikipedia.org/wiki/Peroxisome"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1.xml"/><Relationship Id="rId2" Type="http://schemas.openxmlformats.org/officeDocument/2006/relationships/notesSlide" Target="../notesSlides/notesSlide34.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3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2.xml"/><Relationship Id="rId2" Type="http://schemas.openxmlformats.org/officeDocument/2006/relationships/notesSlide" Target="../notesSlides/notesSlide41.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50.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49.jpeg"/></Relationships>
</file>

<file path=ppt/slides/_rels/slide56.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6440" y="1005840"/>
            <a:ext cx="10468864" cy="1127760"/>
          </a:xfrm>
        </p:spPr>
        <p:style>
          <a:lnRef idx="1">
            <a:schemeClr val="accent2"/>
          </a:lnRef>
          <a:fillRef idx="2">
            <a:schemeClr val="accent2"/>
          </a:fillRef>
          <a:effectRef idx="1">
            <a:schemeClr val="accent2"/>
          </a:effectRef>
          <a:fontRef idx="minor">
            <a:schemeClr val="dk1"/>
          </a:fontRef>
        </p:style>
        <p:txBody>
          <a:bodyPr>
            <a:normAutofit/>
          </a:bodyPr>
          <a:lstStyle/>
          <a:p>
            <a:pPr algn="ctr"/>
            <a:r>
              <a:rPr lang="en-US"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itchFamily="18" charset="0"/>
                <a:cs typeface="Times New Roman" pitchFamily="18" charset="0"/>
              </a:rPr>
              <a:t>Overview of Cellular Physiology </a:t>
            </a:r>
          </a:p>
        </p:txBody>
      </p:sp>
      <p:sp>
        <p:nvSpPr>
          <p:cNvPr id="3" name="Subtitle 2"/>
          <p:cNvSpPr>
            <a:spLocks noGrp="1"/>
          </p:cNvSpPr>
          <p:nvPr>
            <p:ph type="subTitle" idx="1"/>
          </p:nvPr>
        </p:nvSpPr>
        <p:spPr>
          <a:xfrm>
            <a:off x="4145280" y="4998720"/>
            <a:ext cx="7854696" cy="1127760"/>
          </a:xfrm>
        </p:spPr>
        <p:style>
          <a:lnRef idx="1">
            <a:schemeClr val="accent2"/>
          </a:lnRef>
          <a:fillRef idx="2">
            <a:schemeClr val="accent2"/>
          </a:fillRef>
          <a:effectRef idx="1">
            <a:schemeClr val="accent2"/>
          </a:effectRef>
          <a:fontRef idx="minor">
            <a:schemeClr val="dk1"/>
          </a:fontRef>
        </p:style>
        <p:txBody>
          <a:bodyPr>
            <a:normAutofit fontScale="92500" lnSpcReduction="10000"/>
          </a:bodyPr>
          <a:lstStyle/>
          <a:p>
            <a:pPr algn="ctr"/>
            <a:endParaRPr lang="en-US" sz="36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Times New Roman" pitchFamily="18" charset="0"/>
              <a:cs typeface="Times New Roman" pitchFamily="18" charset="0"/>
            </a:endParaRPr>
          </a:p>
          <a:p>
            <a:pPr algn="ctr"/>
            <a:r>
              <a:rPr lang="en-US" sz="36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Lec</a:t>
            </a:r>
            <a:r>
              <a:rPr lang="en-US"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2     Dr</a:t>
            </a:r>
            <a:r>
              <a:rPr lang="en-US"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en-US" sz="36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Shaimaa</a:t>
            </a:r>
            <a:r>
              <a:rPr lang="en-US"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en-US" sz="36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Munther</a:t>
            </a:r>
            <a:endParaRPr lang="en-US"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p:txBody>
      </p:sp>
      <p:pic>
        <p:nvPicPr>
          <p:cNvPr id="6" name="Picture 4"/>
          <p:cNvPicPr>
            <a:picLocks noChangeAspect="1" noChangeArrowheads="1"/>
          </p:cNvPicPr>
          <p:nvPr/>
        </p:nvPicPr>
        <p:blipFill>
          <a:blip r:embed="rId3"/>
          <a:srcRect/>
          <a:stretch>
            <a:fillRect/>
          </a:stretch>
        </p:blipFill>
        <p:spPr bwMode="auto">
          <a:xfrm>
            <a:off x="647779" y="2636520"/>
            <a:ext cx="4499952" cy="22860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 xmlns:p14="http://schemas.microsoft.com/office/powerpoint/2010/main" val="36205898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17"/>
          <p:cNvPicPr>
            <a:picLocks noChangeAspect="1" noChangeArrowheads="1"/>
          </p:cNvPicPr>
          <p:nvPr/>
        </p:nvPicPr>
        <p:blipFill>
          <a:blip r:embed="rId3"/>
          <a:srcRect/>
          <a:stretch>
            <a:fillRect/>
          </a:stretch>
        </p:blipFill>
        <p:spPr bwMode="auto">
          <a:xfrm>
            <a:off x="-2117" y="-7938"/>
            <a:ext cx="12198351" cy="687387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5363" name="Text Box 5"/>
          <p:cNvSpPr txBox="1">
            <a:spLocks noChangeArrowheads="1"/>
          </p:cNvSpPr>
          <p:nvPr/>
        </p:nvSpPr>
        <p:spPr bwMode="auto">
          <a:xfrm>
            <a:off x="9296400" y="2317750"/>
            <a:ext cx="2489200" cy="527050"/>
          </a:xfrm>
          <a:prstGeom prst="rect">
            <a:avLst/>
          </a:prstGeom>
          <a:noFill/>
          <a:ln w="9525">
            <a:noFill/>
            <a:miter lim="800000"/>
            <a:headEnd/>
            <a:tailEnd/>
          </a:ln>
        </p:spPr>
        <p:txBody>
          <a:bodyPr lIns="82263" tIns="41131" rIns="82263" bIns="41131">
            <a:spAutoFit/>
          </a:bodyPr>
          <a:lstStyle/>
          <a:p>
            <a:pPr algn="ctr"/>
            <a:r>
              <a:rPr lang="en-US" sz="1600">
                <a:latin typeface="Lucida Sans Unicode" pitchFamily="34" charset="0"/>
              </a:rPr>
              <a:t>hydrophobic</a:t>
            </a:r>
          </a:p>
          <a:p>
            <a:pPr algn="ctr">
              <a:lnSpc>
                <a:spcPct val="80000"/>
              </a:lnSpc>
            </a:pPr>
            <a:r>
              <a:rPr lang="en-US" sz="1600">
                <a:latin typeface="Lucida Sans Unicode" pitchFamily="34" charset="0"/>
              </a:rPr>
              <a:t>tails</a:t>
            </a:r>
          </a:p>
        </p:txBody>
      </p:sp>
      <p:sp>
        <p:nvSpPr>
          <p:cNvPr id="15364" name="Text Box 6"/>
          <p:cNvSpPr txBox="1">
            <a:spLocks noChangeArrowheads="1"/>
          </p:cNvSpPr>
          <p:nvPr/>
        </p:nvSpPr>
        <p:spPr bwMode="auto">
          <a:xfrm>
            <a:off x="9387418" y="4038600"/>
            <a:ext cx="2307167" cy="476250"/>
          </a:xfrm>
          <a:prstGeom prst="rect">
            <a:avLst/>
          </a:prstGeom>
          <a:noFill/>
          <a:ln w="9525">
            <a:noFill/>
            <a:miter lim="800000"/>
            <a:headEnd/>
            <a:tailEnd/>
          </a:ln>
        </p:spPr>
        <p:txBody>
          <a:bodyPr lIns="82263" tIns="41131" rIns="82263" bIns="41131">
            <a:spAutoFit/>
          </a:bodyPr>
          <a:lstStyle/>
          <a:p>
            <a:pPr algn="ctr">
              <a:lnSpc>
                <a:spcPct val="80000"/>
              </a:lnSpc>
            </a:pPr>
            <a:r>
              <a:rPr lang="en-US" sz="1600">
                <a:latin typeface="Lucida Sans Unicode" pitchFamily="34" charset="0"/>
              </a:rPr>
              <a:t>hydrophilic</a:t>
            </a:r>
          </a:p>
          <a:p>
            <a:pPr algn="ctr">
              <a:lnSpc>
                <a:spcPct val="80000"/>
              </a:lnSpc>
            </a:pPr>
            <a:r>
              <a:rPr lang="en-US" sz="1600">
                <a:latin typeface="Lucida Sans Unicode" pitchFamily="34" charset="0"/>
              </a:rPr>
              <a:t>heads</a:t>
            </a:r>
          </a:p>
        </p:txBody>
      </p:sp>
      <p:sp>
        <p:nvSpPr>
          <p:cNvPr id="15365" name="Text Box 7"/>
          <p:cNvSpPr txBox="1">
            <a:spLocks noChangeArrowheads="1"/>
          </p:cNvSpPr>
          <p:nvPr/>
        </p:nvSpPr>
        <p:spPr bwMode="auto">
          <a:xfrm>
            <a:off x="9387418" y="836613"/>
            <a:ext cx="2307167" cy="476250"/>
          </a:xfrm>
          <a:prstGeom prst="rect">
            <a:avLst/>
          </a:prstGeom>
          <a:noFill/>
          <a:ln w="9525">
            <a:noFill/>
            <a:miter lim="800000"/>
            <a:headEnd/>
            <a:tailEnd/>
          </a:ln>
        </p:spPr>
        <p:txBody>
          <a:bodyPr lIns="82263" tIns="41131" rIns="82263" bIns="41131">
            <a:spAutoFit/>
          </a:bodyPr>
          <a:lstStyle/>
          <a:p>
            <a:pPr algn="ctr">
              <a:lnSpc>
                <a:spcPct val="80000"/>
              </a:lnSpc>
            </a:pPr>
            <a:r>
              <a:rPr lang="en-US" sz="1600">
                <a:latin typeface="Lucida Sans Unicode" pitchFamily="34" charset="0"/>
              </a:rPr>
              <a:t>hydrophilic</a:t>
            </a:r>
          </a:p>
          <a:p>
            <a:pPr algn="ctr">
              <a:lnSpc>
                <a:spcPct val="80000"/>
              </a:lnSpc>
            </a:pPr>
            <a:r>
              <a:rPr lang="en-US" sz="1600">
                <a:latin typeface="Lucida Sans Unicode" pitchFamily="34" charset="0"/>
              </a:rPr>
              <a:t>heads</a:t>
            </a:r>
          </a:p>
        </p:txBody>
      </p:sp>
      <p:sp>
        <p:nvSpPr>
          <p:cNvPr id="15366" name="Text Box 8"/>
          <p:cNvSpPr txBox="1">
            <a:spLocks noChangeArrowheads="1"/>
          </p:cNvSpPr>
          <p:nvPr/>
        </p:nvSpPr>
        <p:spPr bwMode="auto">
          <a:xfrm>
            <a:off x="4940300" y="131763"/>
            <a:ext cx="3532717" cy="525462"/>
          </a:xfrm>
          <a:prstGeom prst="rect">
            <a:avLst/>
          </a:prstGeom>
          <a:noFill/>
          <a:ln w="9525">
            <a:noFill/>
            <a:miter lim="800000"/>
            <a:headEnd/>
            <a:tailEnd/>
          </a:ln>
        </p:spPr>
        <p:txBody>
          <a:bodyPr lIns="82263" tIns="41131" rIns="82263" bIns="41131">
            <a:spAutoFit/>
          </a:bodyPr>
          <a:lstStyle/>
          <a:p>
            <a:pPr algn="ctr"/>
            <a:r>
              <a:rPr lang="en-US" sz="1600" i="1">
                <a:latin typeface="Lucida Sans Unicode" pitchFamily="34" charset="0"/>
              </a:rPr>
              <a:t>extracellular fluid</a:t>
            </a:r>
          </a:p>
          <a:p>
            <a:pPr algn="ctr">
              <a:lnSpc>
                <a:spcPct val="80000"/>
              </a:lnSpc>
            </a:pPr>
            <a:r>
              <a:rPr lang="en-US" sz="1600" i="1">
                <a:latin typeface="Lucida Sans Unicode" pitchFamily="34" charset="0"/>
              </a:rPr>
              <a:t>(watery environment)</a:t>
            </a:r>
          </a:p>
        </p:txBody>
      </p:sp>
      <p:sp>
        <p:nvSpPr>
          <p:cNvPr id="15367" name="Text Box 9"/>
          <p:cNvSpPr txBox="1">
            <a:spLocks noChangeArrowheads="1"/>
          </p:cNvSpPr>
          <p:nvPr/>
        </p:nvSpPr>
        <p:spPr bwMode="auto">
          <a:xfrm>
            <a:off x="5056718" y="5872163"/>
            <a:ext cx="3532716" cy="525462"/>
          </a:xfrm>
          <a:prstGeom prst="rect">
            <a:avLst/>
          </a:prstGeom>
          <a:noFill/>
          <a:ln w="9525">
            <a:noFill/>
            <a:miter lim="800000"/>
            <a:headEnd/>
            <a:tailEnd/>
          </a:ln>
        </p:spPr>
        <p:txBody>
          <a:bodyPr lIns="82263" tIns="41131" rIns="82263" bIns="41131">
            <a:spAutoFit/>
          </a:bodyPr>
          <a:lstStyle/>
          <a:p>
            <a:pPr algn="ctr"/>
            <a:r>
              <a:rPr lang="en-US" sz="1600" i="1">
                <a:latin typeface="Lucida Sans Unicode" pitchFamily="34" charset="0"/>
              </a:rPr>
              <a:t>cytoplasm</a:t>
            </a:r>
          </a:p>
          <a:p>
            <a:pPr algn="ctr">
              <a:lnSpc>
                <a:spcPct val="80000"/>
              </a:lnSpc>
            </a:pPr>
            <a:r>
              <a:rPr lang="en-US" sz="1600" i="1">
                <a:latin typeface="Lucida Sans Unicode" pitchFamily="34" charset="0"/>
              </a:rPr>
              <a:t>(watery environment)</a:t>
            </a:r>
          </a:p>
        </p:txBody>
      </p:sp>
      <p:sp>
        <p:nvSpPr>
          <p:cNvPr id="15368" name="Text Box 10"/>
          <p:cNvSpPr txBox="1">
            <a:spLocks noChangeArrowheads="1"/>
          </p:cNvSpPr>
          <p:nvPr/>
        </p:nvSpPr>
        <p:spPr bwMode="auto">
          <a:xfrm>
            <a:off x="2796118" y="766763"/>
            <a:ext cx="1474183" cy="329287"/>
          </a:xfrm>
          <a:prstGeom prst="rect">
            <a:avLst/>
          </a:prstGeom>
          <a:noFill/>
          <a:ln w="9525">
            <a:noFill/>
            <a:miter lim="800000"/>
            <a:headEnd/>
            <a:tailEnd/>
          </a:ln>
        </p:spPr>
        <p:txBody>
          <a:bodyPr wrap="none" lIns="82263" tIns="41131" rIns="82263" bIns="41131">
            <a:spAutoFit/>
          </a:bodyPr>
          <a:lstStyle/>
          <a:p>
            <a:pPr algn="ctr"/>
            <a:r>
              <a:rPr lang="en-US" sz="1600">
                <a:latin typeface="Lucida Sans Unicode" pitchFamily="34" charset="0"/>
              </a:rPr>
              <a:t>phospholipid</a:t>
            </a:r>
          </a:p>
        </p:txBody>
      </p:sp>
      <p:sp>
        <p:nvSpPr>
          <p:cNvPr id="15369" name="Text Box 11"/>
          <p:cNvSpPr txBox="1">
            <a:spLocks noChangeArrowheads="1"/>
          </p:cNvSpPr>
          <p:nvPr/>
        </p:nvSpPr>
        <p:spPr bwMode="auto">
          <a:xfrm>
            <a:off x="457200" y="3070225"/>
            <a:ext cx="1526117" cy="330200"/>
          </a:xfrm>
          <a:prstGeom prst="rect">
            <a:avLst/>
          </a:prstGeom>
          <a:noFill/>
          <a:ln w="9525">
            <a:noFill/>
            <a:miter lim="800000"/>
            <a:headEnd/>
            <a:tailEnd/>
          </a:ln>
        </p:spPr>
        <p:txBody>
          <a:bodyPr lIns="82263" tIns="41131" rIns="82263" bIns="41131">
            <a:spAutoFit/>
          </a:bodyPr>
          <a:lstStyle/>
          <a:p>
            <a:pPr algn="r"/>
            <a:r>
              <a:rPr lang="en-US" sz="1600">
                <a:latin typeface="Lucida Sans Unicode" pitchFamily="34" charset="0"/>
              </a:rPr>
              <a:t>bilayer</a:t>
            </a:r>
          </a:p>
        </p:txBody>
      </p:sp>
      <p:sp>
        <p:nvSpPr>
          <p:cNvPr id="15370" name="AutoShape 12"/>
          <p:cNvSpPr>
            <a:spLocks/>
          </p:cNvSpPr>
          <p:nvPr/>
        </p:nvSpPr>
        <p:spPr bwMode="auto">
          <a:xfrm>
            <a:off x="1964267" y="1517650"/>
            <a:ext cx="220133" cy="3627438"/>
          </a:xfrm>
          <a:prstGeom prst="leftBrace">
            <a:avLst>
              <a:gd name="adj1" fmla="val 182890"/>
              <a:gd name="adj2" fmla="val 47991"/>
            </a:avLst>
          </a:prstGeom>
          <a:noFill/>
          <a:ln w="19050">
            <a:solidFill>
              <a:schemeClr val="tx1"/>
            </a:solidFill>
            <a:round/>
            <a:headEnd/>
            <a:tailEnd/>
          </a:ln>
        </p:spPr>
        <p:txBody>
          <a:bodyPr wrap="none" lIns="82269" tIns="41134" rIns="82269" bIns="41134" anchor="ctr"/>
          <a:lstStyle/>
          <a:p>
            <a:endParaRPr lang="ar-IQ">
              <a:latin typeface="Lucida Sans Unicode" pitchFamily="34" charset="0"/>
            </a:endParaRPr>
          </a:p>
        </p:txBody>
      </p:sp>
      <p:sp>
        <p:nvSpPr>
          <p:cNvPr id="15371" name="AutoShape 13"/>
          <p:cNvSpPr>
            <a:spLocks/>
          </p:cNvSpPr>
          <p:nvPr/>
        </p:nvSpPr>
        <p:spPr bwMode="auto">
          <a:xfrm>
            <a:off x="9349318" y="1139826"/>
            <a:ext cx="247649" cy="2886075"/>
          </a:xfrm>
          <a:prstGeom prst="rightBrace">
            <a:avLst>
              <a:gd name="adj1" fmla="val 129344"/>
              <a:gd name="adj2" fmla="val 47870"/>
            </a:avLst>
          </a:prstGeom>
          <a:noFill/>
          <a:ln w="19050">
            <a:solidFill>
              <a:schemeClr val="tx1"/>
            </a:solidFill>
            <a:round/>
            <a:headEnd/>
            <a:tailEnd/>
          </a:ln>
        </p:spPr>
        <p:txBody>
          <a:bodyPr wrap="none" lIns="82269" tIns="41134" rIns="82269" bIns="41134" anchor="ctr"/>
          <a:lstStyle/>
          <a:p>
            <a:endParaRPr lang="ar-IQ">
              <a:latin typeface="Lucida Sans Unicode" pitchFamily="34" charset="0"/>
            </a:endParaRPr>
          </a:p>
        </p:txBody>
      </p:sp>
      <p:sp>
        <p:nvSpPr>
          <p:cNvPr id="15372" name="Line 14"/>
          <p:cNvSpPr>
            <a:spLocks noChangeShapeType="1"/>
          </p:cNvSpPr>
          <p:nvPr/>
        </p:nvSpPr>
        <p:spPr bwMode="auto">
          <a:xfrm>
            <a:off x="3723217" y="1058863"/>
            <a:ext cx="0" cy="379412"/>
          </a:xfrm>
          <a:prstGeom prst="line">
            <a:avLst/>
          </a:prstGeom>
          <a:noFill/>
          <a:ln w="19050">
            <a:solidFill>
              <a:schemeClr val="tx1"/>
            </a:solidFill>
            <a:round/>
            <a:headEnd/>
            <a:tailEnd/>
          </a:ln>
        </p:spPr>
        <p:txBody>
          <a:bodyPr wrap="none" lIns="82269" tIns="41134" rIns="82269" bIns="41134" anchor="ctr"/>
          <a:lstStyle/>
          <a:p>
            <a:endParaRPr lang="ar-IQ"/>
          </a:p>
        </p:txBody>
      </p:sp>
      <p:sp>
        <p:nvSpPr>
          <p:cNvPr id="15373" name="Line 15"/>
          <p:cNvSpPr>
            <a:spLocks noChangeShapeType="1"/>
          </p:cNvSpPr>
          <p:nvPr/>
        </p:nvSpPr>
        <p:spPr bwMode="auto">
          <a:xfrm flipH="1">
            <a:off x="9319684" y="960438"/>
            <a:ext cx="457200" cy="0"/>
          </a:xfrm>
          <a:prstGeom prst="line">
            <a:avLst/>
          </a:prstGeom>
          <a:noFill/>
          <a:ln w="25400">
            <a:solidFill>
              <a:schemeClr val="tx1"/>
            </a:solidFill>
            <a:round/>
            <a:headEnd/>
            <a:tailEnd/>
          </a:ln>
        </p:spPr>
        <p:txBody>
          <a:bodyPr wrap="none" lIns="82269" tIns="41134" rIns="82269" bIns="41134" anchor="ctr"/>
          <a:lstStyle/>
          <a:p>
            <a:endParaRPr lang="ar-IQ"/>
          </a:p>
        </p:txBody>
      </p:sp>
      <p:sp>
        <p:nvSpPr>
          <p:cNvPr id="15374" name="Line 16"/>
          <p:cNvSpPr>
            <a:spLocks noChangeShapeType="1"/>
          </p:cNvSpPr>
          <p:nvPr/>
        </p:nvSpPr>
        <p:spPr bwMode="auto">
          <a:xfrm flipH="1">
            <a:off x="9319684" y="4184650"/>
            <a:ext cx="457200" cy="0"/>
          </a:xfrm>
          <a:prstGeom prst="line">
            <a:avLst/>
          </a:prstGeom>
          <a:noFill/>
          <a:ln w="25400">
            <a:solidFill>
              <a:schemeClr val="tx1"/>
            </a:solidFill>
            <a:round/>
            <a:headEnd/>
            <a:tailEnd/>
          </a:ln>
        </p:spPr>
        <p:txBody>
          <a:bodyPr wrap="none" lIns="82269" tIns="41134" rIns="82269" bIns="41134" anchor="ctr"/>
          <a:lstStyle/>
          <a:p>
            <a:endParaRPr lang="ar-IQ"/>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5" name="Text Box 49"/>
          <p:cNvSpPr txBox="1">
            <a:spLocks noChangeArrowheads="1"/>
          </p:cNvSpPr>
          <p:nvPr/>
        </p:nvSpPr>
        <p:spPr bwMode="auto">
          <a:xfrm>
            <a:off x="9082037" y="3160714"/>
            <a:ext cx="184731" cy="400110"/>
          </a:xfrm>
          <a:prstGeom prst="rect">
            <a:avLst/>
          </a:prstGeom>
          <a:noFill/>
          <a:ln w="9525">
            <a:noFill/>
            <a:miter lim="800000"/>
            <a:headEnd/>
            <a:tailEnd/>
          </a:ln>
        </p:spPr>
        <p:txBody>
          <a:bodyPr wrap="none">
            <a:spAutoFit/>
          </a:bodyPr>
          <a:lstStyle/>
          <a:p>
            <a:endParaRPr lang="da-DK" sz="2000"/>
          </a:p>
        </p:txBody>
      </p:sp>
      <p:sp>
        <p:nvSpPr>
          <p:cNvPr id="135179" name="Text Box 53"/>
          <p:cNvSpPr txBox="1">
            <a:spLocks noChangeArrowheads="1"/>
          </p:cNvSpPr>
          <p:nvPr/>
        </p:nvSpPr>
        <p:spPr bwMode="auto">
          <a:xfrm>
            <a:off x="954037" y="4760913"/>
            <a:ext cx="184731" cy="369332"/>
          </a:xfrm>
          <a:prstGeom prst="rect">
            <a:avLst/>
          </a:prstGeom>
          <a:noFill/>
          <a:ln w="9525">
            <a:noFill/>
            <a:miter lim="800000"/>
            <a:headEnd/>
            <a:tailEnd/>
          </a:ln>
        </p:spPr>
        <p:txBody>
          <a:bodyPr wrap="none">
            <a:spAutoFit/>
          </a:bodyPr>
          <a:lstStyle/>
          <a:p>
            <a:endParaRPr lang="da-DK"/>
          </a:p>
        </p:txBody>
      </p:sp>
      <p:sp>
        <p:nvSpPr>
          <p:cNvPr id="2" name="Title 1"/>
          <p:cNvSpPr>
            <a:spLocks noGrp="1"/>
          </p:cNvSpPr>
          <p:nvPr>
            <p:ph type="title"/>
          </p:nvPr>
        </p:nvSpPr>
        <p:spPr>
          <a:xfrm>
            <a:off x="1047284" y="542087"/>
            <a:ext cx="5333984" cy="778416"/>
          </a:xfrm>
        </p:spPr>
        <p:style>
          <a:lnRef idx="1">
            <a:schemeClr val="accent2"/>
          </a:lnRef>
          <a:fillRef idx="2">
            <a:schemeClr val="accent2"/>
          </a:fillRef>
          <a:effectRef idx="1">
            <a:schemeClr val="accent2"/>
          </a:effectRef>
          <a:fontRef idx="minor">
            <a:schemeClr val="dk1"/>
          </a:fontRef>
        </p:style>
        <p:txBody>
          <a:bodyPr>
            <a:normAutofit fontScale="90000"/>
          </a:bodyPr>
          <a:lstStyle/>
          <a:p>
            <a:r>
              <a:rPr lang="en-US" altLang="zh-CN" sz="3600" b="1" dirty="0" smtClean="0">
                <a:solidFill>
                  <a:schemeClr val="hlink"/>
                </a:solidFill>
                <a:latin typeface="Times New Roman" pitchFamily="18" charset="0"/>
                <a:cs typeface="Times New Roman" pitchFamily="18" charset="0"/>
              </a:rPr>
              <a:t/>
            </a:r>
            <a:br>
              <a:rPr lang="en-US" altLang="zh-CN" sz="3600" b="1" dirty="0" smtClean="0">
                <a:solidFill>
                  <a:schemeClr val="hlink"/>
                </a:solidFill>
                <a:latin typeface="Times New Roman" pitchFamily="18" charset="0"/>
                <a:cs typeface="Times New Roman" pitchFamily="18" charset="0"/>
              </a:rPr>
            </a:br>
            <a:r>
              <a:rPr lang="en-US" altLang="zh-CN" sz="3600" b="1" dirty="0" smtClean="0">
                <a:solidFill>
                  <a:schemeClr val="hlink"/>
                </a:solidFill>
                <a:latin typeface="Times New Roman" pitchFamily="18" charset="0"/>
                <a:cs typeface="Times New Roman" pitchFamily="18" charset="0"/>
              </a:rPr>
              <a:t/>
            </a:r>
            <a:br>
              <a:rPr lang="en-US" altLang="zh-CN" sz="3600" b="1" dirty="0" smtClean="0">
                <a:solidFill>
                  <a:schemeClr val="hlink"/>
                </a:solidFill>
                <a:latin typeface="Times New Roman" pitchFamily="18" charset="0"/>
                <a:cs typeface="Times New Roman" pitchFamily="18" charset="0"/>
              </a:rPr>
            </a:br>
            <a:r>
              <a:rPr lang="en-US" altLang="zh-CN" sz="3600" b="1" dirty="0" smtClean="0">
                <a:solidFill>
                  <a:schemeClr val="hlink"/>
                </a:solidFill>
                <a:latin typeface="Times New Roman" pitchFamily="18" charset="0"/>
                <a:cs typeface="Times New Roman" pitchFamily="18" charset="0"/>
              </a:rPr>
              <a:t/>
            </a:r>
            <a:br>
              <a:rPr lang="en-US" altLang="zh-CN" sz="3600" b="1" dirty="0" smtClean="0">
                <a:solidFill>
                  <a:schemeClr val="hlink"/>
                </a:solidFill>
                <a:latin typeface="Times New Roman" pitchFamily="18" charset="0"/>
                <a:cs typeface="Times New Roman" pitchFamily="18" charset="0"/>
              </a:rPr>
            </a:br>
            <a:r>
              <a:rPr lang="en-US" altLang="zh-CN" sz="3600" b="1" dirty="0" smtClean="0">
                <a:solidFill>
                  <a:schemeClr val="hlink"/>
                </a:solidFill>
                <a:latin typeface="Times New Roman" pitchFamily="18" charset="0"/>
                <a:cs typeface="Times New Roman" pitchFamily="18" charset="0"/>
              </a:rPr>
              <a:t> </a:t>
            </a:r>
            <a:r>
              <a:rPr lang="en-US" altLang="zh-CN" sz="4400" b="1" i="1" dirty="0">
                <a:solidFill>
                  <a:schemeClr val="hlink"/>
                </a:solidFill>
                <a:latin typeface="Comic Sans MS" pitchFamily="66" charset="0"/>
              </a:rPr>
              <a:t/>
            </a:r>
            <a:br>
              <a:rPr lang="en-US" altLang="zh-CN" sz="4400" b="1" i="1" dirty="0">
                <a:solidFill>
                  <a:schemeClr val="hlink"/>
                </a:solidFill>
                <a:latin typeface="Comic Sans MS" pitchFamily="66" charset="0"/>
              </a:rPr>
            </a:br>
            <a:r>
              <a:rPr lang="en-US" altLang="zh-CN" sz="4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1- Cell Membrane</a:t>
            </a:r>
            <a:endParaRPr lang="en-US" altLang="zh-CN" sz="4400" dirty="0">
              <a:solidFill>
                <a:srgbClr val="990000"/>
              </a:solidFill>
              <a:latin typeface="Times New Roman" pitchFamily="18" charset="0"/>
              <a:cs typeface="Times New Roman" pitchFamily="18" charset="0"/>
            </a:endParaRPr>
          </a:p>
        </p:txBody>
      </p:sp>
      <p:sp>
        <p:nvSpPr>
          <p:cNvPr id="3" name="Content Placeholder 2"/>
          <p:cNvSpPr>
            <a:spLocks noGrp="1"/>
          </p:cNvSpPr>
          <p:nvPr>
            <p:ph sz="half" idx="1"/>
          </p:nvPr>
        </p:nvSpPr>
        <p:spPr>
          <a:xfrm>
            <a:off x="347731" y="1609859"/>
            <a:ext cx="6877318" cy="4739425"/>
          </a:xfrm>
        </p:spPr>
        <p:style>
          <a:lnRef idx="2">
            <a:schemeClr val="dk1"/>
          </a:lnRef>
          <a:fillRef idx="1">
            <a:schemeClr val="lt1"/>
          </a:fillRef>
          <a:effectRef idx="0">
            <a:schemeClr val="dk1"/>
          </a:effectRef>
          <a:fontRef idx="minor">
            <a:schemeClr val="dk1"/>
          </a:fontRef>
        </p:style>
        <p:txBody>
          <a:bodyPr>
            <a:normAutofit fontScale="92500"/>
          </a:bodyPr>
          <a:lstStyle/>
          <a:p>
            <a:pPr algn="justLow">
              <a:lnSpc>
                <a:spcPct val="150000"/>
              </a:lnSpc>
            </a:pPr>
            <a:r>
              <a:rPr lang="en-US" sz="2400" dirty="0" smtClean="0"/>
              <a:t>The possession of both hydrophilic and hydrophobic properties make the lipid an </a:t>
            </a:r>
            <a:r>
              <a:rPr lang="en-US" sz="2400" dirty="0" err="1" smtClean="0"/>
              <a:t>amphipathic</a:t>
            </a:r>
            <a:r>
              <a:rPr lang="en-US" sz="2400" dirty="0" smtClean="0"/>
              <a:t> molecule. </a:t>
            </a:r>
          </a:p>
          <a:p>
            <a:pPr algn="justLow">
              <a:lnSpc>
                <a:spcPct val="150000"/>
              </a:lnSpc>
            </a:pPr>
            <a:endParaRPr lang="en-US" sz="2400" dirty="0" smtClean="0"/>
          </a:p>
          <a:p>
            <a:pPr algn="justLow">
              <a:lnSpc>
                <a:spcPct val="150000"/>
              </a:lnSpc>
            </a:pPr>
            <a:r>
              <a:rPr lang="en-US" sz="2400" dirty="0" smtClean="0"/>
              <a:t>In the membrane, the hydrophilic ends of the molecules are exposed to the aqueous environment that bathes the exterior of the cells and the aqueous cytoplasm; the hydrophobic ends meet in the water-poor interior of the membrane</a:t>
            </a:r>
            <a:r>
              <a:rPr lang="ar-SA" sz="2400" dirty="0" smtClean="0"/>
              <a:t>.</a:t>
            </a:r>
            <a:r>
              <a:rPr lang="en-US" sz="2400" dirty="0" smtClean="0"/>
              <a:t>  </a:t>
            </a:r>
          </a:p>
          <a:p>
            <a:endParaRPr lang="en-US" dirty="0"/>
          </a:p>
        </p:txBody>
      </p:sp>
      <p:pic>
        <p:nvPicPr>
          <p:cNvPr id="8" name="Content Placeholder 9"/>
          <p:cNvPicPr>
            <a:picLocks noGrp="1"/>
          </p:cNvPicPr>
          <p:nvPr>
            <p:ph sz="half" idx="2"/>
          </p:nvPr>
        </p:nvPicPr>
        <p:blipFill>
          <a:blip r:embed="rId3">
            <a:extLst>
              <a:ext uri="{28A0092B-C50C-407E-A947-70E740481C1C}">
                <a14:useLocalDpi xmlns="" xmlns:a14="http://schemas.microsoft.com/office/drawing/2010/main" val="0"/>
              </a:ext>
            </a:extLst>
          </a:blip>
          <a:srcRect/>
          <a:stretch>
            <a:fillRect/>
          </a:stretch>
        </p:blipFill>
        <p:spPr bwMode="auto">
          <a:xfrm>
            <a:off x="7537849" y="1820605"/>
            <a:ext cx="4426624" cy="414231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5" name="Text Box 49"/>
          <p:cNvSpPr txBox="1">
            <a:spLocks noChangeArrowheads="1"/>
          </p:cNvSpPr>
          <p:nvPr/>
        </p:nvSpPr>
        <p:spPr bwMode="auto">
          <a:xfrm>
            <a:off x="9082037" y="3160714"/>
            <a:ext cx="184731" cy="400110"/>
          </a:xfrm>
          <a:prstGeom prst="rect">
            <a:avLst/>
          </a:prstGeom>
          <a:noFill/>
          <a:ln w="9525">
            <a:noFill/>
            <a:miter lim="800000"/>
            <a:headEnd/>
            <a:tailEnd/>
          </a:ln>
        </p:spPr>
        <p:txBody>
          <a:bodyPr wrap="none">
            <a:spAutoFit/>
          </a:bodyPr>
          <a:lstStyle/>
          <a:p>
            <a:endParaRPr lang="da-DK" sz="2000"/>
          </a:p>
        </p:txBody>
      </p:sp>
      <p:sp>
        <p:nvSpPr>
          <p:cNvPr id="135179" name="Text Box 53"/>
          <p:cNvSpPr txBox="1">
            <a:spLocks noChangeArrowheads="1"/>
          </p:cNvSpPr>
          <p:nvPr/>
        </p:nvSpPr>
        <p:spPr bwMode="auto">
          <a:xfrm>
            <a:off x="954037" y="4760913"/>
            <a:ext cx="184731" cy="369332"/>
          </a:xfrm>
          <a:prstGeom prst="rect">
            <a:avLst/>
          </a:prstGeom>
          <a:noFill/>
          <a:ln w="9525">
            <a:noFill/>
            <a:miter lim="800000"/>
            <a:headEnd/>
            <a:tailEnd/>
          </a:ln>
        </p:spPr>
        <p:txBody>
          <a:bodyPr wrap="none">
            <a:spAutoFit/>
          </a:bodyPr>
          <a:lstStyle/>
          <a:p>
            <a:endParaRPr lang="da-DK"/>
          </a:p>
        </p:txBody>
      </p:sp>
      <p:sp>
        <p:nvSpPr>
          <p:cNvPr id="2" name="Title 1"/>
          <p:cNvSpPr>
            <a:spLocks noGrp="1"/>
          </p:cNvSpPr>
          <p:nvPr>
            <p:ph type="title"/>
          </p:nvPr>
        </p:nvSpPr>
        <p:spPr>
          <a:xfrm>
            <a:off x="1047283" y="542087"/>
            <a:ext cx="7517167" cy="778416"/>
          </a:xfrm>
        </p:spPr>
        <p:style>
          <a:lnRef idx="1">
            <a:schemeClr val="accent2"/>
          </a:lnRef>
          <a:fillRef idx="2">
            <a:schemeClr val="accent2"/>
          </a:fillRef>
          <a:effectRef idx="1">
            <a:schemeClr val="accent2"/>
          </a:effectRef>
          <a:fontRef idx="minor">
            <a:schemeClr val="dk1"/>
          </a:fontRef>
        </p:style>
        <p:txBody>
          <a:bodyPr>
            <a:normAutofit fontScale="90000"/>
          </a:bodyPr>
          <a:lstStyle/>
          <a:p>
            <a:r>
              <a:rPr lang="en-US" altLang="zh-CN" sz="3600" b="1" dirty="0" smtClean="0">
                <a:solidFill>
                  <a:schemeClr val="hlink"/>
                </a:solidFill>
                <a:latin typeface="Times New Roman" pitchFamily="18" charset="0"/>
                <a:cs typeface="Times New Roman" pitchFamily="18" charset="0"/>
              </a:rPr>
              <a:t/>
            </a:r>
            <a:br>
              <a:rPr lang="en-US" altLang="zh-CN" sz="3600" b="1" dirty="0" smtClean="0">
                <a:solidFill>
                  <a:schemeClr val="hlink"/>
                </a:solidFill>
                <a:latin typeface="Times New Roman" pitchFamily="18" charset="0"/>
                <a:cs typeface="Times New Roman" pitchFamily="18" charset="0"/>
              </a:rPr>
            </a:br>
            <a:r>
              <a:rPr lang="en-US" altLang="zh-CN" sz="3600" b="1" dirty="0" smtClean="0">
                <a:solidFill>
                  <a:schemeClr val="hlink"/>
                </a:solidFill>
                <a:latin typeface="Times New Roman" pitchFamily="18" charset="0"/>
                <a:cs typeface="Times New Roman" pitchFamily="18" charset="0"/>
              </a:rPr>
              <a:t/>
            </a:r>
            <a:br>
              <a:rPr lang="en-US" altLang="zh-CN" sz="3600" b="1" dirty="0" smtClean="0">
                <a:solidFill>
                  <a:schemeClr val="hlink"/>
                </a:solidFill>
                <a:latin typeface="Times New Roman" pitchFamily="18" charset="0"/>
                <a:cs typeface="Times New Roman" pitchFamily="18" charset="0"/>
              </a:rPr>
            </a:br>
            <a:r>
              <a:rPr lang="en-US" altLang="zh-CN" sz="3600" b="1" dirty="0" smtClean="0">
                <a:solidFill>
                  <a:schemeClr val="hlink"/>
                </a:solidFill>
                <a:latin typeface="Times New Roman" pitchFamily="18" charset="0"/>
                <a:cs typeface="Times New Roman" pitchFamily="18" charset="0"/>
              </a:rPr>
              <a:t/>
            </a:r>
            <a:br>
              <a:rPr lang="en-US" altLang="zh-CN" sz="3600" b="1" dirty="0" smtClean="0">
                <a:solidFill>
                  <a:schemeClr val="hlink"/>
                </a:solidFill>
                <a:latin typeface="Times New Roman" pitchFamily="18" charset="0"/>
                <a:cs typeface="Times New Roman" pitchFamily="18" charset="0"/>
              </a:rPr>
            </a:br>
            <a:r>
              <a:rPr lang="en-US" altLang="zh-CN" sz="3600" b="1" dirty="0" smtClean="0">
                <a:solidFill>
                  <a:schemeClr val="hlink"/>
                </a:solidFill>
                <a:latin typeface="Times New Roman" pitchFamily="18" charset="0"/>
                <a:cs typeface="Times New Roman" pitchFamily="18" charset="0"/>
              </a:rPr>
              <a:t> </a:t>
            </a:r>
            <a:r>
              <a:rPr lang="en-US" altLang="zh-CN" sz="4400" b="1" i="1" dirty="0">
                <a:solidFill>
                  <a:schemeClr val="hlink"/>
                </a:solidFill>
                <a:latin typeface="Comic Sans MS" pitchFamily="66" charset="0"/>
              </a:rPr>
              <a:t/>
            </a:r>
            <a:br>
              <a:rPr lang="en-US" altLang="zh-CN" sz="4400" b="1" i="1" dirty="0">
                <a:solidFill>
                  <a:schemeClr val="hlink"/>
                </a:solidFill>
                <a:latin typeface="Comic Sans MS" pitchFamily="66" charset="0"/>
              </a:rPr>
            </a:br>
            <a:r>
              <a:rPr lang="en-US" altLang="zh-CN" sz="4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1- Cell Membrane Components </a:t>
            </a:r>
            <a:endParaRPr lang="en-US" altLang="zh-CN" sz="4400" dirty="0">
              <a:solidFill>
                <a:srgbClr val="990000"/>
              </a:solidFill>
              <a:latin typeface="Times New Roman" pitchFamily="18" charset="0"/>
              <a:cs typeface="Times New Roman" pitchFamily="18" charset="0"/>
            </a:endParaRPr>
          </a:p>
        </p:txBody>
      </p:sp>
      <p:sp>
        <p:nvSpPr>
          <p:cNvPr id="3" name="Content Placeholder 2"/>
          <p:cNvSpPr>
            <a:spLocks noGrp="1"/>
          </p:cNvSpPr>
          <p:nvPr>
            <p:ph sz="half" idx="1"/>
          </p:nvPr>
        </p:nvSpPr>
        <p:spPr>
          <a:xfrm>
            <a:off x="347731" y="1609859"/>
            <a:ext cx="6877318" cy="4739425"/>
          </a:xfrm>
        </p:spPr>
        <p:style>
          <a:lnRef idx="2">
            <a:schemeClr val="dk1"/>
          </a:lnRef>
          <a:fillRef idx="1">
            <a:schemeClr val="lt1"/>
          </a:fillRef>
          <a:effectRef idx="0">
            <a:schemeClr val="dk1"/>
          </a:effectRef>
          <a:fontRef idx="minor">
            <a:schemeClr val="dk1"/>
          </a:fontRef>
        </p:style>
        <p:txBody>
          <a:bodyPr>
            <a:normAutofit fontScale="92500"/>
          </a:bodyPr>
          <a:lstStyle/>
          <a:p>
            <a:pPr algn="justLow">
              <a:lnSpc>
                <a:spcPct val="150000"/>
              </a:lnSpc>
            </a:pPr>
            <a:r>
              <a:rPr lang="en-US" sz="2400" b="1" dirty="0" smtClean="0">
                <a:latin typeface="Times New Roman" panose="02020603050405020304" pitchFamily="18" charset="0"/>
                <a:ea typeface="Times New Roman" panose="02020603050405020304" pitchFamily="18" charset="0"/>
                <a:cs typeface="Arial" panose="020B0604020202020204" pitchFamily="34" charset="0"/>
              </a:rPr>
              <a:t>In prokaryotes</a:t>
            </a:r>
            <a:r>
              <a:rPr lang="en-US" sz="2400" dirty="0" smtClean="0">
                <a:latin typeface="Times New Roman" panose="02020603050405020304" pitchFamily="18" charset="0"/>
                <a:ea typeface="Times New Roman" panose="02020603050405020304" pitchFamily="18" charset="0"/>
                <a:cs typeface="Arial" panose="020B0604020202020204" pitchFamily="34" charset="0"/>
              </a:rPr>
              <a:t> , the membranes are relatively simple, but in </a:t>
            </a:r>
            <a:r>
              <a:rPr lang="en-US" sz="2400" b="1" dirty="0" smtClean="0">
                <a:latin typeface="Times New Roman" panose="02020603050405020304" pitchFamily="18" charset="0"/>
                <a:ea typeface="Times New Roman" panose="02020603050405020304" pitchFamily="18" charset="0"/>
                <a:cs typeface="Arial" panose="020B0604020202020204" pitchFamily="34" charset="0"/>
              </a:rPr>
              <a:t>eukaryotes</a:t>
            </a:r>
            <a:r>
              <a:rPr lang="en-US" sz="2400" dirty="0" smtClean="0">
                <a:latin typeface="Times New Roman" panose="02020603050405020304" pitchFamily="18" charset="0"/>
                <a:ea typeface="Times New Roman" panose="02020603050405020304" pitchFamily="18" charset="0"/>
                <a:cs typeface="Arial" panose="020B0604020202020204" pitchFamily="34" charset="0"/>
              </a:rPr>
              <a:t>, cell membranes contain various </a:t>
            </a:r>
            <a:r>
              <a:rPr lang="en-US" sz="2400" dirty="0" err="1" smtClean="0">
                <a:latin typeface="Times New Roman" panose="02020603050405020304" pitchFamily="18" charset="0"/>
                <a:ea typeface="Times New Roman" panose="02020603050405020304" pitchFamily="18" charset="0"/>
                <a:cs typeface="Arial" panose="020B0604020202020204" pitchFamily="34" charset="0"/>
              </a:rPr>
              <a:t>glycosphingolipids</a:t>
            </a:r>
            <a:r>
              <a:rPr lang="en-US" sz="2400" dirty="0" smtClean="0">
                <a:latin typeface="Times New Roman" panose="02020603050405020304" pitchFamily="18" charset="0"/>
                <a:ea typeface="Times New Roman" panose="02020603050405020304" pitchFamily="18" charset="0"/>
                <a:cs typeface="Arial" panose="020B0604020202020204" pitchFamily="34" charset="0"/>
              </a:rPr>
              <a:t>, </a:t>
            </a:r>
            <a:r>
              <a:rPr lang="en-US" sz="2400" dirty="0" err="1" smtClean="0">
                <a:latin typeface="Times New Roman" panose="02020603050405020304" pitchFamily="18" charset="0"/>
                <a:ea typeface="Times New Roman" panose="02020603050405020304" pitchFamily="18" charset="0"/>
                <a:cs typeface="Arial" panose="020B0604020202020204" pitchFamily="34" charset="0"/>
              </a:rPr>
              <a:t>sphingomyelin</a:t>
            </a:r>
            <a:r>
              <a:rPr lang="en-US" sz="2400" dirty="0" smtClean="0">
                <a:latin typeface="Times New Roman" panose="02020603050405020304" pitchFamily="18" charset="0"/>
                <a:ea typeface="Times New Roman" panose="02020603050405020304" pitchFamily="18" charset="0"/>
                <a:cs typeface="Arial" panose="020B0604020202020204" pitchFamily="34" charset="0"/>
              </a:rPr>
              <a:t>, and cholesterol in addition to phospholipids and </a:t>
            </a:r>
            <a:r>
              <a:rPr lang="en-US" sz="2400" dirty="0" err="1" smtClean="0">
                <a:latin typeface="Times New Roman" panose="02020603050405020304" pitchFamily="18" charset="0"/>
                <a:ea typeface="Times New Roman" panose="02020603050405020304" pitchFamily="18" charset="0"/>
                <a:cs typeface="Arial" panose="020B0604020202020204" pitchFamily="34" charset="0"/>
              </a:rPr>
              <a:t>phosphatidylcholine</a:t>
            </a:r>
            <a:r>
              <a:rPr lang="ar-SA" sz="2400" dirty="0" smtClean="0">
                <a:latin typeface="Times New Roman" panose="02020603050405020304" pitchFamily="18" charset="0"/>
                <a:ea typeface="Times New Roman" panose="02020603050405020304" pitchFamily="18" charset="0"/>
                <a:cs typeface="Arial" panose="020B0604020202020204" pitchFamily="34" charset="0"/>
              </a:rPr>
              <a:t>.</a:t>
            </a:r>
            <a:endParaRPr lang="en-US" sz="1800" dirty="0" smtClean="0">
              <a:latin typeface="Calibri" panose="020F0502020204030204" pitchFamily="34" charset="0"/>
              <a:ea typeface="Times New Roman" panose="02020603050405020304" pitchFamily="18" charset="0"/>
              <a:cs typeface="Arial" panose="020B0604020202020204" pitchFamily="34" charset="0"/>
            </a:endParaRPr>
          </a:p>
          <a:p>
            <a:pPr algn="justLow">
              <a:lnSpc>
                <a:spcPct val="150000"/>
              </a:lnSpc>
            </a:pPr>
            <a:r>
              <a:rPr lang="en-US" sz="2400" dirty="0" smtClean="0">
                <a:latin typeface="Times New Roman" panose="02020603050405020304" pitchFamily="18" charset="0"/>
                <a:ea typeface="Times New Roman" panose="02020603050405020304" pitchFamily="18" charset="0"/>
                <a:cs typeface="Arial" panose="020B0604020202020204" pitchFamily="34" charset="0"/>
              </a:rPr>
              <a:t>Many different proteins are embedded in the membrane, with different structure and functions , these can be summarized as:</a:t>
            </a:r>
            <a:r>
              <a:rPr lang="en-US" sz="2400" b="1" dirty="0" smtClean="0">
                <a:latin typeface="Times New Roman" panose="02020603050405020304" pitchFamily="18" charset="0"/>
                <a:ea typeface="Times New Roman" panose="02020603050405020304" pitchFamily="18" charset="0"/>
                <a:cs typeface="Arial" panose="020B0604020202020204" pitchFamily="34" charset="0"/>
              </a:rPr>
              <a:t> </a:t>
            </a:r>
          </a:p>
          <a:p>
            <a:pPr lvl="1" algn="justLow">
              <a:lnSpc>
                <a:spcPct val="150000"/>
              </a:lnSpc>
            </a:pPr>
            <a:r>
              <a:rPr lang="en-US" sz="2200" b="1" dirty="0" smtClean="0">
                <a:latin typeface="Times New Roman" panose="02020603050405020304" pitchFamily="18" charset="0"/>
                <a:ea typeface="Times New Roman" panose="02020603050405020304" pitchFamily="18" charset="0"/>
                <a:cs typeface="Arial" panose="020B0604020202020204" pitchFamily="34" charset="0"/>
              </a:rPr>
              <a:t>Integral proteins </a:t>
            </a:r>
          </a:p>
          <a:p>
            <a:pPr lvl="1" algn="justLow">
              <a:lnSpc>
                <a:spcPct val="150000"/>
              </a:lnSpc>
            </a:pPr>
            <a:r>
              <a:rPr lang="en-US" sz="2200" b="1" dirty="0" smtClean="0">
                <a:latin typeface="Times New Roman" panose="02020603050405020304" pitchFamily="18" charset="0"/>
                <a:ea typeface="Times New Roman" panose="02020603050405020304" pitchFamily="18" charset="0"/>
                <a:cs typeface="Arial" panose="020B0604020202020204" pitchFamily="34" charset="0"/>
              </a:rPr>
              <a:t>peripheral proteins</a:t>
            </a:r>
            <a:endParaRPr lang="en-US" sz="2200" dirty="0" smtClean="0">
              <a:latin typeface="Times New Roman" panose="02020603050405020304" pitchFamily="18" charset="0"/>
              <a:ea typeface="Times New Roman" panose="02020603050405020304" pitchFamily="18" charset="0"/>
              <a:cs typeface="Arial" panose="020B0604020202020204" pitchFamily="34" charset="0"/>
            </a:endParaRPr>
          </a:p>
          <a:p>
            <a:pPr algn="justLow">
              <a:lnSpc>
                <a:spcPct val="150000"/>
              </a:lnSpc>
            </a:pPr>
            <a:endParaRPr lang="en-US" sz="1800" dirty="0" smtClean="0">
              <a:latin typeface="Calibri" panose="020F0502020204030204" pitchFamily="34" charset="0"/>
              <a:ea typeface="Times New Roman" panose="02020603050405020304" pitchFamily="18" charset="0"/>
              <a:cs typeface="Arial" panose="020B0604020202020204" pitchFamily="34" charset="0"/>
            </a:endParaRPr>
          </a:p>
          <a:p>
            <a:endParaRPr lang="en-US" dirty="0"/>
          </a:p>
        </p:txBody>
      </p:sp>
      <p:pic>
        <p:nvPicPr>
          <p:cNvPr id="8" name="Content Placeholder 9"/>
          <p:cNvPicPr>
            <a:picLocks noGrp="1"/>
          </p:cNvPicPr>
          <p:nvPr>
            <p:ph sz="half" idx="2"/>
          </p:nvPr>
        </p:nvPicPr>
        <p:blipFill>
          <a:blip r:embed="rId3">
            <a:extLst>
              <a:ext uri="{28A0092B-C50C-407E-A947-70E740481C1C}">
                <a14:useLocalDpi xmlns="" xmlns:a14="http://schemas.microsoft.com/office/drawing/2010/main" val="0"/>
              </a:ext>
            </a:extLst>
          </a:blip>
          <a:srcRect/>
          <a:stretch>
            <a:fillRect/>
          </a:stretch>
        </p:blipFill>
        <p:spPr bwMode="auto">
          <a:xfrm>
            <a:off x="7537849" y="1820605"/>
            <a:ext cx="4426624" cy="414231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3703" y="321972"/>
            <a:ext cx="10972800" cy="978794"/>
          </a:xfrm>
        </p:spPr>
        <p:style>
          <a:lnRef idx="1">
            <a:schemeClr val="accent3"/>
          </a:lnRef>
          <a:fillRef idx="2">
            <a:schemeClr val="accent3"/>
          </a:fillRef>
          <a:effectRef idx="1">
            <a:schemeClr val="accent3"/>
          </a:effectRef>
          <a:fontRef idx="minor">
            <a:schemeClr val="dk1"/>
          </a:fontRef>
        </p:style>
        <p:txBody>
          <a:bodyPr>
            <a:normAutofit fontScale="90000"/>
          </a:bodyPr>
          <a:lstStyle/>
          <a:p>
            <a:r>
              <a:rPr lang="en-US" sz="2400" b="1" dirty="0" smtClean="0">
                <a:latin typeface="Times New Roman" panose="02020603050405020304" pitchFamily="18" charset="0"/>
                <a:ea typeface="Times New Roman" panose="02020603050405020304" pitchFamily="18" charset="0"/>
                <a:cs typeface="Arial" panose="020B0604020202020204" pitchFamily="34" charset="0"/>
              </a:rPr>
              <a:t>   </a:t>
            </a:r>
            <a:br>
              <a:rPr lang="en-US" sz="2400" b="1" dirty="0" smtClean="0">
                <a:latin typeface="Times New Roman" panose="02020603050405020304" pitchFamily="18" charset="0"/>
                <a:ea typeface="Times New Roman" panose="02020603050405020304" pitchFamily="18" charset="0"/>
                <a:cs typeface="Arial" panose="020B0604020202020204" pitchFamily="34" charset="0"/>
              </a:rPr>
            </a:br>
            <a:r>
              <a:rPr lang="en-US" sz="2400" b="1" dirty="0" smtClean="0">
                <a:latin typeface="Times New Roman" panose="02020603050405020304" pitchFamily="18" charset="0"/>
                <a:ea typeface="Times New Roman" panose="02020603050405020304" pitchFamily="18" charset="0"/>
                <a:cs typeface="Arial" panose="020B0604020202020204" pitchFamily="34" charset="0"/>
              </a:rPr>
              <a:t>   </a:t>
            </a:r>
            <a:br>
              <a:rPr lang="en-US" sz="2400" b="1" dirty="0" smtClean="0">
                <a:latin typeface="Times New Roman" panose="02020603050405020304" pitchFamily="18" charset="0"/>
                <a:ea typeface="Times New Roman" panose="02020603050405020304" pitchFamily="18" charset="0"/>
                <a:cs typeface="Arial" panose="020B0604020202020204" pitchFamily="34" charset="0"/>
              </a:rPr>
            </a:br>
            <a:r>
              <a:rPr lang="en-US" sz="2400" b="1" dirty="0" smtClean="0">
                <a:latin typeface="Times New Roman" panose="02020603050405020304" pitchFamily="18" charset="0"/>
                <a:ea typeface="Times New Roman" panose="02020603050405020304" pitchFamily="18" charset="0"/>
                <a:cs typeface="Arial" panose="020B0604020202020204" pitchFamily="34" charset="0"/>
              </a:rPr>
              <a:t>   </a:t>
            </a:r>
            <a:r>
              <a:rPr lang="en-US"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anose="02020603050405020304" pitchFamily="18" charset="0"/>
                <a:ea typeface="Times New Roman" panose="02020603050405020304" pitchFamily="18" charset="0"/>
                <a:cs typeface="Arial" panose="020B0604020202020204" pitchFamily="34" charset="0"/>
              </a:rPr>
              <a:t>The proteins in the membranes carry out many functions</a:t>
            </a:r>
            <a:r>
              <a:rPr lang="ar-SA"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anose="02020603050405020304" pitchFamily="18" charset="0"/>
                <a:ea typeface="Times New Roman" panose="02020603050405020304" pitchFamily="18" charset="0"/>
                <a:cs typeface="Arial" panose="020B0604020202020204" pitchFamily="34" charset="0"/>
              </a:rPr>
              <a:t>:</a:t>
            </a:r>
            <a:r>
              <a:rPr lang="ar-SA"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alibri" panose="020F0502020204030204" pitchFamily="34" charset="0"/>
                <a:ea typeface="Times New Roman" panose="02020603050405020304" pitchFamily="18" charset="0"/>
                <a:cs typeface="Times New Roman" panose="02020603050405020304" pitchFamily="18" charset="0"/>
              </a:rPr>
              <a:t> </a:t>
            </a:r>
            <a:r>
              <a:rPr lang="en-US"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alibri" panose="020F0502020204030204" pitchFamily="34" charset="0"/>
                <a:ea typeface="Times New Roman" panose="02020603050405020304" pitchFamily="18" charset="0"/>
                <a:cs typeface="Arial" panose="020B0604020202020204" pitchFamily="34" charset="0"/>
              </a:rPr>
              <a:t/>
            </a:r>
            <a:br>
              <a:rPr lang="en-US"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alibri" panose="020F0502020204030204" pitchFamily="34" charset="0"/>
                <a:ea typeface="Times New Roman" panose="02020603050405020304" pitchFamily="18" charset="0"/>
                <a:cs typeface="Arial" panose="020B0604020202020204" pitchFamily="34" charset="0"/>
              </a:rPr>
            </a:br>
            <a:endParaRPr lang="ar-IQ" sz="3200" dirty="0"/>
          </a:p>
        </p:txBody>
      </p:sp>
      <p:sp>
        <p:nvSpPr>
          <p:cNvPr id="3" name="Content Placeholder 2"/>
          <p:cNvSpPr>
            <a:spLocks noGrp="1"/>
          </p:cNvSpPr>
          <p:nvPr>
            <p:ph idx="1"/>
          </p:nvPr>
        </p:nvSpPr>
        <p:spPr>
          <a:xfrm>
            <a:off x="609600" y="1545464"/>
            <a:ext cx="10972800" cy="4779135"/>
          </a:xfrm>
        </p:spPr>
        <p:style>
          <a:lnRef idx="2">
            <a:schemeClr val="accent1"/>
          </a:lnRef>
          <a:fillRef idx="1">
            <a:schemeClr val="lt1"/>
          </a:fillRef>
          <a:effectRef idx="0">
            <a:schemeClr val="accent1"/>
          </a:effectRef>
          <a:fontRef idx="minor">
            <a:schemeClr val="dk1"/>
          </a:fontRef>
        </p:style>
        <p:txBody>
          <a:bodyPr>
            <a:normAutofit fontScale="77500" lnSpcReduction="20000"/>
          </a:bodyPr>
          <a:lstStyle/>
          <a:p>
            <a:pPr marL="514350" indent="-514350" algn="justLow">
              <a:lnSpc>
                <a:spcPct val="150000"/>
              </a:lnSpc>
              <a:buFont typeface="+mj-lt"/>
              <a:buAutoNum type="arabicPeriod"/>
            </a:pPr>
            <a:r>
              <a:rPr lang="en-US" sz="2800" dirty="0" smtClean="0">
                <a:latin typeface="Times New Roman" panose="02020603050405020304" pitchFamily="18" charset="0"/>
                <a:ea typeface="Times New Roman" panose="02020603050405020304" pitchFamily="18" charset="0"/>
                <a:cs typeface="Arial" panose="020B0604020202020204" pitchFamily="34" charset="0"/>
              </a:rPr>
              <a:t>Some </a:t>
            </a:r>
            <a:r>
              <a:rPr lang="en-US" sz="2800" dirty="0">
                <a:latin typeface="Times New Roman" panose="02020603050405020304" pitchFamily="18" charset="0"/>
                <a:ea typeface="Times New Roman" panose="02020603050405020304" pitchFamily="18" charset="0"/>
                <a:cs typeface="Arial" panose="020B0604020202020204" pitchFamily="34" charset="0"/>
              </a:rPr>
              <a:t>are cell </a:t>
            </a:r>
            <a:r>
              <a:rPr lang="en-US" sz="2800" b="1" dirty="0">
                <a:latin typeface="Times New Roman" panose="02020603050405020304" pitchFamily="18" charset="0"/>
                <a:ea typeface="Times New Roman" panose="02020603050405020304" pitchFamily="18" charset="0"/>
                <a:cs typeface="Arial" panose="020B0604020202020204" pitchFamily="34" charset="0"/>
              </a:rPr>
              <a:t>adhesion molecules</a:t>
            </a:r>
            <a:r>
              <a:rPr lang="en-US" sz="2800" dirty="0">
                <a:latin typeface="Times New Roman" panose="02020603050405020304" pitchFamily="18" charset="0"/>
                <a:ea typeface="Times New Roman" panose="02020603050405020304" pitchFamily="18" charset="0"/>
                <a:cs typeface="Arial" panose="020B0604020202020204" pitchFamily="34" charset="0"/>
              </a:rPr>
              <a:t> that anchor cells to their neighbors or to basal laminas</a:t>
            </a:r>
            <a:r>
              <a:rPr lang="ar-SA" sz="2800" dirty="0" smtClean="0">
                <a:latin typeface="Times New Roman" panose="02020603050405020304" pitchFamily="18" charset="0"/>
                <a:ea typeface="Times New Roman" panose="02020603050405020304" pitchFamily="18" charset="0"/>
                <a:cs typeface="Arial" panose="020B0604020202020204" pitchFamily="34" charset="0"/>
              </a:rPr>
              <a:t>.</a:t>
            </a:r>
            <a:endParaRPr lang="en-US" sz="2000" dirty="0" smtClean="0">
              <a:latin typeface="Calibri" panose="020F0502020204030204" pitchFamily="34" charset="0"/>
              <a:ea typeface="Times New Roman" panose="02020603050405020304" pitchFamily="18" charset="0"/>
              <a:cs typeface="Arial" panose="020B0604020202020204" pitchFamily="34" charset="0"/>
            </a:endParaRPr>
          </a:p>
          <a:p>
            <a:pPr marL="514350" indent="-514350" algn="justLow">
              <a:lnSpc>
                <a:spcPct val="150000"/>
              </a:lnSpc>
              <a:buFont typeface="+mj-lt"/>
              <a:buAutoNum type="arabicPeriod"/>
            </a:pPr>
            <a:r>
              <a:rPr lang="en-US" sz="2800" dirty="0" smtClean="0">
                <a:latin typeface="Times New Roman" panose="02020603050405020304" pitchFamily="18" charset="0"/>
                <a:ea typeface="Times New Roman" panose="02020603050405020304" pitchFamily="18" charset="0"/>
                <a:cs typeface="Arial" panose="020B0604020202020204" pitchFamily="34" charset="0"/>
              </a:rPr>
              <a:t>Proteins </a:t>
            </a:r>
            <a:r>
              <a:rPr lang="en-US" sz="2800" dirty="0">
                <a:latin typeface="Times New Roman" panose="02020603050405020304" pitchFamily="18" charset="0"/>
                <a:ea typeface="Times New Roman" panose="02020603050405020304" pitchFamily="18" charset="0"/>
                <a:cs typeface="Arial" panose="020B0604020202020204" pitchFamily="34" charset="0"/>
              </a:rPr>
              <a:t>function as </a:t>
            </a:r>
            <a:r>
              <a:rPr lang="en-US" sz="2800" b="1" dirty="0">
                <a:latin typeface="Times New Roman" panose="02020603050405020304" pitchFamily="18" charset="0"/>
                <a:ea typeface="Times New Roman" panose="02020603050405020304" pitchFamily="18" charset="0"/>
                <a:cs typeface="Arial" panose="020B0604020202020204" pitchFamily="34" charset="0"/>
              </a:rPr>
              <a:t>pumps</a:t>
            </a:r>
            <a:r>
              <a:rPr lang="en-US" sz="2800" dirty="0">
                <a:latin typeface="Times New Roman" panose="02020603050405020304" pitchFamily="18" charset="0"/>
                <a:ea typeface="Times New Roman" panose="02020603050405020304" pitchFamily="18" charset="0"/>
                <a:cs typeface="Arial" panose="020B0604020202020204" pitchFamily="34" charset="0"/>
              </a:rPr>
              <a:t>, actively transporting ions across the membrane</a:t>
            </a:r>
            <a:r>
              <a:rPr lang="ar-SA" sz="2800" dirty="0" smtClean="0">
                <a:latin typeface="Times New Roman" panose="02020603050405020304" pitchFamily="18" charset="0"/>
                <a:ea typeface="Times New Roman" panose="02020603050405020304" pitchFamily="18" charset="0"/>
                <a:cs typeface="Arial" panose="020B0604020202020204" pitchFamily="34" charset="0"/>
              </a:rPr>
              <a:t>.</a:t>
            </a:r>
            <a:endParaRPr lang="en-US" sz="2000" dirty="0" smtClean="0">
              <a:latin typeface="Calibri" panose="020F0502020204030204" pitchFamily="34" charset="0"/>
              <a:ea typeface="Times New Roman" panose="02020603050405020304" pitchFamily="18" charset="0"/>
              <a:cs typeface="Arial" panose="020B0604020202020204" pitchFamily="34" charset="0"/>
            </a:endParaRPr>
          </a:p>
          <a:p>
            <a:pPr marL="514350" indent="-514350" algn="justLow">
              <a:lnSpc>
                <a:spcPct val="150000"/>
              </a:lnSpc>
              <a:buFont typeface="+mj-lt"/>
              <a:buAutoNum type="arabicPeriod"/>
            </a:pPr>
            <a:r>
              <a:rPr lang="en-US" sz="2800" dirty="0" smtClean="0">
                <a:latin typeface="Times New Roman" panose="02020603050405020304" pitchFamily="18" charset="0"/>
                <a:ea typeface="Times New Roman" panose="02020603050405020304" pitchFamily="18" charset="0"/>
                <a:cs typeface="Arial" panose="020B0604020202020204" pitchFamily="34" charset="0"/>
              </a:rPr>
              <a:t>Other </a:t>
            </a:r>
            <a:r>
              <a:rPr lang="en-US" sz="2800" dirty="0">
                <a:latin typeface="Times New Roman" panose="02020603050405020304" pitchFamily="18" charset="0"/>
                <a:ea typeface="Times New Roman" panose="02020603050405020304" pitchFamily="18" charset="0"/>
                <a:cs typeface="Arial" panose="020B0604020202020204" pitchFamily="34" charset="0"/>
              </a:rPr>
              <a:t>proteins function as </a:t>
            </a:r>
            <a:r>
              <a:rPr lang="en-US" sz="2800" b="1" dirty="0">
                <a:latin typeface="Times New Roman" panose="02020603050405020304" pitchFamily="18" charset="0"/>
                <a:ea typeface="Times New Roman" panose="02020603050405020304" pitchFamily="18" charset="0"/>
                <a:cs typeface="Arial" panose="020B0604020202020204" pitchFamily="34" charset="0"/>
              </a:rPr>
              <a:t>carriers, transporting substances</a:t>
            </a:r>
            <a:r>
              <a:rPr lang="en-US" sz="2800" dirty="0">
                <a:latin typeface="Times New Roman" panose="02020603050405020304" pitchFamily="18" charset="0"/>
                <a:ea typeface="Times New Roman" panose="02020603050405020304" pitchFamily="18" charset="0"/>
                <a:cs typeface="Arial" panose="020B0604020202020204" pitchFamily="34" charset="0"/>
              </a:rPr>
              <a:t> down electrochemical gradients by facilitated diffusion</a:t>
            </a:r>
            <a:r>
              <a:rPr lang="ar-SA" sz="2800" dirty="0" smtClean="0">
                <a:latin typeface="Times New Roman" panose="02020603050405020304" pitchFamily="18" charset="0"/>
                <a:ea typeface="Times New Roman" panose="02020603050405020304" pitchFamily="18" charset="0"/>
                <a:cs typeface="Arial" panose="020B0604020202020204" pitchFamily="34" charset="0"/>
              </a:rPr>
              <a:t>.</a:t>
            </a:r>
            <a:endParaRPr lang="en-US" sz="2000" dirty="0" smtClean="0">
              <a:latin typeface="Calibri" panose="020F0502020204030204" pitchFamily="34" charset="0"/>
              <a:ea typeface="Times New Roman" panose="02020603050405020304" pitchFamily="18" charset="0"/>
              <a:cs typeface="Arial" panose="020B0604020202020204" pitchFamily="34" charset="0"/>
            </a:endParaRPr>
          </a:p>
          <a:p>
            <a:pPr marL="514350" indent="-514350" algn="justLow">
              <a:lnSpc>
                <a:spcPct val="150000"/>
              </a:lnSpc>
              <a:buFont typeface="+mj-lt"/>
              <a:buAutoNum type="arabicPeriod"/>
            </a:pPr>
            <a:r>
              <a:rPr lang="en-US" sz="2800" dirty="0" smtClean="0">
                <a:latin typeface="Times New Roman" panose="02020603050405020304" pitchFamily="18" charset="0"/>
                <a:ea typeface="Times New Roman" panose="02020603050405020304" pitchFamily="18" charset="0"/>
                <a:cs typeface="Arial" panose="020B0604020202020204" pitchFamily="34" charset="0"/>
              </a:rPr>
              <a:t>Still </a:t>
            </a:r>
            <a:r>
              <a:rPr lang="en-US" sz="2800" dirty="0">
                <a:latin typeface="Times New Roman" panose="02020603050405020304" pitchFamily="18" charset="0"/>
                <a:ea typeface="Times New Roman" panose="02020603050405020304" pitchFamily="18" charset="0"/>
                <a:cs typeface="Arial" panose="020B0604020202020204" pitchFamily="34" charset="0"/>
              </a:rPr>
              <a:t>others are </a:t>
            </a:r>
            <a:r>
              <a:rPr lang="en-US" sz="2800" b="1" dirty="0">
                <a:latin typeface="Times New Roman" panose="02020603050405020304" pitchFamily="18" charset="0"/>
                <a:ea typeface="Times New Roman" panose="02020603050405020304" pitchFamily="18" charset="0"/>
                <a:cs typeface="Arial" panose="020B0604020202020204" pitchFamily="34" charset="0"/>
              </a:rPr>
              <a:t>ion channels</a:t>
            </a:r>
            <a:r>
              <a:rPr lang="en-US" sz="2800" dirty="0">
                <a:latin typeface="Times New Roman" panose="02020603050405020304" pitchFamily="18" charset="0"/>
                <a:ea typeface="Times New Roman" panose="02020603050405020304" pitchFamily="18" charset="0"/>
                <a:cs typeface="Arial" panose="020B0604020202020204" pitchFamily="34" charset="0"/>
              </a:rPr>
              <a:t>, which, when activated, permit the passage of ions into or out of the cell</a:t>
            </a:r>
            <a:r>
              <a:rPr lang="ar-SA" sz="2800" dirty="0" smtClean="0">
                <a:latin typeface="Times New Roman" panose="02020603050405020304" pitchFamily="18" charset="0"/>
                <a:ea typeface="Times New Roman" panose="02020603050405020304" pitchFamily="18" charset="0"/>
                <a:cs typeface="Arial" panose="020B0604020202020204" pitchFamily="34" charset="0"/>
              </a:rPr>
              <a:t>.</a:t>
            </a:r>
            <a:endParaRPr lang="en-US" sz="2000" dirty="0" smtClean="0">
              <a:latin typeface="Calibri" panose="020F0502020204030204" pitchFamily="34" charset="0"/>
              <a:ea typeface="Times New Roman" panose="02020603050405020304" pitchFamily="18" charset="0"/>
              <a:cs typeface="Arial" panose="020B0604020202020204" pitchFamily="34" charset="0"/>
            </a:endParaRPr>
          </a:p>
          <a:p>
            <a:pPr marL="514350" indent="-514350" algn="justLow">
              <a:lnSpc>
                <a:spcPct val="150000"/>
              </a:lnSpc>
              <a:buFont typeface="+mj-lt"/>
              <a:buAutoNum type="arabicPeriod"/>
            </a:pPr>
            <a:r>
              <a:rPr lang="en-US" sz="2800" dirty="0" smtClean="0">
                <a:latin typeface="Times New Roman" panose="02020603050405020304" pitchFamily="18" charset="0"/>
                <a:ea typeface="Times New Roman" panose="02020603050405020304" pitchFamily="18" charset="0"/>
                <a:cs typeface="Arial" panose="020B0604020202020204" pitchFamily="34" charset="0"/>
              </a:rPr>
              <a:t> </a:t>
            </a:r>
            <a:r>
              <a:rPr lang="en-US" sz="2800" dirty="0">
                <a:latin typeface="Times New Roman" panose="02020603050405020304" pitchFamily="18" charset="0"/>
                <a:ea typeface="Times New Roman" panose="02020603050405020304" pitchFamily="18" charset="0"/>
                <a:cs typeface="Arial" panose="020B0604020202020204" pitchFamily="34" charset="0"/>
              </a:rPr>
              <a:t>Proteins in another group function as </a:t>
            </a:r>
            <a:r>
              <a:rPr lang="en-US" sz="2800" b="1" dirty="0">
                <a:latin typeface="Times New Roman" panose="02020603050405020304" pitchFamily="18" charset="0"/>
                <a:ea typeface="Times New Roman" panose="02020603050405020304" pitchFamily="18" charset="0"/>
                <a:cs typeface="Arial" panose="020B0604020202020204" pitchFamily="34" charset="0"/>
              </a:rPr>
              <a:t>receptors that bind ligands </a:t>
            </a:r>
            <a:r>
              <a:rPr lang="en-US" sz="2800" dirty="0">
                <a:latin typeface="Times New Roman" panose="02020603050405020304" pitchFamily="18" charset="0"/>
                <a:ea typeface="Times New Roman" panose="02020603050405020304" pitchFamily="18" charset="0"/>
                <a:cs typeface="Arial" panose="020B0604020202020204" pitchFamily="34" charset="0"/>
              </a:rPr>
              <a:t>or messenger molecules, initiating physiologic changes inside the cell</a:t>
            </a:r>
            <a:r>
              <a:rPr lang="ar-SA" sz="2800" dirty="0" smtClean="0">
                <a:latin typeface="Times New Roman" panose="02020603050405020304" pitchFamily="18" charset="0"/>
                <a:ea typeface="Times New Roman" panose="02020603050405020304" pitchFamily="18" charset="0"/>
                <a:cs typeface="Arial" panose="020B0604020202020204" pitchFamily="34" charset="0"/>
              </a:rPr>
              <a:t>.</a:t>
            </a:r>
            <a:endParaRPr lang="en-US" sz="2000" dirty="0" smtClean="0">
              <a:latin typeface="Calibri" panose="020F0502020204030204" pitchFamily="34" charset="0"/>
              <a:ea typeface="Times New Roman" panose="02020603050405020304" pitchFamily="18" charset="0"/>
              <a:cs typeface="Arial" panose="020B0604020202020204" pitchFamily="34" charset="0"/>
            </a:endParaRPr>
          </a:p>
          <a:p>
            <a:pPr marL="514350" indent="-514350" algn="justLow">
              <a:lnSpc>
                <a:spcPct val="150000"/>
              </a:lnSpc>
              <a:buFont typeface="+mj-lt"/>
              <a:buAutoNum type="arabicPeriod"/>
            </a:pPr>
            <a:r>
              <a:rPr lang="en-US" sz="2800" dirty="0" smtClean="0">
                <a:latin typeface="Times New Roman" panose="02020603050405020304" pitchFamily="18" charset="0"/>
                <a:ea typeface="Times New Roman" panose="02020603050405020304" pitchFamily="18" charset="0"/>
                <a:cs typeface="Arial" panose="020B0604020202020204" pitchFamily="34" charset="0"/>
              </a:rPr>
              <a:t> </a:t>
            </a:r>
            <a:r>
              <a:rPr lang="en-US" sz="2800" dirty="0">
                <a:latin typeface="Times New Roman" panose="02020603050405020304" pitchFamily="18" charset="0"/>
                <a:ea typeface="Times New Roman" panose="02020603050405020304" pitchFamily="18" charset="0"/>
                <a:cs typeface="Arial" panose="020B0604020202020204" pitchFamily="34" charset="0"/>
              </a:rPr>
              <a:t>Proteins also function as </a:t>
            </a:r>
            <a:r>
              <a:rPr lang="en-US" sz="2800" b="1" dirty="0">
                <a:latin typeface="Times New Roman" panose="02020603050405020304" pitchFamily="18" charset="0"/>
                <a:ea typeface="Times New Roman" panose="02020603050405020304" pitchFamily="18" charset="0"/>
                <a:cs typeface="Arial" panose="020B0604020202020204" pitchFamily="34" charset="0"/>
              </a:rPr>
              <a:t>enzymes,</a:t>
            </a:r>
            <a:r>
              <a:rPr lang="en-US" sz="2800" dirty="0">
                <a:latin typeface="Times New Roman" panose="02020603050405020304" pitchFamily="18" charset="0"/>
                <a:ea typeface="Times New Roman" panose="02020603050405020304" pitchFamily="18" charset="0"/>
                <a:cs typeface="Arial" panose="020B0604020202020204" pitchFamily="34" charset="0"/>
              </a:rPr>
              <a:t> catalyzing reactions at the surfaces of the membrane</a:t>
            </a:r>
            <a:r>
              <a:rPr lang="ar-SA" sz="2800" dirty="0" smtClean="0">
                <a:latin typeface="Times New Roman" panose="02020603050405020304" pitchFamily="18" charset="0"/>
                <a:ea typeface="Times New Roman" panose="02020603050405020304" pitchFamily="18" charset="0"/>
                <a:cs typeface="Arial" panose="020B0604020202020204" pitchFamily="34" charset="0"/>
              </a:rPr>
              <a:t>.</a:t>
            </a:r>
            <a:endParaRPr lang="en-US" sz="2000" dirty="0">
              <a:latin typeface="Calibri" panose="020F0502020204030204" pitchFamily="34" charset="0"/>
              <a:ea typeface="Times New Roman" panose="02020603050405020304" pitchFamily="18" charset="0"/>
              <a:cs typeface="Arial" panose="020B0604020202020204" pitchFamily="34" charset="0"/>
            </a:endParaRPr>
          </a:p>
          <a:p>
            <a:endParaRPr lang="ar-IQ" dirty="0"/>
          </a:p>
        </p:txBody>
      </p:sp>
    </p:spTree>
    <p:extLst>
      <p:ext uri="{BB962C8B-B14F-4D97-AF65-F5344CB8AC3E}">
        <p14:creationId xmlns="" xmlns:p14="http://schemas.microsoft.com/office/powerpoint/2010/main" val="24469548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33"/>
          <p:cNvPicPr>
            <a:picLocks noChangeAspect="1" noChangeArrowheads="1"/>
          </p:cNvPicPr>
          <p:nvPr/>
        </p:nvPicPr>
        <p:blipFill>
          <a:blip r:embed="rId3"/>
          <a:srcRect/>
          <a:stretch>
            <a:fillRect/>
          </a:stretch>
        </p:blipFill>
        <p:spPr bwMode="auto">
          <a:xfrm>
            <a:off x="0" y="1"/>
            <a:ext cx="12192000" cy="68675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7411" name="Text Box 4"/>
          <p:cNvSpPr txBox="1">
            <a:spLocks noChangeArrowheads="1"/>
          </p:cNvSpPr>
          <p:nvPr/>
        </p:nvSpPr>
        <p:spPr bwMode="auto">
          <a:xfrm>
            <a:off x="4455584" y="433388"/>
            <a:ext cx="3928533" cy="330200"/>
          </a:xfrm>
          <a:prstGeom prst="rect">
            <a:avLst/>
          </a:prstGeom>
          <a:noFill/>
          <a:ln w="9525">
            <a:noFill/>
            <a:miter lim="800000"/>
            <a:headEnd/>
            <a:tailEnd/>
          </a:ln>
        </p:spPr>
        <p:txBody>
          <a:bodyPr lIns="82263" tIns="41131" rIns="82263" bIns="41131">
            <a:spAutoFit/>
          </a:bodyPr>
          <a:lstStyle/>
          <a:p>
            <a:r>
              <a:rPr lang="en-US" sz="1600" i="1">
                <a:latin typeface="Lucida Sans Unicode" pitchFamily="34" charset="0"/>
              </a:rPr>
              <a:t>extracellular fluid (outside)</a:t>
            </a:r>
          </a:p>
        </p:txBody>
      </p:sp>
      <p:sp>
        <p:nvSpPr>
          <p:cNvPr id="17412" name="Text Box 5"/>
          <p:cNvSpPr txBox="1">
            <a:spLocks noChangeArrowheads="1"/>
          </p:cNvSpPr>
          <p:nvPr/>
        </p:nvSpPr>
        <p:spPr bwMode="auto">
          <a:xfrm>
            <a:off x="5573184" y="6043613"/>
            <a:ext cx="2791883" cy="330200"/>
          </a:xfrm>
          <a:prstGeom prst="rect">
            <a:avLst/>
          </a:prstGeom>
          <a:noFill/>
          <a:ln w="9525">
            <a:noFill/>
            <a:miter lim="800000"/>
            <a:headEnd/>
            <a:tailEnd/>
          </a:ln>
        </p:spPr>
        <p:txBody>
          <a:bodyPr lIns="82263" tIns="41131" rIns="82263" bIns="41131">
            <a:spAutoFit/>
          </a:bodyPr>
          <a:lstStyle/>
          <a:p>
            <a:r>
              <a:rPr lang="en-US" sz="1600" i="1">
                <a:latin typeface="Lucida Sans Unicode" pitchFamily="34" charset="0"/>
              </a:rPr>
              <a:t>cytoplasm (inside)</a:t>
            </a:r>
          </a:p>
        </p:txBody>
      </p:sp>
      <p:sp>
        <p:nvSpPr>
          <p:cNvPr id="17413" name="Text Box 6"/>
          <p:cNvSpPr txBox="1">
            <a:spLocks noChangeArrowheads="1"/>
          </p:cNvSpPr>
          <p:nvPr/>
        </p:nvSpPr>
        <p:spPr bwMode="auto">
          <a:xfrm>
            <a:off x="7869767" y="5707063"/>
            <a:ext cx="2561167" cy="330200"/>
          </a:xfrm>
          <a:prstGeom prst="rect">
            <a:avLst/>
          </a:prstGeom>
          <a:noFill/>
          <a:ln w="9525">
            <a:noFill/>
            <a:miter lim="800000"/>
            <a:headEnd/>
            <a:tailEnd/>
          </a:ln>
        </p:spPr>
        <p:txBody>
          <a:bodyPr lIns="82263" tIns="41131" rIns="82263" bIns="41131">
            <a:spAutoFit/>
          </a:bodyPr>
          <a:lstStyle/>
          <a:p>
            <a:r>
              <a:rPr lang="en-US" sz="1600">
                <a:latin typeface="Lucida Sans Unicode" pitchFamily="34" charset="0"/>
              </a:rPr>
              <a:t>protein filaments</a:t>
            </a:r>
          </a:p>
        </p:txBody>
      </p:sp>
      <p:sp>
        <p:nvSpPr>
          <p:cNvPr id="17414" name="Text Box 7"/>
          <p:cNvSpPr txBox="1">
            <a:spLocks noChangeArrowheads="1"/>
          </p:cNvSpPr>
          <p:nvPr/>
        </p:nvSpPr>
        <p:spPr bwMode="auto">
          <a:xfrm>
            <a:off x="1420284" y="1171575"/>
            <a:ext cx="2842683" cy="330200"/>
          </a:xfrm>
          <a:prstGeom prst="rect">
            <a:avLst/>
          </a:prstGeom>
          <a:noFill/>
          <a:ln w="9525">
            <a:noFill/>
            <a:miter lim="800000"/>
            <a:headEnd/>
            <a:tailEnd/>
          </a:ln>
        </p:spPr>
        <p:txBody>
          <a:bodyPr lIns="82263" tIns="41131" rIns="82263" bIns="41131">
            <a:spAutoFit/>
          </a:bodyPr>
          <a:lstStyle/>
          <a:p>
            <a:r>
              <a:rPr lang="en-US" sz="1600">
                <a:latin typeface="Lucida Sans Unicode" pitchFamily="34" charset="0"/>
              </a:rPr>
              <a:t>recognition protein</a:t>
            </a:r>
          </a:p>
        </p:txBody>
      </p:sp>
      <p:sp>
        <p:nvSpPr>
          <p:cNvPr id="17415" name="Text Box 8"/>
          <p:cNvSpPr txBox="1">
            <a:spLocks noChangeArrowheads="1"/>
          </p:cNvSpPr>
          <p:nvPr/>
        </p:nvSpPr>
        <p:spPr bwMode="auto">
          <a:xfrm>
            <a:off x="4550834" y="1171575"/>
            <a:ext cx="2459567" cy="330200"/>
          </a:xfrm>
          <a:prstGeom prst="rect">
            <a:avLst/>
          </a:prstGeom>
          <a:noFill/>
          <a:ln w="9525">
            <a:noFill/>
            <a:miter lim="800000"/>
            <a:headEnd/>
            <a:tailEnd/>
          </a:ln>
        </p:spPr>
        <p:txBody>
          <a:bodyPr lIns="82263" tIns="41131" rIns="82263" bIns="41131">
            <a:spAutoFit/>
          </a:bodyPr>
          <a:lstStyle/>
          <a:p>
            <a:r>
              <a:rPr lang="en-US" sz="1600">
                <a:latin typeface="Lucida Sans Unicode" pitchFamily="34" charset="0"/>
              </a:rPr>
              <a:t>receptor protein</a:t>
            </a:r>
          </a:p>
        </p:txBody>
      </p:sp>
      <p:sp>
        <p:nvSpPr>
          <p:cNvPr id="17416" name="Text Box 9"/>
          <p:cNvSpPr txBox="1">
            <a:spLocks noChangeArrowheads="1"/>
          </p:cNvSpPr>
          <p:nvPr/>
        </p:nvSpPr>
        <p:spPr bwMode="auto">
          <a:xfrm>
            <a:off x="7560734" y="1171575"/>
            <a:ext cx="2546351" cy="330200"/>
          </a:xfrm>
          <a:prstGeom prst="rect">
            <a:avLst/>
          </a:prstGeom>
          <a:noFill/>
          <a:ln w="9525">
            <a:noFill/>
            <a:miter lim="800000"/>
            <a:headEnd/>
            <a:tailEnd/>
          </a:ln>
        </p:spPr>
        <p:txBody>
          <a:bodyPr lIns="82263" tIns="41131" rIns="82263" bIns="41131">
            <a:spAutoFit/>
          </a:bodyPr>
          <a:lstStyle/>
          <a:p>
            <a:r>
              <a:rPr lang="en-US" sz="1600">
                <a:latin typeface="Lucida Sans Unicode" pitchFamily="34" charset="0"/>
              </a:rPr>
              <a:t>transport protein</a:t>
            </a:r>
          </a:p>
        </p:txBody>
      </p:sp>
      <p:sp>
        <p:nvSpPr>
          <p:cNvPr id="17417" name="Text Box 10"/>
          <p:cNvSpPr txBox="1">
            <a:spLocks noChangeArrowheads="1"/>
          </p:cNvSpPr>
          <p:nvPr/>
        </p:nvSpPr>
        <p:spPr bwMode="auto">
          <a:xfrm>
            <a:off x="5829300" y="1577975"/>
            <a:ext cx="1845733" cy="330200"/>
          </a:xfrm>
          <a:prstGeom prst="rect">
            <a:avLst/>
          </a:prstGeom>
          <a:noFill/>
          <a:ln w="9525">
            <a:noFill/>
            <a:miter lim="800000"/>
            <a:headEnd/>
            <a:tailEnd/>
          </a:ln>
        </p:spPr>
        <p:txBody>
          <a:bodyPr lIns="82263" tIns="41131" rIns="82263" bIns="41131">
            <a:spAutoFit/>
          </a:bodyPr>
          <a:lstStyle/>
          <a:p>
            <a:r>
              <a:rPr lang="en-US" sz="1600">
                <a:latin typeface="Lucida Sans Unicode" pitchFamily="34" charset="0"/>
              </a:rPr>
              <a:t>binding site</a:t>
            </a:r>
          </a:p>
        </p:txBody>
      </p:sp>
      <p:sp>
        <p:nvSpPr>
          <p:cNvPr id="17418" name="Text Box 11"/>
          <p:cNvSpPr txBox="1">
            <a:spLocks noChangeArrowheads="1"/>
          </p:cNvSpPr>
          <p:nvPr/>
        </p:nvSpPr>
        <p:spPr bwMode="auto">
          <a:xfrm>
            <a:off x="6612467" y="1920875"/>
            <a:ext cx="2110317" cy="527050"/>
          </a:xfrm>
          <a:prstGeom prst="rect">
            <a:avLst/>
          </a:prstGeom>
          <a:noFill/>
          <a:ln w="9525">
            <a:noFill/>
            <a:miter lim="800000"/>
            <a:headEnd/>
            <a:tailEnd/>
          </a:ln>
        </p:spPr>
        <p:txBody>
          <a:bodyPr lIns="82263" tIns="41131" rIns="82263" bIns="41131">
            <a:spAutoFit/>
          </a:bodyPr>
          <a:lstStyle/>
          <a:p>
            <a:pPr algn="ctr"/>
            <a:r>
              <a:rPr lang="en-US" sz="1600">
                <a:latin typeface="Lucida Sans Unicode" pitchFamily="34" charset="0"/>
              </a:rPr>
              <a:t>phospholipid </a:t>
            </a:r>
          </a:p>
          <a:p>
            <a:pPr algn="ctr">
              <a:lnSpc>
                <a:spcPct val="80000"/>
              </a:lnSpc>
            </a:pPr>
            <a:r>
              <a:rPr lang="en-US" sz="1600">
                <a:latin typeface="Lucida Sans Unicode" pitchFamily="34" charset="0"/>
              </a:rPr>
              <a:t>bilayer</a:t>
            </a:r>
          </a:p>
        </p:txBody>
      </p:sp>
      <p:sp>
        <p:nvSpPr>
          <p:cNvPr id="17419" name="Text Box 12"/>
          <p:cNvSpPr txBox="1">
            <a:spLocks noChangeArrowheads="1"/>
          </p:cNvSpPr>
          <p:nvPr/>
        </p:nvSpPr>
        <p:spPr bwMode="auto">
          <a:xfrm>
            <a:off x="80434" y="2606675"/>
            <a:ext cx="2021417" cy="330200"/>
          </a:xfrm>
          <a:prstGeom prst="rect">
            <a:avLst/>
          </a:prstGeom>
          <a:noFill/>
          <a:ln w="9525">
            <a:noFill/>
            <a:miter lim="800000"/>
            <a:headEnd/>
            <a:tailEnd/>
          </a:ln>
        </p:spPr>
        <p:txBody>
          <a:bodyPr lIns="82263" tIns="41131" rIns="82263" bIns="41131">
            <a:spAutoFit/>
          </a:bodyPr>
          <a:lstStyle/>
          <a:p>
            <a:r>
              <a:rPr lang="en-US" sz="1600">
                <a:latin typeface="Lucida Sans Unicode" pitchFamily="34" charset="0"/>
              </a:rPr>
              <a:t>phospholipid</a:t>
            </a:r>
          </a:p>
        </p:txBody>
      </p:sp>
      <p:sp>
        <p:nvSpPr>
          <p:cNvPr id="17420" name="Text Box 13"/>
          <p:cNvSpPr txBox="1">
            <a:spLocks noChangeArrowheads="1"/>
          </p:cNvSpPr>
          <p:nvPr/>
        </p:nvSpPr>
        <p:spPr bwMode="auto">
          <a:xfrm>
            <a:off x="2952751" y="2514600"/>
            <a:ext cx="1773767" cy="330200"/>
          </a:xfrm>
          <a:prstGeom prst="rect">
            <a:avLst/>
          </a:prstGeom>
          <a:noFill/>
          <a:ln w="9525">
            <a:noFill/>
            <a:miter lim="800000"/>
            <a:headEnd/>
            <a:tailEnd/>
          </a:ln>
        </p:spPr>
        <p:txBody>
          <a:bodyPr lIns="82263" tIns="41131" rIns="82263" bIns="41131">
            <a:spAutoFit/>
          </a:bodyPr>
          <a:lstStyle/>
          <a:p>
            <a:r>
              <a:rPr lang="en-US" sz="1600">
                <a:latin typeface="Lucida Sans Unicode" pitchFamily="34" charset="0"/>
              </a:rPr>
              <a:t>cholesterol</a:t>
            </a:r>
          </a:p>
        </p:txBody>
      </p:sp>
      <p:sp>
        <p:nvSpPr>
          <p:cNvPr id="17421" name="Text Box 14"/>
          <p:cNvSpPr txBox="1">
            <a:spLocks noChangeArrowheads="1"/>
          </p:cNvSpPr>
          <p:nvPr/>
        </p:nvSpPr>
        <p:spPr bwMode="auto">
          <a:xfrm>
            <a:off x="372533" y="2201863"/>
            <a:ext cx="2091267" cy="330200"/>
          </a:xfrm>
          <a:prstGeom prst="rect">
            <a:avLst/>
          </a:prstGeom>
          <a:noFill/>
          <a:ln w="9525">
            <a:noFill/>
            <a:miter lim="800000"/>
            <a:headEnd/>
            <a:tailEnd/>
          </a:ln>
        </p:spPr>
        <p:txBody>
          <a:bodyPr lIns="82263" tIns="41131" rIns="82263" bIns="41131">
            <a:spAutoFit/>
          </a:bodyPr>
          <a:lstStyle/>
          <a:p>
            <a:r>
              <a:rPr lang="en-US" sz="1600">
                <a:latin typeface="Lucida Sans Unicode" pitchFamily="34" charset="0"/>
              </a:rPr>
              <a:t>carbohydrate</a:t>
            </a:r>
          </a:p>
        </p:txBody>
      </p:sp>
      <p:sp>
        <p:nvSpPr>
          <p:cNvPr id="17422" name="Line 15"/>
          <p:cNvSpPr>
            <a:spLocks noChangeShapeType="1"/>
          </p:cNvSpPr>
          <p:nvPr/>
        </p:nvSpPr>
        <p:spPr bwMode="auto">
          <a:xfrm>
            <a:off x="7567084" y="5540376"/>
            <a:ext cx="550333" cy="206375"/>
          </a:xfrm>
          <a:prstGeom prst="line">
            <a:avLst/>
          </a:prstGeom>
          <a:noFill/>
          <a:ln w="19050">
            <a:solidFill>
              <a:schemeClr val="tx1"/>
            </a:solidFill>
            <a:round/>
            <a:headEnd/>
            <a:tailEnd/>
          </a:ln>
        </p:spPr>
        <p:txBody>
          <a:bodyPr wrap="none" lIns="82269" tIns="41134" rIns="82269" bIns="41134" anchor="ctr"/>
          <a:lstStyle/>
          <a:p>
            <a:endParaRPr lang="ar-IQ"/>
          </a:p>
        </p:txBody>
      </p:sp>
      <p:sp>
        <p:nvSpPr>
          <p:cNvPr id="17423" name="Line 16"/>
          <p:cNvSpPr>
            <a:spLocks noChangeShapeType="1"/>
          </p:cNvSpPr>
          <p:nvPr/>
        </p:nvSpPr>
        <p:spPr bwMode="auto">
          <a:xfrm flipH="1" flipV="1">
            <a:off x="8913284" y="1539876"/>
            <a:ext cx="702733" cy="1654175"/>
          </a:xfrm>
          <a:prstGeom prst="line">
            <a:avLst/>
          </a:prstGeom>
          <a:noFill/>
          <a:ln w="19050">
            <a:solidFill>
              <a:schemeClr val="tx1"/>
            </a:solidFill>
            <a:round/>
            <a:headEnd/>
            <a:tailEnd/>
          </a:ln>
        </p:spPr>
        <p:txBody>
          <a:bodyPr wrap="none" lIns="82269" tIns="41134" rIns="82269" bIns="41134" anchor="ctr"/>
          <a:lstStyle/>
          <a:p>
            <a:endParaRPr lang="ar-IQ"/>
          </a:p>
        </p:txBody>
      </p:sp>
      <p:sp>
        <p:nvSpPr>
          <p:cNvPr id="17424" name="Line 17"/>
          <p:cNvSpPr>
            <a:spLocks noChangeShapeType="1"/>
          </p:cNvSpPr>
          <p:nvPr/>
        </p:nvSpPr>
        <p:spPr bwMode="auto">
          <a:xfrm flipH="1" flipV="1">
            <a:off x="6345767" y="1912939"/>
            <a:ext cx="93133" cy="814387"/>
          </a:xfrm>
          <a:prstGeom prst="line">
            <a:avLst/>
          </a:prstGeom>
          <a:noFill/>
          <a:ln w="19050">
            <a:solidFill>
              <a:schemeClr val="tx1"/>
            </a:solidFill>
            <a:round/>
            <a:headEnd/>
            <a:tailEnd/>
          </a:ln>
        </p:spPr>
        <p:txBody>
          <a:bodyPr wrap="none" lIns="82269" tIns="41134" rIns="82269" bIns="41134" anchor="ctr"/>
          <a:lstStyle/>
          <a:p>
            <a:endParaRPr lang="ar-IQ"/>
          </a:p>
        </p:txBody>
      </p:sp>
      <p:sp>
        <p:nvSpPr>
          <p:cNvPr id="17425" name="Line 18"/>
          <p:cNvSpPr>
            <a:spLocks noChangeShapeType="1"/>
          </p:cNvSpPr>
          <p:nvPr/>
        </p:nvSpPr>
        <p:spPr bwMode="auto">
          <a:xfrm flipV="1">
            <a:off x="3924301" y="2862264"/>
            <a:ext cx="148167" cy="312737"/>
          </a:xfrm>
          <a:prstGeom prst="line">
            <a:avLst/>
          </a:prstGeom>
          <a:noFill/>
          <a:ln w="19050">
            <a:solidFill>
              <a:schemeClr val="tx1"/>
            </a:solidFill>
            <a:round/>
            <a:headEnd/>
            <a:tailEnd/>
          </a:ln>
        </p:spPr>
        <p:txBody>
          <a:bodyPr wrap="none" lIns="82269" tIns="41134" rIns="82269" bIns="41134" anchor="ctr"/>
          <a:lstStyle/>
          <a:p>
            <a:endParaRPr lang="ar-IQ"/>
          </a:p>
        </p:txBody>
      </p:sp>
      <p:sp>
        <p:nvSpPr>
          <p:cNvPr id="17426" name="Line 19"/>
          <p:cNvSpPr>
            <a:spLocks noChangeShapeType="1"/>
          </p:cNvSpPr>
          <p:nvPr/>
        </p:nvSpPr>
        <p:spPr bwMode="auto">
          <a:xfrm flipH="1" flipV="1">
            <a:off x="5655733" y="1539875"/>
            <a:ext cx="476251" cy="1512888"/>
          </a:xfrm>
          <a:prstGeom prst="line">
            <a:avLst/>
          </a:prstGeom>
          <a:noFill/>
          <a:ln w="19050">
            <a:solidFill>
              <a:schemeClr val="tx1"/>
            </a:solidFill>
            <a:round/>
            <a:headEnd/>
            <a:tailEnd/>
          </a:ln>
        </p:spPr>
        <p:txBody>
          <a:bodyPr wrap="none" lIns="82269" tIns="41134" rIns="82269" bIns="41134" anchor="ctr"/>
          <a:lstStyle/>
          <a:p>
            <a:endParaRPr lang="ar-IQ"/>
          </a:p>
        </p:txBody>
      </p:sp>
      <p:sp>
        <p:nvSpPr>
          <p:cNvPr id="17427" name="Line 20"/>
          <p:cNvSpPr>
            <a:spLocks noChangeShapeType="1"/>
          </p:cNvSpPr>
          <p:nvPr/>
        </p:nvSpPr>
        <p:spPr bwMode="auto">
          <a:xfrm flipH="1" flipV="1">
            <a:off x="2937934" y="1539875"/>
            <a:ext cx="2117" cy="3125788"/>
          </a:xfrm>
          <a:prstGeom prst="line">
            <a:avLst/>
          </a:prstGeom>
          <a:noFill/>
          <a:ln w="19050">
            <a:solidFill>
              <a:schemeClr val="tx1"/>
            </a:solidFill>
            <a:round/>
            <a:headEnd/>
            <a:tailEnd/>
          </a:ln>
        </p:spPr>
        <p:txBody>
          <a:bodyPr wrap="none" lIns="82269" tIns="41134" rIns="82269" bIns="41134" anchor="ctr"/>
          <a:lstStyle/>
          <a:p>
            <a:endParaRPr lang="ar-IQ"/>
          </a:p>
        </p:txBody>
      </p:sp>
      <p:sp>
        <p:nvSpPr>
          <p:cNvPr id="17428" name="Line 21"/>
          <p:cNvSpPr>
            <a:spLocks noChangeShapeType="1"/>
          </p:cNvSpPr>
          <p:nvPr/>
        </p:nvSpPr>
        <p:spPr bwMode="auto">
          <a:xfrm flipH="1" flipV="1">
            <a:off x="639234" y="2949576"/>
            <a:ext cx="275167" cy="1281113"/>
          </a:xfrm>
          <a:prstGeom prst="line">
            <a:avLst/>
          </a:prstGeom>
          <a:noFill/>
          <a:ln w="19050">
            <a:solidFill>
              <a:schemeClr val="tx1"/>
            </a:solidFill>
            <a:round/>
            <a:headEnd/>
            <a:tailEnd/>
          </a:ln>
        </p:spPr>
        <p:txBody>
          <a:bodyPr wrap="none" lIns="82269" tIns="41134" rIns="82269" bIns="41134" anchor="ctr"/>
          <a:lstStyle/>
          <a:p>
            <a:endParaRPr lang="ar-IQ"/>
          </a:p>
        </p:txBody>
      </p:sp>
      <p:sp>
        <p:nvSpPr>
          <p:cNvPr id="17429" name="Line 22"/>
          <p:cNvSpPr>
            <a:spLocks noChangeShapeType="1"/>
          </p:cNvSpPr>
          <p:nvPr/>
        </p:nvSpPr>
        <p:spPr bwMode="auto">
          <a:xfrm flipH="1" flipV="1">
            <a:off x="1862666" y="2517775"/>
            <a:ext cx="146051" cy="471488"/>
          </a:xfrm>
          <a:prstGeom prst="line">
            <a:avLst/>
          </a:prstGeom>
          <a:noFill/>
          <a:ln w="19050">
            <a:solidFill>
              <a:schemeClr val="tx1"/>
            </a:solidFill>
            <a:round/>
            <a:headEnd/>
            <a:tailEnd/>
          </a:ln>
        </p:spPr>
        <p:txBody>
          <a:bodyPr wrap="none" lIns="82269" tIns="41134" rIns="82269" bIns="41134" anchor="ctr"/>
          <a:lstStyle/>
          <a:p>
            <a:endParaRPr lang="ar-IQ"/>
          </a:p>
        </p:txBody>
      </p:sp>
      <p:grpSp>
        <p:nvGrpSpPr>
          <p:cNvPr id="2" name="Group 23"/>
          <p:cNvGrpSpPr>
            <a:grpSpLocks/>
          </p:cNvGrpSpPr>
          <p:nvPr/>
        </p:nvGrpSpPr>
        <p:grpSpPr bwMode="auto">
          <a:xfrm>
            <a:off x="7567085" y="2457450"/>
            <a:ext cx="527049" cy="1739900"/>
            <a:chOff x="3975" y="1719"/>
            <a:chExt cx="277" cy="1217"/>
          </a:xfrm>
        </p:grpSpPr>
        <p:sp>
          <p:nvSpPr>
            <p:cNvPr id="17436" name="Line 24"/>
            <p:cNvSpPr>
              <a:spLocks noChangeShapeType="1"/>
            </p:cNvSpPr>
            <p:nvPr/>
          </p:nvSpPr>
          <p:spPr bwMode="auto">
            <a:xfrm flipV="1">
              <a:off x="4149" y="1825"/>
              <a:ext cx="0" cy="1111"/>
            </a:xfrm>
            <a:prstGeom prst="line">
              <a:avLst/>
            </a:prstGeom>
            <a:noFill/>
            <a:ln w="19050">
              <a:solidFill>
                <a:schemeClr val="bg1"/>
              </a:solidFill>
              <a:round/>
              <a:headEnd/>
              <a:tailEnd/>
            </a:ln>
          </p:spPr>
          <p:txBody>
            <a:bodyPr wrap="none" anchor="ctr"/>
            <a:lstStyle/>
            <a:p>
              <a:endParaRPr lang="ar-IQ"/>
            </a:p>
          </p:txBody>
        </p:sp>
        <p:sp>
          <p:nvSpPr>
            <p:cNvPr id="17437" name="Line 25"/>
            <p:cNvSpPr>
              <a:spLocks noChangeShapeType="1"/>
            </p:cNvSpPr>
            <p:nvPr/>
          </p:nvSpPr>
          <p:spPr bwMode="auto">
            <a:xfrm flipH="1" flipV="1">
              <a:off x="3975" y="1719"/>
              <a:ext cx="174" cy="633"/>
            </a:xfrm>
            <a:prstGeom prst="line">
              <a:avLst/>
            </a:prstGeom>
            <a:noFill/>
            <a:ln w="19050">
              <a:solidFill>
                <a:schemeClr val="bg1"/>
              </a:solidFill>
              <a:round/>
              <a:headEnd/>
              <a:tailEnd/>
            </a:ln>
          </p:spPr>
          <p:txBody>
            <a:bodyPr wrap="none" anchor="ctr"/>
            <a:lstStyle/>
            <a:p>
              <a:endParaRPr lang="ar-IQ"/>
            </a:p>
          </p:txBody>
        </p:sp>
        <p:sp>
          <p:nvSpPr>
            <p:cNvPr id="17438" name="Line 26"/>
            <p:cNvSpPr>
              <a:spLocks noChangeShapeType="1"/>
            </p:cNvSpPr>
            <p:nvPr/>
          </p:nvSpPr>
          <p:spPr bwMode="auto">
            <a:xfrm flipV="1">
              <a:off x="4149" y="2888"/>
              <a:ext cx="103" cy="48"/>
            </a:xfrm>
            <a:prstGeom prst="line">
              <a:avLst/>
            </a:prstGeom>
            <a:noFill/>
            <a:ln w="19050">
              <a:solidFill>
                <a:schemeClr val="bg1"/>
              </a:solidFill>
              <a:round/>
              <a:headEnd/>
              <a:tailEnd/>
            </a:ln>
          </p:spPr>
          <p:txBody>
            <a:bodyPr wrap="none" anchor="ctr"/>
            <a:lstStyle/>
            <a:p>
              <a:endParaRPr lang="ar-IQ"/>
            </a:p>
          </p:txBody>
        </p:sp>
        <p:sp>
          <p:nvSpPr>
            <p:cNvPr id="17439" name="Line 27"/>
            <p:cNvSpPr>
              <a:spLocks noChangeShapeType="1"/>
            </p:cNvSpPr>
            <p:nvPr/>
          </p:nvSpPr>
          <p:spPr bwMode="auto">
            <a:xfrm>
              <a:off x="4149" y="1825"/>
              <a:ext cx="103" cy="0"/>
            </a:xfrm>
            <a:prstGeom prst="line">
              <a:avLst/>
            </a:prstGeom>
            <a:noFill/>
            <a:ln w="19050">
              <a:solidFill>
                <a:schemeClr val="bg1"/>
              </a:solidFill>
              <a:round/>
              <a:headEnd/>
              <a:tailEnd/>
            </a:ln>
          </p:spPr>
          <p:txBody>
            <a:bodyPr wrap="none" anchor="ctr"/>
            <a:lstStyle/>
            <a:p>
              <a:endParaRPr lang="ar-IQ"/>
            </a:p>
          </p:txBody>
        </p:sp>
      </p:grpSp>
      <p:grpSp>
        <p:nvGrpSpPr>
          <p:cNvPr id="3" name="Group 28"/>
          <p:cNvGrpSpPr>
            <a:grpSpLocks/>
          </p:cNvGrpSpPr>
          <p:nvPr/>
        </p:nvGrpSpPr>
        <p:grpSpPr bwMode="auto">
          <a:xfrm>
            <a:off x="7603067" y="2463800"/>
            <a:ext cx="527051" cy="1739900"/>
            <a:chOff x="3975" y="1719"/>
            <a:chExt cx="277" cy="1217"/>
          </a:xfrm>
        </p:grpSpPr>
        <p:sp>
          <p:nvSpPr>
            <p:cNvPr id="17432" name="Line 29"/>
            <p:cNvSpPr>
              <a:spLocks noChangeShapeType="1"/>
            </p:cNvSpPr>
            <p:nvPr/>
          </p:nvSpPr>
          <p:spPr bwMode="auto">
            <a:xfrm flipV="1">
              <a:off x="4149" y="1825"/>
              <a:ext cx="0" cy="1111"/>
            </a:xfrm>
            <a:prstGeom prst="line">
              <a:avLst/>
            </a:prstGeom>
            <a:noFill/>
            <a:ln w="19050">
              <a:solidFill>
                <a:schemeClr val="tx1"/>
              </a:solidFill>
              <a:round/>
              <a:headEnd/>
              <a:tailEnd/>
            </a:ln>
          </p:spPr>
          <p:txBody>
            <a:bodyPr wrap="none" anchor="ctr"/>
            <a:lstStyle/>
            <a:p>
              <a:endParaRPr lang="ar-IQ"/>
            </a:p>
          </p:txBody>
        </p:sp>
        <p:sp>
          <p:nvSpPr>
            <p:cNvPr id="17433" name="Line 30"/>
            <p:cNvSpPr>
              <a:spLocks noChangeShapeType="1"/>
            </p:cNvSpPr>
            <p:nvPr/>
          </p:nvSpPr>
          <p:spPr bwMode="auto">
            <a:xfrm flipH="1" flipV="1">
              <a:off x="3975" y="1719"/>
              <a:ext cx="174" cy="633"/>
            </a:xfrm>
            <a:prstGeom prst="line">
              <a:avLst/>
            </a:prstGeom>
            <a:noFill/>
            <a:ln w="19050">
              <a:solidFill>
                <a:schemeClr val="tx1"/>
              </a:solidFill>
              <a:round/>
              <a:headEnd/>
              <a:tailEnd/>
            </a:ln>
          </p:spPr>
          <p:txBody>
            <a:bodyPr wrap="none" anchor="ctr"/>
            <a:lstStyle/>
            <a:p>
              <a:endParaRPr lang="ar-IQ"/>
            </a:p>
          </p:txBody>
        </p:sp>
        <p:sp>
          <p:nvSpPr>
            <p:cNvPr id="17434" name="Line 31"/>
            <p:cNvSpPr>
              <a:spLocks noChangeShapeType="1"/>
            </p:cNvSpPr>
            <p:nvPr/>
          </p:nvSpPr>
          <p:spPr bwMode="auto">
            <a:xfrm flipV="1">
              <a:off x="4149" y="2888"/>
              <a:ext cx="103" cy="48"/>
            </a:xfrm>
            <a:prstGeom prst="line">
              <a:avLst/>
            </a:prstGeom>
            <a:noFill/>
            <a:ln w="19050">
              <a:solidFill>
                <a:schemeClr val="tx1"/>
              </a:solidFill>
              <a:round/>
              <a:headEnd/>
              <a:tailEnd/>
            </a:ln>
          </p:spPr>
          <p:txBody>
            <a:bodyPr wrap="none" anchor="ctr"/>
            <a:lstStyle/>
            <a:p>
              <a:endParaRPr lang="ar-IQ"/>
            </a:p>
          </p:txBody>
        </p:sp>
        <p:sp>
          <p:nvSpPr>
            <p:cNvPr id="17435" name="Line 32"/>
            <p:cNvSpPr>
              <a:spLocks noChangeShapeType="1"/>
            </p:cNvSpPr>
            <p:nvPr/>
          </p:nvSpPr>
          <p:spPr bwMode="auto">
            <a:xfrm>
              <a:off x="4149" y="1825"/>
              <a:ext cx="103" cy="0"/>
            </a:xfrm>
            <a:prstGeom prst="line">
              <a:avLst/>
            </a:prstGeom>
            <a:noFill/>
            <a:ln w="19050">
              <a:solidFill>
                <a:schemeClr val="tx1"/>
              </a:solidFill>
              <a:round/>
              <a:headEnd/>
              <a:tailEnd/>
            </a:ln>
          </p:spPr>
          <p:txBody>
            <a:bodyPr wrap="none" anchor="ctr"/>
            <a:lstStyle/>
            <a:p>
              <a:endParaRPr lang="ar-IQ"/>
            </a:p>
          </p:txBody>
        </p:sp>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a:grpSpLocks noChangeAspect="1"/>
          </p:cNvGrpSpPr>
          <p:nvPr/>
        </p:nvGrpSpPr>
        <p:grpSpPr bwMode="auto">
          <a:xfrm>
            <a:off x="203200" y="228601"/>
            <a:ext cx="11582400" cy="6400668"/>
            <a:chOff x="96" y="231"/>
            <a:chExt cx="5376" cy="3943"/>
          </a:xfrm>
        </p:grpSpPr>
        <p:sp>
          <p:nvSpPr>
            <p:cNvPr id="3" name="AutoShape 4"/>
            <p:cNvSpPr>
              <a:spLocks noChangeAspect="1" noChangeArrowheads="1" noTextEdit="1"/>
            </p:cNvSpPr>
            <p:nvPr/>
          </p:nvSpPr>
          <p:spPr bwMode="auto">
            <a:xfrm>
              <a:off x="147" y="231"/>
              <a:ext cx="5229" cy="385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2054" name="Picture 6"/>
            <p:cNvPicPr>
              <a:picLocks noChangeAspect="1" noChangeArrowheads="1"/>
            </p:cNvPicPr>
            <p:nvPr/>
          </p:nvPicPr>
          <p:blipFill rotWithShape="1">
            <a:blip r:embed="rId3">
              <a:extLst>
                <a:ext uri="{28A0092B-C50C-407E-A947-70E740481C1C}">
                  <a14:useLocalDpi xmlns="" xmlns:a14="http://schemas.microsoft.com/office/drawing/2010/main" val="0"/>
                </a:ext>
              </a:extLst>
            </a:blip>
            <a:srcRect l="6314" t="5854" r="6323" b="16348"/>
            <a:stretch/>
          </p:blipFill>
          <p:spPr bwMode="auto">
            <a:xfrm>
              <a:off x="96" y="231"/>
              <a:ext cx="5376" cy="394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extLst>
      <p:ext uri="{BB962C8B-B14F-4D97-AF65-F5344CB8AC3E}">
        <p14:creationId xmlns="" xmlns:p14="http://schemas.microsoft.com/office/powerpoint/2010/main" val="34659070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1107583" y="260648"/>
            <a:ext cx="10322401" cy="850106"/>
          </a:xfrm>
        </p:spPr>
        <p:style>
          <a:lnRef idx="1">
            <a:schemeClr val="accent2"/>
          </a:lnRef>
          <a:fillRef idx="2">
            <a:schemeClr val="accent2"/>
          </a:fillRef>
          <a:effectRef idx="1">
            <a:schemeClr val="accent2"/>
          </a:effectRef>
          <a:fontRef idx="minor">
            <a:schemeClr val="dk1"/>
          </a:fontRef>
        </p:style>
        <p:txBody>
          <a:bodyPr/>
          <a:lstStyle/>
          <a:p>
            <a:pPr algn="ctr"/>
            <a:r>
              <a:rPr lang="en-US" sz="3200" dirty="0">
                <a:latin typeface="Times New Roman" pitchFamily="18" charset="0"/>
                <a:cs typeface="Times New Roman" pitchFamily="18" charset="0"/>
              </a:rPr>
              <a:t>Movement Across the Plasma Membrane</a:t>
            </a:r>
          </a:p>
        </p:txBody>
      </p:sp>
      <p:sp>
        <p:nvSpPr>
          <p:cNvPr id="39939" name="Rectangle 3"/>
          <p:cNvSpPr>
            <a:spLocks noGrp="1" noChangeArrowheads="1"/>
          </p:cNvSpPr>
          <p:nvPr>
            <p:ph type="body" idx="1"/>
          </p:nvPr>
        </p:nvSpPr>
        <p:spPr>
          <a:xfrm>
            <a:off x="1197735" y="1268760"/>
            <a:ext cx="10109915" cy="1584176"/>
          </a:xfrm>
        </p:spPr>
        <p:style>
          <a:lnRef idx="2">
            <a:schemeClr val="accent5"/>
          </a:lnRef>
          <a:fillRef idx="1">
            <a:schemeClr val="lt1"/>
          </a:fillRef>
          <a:effectRef idx="0">
            <a:schemeClr val="accent5"/>
          </a:effectRef>
          <a:fontRef idx="minor">
            <a:schemeClr val="dk1"/>
          </a:fontRef>
        </p:style>
        <p:txBody>
          <a:bodyPr>
            <a:normAutofit/>
          </a:bodyPr>
          <a:lstStyle/>
          <a:p>
            <a:pPr algn="justLow" rtl="0"/>
            <a:r>
              <a:rPr lang="en-US" sz="2400" dirty="0">
                <a:latin typeface="Times New Roman" pitchFamily="18" charset="0"/>
                <a:cs typeface="Times New Roman" pitchFamily="18" charset="0"/>
              </a:rPr>
              <a:t>A few molecules move freely</a:t>
            </a:r>
          </a:p>
          <a:p>
            <a:pPr lvl="2" algn="justLow" rtl="0"/>
            <a:r>
              <a:rPr lang="en-US" sz="2000" dirty="0">
                <a:latin typeface="Times New Roman" pitchFamily="18" charset="0"/>
                <a:cs typeface="Times New Roman" pitchFamily="18" charset="0"/>
              </a:rPr>
              <a:t>Water, Carbon dioxide, Ammonia, Oxygen</a:t>
            </a:r>
          </a:p>
          <a:p>
            <a:pPr algn="justLow" rtl="0"/>
            <a:r>
              <a:rPr lang="en-US" sz="2400" dirty="0" smtClean="0">
                <a:latin typeface="Times New Roman" pitchFamily="18" charset="0"/>
                <a:cs typeface="Times New Roman" pitchFamily="18" charset="0"/>
              </a:rPr>
              <a:t>Carrier </a:t>
            </a:r>
            <a:r>
              <a:rPr lang="en-US" sz="2400" dirty="0">
                <a:latin typeface="Times New Roman" pitchFamily="18" charset="0"/>
                <a:cs typeface="Times New Roman" pitchFamily="18" charset="0"/>
              </a:rPr>
              <a:t>proteins transport some </a:t>
            </a:r>
            <a:r>
              <a:rPr lang="en-US" sz="2400" dirty="0" smtClean="0">
                <a:latin typeface="Times New Roman" pitchFamily="18" charset="0"/>
                <a:cs typeface="Times New Roman" pitchFamily="18" charset="0"/>
              </a:rPr>
              <a:t>molecules</a:t>
            </a:r>
            <a:endParaRPr lang="en-US" sz="2400" dirty="0">
              <a:latin typeface="Times New Roman" pitchFamily="18" charset="0"/>
              <a:cs typeface="Times New Roman" pitchFamily="18" charset="0"/>
            </a:endParaRPr>
          </a:p>
        </p:txBody>
      </p:sp>
      <p:pic>
        <p:nvPicPr>
          <p:cNvPr id="4" name="Picture 6" descr="figure 5-8"/>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184857" y="3068960"/>
            <a:ext cx="10135674" cy="3408040"/>
          </a:xfrm>
          <a:prstGeom prst="rect">
            <a:avLst/>
          </a:prstGeom>
          <a:ln w="38100" cap="sq">
            <a:solidFill>
              <a:schemeClr val="tx1"/>
            </a:solidFill>
            <a:prstDash val="solid"/>
            <a:miter lim="800000"/>
          </a:ln>
          <a:effectLst>
            <a:outerShdw blurRad="50800" dist="38100" dir="2700000" algn="tl" rotWithShape="0">
              <a:srgbClr val="000000">
                <a:alpha val="43000"/>
              </a:srgbClr>
            </a:outerShdw>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2414911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83" name="Picture 7" descr="figure 5-11b"/>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632172" y="2168427"/>
            <a:ext cx="4170305" cy="3852862"/>
          </a:xfrm>
          <a:prstGeom prst="rect">
            <a:avLst/>
          </a:prstGeom>
          <a:ln w="38100" cap="sq">
            <a:solidFill>
              <a:schemeClr val="tx1"/>
            </a:solidFill>
            <a:prstDash val="solid"/>
            <a:miter lim="800000"/>
          </a:ln>
          <a:effectLst>
            <a:outerShdw blurRad="50800" dist="38100" dir="2700000" algn="tl" rotWithShape="0">
              <a:srgbClr val="000000">
                <a:alpha val="43000"/>
              </a:srgbClr>
            </a:outerShdw>
          </a:effectLst>
          <a:extLst>
            <a:ext uri="{909E8E84-426E-40DD-AFC4-6F175D3DCCD1}">
              <a14:hiddenFill xmlns="" xmlns:a14="http://schemas.microsoft.com/office/drawing/2010/main">
                <a:solidFill>
                  <a:srgbClr val="FFFFFF"/>
                </a:solidFill>
              </a14:hiddenFill>
            </a:ext>
          </a:extLst>
        </p:spPr>
      </p:pic>
      <p:sp>
        <p:nvSpPr>
          <p:cNvPr id="50178" name="Rectangle 2"/>
          <p:cNvSpPr>
            <a:spLocks noGrp="1" noChangeArrowheads="1"/>
          </p:cNvSpPr>
          <p:nvPr>
            <p:ph type="title"/>
          </p:nvPr>
        </p:nvSpPr>
        <p:spPr>
          <a:xfrm>
            <a:off x="1914144" y="274320"/>
            <a:ext cx="5814037" cy="778416"/>
          </a:xfrm>
        </p:spPr>
        <p:style>
          <a:lnRef idx="1">
            <a:schemeClr val="accent2"/>
          </a:lnRef>
          <a:fillRef idx="2">
            <a:schemeClr val="accent2"/>
          </a:fillRef>
          <a:effectRef idx="1">
            <a:schemeClr val="accent2"/>
          </a:effectRef>
          <a:fontRef idx="minor">
            <a:schemeClr val="dk1"/>
          </a:fontRef>
        </p:style>
        <p:txBody>
          <a:bodyPr>
            <a:normAutofit fontScale="90000"/>
          </a:bodyPr>
          <a:lstStyle/>
          <a:p>
            <a:pPr rtl="0"/>
            <a:r>
              <a:rPr lang="en-US" dirty="0" smtClean="0"/>
              <a:t> </a:t>
            </a:r>
            <a:r>
              <a:rPr lang="en-US" dirty="0" smtClean="0">
                <a:latin typeface="Times New Roman" pitchFamily="18" charset="0"/>
                <a:cs typeface="Times New Roman" pitchFamily="18" charset="0"/>
              </a:rPr>
              <a:t>2. Cytoplasm   </a:t>
            </a:r>
            <a:endParaRPr lang="en-US" dirty="0">
              <a:latin typeface="Times New Roman" pitchFamily="18" charset="0"/>
              <a:cs typeface="Times New Roman" pitchFamily="18" charset="0"/>
            </a:endParaRPr>
          </a:p>
        </p:txBody>
      </p:sp>
      <p:sp>
        <p:nvSpPr>
          <p:cNvPr id="50179" name="Rectangle 3"/>
          <p:cNvSpPr>
            <a:spLocks noGrp="1" noChangeArrowheads="1"/>
          </p:cNvSpPr>
          <p:nvPr>
            <p:ph sz="half" idx="1"/>
          </p:nvPr>
        </p:nvSpPr>
        <p:spPr>
          <a:xfrm>
            <a:off x="1914144" y="1524000"/>
            <a:ext cx="5333984" cy="1544960"/>
          </a:xfrm>
        </p:spPr>
        <p:style>
          <a:lnRef idx="2">
            <a:schemeClr val="dk1"/>
          </a:lnRef>
          <a:fillRef idx="1">
            <a:schemeClr val="lt1"/>
          </a:fillRef>
          <a:effectRef idx="0">
            <a:schemeClr val="dk1"/>
          </a:effectRef>
          <a:fontRef idx="minor">
            <a:schemeClr val="dk1"/>
          </a:fontRef>
        </p:style>
        <p:txBody>
          <a:bodyPr>
            <a:normAutofit/>
          </a:bodyPr>
          <a:lstStyle/>
          <a:p>
            <a:pPr algn="justLow" rtl="0">
              <a:lnSpc>
                <a:spcPct val="80000"/>
              </a:lnSpc>
            </a:pPr>
            <a:r>
              <a:rPr lang="en-US" sz="2400" dirty="0">
                <a:solidFill>
                  <a:schemeClr val="tx1"/>
                </a:solidFill>
                <a:latin typeface="Times New Roman" pitchFamily="18" charset="0"/>
                <a:cs typeface="Times New Roman" pitchFamily="18" charset="0"/>
              </a:rPr>
              <a:t>Viscous fluid </a:t>
            </a:r>
            <a:r>
              <a:rPr lang="en-US" sz="2400" dirty="0" smtClean="0">
                <a:solidFill>
                  <a:schemeClr val="tx1"/>
                </a:solidFill>
                <a:latin typeface="Times New Roman" pitchFamily="18" charset="0"/>
                <a:cs typeface="Times New Roman" pitchFamily="18" charset="0"/>
              </a:rPr>
              <a:t>surrounded </a:t>
            </a:r>
            <a:r>
              <a:rPr lang="en-US" sz="2400" dirty="0">
                <a:solidFill>
                  <a:schemeClr val="tx1"/>
                </a:solidFill>
                <a:latin typeface="Times New Roman" pitchFamily="18" charset="0"/>
                <a:cs typeface="Times New Roman" pitchFamily="18" charset="0"/>
              </a:rPr>
              <a:t>by cell membrane</a:t>
            </a:r>
          </a:p>
          <a:p>
            <a:pPr algn="justLow" rtl="0">
              <a:lnSpc>
                <a:spcPct val="80000"/>
              </a:lnSpc>
            </a:pPr>
            <a:r>
              <a:rPr lang="en-US" altLang="zh-CN" sz="2400" dirty="0" smtClean="0">
                <a:solidFill>
                  <a:schemeClr val="tx1"/>
                </a:solidFill>
                <a:latin typeface="Times New Roman" pitchFamily="18" charset="0"/>
                <a:cs typeface="Times New Roman" pitchFamily="18" charset="0"/>
              </a:rPr>
              <a:t>It </a:t>
            </a:r>
            <a:r>
              <a:rPr lang="en-US" altLang="zh-CN" sz="2400" dirty="0">
                <a:solidFill>
                  <a:schemeClr val="tx1"/>
                </a:solidFill>
                <a:latin typeface="Times New Roman" pitchFamily="18" charset="0"/>
                <a:cs typeface="Times New Roman" pitchFamily="18" charset="0"/>
              </a:rPr>
              <a:t>houses the membranous </a:t>
            </a:r>
            <a:r>
              <a:rPr lang="en-US" altLang="zh-CN" sz="2400" dirty="0" smtClean="0">
                <a:solidFill>
                  <a:schemeClr val="tx1"/>
                </a:solidFill>
                <a:latin typeface="Times New Roman" pitchFamily="18" charset="0"/>
                <a:cs typeface="Times New Roman" pitchFamily="18" charset="0"/>
              </a:rPr>
              <a:t>organelles</a:t>
            </a:r>
            <a:endParaRPr lang="en-US" sz="2400" dirty="0">
              <a:solidFill>
                <a:schemeClr val="tx1"/>
              </a:solidFill>
              <a:latin typeface="Times New Roman" pitchFamily="18" charset="0"/>
              <a:cs typeface="Times New Roman" pitchFamily="18" charset="0"/>
            </a:endParaRPr>
          </a:p>
        </p:txBody>
      </p:sp>
    </p:spTree>
    <p:extLst>
      <p:ext uri="{BB962C8B-B14F-4D97-AF65-F5344CB8AC3E}">
        <p14:creationId xmlns="" xmlns:p14="http://schemas.microsoft.com/office/powerpoint/2010/main" val="17403478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1775520" y="260648"/>
            <a:ext cx="7392821" cy="864096"/>
          </a:xfrm>
        </p:spPr>
        <p:style>
          <a:lnRef idx="1">
            <a:schemeClr val="accent2"/>
          </a:lnRef>
          <a:fillRef idx="2">
            <a:schemeClr val="accent2"/>
          </a:fillRef>
          <a:effectRef idx="1">
            <a:schemeClr val="accent2"/>
          </a:effectRef>
          <a:fontRef idx="minor">
            <a:schemeClr val="dk1"/>
          </a:fontRef>
        </p:style>
        <p:txBody>
          <a:bodyPr>
            <a:normAutofit/>
          </a:bodyPr>
          <a:lstStyle/>
          <a:p>
            <a:pPr rtl="0"/>
            <a:r>
              <a:rPr lang="en-US" dirty="0" smtClean="0">
                <a:latin typeface="Times New Roman" pitchFamily="18" charset="0"/>
                <a:cs typeface="Times New Roman" pitchFamily="18" charset="0"/>
              </a:rPr>
              <a:t>    3. Nucleus </a:t>
            </a:r>
            <a:endParaRPr lang="en-US" dirty="0">
              <a:latin typeface="Times New Roman" pitchFamily="18" charset="0"/>
              <a:cs typeface="Times New Roman" pitchFamily="18" charset="0"/>
            </a:endParaRPr>
          </a:p>
        </p:txBody>
      </p:sp>
      <p:sp>
        <p:nvSpPr>
          <p:cNvPr id="63491" name="Rectangle 3"/>
          <p:cNvSpPr>
            <a:spLocks noGrp="1" noChangeArrowheads="1"/>
          </p:cNvSpPr>
          <p:nvPr>
            <p:ph sz="half" idx="1"/>
          </p:nvPr>
        </p:nvSpPr>
        <p:spPr>
          <a:xfrm>
            <a:off x="1679510" y="1457320"/>
            <a:ext cx="5088565" cy="4663440"/>
          </a:xfrm>
        </p:spPr>
        <p:style>
          <a:lnRef idx="2">
            <a:schemeClr val="dk1"/>
          </a:lnRef>
          <a:fillRef idx="1">
            <a:schemeClr val="lt1"/>
          </a:fillRef>
          <a:effectRef idx="0">
            <a:schemeClr val="dk1"/>
          </a:effectRef>
          <a:fontRef idx="minor">
            <a:schemeClr val="dk1"/>
          </a:fontRef>
        </p:style>
        <p:txBody>
          <a:bodyPr>
            <a:normAutofit/>
          </a:bodyPr>
          <a:lstStyle/>
          <a:p>
            <a:pPr algn="l" rtl="0"/>
            <a:endParaRPr lang="en-US" sz="2800" dirty="0" smtClean="0"/>
          </a:p>
          <a:p>
            <a:pPr algn="justLow" rtl="0"/>
            <a:r>
              <a:rPr lang="en-US" altLang="zh-CN" sz="2200" dirty="0" smtClean="0">
                <a:solidFill>
                  <a:schemeClr val="tx1"/>
                </a:solidFill>
                <a:latin typeface="Times New Roman" pitchFamily="18" charset="0"/>
                <a:cs typeface="Times New Roman" pitchFamily="18" charset="0"/>
              </a:rPr>
              <a:t>Nucleus is the cell information center.</a:t>
            </a:r>
          </a:p>
          <a:p>
            <a:pPr marL="82296" indent="0" algn="justLow" rtl="0">
              <a:buNone/>
            </a:pPr>
            <a:endParaRPr lang="en-US" altLang="zh-CN" sz="2200" dirty="0" smtClean="0">
              <a:solidFill>
                <a:schemeClr val="tx1"/>
              </a:solidFill>
              <a:latin typeface="Times New Roman" pitchFamily="18" charset="0"/>
              <a:cs typeface="Times New Roman" pitchFamily="18" charset="0"/>
            </a:endParaRPr>
          </a:p>
          <a:p>
            <a:pPr algn="justLow" rtl="0"/>
            <a:r>
              <a:rPr lang="en-US" altLang="zh-CN" sz="2200" dirty="0" smtClean="0">
                <a:solidFill>
                  <a:schemeClr val="tx1"/>
                </a:solidFill>
                <a:latin typeface="Times New Roman" pitchFamily="18" charset="0"/>
                <a:cs typeface="Times New Roman" pitchFamily="18" charset="0"/>
              </a:rPr>
              <a:t>It has double </a:t>
            </a:r>
            <a:r>
              <a:rPr lang="en-US" altLang="zh-CN" sz="2200" dirty="0">
                <a:solidFill>
                  <a:schemeClr val="tx1"/>
                </a:solidFill>
                <a:latin typeface="Times New Roman" pitchFamily="18" charset="0"/>
                <a:cs typeface="Times New Roman" pitchFamily="18" charset="0"/>
              </a:rPr>
              <a:t>membrane surrounding the </a:t>
            </a:r>
            <a:r>
              <a:rPr lang="en-US" altLang="zh-CN" sz="2200" b="1" dirty="0">
                <a:solidFill>
                  <a:schemeClr val="tx1"/>
                </a:solidFill>
                <a:latin typeface="Times New Roman" pitchFamily="18" charset="0"/>
                <a:cs typeface="Times New Roman" pitchFamily="18" charset="0"/>
              </a:rPr>
              <a:t>chromosomes </a:t>
            </a:r>
            <a:r>
              <a:rPr lang="en-US" altLang="zh-CN" sz="2200" dirty="0">
                <a:solidFill>
                  <a:schemeClr val="tx1"/>
                </a:solidFill>
                <a:latin typeface="Times New Roman" pitchFamily="18" charset="0"/>
                <a:cs typeface="Times New Roman" pitchFamily="18" charset="0"/>
              </a:rPr>
              <a:t>and the </a:t>
            </a:r>
            <a:r>
              <a:rPr lang="en-US" altLang="zh-CN" sz="2200" b="1" dirty="0">
                <a:solidFill>
                  <a:schemeClr val="tx1"/>
                </a:solidFill>
                <a:latin typeface="Times New Roman" pitchFamily="18" charset="0"/>
                <a:cs typeface="Times New Roman" pitchFamily="18" charset="0"/>
              </a:rPr>
              <a:t>nucleolus. </a:t>
            </a:r>
            <a:endParaRPr lang="en-US" altLang="zh-CN" sz="2200" b="1" dirty="0" smtClean="0">
              <a:solidFill>
                <a:schemeClr val="tx1"/>
              </a:solidFill>
              <a:latin typeface="Times New Roman" pitchFamily="18" charset="0"/>
              <a:cs typeface="Times New Roman" pitchFamily="18" charset="0"/>
            </a:endParaRPr>
          </a:p>
          <a:p>
            <a:pPr marL="82296" indent="0" algn="justLow" rtl="0">
              <a:buNone/>
            </a:pPr>
            <a:endParaRPr lang="en-US" altLang="zh-CN" sz="2200" dirty="0" smtClean="0">
              <a:solidFill>
                <a:schemeClr val="tx1"/>
              </a:solidFill>
              <a:latin typeface="Times New Roman" pitchFamily="18" charset="0"/>
              <a:cs typeface="Times New Roman" pitchFamily="18" charset="0"/>
            </a:endParaRPr>
          </a:p>
          <a:p>
            <a:pPr algn="justLow" rtl="0"/>
            <a:r>
              <a:rPr lang="en-US" altLang="zh-CN" sz="2200" dirty="0" smtClean="0">
                <a:solidFill>
                  <a:schemeClr val="tx1"/>
                </a:solidFill>
                <a:latin typeface="Times New Roman" pitchFamily="18" charset="0"/>
                <a:cs typeface="Times New Roman" pitchFamily="18" charset="0"/>
              </a:rPr>
              <a:t>It is the </a:t>
            </a:r>
            <a:r>
              <a:rPr lang="en-US" altLang="zh-CN" sz="2200" dirty="0">
                <a:solidFill>
                  <a:schemeClr val="tx1"/>
                </a:solidFill>
                <a:latin typeface="Times New Roman" pitchFamily="18" charset="0"/>
                <a:cs typeface="Times New Roman" pitchFamily="18" charset="0"/>
              </a:rPr>
              <a:t>place where almost all DNA replication and RNA synthesis occur. </a:t>
            </a:r>
            <a:endParaRPr lang="en-US" altLang="zh-CN" sz="2200" dirty="0" smtClean="0">
              <a:solidFill>
                <a:schemeClr val="tx1"/>
              </a:solidFill>
              <a:latin typeface="Times New Roman" pitchFamily="18" charset="0"/>
              <a:cs typeface="Times New Roman" pitchFamily="18" charset="0"/>
            </a:endParaRPr>
          </a:p>
          <a:p>
            <a:pPr marL="82296" indent="0" algn="justLow" rtl="0">
              <a:buNone/>
            </a:pPr>
            <a:endParaRPr lang="en-US" altLang="zh-CN" sz="2200" dirty="0" smtClean="0">
              <a:solidFill>
                <a:schemeClr val="tx1"/>
              </a:solidFill>
              <a:latin typeface="Times New Roman" pitchFamily="18" charset="0"/>
              <a:cs typeface="Times New Roman" pitchFamily="18" charset="0"/>
            </a:endParaRPr>
          </a:p>
          <a:p>
            <a:pPr algn="justLow" rtl="0"/>
            <a:r>
              <a:rPr lang="en-US" altLang="zh-CN" sz="2200" dirty="0" smtClean="0">
                <a:solidFill>
                  <a:schemeClr val="tx1"/>
                </a:solidFill>
                <a:latin typeface="Times New Roman" pitchFamily="18" charset="0"/>
                <a:cs typeface="Times New Roman" pitchFamily="18" charset="0"/>
              </a:rPr>
              <a:t>The </a:t>
            </a:r>
            <a:r>
              <a:rPr lang="en-US" altLang="zh-CN" sz="2200" b="1" dirty="0">
                <a:solidFill>
                  <a:schemeClr val="tx1"/>
                </a:solidFill>
                <a:latin typeface="Times New Roman" pitchFamily="18" charset="0"/>
                <a:cs typeface="Times New Roman" pitchFamily="18" charset="0"/>
              </a:rPr>
              <a:t>nucleolus</a:t>
            </a:r>
            <a:r>
              <a:rPr lang="en-US" altLang="zh-CN" sz="2200" dirty="0">
                <a:solidFill>
                  <a:schemeClr val="tx1"/>
                </a:solidFill>
                <a:latin typeface="Times New Roman" pitchFamily="18" charset="0"/>
                <a:cs typeface="Times New Roman" pitchFamily="18" charset="0"/>
              </a:rPr>
              <a:t> is a site for synthesis of RNA making up the ribosome</a:t>
            </a:r>
          </a:p>
        </p:txBody>
      </p:sp>
      <p:pic>
        <p:nvPicPr>
          <p:cNvPr id="7" name="Picture 9" descr="nucleus"/>
          <p:cNvPicPr>
            <a:picLocks noChangeAspect="1" noChangeArrowheads="1"/>
          </p:cNvPicPr>
          <p:nvPr/>
        </p:nvPicPr>
        <p:blipFill>
          <a:blip r:embed="rId3"/>
          <a:srcRect/>
          <a:stretch>
            <a:fillRect/>
          </a:stretch>
        </p:blipFill>
        <p:spPr bwMode="auto">
          <a:xfrm>
            <a:off x="7490400" y="1844824"/>
            <a:ext cx="4032448" cy="3024336"/>
          </a:xfrm>
          <a:prstGeom prst="rect">
            <a:avLst/>
          </a:prstGeom>
          <a:ln w="38100" cap="sq">
            <a:solidFill>
              <a:schemeClr val="tx1"/>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 xmlns:p14="http://schemas.microsoft.com/office/powerpoint/2010/main" val="35871282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352283"/>
            <a:ext cx="10972800" cy="4972318"/>
          </a:xfrm>
        </p:spPr>
        <p:style>
          <a:lnRef idx="2">
            <a:schemeClr val="accent1"/>
          </a:lnRef>
          <a:fillRef idx="1">
            <a:schemeClr val="lt1"/>
          </a:fillRef>
          <a:effectRef idx="0">
            <a:schemeClr val="accent1"/>
          </a:effectRef>
          <a:fontRef idx="minor">
            <a:schemeClr val="dk1"/>
          </a:fontRef>
        </p:style>
        <p:txBody>
          <a:bodyPr>
            <a:normAutofit lnSpcReduction="10000"/>
          </a:bodyPr>
          <a:lstStyle/>
          <a:p>
            <a:pPr algn="justLow"/>
            <a:r>
              <a:rPr lang="en-US" sz="2400" b="1" dirty="0" smtClean="0">
                <a:latin typeface="Times New Roman" panose="02020603050405020304" pitchFamily="18" charset="0"/>
                <a:ea typeface="Times New Roman" panose="02020603050405020304" pitchFamily="18" charset="0"/>
              </a:rPr>
              <a:t>The nucleus</a:t>
            </a:r>
            <a:r>
              <a:rPr lang="en-US" sz="2400" dirty="0" smtClean="0">
                <a:latin typeface="Times New Roman" panose="02020603050405020304" pitchFamily="18" charset="0"/>
                <a:ea typeface="Times New Roman" panose="02020603050405020304" pitchFamily="18" charset="0"/>
              </a:rPr>
              <a:t> is made up in large part of the </a:t>
            </a:r>
            <a:r>
              <a:rPr lang="en-US" sz="2400" b="1" dirty="0" smtClean="0">
                <a:latin typeface="Times New Roman" panose="02020603050405020304" pitchFamily="18" charset="0"/>
                <a:ea typeface="Times New Roman" panose="02020603050405020304" pitchFamily="18" charset="0"/>
              </a:rPr>
              <a:t>chromosomes,</a:t>
            </a:r>
            <a:r>
              <a:rPr lang="en-US" sz="2400" dirty="0" smtClean="0">
                <a:latin typeface="Times New Roman" panose="02020603050405020304" pitchFamily="18" charset="0"/>
                <a:ea typeface="Times New Roman" panose="02020603050405020304" pitchFamily="18" charset="0"/>
              </a:rPr>
              <a:t> the structures in the nucleus that carry a complete genetic features &amp; blueprint for all the heritable species and individual characteristics of the animal.</a:t>
            </a:r>
          </a:p>
          <a:p>
            <a:pPr algn="justLow">
              <a:lnSpc>
                <a:spcPct val="110000"/>
              </a:lnSpc>
            </a:pPr>
            <a:r>
              <a:rPr lang="en-US" sz="2400" dirty="0" smtClean="0">
                <a:latin typeface="Times New Roman" panose="02020603050405020304" pitchFamily="18" charset="0"/>
                <a:ea typeface="Times New Roman" panose="02020603050405020304" pitchFamily="18" charset="0"/>
              </a:rPr>
              <a:t>Except in germ cells, the chromosomes occur in pairs, one originally from each parent.</a:t>
            </a:r>
          </a:p>
          <a:p>
            <a:pPr algn="justLow">
              <a:lnSpc>
                <a:spcPct val="110000"/>
              </a:lnSpc>
            </a:pPr>
            <a:r>
              <a:rPr lang="en-US" sz="2400" dirty="0" smtClean="0">
                <a:latin typeface="Times New Roman" panose="02020603050405020304" pitchFamily="18" charset="0"/>
                <a:ea typeface="Times New Roman" panose="02020603050405020304" pitchFamily="18" charset="0"/>
              </a:rPr>
              <a:t>Each chromosome is made up of a giant molecule of DNA. The DNA strand is about 2 m long, but it can fit in the nucleus because at intervals it is wrapped around a core of </a:t>
            </a:r>
            <a:r>
              <a:rPr lang="en-US" sz="2400" dirty="0" err="1" smtClean="0">
                <a:latin typeface="Times New Roman" panose="02020603050405020304" pitchFamily="18" charset="0"/>
                <a:ea typeface="Times New Roman" panose="02020603050405020304" pitchFamily="18" charset="0"/>
              </a:rPr>
              <a:t>histone</a:t>
            </a:r>
            <a:r>
              <a:rPr lang="en-US" sz="2400" dirty="0" smtClean="0">
                <a:latin typeface="Times New Roman" panose="02020603050405020304" pitchFamily="18" charset="0"/>
                <a:ea typeface="Times New Roman" panose="02020603050405020304" pitchFamily="18" charset="0"/>
              </a:rPr>
              <a:t> proteins to form a </a:t>
            </a:r>
            <a:r>
              <a:rPr lang="en-US" sz="2400" b="1" dirty="0" err="1" smtClean="0">
                <a:latin typeface="Times New Roman" panose="02020603050405020304" pitchFamily="18" charset="0"/>
                <a:ea typeface="Times New Roman" panose="02020603050405020304" pitchFamily="18" charset="0"/>
              </a:rPr>
              <a:t>nucleosome</a:t>
            </a:r>
            <a:r>
              <a:rPr lang="en-US" sz="2400" b="1" dirty="0" smtClean="0">
                <a:latin typeface="Times New Roman" panose="02020603050405020304" pitchFamily="18" charset="0"/>
                <a:ea typeface="Times New Roman" panose="02020603050405020304" pitchFamily="18" charset="0"/>
              </a:rPr>
              <a:t>. </a:t>
            </a:r>
          </a:p>
          <a:p>
            <a:pPr>
              <a:lnSpc>
                <a:spcPct val="150000"/>
              </a:lnSpc>
            </a:pPr>
            <a:r>
              <a:rPr lang="en-US" sz="2400" dirty="0" smtClean="0">
                <a:latin typeface="Times New Roman" panose="02020603050405020304" pitchFamily="18" charset="0"/>
                <a:ea typeface="Times New Roman" panose="02020603050405020304" pitchFamily="18" charset="0"/>
                <a:cs typeface="Arial" panose="020B0604020202020204" pitchFamily="34" charset="0"/>
              </a:rPr>
              <a:t>The whole complex of </a:t>
            </a:r>
            <a:r>
              <a:rPr lang="en-US" sz="2400" b="1" dirty="0" smtClean="0">
                <a:latin typeface="Times New Roman" panose="02020603050405020304" pitchFamily="18" charset="0"/>
                <a:ea typeface="Times New Roman" panose="02020603050405020304" pitchFamily="18" charset="0"/>
                <a:cs typeface="Arial" panose="020B0604020202020204" pitchFamily="34" charset="0"/>
              </a:rPr>
              <a:t>DNA and proteins </a:t>
            </a:r>
            <a:r>
              <a:rPr lang="en-US" sz="2400" dirty="0" smtClean="0">
                <a:latin typeface="Times New Roman" panose="02020603050405020304" pitchFamily="18" charset="0"/>
                <a:ea typeface="Times New Roman" panose="02020603050405020304" pitchFamily="18" charset="0"/>
                <a:cs typeface="Arial" panose="020B0604020202020204" pitchFamily="34" charset="0"/>
              </a:rPr>
              <a:t>is called </a:t>
            </a:r>
            <a:r>
              <a:rPr lang="en-US" sz="2400" b="1" dirty="0" smtClean="0">
                <a:latin typeface="Times New Roman" panose="02020603050405020304" pitchFamily="18" charset="0"/>
                <a:ea typeface="Times New Roman" panose="02020603050405020304" pitchFamily="18" charset="0"/>
                <a:cs typeface="Arial" panose="020B0604020202020204" pitchFamily="34" charset="0"/>
              </a:rPr>
              <a:t>chromatin. </a:t>
            </a:r>
            <a:endParaRPr lang="en-US" sz="1800" dirty="0" smtClean="0">
              <a:latin typeface="Calibri" panose="020F0502020204030204" pitchFamily="34" charset="0"/>
              <a:ea typeface="Times New Roman" panose="02020603050405020304" pitchFamily="18" charset="0"/>
              <a:cs typeface="Arial" panose="020B0604020202020204" pitchFamily="34" charset="0"/>
            </a:endParaRPr>
          </a:p>
          <a:p>
            <a:pPr>
              <a:lnSpc>
                <a:spcPct val="150000"/>
              </a:lnSpc>
            </a:pPr>
            <a:r>
              <a:rPr lang="en-US" sz="2400" dirty="0" smtClean="0">
                <a:latin typeface="Times New Roman" panose="02020603050405020304" pitchFamily="18" charset="0"/>
                <a:ea typeface="Times New Roman" panose="02020603050405020304" pitchFamily="18" charset="0"/>
                <a:cs typeface="Arial" panose="020B0604020202020204" pitchFamily="34" charset="0"/>
              </a:rPr>
              <a:t>The ultimate units of heredity are the </a:t>
            </a:r>
            <a:r>
              <a:rPr lang="en-US" sz="2400" b="1" dirty="0" smtClean="0">
                <a:latin typeface="Times New Roman" panose="02020603050405020304" pitchFamily="18" charset="0"/>
                <a:ea typeface="Times New Roman" panose="02020603050405020304" pitchFamily="18" charset="0"/>
                <a:cs typeface="Arial" panose="020B0604020202020204" pitchFamily="34" charset="0"/>
              </a:rPr>
              <a:t>genes </a:t>
            </a:r>
            <a:r>
              <a:rPr lang="en-US" sz="2400" dirty="0" smtClean="0">
                <a:latin typeface="Times New Roman" panose="02020603050405020304" pitchFamily="18" charset="0"/>
                <a:ea typeface="Times New Roman" panose="02020603050405020304" pitchFamily="18" charset="0"/>
                <a:cs typeface="Arial" panose="020B0604020202020204" pitchFamily="34" charset="0"/>
              </a:rPr>
              <a:t>on the chromosomes,</a:t>
            </a:r>
            <a:r>
              <a:rPr lang="en-US" sz="1800" dirty="0" smtClean="0">
                <a:latin typeface="Calibri" panose="020F0502020204030204" pitchFamily="34" charset="0"/>
                <a:ea typeface="Times New Roman" panose="02020603050405020304" pitchFamily="18" charset="0"/>
                <a:cs typeface="Arial" panose="020B0604020202020204" pitchFamily="34" charset="0"/>
              </a:rPr>
              <a:t> </a:t>
            </a:r>
            <a:r>
              <a:rPr lang="en-US" sz="2400" dirty="0" smtClean="0">
                <a:latin typeface="Times New Roman" panose="02020603050405020304" pitchFamily="18" charset="0"/>
                <a:ea typeface="Times New Roman" panose="02020603050405020304" pitchFamily="18" charset="0"/>
              </a:rPr>
              <a:t>each gene is a portion of the DNA molecule.</a:t>
            </a:r>
            <a:endParaRPr lang="ar-IQ" sz="2400" dirty="0" smtClean="0"/>
          </a:p>
          <a:p>
            <a:pPr algn="justLow">
              <a:lnSpc>
                <a:spcPct val="110000"/>
              </a:lnSpc>
            </a:pPr>
            <a:endParaRPr lang="en-US" sz="2400" dirty="0" smtClean="0">
              <a:latin typeface="Times New Roman" panose="02020603050405020304" pitchFamily="18" charset="0"/>
              <a:ea typeface="Times New Roman" panose="02020603050405020304" pitchFamily="18" charset="0"/>
            </a:endParaRPr>
          </a:p>
          <a:p>
            <a:endParaRPr lang="ar-IQ" dirty="0" smtClean="0"/>
          </a:p>
          <a:p>
            <a:endParaRPr lang="ar-IQ" dirty="0"/>
          </a:p>
        </p:txBody>
      </p:sp>
      <p:sp>
        <p:nvSpPr>
          <p:cNvPr id="4" name="Rectangle 2"/>
          <p:cNvSpPr txBox="1">
            <a:spLocks noChangeArrowheads="1"/>
          </p:cNvSpPr>
          <p:nvPr/>
        </p:nvSpPr>
        <p:spPr>
          <a:xfrm>
            <a:off x="629300" y="286406"/>
            <a:ext cx="7392821" cy="864096"/>
          </a:xfrm>
          <a:prstGeom prst="rect">
            <a:avLst/>
          </a:prstGeom>
        </p:spPr>
        <p:style>
          <a:lnRef idx="1">
            <a:schemeClr val="accent2"/>
          </a:lnRef>
          <a:fillRef idx="2">
            <a:schemeClr val="accent2"/>
          </a:fillRef>
          <a:effectRef idx="1">
            <a:schemeClr val="accent2"/>
          </a:effectRef>
          <a:fontRef idx="minor">
            <a:schemeClr val="dk1"/>
          </a:fontRef>
        </p:style>
        <p:txBody>
          <a:bodyPr vert="horz" lIns="0" rIns="0" bIns="0"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5000" b="0" i="0" u="none" strike="noStrike" kern="1200" cap="none" spc="0" normalizeH="0" baseline="0" noProof="0" dirty="0" smtClean="0">
                <a:ln>
                  <a:noFill/>
                </a:ln>
                <a:solidFill>
                  <a:schemeClr val="dk1"/>
                </a:solidFill>
                <a:effectLst/>
                <a:uLnTx/>
                <a:uFillTx/>
                <a:latin typeface="Times New Roman" pitchFamily="18" charset="0"/>
                <a:ea typeface="+mn-ea"/>
                <a:cs typeface="Times New Roman" pitchFamily="18" charset="0"/>
              </a:rPr>
              <a:t>    3. Nucleus </a:t>
            </a:r>
            <a:endParaRPr kumimoji="0" lang="en-US" sz="5000" b="0" i="0" u="none" strike="noStrike" kern="1200" cap="none" spc="0" normalizeH="0" baseline="0" noProof="0" dirty="0">
              <a:ln>
                <a:noFill/>
              </a:ln>
              <a:solidFill>
                <a:schemeClr val="dk1"/>
              </a:solidFill>
              <a:effectLst/>
              <a:uLnTx/>
              <a:uFillTx/>
              <a:latin typeface="Times New Roman" pitchFamily="18" charset="0"/>
              <a:ea typeface="+mn-ea"/>
              <a:cs typeface="Times New Roman" pitchFamily="18" charset="0"/>
            </a:endParaRPr>
          </a:p>
        </p:txBody>
      </p:sp>
    </p:spTree>
    <p:extLst>
      <p:ext uri="{BB962C8B-B14F-4D97-AF65-F5344CB8AC3E}">
        <p14:creationId xmlns="" xmlns:p14="http://schemas.microsoft.com/office/powerpoint/2010/main" val="133571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1074" name="Rectangle 2"/>
          <p:cNvSpPr>
            <a:spLocks noGrp="1" noChangeArrowheads="1"/>
          </p:cNvSpPr>
          <p:nvPr>
            <p:ph type="title" idx="4294967295"/>
          </p:nvPr>
        </p:nvSpPr>
        <p:spPr>
          <a:xfrm>
            <a:off x="2255573" y="404664"/>
            <a:ext cx="8448939" cy="685800"/>
          </a:xfrm>
        </p:spPr>
        <p:style>
          <a:lnRef idx="1">
            <a:schemeClr val="accent2"/>
          </a:lnRef>
          <a:fillRef idx="2">
            <a:schemeClr val="accent2"/>
          </a:fillRef>
          <a:effectRef idx="1">
            <a:schemeClr val="accent2"/>
          </a:effectRef>
          <a:fontRef idx="minor">
            <a:schemeClr val="dk1"/>
          </a:fontRef>
        </p:style>
        <p:txBody>
          <a:bodyPr anchor="ctr">
            <a:normAutofit/>
          </a:bodyPr>
          <a:lstStyle/>
          <a:p>
            <a:pPr algn="ctr" rtl="0"/>
            <a:r>
              <a:rPr lang="en-US" altLang="zh-CN" sz="3200" dirty="0" smtClean="0">
                <a:latin typeface="Times New Roman" pitchFamily="18" charset="0"/>
                <a:cs typeface="Times New Roman" pitchFamily="18" charset="0"/>
              </a:rPr>
              <a:t>The Cell  </a:t>
            </a:r>
            <a:endParaRPr lang="en-US" altLang="zh-CN" dirty="0">
              <a:latin typeface="Times New Roman" pitchFamily="18" charset="0"/>
              <a:cs typeface="Times New Roman" pitchFamily="18" charset="0"/>
            </a:endParaRPr>
          </a:p>
        </p:txBody>
      </p:sp>
      <p:sp>
        <p:nvSpPr>
          <p:cNvPr id="6147" name="Rectangle 3"/>
          <p:cNvSpPr>
            <a:spLocks noGrp="1" noChangeArrowheads="1"/>
          </p:cNvSpPr>
          <p:nvPr>
            <p:ph type="body" idx="4294967295"/>
          </p:nvPr>
        </p:nvSpPr>
        <p:spPr>
          <a:xfrm>
            <a:off x="1391478" y="1219200"/>
            <a:ext cx="10273141" cy="5181600"/>
          </a:xfrm>
        </p:spPr>
        <p:style>
          <a:lnRef idx="2">
            <a:schemeClr val="dk1"/>
          </a:lnRef>
          <a:fillRef idx="1">
            <a:schemeClr val="lt1"/>
          </a:fillRef>
          <a:effectRef idx="0">
            <a:schemeClr val="dk1"/>
          </a:effectRef>
          <a:fontRef idx="minor">
            <a:schemeClr val="dk1"/>
          </a:fontRef>
        </p:style>
        <p:txBody>
          <a:bodyPr/>
          <a:lstStyle/>
          <a:p>
            <a:pPr algn="justLow" rtl="0"/>
            <a:endParaRPr lang="en-US" altLang="zh-CN" sz="2400" dirty="0" smtClean="0">
              <a:solidFill>
                <a:schemeClr val="hlink"/>
              </a:solidFill>
              <a:latin typeface="Times New Roman" pitchFamily="18" charset="0"/>
              <a:cs typeface="Times New Roman" pitchFamily="18" charset="0"/>
            </a:endParaRPr>
          </a:p>
          <a:p>
            <a:pPr algn="justLow" rtl="0">
              <a:spcBef>
                <a:spcPct val="25000"/>
              </a:spcBef>
            </a:pPr>
            <a:r>
              <a:rPr lang="en-US" altLang="zh-CN" sz="2400" dirty="0">
                <a:solidFill>
                  <a:schemeClr val="tx1"/>
                </a:solidFill>
                <a:latin typeface="Times New Roman" pitchFamily="18" charset="0"/>
                <a:cs typeface="Times New Roman" pitchFamily="18" charset="0"/>
              </a:rPr>
              <a:t>Basic building blocks of life</a:t>
            </a:r>
          </a:p>
          <a:p>
            <a:pPr algn="justLow" rtl="0">
              <a:spcBef>
                <a:spcPct val="25000"/>
              </a:spcBef>
            </a:pPr>
            <a:r>
              <a:rPr lang="en-US" altLang="zh-CN" sz="2400" dirty="0">
                <a:solidFill>
                  <a:schemeClr val="tx1"/>
                </a:solidFill>
                <a:latin typeface="Times New Roman" pitchFamily="18" charset="0"/>
                <a:cs typeface="Times New Roman" pitchFamily="18" charset="0"/>
              </a:rPr>
              <a:t>Smallest living unit of an organism</a:t>
            </a:r>
          </a:p>
          <a:p>
            <a:pPr algn="justLow" rtl="0">
              <a:spcBef>
                <a:spcPct val="25000"/>
              </a:spcBef>
            </a:pPr>
            <a:r>
              <a:rPr lang="en-US" altLang="zh-CN" sz="2400" dirty="0">
                <a:solidFill>
                  <a:schemeClr val="tx1"/>
                </a:solidFill>
                <a:latin typeface="Times New Roman" pitchFamily="18" charset="0"/>
                <a:cs typeface="Times New Roman" pitchFamily="18" charset="0"/>
              </a:rPr>
              <a:t>A cell </a:t>
            </a:r>
            <a:r>
              <a:rPr lang="en-US" altLang="zh-CN" sz="2400" u="sng" dirty="0">
                <a:solidFill>
                  <a:schemeClr val="tx1"/>
                </a:solidFill>
                <a:latin typeface="Times New Roman" pitchFamily="18" charset="0"/>
                <a:cs typeface="Times New Roman" pitchFamily="18" charset="0"/>
              </a:rPr>
              <a:t>may be an entire organism</a:t>
            </a:r>
            <a:r>
              <a:rPr lang="en-US" altLang="zh-CN" sz="2400" dirty="0">
                <a:solidFill>
                  <a:schemeClr val="tx1"/>
                </a:solidFill>
                <a:latin typeface="Times New Roman" pitchFamily="18" charset="0"/>
                <a:cs typeface="Times New Roman" pitchFamily="18" charset="0"/>
              </a:rPr>
              <a:t> (unicellular) or it </a:t>
            </a:r>
            <a:r>
              <a:rPr lang="en-US" altLang="zh-CN" sz="2400" u="sng" dirty="0">
                <a:solidFill>
                  <a:schemeClr val="tx1"/>
                </a:solidFill>
                <a:latin typeface="Times New Roman" pitchFamily="18" charset="0"/>
                <a:cs typeface="Times New Roman" pitchFamily="18" charset="0"/>
              </a:rPr>
              <a:t>may be one of billions of cells</a:t>
            </a:r>
            <a:r>
              <a:rPr lang="en-US" altLang="zh-CN" sz="2400" dirty="0">
                <a:solidFill>
                  <a:schemeClr val="tx1"/>
                </a:solidFill>
                <a:latin typeface="Times New Roman" pitchFamily="18" charset="0"/>
                <a:cs typeface="Times New Roman" pitchFamily="18" charset="0"/>
              </a:rPr>
              <a:t> that make up the organism (multicellular). </a:t>
            </a:r>
          </a:p>
          <a:p>
            <a:pPr algn="justLow" rtl="0">
              <a:spcBef>
                <a:spcPct val="25000"/>
              </a:spcBef>
            </a:pPr>
            <a:r>
              <a:rPr lang="en-US" altLang="zh-CN" sz="2400" dirty="0">
                <a:solidFill>
                  <a:schemeClr val="tx1"/>
                </a:solidFill>
                <a:latin typeface="Times New Roman" pitchFamily="18" charset="0"/>
                <a:cs typeface="Times New Roman" pitchFamily="18" charset="0"/>
              </a:rPr>
              <a:t>Grow, reproduce, use energy, adapt, respond to their </a:t>
            </a:r>
            <a:r>
              <a:rPr lang="en-US" altLang="zh-CN" sz="2400" dirty="0" smtClean="0">
                <a:solidFill>
                  <a:schemeClr val="tx1"/>
                </a:solidFill>
                <a:latin typeface="Times New Roman" pitchFamily="18" charset="0"/>
                <a:cs typeface="Times New Roman" pitchFamily="18" charset="0"/>
              </a:rPr>
              <a:t>environment</a:t>
            </a:r>
          </a:p>
          <a:p>
            <a:pPr algn="justLow" rtl="0">
              <a:spcBef>
                <a:spcPct val="25000"/>
              </a:spcBef>
            </a:pPr>
            <a:r>
              <a:rPr lang="en-US" altLang="zh-CN" sz="2400" dirty="0" smtClean="0">
                <a:solidFill>
                  <a:schemeClr val="tx1"/>
                </a:solidFill>
                <a:latin typeface="Times New Roman" pitchFamily="18" charset="0"/>
                <a:cs typeface="Times New Roman" pitchFamily="18" charset="0"/>
              </a:rPr>
              <a:t>Many </a:t>
            </a:r>
            <a:r>
              <a:rPr lang="en-US" altLang="zh-CN" sz="2400" dirty="0">
                <a:solidFill>
                  <a:schemeClr val="tx1"/>
                </a:solidFill>
                <a:latin typeface="Times New Roman" pitchFamily="18" charset="0"/>
                <a:cs typeface="Times New Roman" pitchFamily="18" charset="0"/>
              </a:rPr>
              <a:t>cannot be seen with the naked eye</a:t>
            </a:r>
          </a:p>
          <a:p>
            <a:pPr lvl="1" algn="justLow" rtl="0">
              <a:spcBef>
                <a:spcPct val="25000"/>
              </a:spcBef>
            </a:pPr>
            <a:r>
              <a:rPr lang="en-US" altLang="zh-CN" sz="2400" dirty="0">
                <a:solidFill>
                  <a:schemeClr val="tx1"/>
                </a:solidFill>
                <a:latin typeface="Times New Roman" pitchFamily="18" charset="0"/>
                <a:cs typeface="Times New Roman" pitchFamily="18" charset="0"/>
              </a:rPr>
              <a:t>a typical cell size is 10µm; a typical cell mass is 1 </a:t>
            </a:r>
            <a:r>
              <a:rPr lang="en-US" altLang="zh-CN" sz="2400" dirty="0" err="1">
                <a:solidFill>
                  <a:schemeClr val="tx1"/>
                </a:solidFill>
                <a:latin typeface="Times New Roman" pitchFamily="18" charset="0"/>
                <a:cs typeface="Times New Roman" pitchFamily="18" charset="0"/>
              </a:rPr>
              <a:t>nanogram</a:t>
            </a:r>
            <a:r>
              <a:rPr lang="en-US" altLang="zh-CN" sz="2400" dirty="0">
                <a:solidFill>
                  <a:schemeClr val="tx1"/>
                </a:solidFill>
                <a:latin typeface="Times New Roman" pitchFamily="18" charset="0"/>
                <a:cs typeface="Times New Roman" pitchFamily="18" charset="0"/>
              </a:rPr>
              <a:t>.)</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8" name="Picture 6" descr="double_membrane_c_la_435"/>
          <p:cNvPicPr>
            <a:picLocks noChangeAspect="1" noChangeArrowheads="1"/>
          </p:cNvPicPr>
          <p:nvPr/>
        </p:nvPicPr>
        <p:blipFill>
          <a:blip r:embed="rId3"/>
          <a:srcRect/>
          <a:stretch>
            <a:fillRect/>
          </a:stretch>
        </p:blipFill>
        <p:spPr bwMode="auto">
          <a:xfrm>
            <a:off x="1173480" y="426720"/>
            <a:ext cx="9906000" cy="6065520"/>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1914144" y="274320"/>
            <a:ext cx="6006059" cy="850424"/>
          </a:xfrm>
        </p:spPr>
        <p:style>
          <a:lnRef idx="1">
            <a:schemeClr val="accent2"/>
          </a:lnRef>
          <a:fillRef idx="2">
            <a:schemeClr val="accent2"/>
          </a:fillRef>
          <a:effectRef idx="1">
            <a:schemeClr val="accent2"/>
          </a:effectRef>
          <a:fontRef idx="minor">
            <a:schemeClr val="dk1"/>
          </a:fontRef>
        </p:style>
        <p:txBody>
          <a:bodyPr/>
          <a:lstStyle/>
          <a:p>
            <a:r>
              <a:rPr lang="en-US" dirty="0" smtClean="0"/>
              <a:t> </a:t>
            </a:r>
            <a:r>
              <a:rPr lang="en-US" sz="3200" dirty="0" smtClean="0">
                <a:latin typeface="Times New Roman" pitchFamily="18" charset="0"/>
                <a:cs typeface="Times New Roman" pitchFamily="18" charset="0"/>
              </a:rPr>
              <a:t>4. Mitochondria</a:t>
            </a:r>
            <a:endParaRPr lang="en-US" sz="3200" dirty="0">
              <a:latin typeface="Times New Roman" pitchFamily="18" charset="0"/>
              <a:cs typeface="Times New Roman" pitchFamily="18" charset="0"/>
            </a:endParaRPr>
          </a:p>
        </p:txBody>
      </p:sp>
      <p:sp>
        <p:nvSpPr>
          <p:cNvPr id="89091" name="Rectangle 3"/>
          <p:cNvSpPr>
            <a:spLocks noGrp="1" noChangeArrowheads="1"/>
          </p:cNvSpPr>
          <p:nvPr>
            <p:ph sz="half" idx="1"/>
          </p:nvPr>
        </p:nvSpPr>
        <p:spPr>
          <a:xfrm>
            <a:off x="873998" y="1371800"/>
            <a:ext cx="6814689" cy="4888173"/>
          </a:xfrm>
        </p:spPr>
        <p:style>
          <a:lnRef idx="2">
            <a:schemeClr val="dk1"/>
          </a:lnRef>
          <a:fillRef idx="1">
            <a:schemeClr val="lt1"/>
          </a:fillRef>
          <a:effectRef idx="0">
            <a:schemeClr val="dk1"/>
          </a:effectRef>
          <a:fontRef idx="minor">
            <a:schemeClr val="dk1"/>
          </a:fontRef>
        </p:style>
        <p:txBody>
          <a:bodyPr>
            <a:noAutofit/>
          </a:bodyPr>
          <a:lstStyle/>
          <a:p>
            <a:pPr algn="justLow" rtl="0">
              <a:buFontTx/>
              <a:buChar char="•"/>
            </a:pPr>
            <a:r>
              <a:rPr lang="en-US" altLang="zh-CN" sz="2000" dirty="0" smtClean="0">
                <a:latin typeface="Times New Roman" pitchFamily="18" charset="0"/>
                <a:cs typeface="Times New Roman" pitchFamily="18" charset="0"/>
              </a:rPr>
              <a:t>Mitochondria is </a:t>
            </a:r>
            <a:r>
              <a:rPr lang="en-US" altLang="zh-CN" sz="2000" dirty="0">
                <a:latin typeface="Times New Roman" pitchFamily="18" charset="0"/>
                <a:cs typeface="Times New Roman" pitchFamily="18" charset="0"/>
              </a:rPr>
              <a:t>the power generators</a:t>
            </a:r>
          </a:p>
          <a:p>
            <a:pPr algn="justLow" rtl="0"/>
            <a:r>
              <a:rPr lang="en-US" altLang="zh-CN" sz="2000" dirty="0">
                <a:latin typeface="Times New Roman" pitchFamily="18" charset="0"/>
                <a:cs typeface="Times New Roman" pitchFamily="18" charset="0"/>
              </a:rPr>
              <a:t>Mitochondria </a:t>
            </a:r>
            <a:r>
              <a:rPr lang="en-US" altLang="zh-CN" sz="2000" dirty="0" smtClean="0">
                <a:latin typeface="Times New Roman" pitchFamily="18" charset="0"/>
                <a:cs typeface="Times New Roman" pitchFamily="18" charset="0"/>
              </a:rPr>
              <a:t>Surrounded </a:t>
            </a:r>
            <a:r>
              <a:rPr lang="en-US" altLang="zh-CN" sz="2000" dirty="0">
                <a:latin typeface="Times New Roman" pitchFamily="18" charset="0"/>
                <a:cs typeface="Times New Roman" pitchFamily="18" charset="0"/>
              </a:rPr>
              <a:t>by a double membrane with a series of folds called </a:t>
            </a:r>
            <a:r>
              <a:rPr lang="en-US" altLang="zh-CN" sz="2000" dirty="0" smtClean="0">
                <a:latin typeface="Times New Roman" pitchFamily="18" charset="0"/>
                <a:cs typeface="Times New Roman" pitchFamily="18" charset="0"/>
              </a:rPr>
              <a:t>cristae.</a:t>
            </a:r>
          </a:p>
          <a:p>
            <a:pPr algn="justLow" rtl="0"/>
            <a:r>
              <a:rPr lang="en-US" altLang="zh-CN" sz="2000" dirty="0" smtClean="0">
                <a:latin typeface="Times New Roman" pitchFamily="18" charset="0"/>
                <a:cs typeface="Times New Roman" pitchFamily="18" charset="0"/>
              </a:rPr>
              <a:t>It Functions </a:t>
            </a:r>
            <a:r>
              <a:rPr lang="en-US" altLang="zh-CN" sz="2000" dirty="0">
                <a:latin typeface="Times New Roman" pitchFamily="18" charset="0"/>
                <a:cs typeface="Times New Roman" pitchFamily="18" charset="0"/>
              </a:rPr>
              <a:t>in energy production </a:t>
            </a:r>
            <a:r>
              <a:rPr lang="en-US" altLang="zh-CN" sz="2000" dirty="0" smtClean="0">
                <a:latin typeface="Times New Roman" pitchFamily="18" charset="0"/>
                <a:cs typeface="Times New Roman" pitchFamily="18" charset="0"/>
              </a:rPr>
              <a:t>through metabolism:</a:t>
            </a:r>
          </a:p>
          <a:p>
            <a:pPr lvl="1" algn="justLow" rtl="0"/>
            <a:r>
              <a:rPr lang="en-US" sz="1600" dirty="0" smtClean="0">
                <a:latin typeface="Times New Roman" pitchFamily="18" charset="0"/>
                <a:cs typeface="Times New Roman" pitchFamily="18" charset="0"/>
              </a:rPr>
              <a:t>Break </a:t>
            </a:r>
            <a:r>
              <a:rPr lang="en-US" sz="1600" dirty="0">
                <a:latin typeface="Times New Roman" pitchFamily="18" charset="0"/>
                <a:cs typeface="Times New Roman" pitchFamily="18" charset="0"/>
              </a:rPr>
              <a:t>down fuel molecules (cellular respiration)</a:t>
            </a:r>
          </a:p>
          <a:p>
            <a:pPr lvl="2" algn="justLow" rtl="0"/>
            <a:r>
              <a:rPr lang="en-US" sz="1600" dirty="0">
                <a:latin typeface="Times New Roman" pitchFamily="18" charset="0"/>
                <a:cs typeface="Times New Roman" pitchFamily="18" charset="0"/>
              </a:rPr>
              <a:t>Glucose</a:t>
            </a:r>
          </a:p>
          <a:p>
            <a:pPr lvl="2" algn="justLow" rtl="0"/>
            <a:r>
              <a:rPr lang="en-US" sz="1600" dirty="0">
                <a:latin typeface="Times New Roman" pitchFamily="18" charset="0"/>
                <a:cs typeface="Times New Roman" pitchFamily="18" charset="0"/>
              </a:rPr>
              <a:t>Fatty </a:t>
            </a:r>
            <a:r>
              <a:rPr lang="en-US" sz="1600" dirty="0" smtClean="0">
                <a:latin typeface="Times New Roman" pitchFamily="18" charset="0"/>
                <a:cs typeface="Times New Roman" pitchFamily="18" charset="0"/>
              </a:rPr>
              <a:t>acids</a:t>
            </a:r>
          </a:p>
          <a:p>
            <a:pPr lvl="1" algn="justLow" rtl="0"/>
            <a:r>
              <a:rPr lang="en-US" sz="1600" dirty="0" smtClean="0">
                <a:latin typeface="Times New Roman" pitchFamily="18" charset="0"/>
                <a:cs typeface="Times New Roman" pitchFamily="18" charset="0"/>
              </a:rPr>
              <a:t>Release energy</a:t>
            </a:r>
          </a:p>
          <a:p>
            <a:pPr lvl="2" algn="justLow" rtl="0"/>
            <a:r>
              <a:rPr lang="en-US" sz="1600" dirty="0" smtClean="0">
                <a:latin typeface="Times New Roman" pitchFamily="18" charset="0"/>
                <a:cs typeface="Times New Roman" pitchFamily="18" charset="0"/>
              </a:rPr>
              <a:t>ATP</a:t>
            </a:r>
          </a:p>
          <a:p>
            <a:pPr lvl="1" algn="justLow"/>
            <a:r>
              <a:rPr lang="en-US" sz="1600" dirty="0" smtClean="0">
                <a:latin typeface="Times New Roman" pitchFamily="18" charset="0"/>
                <a:cs typeface="Times New Roman" pitchFamily="18" charset="0"/>
              </a:rPr>
              <a:t>Mitochondria perform other functions, including a role in the regulation of apoptosis (programmed cell death),</a:t>
            </a:r>
          </a:p>
          <a:p>
            <a:pPr algn="justLow"/>
            <a:r>
              <a:rPr lang="en-US" altLang="zh-CN" sz="2000" dirty="0">
                <a:latin typeface="Times New Roman" pitchFamily="18" charset="0"/>
                <a:cs typeface="Times New Roman" pitchFamily="18" charset="0"/>
              </a:rPr>
              <a:t>Contains its own </a:t>
            </a:r>
            <a:r>
              <a:rPr lang="en-US" altLang="zh-CN" sz="2000" dirty="0" smtClean="0">
                <a:latin typeface="Times New Roman" pitchFamily="18" charset="0"/>
                <a:cs typeface="Times New Roman" pitchFamily="18" charset="0"/>
              </a:rPr>
              <a:t>DNA , </a:t>
            </a:r>
            <a:r>
              <a:rPr lang="en-US" sz="2000" dirty="0" smtClean="0">
                <a:latin typeface="Times New Roman" panose="02020603050405020304" pitchFamily="18" charset="0"/>
                <a:ea typeface="Times New Roman" panose="02020603050405020304" pitchFamily="18" charset="0"/>
                <a:cs typeface="Arial" panose="020B0604020202020204" pitchFamily="34" charset="0"/>
              </a:rPr>
              <a:t>called </a:t>
            </a:r>
            <a:r>
              <a:rPr lang="en-US" sz="2000" b="1" dirty="0" smtClean="0">
                <a:latin typeface="Times New Roman" panose="02020603050405020304" pitchFamily="18" charset="0"/>
                <a:ea typeface="Times New Roman" panose="02020603050405020304" pitchFamily="18" charset="0"/>
                <a:cs typeface="Arial" panose="020B0604020202020204" pitchFamily="34" charset="0"/>
              </a:rPr>
              <a:t>mitochondrial DNA</a:t>
            </a:r>
            <a:endParaRPr lang="en-US" altLang="zh-CN" sz="2000" dirty="0">
              <a:latin typeface="Times New Roman" pitchFamily="18" charset="0"/>
              <a:cs typeface="Times New Roman" pitchFamily="18" charset="0"/>
            </a:endParaRPr>
          </a:p>
          <a:p>
            <a:pPr lvl="1" algn="justLow" rtl="0"/>
            <a:endParaRPr lang="en-US" sz="2000" dirty="0">
              <a:latin typeface="Times New Roman" pitchFamily="18" charset="0"/>
              <a:cs typeface="Times New Roman" pitchFamily="18" charset="0"/>
            </a:endParaRPr>
          </a:p>
        </p:txBody>
      </p:sp>
      <p:pic>
        <p:nvPicPr>
          <p:cNvPr id="89095" name="Picture 7" descr="figure 5-21"/>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112224" y="3113315"/>
            <a:ext cx="3290160" cy="318529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 xmlns:a14="http://schemas.microsoft.com/office/drawing/2010/main">
                <a:solidFill>
                  <a:srgbClr val="FFFFFF"/>
                </a:solidFill>
              </a14:hiddenFill>
            </a:ext>
          </a:extLst>
        </p:spPr>
      </p:pic>
      <p:pic>
        <p:nvPicPr>
          <p:cNvPr id="6" name="Picture 12" descr="mitochondria"/>
          <p:cNvPicPr>
            <a:picLocks noChangeAspect="1" noChangeArrowheads="1"/>
          </p:cNvPicPr>
          <p:nvPr/>
        </p:nvPicPr>
        <p:blipFill>
          <a:blip r:embed="rId4"/>
          <a:srcRect/>
          <a:stretch>
            <a:fillRect/>
          </a:stretch>
        </p:blipFill>
        <p:spPr bwMode="auto">
          <a:xfrm>
            <a:off x="8112224" y="1438679"/>
            <a:ext cx="3290160" cy="136815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 xmlns:p14="http://schemas.microsoft.com/office/powerpoint/2010/main" val="263212364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6"/>
          <p:cNvPicPr>
            <a:picLocks noGrp="1"/>
          </p:cNvPicPr>
          <p:nvPr>
            <p:ph idx="1"/>
          </p:nvPr>
        </p:nvPicPr>
        <p:blipFill>
          <a:blip r:embed="rId3" cstate="print">
            <a:extLst>
              <a:ext uri="{28A0092B-C50C-407E-A947-70E740481C1C}">
                <a14:useLocalDpi xmlns="" xmlns:a14="http://schemas.microsoft.com/office/drawing/2010/main" val="0"/>
              </a:ext>
            </a:extLst>
          </a:blip>
          <a:stretch>
            <a:fillRect/>
          </a:stretch>
        </p:blipFill>
        <p:spPr>
          <a:xfrm>
            <a:off x="1442433" y="360608"/>
            <a:ext cx="9633397" cy="6246254"/>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32" name="Picture 8" descr="figure 5-10"/>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741919" y="1340768"/>
            <a:ext cx="4069081" cy="4968552"/>
          </a:xfrm>
          <a:prstGeom prst="rect">
            <a:avLst/>
          </a:prstGeom>
          <a:ln w="38100" cap="sq">
            <a:solidFill>
              <a:schemeClr val="tx1"/>
            </a:solidFill>
            <a:prstDash val="solid"/>
            <a:miter lim="800000"/>
          </a:ln>
          <a:effectLst>
            <a:outerShdw blurRad="50800" dist="38100" dir="2700000" algn="tl" rotWithShape="0">
              <a:srgbClr val="000000">
                <a:alpha val="43000"/>
              </a:srgbClr>
            </a:outerShdw>
          </a:effectLst>
          <a:extLst>
            <a:ext uri="{909E8E84-426E-40DD-AFC4-6F175D3DCCD1}">
              <a14:hiddenFill xmlns="" xmlns:a14="http://schemas.microsoft.com/office/drawing/2010/main">
                <a:solidFill>
                  <a:srgbClr val="FFFFFF"/>
                </a:solidFill>
              </a14:hiddenFill>
            </a:ext>
          </a:extLst>
        </p:spPr>
      </p:pic>
      <p:sp>
        <p:nvSpPr>
          <p:cNvPr id="52226" name="Rectangle 2"/>
          <p:cNvSpPr>
            <a:spLocks noGrp="1" noChangeArrowheads="1"/>
          </p:cNvSpPr>
          <p:nvPr>
            <p:ph type="title"/>
          </p:nvPr>
        </p:nvSpPr>
        <p:spPr>
          <a:xfrm>
            <a:off x="1871531" y="260648"/>
            <a:ext cx="6158475" cy="850106"/>
          </a:xfrm>
        </p:spPr>
        <p:style>
          <a:lnRef idx="1">
            <a:schemeClr val="accent2"/>
          </a:lnRef>
          <a:fillRef idx="2">
            <a:schemeClr val="accent2"/>
          </a:fillRef>
          <a:effectRef idx="1">
            <a:schemeClr val="accent2"/>
          </a:effectRef>
          <a:fontRef idx="minor">
            <a:schemeClr val="dk1"/>
          </a:fontRef>
        </p:style>
        <p:txBody>
          <a:bodyPr>
            <a:normAutofit/>
          </a:bodyPr>
          <a:lstStyle/>
          <a:p>
            <a:pPr rtl="0"/>
            <a:r>
              <a:rPr lang="en-US" sz="3600" dirty="0" smtClean="0">
                <a:latin typeface="Times New Roman" pitchFamily="18" charset="0"/>
                <a:cs typeface="Times New Roman" pitchFamily="18" charset="0"/>
              </a:rPr>
              <a:t>  5. Cytoskeleton</a:t>
            </a:r>
            <a:endParaRPr lang="en-US" sz="3600" dirty="0">
              <a:latin typeface="Times New Roman" pitchFamily="18" charset="0"/>
              <a:cs typeface="Times New Roman" pitchFamily="18" charset="0"/>
            </a:endParaRPr>
          </a:p>
        </p:txBody>
      </p:sp>
      <p:sp>
        <p:nvSpPr>
          <p:cNvPr id="52227" name="Rectangle 3"/>
          <p:cNvSpPr>
            <a:spLocks noGrp="1" noChangeArrowheads="1"/>
          </p:cNvSpPr>
          <p:nvPr>
            <p:ph type="body" sz="half" idx="1"/>
          </p:nvPr>
        </p:nvSpPr>
        <p:spPr>
          <a:xfrm>
            <a:off x="411480" y="1340768"/>
            <a:ext cx="7010400" cy="5029200"/>
          </a:xfrm>
        </p:spPr>
        <p:style>
          <a:lnRef idx="2">
            <a:schemeClr val="dk1"/>
          </a:lnRef>
          <a:fillRef idx="1">
            <a:schemeClr val="lt1"/>
          </a:fillRef>
          <a:effectRef idx="0">
            <a:schemeClr val="dk1"/>
          </a:effectRef>
          <a:fontRef idx="minor">
            <a:schemeClr val="dk1"/>
          </a:fontRef>
        </p:style>
        <p:txBody>
          <a:bodyPr>
            <a:normAutofit/>
          </a:bodyPr>
          <a:lstStyle/>
          <a:p>
            <a:pPr algn="justLow">
              <a:lnSpc>
                <a:spcPct val="90000"/>
              </a:lnSpc>
            </a:pPr>
            <a:r>
              <a:rPr lang="en-US" sz="2800" dirty="0" smtClean="0"/>
              <a:t>All cells have a cytoskeleton, a system of fibers that not only maintains the structure of the cell but also permits it to change shape and move.</a:t>
            </a:r>
          </a:p>
          <a:p>
            <a:pPr algn="justLow" rtl="0">
              <a:lnSpc>
                <a:spcPct val="90000"/>
              </a:lnSpc>
            </a:pPr>
            <a:r>
              <a:rPr lang="en-US" sz="2800" dirty="0" smtClean="0"/>
              <a:t>Filaments </a:t>
            </a:r>
            <a:r>
              <a:rPr lang="en-US" sz="2800" dirty="0"/>
              <a:t>&amp; </a:t>
            </a:r>
            <a:r>
              <a:rPr lang="en-US" sz="2800" dirty="0" smtClean="0"/>
              <a:t>fibers</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made </a:t>
            </a:r>
            <a:r>
              <a:rPr lang="en-US" sz="2400" dirty="0">
                <a:latin typeface="Times New Roman" pitchFamily="18" charset="0"/>
                <a:cs typeface="Times New Roman" pitchFamily="18" charset="0"/>
              </a:rPr>
              <a:t>of 3 </a:t>
            </a:r>
            <a:r>
              <a:rPr lang="en-US" sz="2400" dirty="0" smtClean="0">
                <a:latin typeface="Times New Roman" pitchFamily="18" charset="0"/>
                <a:cs typeface="Times New Roman" pitchFamily="18" charset="0"/>
              </a:rPr>
              <a:t>types</a:t>
            </a:r>
            <a:endParaRPr lang="en-US" sz="2400" dirty="0">
              <a:latin typeface="Times New Roman" pitchFamily="18" charset="0"/>
              <a:cs typeface="Times New Roman" pitchFamily="18" charset="0"/>
            </a:endParaRPr>
          </a:p>
          <a:p>
            <a:pPr lvl="1" algn="justLow" rtl="0">
              <a:lnSpc>
                <a:spcPct val="90000"/>
              </a:lnSpc>
            </a:pPr>
            <a:r>
              <a:rPr lang="en-US" sz="2400" dirty="0">
                <a:latin typeface="Times New Roman" pitchFamily="18" charset="0"/>
                <a:cs typeface="Times New Roman" pitchFamily="18" charset="0"/>
              </a:rPr>
              <a:t>Microfilaments</a:t>
            </a:r>
          </a:p>
          <a:p>
            <a:pPr lvl="1" algn="justLow" rtl="0">
              <a:lnSpc>
                <a:spcPct val="90000"/>
              </a:lnSpc>
            </a:pPr>
            <a:r>
              <a:rPr lang="en-US" sz="2400" dirty="0">
                <a:latin typeface="Times New Roman" pitchFamily="18" charset="0"/>
                <a:cs typeface="Times New Roman" pitchFamily="18" charset="0"/>
              </a:rPr>
              <a:t>Microtubules</a:t>
            </a:r>
          </a:p>
          <a:p>
            <a:pPr lvl="1" algn="justLow" rtl="0">
              <a:lnSpc>
                <a:spcPct val="90000"/>
              </a:lnSpc>
            </a:pPr>
            <a:r>
              <a:rPr lang="en-US" sz="2400" dirty="0">
                <a:latin typeface="Times New Roman" pitchFamily="18" charset="0"/>
                <a:cs typeface="Times New Roman" pitchFamily="18" charset="0"/>
              </a:rPr>
              <a:t>Intermediate filaments</a:t>
            </a:r>
          </a:p>
          <a:p>
            <a:pPr algn="justLow" rtl="0">
              <a:lnSpc>
                <a:spcPct val="90000"/>
              </a:lnSpc>
            </a:pPr>
            <a:r>
              <a:rPr lang="en-US" sz="2400" dirty="0" smtClean="0">
                <a:latin typeface="Times New Roman" pitchFamily="18" charset="0"/>
                <a:cs typeface="Times New Roman" pitchFamily="18" charset="0"/>
              </a:rPr>
              <a:t>Has </a:t>
            </a:r>
            <a:r>
              <a:rPr lang="en-US" sz="2400" dirty="0">
                <a:latin typeface="Times New Roman" pitchFamily="18" charset="0"/>
                <a:cs typeface="Times New Roman" pitchFamily="18" charset="0"/>
              </a:rPr>
              <a:t>3 functions:</a:t>
            </a:r>
          </a:p>
          <a:p>
            <a:pPr lvl="1" algn="justLow" rtl="0">
              <a:lnSpc>
                <a:spcPct val="90000"/>
              </a:lnSpc>
            </a:pP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Mechanical </a:t>
            </a:r>
            <a:r>
              <a:rPr lang="en-US" sz="2400" dirty="0">
                <a:latin typeface="Times New Roman" pitchFamily="18" charset="0"/>
                <a:cs typeface="Times New Roman" pitchFamily="18" charset="0"/>
              </a:rPr>
              <a:t>support</a:t>
            </a:r>
          </a:p>
          <a:p>
            <a:pPr lvl="1" algn="justLow" rtl="0">
              <a:lnSpc>
                <a:spcPct val="90000"/>
              </a:lnSpc>
            </a:pP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Anchor </a:t>
            </a:r>
            <a:r>
              <a:rPr lang="en-US" sz="2400" dirty="0">
                <a:latin typeface="Times New Roman" pitchFamily="18" charset="0"/>
                <a:cs typeface="Times New Roman" pitchFamily="18" charset="0"/>
              </a:rPr>
              <a:t>organelles</a:t>
            </a:r>
          </a:p>
          <a:p>
            <a:pPr lvl="1" algn="justLow" rtl="0">
              <a:lnSpc>
                <a:spcPct val="90000"/>
              </a:lnSpc>
            </a:pP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Help </a:t>
            </a:r>
            <a:r>
              <a:rPr lang="en-US" sz="2400" dirty="0">
                <a:latin typeface="Times New Roman" pitchFamily="18" charset="0"/>
                <a:cs typeface="Times New Roman" pitchFamily="18" charset="0"/>
              </a:rPr>
              <a:t>move substances</a:t>
            </a:r>
          </a:p>
          <a:p>
            <a:pPr algn="justLow" rtl="0">
              <a:lnSpc>
                <a:spcPct val="90000"/>
              </a:lnSpc>
            </a:pPr>
            <a:endParaRPr lang="en-US" sz="2400" dirty="0">
              <a:latin typeface="Times New Roman" pitchFamily="18" charset="0"/>
              <a:cs typeface="Times New Roman" pitchFamily="18" charset="0"/>
            </a:endParaRPr>
          </a:p>
        </p:txBody>
      </p:sp>
    </p:spTree>
    <p:extLst>
      <p:ext uri="{BB962C8B-B14F-4D97-AF65-F5344CB8AC3E}">
        <p14:creationId xmlns="" xmlns:p14="http://schemas.microsoft.com/office/powerpoint/2010/main" val="106720982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640081" y="260648"/>
            <a:ext cx="10928528" cy="850106"/>
          </a:xfrm>
        </p:spPr>
        <p:style>
          <a:lnRef idx="1">
            <a:schemeClr val="accent2"/>
          </a:lnRef>
          <a:fillRef idx="2">
            <a:schemeClr val="accent2"/>
          </a:fillRef>
          <a:effectRef idx="1">
            <a:schemeClr val="accent2"/>
          </a:effectRef>
          <a:fontRef idx="minor">
            <a:schemeClr val="dk1"/>
          </a:fontRef>
        </p:style>
        <p:txBody>
          <a:bodyPr>
            <a:normAutofit/>
          </a:bodyPr>
          <a:lstStyle/>
          <a:p>
            <a:pPr rtl="0"/>
            <a:r>
              <a:rPr lang="en-US" sz="3600" dirty="0" smtClean="0">
                <a:latin typeface="Times New Roman" pitchFamily="18" charset="0"/>
                <a:cs typeface="Times New Roman" pitchFamily="18" charset="0"/>
              </a:rPr>
              <a:t>   6. Rough </a:t>
            </a:r>
            <a:r>
              <a:rPr lang="en-US" sz="3600" dirty="0">
                <a:latin typeface="Times New Roman" pitchFamily="18" charset="0"/>
                <a:cs typeface="Times New Roman" pitchFamily="18" charset="0"/>
              </a:rPr>
              <a:t>Endoplasmic </a:t>
            </a:r>
            <a:r>
              <a:rPr lang="en-US" sz="3600" dirty="0" smtClean="0">
                <a:latin typeface="Times New Roman" pitchFamily="18" charset="0"/>
                <a:cs typeface="Times New Roman" pitchFamily="18" charset="0"/>
              </a:rPr>
              <a:t>Reticulum    RER</a:t>
            </a:r>
            <a:endParaRPr lang="en-US" sz="3600" dirty="0">
              <a:latin typeface="Times New Roman" pitchFamily="18" charset="0"/>
              <a:cs typeface="Times New Roman" pitchFamily="18" charset="0"/>
            </a:endParaRPr>
          </a:p>
        </p:txBody>
      </p:sp>
      <p:sp>
        <p:nvSpPr>
          <p:cNvPr id="72707" name="Rectangle 3"/>
          <p:cNvSpPr>
            <a:spLocks noGrp="1" noChangeArrowheads="1"/>
          </p:cNvSpPr>
          <p:nvPr>
            <p:ph type="body" idx="1"/>
          </p:nvPr>
        </p:nvSpPr>
        <p:spPr>
          <a:xfrm>
            <a:off x="685800" y="1447800"/>
            <a:ext cx="9346637" cy="4297680"/>
          </a:xfrm>
        </p:spPr>
        <p:style>
          <a:lnRef idx="2">
            <a:schemeClr val="dk1"/>
          </a:lnRef>
          <a:fillRef idx="1">
            <a:schemeClr val="lt1"/>
          </a:fillRef>
          <a:effectRef idx="0">
            <a:schemeClr val="dk1"/>
          </a:effectRef>
          <a:fontRef idx="minor">
            <a:schemeClr val="dk1"/>
          </a:fontRef>
        </p:style>
        <p:txBody>
          <a:bodyPr>
            <a:normAutofit/>
          </a:bodyPr>
          <a:lstStyle/>
          <a:p>
            <a:pPr algn="justLow">
              <a:lnSpc>
                <a:spcPct val="150000"/>
              </a:lnSpc>
            </a:pPr>
            <a:r>
              <a:rPr lang="en-US" sz="2400" dirty="0" smtClean="0">
                <a:latin typeface="Times New Roman" panose="02020603050405020304" pitchFamily="18" charset="0"/>
                <a:ea typeface="Times New Roman" panose="02020603050405020304" pitchFamily="18" charset="0"/>
                <a:cs typeface="Arial" panose="020B0604020202020204" pitchFamily="34" charset="0"/>
              </a:rPr>
              <a:t>The </a:t>
            </a:r>
            <a:r>
              <a:rPr lang="en-US" sz="2400" b="1" dirty="0" smtClean="0">
                <a:latin typeface="Times New Roman" panose="02020603050405020304" pitchFamily="18" charset="0"/>
                <a:ea typeface="Times New Roman" panose="02020603050405020304" pitchFamily="18" charset="0"/>
                <a:cs typeface="Arial" panose="020B0604020202020204" pitchFamily="34" charset="0"/>
              </a:rPr>
              <a:t>endoplasmic reticulum </a:t>
            </a:r>
            <a:r>
              <a:rPr lang="en-US" sz="2400" dirty="0" smtClean="0">
                <a:latin typeface="Times New Roman" panose="02020603050405020304" pitchFamily="18" charset="0"/>
                <a:ea typeface="Times New Roman" panose="02020603050405020304" pitchFamily="18" charset="0"/>
                <a:cs typeface="Arial" panose="020B0604020202020204" pitchFamily="34" charset="0"/>
              </a:rPr>
              <a:t>is a complex series of tubules in the cytoplasm of the cell .The tubule walls are made up of membrane.</a:t>
            </a:r>
            <a:endParaRPr lang="en-US" sz="1800" dirty="0" smtClean="0">
              <a:latin typeface="Calibri" panose="020F0502020204030204" pitchFamily="34" charset="0"/>
              <a:ea typeface="Times New Roman" panose="02020603050405020304" pitchFamily="18" charset="0"/>
              <a:cs typeface="Arial" panose="020B0604020202020204" pitchFamily="34" charset="0"/>
            </a:endParaRPr>
          </a:p>
          <a:p>
            <a:pPr algn="justLow"/>
            <a:r>
              <a:rPr lang="en-US" sz="2400" dirty="0" smtClean="0">
                <a:latin typeface="Times New Roman" pitchFamily="18" charset="0"/>
                <a:cs typeface="Times New Roman" pitchFamily="18" charset="0"/>
              </a:rPr>
              <a:t> The RER m</a:t>
            </a:r>
            <a:r>
              <a:rPr lang="en-US" altLang="zh-CN" sz="2400" dirty="0" smtClean="0">
                <a:latin typeface="Times New Roman" pitchFamily="18" charset="0"/>
                <a:cs typeface="Times New Roman" pitchFamily="18" charset="0"/>
              </a:rPr>
              <a:t>embranous  organelle is </a:t>
            </a:r>
            <a:r>
              <a:rPr lang="en-US" altLang="zh-CN" sz="2400" dirty="0">
                <a:latin typeface="Times New Roman" pitchFamily="18" charset="0"/>
                <a:cs typeface="Times New Roman" pitchFamily="18" charset="0"/>
              </a:rPr>
              <a:t>covered with ribosomes (causing the "rough" appearance)</a:t>
            </a:r>
            <a:endParaRPr lang="en-US" sz="2400" dirty="0">
              <a:latin typeface="Times New Roman" pitchFamily="18" charset="0"/>
              <a:cs typeface="Times New Roman" pitchFamily="18" charset="0"/>
            </a:endParaRPr>
          </a:p>
          <a:p>
            <a:pPr lvl="1" algn="justLow" rtl="0"/>
            <a:r>
              <a:rPr lang="en-US" sz="2400" dirty="0">
                <a:latin typeface="Times New Roman" pitchFamily="18" charset="0"/>
                <a:cs typeface="Times New Roman" pitchFamily="18" charset="0"/>
              </a:rPr>
              <a:t>Manufacture </a:t>
            </a:r>
            <a:r>
              <a:rPr lang="en-US" sz="2400" dirty="0" smtClean="0">
                <a:latin typeface="Times New Roman" pitchFamily="18" charset="0"/>
                <a:cs typeface="Times New Roman" pitchFamily="18" charset="0"/>
              </a:rPr>
              <a:t>proteins</a:t>
            </a:r>
            <a:endParaRPr lang="en-US" sz="2400" dirty="0">
              <a:latin typeface="Times New Roman" pitchFamily="18" charset="0"/>
              <a:cs typeface="Times New Roman" pitchFamily="18" charset="0"/>
            </a:endParaRPr>
          </a:p>
          <a:p>
            <a:pPr lvl="1" algn="justLow" rtl="0"/>
            <a:r>
              <a:rPr lang="en-US" sz="2400" dirty="0">
                <a:latin typeface="Times New Roman" pitchFamily="18" charset="0"/>
                <a:cs typeface="Times New Roman" pitchFamily="18" charset="0"/>
              </a:rPr>
              <a:t>Not all ribosomes attached to rough ER</a:t>
            </a:r>
          </a:p>
          <a:p>
            <a:pPr algn="justLow" rtl="0"/>
            <a:r>
              <a:rPr lang="en-US" sz="2400" dirty="0">
                <a:latin typeface="Times New Roman" pitchFamily="18" charset="0"/>
                <a:cs typeface="Times New Roman" pitchFamily="18" charset="0"/>
              </a:rPr>
              <a:t>May modify proteins from ribosomes</a:t>
            </a:r>
          </a:p>
        </p:txBody>
      </p:sp>
      <p:pic>
        <p:nvPicPr>
          <p:cNvPr id="5" name="Picture 51" descr="rough_er"/>
          <p:cNvPicPr>
            <a:picLocks noChangeAspect="1" noChangeArrowheads="1"/>
          </p:cNvPicPr>
          <p:nvPr/>
        </p:nvPicPr>
        <p:blipFill>
          <a:blip r:embed="rId3"/>
          <a:srcRect/>
          <a:stretch>
            <a:fillRect/>
          </a:stretch>
        </p:blipFill>
        <p:spPr bwMode="auto">
          <a:xfrm>
            <a:off x="7824192" y="3501008"/>
            <a:ext cx="3744416" cy="2736304"/>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 xmlns:p14="http://schemas.microsoft.com/office/powerpoint/2010/main" val="397123955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781877" y="230168"/>
            <a:ext cx="9997440" cy="720080"/>
          </a:xfrm>
        </p:spPr>
        <p:style>
          <a:lnRef idx="1">
            <a:schemeClr val="accent2"/>
          </a:lnRef>
          <a:fillRef idx="2">
            <a:schemeClr val="accent2"/>
          </a:fillRef>
          <a:effectRef idx="1">
            <a:schemeClr val="accent2"/>
          </a:effectRef>
          <a:fontRef idx="minor">
            <a:schemeClr val="dk1"/>
          </a:fontRef>
        </p:style>
        <p:txBody>
          <a:bodyPr>
            <a:normAutofit/>
          </a:bodyPr>
          <a:lstStyle/>
          <a:p>
            <a:r>
              <a:rPr lang="en-US" sz="3600" dirty="0" smtClean="0">
                <a:solidFill>
                  <a:schemeClr val="dk1"/>
                </a:solidFill>
                <a:latin typeface="Times New Roman" pitchFamily="18" charset="0"/>
                <a:ea typeface="+mn-ea"/>
                <a:cs typeface="Times New Roman" pitchFamily="18" charset="0"/>
              </a:rPr>
              <a:t>   7. Smooth </a:t>
            </a:r>
            <a:r>
              <a:rPr lang="en-US" sz="3600" dirty="0">
                <a:solidFill>
                  <a:schemeClr val="dk1"/>
                </a:solidFill>
                <a:latin typeface="Times New Roman" pitchFamily="18" charset="0"/>
                <a:ea typeface="+mn-ea"/>
                <a:cs typeface="Times New Roman" pitchFamily="18" charset="0"/>
              </a:rPr>
              <a:t>Endoplasmic </a:t>
            </a:r>
            <a:r>
              <a:rPr lang="en-US" sz="3600" dirty="0" smtClean="0">
                <a:solidFill>
                  <a:schemeClr val="dk1"/>
                </a:solidFill>
                <a:latin typeface="Times New Roman" pitchFamily="18" charset="0"/>
                <a:ea typeface="+mn-ea"/>
                <a:cs typeface="Times New Roman" pitchFamily="18" charset="0"/>
              </a:rPr>
              <a:t>Reticulum   SER</a:t>
            </a:r>
            <a:endParaRPr lang="en-US" sz="3600" dirty="0">
              <a:solidFill>
                <a:schemeClr val="dk1"/>
              </a:solidFill>
              <a:latin typeface="Times New Roman" pitchFamily="18" charset="0"/>
              <a:ea typeface="+mn-ea"/>
              <a:cs typeface="Times New Roman" pitchFamily="18" charset="0"/>
            </a:endParaRPr>
          </a:p>
        </p:txBody>
      </p:sp>
      <p:sp>
        <p:nvSpPr>
          <p:cNvPr id="74755" name="Rectangle 3"/>
          <p:cNvSpPr>
            <a:spLocks noGrp="1" noChangeArrowheads="1"/>
          </p:cNvSpPr>
          <p:nvPr>
            <p:ph type="body" idx="1"/>
          </p:nvPr>
        </p:nvSpPr>
        <p:spPr>
          <a:xfrm>
            <a:off x="792480" y="1219200"/>
            <a:ext cx="8900160" cy="2209800"/>
          </a:xfrm>
        </p:spPr>
        <p:style>
          <a:lnRef idx="2">
            <a:schemeClr val="dk1"/>
          </a:lnRef>
          <a:fillRef idx="1">
            <a:schemeClr val="lt1"/>
          </a:fillRef>
          <a:effectRef idx="0">
            <a:schemeClr val="dk1"/>
          </a:effectRef>
          <a:fontRef idx="minor">
            <a:schemeClr val="dk1"/>
          </a:fontRef>
        </p:style>
        <p:txBody>
          <a:bodyPr>
            <a:normAutofit fontScale="32500" lnSpcReduction="20000"/>
          </a:bodyPr>
          <a:lstStyle/>
          <a:p>
            <a:pPr algn="l" rtl="0"/>
            <a:endParaRPr lang="en-US" dirty="0" smtClean="0">
              <a:latin typeface="Times New Roman" pitchFamily="18" charset="0"/>
              <a:cs typeface="Times New Roman" pitchFamily="18" charset="0"/>
            </a:endParaRPr>
          </a:p>
          <a:p>
            <a:pPr algn="l" rtl="0"/>
            <a:r>
              <a:rPr lang="en-US" sz="6000" dirty="0" smtClean="0">
                <a:latin typeface="Times New Roman" pitchFamily="18" charset="0"/>
                <a:cs typeface="Times New Roman" pitchFamily="18" charset="0"/>
              </a:rPr>
              <a:t>Not </a:t>
            </a:r>
            <a:r>
              <a:rPr lang="en-US" sz="6000" dirty="0">
                <a:latin typeface="Times New Roman" pitchFamily="18" charset="0"/>
                <a:cs typeface="Times New Roman" pitchFamily="18" charset="0"/>
              </a:rPr>
              <a:t>attached </a:t>
            </a:r>
            <a:r>
              <a:rPr lang="en-US" sz="6000" dirty="0" smtClean="0">
                <a:latin typeface="Times New Roman" pitchFamily="18" charset="0"/>
                <a:cs typeface="Times New Roman" pitchFamily="18" charset="0"/>
              </a:rPr>
              <a:t> to </a:t>
            </a:r>
            <a:r>
              <a:rPr lang="en-US" sz="6000" dirty="0" err="1" smtClean="0">
                <a:latin typeface="Times New Roman" pitchFamily="18" charset="0"/>
                <a:cs typeface="Times New Roman" pitchFamily="18" charset="0"/>
              </a:rPr>
              <a:t>ribosomes</a:t>
            </a:r>
            <a:endParaRPr lang="en-US" sz="6000" dirty="0">
              <a:latin typeface="Times New Roman" pitchFamily="18" charset="0"/>
              <a:cs typeface="Times New Roman" pitchFamily="18" charset="0"/>
            </a:endParaRPr>
          </a:p>
          <a:p>
            <a:r>
              <a:rPr lang="en-US" sz="6000" dirty="0" smtClean="0">
                <a:latin typeface="Times New Roman" panose="02020603050405020304" pitchFamily="18" charset="0"/>
                <a:ea typeface="Times New Roman" panose="02020603050405020304" pitchFamily="18" charset="0"/>
                <a:cs typeface="Arial" panose="020B0604020202020204" pitchFamily="34" charset="0"/>
              </a:rPr>
              <a:t>The </a:t>
            </a:r>
            <a:r>
              <a:rPr lang="en-US" sz="6000" dirty="0" err="1" smtClean="0">
                <a:latin typeface="Times New Roman" panose="02020603050405020304" pitchFamily="18" charset="0"/>
                <a:ea typeface="Times New Roman" panose="02020603050405020304" pitchFamily="18" charset="0"/>
                <a:cs typeface="Arial" panose="020B0604020202020204" pitchFamily="34" charset="0"/>
              </a:rPr>
              <a:t>agranular</a:t>
            </a:r>
            <a:r>
              <a:rPr lang="en-US" sz="6000" dirty="0" smtClean="0">
                <a:latin typeface="Times New Roman" panose="02020603050405020304" pitchFamily="18" charset="0"/>
                <a:ea typeface="Times New Roman" panose="02020603050405020304" pitchFamily="18" charset="0"/>
                <a:cs typeface="Arial" panose="020B0604020202020204" pitchFamily="34" charset="0"/>
              </a:rPr>
              <a:t> endoplasmic reticulum is the site </a:t>
            </a:r>
            <a:r>
              <a:rPr lang="en-US" sz="6000" dirty="0" smtClean="0">
                <a:latin typeface="Times New Roman" pitchFamily="18" charset="0"/>
                <a:cs typeface="Times New Roman" pitchFamily="18" charset="0"/>
              </a:rPr>
              <a:t>that </a:t>
            </a:r>
            <a:r>
              <a:rPr lang="en-US" sz="6000" dirty="0">
                <a:latin typeface="Times New Roman" pitchFamily="18" charset="0"/>
                <a:cs typeface="Times New Roman" pitchFamily="18" charset="0"/>
              </a:rPr>
              <a:t>help build molecules</a:t>
            </a:r>
          </a:p>
          <a:p>
            <a:pPr lvl="1" algn="l" rtl="0"/>
            <a:r>
              <a:rPr lang="en-US" sz="6000" dirty="0">
                <a:latin typeface="Times New Roman" pitchFamily="18" charset="0"/>
                <a:cs typeface="Times New Roman" pitchFamily="18" charset="0"/>
              </a:rPr>
              <a:t>Carbohydrates</a:t>
            </a:r>
          </a:p>
          <a:p>
            <a:pPr lvl="1" algn="l" rtl="0"/>
            <a:r>
              <a:rPr lang="en-US" sz="6000" dirty="0">
                <a:latin typeface="Times New Roman" pitchFamily="18" charset="0"/>
                <a:cs typeface="Times New Roman" pitchFamily="18" charset="0"/>
              </a:rPr>
              <a:t>Lipids </a:t>
            </a:r>
            <a:endParaRPr lang="en-US" sz="6000" dirty="0" smtClean="0">
              <a:latin typeface="Times New Roman" pitchFamily="18" charset="0"/>
              <a:cs typeface="Times New Roman" pitchFamily="18" charset="0"/>
            </a:endParaRPr>
          </a:p>
          <a:p>
            <a:pPr lvl="1"/>
            <a:r>
              <a:rPr lang="en-US" sz="6000" dirty="0" smtClean="0">
                <a:latin typeface="Times New Roman" panose="02020603050405020304" pitchFamily="18" charset="0"/>
                <a:ea typeface="Times New Roman" panose="02020603050405020304" pitchFamily="18" charset="0"/>
                <a:cs typeface="Arial" panose="020B0604020202020204" pitchFamily="34" charset="0"/>
              </a:rPr>
              <a:t>Steroid synthesis in steroid-secreting cells and the site of detoxification processes in other cells.</a:t>
            </a:r>
            <a:endParaRPr lang="en-US" sz="6000" dirty="0">
              <a:latin typeface="Times New Roman" pitchFamily="18" charset="0"/>
              <a:cs typeface="Times New Roman" pitchFamily="18" charset="0"/>
            </a:endParaRPr>
          </a:p>
        </p:txBody>
      </p:sp>
      <p:pic>
        <p:nvPicPr>
          <p:cNvPr id="5" name="Picture 54" descr="smooth_er"/>
          <p:cNvPicPr>
            <a:picLocks noChangeAspect="1" noChangeArrowheads="1"/>
          </p:cNvPicPr>
          <p:nvPr/>
        </p:nvPicPr>
        <p:blipFill>
          <a:blip r:embed="rId3"/>
          <a:srcRect/>
          <a:stretch>
            <a:fillRect/>
          </a:stretch>
        </p:blipFill>
        <p:spPr bwMode="auto">
          <a:xfrm>
            <a:off x="7624557" y="3137912"/>
            <a:ext cx="4128459" cy="2736304"/>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6" name="TextBox 5"/>
          <p:cNvSpPr txBox="1"/>
          <p:nvPr/>
        </p:nvSpPr>
        <p:spPr>
          <a:xfrm>
            <a:off x="563880" y="3657600"/>
            <a:ext cx="6507480" cy="2585323"/>
          </a:xfrm>
          <a:prstGeom prst="rect">
            <a:avLst/>
          </a:prstGeom>
        </p:spPr>
        <p:style>
          <a:lnRef idx="1">
            <a:schemeClr val="accent2"/>
          </a:lnRef>
          <a:fillRef idx="2">
            <a:schemeClr val="accent2"/>
          </a:fillRef>
          <a:effectRef idx="1">
            <a:schemeClr val="accent2"/>
          </a:effectRef>
          <a:fontRef idx="minor">
            <a:schemeClr val="dk1"/>
          </a:fontRef>
        </p:style>
        <p:txBody>
          <a:bodyPr wrap="square" rtlCol="1">
            <a:spAutoFit/>
          </a:bodyPr>
          <a:lstStyle/>
          <a:p>
            <a:pPr marL="342900" lvl="0" indent="-342900" algn="l" rtl="0">
              <a:lnSpc>
                <a:spcPct val="150000"/>
              </a:lnSpc>
            </a:pPr>
            <a:r>
              <a:rPr lang="en-US" b="1" u="sng" dirty="0" smtClean="0">
                <a:latin typeface="Times New Roman" panose="02020603050405020304" pitchFamily="18" charset="0"/>
                <a:ea typeface="Times New Roman" panose="02020603050405020304" pitchFamily="18" charset="0"/>
                <a:cs typeface="Arial" panose="020B0604020202020204" pitchFamily="34" charset="0"/>
              </a:rPr>
              <a:t>Note :</a:t>
            </a:r>
            <a:r>
              <a:rPr lang="en-US" dirty="0" smtClean="0">
                <a:latin typeface="Times New Roman" panose="02020603050405020304" pitchFamily="18" charset="0"/>
                <a:ea typeface="Times New Roman" panose="02020603050405020304" pitchFamily="18" charset="0"/>
                <a:cs typeface="Arial" panose="020B0604020202020204" pitchFamily="34" charset="0"/>
              </a:rPr>
              <a:t> </a:t>
            </a:r>
          </a:p>
          <a:p>
            <a:pPr marL="342900" lvl="0" indent="-342900" algn="justLow" rtl="0">
              <a:lnSpc>
                <a:spcPct val="150000"/>
              </a:lnSpc>
              <a:buFont typeface="Symbol" panose="05050102010706020507" pitchFamily="18" charset="2"/>
              <a:buChar char=""/>
            </a:pPr>
            <a:r>
              <a:rPr lang="en-US" dirty="0" smtClean="0">
                <a:latin typeface="Times New Roman" panose="02020603050405020304" pitchFamily="18" charset="0"/>
                <a:ea typeface="Times New Roman" panose="02020603050405020304" pitchFamily="18" charset="0"/>
                <a:cs typeface="Arial" panose="020B0604020202020204" pitchFamily="34" charset="0"/>
              </a:rPr>
              <a:t>A modified endoplasmic reticulum, the </a:t>
            </a:r>
            <a:r>
              <a:rPr lang="en-US" dirty="0" err="1" smtClean="0">
                <a:latin typeface="Times New Roman" panose="02020603050405020304" pitchFamily="18" charset="0"/>
                <a:ea typeface="Times New Roman" panose="02020603050405020304" pitchFamily="18" charset="0"/>
                <a:cs typeface="Arial" panose="020B0604020202020204" pitchFamily="34" charset="0"/>
              </a:rPr>
              <a:t>sarcoplasmic</a:t>
            </a:r>
            <a:r>
              <a:rPr lang="en-US" dirty="0" smtClean="0">
                <a:latin typeface="Times New Roman" panose="02020603050405020304" pitchFamily="18" charset="0"/>
                <a:ea typeface="Times New Roman" panose="02020603050405020304" pitchFamily="18" charset="0"/>
                <a:cs typeface="Arial" panose="020B0604020202020204" pitchFamily="34" charset="0"/>
              </a:rPr>
              <a:t> reticulum,</a:t>
            </a:r>
            <a:r>
              <a:rPr lang="en-US" sz="1400" dirty="0" smtClean="0">
                <a:latin typeface="Calibri" panose="020F0502020204030204" pitchFamily="34" charset="0"/>
                <a:ea typeface="Times New Roman" panose="02020603050405020304" pitchFamily="18" charset="0"/>
                <a:cs typeface="Arial" panose="020B0604020202020204" pitchFamily="34" charset="0"/>
              </a:rPr>
              <a:t> </a:t>
            </a:r>
            <a:r>
              <a:rPr lang="en-US" dirty="0" smtClean="0">
                <a:latin typeface="Times New Roman" panose="02020603050405020304" pitchFamily="18" charset="0"/>
                <a:ea typeface="Times New Roman" panose="02020603050405020304" pitchFamily="18" charset="0"/>
                <a:cs typeface="Arial" panose="020B0604020202020204" pitchFamily="34" charset="0"/>
              </a:rPr>
              <a:t>plays an important role in skeletal and cardiac muscle. In particular,</a:t>
            </a:r>
            <a:r>
              <a:rPr lang="en-US" sz="1400" dirty="0" smtClean="0">
                <a:latin typeface="Calibri" panose="020F0502020204030204" pitchFamily="34" charset="0"/>
                <a:ea typeface="Times New Roman" panose="02020603050405020304" pitchFamily="18" charset="0"/>
                <a:cs typeface="Arial" panose="020B0604020202020204" pitchFamily="34" charset="0"/>
              </a:rPr>
              <a:t> </a:t>
            </a:r>
            <a:r>
              <a:rPr lang="en-US" dirty="0" smtClean="0">
                <a:latin typeface="Times New Roman" panose="02020603050405020304" pitchFamily="18" charset="0"/>
                <a:ea typeface="Times New Roman" panose="02020603050405020304" pitchFamily="18" charset="0"/>
                <a:cs typeface="Arial" panose="020B0604020202020204" pitchFamily="34" charset="0"/>
              </a:rPr>
              <a:t>the endoplasmic or </a:t>
            </a:r>
            <a:r>
              <a:rPr lang="en-US" dirty="0" err="1" smtClean="0">
                <a:latin typeface="Times New Roman" panose="02020603050405020304" pitchFamily="18" charset="0"/>
                <a:ea typeface="Times New Roman" panose="02020603050405020304" pitchFamily="18" charset="0"/>
                <a:cs typeface="Arial" panose="020B0604020202020204" pitchFamily="34" charset="0"/>
              </a:rPr>
              <a:t>sarcoplasmic</a:t>
            </a:r>
            <a:r>
              <a:rPr lang="en-US" dirty="0" smtClean="0">
                <a:latin typeface="Times New Roman" panose="02020603050405020304" pitchFamily="18" charset="0"/>
                <a:ea typeface="Times New Roman" panose="02020603050405020304" pitchFamily="18" charset="0"/>
                <a:cs typeface="Arial" panose="020B0604020202020204" pitchFamily="34" charset="0"/>
              </a:rPr>
              <a:t> reticulum can sequester Ca2+ ions and allow for their release as signaling molecules in the </a:t>
            </a:r>
            <a:r>
              <a:rPr lang="en-US" dirty="0" err="1" smtClean="0">
                <a:latin typeface="Times New Roman" panose="02020603050405020304" pitchFamily="18" charset="0"/>
                <a:ea typeface="Times New Roman" panose="02020603050405020304" pitchFamily="18" charset="0"/>
                <a:cs typeface="Arial" panose="020B0604020202020204" pitchFamily="34" charset="0"/>
              </a:rPr>
              <a:t>cytosol</a:t>
            </a:r>
            <a:r>
              <a:rPr lang="en-US" dirty="0" smtClean="0">
                <a:latin typeface="Times New Roman" panose="02020603050405020304" pitchFamily="18" charset="0"/>
                <a:ea typeface="Times New Roman" panose="02020603050405020304" pitchFamily="18" charset="0"/>
                <a:cs typeface="Arial" panose="020B0604020202020204" pitchFamily="34" charset="0"/>
              </a:rPr>
              <a:t>.</a:t>
            </a:r>
            <a:endParaRPr lang="en-US" sz="1400" dirty="0">
              <a:latin typeface="Calibri" panose="020F0502020204030204" pitchFamily="34" charset="0"/>
              <a:ea typeface="Times New Roman" panose="02020603050405020304" pitchFamily="18" charset="0"/>
              <a:cs typeface="Arial" panose="020B0604020202020204" pitchFamily="34" charset="0"/>
            </a:endParaRPr>
          </a:p>
        </p:txBody>
      </p:sp>
    </p:spTree>
    <p:extLst>
      <p:ext uri="{BB962C8B-B14F-4D97-AF65-F5344CB8AC3E}">
        <p14:creationId xmlns="" xmlns:p14="http://schemas.microsoft.com/office/powerpoint/2010/main" val="73195243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679509" y="274638"/>
            <a:ext cx="6048672" cy="778098"/>
          </a:xfrm>
        </p:spPr>
        <p:style>
          <a:lnRef idx="1">
            <a:schemeClr val="accent2"/>
          </a:lnRef>
          <a:fillRef idx="2">
            <a:schemeClr val="accent2"/>
          </a:fillRef>
          <a:effectRef idx="1">
            <a:schemeClr val="accent2"/>
          </a:effectRef>
          <a:fontRef idx="minor">
            <a:schemeClr val="dk1"/>
          </a:fontRef>
        </p:style>
        <p:txBody>
          <a:bodyPr>
            <a:normAutofit/>
          </a:bodyPr>
          <a:lstStyle/>
          <a:p>
            <a:pPr eaLnBrk="1" hangingPunct="1"/>
            <a:r>
              <a:rPr lang="en-US" sz="3600" dirty="0" smtClean="0">
                <a:solidFill>
                  <a:schemeClr val="dk1"/>
                </a:solidFill>
                <a:latin typeface="Times New Roman" pitchFamily="18" charset="0"/>
                <a:ea typeface="+mn-ea"/>
                <a:cs typeface="Times New Roman" pitchFamily="18" charset="0"/>
              </a:rPr>
              <a:t>   8. Ribosomes</a:t>
            </a:r>
            <a:endParaRPr lang="en-US" sz="3600" dirty="0">
              <a:solidFill>
                <a:schemeClr val="dk1"/>
              </a:solidFill>
              <a:latin typeface="Times New Roman" pitchFamily="18" charset="0"/>
              <a:ea typeface="+mn-ea"/>
              <a:cs typeface="Times New Roman" pitchFamily="18" charset="0"/>
            </a:endParaRPr>
          </a:p>
        </p:txBody>
      </p:sp>
      <p:sp>
        <p:nvSpPr>
          <p:cNvPr id="22531" name="Rectangle 3"/>
          <p:cNvSpPr>
            <a:spLocks noGrp="1" noChangeArrowheads="1"/>
          </p:cNvSpPr>
          <p:nvPr>
            <p:ph type="body" sz="half" idx="1"/>
          </p:nvPr>
        </p:nvSpPr>
        <p:spPr>
          <a:xfrm>
            <a:off x="899160" y="1484786"/>
            <a:ext cx="10861469" cy="3940654"/>
          </a:xfrm>
        </p:spPr>
        <p:style>
          <a:lnRef idx="2">
            <a:schemeClr val="dk1"/>
          </a:lnRef>
          <a:fillRef idx="1">
            <a:schemeClr val="lt1"/>
          </a:fillRef>
          <a:effectRef idx="0">
            <a:schemeClr val="dk1"/>
          </a:effectRef>
          <a:fontRef idx="minor">
            <a:schemeClr val="dk1"/>
          </a:fontRef>
        </p:style>
        <p:txBody>
          <a:bodyPr>
            <a:normAutofit fontScale="92500" lnSpcReduction="10000"/>
          </a:bodyPr>
          <a:lstStyle/>
          <a:p>
            <a:pPr>
              <a:lnSpc>
                <a:spcPct val="150000"/>
              </a:lnSpc>
            </a:pPr>
            <a:r>
              <a:rPr lang="en-US" sz="2800" dirty="0" smtClean="0">
                <a:latin typeface="Times New Roman" panose="02020603050405020304" pitchFamily="18" charset="0"/>
                <a:ea typeface="Times New Roman" panose="02020603050405020304" pitchFamily="18" charset="0"/>
                <a:cs typeface="Arial" panose="020B0604020202020204" pitchFamily="34" charset="0"/>
              </a:rPr>
              <a:t>The </a:t>
            </a:r>
            <a:r>
              <a:rPr lang="en-US" sz="2800" dirty="0" err="1" smtClean="0">
                <a:latin typeface="Times New Roman" panose="02020603050405020304" pitchFamily="18" charset="0"/>
                <a:ea typeface="Times New Roman" panose="02020603050405020304" pitchFamily="18" charset="0"/>
                <a:cs typeface="Arial" panose="020B0604020202020204" pitchFamily="34" charset="0"/>
              </a:rPr>
              <a:t>ribosomes</a:t>
            </a:r>
            <a:r>
              <a:rPr lang="en-US" sz="2800" dirty="0" smtClean="0">
                <a:latin typeface="Times New Roman" panose="02020603050405020304" pitchFamily="18" charset="0"/>
                <a:ea typeface="Times New Roman" panose="02020603050405020304" pitchFamily="18" charset="0"/>
                <a:cs typeface="Arial" panose="020B0604020202020204" pitchFamily="34" charset="0"/>
              </a:rPr>
              <a:t> are complex structures, containing many different proteins and at least three ribosomal RNAs. </a:t>
            </a:r>
          </a:p>
          <a:p>
            <a:pPr>
              <a:lnSpc>
                <a:spcPct val="150000"/>
              </a:lnSpc>
            </a:pPr>
            <a:r>
              <a:rPr lang="en-US" sz="2800" dirty="0" smtClean="0">
                <a:latin typeface="Times New Roman" panose="02020603050405020304" pitchFamily="18" charset="0"/>
                <a:ea typeface="Times New Roman" panose="02020603050405020304" pitchFamily="18" charset="0"/>
                <a:cs typeface="Arial" panose="020B0604020202020204" pitchFamily="34" charset="0"/>
              </a:rPr>
              <a:t>Each is made up of a large and a small subunit .</a:t>
            </a:r>
          </a:p>
          <a:p>
            <a:pPr>
              <a:lnSpc>
                <a:spcPct val="150000"/>
              </a:lnSpc>
            </a:pPr>
            <a:r>
              <a:rPr lang="en-US" sz="2800" dirty="0" smtClean="0">
                <a:latin typeface="Times New Roman" panose="02020603050405020304" pitchFamily="18" charset="0"/>
                <a:ea typeface="Times New Roman" panose="02020603050405020304" pitchFamily="18" charset="0"/>
                <a:cs typeface="Arial" panose="020B0604020202020204" pitchFamily="34" charset="0"/>
              </a:rPr>
              <a:t>The </a:t>
            </a:r>
            <a:r>
              <a:rPr lang="en-US" sz="2800" dirty="0" err="1" smtClean="0">
                <a:latin typeface="Times New Roman" panose="02020603050405020304" pitchFamily="18" charset="0"/>
                <a:ea typeface="Times New Roman" panose="02020603050405020304" pitchFamily="18" charset="0"/>
                <a:cs typeface="Arial" panose="020B0604020202020204" pitchFamily="34" charset="0"/>
              </a:rPr>
              <a:t>ribosomes</a:t>
            </a:r>
            <a:r>
              <a:rPr lang="en-US" sz="2800" dirty="0" smtClean="0">
                <a:latin typeface="Times New Roman" panose="02020603050405020304" pitchFamily="18" charset="0"/>
                <a:ea typeface="Times New Roman" panose="02020603050405020304" pitchFamily="18" charset="0"/>
                <a:cs typeface="Arial" panose="020B0604020202020204" pitchFamily="34" charset="0"/>
              </a:rPr>
              <a:t> in eukaryotes measure approximately 22 × 32 nm.</a:t>
            </a:r>
            <a:r>
              <a:rPr lang="en-US" sz="2000" dirty="0" smtClean="0">
                <a:latin typeface="Calibri" panose="020F0502020204030204" pitchFamily="34" charset="0"/>
                <a:ea typeface="Times New Roman" panose="02020603050405020304" pitchFamily="18" charset="0"/>
                <a:cs typeface="Arial" panose="020B0604020202020204" pitchFamily="34" charset="0"/>
              </a:rPr>
              <a:t>  </a:t>
            </a:r>
            <a:r>
              <a:rPr lang="en-US" sz="2800" dirty="0" smtClean="0">
                <a:latin typeface="Times New Roman" pitchFamily="18" charset="0"/>
                <a:cs typeface="Times New Roman" pitchFamily="18" charset="0"/>
              </a:rPr>
              <a:t>Each cell contains thousands</a:t>
            </a:r>
            <a:r>
              <a:rPr lang="en-US" sz="2800" dirty="0" smtClean="0">
                <a:latin typeface="Times New Roman" panose="02020603050405020304" pitchFamily="18" charset="0"/>
                <a:ea typeface="Times New Roman" panose="02020603050405020304" pitchFamily="18" charset="0"/>
                <a:cs typeface="Arial" panose="020B0604020202020204" pitchFamily="34" charset="0"/>
              </a:rPr>
              <a:t> </a:t>
            </a:r>
            <a:r>
              <a:rPr lang="en-US" sz="2800" dirty="0" err="1" smtClean="0">
                <a:latin typeface="Times New Roman" panose="02020603050405020304" pitchFamily="18" charset="0"/>
                <a:ea typeface="Times New Roman" panose="02020603050405020304" pitchFamily="18" charset="0"/>
                <a:cs typeface="Arial" panose="020B0604020202020204" pitchFamily="34" charset="0"/>
              </a:rPr>
              <a:t>ribosomes</a:t>
            </a:r>
            <a:endParaRPr lang="en-US" sz="2800" dirty="0" smtClean="0">
              <a:latin typeface="Times New Roman" pitchFamily="18" charset="0"/>
              <a:cs typeface="Times New Roman" pitchFamily="18" charset="0"/>
            </a:endParaRPr>
          </a:p>
          <a:p>
            <a:r>
              <a:rPr lang="en-US" sz="2800" dirty="0" smtClean="0">
                <a:latin typeface="Times New Roman" panose="02020603050405020304" pitchFamily="18" charset="0"/>
                <a:ea typeface="Times New Roman" panose="02020603050405020304" pitchFamily="18" charset="0"/>
                <a:cs typeface="Arial" panose="020B0604020202020204" pitchFamily="34" charset="0"/>
              </a:rPr>
              <a:t>They are the sites of protein synthesis. </a:t>
            </a:r>
          </a:p>
          <a:p>
            <a:r>
              <a:rPr lang="en-US" sz="2800" dirty="0" smtClean="0">
                <a:latin typeface="Times New Roman" pitchFamily="18" charset="0"/>
                <a:cs typeface="Times New Roman" pitchFamily="18" charset="0"/>
              </a:rPr>
              <a:t>Found on RER &amp; floating freely throughout the </a:t>
            </a:r>
            <a:r>
              <a:rPr lang="en-US" sz="2800" dirty="0" smtClean="0"/>
              <a:t>cell</a:t>
            </a:r>
          </a:p>
        </p:txBody>
      </p:sp>
      <p:pic>
        <p:nvPicPr>
          <p:cNvPr id="22532" name="Picture 6" descr="ribosomes"/>
          <p:cNvPicPr>
            <a:picLocks noGrp="1" noChangeAspect="1" noChangeArrowheads="1"/>
          </p:cNvPicPr>
          <p:nvPr>
            <p:ph sz="half" idx="2"/>
          </p:nvPr>
        </p:nvPicPr>
        <p:blipFill>
          <a:blip r:embed="rId3">
            <a:extLst>
              <a:ext uri="{28A0092B-C50C-407E-A947-70E740481C1C}">
                <a14:useLocalDpi xmlns="" xmlns:a14="http://schemas.microsoft.com/office/drawing/2010/main" val="0"/>
              </a:ext>
            </a:extLst>
          </a:blip>
          <a:srcRect/>
          <a:stretch>
            <a:fillRect/>
          </a:stretch>
        </p:blipFill>
        <p:spPr>
          <a:xfrm>
            <a:off x="7728182" y="5196840"/>
            <a:ext cx="3936437" cy="1328654"/>
          </a:xfrm>
          <a:prstGeom prst="rect">
            <a:avLst/>
          </a:prstGeom>
          <a:ln w="38100" cap="sq">
            <a:solidFill>
              <a:schemeClr val="tx1"/>
            </a:solidFill>
            <a:prstDash val="solid"/>
            <a:miter lim="800000"/>
          </a:ln>
          <a:effectLst>
            <a:outerShdw blurRad="50800" dist="38100" dir="2700000" algn="tl" rotWithShape="0">
              <a:srgbClr val="000000">
                <a:alpha val="43000"/>
              </a:srgbClr>
            </a:outerShdw>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37493910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740664" y="381000"/>
            <a:ext cx="6589776" cy="778416"/>
          </a:xfrm>
        </p:spPr>
        <p:style>
          <a:lnRef idx="1">
            <a:schemeClr val="accent2"/>
          </a:lnRef>
          <a:fillRef idx="2">
            <a:schemeClr val="accent2"/>
          </a:fillRef>
          <a:effectRef idx="1">
            <a:schemeClr val="accent2"/>
          </a:effectRef>
          <a:fontRef idx="minor">
            <a:schemeClr val="dk1"/>
          </a:fontRef>
        </p:style>
        <p:txBody>
          <a:bodyPr>
            <a:normAutofit/>
          </a:bodyPr>
          <a:lstStyle/>
          <a:p>
            <a:r>
              <a:rPr lang="en-US" sz="3600" dirty="0" smtClean="0">
                <a:solidFill>
                  <a:schemeClr val="dk1"/>
                </a:solidFill>
                <a:latin typeface="Times New Roman" pitchFamily="18" charset="0"/>
                <a:ea typeface="+mn-ea"/>
                <a:cs typeface="Times New Roman" pitchFamily="18" charset="0"/>
              </a:rPr>
              <a:t>  9. Golgi </a:t>
            </a:r>
            <a:r>
              <a:rPr lang="en-US" sz="3600" dirty="0">
                <a:solidFill>
                  <a:schemeClr val="dk1"/>
                </a:solidFill>
                <a:latin typeface="Times New Roman" pitchFamily="18" charset="0"/>
                <a:ea typeface="+mn-ea"/>
                <a:cs typeface="Times New Roman" pitchFamily="18" charset="0"/>
              </a:rPr>
              <a:t>Apparatus</a:t>
            </a:r>
          </a:p>
        </p:txBody>
      </p:sp>
      <p:sp>
        <p:nvSpPr>
          <p:cNvPr id="76803" name="Rectangle 3"/>
          <p:cNvSpPr>
            <a:spLocks noGrp="1" noChangeArrowheads="1"/>
          </p:cNvSpPr>
          <p:nvPr>
            <p:ph sz="half" idx="1"/>
          </p:nvPr>
        </p:nvSpPr>
        <p:spPr>
          <a:xfrm>
            <a:off x="716280" y="1420574"/>
            <a:ext cx="6705600" cy="5056425"/>
          </a:xfrm>
        </p:spPr>
        <p:style>
          <a:lnRef idx="2">
            <a:schemeClr val="dk1"/>
          </a:lnRef>
          <a:fillRef idx="1">
            <a:schemeClr val="lt1"/>
          </a:fillRef>
          <a:effectRef idx="0">
            <a:schemeClr val="dk1"/>
          </a:effectRef>
          <a:fontRef idx="minor">
            <a:schemeClr val="dk1"/>
          </a:fontRef>
        </p:style>
        <p:txBody>
          <a:bodyPr>
            <a:normAutofit fontScale="85000" lnSpcReduction="20000"/>
          </a:bodyPr>
          <a:lstStyle/>
          <a:p>
            <a:pPr algn="justLow">
              <a:lnSpc>
                <a:spcPct val="120000"/>
              </a:lnSpc>
            </a:pPr>
            <a:r>
              <a:rPr lang="en-US" sz="2400" dirty="0" smtClean="0">
                <a:latin typeface="Times New Roman" panose="02020603050405020304" pitchFamily="18" charset="0"/>
                <a:ea typeface="Times New Roman" panose="02020603050405020304" pitchFamily="18" charset="0"/>
                <a:cs typeface="Arial" panose="020B0604020202020204" pitchFamily="34" charset="0"/>
              </a:rPr>
              <a:t>The Golgi apparatus considered the packaging </a:t>
            </a:r>
            <a:r>
              <a:rPr lang="en-US" sz="2400" dirty="0">
                <a:latin typeface="Times New Roman" panose="02020603050405020304" pitchFamily="18" charset="0"/>
                <a:ea typeface="Times New Roman" panose="02020603050405020304" pitchFamily="18" charset="0"/>
                <a:cs typeface="Arial" panose="020B0604020202020204" pitchFamily="34" charset="0"/>
              </a:rPr>
              <a:t>&amp; shipping station of </a:t>
            </a:r>
            <a:r>
              <a:rPr lang="en-US" sz="2400" dirty="0" smtClean="0">
                <a:latin typeface="Times New Roman" panose="02020603050405020304" pitchFamily="18" charset="0"/>
                <a:ea typeface="Times New Roman" panose="02020603050405020304" pitchFamily="18" charset="0"/>
                <a:cs typeface="Arial" panose="020B0604020202020204" pitchFamily="34" charset="0"/>
              </a:rPr>
              <a:t>cell. </a:t>
            </a:r>
          </a:p>
          <a:p>
            <a:pPr>
              <a:lnSpc>
                <a:spcPct val="150000"/>
              </a:lnSpc>
            </a:pPr>
            <a:r>
              <a:rPr lang="en-US" sz="2400" dirty="0" smtClean="0">
                <a:latin typeface="Times New Roman" panose="02020603050405020304" pitchFamily="18" charset="0"/>
                <a:ea typeface="Times New Roman" panose="02020603050405020304" pitchFamily="18" charset="0"/>
                <a:cs typeface="Arial" panose="020B0604020202020204" pitchFamily="34" charset="0"/>
              </a:rPr>
              <a:t>It is a collection of membrane-enclosed sacs that are stacked like dinner plates.</a:t>
            </a:r>
            <a:endParaRPr lang="en-US" sz="1800" dirty="0" smtClean="0">
              <a:latin typeface="Calibri" panose="020F0502020204030204" pitchFamily="34" charset="0"/>
              <a:ea typeface="Times New Roman" panose="02020603050405020304" pitchFamily="18" charset="0"/>
              <a:cs typeface="Arial" panose="020B0604020202020204" pitchFamily="34" charset="0"/>
            </a:endParaRPr>
          </a:p>
          <a:p>
            <a:pPr>
              <a:lnSpc>
                <a:spcPct val="150000"/>
              </a:lnSpc>
            </a:pPr>
            <a:r>
              <a:rPr lang="en-US" sz="2400" dirty="0" smtClean="0">
                <a:latin typeface="Times New Roman" panose="02020603050405020304" pitchFamily="18" charset="0"/>
                <a:ea typeface="Times New Roman" panose="02020603050405020304" pitchFamily="18" charset="0"/>
                <a:cs typeface="Arial" panose="020B0604020202020204" pitchFamily="34" charset="0"/>
              </a:rPr>
              <a:t>There are usually about six sacs in each apparatus, but there may be more. </a:t>
            </a:r>
            <a:endParaRPr lang="en-US" sz="1800" dirty="0" smtClean="0">
              <a:latin typeface="Calibri" panose="020F0502020204030204" pitchFamily="34" charset="0"/>
              <a:ea typeface="Times New Roman" panose="02020603050405020304" pitchFamily="18" charset="0"/>
              <a:cs typeface="Arial" panose="020B0604020202020204" pitchFamily="34" charset="0"/>
            </a:endParaRPr>
          </a:p>
          <a:p>
            <a:pPr>
              <a:lnSpc>
                <a:spcPct val="150000"/>
              </a:lnSpc>
            </a:pPr>
            <a:r>
              <a:rPr lang="en-US" sz="2400" dirty="0" smtClean="0">
                <a:latin typeface="Times New Roman" panose="02020603050405020304" pitchFamily="18" charset="0"/>
                <a:ea typeface="Times New Roman" panose="02020603050405020304" pitchFamily="18" charset="0"/>
                <a:cs typeface="Arial" panose="020B0604020202020204" pitchFamily="34" charset="0"/>
              </a:rPr>
              <a:t>One or more Golgi </a:t>
            </a:r>
            <a:r>
              <a:rPr lang="en-US" sz="2400" dirty="0" err="1" smtClean="0">
                <a:latin typeface="Times New Roman" panose="02020603050405020304" pitchFamily="18" charset="0"/>
                <a:ea typeface="Times New Roman" panose="02020603050405020304" pitchFamily="18" charset="0"/>
                <a:cs typeface="Arial" panose="020B0604020202020204" pitchFamily="34" charset="0"/>
              </a:rPr>
              <a:t>apparati</a:t>
            </a:r>
            <a:r>
              <a:rPr lang="en-US" sz="2400" dirty="0" smtClean="0">
                <a:latin typeface="Times New Roman" panose="02020603050405020304" pitchFamily="18" charset="0"/>
                <a:ea typeface="Times New Roman" panose="02020603050405020304" pitchFamily="18" charset="0"/>
                <a:cs typeface="Arial" panose="020B0604020202020204" pitchFamily="34" charset="0"/>
              </a:rPr>
              <a:t> are present in all eukaryotic cells, usually near the nucleus. </a:t>
            </a:r>
            <a:endParaRPr lang="en-US" sz="1800" dirty="0" smtClean="0">
              <a:latin typeface="Calibri" panose="020F0502020204030204" pitchFamily="34" charset="0"/>
              <a:ea typeface="Times New Roman" panose="02020603050405020304" pitchFamily="18" charset="0"/>
              <a:cs typeface="Arial" panose="020B0604020202020204" pitchFamily="34" charset="0"/>
            </a:endParaRPr>
          </a:p>
          <a:p>
            <a:pPr>
              <a:lnSpc>
                <a:spcPct val="150000"/>
              </a:lnSpc>
            </a:pPr>
            <a:r>
              <a:rPr lang="en-US" sz="2400" b="1" dirty="0" smtClean="0">
                <a:latin typeface="Times New Roman" panose="02020603050405020304" pitchFamily="18" charset="0"/>
                <a:ea typeface="Times New Roman" panose="02020603050405020304" pitchFamily="18" charset="0"/>
                <a:cs typeface="Arial" panose="020B0604020202020204" pitchFamily="34" charset="0"/>
              </a:rPr>
              <a:t>Function</a:t>
            </a:r>
            <a:r>
              <a:rPr lang="en-US" sz="2400" dirty="0" smtClean="0">
                <a:latin typeface="Times New Roman" panose="02020603050405020304" pitchFamily="18" charset="0"/>
                <a:ea typeface="Times New Roman" panose="02020603050405020304" pitchFamily="18" charset="0"/>
                <a:cs typeface="Arial" panose="020B0604020202020204" pitchFamily="34" charset="0"/>
              </a:rPr>
              <a:t>s  : the Golgi is directed at proper </a:t>
            </a:r>
            <a:r>
              <a:rPr lang="en-US" sz="2400" dirty="0" err="1" smtClean="0">
                <a:latin typeface="Times New Roman" panose="02020603050405020304" pitchFamily="18" charset="0"/>
                <a:ea typeface="Times New Roman" panose="02020603050405020304" pitchFamily="18" charset="0"/>
                <a:cs typeface="Arial" panose="020B0604020202020204" pitchFamily="34" charset="0"/>
              </a:rPr>
              <a:t>glycosylation</a:t>
            </a:r>
            <a:r>
              <a:rPr lang="en-US" sz="2400" dirty="0" smtClean="0">
                <a:latin typeface="Times New Roman" panose="02020603050405020304" pitchFamily="18" charset="0"/>
                <a:ea typeface="Times New Roman" panose="02020603050405020304" pitchFamily="18" charset="0"/>
                <a:cs typeface="Arial" panose="020B0604020202020204" pitchFamily="34" charset="0"/>
              </a:rPr>
              <a:t> of proteins and lipids,  There are more than 200 enzymes that function to add, remove, or modify sugars from proteins and lipids in the Golgi apparatus</a:t>
            </a:r>
            <a:endParaRPr lang="en-US" sz="1800" dirty="0" smtClean="0">
              <a:latin typeface="Calibri" panose="020F0502020204030204" pitchFamily="34" charset="0"/>
              <a:ea typeface="Times New Roman" panose="02020603050405020304" pitchFamily="18" charset="0"/>
              <a:cs typeface="Arial" panose="020B0604020202020204" pitchFamily="34" charset="0"/>
            </a:endParaRPr>
          </a:p>
        </p:txBody>
      </p:sp>
      <p:pic>
        <p:nvPicPr>
          <p:cNvPr id="6" name="Picture 6" descr="figure 5-18"/>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643563" y="3752296"/>
            <a:ext cx="3648405" cy="2485017"/>
          </a:xfrm>
          <a:prstGeom prst="rect">
            <a:avLst/>
          </a:prstGeom>
          <a:ln w="38100" cap="sq">
            <a:solidFill>
              <a:schemeClr val="tx1"/>
            </a:solidFill>
            <a:prstDash val="solid"/>
            <a:miter lim="800000"/>
          </a:ln>
          <a:effectLst>
            <a:outerShdw blurRad="50800" dist="38100" dir="2700000" algn="tl" rotWithShape="0">
              <a:srgbClr val="000000">
                <a:alpha val="43000"/>
              </a:srgbClr>
            </a:outerShdw>
          </a:effectLst>
          <a:extLst>
            <a:ext uri="{909E8E84-426E-40DD-AFC4-6F175D3DCCD1}">
              <a14:hiddenFill xmlns="" xmlns:a14="http://schemas.microsoft.com/office/drawing/2010/main">
                <a:solidFill>
                  <a:srgbClr val="FFFFFF"/>
                </a:solidFill>
              </a14:hiddenFill>
            </a:ext>
          </a:extLst>
        </p:spPr>
      </p:pic>
      <p:pic>
        <p:nvPicPr>
          <p:cNvPr id="7" name="Picture 57" descr="golgi"/>
          <p:cNvPicPr>
            <a:picLocks noChangeAspect="1" noChangeArrowheads="1"/>
          </p:cNvPicPr>
          <p:nvPr/>
        </p:nvPicPr>
        <p:blipFill>
          <a:blip r:embed="rId4"/>
          <a:srcRect/>
          <a:stretch>
            <a:fillRect/>
          </a:stretch>
        </p:blipFill>
        <p:spPr bwMode="auto">
          <a:xfrm>
            <a:off x="7643563" y="1412776"/>
            <a:ext cx="3648405" cy="2016224"/>
          </a:xfrm>
          <a:prstGeom prst="rect">
            <a:avLst/>
          </a:prstGeom>
          <a:ln w="38100" cap="sq">
            <a:solidFill>
              <a:schemeClr val="tx1"/>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 xmlns:p14="http://schemas.microsoft.com/office/powerpoint/2010/main" val="81123930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603504" y="244158"/>
            <a:ext cx="6102069" cy="850106"/>
          </a:xfrm>
        </p:spPr>
        <p:style>
          <a:lnRef idx="1">
            <a:schemeClr val="accent2"/>
          </a:lnRef>
          <a:fillRef idx="2">
            <a:schemeClr val="accent2"/>
          </a:fillRef>
          <a:effectRef idx="1">
            <a:schemeClr val="accent2"/>
          </a:effectRef>
          <a:fontRef idx="minor">
            <a:schemeClr val="dk1"/>
          </a:fontRef>
        </p:style>
        <p:txBody>
          <a:bodyPr>
            <a:normAutofit/>
          </a:bodyPr>
          <a:lstStyle/>
          <a:p>
            <a:r>
              <a:rPr lang="en-US" sz="3600" dirty="0" smtClean="0">
                <a:solidFill>
                  <a:schemeClr val="dk1"/>
                </a:solidFill>
                <a:latin typeface="Times New Roman" pitchFamily="18" charset="0"/>
                <a:ea typeface="+mn-ea"/>
                <a:cs typeface="Times New Roman" pitchFamily="18" charset="0"/>
              </a:rPr>
              <a:t> 10 - Lysosomes</a:t>
            </a:r>
            <a:endParaRPr lang="en-US" sz="3600" dirty="0">
              <a:solidFill>
                <a:schemeClr val="dk1"/>
              </a:solidFill>
              <a:latin typeface="Times New Roman" pitchFamily="18" charset="0"/>
              <a:ea typeface="+mn-ea"/>
              <a:cs typeface="Times New Roman" pitchFamily="18" charset="0"/>
            </a:endParaRPr>
          </a:p>
        </p:txBody>
      </p:sp>
      <p:sp>
        <p:nvSpPr>
          <p:cNvPr id="81923" name="Rectangle 3"/>
          <p:cNvSpPr>
            <a:spLocks noGrp="1" noChangeArrowheads="1"/>
          </p:cNvSpPr>
          <p:nvPr>
            <p:ph type="body" idx="1"/>
          </p:nvPr>
        </p:nvSpPr>
        <p:spPr>
          <a:xfrm>
            <a:off x="381000" y="1371600"/>
            <a:ext cx="6842759" cy="5151120"/>
          </a:xfrm>
        </p:spPr>
        <p:style>
          <a:lnRef idx="2">
            <a:schemeClr val="dk1"/>
          </a:lnRef>
          <a:fillRef idx="1">
            <a:schemeClr val="lt1"/>
          </a:fillRef>
          <a:effectRef idx="0">
            <a:schemeClr val="dk1"/>
          </a:effectRef>
          <a:fontRef idx="minor">
            <a:schemeClr val="dk1"/>
          </a:fontRef>
        </p:style>
        <p:txBody>
          <a:bodyPr>
            <a:normAutofit/>
          </a:bodyPr>
          <a:lstStyle/>
          <a:p>
            <a:pPr algn="justLow"/>
            <a:r>
              <a:rPr lang="en-US" sz="2400" dirty="0" err="1" smtClean="0">
                <a:latin typeface="Times New Roman" panose="02020603050405020304" pitchFamily="18" charset="0"/>
                <a:ea typeface="Times New Roman" panose="02020603050405020304" pitchFamily="18" charset="0"/>
                <a:cs typeface="Arial" panose="020B0604020202020204" pitchFamily="34" charset="0"/>
              </a:rPr>
              <a:t>Lysosomes</a:t>
            </a:r>
            <a:r>
              <a:rPr lang="en-US" sz="2400" dirty="0" smtClean="0">
                <a:latin typeface="Times New Roman" panose="02020603050405020304" pitchFamily="18" charset="0"/>
                <a:ea typeface="Times New Roman" panose="02020603050405020304" pitchFamily="18" charset="0"/>
                <a:cs typeface="Arial" panose="020B0604020202020204" pitchFamily="34" charset="0"/>
              </a:rPr>
              <a:t> are large, irregular structures surrounded by membrane found in the cytoplasm of the cell.</a:t>
            </a:r>
          </a:p>
          <a:p>
            <a:pPr algn="justLow"/>
            <a:r>
              <a:rPr lang="en-US" sz="2400" dirty="0" err="1" smtClean="0">
                <a:latin typeface="Times New Roman" panose="02020603050405020304" pitchFamily="18" charset="0"/>
                <a:ea typeface="Times New Roman" panose="02020603050405020304" pitchFamily="18" charset="0"/>
                <a:cs typeface="Arial" panose="020B0604020202020204" pitchFamily="34" charset="0"/>
              </a:rPr>
              <a:t>The interior of these structures, is more acidic than the rest of the cytoplasm.</a:t>
            </a:r>
          </a:p>
          <a:p>
            <a:pPr algn="justLow"/>
            <a:r>
              <a:rPr lang="en-US" sz="2400" dirty="0" smtClean="0">
                <a:latin typeface="Times New Roman" panose="02020603050405020304" pitchFamily="18" charset="0"/>
                <a:ea typeface="Times New Roman" panose="02020603050405020304" pitchFamily="18" charset="0"/>
                <a:cs typeface="Arial" panose="020B0604020202020204" pitchFamily="34" charset="0"/>
              </a:rPr>
              <a:t>External material such as </a:t>
            </a:r>
            <a:r>
              <a:rPr lang="en-US" sz="2400" dirty="0" err="1" smtClean="0">
                <a:latin typeface="Times New Roman" panose="02020603050405020304" pitchFamily="18" charset="0"/>
                <a:ea typeface="Times New Roman" panose="02020603050405020304" pitchFamily="18" charset="0"/>
                <a:cs typeface="Arial" panose="020B0604020202020204" pitchFamily="34" charset="0"/>
              </a:rPr>
              <a:t>endocytosed</a:t>
            </a:r>
            <a:r>
              <a:rPr lang="en-US" sz="2400" dirty="0" smtClean="0">
                <a:latin typeface="Times New Roman" panose="02020603050405020304" pitchFamily="18" charset="0"/>
                <a:ea typeface="Times New Roman" panose="02020603050405020304" pitchFamily="18" charset="0"/>
                <a:cs typeface="Arial" panose="020B0604020202020204" pitchFamily="34" charset="0"/>
              </a:rPr>
              <a:t> bacteria, as well as worn-out cell components, are digested in them</a:t>
            </a:r>
            <a:r>
              <a:rPr lang="ar-SA" sz="2400" dirty="0" smtClean="0">
                <a:latin typeface="Times New Roman" panose="02020603050405020304" pitchFamily="18" charset="0"/>
                <a:ea typeface="Times New Roman" panose="02020603050405020304" pitchFamily="18" charset="0"/>
                <a:cs typeface="Arial" panose="020B0604020202020204" pitchFamily="34" charset="0"/>
              </a:rPr>
              <a:t>.</a:t>
            </a:r>
            <a:endParaRPr lang="en-US" sz="2400" dirty="0" err="1" smtClean="0">
              <a:latin typeface="Times New Roman" panose="02020603050405020304" pitchFamily="18" charset="0"/>
              <a:ea typeface="Times New Roman" panose="02020603050405020304" pitchFamily="18" charset="0"/>
              <a:cs typeface="Arial" panose="020B0604020202020204" pitchFamily="34" charset="0"/>
            </a:endParaRPr>
          </a:p>
          <a:p>
            <a:pPr algn="justLow"/>
            <a:r>
              <a:rPr lang="en-US" sz="2400" dirty="0" err="1" smtClean="0">
                <a:latin typeface="Times New Roman" panose="02020603050405020304" pitchFamily="18" charset="0"/>
                <a:ea typeface="Times New Roman" panose="02020603050405020304" pitchFamily="18" charset="0"/>
                <a:cs typeface="Arial" panose="020B0604020202020204" pitchFamily="34" charset="0"/>
              </a:rPr>
              <a:t>Lysosomes</a:t>
            </a:r>
            <a:r>
              <a:rPr lang="en-US" sz="2400" dirty="0" smtClean="0">
                <a:latin typeface="Times New Roman" panose="02020603050405020304" pitchFamily="18" charset="0"/>
                <a:ea typeface="Times New Roman" panose="02020603050405020304" pitchFamily="18" charset="0"/>
                <a:cs typeface="Arial" panose="020B0604020202020204" pitchFamily="34" charset="0"/>
              </a:rPr>
              <a:t> can contain over 40 types of hydrolytic enzymes. Not surprisingly, </a:t>
            </a:r>
            <a:r>
              <a:rPr lang="en-US" sz="2400" b="1" dirty="0" smtClean="0">
                <a:latin typeface="Times New Roman" panose="02020603050405020304" pitchFamily="18" charset="0"/>
                <a:ea typeface="Times New Roman" panose="02020603050405020304" pitchFamily="18" charset="0"/>
                <a:cs typeface="Arial" panose="020B0604020202020204" pitchFamily="34" charset="0"/>
              </a:rPr>
              <a:t>these enzymes are all acid </a:t>
            </a:r>
            <a:r>
              <a:rPr lang="en-US" sz="2400" b="1" dirty="0" err="1" smtClean="0">
                <a:latin typeface="Times New Roman" panose="02020603050405020304" pitchFamily="18" charset="0"/>
                <a:ea typeface="Times New Roman" panose="02020603050405020304" pitchFamily="18" charset="0"/>
                <a:cs typeface="Arial" panose="020B0604020202020204" pitchFamily="34" charset="0"/>
              </a:rPr>
              <a:t>hydrolases</a:t>
            </a:r>
            <a:r>
              <a:rPr lang="en-US" sz="2400" dirty="0" smtClean="0">
                <a:latin typeface="Times New Roman" panose="02020603050405020304" pitchFamily="18" charset="0"/>
                <a:ea typeface="Times New Roman" panose="02020603050405020304" pitchFamily="18" charset="0"/>
                <a:cs typeface="Arial" panose="020B0604020202020204" pitchFamily="34" charset="0"/>
              </a:rPr>
              <a:t>, in that they function best at the acidic pH of the </a:t>
            </a:r>
            <a:r>
              <a:rPr lang="en-US" sz="2400" dirty="0" err="1" smtClean="0">
                <a:latin typeface="Times New Roman" panose="02020603050405020304" pitchFamily="18" charset="0"/>
                <a:ea typeface="Times New Roman" panose="02020603050405020304" pitchFamily="18" charset="0"/>
                <a:cs typeface="Arial" panose="020B0604020202020204" pitchFamily="34" charset="0"/>
              </a:rPr>
              <a:t>lysosomal</a:t>
            </a:r>
            <a:r>
              <a:rPr lang="en-US" sz="2400" dirty="0" smtClean="0">
                <a:latin typeface="Times New Roman" panose="02020603050405020304" pitchFamily="18" charset="0"/>
                <a:ea typeface="Times New Roman" panose="02020603050405020304" pitchFamily="18" charset="0"/>
                <a:cs typeface="Arial" panose="020B0604020202020204" pitchFamily="34" charset="0"/>
              </a:rPr>
              <a:t> compartment</a:t>
            </a:r>
            <a:r>
              <a:rPr lang="ar-SA" sz="2400" dirty="0" smtClean="0">
                <a:latin typeface="Times New Roman" panose="02020603050405020304" pitchFamily="18" charset="0"/>
                <a:ea typeface="Times New Roman" panose="02020603050405020304" pitchFamily="18" charset="0"/>
                <a:cs typeface="Arial" panose="020B0604020202020204" pitchFamily="34" charset="0"/>
              </a:rPr>
              <a:t>.</a:t>
            </a:r>
            <a:endParaRPr lang="en-US" sz="1800" dirty="0">
              <a:latin typeface="Calibri" panose="020F0502020204030204" pitchFamily="34" charset="0"/>
              <a:ea typeface="Times New Roman" panose="02020603050405020304" pitchFamily="18" charset="0"/>
              <a:cs typeface="Arial" panose="020B0604020202020204" pitchFamily="34" charset="0"/>
            </a:endParaRPr>
          </a:p>
        </p:txBody>
      </p:sp>
      <p:pic>
        <p:nvPicPr>
          <p:cNvPr id="6" name="Picture 60" descr="lysosome"/>
          <p:cNvPicPr>
            <a:picLocks noChangeAspect="1" noChangeArrowheads="1"/>
          </p:cNvPicPr>
          <p:nvPr/>
        </p:nvPicPr>
        <p:blipFill>
          <a:blip r:embed="rId3"/>
          <a:srcRect/>
          <a:stretch>
            <a:fillRect/>
          </a:stretch>
        </p:blipFill>
        <p:spPr bwMode="auto">
          <a:xfrm>
            <a:off x="7787343" y="452656"/>
            <a:ext cx="3525512" cy="194421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Content Placeholder 8"/>
          <p:cNvPicPr>
            <a:picLocks/>
          </p:cNvPicPr>
          <p:nvPr/>
        </p:nvPicPr>
        <p:blipFill>
          <a:blip r:embed="rId4">
            <a:extLst>
              <a:ext uri="{28A0092B-C50C-407E-A947-70E740481C1C}">
                <a14:useLocalDpi xmlns="" xmlns:a14="http://schemas.microsoft.com/office/drawing/2010/main" val="0"/>
              </a:ext>
            </a:extLst>
          </a:blip>
          <a:srcRect/>
          <a:stretch>
            <a:fillRect/>
          </a:stretch>
        </p:blipFill>
        <p:spPr bwMode="auto">
          <a:xfrm>
            <a:off x="7406641" y="2801388"/>
            <a:ext cx="4556760" cy="378229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 xmlns:p14="http://schemas.microsoft.com/office/powerpoint/2010/main" val="196911394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1280160" y="274638"/>
            <a:ext cx="5679936" cy="706090"/>
          </a:xfrm>
        </p:spPr>
        <p:style>
          <a:lnRef idx="1">
            <a:schemeClr val="accent2"/>
          </a:lnRef>
          <a:fillRef idx="2">
            <a:schemeClr val="accent2"/>
          </a:fillRef>
          <a:effectRef idx="1">
            <a:schemeClr val="accent2"/>
          </a:effectRef>
          <a:fontRef idx="minor">
            <a:schemeClr val="dk1"/>
          </a:fontRef>
        </p:style>
        <p:txBody>
          <a:bodyPr>
            <a:normAutofit/>
          </a:bodyPr>
          <a:lstStyle/>
          <a:p>
            <a:r>
              <a:rPr lang="en-US" sz="3600" dirty="0" smtClean="0">
                <a:solidFill>
                  <a:schemeClr val="dk1"/>
                </a:solidFill>
                <a:latin typeface="Times New Roman" pitchFamily="18" charset="0"/>
                <a:ea typeface="+mn-ea"/>
                <a:cs typeface="Times New Roman" pitchFamily="18" charset="0"/>
              </a:rPr>
              <a:t>  11- </a:t>
            </a:r>
            <a:r>
              <a:rPr lang="en-US" sz="3600" b="1" dirty="0" err="1" smtClean="0">
                <a:latin typeface="Times New Roman" panose="02020603050405020304" pitchFamily="18" charset="0"/>
                <a:ea typeface="Times New Roman" panose="02020603050405020304" pitchFamily="18" charset="0"/>
                <a:cs typeface="Arial" panose="020B0604020202020204" pitchFamily="34" charset="0"/>
              </a:rPr>
              <a:t>Peroxisomes</a:t>
            </a:r>
            <a:r>
              <a:rPr lang="en-US" sz="3600" b="1" dirty="0" smtClean="0">
                <a:latin typeface="Times New Roman" panose="02020603050405020304" pitchFamily="18" charset="0"/>
                <a:ea typeface="Times New Roman" panose="02020603050405020304" pitchFamily="18" charset="0"/>
                <a:cs typeface="Arial" panose="020B0604020202020204" pitchFamily="34" charset="0"/>
              </a:rPr>
              <a:t> </a:t>
            </a:r>
            <a:endParaRPr lang="en-US" sz="3600" dirty="0">
              <a:solidFill>
                <a:schemeClr val="dk1"/>
              </a:solidFill>
              <a:latin typeface="Times New Roman" pitchFamily="18" charset="0"/>
              <a:ea typeface="+mn-ea"/>
              <a:cs typeface="Times New Roman" pitchFamily="18" charset="0"/>
            </a:endParaRPr>
          </a:p>
        </p:txBody>
      </p:sp>
      <p:sp>
        <p:nvSpPr>
          <p:cNvPr id="84995" name="Rectangle 3"/>
          <p:cNvSpPr>
            <a:spLocks noGrp="1" noChangeArrowheads="1"/>
          </p:cNvSpPr>
          <p:nvPr>
            <p:ph type="body" idx="1"/>
          </p:nvPr>
        </p:nvSpPr>
        <p:spPr>
          <a:xfrm>
            <a:off x="1051560" y="1268760"/>
            <a:ext cx="7732739" cy="2846040"/>
          </a:xfrm>
        </p:spPr>
        <p:style>
          <a:lnRef idx="2">
            <a:schemeClr val="dk1"/>
          </a:lnRef>
          <a:fillRef idx="1">
            <a:schemeClr val="lt1"/>
          </a:fillRef>
          <a:effectRef idx="0">
            <a:schemeClr val="dk1"/>
          </a:effectRef>
          <a:fontRef idx="minor">
            <a:schemeClr val="dk1"/>
          </a:fontRef>
        </p:style>
        <p:txBody>
          <a:bodyPr>
            <a:normAutofit fontScale="77500" lnSpcReduction="20000"/>
          </a:bodyPr>
          <a:lstStyle/>
          <a:p>
            <a:pPr algn="justLow"/>
            <a:r>
              <a:rPr lang="en-US" sz="2500" dirty="0" smtClean="0">
                <a:latin typeface="Times New Roman" panose="02020603050405020304" pitchFamily="18" charset="0"/>
                <a:ea typeface="Times New Roman" panose="02020603050405020304" pitchFamily="18" charset="0"/>
                <a:cs typeface="Arial" panose="020B0604020202020204" pitchFamily="34" charset="0"/>
              </a:rPr>
              <a:t>A </a:t>
            </a:r>
            <a:r>
              <a:rPr lang="en-US" sz="2500" dirty="0" err="1" smtClean="0">
                <a:latin typeface="Times New Roman" panose="02020603050405020304" pitchFamily="18" charset="0"/>
                <a:ea typeface="Times New Roman" panose="02020603050405020304" pitchFamily="18" charset="0"/>
                <a:cs typeface="Arial" panose="020B0604020202020204" pitchFamily="34" charset="0"/>
              </a:rPr>
              <a:t>peroxisome</a:t>
            </a:r>
            <a:r>
              <a:rPr lang="en-US" sz="2500" dirty="0" smtClean="0">
                <a:latin typeface="Times New Roman" panose="02020603050405020304" pitchFamily="18" charset="0"/>
                <a:ea typeface="Times New Roman" panose="02020603050405020304" pitchFamily="18" charset="0"/>
                <a:cs typeface="Arial" panose="020B0604020202020204" pitchFamily="34" charset="0"/>
              </a:rPr>
              <a:t> </a:t>
            </a:r>
            <a:r>
              <a:rPr lang="en-US" sz="2500" dirty="0" smtClean="0">
                <a:latin typeface="Times New Roman" panose="02020603050405020304" pitchFamily="18" charset="0"/>
                <a:ea typeface="Times New Roman" panose="02020603050405020304" pitchFamily="18" charset="0"/>
                <a:cs typeface="Arial" panose="020B0604020202020204" pitchFamily="34" charset="0"/>
                <a:hlinkClick r:id="rId3"/>
              </a:rPr>
              <a:t>]</a:t>
            </a:r>
            <a:r>
              <a:rPr lang="en-US" sz="2500" dirty="0" smtClean="0">
                <a:latin typeface="Times New Roman" panose="02020603050405020304" pitchFamily="18" charset="0"/>
                <a:ea typeface="Times New Roman" panose="02020603050405020304" pitchFamily="18" charset="0"/>
                <a:cs typeface="Arial" panose="020B0604020202020204" pitchFamily="34" charset="0"/>
              </a:rPr>
              <a:t> is a type of organelle known as a </a:t>
            </a:r>
            <a:r>
              <a:rPr lang="en-US" sz="2500" dirty="0" err="1" smtClean="0">
                <a:latin typeface="Times New Roman" panose="02020603050405020304" pitchFamily="18" charset="0"/>
                <a:ea typeface="Times New Roman" panose="02020603050405020304" pitchFamily="18" charset="0"/>
                <a:cs typeface="Arial" panose="020B0604020202020204" pitchFamily="34" charset="0"/>
              </a:rPr>
              <a:t>microbody</a:t>
            </a:r>
            <a:r>
              <a:rPr lang="en-US" sz="2500" dirty="0" smtClean="0">
                <a:latin typeface="Times New Roman" panose="02020603050405020304" pitchFamily="18" charset="0"/>
                <a:ea typeface="Times New Roman" panose="02020603050405020304" pitchFamily="18" charset="0"/>
                <a:cs typeface="Arial" panose="020B0604020202020204" pitchFamily="34" charset="0"/>
              </a:rPr>
              <a:t>, found in virtually all eukaryotic cells.</a:t>
            </a:r>
          </a:p>
          <a:p>
            <a:pPr algn="justLow"/>
            <a:endParaRPr lang="en-US" sz="2500" dirty="0" smtClean="0">
              <a:latin typeface="Times New Roman" panose="02020603050405020304" pitchFamily="18" charset="0"/>
              <a:ea typeface="Times New Roman" panose="02020603050405020304" pitchFamily="18" charset="0"/>
              <a:cs typeface="Arial" panose="020B0604020202020204" pitchFamily="34" charset="0"/>
            </a:endParaRPr>
          </a:p>
          <a:p>
            <a:pPr algn="justLow"/>
            <a:r>
              <a:rPr lang="en-US" sz="2500" dirty="0" smtClean="0">
                <a:latin typeface="Times New Roman" panose="02020603050405020304" pitchFamily="18" charset="0"/>
                <a:ea typeface="Times New Roman" panose="02020603050405020304" pitchFamily="18" charset="0"/>
                <a:cs typeface="Arial" panose="020B0604020202020204" pitchFamily="34" charset="0"/>
              </a:rPr>
              <a:t> They are involved in catabolism of very long chain fatty acids, branched chain fatty acids, D-amino acids, and polyamines, reduction of reactive oxygen species – specifically hydrogen peroxide.</a:t>
            </a:r>
          </a:p>
          <a:p>
            <a:pPr algn="justLow">
              <a:buNone/>
            </a:pPr>
            <a:endParaRPr lang="en-US" sz="2500" dirty="0" smtClean="0">
              <a:latin typeface="Times New Roman" panose="02020603050405020304" pitchFamily="18" charset="0"/>
              <a:ea typeface="Times New Roman" panose="02020603050405020304" pitchFamily="18" charset="0"/>
              <a:cs typeface="Arial" panose="020B0604020202020204" pitchFamily="34" charset="0"/>
            </a:endParaRPr>
          </a:p>
          <a:p>
            <a:pPr algn="justLow"/>
            <a:r>
              <a:rPr lang="en-US" sz="2500" dirty="0" smtClean="0">
                <a:latin typeface="Times New Roman" panose="02020603050405020304" pitchFamily="18" charset="0"/>
                <a:ea typeface="Times New Roman" panose="02020603050405020304" pitchFamily="18" charset="0"/>
                <a:cs typeface="Arial" panose="020B0604020202020204" pitchFamily="34" charset="0"/>
              </a:rPr>
              <a:t> </a:t>
            </a:r>
            <a:r>
              <a:rPr lang="en-US" sz="2500" dirty="0" err="1" smtClean="0">
                <a:latin typeface="Times New Roman" panose="02020603050405020304" pitchFamily="18" charset="0"/>
                <a:ea typeface="Times New Roman" panose="02020603050405020304" pitchFamily="18" charset="0"/>
                <a:cs typeface="Arial" panose="020B0604020202020204" pitchFamily="34" charset="0"/>
              </a:rPr>
              <a:t>Peroxisomes</a:t>
            </a:r>
            <a:r>
              <a:rPr lang="en-US" sz="2500" dirty="0" smtClean="0">
                <a:latin typeface="Times New Roman" panose="02020603050405020304" pitchFamily="18" charset="0"/>
                <a:ea typeface="Times New Roman" panose="02020603050405020304" pitchFamily="18" charset="0"/>
                <a:cs typeface="Arial" panose="020B0604020202020204" pitchFamily="34" charset="0"/>
              </a:rPr>
              <a:t> are 0.5 µm in diameter, </a:t>
            </a:r>
            <a:r>
              <a:rPr lang="en-US" sz="2500" dirty="0" err="1" smtClean="0">
                <a:latin typeface="Times New Roman" panose="02020603050405020304" pitchFamily="18" charset="0"/>
                <a:ea typeface="Times New Roman" panose="02020603050405020304" pitchFamily="18" charset="0"/>
                <a:cs typeface="Arial" panose="020B0604020202020204" pitchFamily="34" charset="0"/>
              </a:rPr>
              <a:t>Peroxisomes</a:t>
            </a:r>
            <a:r>
              <a:rPr lang="en-US" sz="2500" dirty="0" smtClean="0">
                <a:latin typeface="Times New Roman" panose="02020603050405020304" pitchFamily="18" charset="0"/>
                <a:ea typeface="Times New Roman" panose="02020603050405020304" pitchFamily="18" charset="0"/>
                <a:cs typeface="Arial" panose="020B0604020202020204" pitchFamily="34" charset="0"/>
              </a:rPr>
              <a:t> can form by budding of endoplasmic reticulum.</a:t>
            </a:r>
          </a:p>
          <a:p>
            <a:endParaRPr lang="en-US" dirty="0"/>
          </a:p>
        </p:txBody>
      </p:sp>
      <p:pic>
        <p:nvPicPr>
          <p:cNvPr id="5" name="Picture 4" descr="PEROXI.jpg"/>
          <p:cNvPicPr>
            <a:picLocks noChangeAspect="1"/>
          </p:cNvPicPr>
          <p:nvPr/>
        </p:nvPicPr>
        <p:blipFill>
          <a:blip r:embed="rId4"/>
          <a:stretch>
            <a:fillRect/>
          </a:stretch>
        </p:blipFill>
        <p:spPr>
          <a:xfrm>
            <a:off x="7467600" y="3611880"/>
            <a:ext cx="3855720" cy="292608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 xmlns:p14="http://schemas.microsoft.com/office/powerpoint/2010/main" val="33514466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Grp="1" noChangeArrowheads="1"/>
          </p:cNvSpPr>
          <p:nvPr>
            <p:ph type="title" sz="quarter"/>
          </p:nvPr>
        </p:nvSpPr>
        <p:spPr>
          <a:xfrm>
            <a:off x="3143230" y="214290"/>
            <a:ext cx="5905541" cy="857272"/>
          </a:xfrm>
        </p:spPr>
        <p:style>
          <a:lnRef idx="1">
            <a:schemeClr val="accent2"/>
          </a:lnRef>
          <a:fillRef idx="2">
            <a:schemeClr val="accent2"/>
          </a:fillRef>
          <a:effectRef idx="1">
            <a:schemeClr val="accent2"/>
          </a:effectRef>
          <a:fontRef idx="minor">
            <a:schemeClr val="dk1"/>
          </a:fontRef>
        </p:style>
        <p:txBody>
          <a:bodyPr>
            <a:normAutofit/>
          </a:bodyPr>
          <a:lstStyle/>
          <a:p>
            <a:pPr eaLnBrk="1" hangingPunct="1"/>
            <a:r>
              <a:rPr lang="en-US" b="1" dirty="0" smtClean="0">
                <a:latin typeface="Times New Roman" pitchFamily="18" charset="0"/>
                <a:cs typeface="Times New Roman" pitchFamily="18" charset="0"/>
              </a:rPr>
              <a:t>Examples of Cells</a:t>
            </a:r>
          </a:p>
        </p:txBody>
      </p:sp>
      <p:pic>
        <p:nvPicPr>
          <p:cNvPr id="5123" name="Picture 9" descr="amoebaproteus"/>
          <p:cNvPicPr>
            <a:picLocks noGrp="1" noChangeAspect="1" noChangeArrowheads="1"/>
          </p:cNvPicPr>
          <p:nvPr>
            <p:ph sz="quarter" idx="1"/>
          </p:nvPr>
        </p:nvPicPr>
        <p:blipFill>
          <a:blip r:embed="rId3">
            <a:extLst>
              <a:ext uri="{28A0092B-C50C-407E-A947-70E740481C1C}">
                <a14:useLocalDpi xmlns="" xmlns:a14="http://schemas.microsoft.com/office/drawing/2010/main" val="0"/>
              </a:ext>
            </a:extLst>
          </a:blip>
          <a:srcRect/>
          <a:stretch>
            <a:fillRect/>
          </a:stretch>
        </p:blipFill>
        <p:spPr>
          <a:xfrm>
            <a:off x="914400" y="762000"/>
            <a:ext cx="1915584" cy="229870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5124" name="Picture 10" descr="poplarleaf"/>
          <p:cNvPicPr>
            <a:picLocks noGrp="1" noChangeAspect="1" noChangeArrowheads="1"/>
          </p:cNvPicPr>
          <p:nvPr>
            <p:ph sz="quarter" idx="2"/>
          </p:nvPr>
        </p:nvPicPr>
        <p:blipFill>
          <a:blip r:embed="rId4">
            <a:extLst>
              <a:ext uri="{28A0092B-C50C-407E-A947-70E740481C1C}">
                <a14:useLocalDpi xmlns="" xmlns:a14="http://schemas.microsoft.com/office/drawing/2010/main" val="0"/>
              </a:ext>
            </a:extLst>
          </a:blip>
          <a:srcRect/>
          <a:stretch>
            <a:fillRect/>
          </a:stretch>
        </p:blipFill>
        <p:spPr>
          <a:xfrm>
            <a:off x="9042400" y="1219200"/>
            <a:ext cx="2559051" cy="1893888"/>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5125" name="Picture 11" descr="redbloodcells"/>
          <p:cNvPicPr>
            <a:picLocks noGrp="1" noChangeAspect="1" noChangeArrowheads="1"/>
          </p:cNvPicPr>
          <p:nvPr>
            <p:ph sz="quarter" idx="4"/>
          </p:nvPr>
        </p:nvPicPr>
        <p:blipFill>
          <a:blip r:embed="rId5">
            <a:extLst>
              <a:ext uri="{28A0092B-C50C-407E-A947-70E740481C1C}">
                <a14:useLocalDpi xmlns="" xmlns:a14="http://schemas.microsoft.com/office/drawing/2010/main" val="0"/>
              </a:ext>
            </a:extLst>
          </a:blip>
          <a:srcRect/>
          <a:stretch>
            <a:fillRect/>
          </a:stretch>
        </p:blipFill>
        <p:spPr>
          <a:xfrm>
            <a:off x="7823200" y="4724400"/>
            <a:ext cx="2540000" cy="177165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sp>
        <p:nvSpPr>
          <p:cNvPr id="5126" name="AutoShape 12"/>
          <p:cNvSpPr>
            <a:spLocks noChangeArrowheads="1"/>
          </p:cNvSpPr>
          <p:nvPr/>
        </p:nvSpPr>
        <p:spPr bwMode="auto">
          <a:xfrm>
            <a:off x="3251200" y="1676400"/>
            <a:ext cx="3759200" cy="533400"/>
          </a:xfrm>
          <a:prstGeom prst="wedgeRoundRectCallout">
            <a:avLst>
              <a:gd name="adj1" fmla="val -78435"/>
              <a:gd name="adj2" fmla="val 35417"/>
              <a:gd name="adj3" fmla="val 16667"/>
            </a:avLst>
          </a:prstGeom>
          <a:solidFill>
            <a:srgbClr val="CCCCFF"/>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algn="ctr"/>
            <a:r>
              <a:rPr lang="en-US"/>
              <a:t>Amoeba Proteus</a:t>
            </a:r>
          </a:p>
        </p:txBody>
      </p:sp>
      <p:sp>
        <p:nvSpPr>
          <p:cNvPr id="5127" name="AutoShape 13"/>
          <p:cNvSpPr>
            <a:spLocks noChangeArrowheads="1"/>
          </p:cNvSpPr>
          <p:nvPr/>
        </p:nvSpPr>
        <p:spPr bwMode="auto">
          <a:xfrm>
            <a:off x="5994400" y="2438400"/>
            <a:ext cx="2641600" cy="381000"/>
          </a:xfrm>
          <a:prstGeom prst="wedgeRoundRectCallout">
            <a:avLst>
              <a:gd name="adj1" fmla="val 97116"/>
              <a:gd name="adj2" fmla="val -51250"/>
              <a:gd name="adj3" fmla="val 16667"/>
            </a:avLst>
          </a:prstGeom>
          <a:solidFill>
            <a:srgbClr val="CCCCFF"/>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algn="ctr"/>
            <a:r>
              <a:rPr lang="en-US"/>
              <a:t>Plant Stem</a:t>
            </a:r>
          </a:p>
        </p:txBody>
      </p:sp>
      <p:sp>
        <p:nvSpPr>
          <p:cNvPr id="5128" name="AutoShape 14"/>
          <p:cNvSpPr>
            <a:spLocks noChangeArrowheads="1"/>
          </p:cNvSpPr>
          <p:nvPr/>
        </p:nvSpPr>
        <p:spPr bwMode="auto">
          <a:xfrm>
            <a:off x="8534400" y="4114800"/>
            <a:ext cx="3149600" cy="457200"/>
          </a:xfrm>
          <a:prstGeom prst="wedgeRoundRectCallout">
            <a:avLst>
              <a:gd name="adj1" fmla="val -34208"/>
              <a:gd name="adj2" fmla="val 209375"/>
              <a:gd name="adj3" fmla="val 16667"/>
            </a:avLst>
          </a:prstGeom>
          <a:solidFill>
            <a:srgbClr val="CCCCFF"/>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algn="ctr"/>
            <a:r>
              <a:rPr lang="en-US"/>
              <a:t>Red Blood Cell</a:t>
            </a:r>
          </a:p>
        </p:txBody>
      </p:sp>
      <p:pic>
        <p:nvPicPr>
          <p:cNvPr id="5129" name="Picture 15" descr="nrn956-i1"/>
          <p:cNvPicPr>
            <a:picLocks noGrp="1" noChangeAspect="1" noChangeArrowheads="1"/>
          </p:cNvPicPr>
          <p:nvPr>
            <p:ph sz="quarter" idx="3"/>
          </p:nvPr>
        </p:nvPicPr>
        <p:blipFill>
          <a:blip r:embed="rId6">
            <a:extLst>
              <a:ext uri="{28A0092B-C50C-407E-A947-70E740481C1C}">
                <a14:useLocalDpi xmlns="" xmlns:a14="http://schemas.microsoft.com/office/drawing/2010/main" val="0"/>
              </a:ext>
            </a:extLst>
          </a:blip>
          <a:srcRect/>
          <a:stretch>
            <a:fillRect/>
          </a:stretch>
        </p:blipFill>
        <p:spPr>
          <a:xfrm>
            <a:off x="406401" y="4114801"/>
            <a:ext cx="2129367" cy="2187575"/>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sp>
        <p:nvSpPr>
          <p:cNvPr id="5130" name="AutoShape 16"/>
          <p:cNvSpPr>
            <a:spLocks noChangeArrowheads="1"/>
          </p:cNvSpPr>
          <p:nvPr/>
        </p:nvSpPr>
        <p:spPr bwMode="auto">
          <a:xfrm>
            <a:off x="3048000" y="5029200"/>
            <a:ext cx="2641600" cy="457200"/>
          </a:xfrm>
          <a:prstGeom prst="wedgeRoundRectCallout">
            <a:avLst>
              <a:gd name="adj1" fmla="val -107292"/>
              <a:gd name="adj2" fmla="val 77778"/>
              <a:gd name="adj3" fmla="val 16667"/>
            </a:avLst>
          </a:prstGeom>
          <a:solidFill>
            <a:srgbClr val="CCCCFF"/>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algn="ctr"/>
            <a:r>
              <a:rPr lang="en-US"/>
              <a:t>Nerve Cell</a:t>
            </a:r>
          </a:p>
        </p:txBody>
      </p:sp>
      <p:pic>
        <p:nvPicPr>
          <p:cNvPr id="5131" name="Picture 17" descr="bacteria"/>
          <p:cNvPicPr>
            <a:picLocks noChangeAspect="1" noChangeArrowheads="1"/>
          </p:cNvPicPr>
          <p:nvPr/>
        </p:nvPicPr>
        <p:blipFill>
          <a:blip r:embed="rId7">
            <a:extLst>
              <a:ext uri="{28A0092B-C50C-407E-A947-70E740481C1C}">
                <a14:useLocalDpi xmlns="" xmlns:a14="http://schemas.microsoft.com/office/drawing/2010/main" val="0"/>
              </a:ext>
            </a:extLst>
          </a:blip>
          <a:srcRect/>
          <a:stretch>
            <a:fillRect/>
          </a:stretch>
        </p:blipFill>
        <p:spPr bwMode="auto">
          <a:xfrm>
            <a:off x="4876800" y="3048000"/>
            <a:ext cx="2692400" cy="16557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132" name="AutoShape 18"/>
          <p:cNvSpPr>
            <a:spLocks noChangeArrowheads="1"/>
          </p:cNvSpPr>
          <p:nvPr/>
        </p:nvSpPr>
        <p:spPr bwMode="auto">
          <a:xfrm>
            <a:off x="1524000" y="3276600"/>
            <a:ext cx="2743200" cy="533400"/>
          </a:xfrm>
          <a:prstGeom prst="wedgeRoundRectCallout">
            <a:avLst>
              <a:gd name="adj1" fmla="val 114736"/>
              <a:gd name="adj2" fmla="val 41963"/>
              <a:gd name="adj3" fmla="val 16667"/>
            </a:avLst>
          </a:prstGeom>
          <a:solidFill>
            <a:srgbClr val="CCCCFF"/>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algn="ctr"/>
            <a:r>
              <a:rPr lang="en-US"/>
              <a:t>Bacteria</a:t>
            </a:r>
          </a:p>
        </p:txBody>
      </p:sp>
    </p:spTree>
    <p:extLst>
      <p:ext uri="{BB962C8B-B14F-4D97-AF65-F5344CB8AC3E}">
        <p14:creationId xmlns="" xmlns:p14="http://schemas.microsoft.com/office/powerpoint/2010/main" val="136216136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9" name="Picture 7" descr="figure 5-14"/>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6480043" y="3068960"/>
            <a:ext cx="4512501" cy="3353418"/>
          </a:xfrm>
          <a:prstGeom prst="rect">
            <a:avLst/>
          </a:prstGeom>
          <a:ln w="38100" cap="sq">
            <a:solidFill>
              <a:schemeClr val="tx1"/>
            </a:solidFill>
            <a:prstDash val="solid"/>
            <a:miter lim="800000"/>
          </a:ln>
          <a:effectLst>
            <a:outerShdw blurRad="50800" dist="38100" dir="2700000" algn="tl" rotWithShape="0">
              <a:srgbClr val="000000">
                <a:alpha val="43000"/>
              </a:srgbClr>
            </a:outerShdw>
          </a:effectLst>
          <a:extLst>
            <a:ext uri="{909E8E84-426E-40DD-AFC4-6F175D3DCCD1}">
              <a14:hiddenFill xmlns="" xmlns:a14="http://schemas.microsoft.com/office/drawing/2010/main">
                <a:solidFill>
                  <a:srgbClr val="FFFFFF"/>
                </a:solidFill>
              </a14:hiddenFill>
            </a:ext>
          </a:extLst>
        </p:spPr>
      </p:pic>
      <p:sp>
        <p:nvSpPr>
          <p:cNvPr id="59394" name="Rectangle 2"/>
          <p:cNvSpPr>
            <a:spLocks noGrp="1" noChangeArrowheads="1"/>
          </p:cNvSpPr>
          <p:nvPr>
            <p:ph type="title"/>
          </p:nvPr>
        </p:nvSpPr>
        <p:spPr>
          <a:xfrm>
            <a:off x="1679510" y="404664"/>
            <a:ext cx="4800533" cy="706090"/>
          </a:xfrm>
        </p:spPr>
        <p:style>
          <a:lnRef idx="1">
            <a:schemeClr val="accent2"/>
          </a:lnRef>
          <a:fillRef idx="2">
            <a:schemeClr val="accent2"/>
          </a:fillRef>
          <a:effectRef idx="1">
            <a:schemeClr val="accent2"/>
          </a:effectRef>
          <a:fontRef idx="minor">
            <a:schemeClr val="dk1"/>
          </a:fontRef>
        </p:style>
        <p:txBody>
          <a:bodyPr>
            <a:normAutofit/>
          </a:bodyPr>
          <a:lstStyle/>
          <a:p>
            <a:r>
              <a:rPr lang="en-US" sz="3200" dirty="0" smtClean="0">
                <a:solidFill>
                  <a:schemeClr val="dk1"/>
                </a:solidFill>
                <a:latin typeface="Times New Roman" pitchFamily="18" charset="0"/>
                <a:ea typeface="+mn-ea"/>
                <a:cs typeface="Times New Roman" pitchFamily="18" charset="0"/>
              </a:rPr>
              <a:t>12. Centrioles</a:t>
            </a:r>
            <a:endParaRPr lang="en-US" sz="3200" dirty="0">
              <a:solidFill>
                <a:schemeClr val="dk1"/>
              </a:solidFill>
              <a:latin typeface="Times New Roman" pitchFamily="18" charset="0"/>
              <a:ea typeface="+mn-ea"/>
              <a:cs typeface="Times New Roman" pitchFamily="18" charset="0"/>
            </a:endParaRPr>
          </a:p>
        </p:txBody>
      </p:sp>
      <p:sp>
        <p:nvSpPr>
          <p:cNvPr id="59395" name="Rectangle 3"/>
          <p:cNvSpPr>
            <a:spLocks noGrp="1" noChangeArrowheads="1"/>
          </p:cNvSpPr>
          <p:nvPr>
            <p:ph type="body" idx="1"/>
          </p:nvPr>
        </p:nvSpPr>
        <p:spPr>
          <a:xfrm>
            <a:off x="1871531" y="1412776"/>
            <a:ext cx="6266656" cy="1474440"/>
          </a:xfrm>
        </p:spPr>
        <p:style>
          <a:lnRef idx="2">
            <a:schemeClr val="dk1"/>
          </a:lnRef>
          <a:fillRef idx="1">
            <a:schemeClr val="lt1"/>
          </a:fillRef>
          <a:effectRef idx="0">
            <a:schemeClr val="dk1"/>
          </a:effectRef>
          <a:fontRef idx="minor">
            <a:schemeClr val="dk1"/>
          </a:fontRef>
        </p:style>
        <p:txBody>
          <a:bodyPr>
            <a:normAutofit/>
          </a:bodyPr>
          <a:lstStyle/>
          <a:p>
            <a:pPr algn="l" rtl="0"/>
            <a:r>
              <a:rPr lang="en-US" sz="2400" dirty="0">
                <a:latin typeface="Times New Roman" pitchFamily="18" charset="0"/>
                <a:cs typeface="Times New Roman" pitchFamily="18" charset="0"/>
              </a:rPr>
              <a:t>Pairs of </a:t>
            </a:r>
            <a:r>
              <a:rPr lang="en-US" sz="2400" dirty="0" err="1">
                <a:latin typeface="Times New Roman" pitchFamily="18" charset="0"/>
                <a:cs typeface="Times New Roman" pitchFamily="18" charset="0"/>
              </a:rPr>
              <a:t>microtubular</a:t>
            </a:r>
            <a:r>
              <a:rPr lang="en-US" sz="2400" dirty="0">
                <a:latin typeface="Times New Roman" pitchFamily="18" charset="0"/>
                <a:cs typeface="Times New Roman" pitchFamily="18" charset="0"/>
              </a:rPr>
              <a:t> structures</a:t>
            </a:r>
          </a:p>
          <a:p>
            <a:pPr algn="l" rtl="0"/>
            <a:r>
              <a:rPr lang="en-US" sz="2400" dirty="0">
                <a:latin typeface="Times New Roman" pitchFamily="18" charset="0"/>
                <a:cs typeface="Times New Roman" pitchFamily="18" charset="0"/>
              </a:rPr>
              <a:t>Play a role in cell division</a:t>
            </a:r>
          </a:p>
        </p:txBody>
      </p:sp>
    </p:spTree>
    <p:extLst>
      <p:ext uri="{BB962C8B-B14F-4D97-AF65-F5344CB8AC3E}">
        <p14:creationId xmlns="" xmlns:p14="http://schemas.microsoft.com/office/powerpoint/2010/main" val="236373352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7" name="Picture 5" descr="figure 5-20"/>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655840" y="3578763"/>
            <a:ext cx="6253493" cy="2851505"/>
          </a:xfrm>
          <a:prstGeom prst="rect">
            <a:avLst/>
          </a:prstGeom>
          <a:ln w="38100" cap="sq">
            <a:solidFill>
              <a:schemeClr val="tx1"/>
            </a:solidFill>
            <a:prstDash val="solid"/>
            <a:miter lim="800000"/>
          </a:ln>
          <a:effectLst>
            <a:outerShdw blurRad="50800" dist="38100" dir="2700000" algn="tl" rotWithShape="0">
              <a:srgbClr val="000000">
                <a:alpha val="43000"/>
              </a:srgbClr>
            </a:outerShdw>
          </a:effectLst>
          <a:extLst>
            <a:ext uri="{909E8E84-426E-40DD-AFC4-6F175D3DCCD1}">
              <a14:hiddenFill xmlns="" xmlns:a14="http://schemas.microsoft.com/office/drawing/2010/main">
                <a:solidFill>
                  <a:srgbClr val="FFFFFF"/>
                </a:solidFill>
              </a14:hiddenFill>
            </a:ext>
          </a:extLst>
        </p:spPr>
      </p:pic>
      <p:sp>
        <p:nvSpPr>
          <p:cNvPr id="84994" name="Rectangle 2"/>
          <p:cNvSpPr>
            <a:spLocks noGrp="1" noChangeArrowheads="1"/>
          </p:cNvSpPr>
          <p:nvPr>
            <p:ph type="title"/>
          </p:nvPr>
        </p:nvSpPr>
        <p:spPr>
          <a:xfrm>
            <a:off x="1914144" y="274638"/>
            <a:ext cx="5045952" cy="706090"/>
          </a:xfrm>
        </p:spPr>
        <p:style>
          <a:lnRef idx="1">
            <a:schemeClr val="accent2"/>
          </a:lnRef>
          <a:fillRef idx="2">
            <a:schemeClr val="accent2"/>
          </a:fillRef>
          <a:effectRef idx="1">
            <a:schemeClr val="accent2"/>
          </a:effectRef>
          <a:fontRef idx="minor">
            <a:schemeClr val="dk1"/>
          </a:fontRef>
        </p:style>
        <p:txBody>
          <a:bodyPr>
            <a:normAutofit/>
          </a:bodyPr>
          <a:lstStyle/>
          <a:p>
            <a:pPr rtl="0"/>
            <a:r>
              <a:rPr lang="en-US" sz="3600" dirty="0" smtClean="0">
                <a:solidFill>
                  <a:schemeClr val="dk1"/>
                </a:solidFill>
                <a:latin typeface="Times New Roman" pitchFamily="18" charset="0"/>
                <a:ea typeface="+mn-ea"/>
                <a:cs typeface="Times New Roman" pitchFamily="18" charset="0"/>
              </a:rPr>
              <a:t>13 - </a:t>
            </a:r>
            <a:r>
              <a:rPr lang="en-US" sz="3600" dirty="0" smtClean="0">
                <a:solidFill>
                  <a:schemeClr val="dk1"/>
                </a:solidFill>
                <a:latin typeface="Times New Roman" pitchFamily="18" charset="0"/>
                <a:ea typeface="+mn-ea"/>
                <a:cs typeface="Times New Roman" pitchFamily="18" charset="0"/>
              </a:rPr>
              <a:t>Vacuoles</a:t>
            </a:r>
            <a:endParaRPr lang="en-US" sz="3600" dirty="0">
              <a:solidFill>
                <a:schemeClr val="dk1"/>
              </a:solidFill>
              <a:latin typeface="Times New Roman" pitchFamily="18" charset="0"/>
              <a:ea typeface="+mn-ea"/>
              <a:cs typeface="Times New Roman" pitchFamily="18" charset="0"/>
            </a:endParaRPr>
          </a:p>
        </p:txBody>
      </p:sp>
      <p:sp>
        <p:nvSpPr>
          <p:cNvPr id="84995" name="Rectangle 3"/>
          <p:cNvSpPr>
            <a:spLocks noGrp="1" noChangeArrowheads="1"/>
          </p:cNvSpPr>
          <p:nvPr>
            <p:ph type="body" idx="1"/>
          </p:nvPr>
        </p:nvSpPr>
        <p:spPr>
          <a:xfrm>
            <a:off x="1871531" y="1268760"/>
            <a:ext cx="6912768" cy="1910556"/>
          </a:xfrm>
        </p:spPr>
        <p:style>
          <a:lnRef idx="2">
            <a:schemeClr val="dk1"/>
          </a:lnRef>
          <a:fillRef idx="1">
            <a:schemeClr val="lt1"/>
          </a:fillRef>
          <a:effectRef idx="0">
            <a:schemeClr val="dk1"/>
          </a:effectRef>
          <a:fontRef idx="minor">
            <a:schemeClr val="dk1"/>
          </a:fontRef>
        </p:style>
        <p:txBody>
          <a:bodyPr>
            <a:normAutofit fontScale="77500" lnSpcReduction="20000"/>
          </a:bodyPr>
          <a:lstStyle/>
          <a:p>
            <a:pPr algn="l" rtl="0"/>
            <a:r>
              <a:rPr lang="en-US" dirty="0"/>
              <a:t>Membrane bound storage sacs</a:t>
            </a:r>
          </a:p>
          <a:p>
            <a:pPr algn="l" rtl="0"/>
            <a:r>
              <a:rPr lang="en-US" dirty="0"/>
              <a:t>More common in plants than animals</a:t>
            </a:r>
          </a:p>
          <a:p>
            <a:pPr algn="l" rtl="0"/>
            <a:r>
              <a:rPr lang="en-US" dirty="0"/>
              <a:t>Contents </a:t>
            </a:r>
          </a:p>
          <a:p>
            <a:pPr lvl="1" algn="l" rtl="0"/>
            <a:r>
              <a:rPr lang="en-US" dirty="0"/>
              <a:t>Water</a:t>
            </a:r>
          </a:p>
          <a:p>
            <a:pPr lvl="1" algn="l" rtl="0"/>
            <a:r>
              <a:rPr lang="en-US" dirty="0"/>
              <a:t>Food</a:t>
            </a:r>
          </a:p>
          <a:p>
            <a:pPr lvl="1" algn="l" rtl="0"/>
            <a:r>
              <a:rPr lang="en-US" dirty="0"/>
              <a:t>wastes</a:t>
            </a:r>
          </a:p>
        </p:txBody>
      </p:sp>
    </p:spTree>
    <p:extLst>
      <p:ext uri="{BB962C8B-B14F-4D97-AF65-F5344CB8AC3E}">
        <p14:creationId xmlns="" xmlns:p14="http://schemas.microsoft.com/office/powerpoint/2010/main" val="335144665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77240" y="1935480"/>
            <a:ext cx="10972800" cy="2194560"/>
          </a:xfrm>
        </p:spPr>
        <p:style>
          <a:lnRef idx="1">
            <a:schemeClr val="accent1"/>
          </a:lnRef>
          <a:fillRef idx="3">
            <a:schemeClr val="accent1"/>
          </a:fillRef>
          <a:effectRef idx="2">
            <a:schemeClr val="accent1"/>
          </a:effectRef>
          <a:fontRef idx="minor">
            <a:schemeClr val="lt1"/>
          </a:fontRef>
        </p:style>
        <p:txBody>
          <a:bodyPr>
            <a:normAutofit/>
          </a:bodyPr>
          <a:lstStyle/>
          <a:p>
            <a:pPr algn="ctr"/>
            <a:r>
              <a:rPr lang="en-US"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Movement Across Cells</a:t>
            </a:r>
            <a:br>
              <a:rPr lang="en-US"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br>
            <a:endParaRPr lang="ar-IQ"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 xmlns:p14="http://schemas.microsoft.com/office/powerpoint/2010/main" val="14092589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6280" y="490728"/>
            <a:ext cx="10972800" cy="1143000"/>
          </a:xfrm>
        </p:spPr>
        <p:style>
          <a:lnRef idx="1">
            <a:schemeClr val="accent2"/>
          </a:lnRef>
          <a:fillRef idx="2">
            <a:schemeClr val="accent2"/>
          </a:fillRef>
          <a:effectRef idx="1">
            <a:schemeClr val="accent2"/>
          </a:effectRef>
          <a:fontRef idx="minor">
            <a:schemeClr val="dk1"/>
          </a:fontRef>
        </p:style>
        <p:txBody>
          <a:bodyPr/>
          <a:lstStyle/>
          <a:p>
            <a:pPr algn="ctr"/>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Permeability of A Membrane</a:t>
            </a:r>
            <a:endPar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p:txBody>
      </p:sp>
      <p:sp>
        <p:nvSpPr>
          <p:cNvPr id="3" name="Content Placeholder 2"/>
          <p:cNvSpPr>
            <a:spLocks noGrp="1"/>
          </p:cNvSpPr>
          <p:nvPr>
            <p:ph idx="1"/>
          </p:nvPr>
        </p:nvSpPr>
        <p:spPr>
          <a:xfrm>
            <a:off x="609600" y="1935480"/>
            <a:ext cx="11064240" cy="4389120"/>
          </a:xfrm>
        </p:spPr>
        <p:style>
          <a:lnRef idx="2">
            <a:schemeClr val="accent2"/>
          </a:lnRef>
          <a:fillRef idx="1">
            <a:schemeClr val="lt1"/>
          </a:fillRef>
          <a:effectRef idx="0">
            <a:schemeClr val="accent2"/>
          </a:effectRef>
          <a:fontRef idx="minor">
            <a:schemeClr val="dk1"/>
          </a:fontRef>
        </p:style>
        <p:txBody>
          <a:bodyPr>
            <a:normAutofit/>
          </a:bodyPr>
          <a:lstStyle/>
          <a:p>
            <a:pPr marL="0" indent="0">
              <a:buNone/>
            </a:pPr>
            <a:endParaRPr lang="en-US" dirty="0" smtClean="0"/>
          </a:p>
          <a:p>
            <a:pPr marL="0" indent="0" algn="justLow"/>
            <a:r>
              <a:rPr lang="en-US" dirty="0" smtClean="0"/>
              <a:t> Anything </a:t>
            </a:r>
            <a:r>
              <a:rPr lang="en-US" dirty="0"/>
              <a:t>that passes between a cell and the surrounding ECF must </a:t>
            </a:r>
            <a:r>
              <a:rPr lang="en-US" dirty="0" smtClean="0"/>
              <a:t>be able </a:t>
            </a:r>
            <a:r>
              <a:rPr lang="en-US" dirty="0"/>
              <a:t>to pass through the plasma membrane. </a:t>
            </a:r>
            <a:endParaRPr lang="en-US" dirty="0" smtClean="0"/>
          </a:p>
          <a:p>
            <a:pPr algn="justLow"/>
            <a:r>
              <a:rPr lang="en-US" dirty="0" smtClean="0"/>
              <a:t>If </a:t>
            </a:r>
            <a:r>
              <a:rPr lang="en-US" dirty="0"/>
              <a:t>a substance can </a:t>
            </a:r>
            <a:r>
              <a:rPr lang="en-US" dirty="0" smtClean="0"/>
              <a:t>pass thru </a:t>
            </a:r>
            <a:r>
              <a:rPr lang="en-US" dirty="0"/>
              <a:t>the membrane, the membrane is said to be </a:t>
            </a:r>
            <a:r>
              <a:rPr lang="en-US" b="1" dirty="0"/>
              <a:t>permeable </a:t>
            </a:r>
            <a:r>
              <a:rPr lang="en-US" dirty="0"/>
              <a:t>to that </a:t>
            </a:r>
            <a:r>
              <a:rPr lang="en-US" dirty="0" smtClean="0"/>
              <a:t>substance.</a:t>
            </a:r>
          </a:p>
          <a:p>
            <a:pPr algn="justLow"/>
            <a:r>
              <a:rPr lang="en-US" dirty="0" smtClean="0"/>
              <a:t>If </a:t>
            </a:r>
            <a:r>
              <a:rPr lang="en-US" dirty="0"/>
              <a:t>a substance cannot pass, the membrane is </a:t>
            </a:r>
            <a:r>
              <a:rPr lang="en-US" b="1" dirty="0"/>
              <a:t>impermeable </a:t>
            </a:r>
            <a:r>
              <a:rPr lang="en-US" dirty="0"/>
              <a:t>to it</a:t>
            </a:r>
            <a:r>
              <a:rPr lang="en-US" dirty="0" smtClean="0"/>
              <a:t>.</a:t>
            </a:r>
          </a:p>
          <a:p>
            <a:pPr algn="justLow"/>
            <a:r>
              <a:rPr lang="en-US" dirty="0" smtClean="0"/>
              <a:t>The </a:t>
            </a:r>
            <a:r>
              <a:rPr lang="en-US" dirty="0"/>
              <a:t>plasma membrane is </a:t>
            </a:r>
            <a:r>
              <a:rPr lang="en-US" b="1" dirty="0"/>
              <a:t>selectively permeable </a:t>
            </a:r>
            <a:r>
              <a:rPr lang="en-US" dirty="0"/>
              <a:t>in that it permits some </a:t>
            </a:r>
            <a:r>
              <a:rPr lang="en-US" dirty="0" smtClean="0"/>
              <a:t>substances </a:t>
            </a:r>
            <a:r>
              <a:rPr lang="en-US" dirty="0"/>
              <a:t>to pass through while </a:t>
            </a:r>
            <a:r>
              <a:rPr lang="en-US" dirty="0" smtClean="0"/>
              <a:t>excluding </a:t>
            </a:r>
            <a:r>
              <a:rPr lang="en-US" dirty="0"/>
              <a:t>others</a:t>
            </a:r>
            <a:r>
              <a:rPr lang="en-US" dirty="0" smtClean="0"/>
              <a:t>.</a:t>
            </a:r>
          </a:p>
          <a:p>
            <a:pPr marL="0" indent="0">
              <a:buNone/>
            </a:pPr>
            <a:endParaRPr lang="en-US" dirty="0"/>
          </a:p>
        </p:txBody>
      </p:sp>
    </p:spTree>
    <p:extLst>
      <p:ext uri="{BB962C8B-B14F-4D97-AF65-F5344CB8AC3E}">
        <p14:creationId xmlns="" xmlns:p14="http://schemas.microsoft.com/office/powerpoint/2010/main" val="171589460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4294967295"/>
            <p:extLst>
              <p:ext uri="{D42A27DB-BD31-4B8C-83A1-F6EECF244321}">
                <p14:modId xmlns="" xmlns:p14="http://schemas.microsoft.com/office/powerpoint/2010/main" val="229246143"/>
              </p:ext>
            </p:extLst>
          </p:nvPr>
        </p:nvGraphicFramePr>
        <p:xfrm>
          <a:off x="0" y="0"/>
          <a:ext cx="121920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p:cNvSpPr/>
          <p:nvPr/>
        </p:nvSpPr>
        <p:spPr>
          <a:xfrm>
            <a:off x="3672840" y="4678680"/>
            <a:ext cx="396240" cy="5638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cxnSp>
        <p:nvCxnSpPr>
          <p:cNvPr id="5" name="Straight Connector 4"/>
          <p:cNvCxnSpPr/>
          <p:nvPr/>
        </p:nvCxnSpPr>
        <p:spPr>
          <a:xfrm rot="5400000">
            <a:off x="4320540" y="4229100"/>
            <a:ext cx="624840" cy="1588"/>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90813198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style>
          <a:lnRef idx="1">
            <a:schemeClr val="accent2"/>
          </a:lnRef>
          <a:fillRef idx="2">
            <a:schemeClr val="accent2"/>
          </a:fillRef>
          <a:effectRef idx="1">
            <a:schemeClr val="accent2"/>
          </a:effectRef>
          <a:fontRef idx="minor">
            <a:schemeClr val="dk1"/>
          </a:fontRef>
        </p:style>
        <p:txBody>
          <a:bodyPr>
            <a:normAutofit/>
          </a:bodyPr>
          <a:lstStyle/>
          <a:p>
            <a:pPr algn="ctr" rtl="0"/>
            <a:r>
              <a:rPr lang="en-US" sz="3600" dirty="0">
                <a:solidFill>
                  <a:schemeClr val="dk1"/>
                </a:solidFill>
                <a:latin typeface="Times New Roman" pitchFamily="18" charset="0"/>
                <a:ea typeface="+mn-ea"/>
                <a:cs typeface="Times New Roman" pitchFamily="18" charset="0"/>
              </a:rPr>
              <a:t>Molecule Movement </a:t>
            </a:r>
            <a:r>
              <a:rPr lang="en-US" sz="3600" dirty="0" smtClean="0">
                <a:solidFill>
                  <a:schemeClr val="dk1"/>
                </a:solidFill>
                <a:latin typeface="Times New Roman" pitchFamily="18" charset="0"/>
                <a:ea typeface="+mn-ea"/>
                <a:cs typeface="Times New Roman" pitchFamily="18" charset="0"/>
              </a:rPr>
              <a:t>Across </a:t>
            </a:r>
            <a:r>
              <a:rPr lang="en-US" sz="3600" dirty="0">
                <a:solidFill>
                  <a:schemeClr val="dk1"/>
                </a:solidFill>
                <a:latin typeface="Times New Roman" pitchFamily="18" charset="0"/>
                <a:ea typeface="+mn-ea"/>
                <a:cs typeface="Times New Roman" pitchFamily="18" charset="0"/>
              </a:rPr>
              <a:t>Cells</a:t>
            </a:r>
          </a:p>
        </p:txBody>
      </p:sp>
      <p:sp>
        <p:nvSpPr>
          <p:cNvPr id="100355" name="Rectangle 3"/>
          <p:cNvSpPr>
            <a:spLocks noGrp="1" noChangeArrowheads="1"/>
          </p:cNvSpPr>
          <p:nvPr>
            <p:ph type="body" idx="1"/>
          </p:nvPr>
        </p:nvSpPr>
        <p:spPr>
          <a:xfrm>
            <a:off x="1939460" y="2076719"/>
            <a:ext cx="8832981" cy="4525963"/>
          </a:xfrm>
        </p:spPr>
        <p:style>
          <a:lnRef idx="2">
            <a:schemeClr val="dk1"/>
          </a:lnRef>
          <a:fillRef idx="1">
            <a:schemeClr val="lt1"/>
          </a:fillRef>
          <a:effectRef idx="0">
            <a:schemeClr val="dk1"/>
          </a:effectRef>
          <a:fontRef idx="minor">
            <a:schemeClr val="dk1"/>
          </a:fontRef>
        </p:style>
        <p:txBody>
          <a:bodyPr/>
          <a:lstStyle/>
          <a:p>
            <a:pPr algn="just" rtl="0"/>
            <a:endParaRPr lang="en-US" dirty="0" smtClean="0">
              <a:latin typeface="Times New Roman" pitchFamily="18" charset="0"/>
              <a:cs typeface="Times New Roman" pitchFamily="18" charset="0"/>
            </a:endParaRPr>
          </a:p>
          <a:p>
            <a:pPr algn="just" rtl="0"/>
            <a:r>
              <a:rPr lang="en-US" dirty="0" smtClean="0">
                <a:latin typeface="Times New Roman" pitchFamily="18" charset="0"/>
                <a:cs typeface="Times New Roman" pitchFamily="18" charset="0"/>
              </a:rPr>
              <a:t>Passive Transport</a:t>
            </a:r>
            <a:endParaRPr lang="en-US" dirty="0">
              <a:latin typeface="Times New Roman" pitchFamily="18" charset="0"/>
              <a:cs typeface="Times New Roman" pitchFamily="18" charset="0"/>
            </a:endParaRPr>
          </a:p>
          <a:p>
            <a:pPr algn="just" rtl="0"/>
            <a:r>
              <a:rPr lang="en-US" dirty="0">
                <a:latin typeface="Times New Roman" pitchFamily="18" charset="0"/>
                <a:cs typeface="Times New Roman" pitchFamily="18" charset="0"/>
              </a:rPr>
              <a:t>Active </a:t>
            </a:r>
            <a:r>
              <a:rPr lang="en-US" dirty="0" smtClean="0">
                <a:latin typeface="Times New Roman" pitchFamily="18" charset="0"/>
                <a:cs typeface="Times New Roman" pitchFamily="18" charset="0"/>
              </a:rPr>
              <a:t>Transport</a:t>
            </a:r>
            <a:endParaRPr lang="en-US" dirty="0">
              <a:latin typeface="Times New Roman" pitchFamily="18" charset="0"/>
              <a:cs typeface="Times New Roman" pitchFamily="18" charset="0"/>
            </a:endParaRPr>
          </a:p>
          <a:p>
            <a:pPr algn="just" rtl="0"/>
            <a:r>
              <a:rPr lang="en-US" dirty="0">
                <a:latin typeface="Times New Roman" pitchFamily="18" charset="0"/>
                <a:cs typeface="Times New Roman" pitchFamily="18" charset="0"/>
              </a:rPr>
              <a:t>Endocytosis </a:t>
            </a:r>
          </a:p>
          <a:p>
            <a:pPr lvl="1" algn="just" rtl="0">
              <a:buFontTx/>
              <a:buNone/>
            </a:pPr>
            <a:r>
              <a:rPr lang="en-US" dirty="0">
                <a:latin typeface="Times New Roman" pitchFamily="18" charset="0"/>
                <a:cs typeface="Times New Roman" pitchFamily="18" charset="0"/>
              </a:rPr>
              <a:t>   (</a:t>
            </a:r>
            <a:r>
              <a:rPr lang="en-US" sz="2400" dirty="0">
                <a:latin typeface="Times New Roman" pitchFamily="18" charset="0"/>
                <a:cs typeface="Times New Roman" pitchFamily="18" charset="0"/>
              </a:rPr>
              <a:t>phagocytosis &amp; pinocytosis)</a:t>
            </a:r>
          </a:p>
          <a:p>
            <a:pPr algn="just" rtl="0"/>
            <a:r>
              <a:rPr lang="en-US" dirty="0">
                <a:latin typeface="Times New Roman" pitchFamily="18" charset="0"/>
                <a:cs typeface="Times New Roman" pitchFamily="18" charset="0"/>
              </a:rPr>
              <a:t>Exocytosis </a:t>
            </a:r>
          </a:p>
        </p:txBody>
      </p:sp>
    </p:spTree>
    <p:extLst>
      <p:ext uri="{BB962C8B-B14F-4D97-AF65-F5344CB8AC3E}">
        <p14:creationId xmlns="" xmlns:p14="http://schemas.microsoft.com/office/powerpoint/2010/main" val="143623743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a:xfrm>
            <a:off x="1914144" y="274638"/>
            <a:ext cx="9997440" cy="922114"/>
          </a:xfrm>
        </p:spPr>
        <p:style>
          <a:lnRef idx="1">
            <a:schemeClr val="accent2"/>
          </a:lnRef>
          <a:fillRef idx="2">
            <a:schemeClr val="accent2"/>
          </a:fillRef>
          <a:effectRef idx="1">
            <a:schemeClr val="accent2"/>
          </a:effectRef>
          <a:fontRef idx="minor">
            <a:schemeClr val="dk1"/>
          </a:fontRef>
        </p:style>
        <p:txBody>
          <a:bodyPr>
            <a:normAutofit/>
          </a:bodyPr>
          <a:lstStyle/>
          <a:p>
            <a:pPr algn="ctr" rtl="0"/>
            <a:r>
              <a:rPr lang="en-US" sz="3600" dirty="0">
                <a:solidFill>
                  <a:schemeClr val="dk1"/>
                </a:solidFill>
                <a:latin typeface="Times New Roman" pitchFamily="18" charset="0"/>
                <a:ea typeface="+mn-ea"/>
                <a:cs typeface="Times New Roman" pitchFamily="18" charset="0"/>
              </a:rPr>
              <a:t>Types of Passive Transport</a:t>
            </a:r>
          </a:p>
        </p:txBody>
      </p:sp>
      <p:sp>
        <p:nvSpPr>
          <p:cNvPr id="102403" name="Rectangle 3"/>
          <p:cNvSpPr>
            <a:spLocks noGrp="1" noChangeArrowheads="1"/>
          </p:cNvSpPr>
          <p:nvPr>
            <p:ph type="body" idx="1"/>
          </p:nvPr>
        </p:nvSpPr>
        <p:spPr>
          <a:xfrm>
            <a:off x="2255574" y="1628800"/>
            <a:ext cx="7968885" cy="3857600"/>
          </a:xfrm>
        </p:spPr>
        <p:style>
          <a:lnRef idx="2">
            <a:schemeClr val="dk1"/>
          </a:lnRef>
          <a:fillRef idx="1">
            <a:schemeClr val="lt1"/>
          </a:fillRef>
          <a:effectRef idx="0">
            <a:schemeClr val="dk1"/>
          </a:effectRef>
          <a:fontRef idx="minor">
            <a:schemeClr val="dk1"/>
          </a:fontRef>
        </p:style>
        <p:txBody>
          <a:bodyPr/>
          <a:lstStyle/>
          <a:p>
            <a:pPr algn="l" rtl="0">
              <a:buFontTx/>
              <a:buNone/>
            </a:pPr>
            <a:endParaRPr lang="en-US" dirty="0" smtClean="0">
              <a:latin typeface="Times New Roman" pitchFamily="18" charset="0"/>
              <a:cs typeface="Times New Roman" pitchFamily="18" charset="0"/>
            </a:endParaRPr>
          </a:p>
          <a:p>
            <a:pPr algn="l" rtl="0">
              <a:buFontTx/>
              <a:buNone/>
            </a:pPr>
            <a:r>
              <a:rPr lang="en-US" dirty="0" smtClean="0">
                <a:latin typeface="Times New Roman" pitchFamily="18" charset="0"/>
                <a:cs typeface="Times New Roman" pitchFamily="18" charset="0"/>
              </a:rPr>
              <a:t>1</a:t>
            </a:r>
            <a:r>
              <a:rPr lang="en-US" dirty="0">
                <a:latin typeface="Times New Roman" pitchFamily="18" charset="0"/>
                <a:cs typeface="Times New Roman" pitchFamily="18" charset="0"/>
              </a:rPr>
              <a:t>. Diffusion</a:t>
            </a:r>
          </a:p>
          <a:p>
            <a:pPr algn="l"/>
            <a:endParaRPr lang="en-US" dirty="0">
              <a:latin typeface="Times New Roman" pitchFamily="18" charset="0"/>
              <a:cs typeface="Times New Roman" pitchFamily="18" charset="0"/>
            </a:endParaRPr>
          </a:p>
          <a:p>
            <a:pPr>
              <a:buNone/>
            </a:pPr>
            <a:r>
              <a:rPr lang="en-US" dirty="0">
                <a:latin typeface="Times New Roman" pitchFamily="18" charset="0"/>
                <a:cs typeface="Times New Roman" pitchFamily="18" charset="0"/>
              </a:rPr>
              <a:t>2. </a:t>
            </a:r>
            <a:r>
              <a:rPr lang="en-US" dirty="0" smtClean="0">
                <a:latin typeface="Times New Roman" pitchFamily="18" charset="0"/>
                <a:cs typeface="Times New Roman" pitchFamily="18" charset="0"/>
              </a:rPr>
              <a:t>Facilitated diffusion</a:t>
            </a:r>
          </a:p>
          <a:p>
            <a:pPr algn="l"/>
            <a:endParaRPr lang="en-US" dirty="0">
              <a:latin typeface="Times New Roman" pitchFamily="18" charset="0"/>
              <a:cs typeface="Times New Roman" pitchFamily="18" charset="0"/>
            </a:endParaRPr>
          </a:p>
          <a:p>
            <a:pPr>
              <a:buNone/>
            </a:pPr>
            <a:r>
              <a:rPr lang="en-US" dirty="0">
                <a:latin typeface="Times New Roman" pitchFamily="18" charset="0"/>
                <a:cs typeface="Times New Roman" pitchFamily="18" charset="0"/>
              </a:rPr>
              <a:t>3. </a:t>
            </a:r>
            <a:r>
              <a:rPr lang="en-US" dirty="0" smtClean="0">
                <a:latin typeface="Times New Roman" pitchFamily="18" charset="0"/>
                <a:cs typeface="Times New Roman" pitchFamily="18" charset="0"/>
              </a:rPr>
              <a:t>Osmosis</a:t>
            </a:r>
          </a:p>
          <a:p>
            <a:pPr algn="l">
              <a:buFontTx/>
              <a:buNone/>
            </a:pPr>
            <a:endParaRPr lang="en-US" dirty="0">
              <a:latin typeface="Times New Roman" pitchFamily="18" charset="0"/>
              <a:cs typeface="Times New Roman" pitchFamily="18" charset="0"/>
            </a:endParaRPr>
          </a:p>
        </p:txBody>
      </p:sp>
    </p:spTree>
    <p:extLst>
      <p:ext uri="{BB962C8B-B14F-4D97-AF65-F5344CB8AC3E}">
        <p14:creationId xmlns="" xmlns:p14="http://schemas.microsoft.com/office/powerpoint/2010/main" val="338653330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31" name="Picture 7" descr="figure 5-2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46761" y="4800600"/>
            <a:ext cx="5227319" cy="178308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 xmlns:a14="http://schemas.microsoft.com/office/drawing/2010/main">
                <a:solidFill>
                  <a:srgbClr val="FFFFFF"/>
                </a:solidFill>
              </a14:hiddenFill>
            </a:ext>
          </a:extLst>
        </p:spPr>
      </p:pic>
      <p:sp>
        <p:nvSpPr>
          <p:cNvPr id="103426" name="Rectangle 2"/>
          <p:cNvSpPr>
            <a:spLocks noGrp="1" noChangeArrowheads="1"/>
          </p:cNvSpPr>
          <p:nvPr>
            <p:ph type="title"/>
          </p:nvPr>
        </p:nvSpPr>
        <p:spPr>
          <a:xfrm>
            <a:off x="3215680" y="274638"/>
            <a:ext cx="6816757" cy="563562"/>
          </a:xfrm>
        </p:spPr>
        <p:style>
          <a:lnRef idx="1">
            <a:schemeClr val="accent2"/>
          </a:lnRef>
          <a:fillRef idx="2">
            <a:schemeClr val="accent2"/>
          </a:fillRef>
          <a:effectRef idx="1">
            <a:schemeClr val="accent2"/>
          </a:effectRef>
          <a:fontRef idx="minor">
            <a:schemeClr val="dk1"/>
          </a:fontRef>
        </p:style>
        <p:txBody>
          <a:bodyPr>
            <a:normAutofit fontScale="90000"/>
          </a:bodyPr>
          <a:lstStyle/>
          <a:p>
            <a:pPr algn="ctr" rtl="0"/>
            <a:r>
              <a:rPr lang="en-US" sz="3600" dirty="0">
                <a:solidFill>
                  <a:schemeClr val="dk1"/>
                </a:solidFill>
                <a:latin typeface="Times New Roman" pitchFamily="18" charset="0"/>
                <a:ea typeface="+mn-ea"/>
                <a:cs typeface="Times New Roman" pitchFamily="18" charset="0"/>
              </a:rPr>
              <a:t>Diffusion</a:t>
            </a:r>
          </a:p>
        </p:txBody>
      </p:sp>
      <p:sp>
        <p:nvSpPr>
          <p:cNvPr id="103427" name="Rectangle 3"/>
          <p:cNvSpPr>
            <a:spLocks noGrp="1" noChangeArrowheads="1"/>
          </p:cNvSpPr>
          <p:nvPr>
            <p:ph type="body" idx="1"/>
          </p:nvPr>
        </p:nvSpPr>
        <p:spPr>
          <a:xfrm>
            <a:off x="731520" y="1036320"/>
            <a:ext cx="11261563" cy="3596640"/>
          </a:xfrm>
        </p:spPr>
        <p:style>
          <a:lnRef idx="2">
            <a:schemeClr val="dk1"/>
          </a:lnRef>
          <a:fillRef idx="1">
            <a:schemeClr val="lt1"/>
          </a:fillRef>
          <a:effectRef idx="0">
            <a:schemeClr val="dk1"/>
          </a:effectRef>
          <a:fontRef idx="minor">
            <a:schemeClr val="dk1"/>
          </a:fontRef>
        </p:style>
        <p:txBody>
          <a:bodyPr>
            <a:noAutofit/>
          </a:bodyPr>
          <a:lstStyle/>
          <a:p>
            <a:pPr marL="0" indent="0" algn="justLow"/>
            <a:r>
              <a:rPr lang="en-US" sz="2400" dirty="0" smtClean="0">
                <a:latin typeface="Times New Roman" pitchFamily="18" charset="0"/>
                <a:cs typeface="Times New Roman" pitchFamily="18" charset="0"/>
              </a:rPr>
              <a:t>Diffusion is the passive movement of molecules from an area of higher concentration of the molecule to an area of lower concentration of the molecule. Molecules move to equalize concentration , (</a:t>
            </a:r>
            <a:r>
              <a:rPr lang="en-US" sz="2400" dirty="0" err="1" smtClean="0">
                <a:latin typeface="Times New Roman" pitchFamily="18" charset="0"/>
                <a:cs typeface="Times New Roman" pitchFamily="18" charset="0"/>
              </a:rPr>
              <a:t>diffusere</a:t>
            </a:r>
            <a:r>
              <a:rPr lang="en-US" sz="2400" dirty="0" smtClean="0">
                <a:latin typeface="Times New Roman" pitchFamily="18" charset="0"/>
                <a:cs typeface="Times New Roman" pitchFamily="18" charset="0"/>
              </a:rPr>
              <a:t> means “to spread out”)</a:t>
            </a:r>
          </a:p>
          <a:p>
            <a:pPr marL="0" indent="0" algn="justLow"/>
            <a:endParaRPr lang="en-US" sz="2400" dirty="0" smtClean="0">
              <a:latin typeface="Times New Roman" pitchFamily="18" charset="0"/>
              <a:cs typeface="Times New Roman" pitchFamily="18" charset="0"/>
            </a:endParaRPr>
          </a:p>
          <a:p>
            <a:pPr marL="0" lvl="2" indent="0" algn="justLow">
              <a:buClr>
                <a:schemeClr val="accent3"/>
              </a:buClr>
              <a:buSzPct val="95000"/>
            </a:pPr>
            <a:r>
              <a:rPr lang="en-US" sz="2400" dirty="0" smtClean="0">
                <a:latin typeface="Times New Roman" pitchFamily="18" charset="0"/>
                <a:cs typeface="Times New Roman" pitchFamily="18" charset="0"/>
              </a:rPr>
              <a:t>Particles that can permeate the membrane diffuse passively down their concentration gradient. E.g. In our body, O2,CO2, H2O is transferred across membranes by diffusion,</a:t>
            </a:r>
            <a:r>
              <a:rPr lang="en-US" sz="1900" dirty="0" smtClean="0"/>
              <a:t> </a:t>
            </a:r>
            <a:r>
              <a:rPr lang="en-US" sz="2400" dirty="0" smtClean="0">
                <a:latin typeface="Times New Roman" pitchFamily="18" charset="0"/>
                <a:cs typeface="Times New Roman" pitchFamily="18" charset="0"/>
              </a:rPr>
              <a:t>lipid-soluble molecules move readily across the membrane (rate depends on lipid solubility)</a:t>
            </a:r>
          </a:p>
          <a:p>
            <a:pPr marL="0" indent="0" algn="justLow"/>
            <a:endParaRPr lang="en-US" sz="1900" dirty="0" smtClean="0"/>
          </a:p>
        </p:txBody>
      </p:sp>
      <p:pic>
        <p:nvPicPr>
          <p:cNvPr id="5" name="Picture 2" descr="C:\Physiology\Cell &amp; Introduction\Dr. Ayisha Cell+Intro\Cell\Diffusion through a semipermaeble membrane.jpg"/>
          <p:cNvPicPr>
            <a:picLocks noChangeAspect="1" noChangeArrowheads="1"/>
          </p:cNvPicPr>
          <p:nvPr/>
        </p:nvPicPr>
        <p:blipFill rotWithShape="1">
          <a:blip r:embed="rId4">
            <a:extLst>
              <a:ext uri="{28A0092B-C50C-407E-A947-70E740481C1C}">
                <a14:useLocalDpi xmlns="" xmlns:a14="http://schemas.microsoft.com/office/drawing/2010/main" val="0"/>
              </a:ext>
            </a:extLst>
          </a:blip>
          <a:srcRect b="16852"/>
          <a:stretch/>
        </p:blipFill>
        <p:spPr bwMode="auto">
          <a:xfrm>
            <a:off x="6979920" y="4800600"/>
            <a:ext cx="4883593" cy="17983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81909807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8"/>
          <p:cNvPicPr>
            <a:picLocks noChangeAspect="1" noChangeArrowheads="1"/>
          </p:cNvPicPr>
          <p:nvPr/>
        </p:nvPicPr>
        <p:blipFill>
          <a:blip r:embed="rId3"/>
          <a:srcRect/>
          <a:stretch>
            <a:fillRect/>
          </a:stretch>
        </p:blipFill>
        <p:spPr bwMode="auto">
          <a:xfrm>
            <a:off x="1673163" y="477504"/>
            <a:ext cx="8725597" cy="581661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2531" name="Text Box 5"/>
          <p:cNvSpPr txBox="1">
            <a:spLocks noChangeArrowheads="1"/>
          </p:cNvSpPr>
          <p:nvPr/>
        </p:nvSpPr>
        <p:spPr bwMode="auto">
          <a:xfrm>
            <a:off x="1412240" y="655320"/>
            <a:ext cx="3225800" cy="330200"/>
          </a:xfrm>
          <a:prstGeom prst="rect">
            <a:avLst/>
          </a:prstGeom>
          <a:noFill/>
          <a:ln w="9525">
            <a:noFill/>
            <a:miter lim="800000"/>
            <a:headEnd/>
            <a:tailEnd/>
          </a:ln>
        </p:spPr>
        <p:txBody>
          <a:bodyPr lIns="82263" tIns="41131" rIns="82263" bIns="41131">
            <a:spAutoFit/>
          </a:bodyPr>
          <a:lstStyle/>
          <a:p>
            <a:pPr algn="ctr" rtl="0"/>
            <a:r>
              <a:rPr lang="en-US" sz="1600" b="1" dirty="0" smtClean="0">
                <a:latin typeface="Lucida Sans Unicode" pitchFamily="34" charset="0"/>
              </a:rPr>
              <a:t>simple </a:t>
            </a:r>
            <a:r>
              <a:rPr lang="en-US" sz="1600" b="1" dirty="0">
                <a:latin typeface="Lucida Sans Unicode" pitchFamily="34" charset="0"/>
              </a:rPr>
              <a:t>diffusion</a:t>
            </a:r>
          </a:p>
        </p:txBody>
      </p:sp>
      <p:sp>
        <p:nvSpPr>
          <p:cNvPr id="22532" name="Text Box 6"/>
          <p:cNvSpPr txBox="1">
            <a:spLocks noChangeArrowheads="1"/>
          </p:cNvSpPr>
          <p:nvPr/>
        </p:nvSpPr>
        <p:spPr bwMode="auto">
          <a:xfrm>
            <a:off x="7253818" y="552133"/>
            <a:ext cx="3145367" cy="330200"/>
          </a:xfrm>
          <a:prstGeom prst="rect">
            <a:avLst/>
          </a:prstGeom>
          <a:noFill/>
          <a:ln w="9525">
            <a:noFill/>
            <a:miter lim="800000"/>
            <a:headEnd/>
            <a:tailEnd/>
          </a:ln>
        </p:spPr>
        <p:txBody>
          <a:bodyPr lIns="82263" tIns="41131" rIns="82263" bIns="41131">
            <a:spAutoFit/>
          </a:bodyPr>
          <a:lstStyle/>
          <a:p>
            <a:pPr algn="ctr" rtl="0"/>
            <a:r>
              <a:rPr lang="en-US" sz="1600" b="1" i="1" dirty="0">
                <a:latin typeface="Lucida Sans Unicode" pitchFamily="34" charset="0"/>
              </a:rPr>
              <a:t>(extracellular fluid)</a:t>
            </a:r>
          </a:p>
        </p:txBody>
      </p:sp>
      <p:sp>
        <p:nvSpPr>
          <p:cNvPr id="22533" name="Text Box 7"/>
          <p:cNvSpPr txBox="1">
            <a:spLocks noChangeArrowheads="1"/>
          </p:cNvSpPr>
          <p:nvPr/>
        </p:nvSpPr>
        <p:spPr bwMode="auto">
          <a:xfrm>
            <a:off x="7574280" y="5638800"/>
            <a:ext cx="2093384" cy="330200"/>
          </a:xfrm>
          <a:prstGeom prst="rect">
            <a:avLst/>
          </a:prstGeom>
          <a:noFill/>
          <a:ln w="9525">
            <a:noFill/>
            <a:miter lim="800000"/>
            <a:headEnd/>
            <a:tailEnd/>
          </a:ln>
        </p:spPr>
        <p:txBody>
          <a:bodyPr lIns="82263" tIns="41131" rIns="82263" bIns="41131">
            <a:spAutoFit/>
          </a:bodyPr>
          <a:lstStyle/>
          <a:p>
            <a:pPr algn="ctr" rtl="0"/>
            <a:r>
              <a:rPr lang="en-US" sz="1600" i="1" dirty="0">
                <a:latin typeface="Lucida Sans Unicode" pitchFamily="34" charset="0"/>
              </a:rPr>
              <a:t>(</a:t>
            </a:r>
            <a:r>
              <a:rPr lang="en-US" sz="1600" b="1" i="1" dirty="0">
                <a:latin typeface="Lucida Sans Unicode" pitchFamily="34" charset="0"/>
              </a:rPr>
              <a:t>cytoplasm)</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746760"/>
            <a:ext cx="11247120" cy="5577840"/>
          </a:xfrm>
        </p:spPr>
        <p:style>
          <a:lnRef idx="1">
            <a:schemeClr val="accent1"/>
          </a:lnRef>
          <a:fillRef idx="2">
            <a:schemeClr val="accent1"/>
          </a:fillRef>
          <a:effectRef idx="1">
            <a:schemeClr val="accent1"/>
          </a:effectRef>
          <a:fontRef idx="minor">
            <a:schemeClr val="dk1"/>
          </a:fontRef>
        </p:style>
        <p:txBody>
          <a:bodyPr>
            <a:normAutofit/>
          </a:bodyPr>
          <a:lstStyle/>
          <a:p>
            <a:pPr marL="0" indent="0">
              <a:buNone/>
            </a:pPr>
            <a:endParaRPr lang="en-US" b="1" u="sng" dirty="0" smtClean="0"/>
          </a:p>
          <a:p>
            <a:pPr marL="0" indent="0">
              <a:buNone/>
            </a:pPr>
            <a:r>
              <a:rPr lang="en-US" b="1" u="sng" dirty="0" smtClean="0"/>
              <a:t>Diffusion </a:t>
            </a:r>
            <a:r>
              <a:rPr lang="en-US" b="1" u="sng" dirty="0"/>
              <a:t>is:</a:t>
            </a:r>
          </a:p>
          <a:p>
            <a:pPr marL="365760" lvl="1" indent="0">
              <a:buNone/>
            </a:pPr>
            <a:r>
              <a:rPr lang="en-US" dirty="0"/>
              <a:t>1. </a:t>
            </a:r>
            <a:r>
              <a:rPr lang="en-US" dirty="0" smtClean="0"/>
              <a:t>Passive.</a:t>
            </a:r>
            <a:endParaRPr lang="en-US" dirty="0"/>
          </a:p>
          <a:p>
            <a:pPr marL="365760" lvl="1" indent="0">
              <a:buNone/>
            </a:pPr>
            <a:r>
              <a:rPr lang="en-US" dirty="0"/>
              <a:t>2. Requires </a:t>
            </a:r>
            <a:r>
              <a:rPr lang="en-US" dirty="0" smtClean="0"/>
              <a:t>a </a:t>
            </a:r>
            <a:r>
              <a:rPr lang="en-US" b="1" dirty="0" smtClean="0"/>
              <a:t>concentration gradient.</a:t>
            </a:r>
            <a:endParaRPr lang="en-US" b="1" dirty="0"/>
          </a:p>
          <a:p>
            <a:pPr marL="365760" lvl="1" indent="0">
              <a:buNone/>
            </a:pPr>
            <a:r>
              <a:rPr lang="en-US" dirty="0"/>
              <a:t>3. Occurs until </a:t>
            </a:r>
            <a:r>
              <a:rPr lang="en-US" dirty="0" smtClean="0"/>
              <a:t>a </a:t>
            </a:r>
            <a:r>
              <a:rPr lang="en-US" b="1" dirty="0" smtClean="0"/>
              <a:t>dynamic equilibrium </a:t>
            </a:r>
            <a:r>
              <a:rPr lang="en-US" dirty="0"/>
              <a:t>is </a:t>
            </a:r>
            <a:r>
              <a:rPr lang="en-US" dirty="0" smtClean="0"/>
              <a:t>reached.</a:t>
            </a:r>
            <a:endParaRPr lang="en-US" dirty="0"/>
          </a:p>
          <a:p>
            <a:pPr marL="365760" lvl="1" indent="0">
              <a:buNone/>
            </a:pPr>
            <a:r>
              <a:rPr lang="en-US" dirty="0"/>
              <a:t>4. Rapid over short </a:t>
            </a:r>
            <a:r>
              <a:rPr lang="en-US" b="1" dirty="0"/>
              <a:t>distance</a:t>
            </a:r>
            <a:r>
              <a:rPr lang="en-US" dirty="0"/>
              <a:t>, slow over long </a:t>
            </a:r>
            <a:r>
              <a:rPr lang="en-US" dirty="0" smtClean="0"/>
              <a:t>distance.</a:t>
            </a:r>
            <a:endParaRPr lang="en-US" dirty="0"/>
          </a:p>
          <a:p>
            <a:pPr marL="365760" lvl="1" indent="0">
              <a:buNone/>
            </a:pPr>
            <a:r>
              <a:rPr lang="en-US" dirty="0"/>
              <a:t>5. Increased at increased </a:t>
            </a:r>
            <a:r>
              <a:rPr lang="en-US" b="1" dirty="0" smtClean="0"/>
              <a:t>temperature</a:t>
            </a:r>
            <a:r>
              <a:rPr lang="en-US" dirty="0" smtClean="0"/>
              <a:t>.</a:t>
            </a:r>
            <a:endParaRPr lang="en-US" dirty="0"/>
          </a:p>
          <a:p>
            <a:pPr marL="365760" lvl="1" indent="0">
              <a:buNone/>
            </a:pPr>
            <a:r>
              <a:rPr lang="en-US" dirty="0"/>
              <a:t>6. Inversely related to </a:t>
            </a:r>
            <a:r>
              <a:rPr lang="en-US" b="1" dirty="0"/>
              <a:t>molecular </a:t>
            </a:r>
            <a:r>
              <a:rPr lang="en-US" b="1" dirty="0" smtClean="0"/>
              <a:t>size</a:t>
            </a:r>
            <a:r>
              <a:rPr lang="en-US" dirty="0" smtClean="0"/>
              <a:t>, as molecular size increases the resistance.  </a:t>
            </a:r>
            <a:endParaRPr lang="en-US" dirty="0"/>
          </a:p>
          <a:p>
            <a:pPr marL="365760" lvl="1" indent="0">
              <a:buNone/>
            </a:pPr>
            <a:r>
              <a:rPr lang="en-US" dirty="0"/>
              <a:t>7. Can occur in </a:t>
            </a:r>
            <a:r>
              <a:rPr lang="en-US" dirty="0" smtClean="0"/>
              <a:t>an </a:t>
            </a:r>
            <a:r>
              <a:rPr lang="en-US" b="1" dirty="0" smtClean="0"/>
              <a:t>open </a:t>
            </a:r>
            <a:r>
              <a:rPr lang="en-US" b="1" dirty="0"/>
              <a:t>system </a:t>
            </a:r>
            <a:r>
              <a:rPr lang="en-US" dirty="0"/>
              <a:t>or </a:t>
            </a:r>
            <a:r>
              <a:rPr lang="en-US" b="1" dirty="0"/>
              <a:t>across a </a:t>
            </a:r>
            <a:r>
              <a:rPr lang="en-US" b="1" dirty="0" smtClean="0"/>
              <a:t>membrane</a:t>
            </a:r>
            <a:r>
              <a:rPr lang="en-US" u="sng" dirty="0" smtClean="0"/>
              <a:t>.</a:t>
            </a:r>
            <a:endParaRPr lang="en-US" u="sng" dirty="0"/>
          </a:p>
        </p:txBody>
      </p:sp>
    </p:spTree>
    <p:extLst>
      <p:ext uri="{BB962C8B-B14F-4D97-AF65-F5344CB8AC3E}">
        <p14:creationId xmlns="" xmlns:p14="http://schemas.microsoft.com/office/powerpoint/2010/main" val="10773881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2"/>
          <p:cNvSpPr>
            <a:spLocks noGrp="1" noChangeArrowheads="1"/>
          </p:cNvSpPr>
          <p:nvPr>
            <p:ph type="title"/>
          </p:nvPr>
        </p:nvSpPr>
        <p:spPr>
          <a:xfrm>
            <a:off x="623392" y="228600"/>
            <a:ext cx="10849205" cy="914400"/>
          </a:xfrm>
        </p:spPr>
        <p:style>
          <a:lnRef idx="1">
            <a:schemeClr val="accent2"/>
          </a:lnRef>
          <a:fillRef idx="2">
            <a:schemeClr val="accent2"/>
          </a:fillRef>
          <a:effectRef idx="1">
            <a:schemeClr val="accent2"/>
          </a:effectRef>
          <a:fontRef idx="minor">
            <a:schemeClr val="dk1"/>
          </a:fontRef>
        </p:style>
        <p:txBody>
          <a:bodyPr>
            <a:normAutofit/>
          </a:bodyPr>
          <a:lstStyle/>
          <a:p>
            <a:pPr algn="ctr"/>
            <a:r>
              <a:rPr lang="en-US" altLang="zh-CN" sz="3200" dirty="0">
                <a:latin typeface="Times New Roman" pitchFamily="18" charset="0"/>
                <a:cs typeface="Times New Roman" pitchFamily="18" charset="0"/>
              </a:rPr>
              <a:t>Cells May be Prokaryotic or Eukaryotic</a:t>
            </a:r>
          </a:p>
        </p:txBody>
      </p:sp>
      <p:sp>
        <p:nvSpPr>
          <p:cNvPr id="211971" name="Rectangle 3"/>
          <p:cNvSpPr>
            <a:spLocks noGrp="1" noChangeArrowheads="1"/>
          </p:cNvSpPr>
          <p:nvPr>
            <p:ph idx="1"/>
          </p:nvPr>
        </p:nvSpPr>
        <p:spPr>
          <a:xfrm>
            <a:off x="143339" y="1448936"/>
            <a:ext cx="8128000" cy="4977066"/>
          </a:xfrm>
        </p:spPr>
        <p:style>
          <a:lnRef idx="2">
            <a:schemeClr val="dk1"/>
          </a:lnRef>
          <a:fillRef idx="1">
            <a:schemeClr val="lt1"/>
          </a:fillRef>
          <a:effectRef idx="0">
            <a:schemeClr val="dk1"/>
          </a:effectRef>
          <a:fontRef idx="minor">
            <a:schemeClr val="dk1"/>
          </a:fontRef>
        </p:style>
        <p:txBody>
          <a:bodyPr/>
          <a:lstStyle/>
          <a:p>
            <a:pPr algn="justLow" rtl="0">
              <a:lnSpc>
                <a:spcPct val="95000"/>
              </a:lnSpc>
            </a:pPr>
            <a:endParaRPr lang="en-US" altLang="zh-CN" sz="2400" dirty="0" smtClean="0">
              <a:solidFill>
                <a:schemeClr val="folHlink"/>
              </a:solidFill>
              <a:latin typeface="Times New Roman" pitchFamily="18" charset="0"/>
              <a:cs typeface="Times New Roman" pitchFamily="18" charset="0"/>
            </a:endParaRPr>
          </a:p>
          <a:p>
            <a:pPr algn="justLow" rtl="0">
              <a:lnSpc>
                <a:spcPct val="95000"/>
              </a:lnSpc>
            </a:pPr>
            <a:r>
              <a:rPr lang="en-US" altLang="zh-CN" sz="2400" dirty="0" smtClean="0">
                <a:solidFill>
                  <a:schemeClr val="tx1"/>
                </a:solidFill>
                <a:latin typeface="Times New Roman" pitchFamily="18" charset="0"/>
                <a:cs typeface="Times New Roman" pitchFamily="18" charset="0"/>
              </a:rPr>
              <a:t>Prokaryotes </a:t>
            </a:r>
            <a:r>
              <a:rPr lang="en-US" altLang="zh-CN" sz="2400" dirty="0">
                <a:solidFill>
                  <a:schemeClr val="tx1"/>
                </a:solidFill>
                <a:latin typeface="Times New Roman" pitchFamily="18" charset="0"/>
                <a:cs typeface="Times New Roman" pitchFamily="18" charset="0"/>
              </a:rPr>
              <a:t>(Greek: pro-before; </a:t>
            </a:r>
            <a:r>
              <a:rPr lang="en-US" altLang="zh-CN" sz="2400" dirty="0" err="1">
                <a:solidFill>
                  <a:schemeClr val="tx1"/>
                </a:solidFill>
                <a:latin typeface="Times New Roman" pitchFamily="18" charset="0"/>
                <a:cs typeface="Times New Roman" pitchFamily="18" charset="0"/>
              </a:rPr>
              <a:t>karyon</a:t>
            </a:r>
            <a:r>
              <a:rPr lang="en-US" altLang="zh-CN" sz="2400" dirty="0">
                <a:solidFill>
                  <a:schemeClr val="tx1"/>
                </a:solidFill>
                <a:latin typeface="Times New Roman" pitchFamily="18" charset="0"/>
                <a:cs typeface="Times New Roman" pitchFamily="18" charset="0"/>
              </a:rPr>
              <a:t>-nucleus) include various bacteria </a:t>
            </a:r>
          </a:p>
          <a:p>
            <a:pPr lvl="1" algn="justLow" rtl="0">
              <a:lnSpc>
                <a:spcPct val="95000"/>
              </a:lnSpc>
            </a:pPr>
            <a:r>
              <a:rPr lang="en-US" altLang="zh-CN" sz="2000" dirty="0">
                <a:solidFill>
                  <a:schemeClr val="tx1"/>
                </a:solidFill>
                <a:latin typeface="Times New Roman" pitchFamily="18" charset="0"/>
                <a:cs typeface="Times New Roman" pitchFamily="18" charset="0"/>
              </a:rPr>
              <a:t>lack a nucleus or membrane-bound structures called organelles</a:t>
            </a:r>
          </a:p>
          <a:p>
            <a:pPr algn="justLow" rtl="0">
              <a:lnSpc>
                <a:spcPct val="95000"/>
              </a:lnSpc>
            </a:pPr>
            <a:endParaRPr lang="en-US" altLang="zh-CN" sz="2400" dirty="0">
              <a:solidFill>
                <a:schemeClr val="tx1"/>
              </a:solidFill>
              <a:latin typeface="Times New Roman" pitchFamily="18" charset="0"/>
              <a:cs typeface="Times New Roman" pitchFamily="18" charset="0"/>
            </a:endParaRPr>
          </a:p>
          <a:p>
            <a:pPr algn="justLow" rtl="0">
              <a:lnSpc>
                <a:spcPct val="95000"/>
              </a:lnSpc>
            </a:pPr>
            <a:r>
              <a:rPr lang="en-US" altLang="zh-CN" sz="2400" dirty="0">
                <a:solidFill>
                  <a:schemeClr val="tx1"/>
                </a:solidFill>
                <a:latin typeface="Times New Roman" pitchFamily="18" charset="0"/>
                <a:cs typeface="Times New Roman" pitchFamily="18" charset="0"/>
              </a:rPr>
              <a:t>Eukaryotes (Greek: </a:t>
            </a:r>
            <a:r>
              <a:rPr lang="en-US" altLang="zh-CN" sz="2400" dirty="0" err="1">
                <a:solidFill>
                  <a:schemeClr val="tx1"/>
                </a:solidFill>
                <a:latin typeface="Times New Roman" pitchFamily="18" charset="0"/>
                <a:cs typeface="Times New Roman" pitchFamily="18" charset="0"/>
              </a:rPr>
              <a:t>eu</a:t>
            </a:r>
            <a:r>
              <a:rPr lang="en-US" altLang="zh-CN" sz="2400" dirty="0">
                <a:solidFill>
                  <a:schemeClr val="tx1"/>
                </a:solidFill>
                <a:latin typeface="Times New Roman" pitchFamily="18" charset="0"/>
                <a:cs typeface="Times New Roman" pitchFamily="18" charset="0"/>
              </a:rPr>
              <a:t>-true; </a:t>
            </a:r>
            <a:r>
              <a:rPr lang="en-US" altLang="zh-CN" sz="2400" dirty="0" err="1">
                <a:solidFill>
                  <a:schemeClr val="tx1"/>
                </a:solidFill>
                <a:latin typeface="Times New Roman" pitchFamily="18" charset="0"/>
                <a:cs typeface="Times New Roman" pitchFamily="18" charset="0"/>
              </a:rPr>
              <a:t>karyon</a:t>
            </a:r>
            <a:r>
              <a:rPr lang="en-US" altLang="zh-CN" sz="2400" dirty="0">
                <a:solidFill>
                  <a:schemeClr val="tx1"/>
                </a:solidFill>
                <a:latin typeface="Times New Roman" pitchFamily="18" charset="0"/>
                <a:cs typeface="Times New Roman" pitchFamily="18" charset="0"/>
              </a:rPr>
              <a:t>-nucleus) include most other cells (plants, fungi, &amp; animals)</a:t>
            </a:r>
          </a:p>
          <a:p>
            <a:pPr lvl="1" algn="justLow" rtl="0">
              <a:lnSpc>
                <a:spcPct val="95000"/>
              </a:lnSpc>
            </a:pPr>
            <a:r>
              <a:rPr lang="en-US" altLang="zh-CN" sz="2000" dirty="0">
                <a:solidFill>
                  <a:schemeClr val="tx1"/>
                </a:solidFill>
                <a:latin typeface="Times New Roman" pitchFamily="18" charset="0"/>
                <a:cs typeface="Times New Roman" pitchFamily="18" charset="0"/>
              </a:rPr>
              <a:t>have a nucleus and membrane-bound organelles</a:t>
            </a:r>
          </a:p>
        </p:txBody>
      </p:sp>
      <p:pic>
        <p:nvPicPr>
          <p:cNvPr id="211972" name="Picture 6" descr="procaryote"/>
          <p:cNvPicPr>
            <a:picLocks noChangeAspect="1" noChangeArrowheads="1"/>
          </p:cNvPicPr>
          <p:nvPr/>
        </p:nvPicPr>
        <p:blipFill>
          <a:blip r:embed="rId3"/>
          <a:srcRect/>
          <a:stretch>
            <a:fillRect/>
          </a:stretch>
        </p:blipFill>
        <p:spPr bwMode="auto">
          <a:xfrm>
            <a:off x="8642005" y="1448935"/>
            <a:ext cx="3251200" cy="2402810"/>
          </a:xfrm>
          <a:prstGeom prst="rect">
            <a:avLst/>
          </a:prstGeom>
          <a:ln w="38100" cap="sq">
            <a:solidFill>
              <a:schemeClr val="tx1"/>
            </a:solidFill>
            <a:prstDash val="solid"/>
            <a:miter lim="800000"/>
          </a:ln>
          <a:effectLst>
            <a:outerShdw blurRad="50800" dist="38100" dir="2700000" algn="tl" rotWithShape="0">
              <a:srgbClr val="000000">
                <a:alpha val="43000"/>
              </a:srgbClr>
            </a:outerShdw>
          </a:effectLst>
        </p:spPr>
      </p:pic>
      <p:pic>
        <p:nvPicPr>
          <p:cNvPr id="211973" name="Picture 7" descr="Animal-Cell"/>
          <p:cNvPicPr>
            <a:picLocks noChangeAspect="1" noChangeArrowheads="1"/>
          </p:cNvPicPr>
          <p:nvPr/>
        </p:nvPicPr>
        <p:blipFill>
          <a:blip r:embed="rId4"/>
          <a:srcRect/>
          <a:stretch>
            <a:fillRect/>
          </a:stretch>
        </p:blipFill>
        <p:spPr bwMode="auto">
          <a:xfrm>
            <a:off x="8642005" y="4005064"/>
            <a:ext cx="3251200" cy="2420938"/>
          </a:xfrm>
          <a:prstGeom prst="rect">
            <a:avLst/>
          </a:prstGeom>
          <a:ln w="38100" cap="sq">
            <a:solidFill>
              <a:schemeClr val="tx1"/>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11971">
                                            <p:bg/>
                                          </p:spTgt>
                                        </p:tgtEl>
                                        <p:attrNameLst>
                                          <p:attrName>style.visibility</p:attrName>
                                        </p:attrNameLst>
                                      </p:cBhvr>
                                      <p:to>
                                        <p:strVal val="visible"/>
                                      </p:to>
                                    </p:set>
                                    <p:animEffect transition="in" filter="blinds(horizontal)">
                                      <p:cBhvr>
                                        <p:cTn id="7" dur="500"/>
                                        <p:tgtEl>
                                          <p:spTgt spid="211971">
                                            <p:bg/>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11971">
                                            <p:txEl>
                                              <p:pRg st="1" end="1"/>
                                            </p:txEl>
                                          </p:spTgt>
                                        </p:tgtEl>
                                        <p:attrNameLst>
                                          <p:attrName>style.visibility</p:attrName>
                                        </p:attrNameLst>
                                      </p:cBhvr>
                                      <p:to>
                                        <p:strVal val="visible"/>
                                      </p:to>
                                    </p:set>
                                    <p:animEffect transition="in" filter="blinds(horizontal)">
                                      <p:cBhvr>
                                        <p:cTn id="12" dur="500"/>
                                        <p:tgtEl>
                                          <p:spTgt spid="211971">
                                            <p:txEl>
                                              <p:pRg st="1" end="1"/>
                                            </p:txEl>
                                          </p:spTgt>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211971">
                                            <p:txEl>
                                              <p:pRg st="2" end="2"/>
                                            </p:txEl>
                                          </p:spTgt>
                                        </p:tgtEl>
                                        <p:attrNameLst>
                                          <p:attrName>style.visibility</p:attrName>
                                        </p:attrNameLst>
                                      </p:cBhvr>
                                      <p:to>
                                        <p:strVal val="visible"/>
                                      </p:to>
                                    </p:set>
                                    <p:animEffect transition="in" filter="blinds(horizontal)">
                                      <p:cBhvr>
                                        <p:cTn id="15" dur="500"/>
                                        <p:tgtEl>
                                          <p:spTgt spid="211971">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211971">
                                            <p:txEl>
                                              <p:pRg st="4" end="4"/>
                                            </p:txEl>
                                          </p:spTgt>
                                        </p:tgtEl>
                                        <p:attrNameLst>
                                          <p:attrName>style.visibility</p:attrName>
                                        </p:attrNameLst>
                                      </p:cBhvr>
                                      <p:to>
                                        <p:strVal val="visible"/>
                                      </p:to>
                                    </p:set>
                                    <p:animEffect transition="in" filter="blinds(horizontal)">
                                      <p:cBhvr>
                                        <p:cTn id="20" dur="500"/>
                                        <p:tgtEl>
                                          <p:spTgt spid="211971">
                                            <p:txEl>
                                              <p:pRg st="4" end="4"/>
                                            </p:txEl>
                                          </p:spTgt>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211971">
                                            <p:txEl>
                                              <p:pRg st="5" end="5"/>
                                            </p:txEl>
                                          </p:spTgt>
                                        </p:tgtEl>
                                        <p:attrNameLst>
                                          <p:attrName>style.visibility</p:attrName>
                                        </p:attrNameLst>
                                      </p:cBhvr>
                                      <p:to>
                                        <p:strVal val="visible"/>
                                      </p:to>
                                    </p:set>
                                    <p:animEffect transition="in" filter="blinds(horizontal)">
                                      <p:cBhvr>
                                        <p:cTn id="23" dur="500"/>
                                        <p:tgtEl>
                                          <p:spTgt spid="21197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971" grpId="0" build="p"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0560" y="368808"/>
            <a:ext cx="10972800" cy="819912"/>
          </a:xfrm>
        </p:spPr>
        <p:style>
          <a:lnRef idx="1">
            <a:schemeClr val="accent2"/>
          </a:lnRef>
          <a:fillRef idx="2">
            <a:schemeClr val="accent2"/>
          </a:fillRef>
          <a:effectRef idx="1">
            <a:schemeClr val="accent2"/>
          </a:effectRef>
          <a:fontRef idx="minor">
            <a:schemeClr val="dk1"/>
          </a:fontRef>
        </p:style>
        <p:txBody>
          <a:bodyPr>
            <a:normAutofit/>
          </a:bodyPr>
          <a:lstStyle/>
          <a:p>
            <a:pPr algn="ctr"/>
            <a:r>
              <a:rPr lang="en-US" sz="4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Factors affecting rate of Diffusion</a:t>
            </a:r>
            <a:endParaRPr lang="en-US" sz="4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p:txBody>
      </p:sp>
      <p:sp>
        <p:nvSpPr>
          <p:cNvPr id="3" name="Content Placeholder 2"/>
          <p:cNvSpPr>
            <a:spLocks noGrp="1"/>
          </p:cNvSpPr>
          <p:nvPr>
            <p:ph idx="1"/>
          </p:nvPr>
        </p:nvSpPr>
        <p:spPr>
          <a:xfrm>
            <a:off x="609600" y="1417320"/>
            <a:ext cx="10972800" cy="4907280"/>
          </a:xfrm>
        </p:spPr>
        <p:style>
          <a:lnRef idx="2">
            <a:schemeClr val="accent2"/>
          </a:lnRef>
          <a:fillRef idx="1">
            <a:schemeClr val="lt1"/>
          </a:fillRef>
          <a:effectRef idx="0">
            <a:schemeClr val="accent2"/>
          </a:effectRef>
          <a:fontRef idx="minor">
            <a:schemeClr val="dk1"/>
          </a:fontRef>
        </p:style>
        <p:txBody>
          <a:bodyPr>
            <a:normAutofit fontScale="85000" lnSpcReduction="10000"/>
          </a:bodyPr>
          <a:lstStyle/>
          <a:p>
            <a:pPr marL="0" indent="0" algn="justLow">
              <a:buNone/>
            </a:pPr>
            <a:r>
              <a:rPr lang="en-US" b="1" u="sng" dirty="0" smtClean="0"/>
              <a:t>1. </a:t>
            </a:r>
            <a:r>
              <a:rPr lang="en-US" b="1" u="sng" dirty="0" smtClean="0">
                <a:latin typeface="Times New Roman" pitchFamily="18" charset="0"/>
                <a:cs typeface="Times New Roman" pitchFamily="18" charset="0"/>
              </a:rPr>
              <a:t>Concentration Gradient:</a:t>
            </a:r>
            <a:r>
              <a:rPr lang="en-US" b="1"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the rate of diffusion is directly proportional to the concentration difference across the cell membrane. Thus, when the gradient is zero, there will be no diffusion. </a:t>
            </a:r>
          </a:p>
          <a:p>
            <a:pPr marL="0" indent="0" algn="justLow">
              <a:buNone/>
            </a:pPr>
            <a:r>
              <a:rPr lang="en-US" b="1" u="sng" dirty="0" smtClean="0">
                <a:latin typeface="Times New Roman" pitchFamily="18" charset="0"/>
                <a:cs typeface="Times New Roman" pitchFamily="18" charset="0"/>
              </a:rPr>
              <a:t>2. Temperature:</a:t>
            </a:r>
            <a:r>
              <a:rPr lang="en-US" b="1"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Rate of Diffusion is directly proportional to Temperature. As the temperature increases, so does rate of diffusion.</a:t>
            </a:r>
          </a:p>
          <a:p>
            <a:pPr marL="0" indent="0" algn="justLow">
              <a:buNone/>
            </a:pPr>
            <a:r>
              <a:rPr lang="en-US" b="1" u="sng" dirty="0" smtClean="0">
                <a:latin typeface="Times New Roman" pitchFamily="18" charset="0"/>
                <a:cs typeface="Times New Roman" pitchFamily="18" charset="0"/>
              </a:rPr>
              <a:t>3. Pressure Difference:</a:t>
            </a:r>
            <a:r>
              <a:rPr lang="en-US" dirty="0" smtClean="0">
                <a:latin typeface="Times New Roman" pitchFamily="18" charset="0"/>
                <a:cs typeface="Times New Roman" pitchFamily="18" charset="0"/>
              </a:rPr>
              <a:t> increases the rate of diffusion. </a:t>
            </a:r>
          </a:p>
          <a:p>
            <a:pPr marL="0" indent="0" algn="justLow">
              <a:buNone/>
            </a:pPr>
            <a:r>
              <a:rPr lang="en-US" b="1" u="sng" dirty="0" smtClean="0">
                <a:latin typeface="Times New Roman" pitchFamily="18" charset="0"/>
                <a:cs typeface="Times New Roman" pitchFamily="18" charset="0"/>
              </a:rPr>
              <a:t>4. Molecular Weight:</a:t>
            </a:r>
            <a:r>
              <a:rPr lang="en-US" b="1"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Rate of Diffusion is inversely proportional to the molecular weight of the substance. (heavier molecules move more slowly than smaller, lighter ones)</a:t>
            </a:r>
          </a:p>
          <a:p>
            <a:pPr marL="0" indent="0" algn="justLow">
              <a:buNone/>
            </a:pPr>
            <a:r>
              <a:rPr lang="en-US" b="1" u="sng" dirty="0" smtClean="0">
                <a:latin typeface="Times New Roman" pitchFamily="18" charset="0"/>
                <a:cs typeface="Times New Roman" pitchFamily="18" charset="0"/>
              </a:rPr>
              <a:t>5. Distance Travelled:</a:t>
            </a:r>
            <a:r>
              <a:rPr lang="en-US" b="1"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Rate of diffusion is inversely proportional to distance traveled.  </a:t>
            </a:r>
          </a:p>
          <a:p>
            <a:pPr marL="0" indent="0" algn="justLow">
              <a:buNone/>
            </a:pPr>
            <a:r>
              <a:rPr lang="en-US" b="1" u="sng" dirty="0" smtClean="0">
                <a:latin typeface="Times New Roman" pitchFamily="18" charset="0"/>
                <a:cs typeface="Times New Roman" pitchFamily="18" charset="0"/>
              </a:rPr>
              <a:t>6. Lipid Solubility:</a:t>
            </a:r>
            <a:r>
              <a:rPr lang="en-US" dirty="0" smtClean="0">
                <a:latin typeface="Times New Roman" pitchFamily="18" charset="0"/>
                <a:cs typeface="Times New Roman" pitchFamily="18" charset="0"/>
              </a:rPr>
              <a:t> Rate of diffusion is directly proportional to the lipid solubility of the substance. </a:t>
            </a:r>
          </a:p>
          <a:p>
            <a:pPr marL="0" indent="0" algn="justLow">
              <a:buNone/>
            </a:pPr>
            <a:r>
              <a:rPr lang="en-US" b="1" u="sng" dirty="0" smtClean="0">
                <a:latin typeface="Times New Roman" pitchFamily="18" charset="0"/>
                <a:cs typeface="Times New Roman" pitchFamily="18" charset="0"/>
              </a:rPr>
              <a:t>7. Surface Membrane: </a:t>
            </a:r>
            <a:r>
              <a:rPr lang="en-US" dirty="0" smtClean="0">
                <a:latin typeface="Times New Roman" pitchFamily="18" charset="0"/>
                <a:cs typeface="Times New Roman" pitchFamily="18" charset="0"/>
              </a:rPr>
              <a:t>Rate of Diffusion is directly proportional to the surface area of the membrane.  </a:t>
            </a:r>
          </a:p>
          <a:p>
            <a:pPr marL="0" indent="0" algn="justLow">
              <a:buNone/>
            </a:pPr>
            <a:r>
              <a:rPr lang="en-US" b="1" u="sng" dirty="0" smtClean="0">
                <a:latin typeface="Times New Roman" pitchFamily="18" charset="0"/>
                <a:cs typeface="Times New Roman" pitchFamily="18" charset="0"/>
              </a:rPr>
              <a:t>8. Membrane Electrical Potential: </a:t>
            </a:r>
            <a:r>
              <a:rPr lang="en-US" dirty="0" smtClean="0">
                <a:latin typeface="Times New Roman" pitchFamily="18" charset="0"/>
                <a:cs typeface="Times New Roman" pitchFamily="18" charset="0"/>
              </a:rPr>
              <a:t>Rate of diffusion is directly proportional to the membrane electrical potential across the membrane. </a:t>
            </a:r>
            <a:endParaRPr lang="en-US" b="1" u="sng" dirty="0">
              <a:latin typeface="Times New Roman" pitchFamily="18" charset="0"/>
              <a:cs typeface="Times New Roman" pitchFamily="18" charset="0"/>
            </a:endParaRPr>
          </a:p>
        </p:txBody>
      </p:sp>
    </p:spTree>
    <p:extLst>
      <p:ext uri="{BB962C8B-B14F-4D97-AF65-F5344CB8AC3E}">
        <p14:creationId xmlns="" xmlns:p14="http://schemas.microsoft.com/office/powerpoint/2010/main" val="271343784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extLst>
              <p:ext uri="{D42A27DB-BD31-4B8C-83A1-F6EECF244321}">
                <p14:modId xmlns="" xmlns:p14="http://schemas.microsoft.com/office/powerpoint/2010/main" val="2058574396"/>
              </p:ext>
            </p:extLst>
          </p:nvPr>
        </p:nvGraphicFramePr>
        <p:xfrm>
          <a:off x="304800" y="457200"/>
          <a:ext cx="11582400" cy="5943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362000068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480" y="182880"/>
            <a:ext cx="10972800" cy="868680"/>
          </a:xfrm>
        </p:spPr>
        <p:style>
          <a:lnRef idx="1">
            <a:schemeClr val="accent2"/>
          </a:lnRef>
          <a:fillRef idx="2">
            <a:schemeClr val="accent2"/>
          </a:fillRef>
          <a:effectRef idx="1">
            <a:schemeClr val="accent2"/>
          </a:effectRef>
          <a:fontRef idx="minor">
            <a:schemeClr val="dk1"/>
          </a:fontRef>
        </p:style>
        <p:txBody>
          <a:bodyPr>
            <a:normAutofit/>
          </a:bodyPr>
          <a:lstStyle/>
          <a:p>
            <a:pPr algn="ctr"/>
            <a:r>
              <a:rPr lang="en-US"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Facilitated Diffusion</a:t>
            </a:r>
            <a:endParaRPr lang="en-US"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p:txBody>
      </p:sp>
      <p:sp>
        <p:nvSpPr>
          <p:cNvPr id="3" name="Content Placeholder 2"/>
          <p:cNvSpPr>
            <a:spLocks noGrp="1"/>
          </p:cNvSpPr>
          <p:nvPr>
            <p:ph idx="1"/>
          </p:nvPr>
        </p:nvSpPr>
        <p:spPr>
          <a:xfrm>
            <a:off x="457200" y="1173480"/>
            <a:ext cx="10972800" cy="3718560"/>
          </a:xfrm>
        </p:spPr>
        <p:style>
          <a:lnRef idx="2">
            <a:schemeClr val="accent1"/>
          </a:lnRef>
          <a:fillRef idx="1">
            <a:schemeClr val="lt1"/>
          </a:fillRef>
          <a:effectRef idx="0">
            <a:schemeClr val="accent1"/>
          </a:effectRef>
          <a:fontRef idx="minor">
            <a:schemeClr val="dk1"/>
          </a:fontRef>
        </p:style>
        <p:txBody>
          <a:bodyPr>
            <a:normAutofit/>
          </a:bodyPr>
          <a:lstStyle/>
          <a:p>
            <a:pPr marL="0" indent="0" algn="justLow"/>
            <a:r>
              <a:rPr lang="en-US" dirty="0" smtClean="0">
                <a:latin typeface="Times New Roman" pitchFamily="18" charset="0"/>
                <a:cs typeface="Times New Roman" pitchFamily="18" charset="0"/>
              </a:rPr>
              <a:t>   Facilitated </a:t>
            </a:r>
            <a:r>
              <a:rPr lang="en-US" dirty="0">
                <a:latin typeface="Times New Roman" pitchFamily="18" charset="0"/>
                <a:cs typeface="Times New Roman" pitchFamily="18" charset="0"/>
              </a:rPr>
              <a:t>diffusion is a mediated-transport </a:t>
            </a:r>
            <a:r>
              <a:rPr lang="en-US" dirty="0" smtClean="0">
                <a:latin typeface="Times New Roman" pitchFamily="18" charset="0"/>
                <a:cs typeface="Times New Roman" pitchFamily="18" charset="0"/>
              </a:rPr>
              <a:t>that </a:t>
            </a:r>
            <a:r>
              <a:rPr lang="en-US" dirty="0">
                <a:latin typeface="Times New Roman" pitchFamily="18" charset="0"/>
                <a:cs typeface="Times New Roman" pitchFamily="18" charset="0"/>
              </a:rPr>
              <a:t>moves molecules from higher to </a:t>
            </a:r>
            <a:r>
              <a:rPr lang="en-US" dirty="0" smtClean="0">
                <a:latin typeface="Times New Roman" pitchFamily="18" charset="0"/>
                <a:cs typeface="Times New Roman" pitchFamily="18" charset="0"/>
              </a:rPr>
              <a:t>lower concentration </a:t>
            </a:r>
            <a:r>
              <a:rPr lang="en-US" dirty="0">
                <a:latin typeface="Times New Roman" pitchFamily="18" charset="0"/>
                <a:cs typeface="Times New Roman" pitchFamily="18" charset="0"/>
              </a:rPr>
              <a:t>across a </a:t>
            </a:r>
            <a:r>
              <a:rPr lang="en-US" dirty="0" smtClean="0">
                <a:latin typeface="Times New Roman" pitchFamily="18" charset="0"/>
                <a:cs typeface="Times New Roman" pitchFamily="18" charset="0"/>
              </a:rPr>
              <a:t>membrane through:</a:t>
            </a:r>
          </a:p>
          <a:p>
            <a:pPr marL="365760" lvl="1" indent="0" algn="justLow"/>
            <a:r>
              <a:rPr lang="en-US" dirty="0" smtClean="0">
                <a:latin typeface="Times New Roman" pitchFamily="18" charset="0"/>
                <a:cs typeface="Times New Roman" pitchFamily="18" charset="0"/>
              </a:rPr>
              <a:t> A protein channels  that help molecule or ions enter or leave the cell </a:t>
            </a:r>
            <a:r>
              <a:rPr lang="en-US" b="1" dirty="0" smtClean="0">
                <a:latin typeface="Times New Roman" pitchFamily="18" charset="0"/>
                <a:cs typeface="Times New Roman" pitchFamily="18" charset="0"/>
              </a:rPr>
              <a:t>or </a:t>
            </a:r>
          </a:p>
          <a:p>
            <a:pPr marL="365760" lvl="1" indent="0" algn="justLow"/>
            <a:r>
              <a:rPr lang="en-US" dirty="0" smtClean="0">
                <a:latin typeface="Times New Roman" pitchFamily="18" charset="0"/>
                <a:cs typeface="Times New Roman" pitchFamily="18" charset="0"/>
              </a:rPr>
              <a:t> By </a:t>
            </a:r>
            <a:r>
              <a:rPr lang="en-US" dirty="0">
                <a:latin typeface="Times New Roman" pitchFamily="18" charset="0"/>
                <a:cs typeface="Times New Roman" pitchFamily="18" charset="0"/>
              </a:rPr>
              <a:t>means of </a:t>
            </a:r>
            <a:r>
              <a:rPr lang="en-US" dirty="0" smtClean="0">
                <a:latin typeface="Times New Roman" pitchFamily="18" charset="0"/>
                <a:cs typeface="Times New Roman" pitchFamily="18" charset="0"/>
              </a:rPr>
              <a:t>a transporter which is a carrier protein. That is, the carrier facilitates the diffusion of the substance to the other side. </a:t>
            </a:r>
          </a:p>
          <a:p>
            <a:pPr marL="0" indent="0" algn="justLow"/>
            <a:r>
              <a:rPr lang="en-US" dirty="0" smtClean="0">
                <a:latin typeface="Times New Roman" pitchFamily="18" charset="0"/>
                <a:cs typeface="Times New Roman" pitchFamily="18" charset="0"/>
              </a:rPr>
              <a:t>   Metabolic energy is </a:t>
            </a:r>
            <a:r>
              <a:rPr lang="en-US" b="1" dirty="0" smtClean="0">
                <a:latin typeface="Times New Roman" pitchFamily="18" charset="0"/>
                <a:cs typeface="Times New Roman" pitchFamily="18" charset="0"/>
              </a:rPr>
              <a:t>NOT</a:t>
            </a:r>
            <a:r>
              <a:rPr lang="en-US" dirty="0" smtClean="0">
                <a:latin typeface="Times New Roman" pitchFamily="18" charset="0"/>
                <a:cs typeface="Times New Roman" pitchFamily="18" charset="0"/>
              </a:rPr>
              <a:t> required for this process.  </a:t>
            </a:r>
            <a:r>
              <a:rPr lang="en-US" dirty="0" err="1" smtClean="0">
                <a:latin typeface="Times New Roman" pitchFamily="18" charset="0"/>
                <a:cs typeface="Times New Roman" pitchFamily="18" charset="0"/>
              </a:rPr>
              <a:t>E.g</a:t>
            </a:r>
            <a:r>
              <a:rPr lang="en-US" dirty="0" smtClean="0">
                <a:latin typeface="Times New Roman" pitchFamily="18" charset="0"/>
                <a:cs typeface="Times New Roman" pitchFamily="18" charset="0"/>
              </a:rPr>
              <a:t>: Glucose, amino acids and ions</a:t>
            </a:r>
          </a:p>
          <a:p>
            <a:pPr marL="0" indent="0" algn="justLow"/>
            <a:r>
              <a:rPr lang="en-US" dirty="0" smtClean="0">
                <a:latin typeface="Times New Roman" pitchFamily="18" charset="0"/>
                <a:cs typeface="Times New Roman" pitchFamily="18" charset="0"/>
              </a:rPr>
              <a:t>   Note: </a:t>
            </a:r>
            <a:r>
              <a:rPr lang="en-US" sz="2800" dirty="0" err="1" smtClean="0">
                <a:latin typeface="Times New Roman" pitchFamily="18" charset="0"/>
                <a:cs typeface="Times New Roman" pitchFamily="18" charset="0"/>
              </a:rPr>
              <a:t>Aquaporins</a:t>
            </a:r>
            <a:r>
              <a:rPr lang="en-US" sz="2800" dirty="0" smtClean="0">
                <a:latin typeface="Times New Roman" pitchFamily="18" charset="0"/>
                <a:cs typeface="Times New Roman" pitchFamily="18" charset="0"/>
              </a:rPr>
              <a:t> facilitate the movement of water</a:t>
            </a:r>
            <a:endParaRPr lang="en-US" dirty="0" smtClean="0">
              <a:latin typeface="Times New Roman" pitchFamily="18" charset="0"/>
              <a:cs typeface="Times New Roman" pitchFamily="18" charset="0"/>
            </a:endParaRPr>
          </a:p>
          <a:p>
            <a:pPr marL="0" indent="0">
              <a:buNone/>
            </a:pPr>
            <a:endParaRPr lang="en-US" dirty="0"/>
          </a:p>
        </p:txBody>
      </p:sp>
      <p:pic>
        <p:nvPicPr>
          <p:cNvPr id="4" name="Picture 7" descr="figure 5-25"/>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968240" y="4709160"/>
            <a:ext cx="6446519" cy="1859280"/>
          </a:xfrm>
          <a:prstGeom prst="rect">
            <a:avLst/>
          </a:prstGeom>
          <a:ln w="38100" cap="sq">
            <a:solidFill>
              <a:schemeClr val="tx1"/>
            </a:solidFill>
            <a:prstDash val="solid"/>
            <a:miter lim="800000"/>
          </a:ln>
          <a:effectLst>
            <a:outerShdw blurRad="50800" dist="38100" dir="2700000" algn="tl" rotWithShape="0">
              <a:srgbClr val="000000">
                <a:alpha val="43000"/>
              </a:srgbClr>
            </a:outerShdw>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19134574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8160" y="338328"/>
            <a:ext cx="11201400" cy="1048512"/>
          </a:xfrm>
        </p:spPr>
        <p:style>
          <a:lnRef idx="1">
            <a:schemeClr val="accent2"/>
          </a:lnRef>
          <a:fillRef idx="2">
            <a:schemeClr val="accent2"/>
          </a:fillRef>
          <a:effectRef idx="1">
            <a:schemeClr val="accent2"/>
          </a:effectRef>
          <a:fontRef idx="minor">
            <a:schemeClr val="dk1"/>
          </a:fontRef>
        </p:style>
        <p:txBody>
          <a:bodyPr/>
          <a:lstStyle/>
          <a:p>
            <a:pPr algn="ctr"/>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What is a carrier protein?</a:t>
            </a:r>
            <a:endPar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p:txBody>
      </p:sp>
      <p:sp>
        <p:nvSpPr>
          <p:cNvPr id="3" name="Content Placeholder 2"/>
          <p:cNvSpPr>
            <a:spLocks noGrp="1"/>
          </p:cNvSpPr>
          <p:nvPr>
            <p:ph idx="1"/>
          </p:nvPr>
        </p:nvSpPr>
        <p:spPr>
          <a:xfrm>
            <a:off x="609600" y="1508760"/>
            <a:ext cx="10972800" cy="4815840"/>
          </a:xfrm>
        </p:spPr>
        <p:style>
          <a:lnRef idx="2">
            <a:schemeClr val="accent1"/>
          </a:lnRef>
          <a:fillRef idx="1">
            <a:schemeClr val="lt1"/>
          </a:fillRef>
          <a:effectRef idx="0">
            <a:schemeClr val="accent1"/>
          </a:effectRef>
          <a:fontRef idx="minor">
            <a:schemeClr val="dk1"/>
          </a:fontRef>
        </p:style>
        <p:txBody>
          <a:bodyPr>
            <a:normAutofit/>
          </a:bodyPr>
          <a:lstStyle/>
          <a:p>
            <a:pPr algn="justLow"/>
            <a:r>
              <a:rPr lang="en-US" dirty="0" smtClean="0">
                <a:latin typeface="Times New Roman" pitchFamily="18" charset="0"/>
                <a:cs typeface="Times New Roman" pitchFamily="18" charset="0"/>
              </a:rPr>
              <a:t>A carrier protein spans the thickness of the plasma membrane and change its conformation so that specific binding sites within the carrier are alternately exposed to the ECF and ICF. </a:t>
            </a:r>
          </a:p>
          <a:p>
            <a:pPr algn="justLow"/>
            <a:r>
              <a:rPr lang="en-US" dirty="0" smtClean="0">
                <a:latin typeface="Times New Roman" pitchFamily="18" charset="0"/>
                <a:cs typeface="Times New Roman" pitchFamily="18" charset="0"/>
              </a:rPr>
              <a:t>Carrier-mediated transport systems display 3 characteristics:</a:t>
            </a:r>
          </a:p>
          <a:p>
            <a:pPr marL="880110" lvl="1" indent="-514350" algn="justLow">
              <a:buFont typeface="+mj-lt"/>
              <a:buAutoNum type="arabicPeriod"/>
            </a:pPr>
            <a:r>
              <a:rPr lang="en-US" b="1" dirty="0" smtClean="0">
                <a:latin typeface="Times New Roman" pitchFamily="18" charset="0"/>
                <a:cs typeface="Times New Roman" pitchFamily="18" charset="0"/>
              </a:rPr>
              <a:t>Specificity: </a:t>
            </a:r>
            <a:r>
              <a:rPr lang="en-US" dirty="0" smtClean="0">
                <a:latin typeface="Times New Roman" pitchFamily="18" charset="0"/>
                <a:cs typeface="Times New Roman" pitchFamily="18" charset="0"/>
              </a:rPr>
              <a:t>e.g. glucose cannot bind to amino acid carriers and vice versa.  </a:t>
            </a:r>
          </a:p>
          <a:p>
            <a:pPr marL="880110" lvl="1" indent="-514350" algn="justLow">
              <a:buFont typeface="+mj-lt"/>
              <a:buAutoNum type="arabicPeriod"/>
            </a:pPr>
            <a:r>
              <a:rPr lang="en-US" b="1" dirty="0" smtClean="0">
                <a:latin typeface="Times New Roman" pitchFamily="18" charset="0"/>
                <a:cs typeface="Times New Roman" pitchFamily="18" charset="0"/>
              </a:rPr>
              <a:t>Saturation</a:t>
            </a:r>
            <a:r>
              <a:rPr lang="en-US" b="1" dirty="0">
                <a:latin typeface="Times New Roman" pitchFamily="18" charset="0"/>
                <a:cs typeface="Times New Roman" pitchFamily="18" charset="0"/>
              </a:rPr>
              <a:t>:</a:t>
            </a:r>
            <a:r>
              <a:rPr lang="en-US" b="1"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A limited no. of carrier binding sites are available within a particular plasma membrane for a specific substance. Thus, there is a limit to the amount of substance a carrier can transport across the membrane in a given time. This is called Transport Maximum (Tm).  </a:t>
            </a:r>
          </a:p>
          <a:p>
            <a:pPr marL="880110" lvl="1" indent="-514350" algn="justLow">
              <a:buFont typeface="+mj-lt"/>
              <a:buAutoNum type="arabicPeriod"/>
            </a:pPr>
            <a:r>
              <a:rPr lang="en-US" b="1" dirty="0" smtClean="0">
                <a:latin typeface="Times New Roman" pitchFamily="18" charset="0"/>
                <a:cs typeface="Times New Roman" pitchFamily="18" charset="0"/>
              </a:rPr>
              <a:t>Competition</a:t>
            </a:r>
            <a:r>
              <a:rPr lang="en-US" b="1" dirty="0">
                <a:latin typeface="Times New Roman" pitchFamily="18" charset="0"/>
                <a:cs typeface="Times New Roman" pitchFamily="18" charset="0"/>
              </a:rPr>
              <a:t>:</a:t>
            </a:r>
            <a:r>
              <a:rPr lang="en-US" b="1"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Several different substances are competing for the same carrier site. </a:t>
            </a:r>
            <a:endParaRPr lang="en-US" dirty="0">
              <a:latin typeface="Times New Roman" pitchFamily="18" charset="0"/>
              <a:cs typeface="Times New Roman" pitchFamily="18" charset="0"/>
            </a:endParaRPr>
          </a:p>
        </p:txBody>
      </p:sp>
    </p:spTree>
    <p:extLst>
      <p:ext uri="{BB962C8B-B14F-4D97-AF65-F5344CB8AC3E}">
        <p14:creationId xmlns="" xmlns:p14="http://schemas.microsoft.com/office/powerpoint/2010/main" val="394818236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11"/>
          <p:cNvPicPr>
            <a:picLocks noChangeAspect="1" noChangeArrowheads="1"/>
          </p:cNvPicPr>
          <p:nvPr/>
        </p:nvPicPr>
        <p:blipFill>
          <a:blip r:embed="rId3"/>
          <a:srcRect/>
          <a:stretch>
            <a:fillRect/>
          </a:stretch>
        </p:blipFill>
        <p:spPr bwMode="auto">
          <a:xfrm>
            <a:off x="0" y="0"/>
            <a:ext cx="12192000" cy="68659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6627" name="Text Box 4"/>
          <p:cNvSpPr txBox="1">
            <a:spLocks noChangeArrowheads="1"/>
          </p:cNvSpPr>
          <p:nvPr/>
        </p:nvSpPr>
        <p:spPr bwMode="auto">
          <a:xfrm>
            <a:off x="6353405" y="835025"/>
            <a:ext cx="582913" cy="329287"/>
          </a:xfrm>
          <a:prstGeom prst="rect">
            <a:avLst/>
          </a:prstGeom>
          <a:noFill/>
          <a:ln w="25400">
            <a:noFill/>
            <a:miter lim="800000"/>
            <a:headEnd/>
            <a:tailEnd/>
          </a:ln>
        </p:spPr>
        <p:txBody>
          <a:bodyPr wrap="none" lIns="82263" tIns="41131" rIns="82263" bIns="41131">
            <a:spAutoFit/>
          </a:bodyPr>
          <a:lstStyle/>
          <a:p>
            <a:pPr algn="ctr" rtl="0"/>
            <a:r>
              <a:rPr lang="en-US" sz="1600" b="1" dirty="0">
                <a:latin typeface="Lucida Sans Unicode" pitchFamily="34" charset="0"/>
              </a:rPr>
              <a:t>ions</a:t>
            </a:r>
          </a:p>
        </p:txBody>
      </p:sp>
      <p:sp>
        <p:nvSpPr>
          <p:cNvPr id="26628" name="Text Box 5"/>
          <p:cNvSpPr txBox="1">
            <a:spLocks noChangeArrowheads="1"/>
          </p:cNvSpPr>
          <p:nvPr/>
        </p:nvSpPr>
        <p:spPr bwMode="auto">
          <a:xfrm>
            <a:off x="1497306" y="779781"/>
            <a:ext cx="4045400" cy="329287"/>
          </a:xfrm>
          <a:prstGeom prst="rect">
            <a:avLst/>
          </a:prstGeom>
          <a:noFill/>
          <a:ln w="25400">
            <a:noFill/>
            <a:miter lim="800000"/>
            <a:headEnd/>
            <a:tailEnd/>
          </a:ln>
        </p:spPr>
        <p:txBody>
          <a:bodyPr wrap="none" lIns="82263" tIns="41131" rIns="82263" bIns="41131">
            <a:spAutoFit/>
          </a:bodyPr>
          <a:lstStyle/>
          <a:p>
            <a:r>
              <a:rPr lang="en-US" sz="1600" b="1" dirty="0" smtClean="0">
                <a:latin typeface="Lucida Sans Unicode" pitchFamily="34" charset="0"/>
              </a:rPr>
              <a:t>facilitated </a:t>
            </a:r>
            <a:r>
              <a:rPr lang="en-US" sz="1600" b="1" dirty="0">
                <a:latin typeface="Lucida Sans Unicode" pitchFamily="34" charset="0"/>
              </a:rPr>
              <a:t>diffusion through a channel</a:t>
            </a:r>
          </a:p>
        </p:txBody>
      </p:sp>
      <p:sp>
        <p:nvSpPr>
          <p:cNvPr id="26629" name="Text Box 6"/>
          <p:cNvSpPr txBox="1">
            <a:spLocks noChangeArrowheads="1"/>
          </p:cNvSpPr>
          <p:nvPr/>
        </p:nvSpPr>
        <p:spPr bwMode="auto">
          <a:xfrm>
            <a:off x="8631636" y="5626101"/>
            <a:ext cx="948398" cy="532419"/>
          </a:xfrm>
          <a:prstGeom prst="rect">
            <a:avLst/>
          </a:prstGeom>
          <a:noFill/>
          <a:ln w="25400">
            <a:noFill/>
            <a:miter lim="800000"/>
            <a:headEnd/>
            <a:tailEnd/>
          </a:ln>
        </p:spPr>
        <p:txBody>
          <a:bodyPr wrap="none" lIns="82263" tIns="41131" rIns="82263" bIns="41131">
            <a:spAutoFit/>
          </a:bodyPr>
          <a:lstStyle/>
          <a:p>
            <a:pPr algn="ctr" rtl="0">
              <a:lnSpc>
                <a:spcPct val="90000"/>
              </a:lnSpc>
            </a:pPr>
            <a:r>
              <a:rPr lang="en-US" sz="1600" b="1" dirty="0">
                <a:latin typeface="Lucida Sans Unicode" pitchFamily="34" charset="0"/>
              </a:rPr>
              <a:t>channel</a:t>
            </a:r>
          </a:p>
          <a:p>
            <a:pPr>
              <a:lnSpc>
                <a:spcPct val="90000"/>
              </a:lnSpc>
            </a:pPr>
            <a:r>
              <a:rPr lang="en-US" sz="1600" b="1" dirty="0">
                <a:latin typeface="Lucida Sans Unicode" pitchFamily="34" charset="0"/>
              </a:rPr>
              <a:t>protein </a:t>
            </a:r>
          </a:p>
        </p:txBody>
      </p:sp>
      <p:sp>
        <p:nvSpPr>
          <p:cNvPr id="26630" name="Text Box 7"/>
          <p:cNvSpPr txBox="1">
            <a:spLocks noChangeArrowheads="1"/>
          </p:cNvSpPr>
          <p:nvPr/>
        </p:nvSpPr>
        <p:spPr bwMode="auto">
          <a:xfrm>
            <a:off x="8190848" y="595631"/>
            <a:ext cx="2118590" cy="747863"/>
          </a:xfrm>
          <a:prstGeom prst="rect">
            <a:avLst/>
          </a:prstGeom>
          <a:noFill/>
          <a:ln w="25400">
            <a:noFill/>
            <a:miter lim="800000"/>
            <a:headEnd/>
            <a:tailEnd/>
          </a:ln>
        </p:spPr>
        <p:txBody>
          <a:bodyPr wrap="none" lIns="82263" tIns="41131" rIns="82263" bIns="41131">
            <a:spAutoFit/>
          </a:bodyPr>
          <a:lstStyle/>
          <a:p>
            <a:pPr algn="ctr" rtl="0">
              <a:lnSpc>
                <a:spcPct val="90000"/>
              </a:lnSpc>
            </a:pPr>
            <a:r>
              <a:rPr lang="en-US" sz="1600" b="1" dirty="0">
                <a:latin typeface="Lucida Sans Unicode" pitchFamily="34" charset="0"/>
              </a:rPr>
              <a:t>proteins forming</a:t>
            </a:r>
          </a:p>
          <a:p>
            <a:pPr algn="ctr" rtl="0">
              <a:lnSpc>
                <a:spcPct val="90000"/>
              </a:lnSpc>
            </a:pPr>
            <a:r>
              <a:rPr lang="en-US" sz="1600" b="1" dirty="0">
                <a:latin typeface="Lucida Sans Unicode" pitchFamily="34" charset="0"/>
              </a:rPr>
              <a:t>permanent</a:t>
            </a:r>
          </a:p>
          <a:p>
            <a:pPr algn="ctr" rtl="0">
              <a:lnSpc>
                <a:spcPct val="90000"/>
              </a:lnSpc>
            </a:pPr>
            <a:r>
              <a:rPr lang="en-US" sz="1600" b="1" dirty="0">
                <a:latin typeface="Lucida Sans Unicode" pitchFamily="34" charset="0"/>
              </a:rPr>
              <a:t>hydrophilic channel</a:t>
            </a:r>
          </a:p>
        </p:txBody>
      </p:sp>
      <p:sp>
        <p:nvSpPr>
          <p:cNvPr id="26631" name="Line 8"/>
          <p:cNvSpPr>
            <a:spLocks noChangeShapeType="1"/>
          </p:cNvSpPr>
          <p:nvPr/>
        </p:nvSpPr>
        <p:spPr bwMode="auto">
          <a:xfrm flipH="1">
            <a:off x="6760633" y="1166813"/>
            <a:ext cx="1066800" cy="754062"/>
          </a:xfrm>
          <a:prstGeom prst="line">
            <a:avLst/>
          </a:prstGeom>
          <a:noFill/>
          <a:ln w="25400">
            <a:solidFill>
              <a:schemeClr val="tx1"/>
            </a:solidFill>
            <a:round/>
            <a:headEnd/>
            <a:tailEnd/>
          </a:ln>
        </p:spPr>
        <p:txBody>
          <a:bodyPr wrap="none" lIns="82269" tIns="41134" rIns="82269" bIns="41134" anchor="ctr"/>
          <a:lstStyle/>
          <a:p>
            <a:endParaRPr lang="ar-IQ"/>
          </a:p>
        </p:txBody>
      </p:sp>
      <p:sp>
        <p:nvSpPr>
          <p:cNvPr id="26632" name="Line 10"/>
          <p:cNvSpPr>
            <a:spLocks noChangeShapeType="1"/>
          </p:cNvSpPr>
          <p:nvPr/>
        </p:nvSpPr>
        <p:spPr bwMode="auto">
          <a:xfrm>
            <a:off x="7399867" y="5008564"/>
            <a:ext cx="1280584" cy="617537"/>
          </a:xfrm>
          <a:prstGeom prst="line">
            <a:avLst/>
          </a:prstGeom>
          <a:noFill/>
          <a:ln w="25400">
            <a:solidFill>
              <a:schemeClr val="tx1"/>
            </a:solidFill>
            <a:round/>
            <a:headEnd/>
            <a:tailEnd/>
          </a:ln>
        </p:spPr>
        <p:txBody>
          <a:bodyPr wrap="none" lIns="82269" tIns="41134" rIns="82269" bIns="41134" anchor="ctr"/>
          <a:lstStyle/>
          <a:p>
            <a:endParaRPr lang="ar-IQ"/>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1"/>
          <p:cNvPicPr>
            <a:picLocks noChangeAspect="1" noChangeArrowheads="1"/>
          </p:cNvPicPr>
          <p:nvPr/>
        </p:nvPicPr>
        <p:blipFill>
          <a:blip r:embed="rId3"/>
          <a:srcRect/>
          <a:stretch>
            <a:fillRect/>
          </a:stretch>
        </p:blipFill>
        <p:spPr bwMode="auto">
          <a:xfrm>
            <a:off x="4234" y="-1588"/>
            <a:ext cx="12181417" cy="686117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7651" name="Text Box 4"/>
          <p:cNvSpPr txBox="1">
            <a:spLocks noChangeArrowheads="1"/>
          </p:cNvSpPr>
          <p:nvPr/>
        </p:nvSpPr>
        <p:spPr bwMode="auto">
          <a:xfrm>
            <a:off x="8329385" y="2312353"/>
            <a:ext cx="2052867" cy="329287"/>
          </a:xfrm>
          <a:prstGeom prst="rect">
            <a:avLst/>
          </a:prstGeom>
          <a:noFill/>
          <a:ln w="25400">
            <a:noFill/>
            <a:miter lim="800000"/>
            <a:headEnd/>
            <a:tailEnd/>
          </a:ln>
        </p:spPr>
        <p:txBody>
          <a:bodyPr wrap="none" lIns="82263" tIns="41131" rIns="82263" bIns="41131">
            <a:spAutoFit/>
          </a:bodyPr>
          <a:lstStyle/>
          <a:p>
            <a:pPr algn="ctr" rtl="0"/>
            <a:r>
              <a:rPr lang="en-US" sz="1600" b="1" dirty="0">
                <a:latin typeface="Lucida Sans Unicode" pitchFamily="34" charset="0"/>
              </a:rPr>
              <a:t>(extracellular fluid)</a:t>
            </a:r>
          </a:p>
        </p:txBody>
      </p:sp>
      <p:sp>
        <p:nvSpPr>
          <p:cNvPr id="27652" name="Text Box 5"/>
          <p:cNvSpPr txBox="1">
            <a:spLocks noChangeArrowheads="1"/>
          </p:cNvSpPr>
          <p:nvPr/>
        </p:nvSpPr>
        <p:spPr bwMode="auto">
          <a:xfrm>
            <a:off x="5648864" y="4184650"/>
            <a:ext cx="1317089" cy="329287"/>
          </a:xfrm>
          <a:prstGeom prst="rect">
            <a:avLst/>
          </a:prstGeom>
          <a:noFill/>
          <a:ln w="25400">
            <a:noFill/>
            <a:miter lim="800000"/>
            <a:headEnd/>
            <a:tailEnd/>
          </a:ln>
        </p:spPr>
        <p:txBody>
          <a:bodyPr wrap="none" lIns="82263" tIns="41131" rIns="82263" bIns="41131">
            <a:spAutoFit/>
          </a:bodyPr>
          <a:lstStyle/>
          <a:p>
            <a:pPr algn="ctr" rtl="0"/>
            <a:r>
              <a:rPr lang="en-US" sz="1600" i="1" dirty="0">
                <a:latin typeface="Lucida Sans Unicode" pitchFamily="34" charset="0"/>
              </a:rPr>
              <a:t>(</a:t>
            </a:r>
            <a:r>
              <a:rPr lang="en-US" sz="1600" b="1" dirty="0">
                <a:latin typeface="Lucida Sans Unicode" pitchFamily="34" charset="0"/>
              </a:rPr>
              <a:t>cytoplasm</a:t>
            </a:r>
            <a:r>
              <a:rPr lang="en-US" sz="1600" i="1" dirty="0">
                <a:latin typeface="Lucida Sans Unicode" pitchFamily="34" charset="0"/>
              </a:rPr>
              <a:t>)</a:t>
            </a:r>
          </a:p>
        </p:txBody>
      </p:sp>
      <p:sp>
        <p:nvSpPr>
          <p:cNvPr id="27653" name="Text Box 6"/>
          <p:cNvSpPr txBox="1">
            <a:spLocks noChangeArrowheads="1"/>
          </p:cNvSpPr>
          <p:nvPr/>
        </p:nvSpPr>
        <p:spPr bwMode="auto">
          <a:xfrm>
            <a:off x="249768" y="4459289"/>
            <a:ext cx="2188633" cy="686307"/>
          </a:xfrm>
          <a:prstGeom prst="rect">
            <a:avLst/>
          </a:prstGeom>
          <a:noFill/>
          <a:ln w="25400">
            <a:noFill/>
            <a:miter lim="800000"/>
            <a:headEnd/>
            <a:tailEnd/>
          </a:ln>
        </p:spPr>
        <p:txBody>
          <a:bodyPr lIns="82263" tIns="41131" rIns="82263" bIns="41131">
            <a:spAutoFit/>
          </a:bodyPr>
          <a:lstStyle/>
          <a:p>
            <a:pPr algn="ctr" rtl="0">
              <a:lnSpc>
                <a:spcPct val="80000"/>
              </a:lnSpc>
            </a:pPr>
            <a:r>
              <a:rPr lang="en-US" sz="1600" b="1" dirty="0">
                <a:latin typeface="Lucida Sans Unicode" pitchFamily="34" charset="0"/>
              </a:rPr>
              <a:t>Carrier protein has binding site for molecule</a:t>
            </a:r>
            <a:r>
              <a:rPr lang="en-US" sz="1600" dirty="0">
                <a:latin typeface="Lucida Sans Unicode" pitchFamily="34" charset="0"/>
              </a:rPr>
              <a:t>.</a:t>
            </a:r>
          </a:p>
        </p:txBody>
      </p:sp>
      <p:sp>
        <p:nvSpPr>
          <p:cNvPr id="27654" name="Text Box 7"/>
          <p:cNvSpPr txBox="1">
            <a:spLocks noChangeArrowheads="1"/>
          </p:cNvSpPr>
          <p:nvPr/>
        </p:nvSpPr>
        <p:spPr bwMode="auto">
          <a:xfrm>
            <a:off x="1644651" y="1989139"/>
            <a:ext cx="2768600" cy="686307"/>
          </a:xfrm>
          <a:prstGeom prst="rect">
            <a:avLst/>
          </a:prstGeom>
          <a:noFill/>
          <a:ln w="25400">
            <a:noFill/>
            <a:miter lim="800000"/>
            <a:headEnd/>
            <a:tailEnd/>
          </a:ln>
        </p:spPr>
        <p:txBody>
          <a:bodyPr lIns="82263" tIns="41131" rIns="82263" bIns="41131">
            <a:spAutoFit/>
          </a:bodyPr>
          <a:lstStyle/>
          <a:p>
            <a:pPr algn="ctr">
              <a:lnSpc>
                <a:spcPct val="80000"/>
              </a:lnSpc>
            </a:pPr>
            <a:r>
              <a:rPr lang="en-US" sz="1600" b="1" dirty="0">
                <a:latin typeface="Lucida Sans Unicode" pitchFamily="34" charset="0"/>
              </a:rPr>
              <a:t>amino acids,</a:t>
            </a:r>
          </a:p>
          <a:p>
            <a:pPr algn="ctr">
              <a:lnSpc>
                <a:spcPct val="80000"/>
              </a:lnSpc>
            </a:pPr>
            <a:r>
              <a:rPr lang="en-US" sz="1600" b="1" dirty="0">
                <a:latin typeface="Lucida Sans Unicode" pitchFamily="34" charset="0"/>
              </a:rPr>
              <a:t>sugars,</a:t>
            </a:r>
          </a:p>
          <a:p>
            <a:pPr algn="ctr" rtl="0">
              <a:lnSpc>
                <a:spcPct val="80000"/>
              </a:lnSpc>
            </a:pPr>
            <a:r>
              <a:rPr lang="en-US" sz="1600" b="1" dirty="0">
                <a:latin typeface="Lucida Sans Unicode" pitchFamily="34" charset="0"/>
              </a:rPr>
              <a:t>small proteins</a:t>
            </a:r>
          </a:p>
        </p:txBody>
      </p:sp>
      <p:sp>
        <p:nvSpPr>
          <p:cNvPr id="27655" name="Text Box 8"/>
          <p:cNvSpPr txBox="1">
            <a:spLocks noChangeArrowheads="1"/>
          </p:cNvSpPr>
          <p:nvPr/>
        </p:nvSpPr>
        <p:spPr bwMode="auto">
          <a:xfrm>
            <a:off x="484167" y="1178560"/>
            <a:ext cx="3848230" cy="329287"/>
          </a:xfrm>
          <a:prstGeom prst="rect">
            <a:avLst/>
          </a:prstGeom>
          <a:noFill/>
          <a:ln w="25400">
            <a:noFill/>
            <a:miter lim="800000"/>
            <a:headEnd/>
            <a:tailEnd/>
          </a:ln>
        </p:spPr>
        <p:txBody>
          <a:bodyPr wrap="none" lIns="82263" tIns="41131" rIns="82263" bIns="41131">
            <a:spAutoFit/>
          </a:bodyPr>
          <a:lstStyle/>
          <a:p>
            <a:pPr algn="ctr" rtl="0"/>
            <a:r>
              <a:rPr lang="en-US" sz="1600" b="1" dirty="0" smtClean="0">
                <a:latin typeface="Lucida Sans Unicode" pitchFamily="34" charset="0"/>
              </a:rPr>
              <a:t>facilitated diffusion through a carrier</a:t>
            </a:r>
          </a:p>
        </p:txBody>
      </p:sp>
      <p:sp>
        <p:nvSpPr>
          <p:cNvPr id="27656" name="Text Box 9"/>
          <p:cNvSpPr txBox="1">
            <a:spLocks noChangeArrowheads="1"/>
          </p:cNvSpPr>
          <p:nvPr/>
        </p:nvSpPr>
        <p:spPr bwMode="auto">
          <a:xfrm>
            <a:off x="2702404" y="3979863"/>
            <a:ext cx="940383" cy="501641"/>
          </a:xfrm>
          <a:prstGeom prst="rect">
            <a:avLst/>
          </a:prstGeom>
          <a:noFill/>
          <a:ln w="25400">
            <a:noFill/>
            <a:miter lim="800000"/>
            <a:headEnd/>
            <a:tailEnd/>
          </a:ln>
        </p:spPr>
        <p:txBody>
          <a:bodyPr wrap="none" lIns="82263" tIns="41131" rIns="82263" bIns="41131">
            <a:spAutoFit/>
          </a:bodyPr>
          <a:lstStyle/>
          <a:p>
            <a:r>
              <a:rPr lang="en-US" sz="1600" b="1" dirty="0">
                <a:latin typeface="Lucida Sans Unicode" pitchFamily="34" charset="0"/>
              </a:rPr>
              <a:t>carrier </a:t>
            </a:r>
          </a:p>
          <a:p>
            <a:pPr algn="ctr" rtl="0">
              <a:lnSpc>
                <a:spcPct val="60000"/>
              </a:lnSpc>
            </a:pPr>
            <a:r>
              <a:rPr lang="en-US" sz="1600" b="1" dirty="0">
                <a:latin typeface="Lucida Sans Unicode" pitchFamily="34" charset="0"/>
              </a:rPr>
              <a:t>protein</a:t>
            </a:r>
          </a:p>
        </p:txBody>
      </p:sp>
      <p:sp>
        <p:nvSpPr>
          <p:cNvPr id="27657" name="Text Box 10"/>
          <p:cNvSpPr txBox="1">
            <a:spLocks noChangeArrowheads="1"/>
          </p:cNvSpPr>
          <p:nvPr/>
        </p:nvSpPr>
        <p:spPr bwMode="auto">
          <a:xfrm>
            <a:off x="3431118" y="4608513"/>
            <a:ext cx="2256367" cy="489330"/>
          </a:xfrm>
          <a:prstGeom prst="rect">
            <a:avLst/>
          </a:prstGeom>
          <a:noFill/>
          <a:ln w="25400">
            <a:noFill/>
            <a:miter lim="800000"/>
            <a:headEnd/>
            <a:tailEnd/>
          </a:ln>
        </p:spPr>
        <p:txBody>
          <a:bodyPr lIns="82263" tIns="41131" rIns="82263" bIns="41131">
            <a:spAutoFit/>
          </a:bodyPr>
          <a:lstStyle/>
          <a:p>
            <a:pPr algn="ctr" rtl="0">
              <a:lnSpc>
                <a:spcPct val="80000"/>
              </a:lnSpc>
            </a:pPr>
            <a:r>
              <a:rPr lang="en-US" sz="1600" b="1" dirty="0">
                <a:latin typeface="Lucida Sans Unicode" pitchFamily="34" charset="0"/>
              </a:rPr>
              <a:t>Molecule enters binding site</a:t>
            </a:r>
            <a:r>
              <a:rPr lang="en-US" sz="1600" dirty="0">
                <a:latin typeface="Lucida Sans Unicode" pitchFamily="34" charset="0"/>
              </a:rPr>
              <a:t>.</a:t>
            </a:r>
          </a:p>
        </p:txBody>
      </p:sp>
      <p:sp>
        <p:nvSpPr>
          <p:cNvPr id="27658" name="Text Box 11"/>
          <p:cNvSpPr txBox="1">
            <a:spLocks noChangeArrowheads="1"/>
          </p:cNvSpPr>
          <p:nvPr/>
        </p:nvSpPr>
        <p:spPr bwMode="auto">
          <a:xfrm>
            <a:off x="5655733" y="4564063"/>
            <a:ext cx="4303184" cy="698500"/>
          </a:xfrm>
          <a:prstGeom prst="rect">
            <a:avLst/>
          </a:prstGeom>
          <a:noFill/>
          <a:ln w="25400">
            <a:noFill/>
            <a:miter lim="800000"/>
            <a:headEnd/>
            <a:tailEnd/>
          </a:ln>
        </p:spPr>
        <p:txBody>
          <a:bodyPr lIns="82263" tIns="41131" rIns="82263" bIns="41131">
            <a:spAutoFit/>
          </a:bodyPr>
          <a:lstStyle/>
          <a:p>
            <a:pPr algn="ctr" rtl="0">
              <a:lnSpc>
                <a:spcPct val="80000"/>
              </a:lnSpc>
            </a:pPr>
            <a:r>
              <a:rPr lang="en-US" sz="1600" b="1" dirty="0">
                <a:latin typeface="Lucida Sans Unicode" pitchFamily="34" charset="0"/>
              </a:rPr>
              <a:t>Carrier protein changes</a:t>
            </a:r>
          </a:p>
          <a:p>
            <a:pPr algn="ctr" rtl="0">
              <a:lnSpc>
                <a:spcPct val="80000"/>
              </a:lnSpc>
            </a:pPr>
            <a:r>
              <a:rPr lang="en-US" sz="1600" b="1" dirty="0">
                <a:latin typeface="Lucida Sans Unicode" pitchFamily="34" charset="0"/>
              </a:rPr>
              <a:t>shape, transporting molecule</a:t>
            </a:r>
          </a:p>
          <a:p>
            <a:pPr algn="ctr" rtl="0">
              <a:lnSpc>
                <a:spcPct val="80000"/>
              </a:lnSpc>
            </a:pPr>
            <a:r>
              <a:rPr lang="en-US" sz="1600" b="1" dirty="0">
                <a:latin typeface="Lucida Sans Unicode" pitchFamily="34" charset="0"/>
              </a:rPr>
              <a:t>across membrane</a:t>
            </a:r>
            <a:r>
              <a:rPr lang="en-US" sz="1600" dirty="0">
                <a:latin typeface="Lucida Sans Unicode" pitchFamily="34" charset="0"/>
              </a:rPr>
              <a:t>.</a:t>
            </a:r>
          </a:p>
        </p:txBody>
      </p:sp>
      <p:sp>
        <p:nvSpPr>
          <p:cNvPr id="27659" name="Text Box 12"/>
          <p:cNvSpPr txBox="1">
            <a:spLocks noChangeArrowheads="1"/>
          </p:cNvSpPr>
          <p:nvPr/>
        </p:nvSpPr>
        <p:spPr bwMode="auto">
          <a:xfrm>
            <a:off x="9332383" y="4580255"/>
            <a:ext cx="2859617" cy="446242"/>
          </a:xfrm>
          <a:prstGeom prst="rect">
            <a:avLst/>
          </a:prstGeom>
          <a:noFill/>
          <a:ln w="25400">
            <a:noFill/>
            <a:miter lim="800000"/>
            <a:headEnd/>
            <a:tailEnd/>
          </a:ln>
        </p:spPr>
        <p:txBody>
          <a:bodyPr lIns="82263" tIns="41131" rIns="82263" bIns="41131">
            <a:spAutoFit/>
          </a:bodyPr>
          <a:lstStyle/>
          <a:p>
            <a:pPr algn="ctr" rtl="0">
              <a:lnSpc>
                <a:spcPct val="70000"/>
              </a:lnSpc>
            </a:pPr>
            <a:r>
              <a:rPr lang="en-US" sz="1600" b="1" dirty="0">
                <a:latin typeface="Lucida Sans Unicode" pitchFamily="34" charset="0"/>
              </a:rPr>
              <a:t>Carrier protein resumes original shape.</a:t>
            </a:r>
          </a:p>
        </p:txBody>
      </p:sp>
      <p:sp>
        <p:nvSpPr>
          <p:cNvPr id="27660" name="Line 13"/>
          <p:cNvSpPr>
            <a:spLocks noChangeShapeType="1"/>
          </p:cNvSpPr>
          <p:nvPr/>
        </p:nvSpPr>
        <p:spPr bwMode="auto">
          <a:xfrm flipH="1" flipV="1">
            <a:off x="1096434" y="2127251"/>
            <a:ext cx="1096433" cy="136525"/>
          </a:xfrm>
          <a:prstGeom prst="line">
            <a:avLst/>
          </a:prstGeom>
          <a:noFill/>
          <a:ln w="25400">
            <a:solidFill>
              <a:schemeClr val="tx1"/>
            </a:solidFill>
            <a:round/>
            <a:headEnd/>
            <a:tailEnd/>
          </a:ln>
        </p:spPr>
        <p:txBody>
          <a:bodyPr wrap="none" lIns="82269" tIns="41134" rIns="82269" bIns="41134" anchor="ctr"/>
          <a:lstStyle/>
          <a:p>
            <a:endParaRPr lang="ar-IQ"/>
          </a:p>
        </p:txBody>
      </p:sp>
      <p:sp>
        <p:nvSpPr>
          <p:cNvPr id="27661" name="Line 14"/>
          <p:cNvSpPr>
            <a:spLocks noChangeShapeType="1"/>
          </p:cNvSpPr>
          <p:nvPr/>
        </p:nvSpPr>
        <p:spPr bwMode="auto">
          <a:xfrm flipH="1">
            <a:off x="4019552" y="2263776"/>
            <a:ext cx="1096433" cy="138113"/>
          </a:xfrm>
          <a:prstGeom prst="line">
            <a:avLst/>
          </a:prstGeom>
          <a:noFill/>
          <a:ln w="25400">
            <a:solidFill>
              <a:schemeClr val="tx1"/>
            </a:solidFill>
            <a:round/>
            <a:headEnd/>
            <a:tailEnd/>
          </a:ln>
        </p:spPr>
        <p:txBody>
          <a:bodyPr wrap="none" lIns="82269" tIns="41134" rIns="82269" bIns="41134" anchor="ctr"/>
          <a:lstStyle/>
          <a:p>
            <a:endParaRPr lang="ar-IQ"/>
          </a:p>
        </p:txBody>
      </p:sp>
      <p:sp>
        <p:nvSpPr>
          <p:cNvPr id="27662" name="Line 15"/>
          <p:cNvSpPr>
            <a:spLocks noChangeShapeType="1"/>
          </p:cNvSpPr>
          <p:nvPr/>
        </p:nvSpPr>
        <p:spPr bwMode="auto">
          <a:xfrm>
            <a:off x="1826684" y="3979864"/>
            <a:ext cx="658283" cy="204787"/>
          </a:xfrm>
          <a:prstGeom prst="line">
            <a:avLst/>
          </a:prstGeom>
          <a:noFill/>
          <a:ln w="25400">
            <a:solidFill>
              <a:schemeClr val="tx1"/>
            </a:solidFill>
            <a:round/>
            <a:headEnd/>
            <a:tailEnd/>
          </a:ln>
        </p:spPr>
        <p:txBody>
          <a:bodyPr wrap="none" lIns="82269" tIns="41134" rIns="82269" bIns="41134" anchor="ctr"/>
          <a:lstStyle/>
          <a:p>
            <a:endParaRPr lang="ar-IQ"/>
          </a:p>
        </p:txBody>
      </p:sp>
      <p:sp>
        <p:nvSpPr>
          <p:cNvPr id="27663" name="Line 16"/>
          <p:cNvSpPr>
            <a:spLocks noChangeShapeType="1"/>
          </p:cNvSpPr>
          <p:nvPr/>
        </p:nvSpPr>
        <p:spPr bwMode="auto">
          <a:xfrm flipH="1">
            <a:off x="931334" y="4116388"/>
            <a:ext cx="531284" cy="342900"/>
          </a:xfrm>
          <a:prstGeom prst="line">
            <a:avLst/>
          </a:prstGeom>
          <a:noFill/>
          <a:ln w="25400">
            <a:solidFill>
              <a:schemeClr val="tx1"/>
            </a:solidFill>
            <a:round/>
            <a:headEnd/>
            <a:tailEnd/>
          </a:ln>
        </p:spPr>
        <p:txBody>
          <a:bodyPr wrap="none" lIns="82269" tIns="41134" rIns="82269" bIns="41134" anchor="ctr"/>
          <a:lstStyle/>
          <a:p>
            <a:endParaRPr lang="ar-IQ"/>
          </a:p>
        </p:txBody>
      </p:sp>
      <p:sp>
        <p:nvSpPr>
          <p:cNvPr id="27664" name="Line 17"/>
          <p:cNvSpPr>
            <a:spLocks noChangeShapeType="1"/>
          </p:cNvSpPr>
          <p:nvPr/>
        </p:nvSpPr>
        <p:spPr bwMode="auto">
          <a:xfrm flipH="1">
            <a:off x="4385733" y="4184650"/>
            <a:ext cx="273051" cy="342900"/>
          </a:xfrm>
          <a:prstGeom prst="line">
            <a:avLst/>
          </a:prstGeom>
          <a:noFill/>
          <a:ln w="25400">
            <a:solidFill>
              <a:schemeClr val="tx1"/>
            </a:solidFill>
            <a:round/>
            <a:headEnd/>
            <a:tailEnd/>
          </a:ln>
        </p:spPr>
        <p:txBody>
          <a:bodyPr wrap="none" lIns="82269" tIns="41134" rIns="82269" bIns="41134" anchor="ctr"/>
          <a:lstStyle/>
          <a:p>
            <a:endParaRPr lang="ar-IQ"/>
          </a:p>
        </p:txBody>
      </p:sp>
      <p:sp>
        <p:nvSpPr>
          <p:cNvPr id="27665" name="Line 18"/>
          <p:cNvSpPr>
            <a:spLocks noChangeShapeType="1"/>
          </p:cNvSpPr>
          <p:nvPr/>
        </p:nvSpPr>
        <p:spPr bwMode="auto">
          <a:xfrm flipH="1">
            <a:off x="7308851" y="4048126"/>
            <a:ext cx="275167" cy="411163"/>
          </a:xfrm>
          <a:prstGeom prst="line">
            <a:avLst/>
          </a:prstGeom>
          <a:noFill/>
          <a:ln w="25400">
            <a:solidFill>
              <a:schemeClr val="tx1"/>
            </a:solidFill>
            <a:round/>
            <a:headEnd/>
            <a:tailEnd/>
          </a:ln>
        </p:spPr>
        <p:txBody>
          <a:bodyPr wrap="none" lIns="82269" tIns="41134" rIns="82269" bIns="41134" anchor="ctr"/>
          <a:lstStyle/>
          <a:p>
            <a:endParaRPr lang="ar-IQ"/>
          </a:p>
        </p:txBody>
      </p:sp>
      <p:sp>
        <p:nvSpPr>
          <p:cNvPr id="27666" name="Line 19"/>
          <p:cNvSpPr>
            <a:spLocks noChangeShapeType="1"/>
          </p:cNvSpPr>
          <p:nvPr/>
        </p:nvSpPr>
        <p:spPr bwMode="auto">
          <a:xfrm flipH="1">
            <a:off x="10507134" y="4103688"/>
            <a:ext cx="201084" cy="423862"/>
          </a:xfrm>
          <a:prstGeom prst="line">
            <a:avLst/>
          </a:prstGeom>
          <a:noFill/>
          <a:ln w="25400">
            <a:solidFill>
              <a:schemeClr val="tx1"/>
            </a:solidFill>
            <a:round/>
            <a:headEnd/>
            <a:tailEnd/>
          </a:ln>
        </p:spPr>
        <p:txBody>
          <a:bodyPr wrap="none" lIns="82269" tIns="41134" rIns="82269" bIns="41134" anchor="ctr"/>
          <a:lstStyle/>
          <a:p>
            <a:endParaRPr lang="ar-IQ"/>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rotWithShape="1">
          <a:blip r:embed="rId3">
            <a:extLst>
              <a:ext uri="{28A0092B-C50C-407E-A947-70E740481C1C}">
                <a14:useLocalDpi xmlns="" xmlns:a14="http://schemas.microsoft.com/office/drawing/2010/main" val="0"/>
              </a:ext>
            </a:extLst>
          </a:blip>
          <a:srcRect l="6555" t="5323" r="4851" b="27718"/>
          <a:stretch/>
        </p:blipFill>
        <p:spPr bwMode="auto">
          <a:xfrm>
            <a:off x="304800" y="152400"/>
            <a:ext cx="11338560" cy="6477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 name="Text Box 5"/>
          <p:cNvSpPr txBox="1">
            <a:spLocks noChangeArrowheads="1"/>
          </p:cNvSpPr>
          <p:nvPr/>
        </p:nvSpPr>
        <p:spPr bwMode="auto">
          <a:xfrm>
            <a:off x="460643" y="520701"/>
            <a:ext cx="4640114" cy="329287"/>
          </a:xfrm>
          <a:prstGeom prst="rect">
            <a:avLst/>
          </a:prstGeom>
          <a:noFill/>
          <a:ln w="25400">
            <a:noFill/>
            <a:miter lim="800000"/>
            <a:headEnd/>
            <a:tailEnd/>
          </a:ln>
        </p:spPr>
        <p:txBody>
          <a:bodyPr wrap="none" lIns="82263" tIns="41131" rIns="82263" bIns="41131">
            <a:spAutoFit/>
          </a:bodyPr>
          <a:lstStyle/>
          <a:p>
            <a:r>
              <a:rPr lang="en-US" sz="1600" b="1" dirty="0" smtClean="0">
                <a:latin typeface="Lucida Sans Unicode" pitchFamily="34" charset="0"/>
              </a:rPr>
              <a:t>facilitated </a:t>
            </a:r>
            <a:r>
              <a:rPr lang="en-US" sz="1600" b="1" dirty="0">
                <a:latin typeface="Lucida Sans Unicode" pitchFamily="34" charset="0"/>
              </a:rPr>
              <a:t>diffusion through a </a:t>
            </a:r>
            <a:r>
              <a:rPr lang="en-US" sz="1600" b="1" dirty="0" smtClean="0">
                <a:latin typeface="Lucida Sans Unicode" pitchFamily="34" charset="0"/>
              </a:rPr>
              <a:t>carrier protein</a:t>
            </a:r>
            <a:endParaRPr lang="en-US" sz="1600" b="1" dirty="0">
              <a:latin typeface="Lucida Sans Unicode" pitchFamily="34" charset="0"/>
            </a:endParaRPr>
          </a:p>
        </p:txBody>
      </p:sp>
    </p:spTree>
    <p:extLst>
      <p:ext uri="{BB962C8B-B14F-4D97-AF65-F5344CB8AC3E}">
        <p14:creationId xmlns="" xmlns:p14="http://schemas.microsoft.com/office/powerpoint/2010/main" val="59321580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a:xfrm>
            <a:off x="3791744" y="274638"/>
            <a:ext cx="6240693" cy="922114"/>
          </a:xfrm>
        </p:spPr>
        <p:style>
          <a:lnRef idx="1">
            <a:schemeClr val="accent2"/>
          </a:lnRef>
          <a:fillRef idx="2">
            <a:schemeClr val="accent2"/>
          </a:fillRef>
          <a:effectRef idx="1">
            <a:schemeClr val="accent2"/>
          </a:effectRef>
          <a:fontRef idx="minor">
            <a:schemeClr val="dk1"/>
          </a:fontRef>
        </p:style>
        <p:txBody>
          <a:bodyPr>
            <a:normAutofit/>
          </a:bodyPr>
          <a:lstStyle/>
          <a:p>
            <a:pPr algn="ctr" rtl="0"/>
            <a:r>
              <a:rPr lang="en-US" sz="3600" dirty="0">
                <a:solidFill>
                  <a:schemeClr val="dk1"/>
                </a:solidFill>
                <a:latin typeface="Times New Roman" pitchFamily="18" charset="0"/>
                <a:ea typeface="+mn-ea"/>
                <a:cs typeface="Times New Roman" pitchFamily="18" charset="0"/>
              </a:rPr>
              <a:t>Osmosis</a:t>
            </a:r>
          </a:p>
        </p:txBody>
      </p:sp>
      <p:sp>
        <p:nvSpPr>
          <p:cNvPr id="105475" name="Rectangle 3"/>
          <p:cNvSpPr>
            <a:spLocks noGrp="1" noChangeArrowheads="1"/>
          </p:cNvSpPr>
          <p:nvPr>
            <p:ph type="body" idx="1"/>
          </p:nvPr>
        </p:nvSpPr>
        <p:spPr>
          <a:xfrm>
            <a:off x="1417320" y="1340768"/>
            <a:ext cx="9905999" cy="2736304"/>
          </a:xfrm>
        </p:spPr>
        <p:style>
          <a:lnRef idx="2">
            <a:schemeClr val="dk1"/>
          </a:lnRef>
          <a:fillRef idx="1">
            <a:schemeClr val="lt1"/>
          </a:fillRef>
          <a:effectRef idx="0">
            <a:schemeClr val="dk1"/>
          </a:effectRef>
          <a:fontRef idx="minor">
            <a:schemeClr val="dk1"/>
          </a:fontRef>
        </p:style>
        <p:txBody>
          <a:bodyPr>
            <a:normAutofit fontScale="92500" lnSpcReduction="20000"/>
          </a:bodyPr>
          <a:lstStyle/>
          <a:p>
            <a:pPr algn="justLow"/>
            <a:r>
              <a:rPr lang="en-US" sz="2400" dirty="0">
                <a:latin typeface="Times New Roman" pitchFamily="18" charset="0"/>
                <a:cs typeface="Times New Roman" pitchFamily="18" charset="0"/>
              </a:rPr>
              <a:t>Special form of </a:t>
            </a:r>
            <a:r>
              <a:rPr lang="en-US" sz="2400" dirty="0" smtClean="0">
                <a:latin typeface="Times New Roman" pitchFamily="18" charset="0"/>
                <a:cs typeface="Times New Roman" pitchFamily="18" charset="0"/>
              </a:rPr>
              <a:t>diffusion involves the diffusion of water down its concentration gradient (that is, an area of higher water concentration to an area of lower water concentration) thru a semi-permeable membrane is called Osmosis.   </a:t>
            </a:r>
          </a:p>
          <a:p>
            <a:pPr algn="l" rtl="0"/>
            <a:endParaRPr lang="en-US" sz="2400" dirty="0">
              <a:latin typeface="Times New Roman" pitchFamily="18" charset="0"/>
              <a:cs typeface="Times New Roman" pitchFamily="18" charset="0"/>
            </a:endParaRPr>
          </a:p>
          <a:p>
            <a:pPr algn="l" rtl="0"/>
            <a:r>
              <a:rPr lang="en-US" sz="2400" dirty="0" smtClean="0">
                <a:latin typeface="Times New Roman" pitchFamily="18" charset="0"/>
                <a:cs typeface="Times New Roman" pitchFamily="18" charset="0"/>
              </a:rPr>
              <a:t>Fluid </a:t>
            </a:r>
            <a:r>
              <a:rPr lang="en-US" sz="2400" dirty="0">
                <a:latin typeface="Times New Roman" pitchFamily="18" charset="0"/>
                <a:cs typeface="Times New Roman" pitchFamily="18" charset="0"/>
              </a:rPr>
              <a:t>flows from lower solute concentration</a:t>
            </a:r>
          </a:p>
          <a:p>
            <a:pPr algn="l" rtl="0"/>
            <a:r>
              <a:rPr lang="en-US" sz="2400" dirty="0" smtClean="0">
                <a:latin typeface="Times New Roman" pitchFamily="18" charset="0"/>
                <a:cs typeface="Times New Roman" pitchFamily="18" charset="0"/>
              </a:rPr>
              <a:t>Often </a:t>
            </a:r>
            <a:r>
              <a:rPr lang="en-US" sz="2400" dirty="0">
                <a:latin typeface="Times New Roman" pitchFamily="18" charset="0"/>
                <a:cs typeface="Times New Roman" pitchFamily="18" charset="0"/>
              </a:rPr>
              <a:t>involves movement of water</a:t>
            </a:r>
          </a:p>
          <a:p>
            <a:pPr lvl="1" algn="l" rtl="0"/>
            <a:r>
              <a:rPr lang="en-US" sz="2400" dirty="0">
                <a:latin typeface="Times New Roman" pitchFamily="18" charset="0"/>
                <a:cs typeface="Times New Roman" pitchFamily="18" charset="0"/>
              </a:rPr>
              <a:t>Into cell</a:t>
            </a:r>
          </a:p>
          <a:p>
            <a:pPr lvl="1" algn="l" rtl="0"/>
            <a:r>
              <a:rPr lang="en-US" sz="2400" dirty="0">
                <a:latin typeface="Times New Roman" pitchFamily="18" charset="0"/>
                <a:cs typeface="Times New Roman" pitchFamily="18" charset="0"/>
              </a:rPr>
              <a:t>Out of cell</a:t>
            </a:r>
          </a:p>
        </p:txBody>
      </p:sp>
      <p:pic>
        <p:nvPicPr>
          <p:cNvPr id="4" name="Picture 6" descr="figure 5-24"/>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927648" y="4170427"/>
            <a:ext cx="7609813" cy="2421144"/>
          </a:xfrm>
          <a:prstGeom prst="rect">
            <a:avLst/>
          </a:prstGeom>
          <a:ln w="38100" cap="sq">
            <a:solidFill>
              <a:schemeClr val="tx1"/>
            </a:solidFill>
            <a:prstDash val="solid"/>
            <a:miter lim="800000"/>
          </a:ln>
          <a:effectLst>
            <a:outerShdw blurRad="50800" dist="38100" dir="2700000" algn="tl" rotWithShape="0">
              <a:srgbClr val="000000">
                <a:alpha val="43000"/>
              </a:srgbClr>
            </a:outerShdw>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43297589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OSMOSIS</a:t>
            </a:r>
            <a:endParaRPr lang="en-US" b="1" u="sng" dirty="0"/>
          </a:p>
        </p:txBody>
      </p:sp>
      <p:pic>
        <p:nvPicPr>
          <p:cNvPr id="1026" name="Picture 2"/>
          <p:cNvPicPr>
            <a:picLocks noGrp="1" noChangeAspect="1" noChangeArrowheads="1"/>
          </p:cNvPicPr>
          <p:nvPr>
            <p:ph idx="1"/>
          </p:nvPr>
        </p:nvPicPr>
        <p:blipFill>
          <a:blip r:embed="rId3">
            <a:extLst>
              <a:ext uri="{28A0092B-C50C-407E-A947-70E740481C1C}">
                <a14:useLocalDpi xmlns="" xmlns:a14="http://schemas.microsoft.com/office/drawing/2010/main" val="0"/>
              </a:ext>
            </a:extLst>
          </a:blip>
          <a:srcRect/>
          <a:stretch>
            <a:fillRect/>
          </a:stretch>
        </p:blipFill>
        <p:spPr bwMode="auto">
          <a:xfrm>
            <a:off x="711200" y="1828800"/>
            <a:ext cx="10769600" cy="4648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02643531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4294967295"/>
          </p:nvPr>
        </p:nvPicPr>
        <p:blipFill>
          <a:blip r:embed="rId3">
            <a:extLst>
              <a:ext uri="{28A0092B-C50C-407E-A947-70E740481C1C}">
                <a14:useLocalDpi xmlns="" xmlns:a14="http://schemas.microsoft.com/office/drawing/2010/main" val="0"/>
              </a:ext>
            </a:extLst>
          </a:blip>
          <a:srcRect/>
          <a:stretch>
            <a:fillRect/>
          </a:stretch>
        </p:blipFill>
        <p:spPr bwMode="auto">
          <a:xfrm>
            <a:off x="406400" y="286870"/>
            <a:ext cx="11480800" cy="625736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6297524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22" name="Picture 6" descr="procaryote"/>
          <p:cNvPicPr>
            <a:picLocks noChangeAspect="1" noChangeArrowheads="1"/>
          </p:cNvPicPr>
          <p:nvPr/>
        </p:nvPicPr>
        <p:blipFill>
          <a:blip r:embed="rId3"/>
          <a:srcRect/>
          <a:stretch>
            <a:fillRect/>
          </a:stretch>
        </p:blipFill>
        <p:spPr bwMode="auto">
          <a:xfrm>
            <a:off x="203200" y="459153"/>
            <a:ext cx="5853179" cy="4511791"/>
          </a:xfrm>
          <a:prstGeom prst="rect">
            <a:avLst/>
          </a:prstGeom>
          <a:ln w="38100" cap="sq">
            <a:solidFill>
              <a:schemeClr val="tx1"/>
            </a:solidFill>
            <a:prstDash val="solid"/>
            <a:miter lim="800000"/>
          </a:ln>
          <a:effectLst>
            <a:outerShdw blurRad="50800" dist="38100" dir="2700000" algn="tl" rotWithShape="0">
              <a:srgbClr val="000000">
                <a:alpha val="43000"/>
              </a:srgbClr>
            </a:outerShdw>
          </a:effectLst>
        </p:spPr>
      </p:pic>
      <p:pic>
        <p:nvPicPr>
          <p:cNvPr id="133123" name="Picture 7" descr="Animal-Cell"/>
          <p:cNvPicPr>
            <a:picLocks noChangeAspect="1" noChangeArrowheads="1"/>
          </p:cNvPicPr>
          <p:nvPr/>
        </p:nvPicPr>
        <p:blipFill>
          <a:blip r:embed="rId4"/>
          <a:srcRect/>
          <a:stretch>
            <a:fillRect/>
          </a:stretch>
        </p:blipFill>
        <p:spPr bwMode="auto">
          <a:xfrm>
            <a:off x="6277840" y="441208"/>
            <a:ext cx="5482789" cy="4529735"/>
          </a:xfrm>
          <a:prstGeom prst="rect">
            <a:avLst/>
          </a:prstGeom>
          <a:ln w="38100" cap="sq">
            <a:solidFill>
              <a:schemeClr val="tx1"/>
            </a:solidFill>
            <a:prstDash val="solid"/>
            <a:miter lim="800000"/>
          </a:ln>
          <a:effectLst>
            <a:outerShdw blurRad="50800" dist="38100" dir="2700000" algn="tl" rotWithShape="0">
              <a:srgbClr val="000000">
                <a:alpha val="43000"/>
              </a:srgbClr>
            </a:outerShdw>
          </a:effectLst>
        </p:spPr>
      </p:pic>
      <p:sp>
        <p:nvSpPr>
          <p:cNvPr id="133124" name="Text Box 8"/>
          <p:cNvSpPr txBox="1">
            <a:spLocks noChangeArrowheads="1"/>
          </p:cNvSpPr>
          <p:nvPr/>
        </p:nvSpPr>
        <p:spPr bwMode="auto">
          <a:xfrm>
            <a:off x="203200" y="5334001"/>
            <a:ext cx="6197600" cy="1006475"/>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spAutoFit/>
          </a:bodyPr>
          <a:lstStyle/>
          <a:p>
            <a:pPr algn="l" rtl="0"/>
            <a:r>
              <a:rPr lang="en-US" altLang="zh-CN" sz="2000" b="1" dirty="0">
                <a:latin typeface="Comic Sans MS" pitchFamily="66" charset="0"/>
              </a:rPr>
              <a:t>•Cell membrane &amp; cell wall</a:t>
            </a:r>
          </a:p>
          <a:p>
            <a:pPr algn="l" rtl="0"/>
            <a:r>
              <a:rPr lang="en-US" altLang="zh-CN" sz="2000" b="1" dirty="0">
                <a:latin typeface="Comic Sans MS" pitchFamily="66" charset="0"/>
              </a:rPr>
              <a:t>•</a:t>
            </a:r>
            <a:r>
              <a:rPr lang="en-US" altLang="zh-CN" sz="2000" b="1" dirty="0">
                <a:solidFill>
                  <a:schemeClr val="hlink"/>
                </a:solidFill>
                <a:latin typeface="Comic Sans MS" pitchFamily="66" charset="0"/>
              </a:rPr>
              <a:t>Nucleoid region</a:t>
            </a:r>
            <a:r>
              <a:rPr lang="en-US" altLang="zh-CN" sz="2000" b="1" dirty="0">
                <a:latin typeface="Comic Sans MS" pitchFamily="66" charset="0"/>
              </a:rPr>
              <a:t> contains the DNA </a:t>
            </a:r>
          </a:p>
          <a:p>
            <a:pPr algn="l" rtl="0">
              <a:buFontTx/>
              <a:buChar char="•"/>
            </a:pPr>
            <a:r>
              <a:rPr lang="en-US" altLang="zh-CN" sz="2000" b="1" dirty="0">
                <a:latin typeface="Comic Sans MS" pitchFamily="66" charset="0"/>
              </a:rPr>
              <a:t>Contain ribosomes (no membrane)</a:t>
            </a:r>
          </a:p>
        </p:txBody>
      </p:sp>
      <p:sp>
        <p:nvSpPr>
          <p:cNvPr id="133125" name="Rectangle 9"/>
          <p:cNvSpPr>
            <a:spLocks noChangeArrowheads="1"/>
          </p:cNvSpPr>
          <p:nvPr/>
        </p:nvSpPr>
        <p:spPr bwMode="auto">
          <a:xfrm>
            <a:off x="6705600" y="5334001"/>
            <a:ext cx="5283200" cy="1006475"/>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spAutoFit/>
          </a:bodyPr>
          <a:lstStyle/>
          <a:p>
            <a:pPr algn="l" rtl="0"/>
            <a:r>
              <a:rPr lang="en-US" altLang="zh-CN" sz="2000" b="1" dirty="0">
                <a:latin typeface="Comic Sans MS" pitchFamily="66" charset="0"/>
              </a:rPr>
              <a:t>• Cell Membrane</a:t>
            </a:r>
          </a:p>
          <a:p>
            <a:pPr algn="l" rtl="0"/>
            <a:r>
              <a:rPr lang="en-US" altLang="zh-CN" sz="2000" b="1" dirty="0">
                <a:latin typeface="Comic Sans MS" pitchFamily="66" charset="0"/>
              </a:rPr>
              <a:t>• </a:t>
            </a:r>
            <a:r>
              <a:rPr lang="en-US" altLang="zh-CN" sz="2000" b="1" dirty="0">
                <a:solidFill>
                  <a:schemeClr val="hlink"/>
                </a:solidFill>
                <a:latin typeface="Comic Sans MS" pitchFamily="66" charset="0"/>
              </a:rPr>
              <a:t>Nucleus</a:t>
            </a:r>
          </a:p>
          <a:p>
            <a:pPr algn="l" rtl="0">
              <a:buFontTx/>
              <a:buChar char="•"/>
            </a:pPr>
            <a:r>
              <a:rPr lang="en-US" altLang="zh-CN" sz="2000" b="1" dirty="0">
                <a:latin typeface="Comic Sans MS" pitchFamily="66" charset="0"/>
              </a:rPr>
              <a:t> Cytoplasm with </a:t>
            </a:r>
            <a:r>
              <a:rPr lang="en-US" altLang="zh-CN" sz="2000" b="1" dirty="0">
                <a:solidFill>
                  <a:schemeClr val="hlink"/>
                </a:solidFill>
                <a:latin typeface="Comic Sans MS" pitchFamily="66" charset="0"/>
              </a:rPr>
              <a:t>organelles</a:t>
            </a:r>
            <a:r>
              <a:rPr lang="en-US" altLang="zh-CN" sz="2000" b="1" dirty="0">
                <a:latin typeface="Comic Sans MS" pitchFamily="66" charset="0"/>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33124"/>
                                        </p:tgtEl>
                                        <p:attrNameLst>
                                          <p:attrName>style.visibility</p:attrName>
                                        </p:attrNameLst>
                                      </p:cBhvr>
                                      <p:to>
                                        <p:strVal val="visible"/>
                                      </p:to>
                                    </p:set>
                                    <p:animEffect transition="in" filter="wipe(down)">
                                      <p:cBhvr>
                                        <p:cTn id="7" dur="580">
                                          <p:stCondLst>
                                            <p:cond delay="0"/>
                                          </p:stCondLst>
                                        </p:cTn>
                                        <p:tgtEl>
                                          <p:spTgt spid="133124"/>
                                        </p:tgtEl>
                                      </p:cBhvr>
                                    </p:animEffect>
                                    <p:anim calcmode="lin" valueType="num">
                                      <p:cBhvr>
                                        <p:cTn id="8" dur="1822" tmFilter="0,0; 0.14,0.36; 0.43,0.73; 0.71,0.91; 1.0,1.0">
                                          <p:stCondLst>
                                            <p:cond delay="0"/>
                                          </p:stCondLst>
                                        </p:cTn>
                                        <p:tgtEl>
                                          <p:spTgt spid="13312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3312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3312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3312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33124"/>
                                        </p:tgtEl>
                                        <p:attrNameLst>
                                          <p:attrName>ppt_y</p:attrName>
                                        </p:attrNameLst>
                                      </p:cBhvr>
                                      <p:tavLst>
                                        <p:tav tm="0" fmla="#ppt_y-sin(pi*$)/81">
                                          <p:val>
                                            <p:fltVal val="0"/>
                                          </p:val>
                                        </p:tav>
                                        <p:tav tm="100000">
                                          <p:val>
                                            <p:fltVal val="1"/>
                                          </p:val>
                                        </p:tav>
                                      </p:tavLst>
                                    </p:anim>
                                    <p:animScale>
                                      <p:cBhvr>
                                        <p:cTn id="13" dur="26">
                                          <p:stCondLst>
                                            <p:cond delay="650"/>
                                          </p:stCondLst>
                                        </p:cTn>
                                        <p:tgtEl>
                                          <p:spTgt spid="133124"/>
                                        </p:tgtEl>
                                      </p:cBhvr>
                                      <p:to x="100000" y="60000"/>
                                    </p:animScale>
                                    <p:animScale>
                                      <p:cBhvr>
                                        <p:cTn id="14" dur="166" decel="50000">
                                          <p:stCondLst>
                                            <p:cond delay="676"/>
                                          </p:stCondLst>
                                        </p:cTn>
                                        <p:tgtEl>
                                          <p:spTgt spid="133124"/>
                                        </p:tgtEl>
                                      </p:cBhvr>
                                      <p:to x="100000" y="100000"/>
                                    </p:animScale>
                                    <p:animScale>
                                      <p:cBhvr>
                                        <p:cTn id="15" dur="26">
                                          <p:stCondLst>
                                            <p:cond delay="1312"/>
                                          </p:stCondLst>
                                        </p:cTn>
                                        <p:tgtEl>
                                          <p:spTgt spid="133124"/>
                                        </p:tgtEl>
                                      </p:cBhvr>
                                      <p:to x="100000" y="80000"/>
                                    </p:animScale>
                                    <p:animScale>
                                      <p:cBhvr>
                                        <p:cTn id="16" dur="166" decel="50000">
                                          <p:stCondLst>
                                            <p:cond delay="1338"/>
                                          </p:stCondLst>
                                        </p:cTn>
                                        <p:tgtEl>
                                          <p:spTgt spid="133124"/>
                                        </p:tgtEl>
                                      </p:cBhvr>
                                      <p:to x="100000" y="100000"/>
                                    </p:animScale>
                                    <p:animScale>
                                      <p:cBhvr>
                                        <p:cTn id="17" dur="26">
                                          <p:stCondLst>
                                            <p:cond delay="1642"/>
                                          </p:stCondLst>
                                        </p:cTn>
                                        <p:tgtEl>
                                          <p:spTgt spid="133124"/>
                                        </p:tgtEl>
                                      </p:cBhvr>
                                      <p:to x="100000" y="90000"/>
                                    </p:animScale>
                                    <p:animScale>
                                      <p:cBhvr>
                                        <p:cTn id="18" dur="166" decel="50000">
                                          <p:stCondLst>
                                            <p:cond delay="1668"/>
                                          </p:stCondLst>
                                        </p:cTn>
                                        <p:tgtEl>
                                          <p:spTgt spid="133124"/>
                                        </p:tgtEl>
                                      </p:cBhvr>
                                      <p:to x="100000" y="100000"/>
                                    </p:animScale>
                                    <p:animScale>
                                      <p:cBhvr>
                                        <p:cTn id="19" dur="26">
                                          <p:stCondLst>
                                            <p:cond delay="1808"/>
                                          </p:stCondLst>
                                        </p:cTn>
                                        <p:tgtEl>
                                          <p:spTgt spid="133124"/>
                                        </p:tgtEl>
                                      </p:cBhvr>
                                      <p:to x="100000" y="95000"/>
                                    </p:animScale>
                                    <p:animScale>
                                      <p:cBhvr>
                                        <p:cTn id="20" dur="166" decel="50000">
                                          <p:stCondLst>
                                            <p:cond delay="1834"/>
                                          </p:stCondLst>
                                        </p:cTn>
                                        <p:tgtEl>
                                          <p:spTgt spid="13312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133125"/>
                                        </p:tgtEl>
                                        <p:attrNameLst>
                                          <p:attrName>style.visibility</p:attrName>
                                        </p:attrNameLst>
                                      </p:cBhvr>
                                      <p:to>
                                        <p:strVal val="visible"/>
                                      </p:to>
                                    </p:set>
                                    <p:animEffect transition="in" filter="wipe(down)">
                                      <p:cBhvr>
                                        <p:cTn id="25" dur="580">
                                          <p:stCondLst>
                                            <p:cond delay="0"/>
                                          </p:stCondLst>
                                        </p:cTn>
                                        <p:tgtEl>
                                          <p:spTgt spid="133125"/>
                                        </p:tgtEl>
                                      </p:cBhvr>
                                    </p:animEffect>
                                    <p:anim calcmode="lin" valueType="num">
                                      <p:cBhvr>
                                        <p:cTn id="26" dur="1822" tmFilter="0,0; 0.14,0.36; 0.43,0.73; 0.71,0.91; 1.0,1.0">
                                          <p:stCondLst>
                                            <p:cond delay="0"/>
                                          </p:stCondLst>
                                        </p:cTn>
                                        <p:tgtEl>
                                          <p:spTgt spid="133125"/>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33125"/>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33125"/>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33125"/>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33125"/>
                                        </p:tgtEl>
                                        <p:attrNameLst>
                                          <p:attrName>ppt_y</p:attrName>
                                        </p:attrNameLst>
                                      </p:cBhvr>
                                      <p:tavLst>
                                        <p:tav tm="0" fmla="#ppt_y-sin(pi*$)/81">
                                          <p:val>
                                            <p:fltVal val="0"/>
                                          </p:val>
                                        </p:tav>
                                        <p:tav tm="100000">
                                          <p:val>
                                            <p:fltVal val="1"/>
                                          </p:val>
                                        </p:tav>
                                      </p:tavLst>
                                    </p:anim>
                                    <p:animScale>
                                      <p:cBhvr>
                                        <p:cTn id="31" dur="26">
                                          <p:stCondLst>
                                            <p:cond delay="650"/>
                                          </p:stCondLst>
                                        </p:cTn>
                                        <p:tgtEl>
                                          <p:spTgt spid="133125"/>
                                        </p:tgtEl>
                                      </p:cBhvr>
                                      <p:to x="100000" y="60000"/>
                                    </p:animScale>
                                    <p:animScale>
                                      <p:cBhvr>
                                        <p:cTn id="32" dur="166" decel="50000">
                                          <p:stCondLst>
                                            <p:cond delay="676"/>
                                          </p:stCondLst>
                                        </p:cTn>
                                        <p:tgtEl>
                                          <p:spTgt spid="133125"/>
                                        </p:tgtEl>
                                      </p:cBhvr>
                                      <p:to x="100000" y="100000"/>
                                    </p:animScale>
                                    <p:animScale>
                                      <p:cBhvr>
                                        <p:cTn id="33" dur="26">
                                          <p:stCondLst>
                                            <p:cond delay="1312"/>
                                          </p:stCondLst>
                                        </p:cTn>
                                        <p:tgtEl>
                                          <p:spTgt spid="133125"/>
                                        </p:tgtEl>
                                      </p:cBhvr>
                                      <p:to x="100000" y="80000"/>
                                    </p:animScale>
                                    <p:animScale>
                                      <p:cBhvr>
                                        <p:cTn id="34" dur="166" decel="50000">
                                          <p:stCondLst>
                                            <p:cond delay="1338"/>
                                          </p:stCondLst>
                                        </p:cTn>
                                        <p:tgtEl>
                                          <p:spTgt spid="133125"/>
                                        </p:tgtEl>
                                      </p:cBhvr>
                                      <p:to x="100000" y="100000"/>
                                    </p:animScale>
                                    <p:animScale>
                                      <p:cBhvr>
                                        <p:cTn id="35" dur="26">
                                          <p:stCondLst>
                                            <p:cond delay="1642"/>
                                          </p:stCondLst>
                                        </p:cTn>
                                        <p:tgtEl>
                                          <p:spTgt spid="133125"/>
                                        </p:tgtEl>
                                      </p:cBhvr>
                                      <p:to x="100000" y="90000"/>
                                    </p:animScale>
                                    <p:animScale>
                                      <p:cBhvr>
                                        <p:cTn id="36" dur="166" decel="50000">
                                          <p:stCondLst>
                                            <p:cond delay="1668"/>
                                          </p:stCondLst>
                                        </p:cTn>
                                        <p:tgtEl>
                                          <p:spTgt spid="133125"/>
                                        </p:tgtEl>
                                      </p:cBhvr>
                                      <p:to x="100000" y="100000"/>
                                    </p:animScale>
                                    <p:animScale>
                                      <p:cBhvr>
                                        <p:cTn id="37" dur="26">
                                          <p:stCondLst>
                                            <p:cond delay="1808"/>
                                          </p:stCondLst>
                                        </p:cTn>
                                        <p:tgtEl>
                                          <p:spTgt spid="133125"/>
                                        </p:tgtEl>
                                      </p:cBhvr>
                                      <p:to x="100000" y="95000"/>
                                    </p:animScale>
                                    <p:animScale>
                                      <p:cBhvr>
                                        <p:cTn id="38" dur="166" decel="50000">
                                          <p:stCondLst>
                                            <p:cond delay="1834"/>
                                          </p:stCondLst>
                                        </p:cTn>
                                        <p:tgtEl>
                                          <p:spTgt spid="13312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24" grpId="0" animBg="1"/>
      <p:bldP spid="133125"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23" name="Picture 7" descr="figure 5-26"/>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927648" y="3368675"/>
            <a:ext cx="7213600" cy="3263900"/>
          </a:xfrm>
          <a:prstGeom prst="rect">
            <a:avLst/>
          </a:prstGeom>
          <a:ln w="38100" cap="sq">
            <a:solidFill>
              <a:schemeClr val="tx1"/>
            </a:solidFill>
            <a:prstDash val="solid"/>
            <a:miter lim="800000"/>
          </a:ln>
          <a:effectLst>
            <a:outerShdw blurRad="50800" dist="38100" dir="2700000" algn="tl" rotWithShape="0">
              <a:srgbClr val="000000">
                <a:alpha val="43000"/>
              </a:srgbClr>
            </a:outerShdw>
          </a:effectLst>
          <a:extLst>
            <a:ext uri="{909E8E84-426E-40DD-AFC4-6F175D3DCCD1}">
              <a14:hiddenFill xmlns="" xmlns:a14="http://schemas.microsoft.com/office/drawing/2010/main">
                <a:solidFill>
                  <a:srgbClr val="FFFFFF"/>
                </a:solidFill>
              </a14:hiddenFill>
            </a:ext>
          </a:extLst>
        </p:spPr>
      </p:pic>
      <p:sp>
        <p:nvSpPr>
          <p:cNvPr id="111618" name="Rectangle 2"/>
          <p:cNvSpPr>
            <a:spLocks noGrp="1" noChangeArrowheads="1"/>
          </p:cNvSpPr>
          <p:nvPr>
            <p:ph type="title"/>
          </p:nvPr>
        </p:nvSpPr>
        <p:spPr>
          <a:xfrm>
            <a:off x="3119669" y="274638"/>
            <a:ext cx="6720747" cy="778098"/>
          </a:xfrm>
        </p:spPr>
        <p:style>
          <a:lnRef idx="1">
            <a:schemeClr val="accent2"/>
          </a:lnRef>
          <a:fillRef idx="2">
            <a:schemeClr val="accent2"/>
          </a:fillRef>
          <a:effectRef idx="1">
            <a:schemeClr val="accent2"/>
          </a:effectRef>
          <a:fontRef idx="minor">
            <a:schemeClr val="dk1"/>
          </a:fontRef>
        </p:style>
        <p:txBody>
          <a:bodyPr>
            <a:normAutofit/>
          </a:bodyPr>
          <a:lstStyle/>
          <a:p>
            <a:pPr algn="ctr" rtl="0"/>
            <a:r>
              <a:rPr lang="en-US" sz="3600" dirty="0">
                <a:solidFill>
                  <a:schemeClr val="dk1"/>
                </a:solidFill>
                <a:latin typeface="Times New Roman" pitchFamily="18" charset="0"/>
                <a:ea typeface="+mn-ea"/>
                <a:cs typeface="Times New Roman" pitchFamily="18" charset="0"/>
              </a:rPr>
              <a:t>Active Transport</a:t>
            </a:r>
          </a:p>
        </p:txBody>
      </p:sp>
      <p:sp>
        <p:nvSpPr>
          <p:cNvPr id="111619" name="Rectangle 3"/>
          <p:cNvSpPr>
            <a:spLocks noGrp="1" noChangeArrowheads="1"/>
          </p:cNvSpPr>
          <p:nvPr>
            <p:ph type="body" idx="1"/>
          </p:nvPr>
        </p:nvSpPr>
        <p:spPr>
          <a:xfrm>
            <a:off x="1524000" y="1268760"/>
            <a:ext cx="9550400" cy="1944216"/>
          </a:xfrm>
        </p:spPr>
        <p:style>
          <a:lnRef idx="2">
            <a:schemeClr val="dk1"/>
          </a:lnRef>
          <a:fillRef idx="1">
            <a:schemeClr val="lt1"/>
          </a:fillRef>
          <a:effectRef idx="0">
            <a:schemeClr val="dk1"/>
          </a:effectRef>
          <a:fontRef idx="minor">
            <a:schemeClr val="dk1"/>
          </a:fontRef>
        </p:style>
        <p:txBody>
          <a:bodyPr/>
          <a:lstStyle/>
          <a:p>
            <a:pPr algn="l" rtl="0"/>
            <a:r>
              <a:rPr lang="en-US" dirty="0">
                <a:latin typeface="Times New Roman" pitchFamily="18" charset="0"/>
                <a:cs typeface="Times New Roman" pitchFamily="18" charset="0"/>
              </a:rPr>
              <a:t>Molecular movement</a:t>
            </a:r>
          </a:p>
          <a:p>
            <a:pPr algn="l" rtl="0"/>
            <a:r>
              <a:rPr lang="en-US" dirty="0">
                <a:latin typeface="Times New Roman" pitchFamily="18" charset="0"/>
                <a:cs typeface="Times New Roman" pitchFamily="18" charset="0"/>
              </a:rPr>
              <a:t>Requires energy (against gradient)</a:t>
            </a:r>
          </a:p>
          <a:p>
            <a:pPr algn="l" rtl="0"/>
            <a:r>
              <a:rPr lang="en-US" dirty="0">
                <a:latin typeface="Times New Roman" pitchFamily="18" charset="0"/>
                <a:cs typeface="Times New Roman" pitchFamily="18" charset="0"/>
              </a:rPr>
              <a:t>Example is sodium-potassium pump</a:t>
            </a:r>
          </a:p>
        </p:txBody>
      </p:sp>
    </p:spTree>
    <p:extLst>
      <p:ext uri="{BB962C8B-B14F-4D97-AF65-F5344CB8AC3E}">
        <p14:creationId xmlns="" xmlns:p14="http://schemas.microsoft.com/office/powerpoint/2010/main" val="236043425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ext Box 2"/>
          <p:cNvSpPr txBox="1">
            <a:spLocks noChangeArrowheads="1"/>
          </p:cNvSpPr>
          <p:nvPr/>
        </p:nvSpPr>
        <p:spPr bwMode="auto">
          <a:xfrm>
            <a:off x="728134" y="635000"/>
            <a:ext cx="8809567" cy="641350"/>
          </a:xfrm>
          <a:prstGeom prst="rect">
            <a:avLst/>
          </a:prstGeom>
          <a:noFill/>
          <a:ln w="9525">
            <a:noFill/>
            <a:miter lim="800000"/>
            <a:headEnd/>
            <a:tailEnd/>
          </a:ln>
          <a:effectLst/>
        </p:spPr>
        <p:txBody>
          <a:bodyPr>
            <a:spAutoFit/>
          </a:bodyPr>
          <a:lstStyle/>
          <a:p>
            <a:r>
              <a:rPr lang="en-US" sz="3600" b="1">
                <a:solidFill>
                  <a:schemeClr val="bg1"/>
                </a:solidFill>
                <a:latin typeface="Times New Roman" pitchFamily="18" charset="0"/>
              </a:rPr>
              <a:t>Primary Active Transport</a:t>
            </a:r>
            <a:endParaRPr lang="en-US" sz="3200" b="1">
              <a:solidFill>
                <a:srgbClr val="66FF66"/>
              </a:solidFill>
              <a:latin typeface="Times New Roman" pitchFamily="18" charset="0"/>
            </a:endParaRPr>
          </a:p>
        </p:txBody>
      </p:sp>
      <p:sp>
        <p:nvSpPr>
          <p:cNvPr id="71683" name="Text Box 3"/>
          <p:cNvSpPr txBox="1">
            <a:spLocks noChangeArrowheads="1"/>
          </p:cNvSpPr>
          <p:nvPr/>
        </p:nvSpPr>
        <p:spPr bwMode="auto">
          <a:xfrm>
            <a:off x="518160" y="1051561"/>
            <a:ext cx="6949439" cy="4832092"/>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algn="justLow" rtl="0">
              <a:buSzPct val="107000"/>
              <a:buFont typeface="Arial" pitchFamily="34" charset="0"/>
              <a:buChar char="•"/>
            </a:pPr>
            <a:r>
              <a:rPr lang="en-US" dirty="0"/>
              <a:t> </a:t>
            </a:r>
            <a:r>
              <a:rPr lang="en-US" sz="2800" dirty="0" smtClean="0">
                <a:latin typeface="Times New Roman" pitchFamily="18" charset="0"/>
                <a:cs typeface="Times New Roman" pitchFamily="18" charset="0"/>
              </a:rPr>
              <a:t>Sodium–potassium adenosine </a:t>
            </a:r>
            <a:r>
              <a:rPr lang="en-US" sz="2800" dirty="0" err="1" smtClean="0">
                <a:latin typeface="Times New Roman" pitchFamily="18" charset="0"/>
                <a:cs typeface="Times New Roman" pitchFamily="18" charset="0"/>
              </a:rPr>
              <a:t>triphosphatase</a:t>
            </a:r>
            <a:r>
              <a:rPr lang="en-US" sz="2800" dirty="0" smtClean="0">
                <a:latin typeface="Times New Roman" pitchFamily="18" charset="0"/>
                <a:cs typeface="Times New Roman" pitchFamily="18" charset="0"/>
              </a:rPr>
              <a:t> (Na, K </a:t>
            </a:r>
            <a:r>
              <a:rPr lang="en-US" sz="2800" dirty="0" err="1" smtClean="0">
                <a:latin typeface="Times New Roman" pitchFamily="18" charset="0"/>
                <a:cs typeface="Times New Roman" pitchFamily="18" charset="0"/>
              </a:rPr>
              <a:t>ATPase</a:t>
            </a:r>
            <a:r>
              <a:rPr lang="en-US" sz="2800" dirty="0" smtClean="0">
                <a:latin typeface="Times New Roman" pitchFamily="18" charset="0"/>
                <a:cs typeface="Times New Roman" pitchFamily="18" charset="0"/>
              </a:rPr>
              <a:t>), which is also known as the Na, K pump.</a:t>
            </a:r>
          </a:p>
          <a:p>
            <a:pPr algn="justLow" rtl="0">
              <a:buSzPct val="107000"/>
            </a:pPr>
            <a:r>
              <a:rPr lang="en-US" sz="2800" dirty="0" smtClean="0">
                <a:latin typeface="Times New Roman" pitchFamily="18" charset="0"/>
                <a:cs typeface="Times New Roman" pitchFamily="18" charset="0"/>
              </a:rPr>
              <a:t> </a:t>
            </a:r>
          </a:p>
          <a:p>
            <a:pPr algn="justLow" rtl="0">
              <a:buSzPct val="107000"/>
              <a:buFont typeface="Arial" pitchFamily="34" charset="0"/>
              <a:buChar char="•"/>
            </a:pPr>
            <a:r>
              <a:rPr lang="en-US" sz="2800" dirty="0" smtClean="0">
                <a:latin typeface="Times New Roman" pitchFamily="18" charset="0"/>
                <a:cs typeface="Times New Roman" pitchFamily="18" charset="0"/>
              </a:rPr>
              <a:t> It is a carrier </a:t>
            </a:r>
            <a:r>
              <a:rPr lang="en-US" sz="2800" dirty="0">
                <a:latin typeface="Times New Roman" pitchFamily="18" charset="0"/>
                <a:cs typeface="Times New Roman" pitchFamily="18" charset="0"/>
              </a:rPr>
              <a:t>protein located on the plasma membrane of </a:t>
            </a:r>
            <a:r>
              <a:rPr lang="en-US" sz="2800" dirty="0" smtClean="0">
                <a:latin typeface="Times New Roman" pitchFamily="18" charset="0"/>
                <a:cs typeface="Times New Roman" pitchFamily="18" charset="0"/>
              </a:rPr>
              <a:t>all </a:t>
            </a:r>
            <a:r>
              <a:rPr lang="en-US" sz="2800" dirty="0">
                <a:latin typeface="Times New Roman" pitchFamily="18" charset="0"/>
                <a:cs typeface="Times New Roman" pitchFamily="18" charset="0"/>
              </a:rPr>
              <a:t>cells</a:t>
            </a:r>
          </a:p>
          <a:p>
            <a:pPr algn="justLow" rtl="0"/>
            <a:endParaRPr lang="en-US" sz="2800" dirty="0">
              <a:latin typeface="Times New Roman" pitchFamily="18" charset="0"/>
              <a:cs typeface="Times New Roman" pitchFamily="18" charset="0"/>
            </a:endParaRPr>
          </a:p>
          <a:p>
            <a:pPr algn="justLow" rtl="0">
              <a:buFontTx/>
              <a:buChar char="•"/>
            </a:pPr>
            <a:r>
              <a:rPr lang="en-US" sz="2800" dirty="0">
                <a:latin typeface="Times New Roman" pitchFamily="18" charset="0"/>
                <a:cs typeface="Times New Roman" pitchFamily="18" charset="0"/>
              </a:rPr>
              <a:t>  plays an important role in regulating osmotic </a:t>
            </a:r>
            <a:r>
              <a:rPr lang="en-US" sz="2800" dirty="0" smtClean="0">
                <a:latin typeface="Times New Roman" pitchFamily="18" charset="0"/>
                <a:cs typeface="Times New Roman" pitchFamily="18" charset="0"/>
              </a:rPr>
              <a:t>balance by </a:t>
            </a:r>
            <a:r>
              <a:rPr lang="en-US" sz="2800" dirty="0">
                <a:latin typeface="Times New Roman" pitchFamily="18" charset="0"/>
                <a:cs typeface="Times New Roman" pitchFamily="18" charset="0"/>
              </a:rPr>
              <a:t>maintaining Na</a:t>
            </a:r>
            <a:r>
              <a:rPr lang="en-US" sz="2800" baseline="30000" dirty="0">
                <a:latin typeface="Times New Roman" pitchFamily="18" charset="0"/>
                <a:cs typeface="Times New Roman" pitchFamily="18" charset="0"/>
              </a:rPr>
              <a:t>+</a:t>
            </a:r>
            <a:r>
              <a:rPr lang="en-US" sz="2800" dirty="0">
                <a:latin typeface="Times New Roman" pitchFamily="18" charset="0"/>
                <a:cs typeface="Times New Roman" pitchFamily="18" charset="0"/>
              </a:rPr>
              <a:t> and K</a:t>
            </a:r>
            <a:r>
              <a:rPr lang="en-US" sz="2800" baseline="30000" dirty="0">
                <a:latin typeface="Times New Roman" pitchFamily="18" charset="0"/>
                <a:cs typeface="Times New Roman" pitchFamily="18" charset="0"/>
              </a:rPr>
              <a:t>+</a:t>
            </a:r>
            <a:r>
              <a:rPr lang="en-US" sz="2800" dirty="0">
                <a:latin typeface="Times New Roman" pitchFamily="18" charset="0"/>
                <a:cs typeface="Times New Roman" pitchFamily="18" charset="0"/>
              </a:rPr>
              <a:t> </a:t>
            </a:r>
            <a:r>
              <a:rPr lang="en-US" sz="2800" dirty="0" smtClean="0">
                <a:latin typeface="Times New Roman" pitchFamily="18" charset="0"/>
                <a:cs typeface="Times New Roman" pitchFamily="18" charset="0"/>
              </a:rPr>
              <a:t>balance.</a:t>
            </a:r>
          </a:p>
          <a:p>
            <a:pPr algn="justLow" rtl="0">
              <a:buFontTx/>
              <a:buChar char="•"/>
            </a:pPr>
            <a:endParaRPr lang="en-US" sz="2800" dirty="0">
              <a:latin typeface="Times New Roman" pitchFamily="18" charset="0"/>
              <a:cs typeface="Times New Roman" pitchFamily="18" charset="0"/>
            </a:endParaRPr>
          </a:p>
          <a:p>
            <a:pPr algn="justLow" rtl="0">
              <a:buFontTx/>
              <a:buChar char="•"/>
            </a:pPr>
            <a:r>
              <a:rPr lang="en-US" sz="2800" dirty="0">
                <a:latin typeface="Times New Roman" pitchFamily="18" charset="0"/>
                <a:cs typeface="Times New Roman" pitchFamily="18" charset="0"/>
              </a:rPr>
              <a:t>  </a:t>
            </a:r>
            <a:r>
              <a:rPr lang="en-US" sz="2800" dirty="0" smtClean="0">
                <a:latin typeface="Times New Roman" pitchFamily="18" charset="0"/>
                <a:cs typeface="Times New Roman" pitchFamily="18" charset="0"/>
              </a:rPr>
              <a:t>Requires </a:t>
            </a:r>
            <a:r>
              <a:rPr lang="en-US" sz="2800" dirty="0">
                <a:latin typeface="Times New Roman" pitchFamily="18" charset="0"/>
                <a:cs typeface="Times New Roman" pitchFamily="18" charset="0"/>
              </a:rPr>
              <a:t>one to two thirds of cells </a:t>
            </a:r>
            <a:r>
              <a:rPr lang="en-US" sz="2800" dirty="0" smtClean="0">
                <a:latin typeface="Times New Roman" pitchFamily="18" charset="0"/>
                <a:cs typeface="Times New Roman" pitchFamily="18" charset="0"/>
              </a:rPr>
              <a:t>energy</a:t>
            </a:r>
            <a:endParaRPr lang="en-US" sz="2800" dirty="0">
              <a:latin typeface="Times New Roman" pitchFamily="18" charset="0"/>
              <a:cs typeface="Times New Roman" pitchFamily="18" charset="0"/>
            </a:endParaRPr>
          </a:p>
        </p:txBody>
      </p:sp>
      <p:sp>
        <p:nvSpPr>
          <p:cNvPr id="71684" name="Text Box 4"/>
          <p:cNvSpPr txBox="1">
            <a:spLocks noChangeArrowheads="1"/>
          </p:cNvSpPr>
          <p:nvPr/>
        </p:nvSpPr>
        <p:spPr bwMode="auto">
          <a:xfrm>
            <a:off x="881050" y="264796"/>
            <a:ext cx="3019545" cy="52322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spAutoFit/>
          </a:bodyPr>
          <a:lstStyle/>
          <a:p>
            <a:r>
              <a:rPr lang="en-US" sz="2800" b="1" dirty="0" smtClean="0">
                <a:solidFill>
                  <a:schemeClr val="tx2"/>
                </a:solidFill>
              </a:rPr>
              <a:t>1.  Na</a:t>
            </a:r>
            <a:r>
              <a:rPr lang="en-US" sz="2800" b="1" baseline="30000" dirty="0">
                <a:solidFill>
                  <a:schemeClr val="tx2"/>
                </a:solidFill>
              </a:rPr>
              <a:t>+</a:t>
            </a:r>
            <a:r>
              <a:rPr lang="en-US" sz="2800" b="1" dirty="0">
                <a:solidFill>
                  <a:schemeClr val="tx2"/>
                </a:solidFill>
              </a:rPr>
              <a:t>/K</a:t>
            </a:r>
            <a:r>
              <a:rPr lang="en-US" sz="2800" b="1" baseline="30000" dirty="0">
                <a:solidFill>
                  <a:schemeClr val="tx2"/>
                </a:solidFill>
              </a:rPr>
              <a:t>+</a:t>
            </a:r>
            <a:r>
              <a:rPr lang="en-US" sz="2800" b="1" dirty="0">
                <a:solidFill>
                  <a:schemeClr val="tx2"/>
                </a:solidFill>
              </a:rPr>
              <a:t> </a:t>
            </a:r>
            <a:r>
              <a:rPr lang="en-US" sz="2800" b="1" dirty="0" err="1" smtClean="0">
                <a:solidFill>
                  <a:schemeClr val="tx2"/>
                </a:solidFill>
              </a:rPr>
              <a:t>ATPase</a:t>
            </a:r>
            <a:endParaRPr lang="en-US" b="1" dirty="0"/>
          </a:p>
        </p:txBody>
      </p:sp>
      <p:pic>
        <p:nvPicPr>
          <p:cNvPr id="7" name="Picture 6" descr="sodum.png"/>
          <p:cNvPicPr>
            <a:picLocks noChangeAspect="1"/>
          </p:cNvPicPr>
          <p:nvPr/>
        </p:nvPicPr>
        <p:blipFill>
          <a:blip r:embed="rId3"/>
          <a:stretch>
            <a:fillRect/>
          </a:stretch>
        </p:blipFill>
        <p:spPr>
          <a:xfrm>
            <a:off x="7970520" y="1539240"/>
            <a:ext cx="3733799" cy="432816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68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6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3"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ages (1).jpg"/>
          <p:cNvPicPr>
            <a:picLocks noChangeAspect="1"/>
          </p:cNvPicPr>
          <p:nvPr/>
        </p:nvPicPr>
        <p:blipFill>
          <a:blip r:embed="rId3"/>
          <a:stretch>
            <a:fillRect/>
          </a:stretch>
        </p:blipFill>
        <p:spPr>
          <a:xfrm>
            <a:off x="1127760" y="502920"/>
            <a:ext cx="10347960" cy="5791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ext Box 2"/>
          <p:cNvSpPr txBox="1">
            <a:spLocks noChangeArrowheads="1"/>
          </p:cNvSpPr>
          <p:nvPr/>
        </p:nvSpPr>
        <p:spPr bwMode="auto">
          <a:xfrm>
            <a:off x="1191684" y="2100264"/>
            <a:ext cx="10007600" cy="646331"/>
          </a:xfrm>
          <a:prstGeom prst="rect">
            <a:avLst/>
          </a:prstGeom>
          <a:noFill/>
          <a:ln w="9525">
            <a:noFill/>
            <a:miter lim="800000"/>
            <a:headEnd/>
            <a:tailEnd/>
          </a:ln>
          <a:effectLst/>
        </p:spPr>
        <p:txBody>
          <a:bodyPr>
            <a:spAutoFit/>
          </a:bodyPr>
          <a:lstStyle/>
          <a:p>
            <a:pPr>
              <a:buFont typeface="Symbol" pitchFamily="18" charset="2"/>
              <a:buNone/>
            </a:pPr>
            <a:endParaRPr lang="en-US"/>
          </a:p>
          <a:p>
            <a:pPr>
              <a:buFont typeface="Symbol" pitchFamily="18" charset="2"/>
              <a:buNone/>
            </a:pPr>
            <a:endParaRPr lang="en-US"/>
          </a:p>
        </p:txBody>
      </p:sp>
      <p:sp>
        <p:nvSpPr>
          <p:cNvPr id="73731" name="Text Box 3"/>
          <p:cNvSpPr txBox="1">
            <a:spLocks noChangeArrowheads="1"/>
          </p:cNvSpPr>
          <p:nvPr/>
        </p:nvSpPr>
        <p:spPr bwMode="auto">
          <a:xfrm>
            <a:off x="1323427" y="574041"/>
            <a:ext cx="2613151" cy="52322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spAutoFit/>
          </a:bodyPr>
          <a:lstStyle/>
          <a:p>
            <a:r>
              <a:rPr lang="en-US" sz="2800" b="1" dirty="0">
                <a:solidFill>
                  <a:schemeClr val="tx2"/>
                </a:solidFill>
                <a:latin typeface="Times New Roman" pitchFamily="18" charset="0"/>
                <a:cs typeface="Times New Roman" pitchFamily="18" charset="0"/>
              </a:rPr>
              <a:t>2.  Ca</a:t>
            </a:r>
            <a:r>
              <a:rPr lang="en-US" sz="2800" b="1" baseline="30000" dirty="0">
                <a:solidFill>
                  <a:schemeClr val="tx2"/>
                </a:solidFill>
                <a:latin typeface="Times New Roman" pitchFamily="18" charset="0"/>
                <a:cs typeface="Times New Roman" pitchFamily="18" charset="0"/>
              </a:rPr>
              <a:t>2+</a:t>
            </a:r>
            <a:r>
              <a:rPr lang="en-US" sz="2800" b="1" dirty="0">
                <a:solidFill>
                  <a:schemeClr val="tx2"/>
                </a:solidFill>
                <a:latin typeface="Times New Roman" pitchFamily="18" charset="0"/>
                <a:cs typeface="Times New Roman" pitchFamily="18" charset="0"/>
              </a:rPr>
              <a:t> </a:t>
            </a:r>
            <a:r>
              <a:rPr lang="en-US" sz="2800" b="1" dirty="0" err="1">
                <a:solidFill>
                  <a:schemeClr val="tx2"/>
                </a:solidFill>
                <a:latin typeface="Times New Roman" pitchFamily="18" charset="0"/>
                <a:cs typeface="Times New Roman" pitchFamily="18" charset="0"/>
              </a:rPr>
              <a:t>ATPase</a:t>
            </a:r>
            <a:endParaRPr lang="en-US" b="1" dirty="0">
              <a:latin typeface="Times New Roman" pitchFamily="18" charset="0"/>
              <a:cs typeface="Times New Roman" pitchFamily="18" charset="0"/>
            </a:endParaRPr>
          </a:p>
        </p:txBody>
      </p:sp>
      <p:sp>
        <p:nvSpPr>
          <p:cNvPr id="73732" name="Text Box 4"/>
          <p:cNvSpPr txBox="1">
            <a:spLocks noChangeArrowheads="1"/>
          </p:cNvSpPr>
          <p:nvPr/>
        </p:nvSpPr>
        <p:spPr bwMode="auto">
          <a:xfrm>
            <a:off x="1236134" y="1341120"/>
            <a:ext cx="10202333" cy="830997"/>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spAutoFit/>
          </a:bodyPr>
          <a:lstStyle/>
          <a:p>
            <a:pPr algn="justLow" rtl="0">
              <a:buFontTx/>
              <a:buChar char="•"/>
            </a:pPr>
            <a:r>
              <a:rPr lang="en-US" dirty="0"/>
              <a:t>  </a:t>
            </a:r>
            <a:r>
              <a:rPr lang="en-US" sz="2400" dirty="0" smtClean="0"/>
              <a:t>Present </a:t>
            </a:r>
            <a:r>
              <a:rPr lang="en-US" sz="2400" dirty="0"/>
              <a:t>on the cell membrane and the </a:t>
            </a:r>
            <a:r>
              <a:rPr lang="en-US" sz="2400" dirty="0" err="1" smtClean="0"/>
              <a:t>sarcoplasmic</a:t>
            </a:r>
            <a:r>
              <a:rPr lang="en-US" sz="2400" dirty="0" smtClean="0"/>
              <a:t> reticulum</a:t>
            </a:r>
            <a:endParaRPr lang="en-US" sz="2400" dirty="0"/>
          </a:p>
          <a:p>
            <a:pPr algn="justLow" rtl="0">
              <a:buFontTx/>
              <a:buChar char="•"/>
            </a:pPr>
            <a:r>
              <a:rPr lang="en-US" sz="2400" dirty="0"/>
              <a:t>  </a:t>
            </a:r>
            <a:r>
              <a:rPr lang="en-US" sz="2400" dirty="0" smtClean="0"/>
              <a:t>Maintains </a:t>
            </a:r>
            <a:r>
              <a:rPr lang="en-US" sz="2400" dirty="0"/>
              <a:t>a low </a:t>
            </a:r>
            <a:r>
              <a:rPr lang="en-US" sz="2400" dirty="0" err="1"/>
              <a:t>cytosolic</a:t>
            </a:r>
            <a:r>
              <a:rPr lang="en-US" sz="2400" dirty="0"/>
              <a:t> Ca</a:t>
            </a:r>
            <a:r>
              <a:rPr lang="en-US" sz="2400" baseline="30000" dirty="0"/>
              <a:t>2+</a:t>
            </a:r>
            <a:r>
              <a:rPr lang="en-US" sz="2400" dirty="0"/>
              <a:t> concentration </a:t>
            </a:r>
            <a:r>
              <a:rPr lang="en-US" sz="2400" dirty="0" smtClean="0">
                <a:solidFill>
                  <a:schemeClr val="tx1"/>
                </a:solidFill>
                <a:latin typeface="Times New Roman" panose="02020603050405020304" pitchFamily="18" charset="0"/>
                <a:ea typeface="Times New Roman" panose="02020603050405020304" pitchFamily="18" charset="0"/>
                <a:cs typeface="Arial" panose="020B0604020202020204" pitchFamily="34" charset="0"/>
              </a:rPr>
              <a:t>by pumping Ca2+ out of cells. </a:t>
            </a:r>
            <a:endParaRPr lang="en-US" sz="2400" dirty="0"/>
          </a:p>
        </p:txBody>
      </p:sp>
      <p:sp>
        <p:nvSpPr>
          <p:cNvPr id="73733" name="Text Box 5"/>
          <p:cNvSpPr txBox="1">
            <a:spLocks noChangeArrowheads="1"/>
          </p:cNvSpPr>
          <p:nvPr/>
        </p:nvSpPr>
        <p:spPr bwMode="auto">
          <a:xfrm>
            <a:off x="1242754" y="2728913"/>
            <a:ext cx="2353465" cy="52322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spAutoFit/>
          </a:bodyPr>
          <a:lstStyle/>
          <a:p>
            <a:r>
              <a:rPr lang="en-US" sz="2800" b="1" dirty="0">
                <a:solidFill>
                  <a:schemeClr val="tx2"/>
                </a:solidFill>
              </a:rPr>
              <a:t>3</a:t>
            </a:r>
            <a:r>
              <a:rPr lang="en-US" sz="2800" b="1" dirty="0">
                <a:solidFill>
                  <a:schemeClr val="tx2"/>
                </a:solidFill>
                <a:latin typeface="Times New Roman" pitchFamily="18" charset="0"/>
                <a:cs typeface="Times New Roman" pitchFamily="18" charset="0"/>
              </a:rPr>
              <a:t>.  H</a:t>
            </a:r>
            <a:r>
              <a:rPr lang="en-US" sz="2800" b="1" baseline="30000" dirty="0">
                <a:solidFill>
                  <a:schemeClr val="tx2"/>
                </a:solidFill>
                <a:latin typeface="Times New Roman" pitchFamily="18" charset="0"/>
                <a:cs typeface="Times New Roman" pitchFamily="18" charset="0"/>
              </a:rPr>
              <a:t>+</a:t>
            </a:r>
            <a:r>
              <a:rPr lang="en-US" sz="2800" b="1" dirty="0">
                <a:solidFill>
                  <a:schemeClr val="tx2"/>
                </a:solidFill>
                <a:latin typeface="Times New Roman" pitchFamily="18" charset="0"/>
                <a:cs typeface="Times New Roman" pitchFamily="18" charset="0"/>
              </a:rPr>
              <a:t> </a:t>
            </a:r>
            <a:r>
              <a:rPr lang="en-US" sz="2800" b="1" dirty="0" err="1">
                <a:solidFill>
                  <a:schemeClr val="tx2"/>
                </a:solidFill>
                <a:latin typeface="Times New Roman" pitchFamily="18" charset="0"/>
                <a:cs typeface="Times New Roman" pitchFamily="18" charset="0"/>
              </a:rPr>
              <a:t>ATPase</a:t>
            </a:r>
            <a:endParaRPr lang="en-US" b="1" dirty="0">
              <a:latin typeface="Times New Roman" pitchFamily="18" charset="0"/>
              <a:cs typeface="Times New Roman" pitchFamily="18" charset="0"/>
            </a:endParaRPr>
          </a:p>
        </p:txBody>
      </p:sp>
      <p:sp>
        <p:nvSpPr>
          <p:cNvPr id="73734" name="Text Box 6"/>
          <p:cNvSpPr txBox="1">
            <a:spLocks noChangeArrowheads="1"/>
          </p:cNvSpPr>
          <p:nvPr/>
        </p:nvSpPr>
        <p:spPr bwMode="auto">
          <a:xfrm>
            <a:off x="1188720" y="3506212"/>
            <a:ext cx="10673927" cy="3046988"/>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square">
            <a:spAutoFit/>
          </a:bodyPr>
          <a:lstStyle/>
          <a:p>
            <a:pPr algn="l" rtl="0">
              <a:buFontTx/>
              <a:buChar char="•"/>
            </a:pPr>
            <a:r>
              <a:rPr lang="en-US" dirty="0"/>
              <a:t> </a:t>
            </a:r>
            <a:r>
              <a:rPr lang="en-US" sz="2400" dirty="0" smtClean="0"/>
              <a:t>There are also H, K </a:t>
            </a:r>
            <a:r>
              <a:rPr lang="en-US" sz="2400" dirty="0" err="1" smtClean="0"/>
              <a:t>ATPases</a:t>
            </a:r>
            <a:r>
              <a:rPr lang="en-US" sz="2400" dirty="0" smtClean="0"/>
              <a:t> in the gastric mucosa and the renal tubules.</a:t>
            </a:r>
          </a:p>
          <a:p>
            <a:pPr algn="l" rtl="0">
              <a:buFontTx/>
              <a:buChar char="•"/>
            </a:pPr>
            <a:r>
              <a:rPr lang="en-US" sz="2400" dirty="0" smtClean="0"/>
              <a:t> Found </a:t>
            </a:r>
            <a:r>
              <a:rPr lang="en-US" sz="2400" dirty="0"/>
              <a:t>in parietal cells of gastric glands (</a:t>
            </a:r>
            <a:r>
              <a:rPr lang="en-US" sz="2400" dirty="0" err="1"/>
              <a:t>HCl</a:t>
            </a:r>
            <a:r>
              <a:rPr lang="en-US" sz="2400" dirty="0"/>
              <a:t> secretion</a:t>
            </a:r>
            <a:r>
              <a:rPr lang="en-US" sz="2400" dirty="0" smtClean="0"/>
              <a:t>)  </a:t>
            </a:r>
            <a:r>
              <a:rPr lang="en-US" sz="2400" dirty="0"/>
              <a:t>and intercalated cells of renal </a:t>
            </a:r>
            <a:r>
              <a:rPr lang="en-US" sz="2400" dirty="0" smtClean="0"/>
              <a:t>tubules(controls blood  pH</a:t>
            </a:r>
            <a:r>
              <a:rPr lang="en-US" sz="2400" dirty="0"/>
              <a:t>)</a:t>
            </a:r>
          </a:p>
          <a:p>
            <a:pPr algn="l" rtl="0">
              <a:buFontTx/>
              <a:buChar char="•"/>
            </a:pPr>
            <a:r>
              <a:rPr lang="en-US" sz="2400" dirty="0"/>
              <a:t>  </a:t>
            </a:r>
            <a:r>
              <a:rPr lang="en-US" sz="2400" dirty="0" smtClean="0"/>
              <a:t>Concentrates </a:t>
            </a:r>
            <a:r>
              <a:rPr lang="en-US" sz="2400" dirty="0"/>
              <a:t>H</a:t>
            </a:r>
            <a:r>
              <a:rPr lang="en-US" sz="2400" baseline="30000" dirty="0"/>
              <a:t>+</a:t>
            </a:r>
            <a:r>
              <a:rPr lang="en-US" sz="2400" dirty="0"/>
              <a:t> ions up to 1 </a:t>
            </a:r>
            <a:r>
              <a:rPr lang="en-US" sz="2400" dirty="0" smtClean="0"/>
              <a:t>million-fold.</a:t>
            </a:r>
          </a:p>
          <a:p>
            <a:pPr algn="l" rtl="0">
              <a:buFontTx/>
              <a:buChar char="•"/>
            </a:pPr>
            <a:r>
              <a:rPr lang="en-US" sz="2400" dirty="0" smtClean="0"/>
              <a:t>Proton </a:t>
            </a:r>
            <a:r>
              <a:rPr lang="en-US" sz="2400" dirty="0" err="1" smtClean="0"/>
              <a:t>ATPases</a:t>
            </a:r>
            <a:r>
              <a:rPr lang="en-US" sz="2400" dirty="0" smtClean="0"/>
              <a:t> acidify many intracellular organelles, including parts of the Golgi complex and </a:t>
            </a:r>
            <a:r>
              <a:rPr lang="en-US" sz="2400" dirty="0" err="1" smtClean="0"/>
              <a:t>lysosomes</a:t>
            </a:r>
            <a:r>
              <a:rPr lang="en-US" sz="2400" dirty="0" smtClean="0"/>
              <a:t>.</a:t>
            </a:r>
          </a:p>
          <a:p>
            <a:pPr algn="l" rtl="0">
              <a:buFontTx/>
              <a:buChar char="•"/>
            </a:pPr>
            <a:endParaRPr lang="en-US" sz="2400" dirty="0" smtClean="0"/>
          </a:p>
          <a:p>
            <a:pPr algn="l" rtl="0">
              <a:buFontTx/>
              <a:buChar char="•"/>
            </a:pP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37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73733"/>
                                        </p:tgtEl>
                                        <p:attrNameLst>
                                          <p:attrName>style.visibility</p:attrName>
                                        </p:attrNameLst>
                                      </p:cBhvr>
                                      <p:to>
                                        <p:strVal val="visible"/>
                                      </p:to>
                                    </p:set>
                                    <p:animEffect transition="in" filter="blinds(horizontal)">
                                      <p:cBhvr>
                                        <p:cTn id="11" dur="500"/>
                                        <p:tgtEl>
                                          <p:spTgt spid="73733"/>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737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2" grpId="0" animBg="1"/>
      <p:bldP spid="73733" grpId="0" animBg="1"/>
      <p:bldP spid="73734"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a:xfrm>
            <a:off x="3599723" y="332656"/>
            <a:ext cx="6624736" cy="648072"/>
          </a:xfrm>
        </p:spPr>
        <p:style>
          <a:lnRef idx="1">
            <a:schemeClr val="accent2"/>
          </a:lnRef>
          <a:fillRef idx="2">
            <a:schemeClr val="accent2"/>
          </a:fillRef>
          <a:effectRef idx="1">
            <a:schemeClr val="accent2"/>
          </a:effectRef>
          <a:fontRef idx="minor">
            <a:schemeClr val="dk1"/>
          </a:fontRef>
        </p:style>
        <p:txBody>
          <a:bodyPr>
            <a:normAutofit/>
          </a:bodyPr>
          <a:lstStyle/>
          <a:p>
            <a:pPr algn="ctr" rtl="0"/>
            <a:r>
              <a:rPr lang="en-US" sz="3600" dirty="0">
                <a:solidFill>
                  <a:schemeClr val="dk1"/>
                </a:solidFill>
                <a:latin typeface="Times New Roman" pitchFamily="18" charset="0"/>
                <a:ea typeface="+mn-ea"/>
                <a:cs typeface="Times New Roman" pitchFamily="18" charset="0"/>
              </a:rPr>
              <a:t>Endocytosis</a:t>
            </a:r>
          </a:p>
        </p:txBody>
      </p:sp>
      <p:sp>
        <p:nvSpPr>
          <p:cNvPr id="113667" name="Rectangle 3"/>
          <p:cNvSpPr>
            <a:spLocks noGrp="1" noChangeArrowheads="1"/>
          </p:cNvSpPr>
          <p:nvPr>
            <p:ph type="body" idx="1"/>
          </p:nvPr>
        </p:nvSpPr>
        <p:spPr>
          <a:xfrm>
            <a:off x="1775520" y="1124744"/>
            <a:ext cx="9313035" cy="4824536"/>
          </a:xfrm>
        </p:spPr>
        <p:style>
          <a:lnRef idx="2">
            <a:schemeClr val="dk1"/>
          </a:lnRef>
          <a:fillRef idx="1">
            <a:schemeClr val="lt1"/>
          </a:fillRef>
          <a:effectRef idx="0">
            <a:schemeClr val="dk1"/>
          </a:effectRef>
          <a:fontRef idx="minor">
            <a:schemeClr val="dk1"/>
          </a:fontRef>
        </p:style>
        <p:txBody>
          <a:bodyPr>
            <a:normAutofit/>
          </a:bodyPr>
          <a:lstStyle/>
          <a:p>
            <a:pPr algn="l" rtl="0"/>
            <a:endParaRPr lang="en-US" sz="2000" dirty="0" smtClean="0">
              <a:latin typeface="Times New Roman" pitchFamily="18" charset="0"/>
              <a:cs typeface="Times New Roman" pitchFamily="18" charset="0"/>
            </a:endParaRPr>
          </a:p>
          <a:p>
            <a:pPr algn="l" rtl="0"/>
            <a:r>
              <a:rPr lang="en-US" sz="2000" dirty="0" smtClean="0">
                <a:latin typeface="Times New Roman" pitchFamily="18" charset="0"/>
                <a:cs typeface="Times New Roman" pitchFamily="18" charset="0"/>
              </a:rPr>
              <a:t>Movement </a:t>
            </a:r>
            <a:r>
              <a:rPr lang="en-US" sz="2000" dirty="0">
                <a:latin typeface="Times New Roman" pitchFamily="18" charset="0"/>
                <a:cs typeface="Times New Roman" pitchFamily="18" charset="0"/>
              </a:rPr>
              <a:t>of </a:t>
            </a: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large  </a:t>
            </a:r>
            <a:r>
              <a:rPr lang="en-US" sz="2000" dirty="0" smtClean="0">
                <a:latin typeface="Times New Roman" pitchFamily="18" charset="0"/>
                <a:cs typeface="Times New Roman" pitchFamily="18" charset="0"/>
              </a:rPr>
              <a:t>material into </a:t>
            </a:r>
            <a:r>
              <a:rPr lang="en-US" sz="2000" dirty="0">
                <a:latin typeface="Times New Roman" pitchFamily="18" charset="0"/>
                <a:cs typeface="Times New Roman" pitchFamily="18" charset="0"/>
              </a:rPr>
              <a:t>cells</a:t>
            </a:r>
          </a:p>
          <a:p>
            <a:pPr lvl="1" algn="l" rtl="0"/>
            <a:r>
              <a:rPr lang="en-US" sz="1600" dirty="0">
                <a:latin typeface="Times New Roman" pitchFamily="18" charset="0"/>
                <a:cs typeface="Times New Roman" pitchFamily="18" charset="0"/>
              </a:rPr>
              <a:t>Particles</a:t>
            </a:r>
          </a:p>
          <a:p>
            <a:pPr lvl="1" algn="l" rtl="0"/>
            <a:r>
              <a:rPr lang="en-US" sz="1600" dirty="0">
                <a:latin typeface="Times New Roman" pitchFamily="18" charset="0"/>
                <a:cs typeface="Times New Roman" pitchFamily="18" charset="0"/>
              </a:rPr>
              <a:t>Organisms </a:t>
            </a:r>
          </a:p>
          <a:p>
            <a:pPr lvl="1" algn="l" rtl="0"/>
            <a:r>
              <a:rPr lang="en-US" sz="1600" dirty="0">
                <a:latin typeface="Times New Roman" pitchFamily="18" charset="0"/>
                <a:cs typeface="Times New Roman" pitchFamily="18" charset="0"/>
              </a:rPr>
              <a:t>Large molecules</a:t>
            </a:r>
          </a:p>
          <a:p>
            <a:pPr algn="l" rtl="0"/>
            <a:r>
              <a:rPr lang="en-US" sz="2000" dirty="0" smtClean="0">
                <a:latin typeface="Times New Roman" pitchFamily="18" charset="0"/>
                <a:cs typeface="Times New Roman" pitchFamily="18" charset="0"/>
              </a:rPr>
              <a:t>Types </a:t>
            </a:r>
            <a:r>
              <a:rPr lang="en-US" sz="2000" dirty="0">
                <a:latin typeface="Times New Roman" pitchFamily="18" charset="0"/>
                <a:cs typeface="Times New Roman" pitchFamily="18" charset="0"/>
              </a:rPr>
              <a:t>of </a:t>
            </a:r>
            <a:r>
              <a:rPr lang="en-US" sz="2000" dirty="0" smtClean="0">
                <a:latin typeface="Times New Roman" pitchFamily="18" charset="0"/>
                <a:cs typeface="Times New Roman" pitchFamily="18" charset="0"/>
              </a:rPr>
              <a:t>endocytosis</a:t>
            </a:r>
          </a:p>
          <a:p>
            <a:pPr lvl="1" algn="l" rtl="0"/>
            <a:r>
              <a:rPr lang="en-US" sz="1600" dirty="0">
                <a:latin typeface="Times New Roman" pitchFamily="18" charset="0"/>
                <a:cs typeface="Times New Roman" pitchFamily="18" charset="0"/>
              </a:rPr>
              <a:t>bulk-phase (nonspecific)</a:t>
            </a:r>
          </a:p>
          <a:p>
            <a:pPr lvl="1" algn="l" rtl="0"/>
            <a:r>
              <a:rPr lang="en-US" sz="1600" dirty="0">
                <a:latin typeface="Times New Roman" pitchFamily="18" charset="0"/>
                <a:cs typeface="Times New Roman" pitchFamily="18" charset="0"/>
              </a:rPr>
              <a:t> receptor-mediated (specific) </a:t>
            </a:r>
          </a:p>
          <a:p>
            <a:pPr algn="l" rtl="0"/>
            <a:r>
              <a:rPr lang="en-US" sz="2100" dirty="0" smtClean="0">
                <a:latin typeface="Times New Roman" pitchFamily="18" charset="0"/>
                <a:cs typeface="Times New Roman" pitchFamily="18" charset="0"/>
              </a:rPr>
              <a:t>Process </a:t>
            </a:r>
            <a:r>
              <a:rPr lang="en-US" sz="2100" dirty="0">
                <a:latin typeface="Times New Roman" pitchFamily="18" charset="0"/>
                <a:cs typeface="Times New Roman" pitchFamily="18" charset="0"/>
              </a:rPr>
              <a:t>of </a:t>
            </a:r>
            <a:r>
              <a:rPr lang="en-US" sz="2100" dirty="0" smtClean="0">
                <a:latin typeface="Times New Roman" pitchFamily="18" charset="0"/>
                <a:cs typeface="Times New Roman" pitchFamily="18" charset="0"/>
              </a:rPr>
              <a:t>Endocytosis </a:t>
            </a:r>
          </a:p>
          <a:p>
            <a:pPr lvl="1" algn="l" rtl="0"/>
            <a:r>
              <a:rPr lang="en-US" sz="1700" dirty="0" smtClean="0">
                <a:latin typeface="Times New Roman" pitchFamily="18" charset="0"/>
                <a:cs typeface="Times New Roman" pitchFamily="18" charset="0"/>
              </a:rPr>
              <a:t>Plasma </a:t>
            </a:r>
            <a:r>
              <a:rPr lang="en-US" sz="1700" dirty="0">
                <a:latin typeface="Times New Roman" pitchFamily="18" charset="0"/>
                <a:cs typeface="Times New Roman" pitchFamily="18" charset="0"/>
              </a:rPr>
              <a:t>membrane surrounds material</a:t>
            </a:r>
          </a:p>
          <a:p>
            <a:pPr lvl="1" algn="l" rtl="0"/>
            <a:r>
              <a:rPr lang="en-US" sz="1700" dirty="0">
                <a:latin typeface="Times New Roman" pitchFamily="18" charset="0"/>
                <a:cs typeface="Times New Roman" pitchFamily="18" charset="0"/>
              </a:rPr>
              <a:t>Edges of membrane meet</a:t>
            </a:r>
          </a:p>
          <a:p>
            <a:pPr lvl="1" algn="l" rtl="0"/>
            <a:r>
              <a:rPr lang="en-US" sz="1700" dirty="0">
                <a:latin typeface="Times New Roman" pitchFamily="18" charset="0"/>
                <a:cs typeface="Times New Roman" pitchFamily="18" charset="0"/>
              </a:rPr>
              <a:t>Membranes fuse to form vesicle</a:t>
            </a:r>
          </a:p>
          <a:p>
            <a:pPr lvl="1" algn="l" rtl="0"/>
            <a:endParaRPr lang="en-US" sz="2100" dirty="0">
              <a:latin typeface="Times New Roman" pitchFamily="18" charset="0"/>
              <a:cs typeface="Times New Roman" pitchFamily="18" charset="0"/>
            </a:endParaRPr>
          </a:p>
          <a:p>
            <a:pPr lvl="2">
              <a:buFontTx/>
              <a:buNone/>
            </a:pPr>
            <a:endParaRPr lang="en-US" dirty="0"/>
          </a:p>
        </p:txBody>
      </p:sp>
    </p:spTree>
    <p:extLst>
      <p:ext uri="{BB962C8B-B14F-4D97-AF65-F5344CB8AC3E}">
        <p14:creationId xmlns="" xmlns:p14="http://schemas.microsoft.com/office/powerpoint/2010/main" val="426230999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a:xfrm>
            <a:off x="2831637" y="274638"/>
            <a:ext cx="7776864" cy="634082"/>
          </a:xfrm>
        </p:spPr>
        <p:style>
          <a:lnRef idx="1">
            <a:schemeClr val="accent2"/>
          </a:lnRef>
          <a:fillRef idx="2">
            <a:schemeClr val="accent2"/>
          </a:fillRef>
          <a:effectRef idx="1">
            <a:schemeClr val="accent2"/>
          </a:effectRef>
          <a:fontRef idx="minor">
            <a:schemeClr val="dk1"/>
          </a:fontRef>
        </p:style>
        <p:txBody>
          <a:bodyPr>
            <a:normAutofit/>
          </a:bodyPr>
          <a:lstStyle/>
          <a:p>
            <a:pPr algn="ctr" rtl="0"/>
            <a:r>
              <a:rPr lang="en-US" sz="3600" dirty="0">
                <a:solidFill>
                  <a:schemeClr val="dk1"/>
                </a:solidFill>
                <a:latin typeface="Times New Roman" pitchFamily="18" charset="0"/>
                <a:ea typeface="+mn-ea"/>
                <a:cs typeface="Times New Roman" pitchFamily="18" charset="0"/>
              </a:rPr>
              <a:t>Forms of Endocytosis</a:t>
            </a:r>
          </a:p>
        </p:txBody>
      </p:sp>
      <p:sp>
        <p:nvSpPr>
          <p:cNvPr id="116739" name="Rectangle 3"/>
          <p:cNvSpPr>
            <a:spLocks noGrp="1" noChangeArrowheads="1"/>
          </p:cNvSpPr>
          <p:nvPr>
            <p:ph type="body" idx="1"/>
          </p:nvPr>
        </p:nvSpPr>
        <p:spPr>
          <a:xfrm>
            <a:off x="1574800" y="1196752"/>
            <a:ext cx="8937691" cy="1295400"/>
          </a:xfrm>
        </p:spPr>
        <p:style>
          <a:lnRef idx="2">
            <a:schemeClr val="dk1"/>
          </a:lnRef>
          <a:fillRef idx="1">
            <a:schemeClr val="lt1"/>
          </a:fillRef>
          <a:effectRef idx="0">
            <a:schemeClr val="dk1"/>
          </a:effectRef>
          <a:fontRef idx="minor">
            <a:schemeClr val="dk1"/>
          </a:fontRef>
        </p:style>
        <p:txBody>
          <a:bodyPr/>
          <a:lstStyle/>
          <a:p>
            <a:pPr algn="l" rtl="0"/>
            <a:r>
              <a:rPr lang="en-US" dirty="0">
                <a:latin typeface="Times New Roman" pitchFamily="18" charset="0"/>
                <a:cs typeface="Times New Roman" pitchFamily="18" charset="0"/>
              </a:rPr>
              <a:t>Phagocytosis – cell eating</a:t>
            </a:r>
          </a:p>
          <a:p>
            <a:pPr algn="l" rtl="0"/>
            <a:r>
              <a:rPr lang="en-US" dirty="0">
                <a:latin typeface="Times New Roman" pitchFamily="18" charset="0"/>
                <a:cs typeface="Times New Roman" pitchFamily="18" charset="0"/>
              </a:rPr>
              <a:t>Pinocytosis – cell drinking</a:t>
            </a:r>
          </a:p>
        </p:txBody>
      </p:sp>
      <p:pic>
        <p:nvPicPr>
          <p:cNvPr id="116743" name="Picture 7" descr="figure 5-27a"/>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293283" y="2708920"/>
            <a:ext cx="5005917" cy="3672408"/>
          </a:xfrm>
          <a:prstGeom prst="rect">
            <a:avLst/>
          </a:prstGeom>
          <a:ln w="38100" cap="sq">
            <a:solidFill>
              <a:schemeClr val="tx1"/>
            </a:solidFill>
            <a:prstDash val="solid"/>
            <a:miter lim="800000"/>
          </a:ln>
          <a:effectLst>
            <a:outerShdw blurRad="50800" dist="38100" dir="2700000" algn="tl" rotWithShape="0">
              <a:srgbClr val="000000">
                <a:alpha val="43000"/>
              </a:srgbClr>
            </a:outerShdw>
          </a:effectLst>
          <a:extLst>
            <a:ext uri="{909E8E84-426E-40DD-AFC4-6F175D3DCCD1}">
              <a14:hiddenFill xmlns="" xmlns:a14="http://schemas.microsoft.com/office/drawing/2010/main">
                <a:solidFill>
                  <a:srgbClr val="FFFFFF"/>
                </a:solidFill>
              </a14:hiddenFill>
            </a:ext>
          </a:extLst>
        </p:spPr>
      </p:pic>
      <p:pic>
        <p:nvPicPr>
          <p:cNvPr id="116744" name="Picture 8" descr="figure 5-27b"/>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6576053" y="2712096"/>
            <a:ext cx="4978400" cy="3669233"/>
          </a:xfrm>
          <a:prstGeom prst="rect">
            <a:avLst/>
          </a:prstGeom>
          <a:ln w="38100" cap="sq">
            <a:solidFill>
              <a:schemeClr val="tx1"/>
            </a:solidFill>
            <a:prstDash val="solid"/>
            <a:miter lim="800000"/>
          </a:ln>
          <a:effectLst>
            <a:outerShdw blurRad="50800" dist="38100" dir="2700000" algn="tl" rotWithShape="0">
              <a:srgbClr val="000000">
                <a:alpha val="43000"/>
              </a:srgbClr>
            </a:outerShdw>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99406535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a:xfrm>
            <a:off x="3791744" y="274638"/>
            <a:ext cx="5280587" cy="706090"/>
          </a:xfrm>
        </p:spPr>
        <p:style>
          <a:lnRef idx="1">
            <a:schemeClr val="accent2"/>
          </a:lnRef>
          <a:fillRef idx="2">
            <a:schemeClr val="accent2"/>
          </a:fillRef>
          <a:effectRef idx="1">
            <a:schemeClr val="accent2"/>
          </a:effectRef>
          <a:fontRef idx="minor">
            <a:schemeClr val="dk1"/>
          </a:fontRef>
        </p:style>
        <p:txBody>
          <a:bodyPr>
            <a:normAutofit/>
          </a:bodyPr>
          <a:lstStyle/>
          <a:p>
            <a:pPr algn="ctr" rtl="0"/>
            <a:r>
              <a:rPr lang="en-US" sz="3600" dirty="0">
                <a:solidFill>
                  <a:schemeClr val="dk1"/>
                </a:solidFill>
                <a:latin typeface="Times New Roman" pitchFamily="18" charset="0"/>
                <a:ea typeface="+mn-ea"/>
                <a:cs typeface="Times New Roman" pitchFamily="18" charset="0"/>
              </a:rPr>
              <a:t>Exocytosis</a:t>
            </a:r>
          </a:p>
        </p:txBody>
      </p:sp>
      <p:sp>
        <p:nvSpPr>
          <p:cNvPr id="118787" name="Rectangle 3"/>
          <p:cNvSpPr>
            <a:spLocks noGrp="1" noChangeArrowheads="1"/>
          </p:cNvSpPr>
          <p:nvPr>
            <p:ph type="body" idx="1"/>
          </p:nvPr>
        </p:nvSpPr>
        <p:spPr>
          <a:xfrm>
            <a:off x="1679509" y="1124744"/>
            <a:ext cx="6908800" cy="2232248"/>
          </a:xfrm>
        </p:spPr>
        <p:style>
          <a:lnRef idx="2">
            <a:schemeClr val="dk1"/>
          </a:lnRef>
          <a:fillRef idx="1">
            <a:schemeClr val="lt1"/>
          </a:fillRef>
          <a:effectRef idx="0">
            <a:schemeClr val="dk1"/>
          </a:effectRef>
          <a:fontRef idx="minor">
            <a:schemeClr val="dk1"/>
          </a:fontRef>
        </p:style>
        <p:txBody>
          <a:bodyPr>
            <a:normAutofit/>
          </a:bodyPr>
          <a:lstStyle/>
          <a:p>
            <a:pPr algn="l" rtl="0"/>
            <a:r>
              <a:rPr lang="en-US" sz="2600" dirty="0">
                <a:latin typeface="Times New Roman" pitchFamily="18" charset="0"/>
                <a:cs typeface="Times New Roman" pitchFamily="18" charset="0"/>
              </a:rPr>
              <a:t>Reverse of endocytosis</a:t>
            </a:r>
          </a:p>
          <a:p>
            <a:pPr algn="l" rtl="0"/>
            <a:r>
              <a:rPr lang="en-US" sz="2600" dirty="0">
                <a:latin typeface="Times New Roman" pitchFamily="18" charset="0"/>
                <a:cs typeface="Times New Roman" pitchFamily="18" charset="0"/>
              </a:rPr>
              <a:t>Cell discharges </a:t>
            </a:r>
            <a:r>
              <a:rPr lang="en-US" sz="2600" dirty="0" smtClean="0">
                <a:latin typeface="Times New Roman" pitchFamily="18" charset="0"/>
                <a:cs typeface="Times New Roman" pitchFamily="18" charset="0"/>
              </a:rPr>
              <a:t>materia</a:t>
            </a:r>
            <a:r>
              <a:rPr lang="en-US" sz="2600" dirty="0" smtClean="0"/>
              <a:t>l</a:t>
            </a:r>
          </a:p>
          <a:p>
            <a:pPr lvl="1" algn="l" rtl="0"/>
            <a:r>
              <a:rPr lang="en-US" sz="2000" dirty="0">
                <a:latin typeface="Times New Roman" pitchFamily="18" charset="0"/>
                <a:cs typeface="Times New Roman" pitchFamily="18" charset="0"/>
              </a:rPr>
              <a:t>Vesicle moves to cell surface</a:t>
            </a:r>
          </a:p>
          <a:p>
            <a:pPr lvl="1" algn="l" rtl="0"/>
            <a:r>
              <a:rPr lang="en-US" sz="2000" dirty="0">
                <a:latin typeface="Times New Roman" pitchFamily="18" charset="0"/>
                <a:cs typeface="Times New Roman" pitchFamily="18" charset="0"/>
              </a:rPr>
              <a:t>Membrane of vesicle fuses </a:t>
            </a:r>
          </a:p>
          <a:p>
            <a:pPr lvl="1" algn="l" rtl="0"/>
            <a:r>
              <a:rPr lang="en-US" sz="2000" dirty="0">
                <a:latin typeface="Times New Roman" pitchFamily="18" charset="0"/>
                <a:cs typeface="Times New Roman" pitchFamily="18" charset="0"/>
              </a:rPr>
              <a:t>Materials expelled </a:t>
            </a:r>
          </a:p>
          <a:p>
            <a:pPr algn="l" rtl="0"/>
            <a:endParaRPr lang="en-US" dirty="0"/>
          </a:p>
        </p:txBody>
      </p:sp>
      <p:pic>
        <p:nvPicPr>
          <p:cNvPr id="118791" name="Picture 7" descr="figure 5-28a"/>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192011" y="3453598"/>
            <a:ext cx="5012267" cy="2975992"/>
          </a:xfrm>
          <a:prstGeom prst="rect">
            <a:avLst/>
          </a:prstGeom>
          <a:ln w="38100" cap="sq">
            <a:solidFill>
              <a:schemeClr val="tx1"/>
            </a:solidFill>
            <a:prstDash val="solid"/>
            <a:miter lim="800000"/>
          </a:ln>
          <a:effectLst>
            <a:outerShdw blurRad="50800" dist="38100" dir="2700000" algn="tl" rotWithShape="0">
              <a:srgbClr val="000000">
                <a:alpha val="43000"/>
              </a:srgbClr>
            </a:outerShdw>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03311865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20440" y="932688"/>
            <a:ext cx="4831080" cy="1143000"/>
          </a:xfrm>
        </p:spPr>
        <p:style>
          <a:lnRef idx="3">
            <a:schemeClr val="lt1"/>
          </a:lnRef>
          <a:fillRef idx="1">
            <a:schemeClr val="accent2"/>
          </a:fillRef>
          <a:effectRef idx="1">
            <a:schemeClr val="accent2"/>
          </a:effectRef>
          <a:fontRef idx="minor">
            <a:schemeClr val="lt1"/>
          </a:fontRef>
        </p:style>
        <p:txBody>
          <a:bodyPr/>
          <a:lstStyle/>
          <a:p>
            <a:pPr algn="ctr"/>
            <a:r>
              <a:rPr lang="en-US" dirty="0" smtClean="0"/>
              <a:t>THINK!</a:t>
            </a:r>
            <a:endParaRPr lang="en-US" dirty="0"/>
          </a:p>
        </p:txBody>
      </p:sp>
      <p:sp>
        <p:nvSpPr>
          <p:cNvPr id="3" name="Content Placeholder 2"/>
          <p:cNvSpPr>
            <a:spLocks noGrp="1"/>
          </p:cNvSpPr>
          <p:nvPr>
            <p:ph idx="1"/>
          </p:nvPr>
        </p:nvSpPr>
        <p:spPr>
          <a:xfrm>
            <a:off x="609600" y="2346960"/>
            <a:ext cx="10972800" cy="3977640"/>
          </a:xfrm>
        </p:spPr>
        <p:style>
          <a:lnRef idx="1">
            <a:schemeClr val="accent4"/>
          </a:lnRef>
          <a:fillRef idx="2">
            <a:schemeClr val="accent4"/>
          </a:fillRef>
          <a:effectRef idx="1">
            <a:schemeClr val="accent4"/>
          </a:effectRef>
          <a:fontRef idx="minor">
            <a:schemeClr val="dk1"/>
          </a:fontRef>
        </p:style>
        <p:txBody>
          <a:bodyPr>
            <a:normAutofit/>
          </a:bodyPr>
          <a:lstStyle/>
          <a:p>
            <a:pPr algn="ctr"/>
            <a:endParaRPr lang="en-US" b="1" u="sng" dirty="0" smtClean="0"/>
          </a:p>
          <a:p>
            <a:pPr algn="ctr"/>
            <a:endParaRPr lang="en-US" b="1" u="sng" dirty="0"/>
          </a:p>
          <a:p>
            <a:pPr algn="ctr"/>
            <a:endParaRPr lang="en-US" b="1" u="sng" dirty="0" smtClean="0"/>
          </a:p>
          <a:p>
            <a:pPr marL="0" indent="0" algn="ctr">
              <a:buNone/>
            </a:pPr>
            <a:r>
              <a:rPr lang="en-US" b="1" dirty="0" smtClean="0"/>
              <a:t>How does water get through the HYDROPHOBIC Plasma membrane? </a:t>
            </a:r>
          </a:p>
          <a:p>
            <a:pPr marL="0" indent="0">
              <a:buNone/>
            </a:pPr>
            <a:endParaRPr lang="en-US" b="1" u="sng" dirty="0" smtClean="0"/>
          </a:p>
        </p:txBody>
      </p:sp>
    </p:spTree>
    <p:extLst>
      <p:ext uri="{BB962C8B-B14F-4D97-AF65-F5344CB8AC3E}">
        <p14:creationId xmlns="" xmlns:p14="http://schemas.microsoft.com/office/powerpoint/2010/main" val="3299878552"/>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342900" lvl="0" indent="-342900">
              <a:spcBef>
                <a:spcPct val="20000"/>
              </a:spcBef>
            </a:pPr>
            <a:r>
              <a:rPr lang="en-US" sz="2800" b="1" u="sng" dirty="0" smtClean="0">
                <a:solidFill>
                  <a:prstClr val="black"/>
                </a:solidFill>
                <a:ea typeface="+mn-ea"/>
                <a:cs typeface="+mn-cs"/>
              </a:rPr>
              <a:t/>
            </a:r>
            <a:br>
              <a:rPr lang="en-US" sz="2800" b="1" u="sng" dirty="0" smtClean="0">
                <a:solidFill>
                  <a:prstClr val="black"/>
                </a:solidFill>
                <a:ea typeface="+mn-ea"/>
                <a:cs typeface="+mn-cs"/>
              </a:rPr>
            </a:br>
            <a:r>
              <a:rPr lang="en-US" sz="2800" b="1" u="sng" dirty="0" smtClean="0">
                <a:solidFill>
                  <a:prstClr val="black"/>
                </a:solidFill>
                <a:ea typeface="+mn-ea"/>
                <a:cs typeface="+mn-cs"/>
              </a:rPr>
              <a:t>How </a:t>
            </a:r>
            <a:r>
              <a:rPr lang="en-US" sz="2800" b="1" u="sng" dirty="0">
                <a:solidFill>
                  <a:prstClr val="black"/>
                </a:solidFill>
                <a:ea typeface="+mn-ea"/>
                <a:cs typeface="+mn-cs"/>
              </a:rPr>
              <a:t>does water get through the HYDROPHOBIC Plasma membrane? </a:t>
            </a:r>
            <a:r>
              <a:rPr lang="en-US" sz="2200" b="1" u="sng" dirty="0">
                <a:solidFill>
                  <a:prstClr val="black"/>
                </a:solidFill>
                <a:ea typeface="+mn-ea"/>
                <a:cs typeface="+mn-cs"/>
              </a:rPr>
              <a:t/>
            </a:r>
            <a:br>
              <a:rPr lang="en-US" sz="2200" b="1" u="sng" dirty="0">
                <a:solidFill>
                  <a:prstClr val="black"/>
                </a:solidFill>
                <a:ea typeface="+mn-ea"/>
                <a:cs typeface="+mn-cs"/>
              </a:rPr>
            </a:br>
            <a:endParaRPr lang="en-US" dirty="0"/>
          </a:p>
        </p:txBody>
      </p:sp>
      <p:sp>
        <p:nvSpPr>
          <p:cNvPr id="3" name="Content Placeholder 2"/>
          <p:cNvSpPr>
            <a:spLocks noGrp="1"/>
          </p:cNvSpPr>
          <p:nvPr>
            <p:ph idx="1"/>
          </p:nvPr>
        </p:nvSpPr>
        <p:spPr>
          <a:xfrm>
            <a:off x="579120" y="1554480"/>
            <a:ext cx="10972800" cy="4389120"/>
          </a:xfrm>
        </p:spPr>
        <p:style>
          <a:lnRef idx="1">
            <a:schemeClr val="accent2"/>
          </a:lnRef>
          <a:fillRef idx="2">
            <a:schemeClr val="accent2"/>
          </a:fillRef>
          <a:effectRef idx="1">
            <a:schemeClr val="accent2"/>
          </a:effectRef>
          <a:fontRef idx="minor">
            <a:schemeClr val="dk1"/>
          </a:fontRef>
        </p:style>
        <p:txBody>
          <a:bodyPr>
            <a:normAutofit/>
          </a:bodyPr>
          <a:lstStyle/>
          <a:p>
            <a:pPr marL="0" indent="0">
              <a:buNone/>
            </a:pPr>
            <a:endParaRPr lang="en-US" b="1" u="sng" dirty="0"/>
          </a:p>
          <a:p>
            <a:pPr marL="0" indent="0" algn="justLow">
              <a:buNone/>
            </a:pPr>
            <a:r>
              <a:rPr lang="en-US" b="1" u="sng" dirty="0">
                <a:latin typeface="Times New Roman" pitchFamily="18" charset="0"/>
                <a:cs typeface="Times New Roman" pitchFamily="18" charset="0"/>
              </a:rPr>
              <a:t>Answer: </a:t>
            </a:r>
            <a:r>
              <a:rPr lang="en-US" dirty="0">
                <a:latin typeface="Times New Roman" pitchFamily="18" charset="0"/>
                <a:cs typeface="Times New Roman" pitchFamily="18" charset="0"/>
              </a:rPr>
              <a:t>Even though water is </a:t>
            </a:r>
            <a:r>
              <a:rPr lang="en-US" dirty="0" smtClean="0">
                <a:latin typeface="Times New Roman" pitchFamily="18" charset="0"/>
                <a:cs typeface="Times New Roman" pitchFamily="18" charset="0"/>
              </a:rPr>
              <a:t>polar and so highly </a:t>
            </a:r>
            <a:r>
              <a:rPr lang="en-US" dirty="0">
                <a:latin typeface="Times New Roman" pitchFamily="18" charset="0"/>
                <a:cs typeface="Times New Roman" pitchFamily="18" charset="0"/>
              </a:rPr>
              <a:t>insoluble in the membrane lipids, it readily passes through </a:t>
            </a:r>
            <a:r>
              <a:rPr lang="en-US" dirty="0" smtClean="0">
                <a:latin typeface="Times New Roman" pitchFamily="18" charset="0"/>
                <a:cs typeface="Times New Roman" pitchFamily="18" charset="0"/>
              </a:rPr>
              <a:t>the cell membrane thru 2 ways:</a:t>
            </a:r>
          </a:p>
          <a:p>
            <a:pPr marL="514350" indent="-514350" algn="justLow">
              <a:buFont typeface="+mj-lt"/>
              <a:buAutoNum type="arabicPeriod"/>
            </a:pPr>
            <a:r>
              <a:rPr lang="en-US" dirty="0" smtClean="0">
                <a:latin typeface="Times New Roman" pitchFamily="18" charset="0"/>
                <a:cs typeface="Times New Roman" pitchFamily="18" charset="0"/>
              </a:rPr>
              <a:t>Water molecules are small enough to move through the monetary spaces created between the phospholipid molecules’ tails as they sway and move within the lipid bilayer. </a:t>
            </a:r>
          </a:p>
          <a:p>
            <a:pPr marL="514350" indent="-514350" algn="justLow">
              <a:buFont typeface="+mj-lt"/>
              <a:buAutoNum type="arabicPeriod"/>
            </a:pPr>
            <a:r>
              <a:rPr lang="en-US" dirty="0" smtClean="0">
                <a:latin typeface="Times New Roman" pitchFamily="18" charset="0"/>
                <a:cs typeface="Times New Roman" pitchFamily="18" charset="0"/>
              </a:rPr>
              <a:t>In many cells, membrane proteins form </a:t>
            </a:r>
            <a:r>
              <a:rPr lang="en-US" b="1" u="sng" dirty="0" err="1" smtClean="0">
                <a:latin typeface="Times New Roman" pitchFamily="18" charset="0"/>
                <a:cs typeface="Times New Roman" pitchFamily="18" charset="0"/>
              </a:rPr>
              <a:t>aquaporins</a:t>
            </a:r>
            <a:r>
              <a:rPr lang="en-US" b="1" u="sng" dirty="0" smtClean="0">
                <a:latin typeface="Times New Roman" pitchFamily="18" charset="0"/>
                <a:cs typeface="Times New Roman" pitchFamily="18" charset="0"/>
              </a:rPr>
              <a:t>,</a:t>
            </a:r>
            <a:r>
              <a:rPr lang="en-US" dirty="0" smtClean="0">
                <a:latin typeface="Times New Roman" pitchFamily="18" charset="0"/>
                <a:cs typeface="Times New Roman" pitchFamily="18" charset="0"/>
              </a:rPr>
              <a:t> which are channels specific for the passage of water. About a billion water molecules can pass in single file through an aquaporin channel in one second.  </a:t>
            </a:r>
            <a:endParaRPr lang="en-US" dirty="0">
              <a:latin typeface="Times New Roman" pitchFamily="18" charset="0"/>
              <a:cs typeface="Times New Roman" pitchFamily="18" charset="0"/>
            </a:endParaRPr>
          </a:p>
          <a:p>
            <a:endParaRPr lang="en-US" dirty="0"/>
          </a:p>
        </p:txBody>
      </p:sp>
    </p:spTree>
    <p:extLst>
      <p:ext uri="{BB962C8B-B14F-4D97-AF65-F5344CB8AC3E}">
        <p14:creationId xmlns="" xmlns:p14="http://schemas.microsoft.com/office/powerpoint/2010/main" val="353545639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2735626" y="980728"/>
            <a:ext cx="7392823" cy="453650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 xmlns:p14="http://schemas.microsoft.com/office/powerpoint/2010/main" val="32175574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6068" name="Picture 4"/>
          <p:cNvPicPr>
            <a:picLocks noChangeAspect="1" noChangeArrowheads="1"/>
          </p:cNvPicPr>
          <p:nvPr/>
        </p:nvPicPr>
        <p:blipFill>
          <a:blip r:embed="rId3"/>
          <a:srcRect/>
          <a:stretch>
            <a:fillRect/>
          </a:stretch>
        </p:blipFill>
        <p:spPr bwMode="auto">
          <a:xfrm>
            <a:off x="914400" y="1116766"/>
            <a:ext cx="10363200" cy="5264562"/>
          </a:xfrm>
          <a:prstGeom prst="rect">
            <a:avLst/>
          </a:prstGeom>
          <a:ln w="38100" cap="sq">
            <a:solidFill>
              <a:schemeClr val="tx1"/>
            </a:solidFill>
            <a:prstDash val="solid"/>
            <a:miter lim="800000"/>
          </a:ln>
          <a:effectLst>
            <a:outerShdw blurRad="50800" dist="38100" dir="2700000" algn="tl" rotWithShape="0">
              <a:srgbClr val="000000">
                <a:alpha val="43000"/>
              </a:srgbClr>
            </a:outerShdw>
          </a:effectLst>
        </p:spPr>
      </p:pic>
      <p:sp>
        <p:nvSpPr>
          <p:cNvPr id="2" name="Rectangle 1"/>
          <p:cNvSpPr/>
          <p:nvPr/>
        </p:nvSpPr>
        <p:spPr>
          <a:xfrm>
            <a:off x="3215680" y="218699"/>
            <a:ext cx="5760640" cy="646331"/>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rtl="0"/>
            <a:r>
              <a:rPr lang="en-US" altLang="zh-CN" sz="3600" dirty="0" smtClean="0">
                <a:latin typeface="Times New Roman" pitchFamily="18" charset="0"/>
                <a:cs typeface="Times New Roman" pitchFamily="18" charset="0"/>
              </a:rPr>
              <a:t> Eukaryotic Cell </a:t>
            </a:r>
            <a:endParaRPr lang="en-US" sz="3600" dirty="0"/>
          </a:p>
        </p:txBody>
      </p:sp>
    </p:spTree>
  </p:cSld>
  <p:clrMapOvr>
    <a:masterClrMapping/>
  </p:clrMapOvr>
  <p:transition>
    <p:comb/>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735461"/>
            <a:ext cx="12192000" cy="1544100"/>
          </a:xfrm>
        </p:spPr>
        <p:style>
          <a:lnRef idx="1">
            <a:schemeClr val="accent2"/>
          </a:lnRef>
          <a:fillRef idx="2">
            <a:schemeClr val="accent2"/>
          </a:fillRef>
          <a:effectRef idx="1">
            <a:schemeClr val="accent2"/>
          </a:effectRef>
          <a:fontRef idx="minor">
            <a:schemeClr val="dk1"/>
          </a:fontRef>
        </p:style>
        <p:txBody>
          <a:bodyPr>
            <a:normAutofit fontScale="90000"/>
          </a:bodyPr>
          <a:lstStyle/>
          <a:p>
            <a:r>
              <a:rPr lang="en-US" altLang="zh-CN" sz="4400" b="1" dirty="0" smtClean="0">
                <a:solidFill>
                  <a:srgbClr val="002060"/>
                </a:solidFill>
                <a:latin typeface="Times New Roman" pitchFamily="18" charset="0"/>
              </a:rPr>
              <a:t>  </a:t>
            </a:r>
            <a:br>
              <a:rPr lang="en-US" altLang="zh-CN" sz="4400" b="1" dirty="0" smtClean="0">
                <a:solidFill>
                  <a:srgbClr val="002060"/>
                </a:solidFill>
                <a:latin typeface="Times New Roman" pitchFamily="18" charset="0"/>
              </a:rPr>
            </a:br>
            <a:r>
              <a:rPr lang="en-US" altLang="zh-CN" sz="4400" b="1" dirty="0" smtClean="0">
                <a:solidFill>
                  <a:srgbClr val="002060"/>
                </a:solidFill>
                <a:latin typeface="Times New Roman" pitchFamily="18" charset="0"/>
              </a:rPr>
              <a:t>   Cell Organelles </a:t>
            </a:r>
            <a:r>
              <a:rPr lang="en-US" altLang="zh-CN" sz="4400" dirty="0">
                <a:solidFill>
                  <a:srgbClr val="990000"/>
                </a:solidFill>
                <a:latin typeface="Times New Roman" pitchFamily="18" charset="0"/>
              </a:rPr>
              <a:t/>
            </a:r>
            <a:br>
              <a:rPr lang="en-US" altLang="zh-CN" sz="4400" dirty="0">
                <a:solidFill>
                  <a:srgbClr val="990000"/>
                </a:solidFill>
                <a:latin typeface="Times New Roman" pitchFamily="18" charset="0"/>
              </a:rPr>
            </a:br>
            <a:endParaRPr lang="en-US" dirty="0"/>
          </a:p>
        </p:txBody>
      </p:sp>
      <p:pic>
        <p:nvPicPr>
          <p:cNvPr id="3" name="Content Placeholder 3"/>
          <p:cNvPicPr>
            <a:picLocks/>
          </p:cNvPicPr>
          <p:nvPr/>
        </p:nvPicPr>
        <p:blipFill>
          <a:blip r:embed="rId3">
            <a:extLst>
              <a:ext uri="{28A0092B-C50C-407E-A947-70E740481C1C}">
                <a14:useLocalDpi xmlns="" xmlns:a14="http://schemas.microsoft.com/office/drawing/2010/main" val="0"/>
              </a:ext>
            </a:extLst>
          </a:blip>
          <a:srcRect/>
          <a:stretch>
            <a:fillRect/>
          </a:stretch>
        </p:blipFill>
        <p:spPr bwMode="auto">
          <a:xfrm>
            <a:off x="3863663" y="1107583"/>
            <a:ext cx="7830354" cy="529321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 xmlns:p14="http://schemas.microsoft.com/office/powerpoint/2010/main" val="9440037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5171" name="Picture 6" descr="membrane"/>
          <p:cNvPicPr>
            <a:picLocks noChangeAspect="1" noChangeArrowheads="1"/>
          </p:cNvPicPr>
          <p:nvPr/>
        </p:nvPicPr>
        <p:blipFill>
          <a:blip r:embed="rId3"/>
          <a:srcRect/>
          <a:stretch>
            <a:fillRect/>
          </a:stretch>
        </p:blipFill>
        <p:spPr bwMode="auto">
          <a:xfrm>
            <a:off x="8514207" y="1045387"/>
            <a:ext cx="2184400" cy="1019175"/>
          </a:xfrm>
          <a:prstGeom prst="rect">
            <a:avLst/>
          </a:prstGeom>
          <a:noFill/>
          <a:ln w="9525">
            <a:noFill/>
            <a:miter lim="800000"/>
            <a:headEnd/>
            <a:tailEnd/>
          </a:ln>
        </p:spPr>
      </p:pic>
      <p:sp>
        <p:nvSpPr>
          <p:cNvPr id="135175" name="Text Box 49"/>
          <p:cNvSpPr txBox="1">
            <a:spLocks noChangeArrowheads="1"/>
          </p:cNvSpPr>
          <p:nvPr/>
        </p:nvSpPr>
        <p:spPr bwMode="auto">
          <a:xfrm>
            <a:off x="9082037" y="3160714"/>
            <a:ext cx="184731" cy="400110"/>
          </a:xfrm>
          <a:prstGeom prst="rect">
            <a:avLst/>
          </a:prstGeom>
          <a:noFill/>
          <a:ln w="9525">
            <a:noFill/>
            <a:miter lim="800000"/>
            <a:headEnd/>
            <a:tailEnd/>
          </a:ln>
        </p:spPr>
        <p:txBody>
          <a:bodyPr wrap="none">
            <a:spAutoFit/>
          </a:bodyPr>
          <a:lstStyle/>
          <a:p>
            <a:endParaRPr lang="da-DK" sz="2000"/>
          </a:p>
        </p:txBody>
      </p:sp>
      <p:sp>
        <p:nvSpPr>
          <p:cNvPr id="135179" name="Text Box 53"/>
          <p:cNvSpPr txBox="1">
            <a:spLocks noChangeArrowheads="1"/>
          </p:cNvSpPr>
          <p:nvPr/>
        </p:nvSpPr>
        <p:spPr bwMode="auto">
          <a:xfrm>
            <a:off x="954037" y="4760913"/>
            <a:ext cx="184731" cy="369332"/>
          </a:xfrm>
          <a:prstGeom prst="rect">
            <a:avLst/>
          </a:prstGeom>
          <a:noFill/>
          <a:ln w="9525">
            <a:noFill/>
            <a:miter lim="800000"/>
            <a:headEnd/>
            <a:tailEnd/>
          </a:ln>
        </p:spPr>
        <p:txBody>
          <a:bodyPr wrap="none">
            <a:spAutoFit/>
          </a:bodyPr>
          <a:lstStyle/>
          <a:p>
            <a:endParaRPr lang="da-DK"/>
          </a:p>
        </p:txBody>
      </p:sp>
      <p:sp>
        <p:nvSpPr>
          <p:cNvPr id="2" name="Title 1"/>
          <p:cNvSpPr>
            <a:spLocks noGrp="1"/>
          </p:cNvSpPr>
          <p:nvPr>
            <p:ph type="title"/>
          </p:nvPr>
        </p:nvSpPr>
        <p:spPr>
          <a:xfrm>
            <a:off x="1047284" y="542087"/>
            <a:ext cx="5333984" cy="778416"/>
          </a:xfrm>
        </p:spPr>
        <p:style>
          <a:lnRef idx="1">
            <a:schemeClr val="accent2"/>
          </a:lnRef>
          <a:fillRef idx="2">
            <a:schemeClr val="accent2"/>
          </a:fillRef>
          <a:effectRef idx="1">
            <a:schemeClr val="accent2"/>
          </a:effectRef>
          <a:fontRef idx="minor">
            <a:schemeClr val="dk1"/>
          </a:fontRef>
        </p:style>
        <p:txBody>
          <a:bodyPr>
            <a:normAutofit fontScale="90000"/>
          </a:bodyPr>
          <a:lstStyle/>
          <a:p>
            <a:r>
              <a:rPr lang="en-US" altLang="zh-CN" sz="3600" b="1" dirty="0" smtClean="0">
                <a:solidFill>
                  <a:schemeClr val="hlink"/>
                </a:solidFill>
                <a:latin typeface="Times New Roman" pitchFamily="18" charset="0"/>
                <a:cs typeface="Times New Roman" pitchFamily="18" charset="0"/>
              </a:rPr>
              <a:t/>
            </a:r>
            <a:br>
              <a:rPr lang="en-US" altLang="zh-CN" sz="3600" b="1" dirty="0" smtClean="0">
                <a:solidFill>
                  <a:schemeClr val="hlink"/>
                </a:solidFill>
                <a:latin typeface="Times New Roman" pitchFamily="18" charset="0"/>
                <a:cs typeface="Times New Roman" pitchFamily="18" charset="0"/>
              </a:rPr>
            </a:br>
            <a:r>
              <a:rPr lang="en-US" altLang="zh-CN" sz="3600" b="1" dirty="0" smtClean="0">
                <a:solidFill>
                  <a:schemeClr val="hlink"/>
                </a:solidFill>
                <a:latin typeface="Times New Roman" pitchFamily="18" charset="0"/>
                <a:cs typeface="Times New Roman" pitchFamily="18" charset="0"/>
              </a:rPr>
              <a:t/>
            </a:r>
            <a:br>
              <a:rPr lang="en-US" altLang="zh-CN" sz="3600" b="1" dirty="0" smtClean="0">
                <a:solidFill>
                  <a:schemeClr val="hlink"/>
                </a:solidFill>
                <a:latin typeface="Times New Roman" pitchFamily="18" charset="0"/>
                <a:cs typeface="Times New Roman" pitchFamily="18" charset="0"/>
              </a:rPr>
            </a:br>
            <a:r>
              <a:rPr lang="en-US" altLang="zh-CN" sz="3600" b="1" dirty="0" smtClean="0">
                <a:solidFill>
                  <a:schemeClr val="hlink"/>
                </a:solidFill>
                <a:latin typeface="Times New Roman" pitchFamily="18" charset="0"/>
                <a:cs typeface="Times New Roman" pitchFamily="18" charset="0"/>
              </a:rPr>
              <a:t/>
            </a:r>
            <a:br>
              <a:rPr lang="en-US" altLang="zh-CN" sz="3600" b="1" dirty="0" smtClean="0">
                <a:solidFill>
                  <a:schemeClr val="hlink"/>
                </a:solidFill>
                <a:latin typeface="Times New Roman" pitchFamily="18" charset="0"/>
                <a:cs typeface="Times New Roman" pitchFamily="18" charset="0"/>
              </a:rPr>
            </a:br>
            <a:r>
              <a:rPr lang="en-US" altLang="zh-CN" sz="3600" b="1" dirty="0" smtClean="0">
                <a:solidFill>
                  <a:schemeClr val="hlink"/>
                </a:solidFill>
                <a:latin typeface="Times New Roman" pitchFamily="18" charset="0"/>
                <a:cs typeface="Times New Roman" pitchFamily="18" charset="0"/>
              </a:rPr>
              <a:t> </a:t>
            </a:r>
            <a:r>
              <a:rPr lang="en-US" altLang="zh-CN" sz="4400" b="1" i="1" dirty="0">
                <a:solidFill>
                  <a:schemeClr val="hlink"/>
                </a:solidFill>
                <a:latin typeface="Comic Sans MS" pitchFamily="66" charset="0"/>
              </a:rPr>
              <a:t/>
            </a:r>
            <a:br>
              <a:rPr lang="en-US" altLang="zh-CN" sz="4400" b="1" i="1" dirty="0">
                <a:solidFill>
                  <a:schemeClr val="hlink"/>
                </a:solidFill>
                <a:latin typeface="Comic Sans MS" pitchFamily="66" charset="0"/>
              </a:rPr>
            </a:br>
            <a:r>
              <a:rPr lang="en-US" altLang="zh-CN" sz="4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1- Cell Membrane</a:t>
            </a:r>
            <a:endParaRPr lang="en-US" altLang="zh-CN" sz="4400" dirty="0">
              <a:solidFill>
                <a:srgbClr val="990000"/>
              </a:solidFill>
              <a:latin typeface="Times New Roman" pitchFamily="18" charset="0"/>
              <a:cs typeface="Times New Roman" pitchFamily="18" charset="0"/>
            </a:endParaRPr>
          </a:p>
        </p:txBody>
      </p:sp>
      <p:sp>
        <p:nvSpPr>
          <p:cNvPr id="3" name="Content Placeholder 2"/>
          <p:cNvSpPr>
            <a:spLocks noGrp="1"/>
          </p:cNvSpPr>
          <p:nvPr>
            <p:ph sz="half" idx="1"/>
          </p:nvPr>
        </p:nvSpPr>
        <p:spPr>
          <a:xfrm>
            <a:off x="489397" y="1609859"/>
            <a:ext cx="6735651" cy="4739425"/>
          </a:xfrm>
        </p:spPr>
        <p:style>
          <a:lnRef idx="2">
            <a:schemeClr val="dk1"/>
          </a:lnRef>
          <a:fillRef idx="1">
            <a:schemeClr val="lt1"/>
          </a:fillRef>
          <a:effectRef idx="0">
            <a:schemeClr val="dk1"/>
          </a:effectRef>
          <a:fontRef idx="minor">
            <a:schemeClr val="dk1"/>
          </a:fontRef>
        </p:style>
        <p:txBody>
          <a:bodyPr>
            <a:normAutofit lnSpcReduction="10000"/>
          </a:bodyPr>
          <a:lstStyle/>
          <a:p>
            <a:pPr algn="justLow"/>
            <a:r>
              <a:rPr lang="en-US" sz="2400" dirty="0" smtClean="0"/>
              <a:t>The membrane that surrounds the cell is a remarkable structure, </a:t>
            </a:r>
            <a:r>
              <a:rPr lang="en-US" sz="2400" dirty="0" smtClean="0">
                <a:latin typeface="Times New Roman" pitchFamily="18" charset="0"/>
                <a:cs typeface="Times New Roman" pitchFamily="18" charset="0"/>
              </a:rPr>
              <a:t>that controls movement in and out of the cell.</a:t>
            </a:r>
          </a:p>
          <a:p>
            <a:pPr algn="justLow"/>
            <a:endParaRPr lang="en-US" sz="2400" dirty="0" smtClean="0">
              <a:latin typeface="Times New Roman" pitchFamily="18" charset="0"/>
              <a:cs typeface="Times New Roman" pitchFamily="18" charset="0"/>
            </a:endParaRPr>
          </a:p>
          <a:p>
            <a:pPr algn="justLow"/>
            <a:r>
              <a:rPr lang="en-US" sz="2400" dirty="0" smtClean="0"/>
              <a:t> It is made up of </a:t>
            </a:r>
            <a:r>
              <a:rPr lang="en-US" sz="2400" dirty="0" smtClean="0">
                <a:latin typeface="Times New Roman" pitchFamily="18" charset="0"/>
                <a:cs typeface="Times New Roman" pitchFamily="18" charset="0"/>
              </a:rPr>
              <a:t>double </a:t>
            </a:r>
            <a:r>
              <a:rPr lang="en-US" sz="2400" dirty="0">
                <a:latin typeface="Times New Roman" pitchFamily="18" charset="0"/>
                <a:cs typeface="Times New Roman" pitchFamily="18" charset="0"/>
              </a:rPr>
              <a:t>layer of phospholipids &amp; </a:t>
            </a:r>
            <a:r>
              <a:rPr lang="en-US" sz="2400" dirty="0" smtClean="0">
                <a:latin typeface="Times New Roman" pitchFamily="18" charset="0"/>
                <a:cs typeface="Times New Roman" pitchFamily="18" charset="0"/>
              </a:rPr>
              <a:t>proteins</a:t>
            </a:r>
            <a:r>
              <a:rPr lang="en-US" sz="2400" dirty="0" smtClean="0"/>
              <a:t> and is </a:t>
            </a:r>
            <a:r>
              <a:rPr lang="en-US" sz="2400" dirty="0" err="1" smtClean="0"/>
              <a:t>semipermeable</a:t>
            </a:r>
            <a:r>
              <a:rPr lang="en-US" sz="2400" dirty="0" smtClean="0"/>
              <a:t>, allowing some substances to pass through it and excluding others. However, its permeability can also be varied because it contains numerous regulated ion channels and other transport proteins that can change the amounts of substances moving across it. It is generally referred to as the plasma membrane</a:t>
            </a:r>
            <a:endParaRPr lang="en-US" sz="2400" dirty="0">
              <a:latin typeface="Times New Roman" pitchFamily="18" charset="0"/>
              <a:cs typeface="Times New Roman" pitchFamily="18" charset="0"/>
            </a:endParaRPr>
          </a:p>
          <a:p>
            <a:endParaRPr lang="en-US" dirty="0"/>
          </a:p>
        </p:txBody>
      </p:sp>
      <p:pic>
        <p:nvPicPr>
          <p:cNvPr id="16" name="Picture 9" descr="figure 5-7b"/>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7482626" y="2640169"/>
            <a:ext cx="4485482" cy="3670479"/>
          </a:xfrm>
          <a:prstGeom prst="rect">
            <a:avLst/>
          </a:prstGeom>
          <a:ln w="38100" cap="sq">
            <a:solidFill>
              <a:schemeClr val="tx1"/>
            </a:solidFill>
            <a:prstDash val="solid"/>
            <a:miter lim="800000"/>
          </a:ln>
          <a:effectLst>
            <a:outerShdw blurRad="50800" dist="38100" dir="2700000" algn="tl" rotWithShape="0">
              <a:srgbClr val="000000">
                <a:alpha val="43000"/>
              </a:srgbClr>
            </a:outerShdw>
          </a:effectLst>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5" name="Text Box 49"/>
          <p:cNvSpPr txBox="1">
            <a:spLocks noChangeArrowheads="1"/>
          </p:cNvSpPr>
          <p:nvPr/>
        </p:nvSpPr>
        <p:spPr bwMode="auto">
          <a:xfrm>
            <a:off x="9082037" y="3160714"/>
            <a:ext cx="184731" cy="400110"/>
          </a:xfrm>
          <a:prstGeom prst="rect">
            <a:avLst/>
          </a:prstGeom>
          <a:noFill/>
          <a:ln w="9525">
            <a:noFill/>
            <a:miter lim="800000"/>
            <a:headEnd/>
            <a:tailEnd/>
          </a:ln>
        </p:spPr>
        <p:txBody>
          <a:bodyPr wrap="none">
            <a:spAutoFit/>
          </a:bodyPr>
          <a:lstStyle/>
          <a:p>
            <a:endParaRPr lang="da-DK" sz="2000"/>
          </a:p>
        </p:txBody>
      </p:sp>
      <p:sp>
        <p:nvSpPr>
          <p:cNvPr id="135179" name="Text Box 53"/>
          <p:cNvSpPr txBox="1">
            <a:spLocks noChangeArrowheads="1"/>
          </p:cNvSpPr>
          <p:nvPr/>
        </p:nvSpPr>
        <p:spPr bwMode="auto">
          <a:xfrm>
            <a:off x="954037" y="4760913"/>
            <a:ext cx="184731" cy="369332"/>
          </a:xfrm>
          <a:prstGeom prst="rect">
            <a:avLst/>
          </a:prstGeom>
          <a:noFill/>
          <a:ln w="9525">
            <a:noFill/>
            <a:miter lim="800000"/>
            <a:headEnd/>
            <a:tailEnd/>
          </a:ln>
        </p:spPr>
        <p:txBody>
          <a:bodyPr wrap="none">
            <a:spAutoFit/>
          </a:bodyPr>
          <a:lstStyle/>
          <a:p>
            <a:endParaRPr lang="da-DK"/>
          </a:p>
        </p:txBody>
      </p:sp>
      <p:sp>
        <p:nvSpPr>
          <p:cNvPr id="2" name="Title 1"/>
          <p:cNvSpPr>
            <a:spLocks noGrp="1"/>
          </p:cNvSpPr>
          <p:nvPr>
            <p:ph type="title"/>
          </p:nvPr>
        </p:nvSpPr>
        <p:spPr>
          <a:xfrm>
            <a:off x="1047284" y="542087"/>
            <a:ext cx="5333984" cy="778416"/>
          </a:xfrm>
        </p:spPr>
        <p:style>
          <a:lnRef idx="1">
            <a:schemeClr val="accent2"/>
          </a:lnRef>
          <a:fillRef idx="2">
            <a:schemeClr val="accent2"/>
          </a:fillRef>
          <a:effectRef idx="1">
            <a:schemeClr val="accent2"/>
          </a:effectRef>
          <a:fontRef idx="minor">
            <a:schemeClr val="dk1"/>
          </a:fontRef>
        </p:style>
        <p:txBody>
          <a:bodyPr>
            <a:normAutofit fontScale="90000"/>
          </a:bodyPr>
          <a:lstStyle/>
          <a:p>
            <a:r>
              <a:rPr lang="en-US" altLang="zh-CN" sz="3600" b="1" dirty="0" smtClean="0">
                <a:solidFill>
                  <a:schemeClr val="hlink"/>
                </a:solidFill>
                <a:latin typeface="Times New Roman" pitchFamily="18" charset="0"/>
                <a:cs typeface="Times New Roman" pitchFamily="18" charset="0"/>
              </a:rPr>
              <a:t/>
            </a:r>
            <a:br>
              <a:rPr lang="en-US" altLang="zh-CN" sz="3600" b="1" dirty="0" smtClean="0">
                <a:solidFill>
                  <a:schemeClr val="hlink"/>
                </a:solidFill>
                <a:latin typeface="Times New Roman" pitchFamily="18" charset="0"/>
                <a:cs typeface="Times New Roman" pitchFamily="18" charset="0"/>
              </a:rPr>
            </a:br>
            <a:r>
              <a:rPr lang="en-US" altLang="zh-CN" sz="3600" b="1" dirty="0" smtClean="0">
                <a:solidFill>
                  <a:schemeClr val="hlink"/>
                </a:solidFill>
                <a:latin typeface="Times New Roman" pitchFamily="18" charset="0"/>
                <a:cs typeface="Times New Roman" pitchFamily="18" charset="0"/>
              </a:rPr>
              <a:t/>
            </a:r>
            <a:br>
              <a:rPr lang="en-US" altLang="zh-CN" sz="3600" b="1" dirty="0" smtClean="0">
                <a:solidFill>
                  <a:schemeClr val="hlink"/>
                </a:solidFill>
                <a:latin typeface="Times New Roman" pitchFamily="18" charset="0"/>
                <a:cs typeface="Times New Roman" pitchFamily="18" charset="0"/>
              </a:rPr>
            </a:br>
            <a:r>
              <a:rPr lang="en-US" altLang="zh-CN" sz="3600" b="1" dirty="0" smtClean="0">
                <a:solidFill>
                  <a:schemeClr val="hlink"/>
                </a:solidFill>
                <a:latin typeface="Times New Roman" pitchFamily="18" charset="0"/>
                <a:cs typeface="Times New Roman" pitchFamily="18" charset="0"/>
              </a:rPr>
              <a:t/>
            </a:r>
            <a:br>
              <a:rPr lang="en-US" altLang="zh-CN" sz="3600" b="1" dirty="0" smtClean="0">
                <a:solidFill>
                  <a:schemeClr val="hlink"/>
                </a:solidFill>
                <a:latin typeface="Times New Roman" pitchFamily="18" charset="0"/>
                <a:cs typeface="Times New Roman" pitchFamily="18" charset="0"/>
              </a:rPr>
            </a:br>
            <a:r>
              <a:rPr lang="en-US" altLang="zh-CN" sz="3600" b="1" dirty="0" smtClean="0">
                <a:solidFill>
                  <a:schemeClr val="hlink"/>
                </a:solidFill>
                <a:latin typeface="Times New Roman" pitchFamily="18" charset="0"/>
                <a:cs typeface="Times New Roman" pitchFamily="18" charset="0"/>
              </a:rPr>
              <a:t> </a:t>
            </a:r>
            <a:r>
              <a:rPr lang="en-US" altLang="zh-CN" sz="4400" b="1" i="1" dirty="0">
                <a:solidFill>
                  <a:schemeClr val="hlink"/>
                </a:solidFill>
                <a:latin typeface="Comic Sans MS" pitchFamily="66" charset="0"/>
              </a:rPr>
              <a:t/>
            </a:r>
            <a:br>
              <a:rPr lang="en-US" altLang="zh-CN" sz="4400" b="1" i="1" dirty="0">
                <a:solidFill>
                  <a:schemeClr val="hlink"/>
                </a:solidFill>
                <a:latin typeface="Comic Sans MS" pitchFamily="66" charset="0"/>
              </a:rPr>
            </a:br>
            <a:r>
              <a:rPr lang="en-US" altLang="zh-CN" sz="4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1- Cell Membrane</a:t>
            </a:r>
            <a:endParaRPr lang="en-US" altLang="zh-CN" sz="4400" dirty="0">
              <a:solidFill>
                <a:srgbClr val="990000"/>
              </a:solidFill>
              <a:latin typeface="Times New Roman" pitchFamily="18" charset="0"/>
              <a:cs typeface="Times New Roman" pitchFamily="18" charset="0"/>
            </a:endParaRPr>
          </a:p>
        </p:txBody>
      </p:sp>
      <p:sp>
        <p:nvSpPr>
          <p:cNvPr id="3" name="Content Placeholder 2"/>
          <p:cNvSpPr>
            <a:spLocks noGrp="1"/>
          </p:cNvSpPr>
          <p:nvPr>
            <p:ph sz="half" idx="1"/>
          </p:nvPr>
        </p:nvSpPr>
        <p:spPr>
          <a:xfrm>
            <a:off x="334851" y="1609859"/>
            <a:ext cx="10972800" cy="4739425"/>
          </a:xfrm>
        </p:spPr>
        <p:style>
          <a:lnRef idx="2">
            <a:schemeClr val="dk1"/>
          </a:lnRef>
          <a:fillRef idx="1">
            <a:schemeClr val="lt1"/>
          </a:fillRef>
          <a:effectRef idx="0">
            <a:schemeClr val="dk1"/>
          </a:effectRef>
          <a:fontRef idx="minor">
            <a:schemeClr val="dk1"/>
          </a:fontRef>
        </p:style>
        <p:txBody>
          <a:bodyPr>
            <a:normAutofit/>
          </a:bodyPr>
          <a:lstStyle/>
          <a:p>
            <a:pPr algn="justLow"/>
            <a:endParaRPr lang="en-US" sz="2400" dirty="0" smtClean="0"/>
          </a:p>
          <a:p>
            <a:pPr algn="justLow"/>
            <a:r>
              <a:rPr lang="en-US" sz="2400" dirty="0" smtClean="0"/>
              <a:t>Although the chemical structures of membranes and their properties vary </a:t>
            </a:r>
            <a:r>
              <a:rPr lang="en-US" sz="2400" b="1" dirty="0" smtClean="0"/>
              <a:t>considerably from one location to another, they have certain common features  :</a:t>
            </a:r>
            <a:r>
              <a:rPr lang="en-US" sz="2400" dirty="0" smtClean="0"/>
              <a:t> </a:t>
            </a:r>
          </a:p>
          <a:p>
            <a:pPr lvl="0" algn="justLow"/>
            <a:r>
              <a:rPr lang="en-US" sz="2400" dirty="0" smtClean="0"/>
              <a:t>They are generally about 7.5 nm (75 Å) thick</a:t>
            </a:r>
            <a:r>
              <a:rPr lang="ar-SA" sz="2400" dirty="0" smtClean="0"/>
              <a:t>.</a:t>
            </a:r>
            <a:endParaRPr lang="en-US" sz="2400" dirty="0" smtClean="0"/>
          </a:p>
          <a:p>
            <a:pPr lvl="0" algn="justLow"/>
            <a:r>
              <a:rPr lang="en-US" sz="2400" dirty="0" smtClean="0"/>
              <a:t>The major lipids are phospholipids such as </a:t>
            </a:r>
            <a:r>
              <a:rPr lang="en-US" sz="2400" dirty="0" err="1" smtClean="0"/>
              <a:t>phosphatidylcholine</a:t>
            </a:r>
            <a:r>
              <a:rPr lang="en-US" sz="2400" dirty="0" smtClean="0"/>
              <a:t>, and </a:t>
            </a:r>
            <a:r>
              <a:rPr lang="en-US" sz="2400" dirty="0" err="1" smtClean="0"/>
              <a:t>phosphatidylethanolamine</a:t>
            </a:r>
            <a:r>
              <a:rPr lang="en-US" sz="2400" dirty="0" smtClean="0"/>
              <a:t>. </a:t>
            </a:r>
          </a:p>
          <a:p>
            <a:pPr lvl="0" algn="justLow"/>
            <a:r>
              <a:rPr lang="en-US" sz="2400" dirty="0" smtClean="0"/>
              <a:t>The shape of the </a:t>
            </a:r>
            <a:r>
              <a:rPr lang="en-US" sz="2400" dirty="0" err="1" smtClean="0"/>
              <a:t>phospholipid</a:t>
            </a:r>
            <a:r>
              <a:rPr lang="en-US" sz="2400" dirty="0" smtClean="0"/>
              <a:t> molecule reflects its solubility properties: the head end of the molecule contains the phosphate portion and is relatively soluble in water (polar, hydrophilic) and the tails are relatively insoluble (</a:t>
            </a:r>
            <a:r>
              <a:rPr lang="en-US" sz="2400" dirty="0" err="1" smtClean="0"/>
              <a:t>nonpolar</a:t>
            </a:r>
            <a:r>
              <a:rPr lang="en-US" sz="2400" dirty="0" smtClean="0"/>
              <a:t>, hydrophobic)</a:t>
            </a:r>
            <a:r>
              <a:rPr lang="ar-SA" sz="2400" dirty="0" smtClean="0"/>
              <a:t>.</a:t>
            </a:r>
            <a:endParaRPr lang="en-US" sz="2400" dirty="0" smtClean="0"/>
          </a:p>
          <a:p>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867</TotalTime>
  <Words>3883</Words>
  <Application>Microsoft Office PowerPoint</Application>
  <PresentationFormat>Custom</PresentationFormat>
  <Paragraphs>536</Paragraphs>
  <Slides>59</Slides>
  <Notes>59</Notes>
  <HiddenSlides>1</HiddenSlides>
  <MMClips>0</MMClips>
  <ScaleCrop>false</ScaleCrop>
  <HeadingPairs>
    <vt:vector size="4" baseType="variant">
      <vt:variant>
        <vt:lpstr>Theme</vt:lpstr>
      </vt:variant>
      <vt:variant>
        <vt:i4>1</vt:i4>
      </vt:variant>
      <vt:variant>
        <vt:lpstr>Slide Titles</vt:lpstr>
      </vt:variant>
      <vt:variant>
        <vt:i4>59</vt:i4>
      </vt:variant>
    </vt:vector>
  </HeadingPairs>
  <TitlesOfParts>
    <vt:vector size="60" baseType="lpstr">
      <vt:lpstr>Flow</vt:lpstr>
      <vt:lpstr>Overview of Cellular Physiology </vt:lpstr>
      <vt:lpstr>The Cell  </vt:lpstr>
      <vt:lpstr>Examples of Cells</vt:lpstr>
      <vt:lpstr>Cells May be Prokaryotic or Eukaryotic</vt:lpstr>
      <vt:lpstr>Slide 5</vt:lpstr>
      <vt:lpstr>Slide 6</vt:lpstr>
      <vt:lpstr>      Cell Organelles  </vt:lpstr>
      <vt:lpstr>      1- Cell Membrane</vt:lpstr>
      <vt:lpstr>      1- Cell Membrane</vt:lpstr>
      <vt:lpstr>Slide 10</vt:lpstr>
      <vt:lpstr>      1- Cell Membrane</vt:lpstr>
      <vt:lpstr>      1- Cell Membrane Components </vt:lpstr>
      <vt:lpstr>           The proteins in the membranes carry out many functions:  </vt:lpstr>
      <vt:lpstr>Slide 14</vt:lpstr>
      <vt:lpstr>Slide 15</vt:lpstr>
      <vt:lpstr>Movement Across the Plasma Membrane</vt:lpstr>
      <vt:lpstr> 2. Cytoplasm   </vt:lpstr>
      <vt:lpstr>    3. Nucleus </vt:lpstr>
      <vt:lpstr>Slide 19</vt:lpstr>
      <vt:lpstr>Slide 20</vt:lpstr>
      <vt:lpstr> 4. Mitochondria</vt:lpstr>
      <vt:lpstr>Slide 22</vt:lpstr>
      <vt:lpstr>  5. Cytoskeleton</vt:lpstr>
      <vt:lpstr>   6. Rough Endoplasmic Reticulum    RER</vt:lpstr>
      <vt:lpstr>   7. Smooth Endoplasmic Reticulum   SER</vt:lpstr>
      <vt:lpstr>   8. Ribosomes</vt:lpstr>
      <vt:lpstr>  9. Golgi Apparatus</vt:lpstr>
      <vt:lpstr> 10 - Lysosomes</vt:lpstr>
      <vt:lpstr>  11- Peroxisomes </vt:lpstr>
      <vt:lpstr>12. Centrioles</vt:lpstr>
      <vt:lpstr>13 - Vacuoles</vt:lpstr>
      <vt:lpstr>Movement Across Cells </vt:lpstr>
      <vt:lpstr>Permeability of A Membrane</vt:lpstr>
      <vt:lpstr>Slide 34</vt:lpstr>
      <vt:lpstr>Molecule Movement Across Cells</vt:lpstr>
      <vt:lpstr>Types of Passive Transport</vt:lpstr>
      <vt:lpstr>Diffusion</vt:lpstr>
      <vt:lpstr>Slide 38</vt:lpstr>
      <vt:lpstr>Slide 39</vt:lpstr>
      <vt:lpstr>Factors affecting rate of Diffusion</vt:lpstr>
      <vt:lpstr>Slide 41</vt:lpstr>
      <vt:lpstr>Facilitated Diffusion</vt:lpstr>
      <vt:lpstr>What is a carrier protein?</vt:lpstr>
      <vt:lpstr>Slide 44</vt:lpstr>
      <vt:lpstr>Slide 45</vt:lpstr>
      <vt:lpstr>Slide 46</vt:lpstr>
      <vt:lpstr>Osmosis</vt:lpstr>
      <vt:lpstr>OSMOSIS</vt:lpstr>
      <vt:lpstr>Slide 49</vt:lpstr>
      <vt:lpstr>Active Transport</vt:lpstr>
      <vt:lpstr>Slide 51</vt:lpstr>
      <vt:lpstr>Slide 52</vt:lpstr>
      <vt:lpstr>Slide 53</vt:lpstr>
      <vt:lpstr>Endocytosis</vt:lpstr>
      <vt:lpstr>Forms of Endocytosis</vt:lpstr>
      <vt:lpstr>Exocytosis</vt:lpstr>
      <vt:lpstr>THINK!</vt:lpstr>
      <vt:lpstr> How does water get through the HYDROPHOBIC Plasma membrane?  </vt:lpstr>
      <vt:lpstr>Slide 59</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shosho</cp:lastModifiedBy>
  <cp:revision>70</cp:revision>
  <dcterms:created xsi:type="dcterms:W3CDTF">2017-09-28T14:43:15Z</dcterms:created>
  <dcterms:modified xsi:type="dcterms:W3CDTF">2018-10-06T17:10:34Z</dcterms:modified>
</cp:coreProperties>
</file>