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7"/>
  </p:notesMasterIdLst>
  <p:handoutMasterIdLst>
    <p:handoutMasterId r:id="rId68"/>
  </p:handoutMasterIdLst>
  <p:sldIdLst>
    <p:sldId id="256" r:id="rId2"/>
    <p:sldId id="345" r:id="rId3"/>
    <p:sldId id="257" r:id="rId4"/>
    <p:sldId id="310" r:id="rId5"/>
    <p:sldId id="314" r:id="rId6"/>
    <p:sldId id="258" r:id="rId7"/>
    <p:sldId id="304" r:id="rId8"/>
    <p:sldId id="306" r:id="rId9"/>
    <p:sldId id="305" r:id="rId10"/>
    <p:sldId id="259" r:id="rId11"/>
    <p:sldId id="323" r:id="rId12"/>
    <p:sldId id="324" r:id="rId13"/>
    <p:sldId id="347" r:id="rId14"/>
    <p:sldId id="325" r:id="rId15"/>
    <p:sldId id="348" r:id="rId16"/>
    <p:sldId id="315" r:id="rId17"/>
    <p:sldId id="264" r:id="rId18"/>
    <p:sldId id="364" r:id="rId19"/>
    <p:sldId id="319" r:id="rId20"/>
    <p:sldId id="265" r:id="rId21"/>
    <p:sldId id="293" r:id="rId22"/>
    <p:sldId id="270" r:id="rId23"/>
    <p:sldId id="350" r:id="rId24"/>
    <p:sldId id="321" r:id="rId25"/>
    <p:sldId id="297" r:id="rId26"/>
    <p:sldId id="351" r:id="rId27"/>
    <p:sldId id="352" r:id="rId28"/>
    <p:sldId id="326" r:id="rId29"/>
    <p:sldId id="309" r:id="rId30"/>
    <p:sldId id="282" r:id="rId31"/>
    <p:sldId id="303" r:id="rId32"/>
    <p:sldId id="353" r:id="rId33"/>
    <p:sldId id="354" r:id="rId34"/>
    <p:sldId id="355" r:id="rId35"/>
    <p:sldId id="341" r:id="rId36"/>
    <p:sldId id="344" r:id="rId37"/>
    <p:sldId id="358" r:id="rId38"/>
    <p:sldId id="313" r:id="rId39"/>
    <p:sldId id="367" r:id="rId40"/>
    <p:sldId id="366" r:id="rId41"/>
    <p:sldId id="390" r:id="rId42"/>
    <p:sldId id="375" r:id="rId43"/>
    <p:sldId id="394" r:id="rId44"/>
    <p:sldId id="395" r:id="rId45"/>
    <p:sldId id="400" r:id="rId46"/>
    <p:sldId id="396" r:id="rId47"/>
    <p:sldId id="402" r:id="rId48"/>
    <p:sldId id="403" r:id="rId49"/>
    <p:sldId id="369" r:id="rId50"/>
    <p:sldId id="370" r:id="rId51"/>
    <p:sldId id="371" r:id="rId52"/>
    <p:sldId id="372" r:id="rId53"/>
    <p:sldId id="404" r:id="rId54"/>
    <p:sldId id="405" r:id="rId55"/>
    <p:sldId id="406" r:id="rId56"/>
    <p:sldId id="407" r:id="rId57"/>
    <p:sldId id="408" r:id="rId58"/>
    <p:sldId id="410" r:id="rId59"/>
    <p:sldId id="428" r:id="rId60"/>
    <p:sldId id="418" r:id="rId61"/>
    <p:sldId id="420" r:id="rId62"/>
    <p:sldId id="421" r:id="rId63"/>
    <p:sldId id="423" r:id="rId64"/>
    <p:sldId id="425" r:id="rId65"/>
    <p:sldId id="430" r:id="rId66"/>
  </p:sldIdLst>
  <p:sldSz cx="9144000" cy="6858000" type="screen4x3"/>
  <p:notesSz cx="6735763" cy="9869488"/>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88710" autoAdjust="0"/>
  </p:normalViewPr>
  <p:slideViewPr>
    <p:cSldViewPr>
      <p:cViewPr varScale="1">
        <p:scale>
          <a:sx n="65" d="100"/>
          <a:sy n="65" d="100"/>
        </p:scale>
        <p:origin x="-1536"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image" Target="../media/image2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350" y="0"/>
            <a:ext cx="2919413" cy="493713"/>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sz="quarter" idx="1"/>
          </p:nvPr>
        </p:nvSpPr>
        <p:spPr>
          <a:xfrm>
            <a:off x="1588" y="0"/>
            <a:ext cx="2919412" cy="493713"/>
          </a:xfrm>
          <a:prstGeom prst="rect">
            <a:avLst/>
          </a:prstGeom>
        </p:spPr>
        <p:txBody>
          <a:bodyPr vert="horz" lIns="91440" tIns="45720" rIns="91440" bIns="45720" rtlCol="1"/>
          <a:lstStyle>
            <a:lvl1pPr algn="l">
              <a:defRPr sz="1200"/>
            </a:lvl1pPr>
          </a:lstStyle>
          <a:p>
            <a:fld id="{009B9F29-7D9A-42F3-AA46-639968D55FA6}" type="datetime1">
              <a:rPr lang="en-US" smtClean="0"/>
              <a:pPr/>
              <a:t>11/10/2018</a:t>
            </a:fld>
            <a:endParaRPr lang="ar-IQ"/>
          </a:p>
        </p:txBody>
      </p:sp>
      <p:sp>
        <p:nvSpPr>
          <p:cNvPr id="4" name="Footer Placeholder 3"/>
          <p:cNvSpPr>
            <a:spLocks noGrp="1"/>
          </p:cNvSpPr>
          <p:nvPr>
            <p:ph type="ftr" sz="quarter" idx="2"/>
          </p:nvPr>
        </p:nvSpPr>
        <p:spPr>
          <a:xfrm>
            <a:off x="3816350" y="9374188"/>
            <a:ext cx="2919413" cy="493712"/>
          </a:xfrm>
          <a:prstGeom prst="rect">
            <a:avLst/>
          </a:prstGeom>
        </p:spPr>
        <p:txBody>
          <a:bodyPr vert="horz" lIns="91440" tIns="45720" rIns="91440" bIns="45720" rtlCol="1" anchor="b"/>
          <a:lstStyle>
            <a:lvl1pPr algn="r">
              <a:defRPr sz="1200"/>
            </a:lvl1pPr>
          </a:lstStyle>
          <a:p>
            <a:endParaRPr lang="ar-IQ"/>
          </a:p>
        </p:txBody>
      </p:sp>
      <p:sp>
        <p:nvSpPr>
          <p:cNvPr id="5" name="Slide Number Placeholder 4"/>
          <p:cNvSpPr>
            <a:spLocks noGrp="1"/>
          </p:cNvSpPr>
          <p:nvPr>
            <p:ph type="sldNum" sz="quarter" idx="3"/>
          </p:nvPr>
        </p:nvSpPr>
        <p:spPr>
          <a:xfrm>
            <a:off x="1588" y="9374188"/>
            <a:ext cx="2919412" cy="493712"/>
          </a:xfrm>
          <a:prstGeom prst="rect">
            <a:avLst/>
          </a:prstGeom>
        </p:spPr>
        <p:txBody>
          <a:bodyPr vert="horz" lIns="91440" tIns="45720" rIns="91440" bIns="45720" rtlCol="1" anchor="b"/>
          <a:lstStyle>
            <a:lvl1pPr algn="l">
              <a:defRPr sz="1200"/>
            </a:lvl1pPr>
          </a:lstStyle>
          <a:p>
            <a:fld id="{FBAA8569-03BC-4DAA-8E0F-0E2966580783}" type="slidenum">
              <a:rPr lang="ar-IQ" smtClean="0"/>
              <a:pPr/>
              <a:t>‹#›</a:t>
            </a:fld>
            <a:endParaRPr lang="ar-IQ"/>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16932" y="0"/>
            <a:ext cx="2918831" cy="493474"/>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60" y="0"/>
            <a:ext cx="2918831" cy="493474"/>
          </a:xfrm>
          <a:prstGeom prst="rect">
            <a:avLst/>
          </a:prstGeom>
        </p:spPr>
        <p:txBody>
          <a:bodyPr vert="horz" lIns="91440" tIns="45720" rIns="91440" bIns="45720" rtlCol="1"/>
          <a:lstStyle>
            <a:lvl1pPr algn="l">
              <a:defRPr sz="1200"/>
            </a:lvl1pPr>
          </a:lstStyle>
          <a:p>
            <a:fld id="{F2C6C243-F999-4261-9086-B2D18D6433A2}" type="datetime1">
              <a:rPr lang="en-US" smtClean="0"/>
              <a:pPr/>
              <a:t>11/10/2018</a:t>
            </a:fld>
            <a:endParaRPr lang="en-US"/>
          </a:p>
        </p:txBody>
      </p:sp>
      <p:sp>
        <p:nvSpPr>
          <p:cNvPr id="4" name="Slide Image Placeholder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73577" y="4688007"/>
            <a:ext cx="5388610" cy="444127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816932" y="9374301"/>
            <a:ext cx="2918831" cy="493474"/>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60" y="9374301"/>
            <a:ext cx="2918831" cy="493474"/>
          </a:xfrm>
          <a:prstGeom prst="rect">
            <a:avLst/>
          </a:prstGeom>
        </p:spPr>
        <p:txBody>
          <a:bodyPr vert="horz" lIns="91440" tIns="45720" rIns="91440" bIns="45720" rtlCol="1" anchor="b"/>
          <a:lstStyle>
            <a:lvl1pPr algn="l">
              <a:defRPr sz="1200"/>
            </a:lvl1pPr>
          </a:lstStyle>
          <a:p>
            <a:fld id="{A09AE13E-5E5E-4491-AA01-2BFF8BC3445C}" type="slidenum">
              <a:rPr lang="en-US" smtClean="0"/>
              <a:pPr/>
              <a:t>‹#›</a:t>
            </a:fld>
            <a:endParaRPr lang="en-US"/>
          </a:p>
        </p:txBody>
      </p:sp>
    </p:spTree>
    <p:extLst>
      <p:ext uri="{BB962C8B-B14F-4D97-AF65-F5344CB8AC3E}">
        <p14:creationId xmlns="" xmlns:p14="http://schemas.microsoft.com/office/powerpoint/2010/main" val="1034655708"/>
      </p:ext>
    </p:extLst>
  </p:cSld>
  <p:clrMap bg1="lt1" tx1="dk1" bg2="lt2" tx2="dk2" accent1="accent1" accent2="accent2" accent3="accent3" accent4="accent4" accent5="accent5" accent6="accent6" hlink="hlink" folHlink="folHlink"/>
  <p:hf hdr="0" ftr="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1</a:t>
            </a:fld>
            <a:endParaRPr lang="en-US"/>
          </a:p>
        </p:txBody>
      </p:sp>
      <p:sp>
        <p:nvSpPr>
          <p:cNvPr id="5" name="Date Placeholder 4"/>
          <p:cNvSpPr>
            <a:spLocks noGrp="1"/>
          </p:cNvSpPr>
          <p:nvPr>
            <p:ph type="dt" idx="11"/>
          </p:nvPr>
        </p:nvSpPr>
        <p:spPr/>
        <p:txBody>
          <a:bodyPr/>
          <a:lstStyle/>
          <a:p>
            <a:fld id="{2A091276-15C0-47C5-81DB-75FEE9B1F7D6}" type="datetime1">
              <a:rPr lang="en-US" smtClean="0"/>
              <a:pPr/>
              <a:t>11/10/2018</a:t>
            </a:fld>
            <a:endParaRPr lang="en-US"/>
          </a:p>
        </p:txBody>
      </p:sp>
    </p:spTree>
    <p:extLst>
      <p:ext uri="{BB962C8B-B14F-4D97-AF65-F5344CB8AC3E}">
        <p14:creationId xmlns="" xmlns:p14="http://schemas.microsoft.com/office/powerpoint/2010/main" val="141346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written from amino end to carboxyl end</a:t>
            </a:r>
          </a:p>
          <a:p>
            <a:endParaRPr lang="ar-IQ"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10</a:t>
            </a:fld>
            <a:endParaRPr lang="en-US"/>
          </a:p>
        </p:txBody>
      </p:sp>
      <p:sp>
        <p:nvSpPr>
          <p:cNvPr id="5" name="Date Placeholder 4"/>
          <p:cNvSpPr>
            <a:spLocks noGrp="1"/>
          </p:cNvSpPr>
          <p:nvPr>
            <p:ph type="dt" idx="11"/>
          </p:nvPr>
        </p:nvSpPr>
        <p:spPr/>
        <p:txBody>
          <a:bodyPr/>
          <a:lstStyle/>
          <a:p>
            <a:fld id="{352A8C36-3969-47DB-B95C-78E15ED2E389}" type="datetime1">
              <a:rPr lang="en-US" smtClean="0"/>
              <a:pPr/>
              <a:t>11/10/2018</a:t>
            </a:fld>
            <a:endParaRPr lang="en-US"/>
          </a:p>
        </p:txBody>
      </p:sp>
    </p:spTree>
    <p:extLst>
      <p:ext uri="{BB962C8B-B14F-4D97-AF65-F5344CB8AC3E}">
        <p14:creationId xmlns="" xmlns:p14="http://schemas.microsoft.com/office/powerpoint/2010/main" val="2617763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11</a:t>
            </a:fld>
            <a:endParaRPr lang="en-US"/>
          </a:p>
        </p:txBody>
      </p:sp>
      <p:sp>
        <p:nvSpPr>
          <p:cNvPr id="5" name="Date Placeholder 4"/>
          <p:cNvSpPr>
            <a:spLocks noGrp="1"/>
          </p:cNvSpPr>
          <p:nvPr>
            <p:ph type="dt" idx="11"/>
          </p:nvPr>
        </p:nvSpPr>
        <p:spPr/>
        <p:txBody>
          <a:bodyPr/>
          <a:lstStyle/>
          <a:p>
            <a:fld id="{95DB2EED-D2E3-4B80-A27D-3663C27E4951}" type="datetime1">
              <a:rPr lang="en-US" smtClean="0"/>
              <a:pPr/>
              <a:t>11/10/2018</a:t>
            </a:fld>
            <a:endParaRPr lang="en-US"/>
          </a:p>
        </p:txBody>
      </p:sp>
    </p:spTree>
    <p:extLst>
      <p:ext uri="{BB962C8B-B14F-4D97-AF65-F5344CB8AC3E}">
        <p14:creationId xmlns="" xmlns:p14="http://schemas.microsoft.com/office/powerpoint/2010/main" val="92172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Low" defTabSz="914400" rtl="1"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The peptide bond has a partial double-bond character, that is, it is shorter than a single bond, and is rigid and planar  This prevents free rotation around the bond between the carbonyl carbon and the nitrogen of the peptide bond. However, the bonds between the α-carbons and the α-amino or α-carboxyl groups can be freely rotated (although they are limited by the size and character of the R-groups). This allows the polypeptide chain to assume a variety of possible configurations.</a:t>
            </a:r>
          </a:p>
          <a:p>
            <a:pPr marL="0" marR="0" indent="0" algn="justLow" defTabSz="914400" rtl="1" eaLnBrk="1" fontAlgn="auto" latinLnBrk="0" hangingPunct="1">
              <a:lnSpc>
                <a:spcPct val="100000"/>
              </a:lnSpc>
              <a:spcBef>
                <a:spcPts val="0"/>
              </a:spcBef>
              <a:spcAft>
                <a:spcPts val="0"/>
              </a:spcAft>
              <a:buClrTx/>
              <a:buSzTx/>
              <a:buFontTx/>
              <a:buNone/>
              <a:tabLst/>
              <a:defRPr/>
            </a:pPr>
            <a:r>
              <a:rPr lang="en-US" sz="1200" b="1" dirty="0" smtClean="0">
                <a:latin typeface="Times New Roman" pitchFamily="18" charset="0"/>
                <a:cs typeface="Times New Roman" pitchFamily="18" charset="0"/>
              </a:rPr>
              <a:t>Polarity of the peptide bond: </a:t>
            </a:r>
            <a:r>
              <a:rPr lang="en-US" sz="1200" dirty="0" smtClean="0">
                <a:latin typeface="Times New Roman" pitchFamily="18" charset="0"/>
                <a:cs typeface="Times New Roman" pitchFamily="18" charset="0"/>
              </a:rPr>
              <a:t>Like all amide linkages, the – C=O and –NH groups of the peptide bond are uncharged, and neither accept nor release protons over the pH range of 2–12. Thus, the charged groups present in polypeptides consist solely of the N-terminal (α-amino) group, the C-terminal (α-carboxyl) group, and any ionized groups present in the side chains of the constituent amino acids. The – C=O and – NH groups of the peptide bond are polar, and are involved in hydrogen bonds, for example, in α-helices and β-sheet structures, </a:t>
            </a:r>
          </a:p>
          <a:p>
            <a:pPr algn="justLow"/>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12</a:t>
            </a:fld>
            <a:endParaRPr lang="en-US"/>
          </a:p>
        </p:txBody>
      </p:sp>
      <p:sp>
        <p:nvSpPr>
          <p:cNvPr id="5" name="Date Placeholder 4"/>
          <p:cNvSpPr>
            <a:spLocks noGrp="1"/>
          </p:cNvSpPr>
          <p:nvPr>
            <p:ph type="dt" idx="11"/>
          </p:nvPr>
        </p:nvSpPr>
        <p:spPr/>
        <p:txBody>
          <a:bodyPr/>
          <a:lstStyle/>
          <a:p>
            <a:fld id="{0DC58A86-8DFB-4D92-B3E3-4A60974F7DF1}" type="datetime1">
              <a:rPr lang="en-US" smtClean="0"/>
              <a:pPr/>
              <a:t>11/10/2018</a:t>
            </a:fld>
            <a:endParaRPr lang="en-US"/>
          </a:p>
        </p:txBody>
      </p:sp>
    </p:spTree>
    <p:extLst>
      <p:ext uri="{BB962C8B-B14F-4D97-AF65-F5344CB8AC3E}">
        <p14:creationId xmlns="" xmlns:p14="http://schemas.microsoft.com/office/powerpoint/2010/main" val="2260934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BF8C0CB8-F564-4784-B3D0-1838B68393DD}" type="slidenum">
              <a:rPr lang="en-US" smtClean="0"/>
              <a:pPr>
                <a:defRPr/>
              </a:pPr>
              <a:t>13</a:t>
            </a:fld>
            <a:endParaRPr lang="en-US"/>
          </a:p>
        </p:txBody>
      </p:sp>
      <p:sp>
        <p:nvSpPr>
          <p:cNvPr id="5" name="Date Placeholder 4"/>
          <p:cNvSpPr>
            <a:spLocks noGrp="1"/>
          </p:cNvSpPr>
          <p:nvPr>
            <p:ph type="dt" idx="11"/>
          </p:nvPr>
        </p:nvSpPr>
        <p:spPr/>
        <p:txBody>
          <a:bodyPr/>
          <a:lstStyle/>
          <a:p>
            <a:fld id="{E4D398A3-6631-4287-B6B0-830969A1A38F}" type="datetime1">
              <a:rPr lang="en-US" smtClean="0"/>
              <a:pPr/>
              <a:t>11/10/2018</a:t>
            </a:fld>
            <a:endParaRPr lang="en-US"/>
          </a:p>
        </p:txBody>
      </p:sp>
    </p:spTree>
    <p:extLst>
      <p:ext uri="{BB962C8B-B14F-4D97-AF65-F5344CB8AC3E}">
        <p14:creationId xmlns="" xmlns:p14="http://schemas.microsoft.com/office/powerpoint/2010/main" val="2455684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The peptide bond has a partial double-bond character, that is, it is shorter than a single bond, and is rigid and planar  This prevents free rotation around the bond between the carbonyl carbon and the nitrogen of the peptide bond. However, the bonds between the α-carbons and the α-amino or α-carboxyl groups can be freely rotated (although they are limited by the size and character of the R-groups). This allows the polypeptide chain to assume a variety of possible configurations.</a:t>
            </a:r>
          </a:p>
          <a:p>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14</a:t>
            </a:fld>
            <a:endParaRPr lang="en-US"/>
          </a:p>
        </p:txBody>
      </p:sp>
      <p:sp>
        <p:nvSpPr>
          <p:cNvPr id="5" name="Date Placeholder 4"/>
          <p:cNvSpPr>
            <a:spLocks noGrp="1"/>
          </p:cNvSpPr>
          <p:nvPr>
            <p:ph type="dt" idx="11"/>
          </p:nvPr>
        </p:nvSpPr>
        <p:spPr/>
        <p:txBody>
          <a:bodyPr/>
          <a:lstStyle/>
          <a:p>
            <a:fld id="{858F555A-368F-490A-A3FF-42E339843600}" type="datetime1">
              <a:rPr lang="en-US" smtClean="0"/>
              <a:pPr/>
              <a:t>11/10/2018</a:t>
            </a:fld>
            <a:endParaRPr lang="en-US"/>
          </a:p>
        </p:txBody>
      </p:sp>
    </p:spTree>
    <p:extLst>
      <p:ext uri="{BB962C8B-B14F-4D97-AF65-F5344CB8AC3E}">
        <p14:creationId xmlns="" xmlns:p14="http://schemas.microsoft.com/office/powerpoint/2010/main" val="22609347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pPr>
              <a:defRPr/>
            </a:pPr>
            <a:fld id="{BF8C0CB8-F564-4784-B3D0-1838B68393DD}" type="slidenum">
              <a:rPr lang="en-US" smtClean="0"/>
              <a:pPr>
                <a:defRPr/>
              </a:pPr>
              <a:t>15</a:t>
            </a:fld>
            <a:endParaRPr lang="en-US"/>
          </a:p>
        </p:txBody>
      </p:sp>
      <p:sp>
        <p:nvSpPr>
          <p:cNvPr id="5" name="Date Placeholder 4"/>
          <p:cNvSpPr>
            <a:spLocks noGrp="1"/>
          </p:cNvSpPr>
          <p:nvPr>
            <p:ph type="dt" idx="11"/>
          </p:nvPr>
        </p:nvSpPr>
        <p:spPr/>
        <p:txBody>
          <a:bodyPr/>
          <a:lstStyle/>
          <a:p>
            <a:fld id="{89AA3846-6848-4E2C-BF59-37197EDBA65F}" type="datetime1">
              <a:rPr lang="en-US" smtClean="0"/>
              <a:pPr/>
              <a:t>11/10/2018</a:t>
            </a:fld>
            <a:endParaRPr lang="en-US"/>
          </a:p>
        </p:txBody>
      </p:sp>
    </p:spTree>
    <p:extLst>
      <p:ext uri="{BB962C8B-B14F-4D97-AF65-F5344CB8AC3E}">
        <p14:creationId xmlns="" xmlns:p14="http://schemas.microsoft.com/office/powerpoint/2010/main" val="2360218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written from amino end to carboxyl end</a:t>
            </a:r>
          </a:p>
          <a:p>
            <a:endParaRPr lang="ar-IQ"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16</a:t>
            </a:fld>
            <a:endParaRPr lang="en-US"/>
          </a:p>
        </p:txBody>
      </p:sp>
      <p:sp>
        <p:nvSpPr>
          <p:cNvPr id="5" name="Date Placeholder 4"/>
          <p:cNvSpPr>
            <a:spLocks noGrp="1"/>
          </p:cNvSpPr>
          <p:nvPr>
            <p:ph type="dt" idx="11"/>
          </p:nvPr>
        </p:nvSpPr>
        <p:spPr/>
        <p:txBody>
          <a:bodyPr/>
          <a:lstStyle/>
          <a:p>
            <a:fld id="{A8E26BF4-765B-4153-AA0C-E19658915E36}" type="datetime1">
              <a:rPr lang="en-US" smtClean="0"/>
              <a:pPr/>
              <a:t>11/10/2018</a:t>
            </a:fld>
            <a:endParaRPr lang="en-US"/>
          </a:p>
        </p:txBody>
      </p:sp>
    </p:spTree>
    <p:extLst>
      <p:ext uri="{BB962C8B-B14F-4D97-AF65-F5344CB8AC3E}">
        <p14:creationId xmlns="" xmlns:p14="http://schemas.microsoft.com/office/powerpoint/2010/main" val="878444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t>The </a:t>
            </a:r>
            <a:r>
              <a:rPr lang="fr-FR" sz="1200" b="1" dirty="0" err="1" smtClean="0"/>
              <a:t>folding</a:t>
            </a:r>
            <a:r>
              <a:rPr lang="fr-FR" sz="1200" b="1" dirty="0" smtClean="0"/>
              <a:t> of the N-C-C </a:t>
            </a:r>
            <a:r>
              <a:rPr lang="fr-FR" sz="1200" b="1" dirty="0" err="1" smtClean="0"/>
              <a:t>backbone</a:t>
            </a:r>
            <a:r>
              <a:rPr lang="fr-FR" sz="1200" b="1" dirty="0" smtClean="0"/>
              <a:t> of the polypeptide </a:t>
            </a:r>
            <a:r>
              <a:rPr lang="fr-FR" sz="1200" b="1" dirty="0" err="1" smtClean="0"/>
              <a:t>chain</a:t>
            </a:r>
            <a:r>
              <a:rPr lang="fr-FR" sz="1200" b="1" dirty="0" smtClean="0"/>
              <a:t> </a:t>
            </a:r>
            <a:r>
              <a:rPr lang="fr-FR" sz="1200" b="1" dirty="0" err="1" smtClean="0"/>
              <a:t>using</a:t>
            </a:r>
            <a:r>
              <a:rPr lang="fr-FR" sz="1200" b="1" dirty="0" smtClean="0"/>
              <a:t> </a:t>
            </a:r>
            <a:r>
              <a:rPr lang="fr-FR" sz="1200" b="1" dirty="0" err="1" smtClean="0"/>
              <a:t>weak</a:t>
            </a:r>
            <a:r>
              <a:rPr lang="fr-FR" sz="1200" b="1" dirty="0" smtClean="0"/>
              <a:t> </a:t>
            </a:r>
            <a:r>
              <a:rPr lang="fr-FR" sz="1200" b="1" dirty="0" err="1" smtClean="0"/>
              <a:t>hydrogen</a:t>
            </a:r>
            <a:r>
              <a:rPr lang="fr-FR" sz="1200" b="1" dirty="0" smtClean="0"/>
              <a:t> bonds</a:t>
            </a:r>
            <a:r>
              <a:rPr lang="fr-FR" sz="1200" dirty="0" smtClean="0"/>
              <a:t> </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The polypeptide backbone does not assume a random three-dimensional structure, but instead generally forms regular arrangements of amino acids that are located near to each other in the linear sequence. </a:t>
            </a:r>
          </a:p>
          <a:p>
            <a:pPr algn="l" rtl="0"/>
            <a:endParaRPr lang="en-US" sz="1200" dirty="0" smtClean="0">
              <a:latin typeface="Times New Roman" pitchFamily="18" charset="0"/>
              <a:cs typeface="Times New Roman" pitchFamily="18" charset="0"/>
            </a:endParaRPr>
          </a:p>
          <a:p>
            <a:pPr algn="l" rtl="0"/>
            <a:r>
              <a:rPr lang="en-US" sz="1200" dirty="0" smtClean="0">
                <a:latin typeface="Times New Roman" pitchFamily="18" charset="0"/>
                <a:cs typeface="Times New Roman" pitchFamily="18" charset="0"/>
              </a:rPr>
              <a:t>[Note: The collagen α-chain helix, another example of secondary structure.]</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17</a:t>
            </a:fld>
            <a:endParaRPr lang="en-US"/>
          </a:p>
        </p:txBody>
      </p:sp>
      <p:sp>
        <p:nvSpPr>
          <p:cNvPr id="5" name="Date Placeholder 4"/>
          <p:cNvSpPr>
            <a:spLocks noGrp="1"/>
          </p:cNvSpPr>
          <p:nvPr>
            <p:ph type="dt" idx="11"/>
          </p:nvPr>
        </p:nvSpPr>
        <p:spPr/>
        <p:txBody>
          <a:bodyPr/>
          <a:lstStyle/>
          <a:p>
            <a:fld id="{9CC3E606-1F89-4C9E-903F-325C42A8C7D6}" type="datetime1">
              <a:rPr lang="en-US" smtClean="0"/>
              <a:pPr/>
              <a:t>11/10/2018</a:t>
            </a:fld>
            <a:endParaRPr lang="en-US"/>
          </a:p>
        </p:txBody>
      </p:sp>
    </p:spTree>
    <p:extLst>
      <p:ext uri="{BB962C8B-B14F-4D97-AF65-F5344CB8AC3E}">
        <p14:creationId xmlns="" xmlns:p14="http://schemas.microsoft.com/office/powerpoint/2010/main" val="1980861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Roughly half of the residues in a "typical" globular protein reside in helices or sheets, and half in loops, turns, bends, and other extended conformational features. </a:t>
            </a:r>
          </a:p>
          <a:p>
            <a:r>
              <a:rPr lang="en-US" dirty="0" smtClean="0"/>
              <a:t>Loops are regions that contain residues beyond the minimum number necessary to connect adjacent regions of secondary structure. Irregular in conformation, loops nevertheless serve key biologic roles. For many enzymes, the loops that bridge domains responsible for binding substrates often contain </a:t>
            </a:r>
            <a:r>
              <a:rPr lang="en-US" dirty="0" err="1" smtClean="0"/>
              <a:t>aminoacyl</a:t>
            </a:r>
            <a:r>
              <a:rPr lang="en-US" dirty="0" smtClean="0"/>
              <a:t> residues that participate in catalysis. </a:t>
            </a:r>
            <a:r>
              <a:rPr lang="en-US" b="1" dirty="0" smtClean="0"/>
              <a:t>Helix-loop-helix motifs </a:t>
            </a:r>
            <a:r>
              <a:rPr lang="en-US" dirty="0" smtClean="0"/>
              <a:t>provide the </a:t>
            </a:r>
            <a:r>
              <a:rPr lang="en-US" dirty="0" err="1" smtClean="0"/>
              <a:t>oligonucleotide</a:t>
            </a:r>
            <a:r>
              <a:rPr lang="en-US" dirty="0" smtClean="0"/>
              <a:t>-binding portion of many DNA-binding proteins such as repressors and transcription factors. Structural motifs such as the helix-loop-helix motif that are</a:t>
            </a:r>
          </a:p>
          <a:p>
            <a:r>
              <a:rPr lang="en-US" dirty="0" smtClean="0"/>
              <a:t>intermediate in scale between secondary and tertiary structures are often termed </a:t>
            </a:r>
            <a:r>
              <a:rPr lang="en-US" b="1" dirty="0" err="1" smtClean="0"/>
              <a:t>supersecondary</a:t>
            </a:r>
            <a:r>
              <a:rPr lang="en-US" b="1" dirty="0" smtClean="0"/>
              <a:t> structures. Since many loops and bends reside on the surface of proteins and are</a:t>
            </a:r>
          </a:p>
          <a:p>
            <a:r>
              <a:rPr lang="en-US" dirty="0" smtClean="0"/>
              <a:t>thus exposed to solvent, they constitute readily accessible sites, or </a:t>
            </a:r>
            <a:r>
              <a:rPr lang="en-US" b="1" dirty="0" err="1" smtClean="0"/>
              <a:t>epitopes</a:t>
            </a:r>
            <a:r>
              <a:rPr lang="en-US" b="1" dirty="0" smtClean="0"/>
              <a:t>, for recognition and binding of antibodies.</a:t>
            </a:r>
          </a:p>
          <a:p>
            <a:r>
              <a:rPr lang="en-US" dirty="0" smtClean="0"/>
              <a:t>While loops lack apparent structural regularity, many adopt a specific conformation stabilized through hydrogen bonding, salt bridges, and hydrophobic interactions with other portions of</a:t>
            </a:r>
          </a:p>
          <a:p>
            <a:r>
              <a:rPr lang="en-US" dirty="0" smtClean="0"/>
              <a:t>the protein. However, not all portions of proteins are necessarily ordered. Proteins may contain "disordered" regions, often at the extreme amino or carboxyl terminal, characterized by</a:t>
            </a:r>
          </a:p>
          <a:p>
            <a:r>
              <a:rPr lang="en-US" dirty="0" smtClean="0"/>
              <a:t>high conformational flexibility. In many instances, these disordered regions assume an ordered conformation upon binding of a </a:t>
            </a:r>
            <a:r>
              <a:rPr lang="en-US" dirty="0" err="1" smtClean="0"/>
              <a:t>ligand</a:t>
            </a:r>
            <a:r>
              <a:rPr lang="en-US" dirty="0" smtClean="0"/>
              <a:t>. This structural flexibility enables such regions to act</a:t>
            </a:r>
          </a:p>
          <a:p>
            <a:r>
              <a:rPr lang="en-US" dirty="0" smtClean="0"/>
              <a:t>as </a:t>
            </a:r>
            <a:r>
              <a:rPr lang="en-US" dirty="0" err="1" smtClean="0"/>
              <a:t>ligand</a:t>
            </a:r>
            <a:r>
              <a:rPr lang="en-US" dirty="0" smtClean="0"/>
              <a:t>-controlled switches that affect protein structure and function.</a:t>
            </a:r>
            <a:endParaRPr lang="ar-IQ" dirty="0" smtClean="0"/>
          </a:p>
          <a:p>
            <a:pPr algn="l" rtl="0"/>
            <a:endParaRPr lang="ar-IQ"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18</a:t>
            </a:fld>
            <a:endParaRPr lang="en-US"/>
          </a:p>
        </p:txBody>
      </p:sp>
      <p:sp>
        <p:nvSpPr>
          <p:cNvPr id="5" name="Date Placeholder 4"/>
          <p:cNvSpPr>
            <a:spLocks noGrp="1"/>
          </p:cNvSpPr>
          <p:nvPr>
            <p:ph type="dt" idx="11"/>
          </p:nvPr>
        </p:nvSpPr>
        <p:spPr/>
        <p:txBody>
          <a:bodyPr/>
          <a:lstStyle/>
          <a:p>
            <a:fld id="{2C051C08-04F0-4ED4-B7E3-1AB6E6D38274}" type="datetime1">
              <a:rPr lang="en-US" smtClean="0"/>
              <a:pPr/>
              <a:t>11/10/2018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eaLnBrk="1" hangingPunct="1"/>
            <a:fld id="{0E4FBE1B-B64E-4433-9762-B0EA8F10C31E}" type="slidenum">
              <a:rPr lang="ja-JP" altLang="en-US" sz="1200" smtClean="0"/>
              <a:pPr eaLnBrk="1" hangingPunct="1"/>
              <a:t>19</a:t>
            </a:fld>
            <a:endParaRPr lang="ja-JP" altLang="en-US" sz="120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ja-JP" altLang="en-US" smtClean="0">
              <a:latin typeface="Arial" pitchFamily="34" charset="0"/>
            </a:endParaRPr>
          </a:p>
        </p:txBody>
      </p:sp>
      <p:sp>
        <p:nvSpPr>
          <p:cNvPr id="5" name="Date Placeholder 4"/>
          <p:cNvSpPr>
            <a:spLocks noGrp="1"/>
          </p:cNvSpPr>
          <p:nvPr>
            <p:ph type="dt" idx="10"/>
          </p:nvPr>
        </p:nvSpPr>
        <p:spPr/>
        <p:txBody>
          <a:bodyPr/>
          <a:lstStyle/>
          <a:p>
            <a:fld id="{FD09A159-4B4B-4A63-BACD-F9C638EBA92A}" type="datetime1">
              <a:rPr lang="en-US" smtClean="0"/>
              <a:pPr/>
              <a:t>11/10/2018</a:t>
            </a:fld>
            <a:endParaRPr lang="en-US"/>
          </a:p>
        </p:txBody>
      </p:sp>
    </p:spTree>
    <p:extLst>
      <p:ext uri="{BB962C8B-B14F-4D97-AF65-F5344CB8AC3E}">
        <p14:creationId xmlns="" xmlns:p14="http://schemas.microsoft.com/office/powerpoint/2010/main" val="1653713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0469AAE-2617-4093-95C2-86C7B929A2DD}" type="slidenum">
              <a:rPr lang="en-AU" smtClean="0"/>
              <a:pPr/>
              <a:t>2</a:t>
            </a:fld>
            <a:endParaRPr lang="en-AU" smtClean="0"/>
          </a:p>
        </p:txBody>
      </p:sp>
      <p:sp>
        <p:nvSpPr>
          <p:cNvPr id="94211" name="Rectangle 2"/>
          <p:cNvSpPr>
            <a:spLocks noChangeArrowheads="1"/>
          </p:cNvSpPr>
          <p:nvPr/>
        </p:nvSpPr>
        <p:spPr bwMode="auto">
          <a:xfrm>
            <a:off x="3816932" y="0"/>
            <a:ext cx="2918831" cy="493474"/>
          </a:xfrm>
          <a:prstGeom prst="rect">
            <a:avLst/>
          </a:prstGeom>
          <a:noFill/>
          <a:ln w="12700">
            <a:noFill/>
            <a:miter lim="800000"/>
            <a:headEnd/>
            <a:tailEnd/>
          </a:ln>
        </p:spPr>
        <p:txBody>
          <a:bodyPr wrap="none" anchor="ctr"/>
          <a:lstStyle/>
          <a:p>
            <a:endParaRPr lang="en-US"/>
          </a:p>
        </p:txBody>
      </p:sp>
      <p:sp>
        <p:nvSpPr>
          <p:cNvPr id="94212" name="Rectangle 3"/>
          <p:cNvSpPr>
            <a:spLocks noChangeArrowheads="1"/>
          </p:cNvSpPr>
          <p:nvPr/>
        </p:nvSpPr>
        <p:spPr bwMode="auto">
          <a:xfrm>
            <a:off x="3816932" y="9376014"/>
            <a:ext cx="2918831" cy="493474"/>
          </a:xfrm>
          <a:prstGeom prst="rect">
            <a:avLst/>
          </a:prstGeom>
          <a:noFill/>
          <a:ln w="12700">
            <a:noFill/>
            <a:miter lim="800000"/>
            <a:headEnd/>
            <a:tailEnd/>
          </a:ln>
        </p:spPr>
        <p:txBody>
          <a:bodyPr lIns="90488" tIns="44450" rIns="90488" bIns="44450" anchor="b"/>
          <a:lstStyle/>
          <a:p>
            <a:pPr eaLnBrk="0" hangingPunct="0"/>
            <a:r>
              <a:rPr lang="en-AU" sz="1200">
                <a:latin typeface="Times New Roman" pitchFamily="18" charset="0"/>
              </a:rPr>
              <a:t>2</a:t>
            </a:r>
          </a:p>
        </p:txBody>
      </p:sp>
      <p:sp>
        <p:nvSpPr>
          <p:cNvPr id="94213" name="Rectangle 4"/>
          <p:cNvSpPr>
            <a:spLocks noChangeArrowheads="1"/>
          </p:cNvSpPr>
          <p:nvPr/>
        </p:nvSpPr>
        <p:spPr bwMode="auto">
          <a:xfrm>
            <a:off x="0" y="9376014"/>
            <a:ext cx="2918831" cy="493474"/>
          </a:xfrm>
          <a:prstGeom prst="rect">
            <a:avLst/>
          </a:prstGeom>
          <a:noFill/>
          <a:ln w="12700">
            <a:noFill/>
            <a:miter lim="800000"/>
            <a:headEnd/>
            <a:tailEnd/>
          </a:ln>
        </p:spPr>
        <p:txBody>
          <a:bodyPr wrap="none" anchor="ctr"/>
          <a:lstStyle/>
          <a:p>
            <a:endParaRPr lang="en-US"/>
          </a:p>
        </p:txBody>
      </p:sp>
      <p:sp>
        <p:nvSpPr>
          <p:cNvPr id="94214" name="Rectangle 5"/>
          <p:cNvSpPr>
            <a:spLocks noChangeArrowheads="1"/>
          </p:cNvSpPr>
          <p:nvPr/>
        </p:nvSpPr>
        <p:spPr bwMode="auto">
          <a:xfrm>
            <a:off x="0" y="0"/>
            <a:ext cx="2918831" cy="493474"/>
          </a:xfrm>
          <a:prstGeom prst="rect">
            <a:avLst/>
          </a:prstGeom>
          <a:noFill/>
          <a:ln w="12700">
            <a:noFill/>
            <a:miter lim="800000"/>
            <a:headEnd/>
            <a:tailEnd/>
          </a:ln>
        </p:spPr>
        <p:txBody>
          <a:bodyPr wrap="none" anchor="ctr"/>
          <a:lstStyle/>
          <a:p>
            <a:endParaRPr lang="en-US"/>
          </a:p>
        </p:txBody>
      </p:sp>
      <p:sp>
        <p:nvSpPr>
          <p:cNvPr id="94215" name="Rectangle 6"/>
          <p:cNvSpPr>
            <a:spLocks noGrp="1" noRot="1" noChangeAspect="1" noChangeArrowheads="1" noTextEdit="1"/>
          </p:cNvSpPr>
          <p:nvPr>
            <p:ph type="sldImg"/>
          </p:nvPr>
        </p:nvSpPr>
        <p:spPr bwMode="auto">
          <a:xfrm>
            <a:off x="911225" y="747713"/>
            <a:ext cx="4913313" cy="3686175"/>
          </a:xfrm>
          <a:noFill/>
          <a:ln cap="flat">
            <a:solidFill>
              <a:srgbClr val="000000"/>
            </a:solidFill>
            <a:miter lim="800000"/>
            <a:headEnd/>
            <a:tailEnd/>
          </a:ln>
        </p:spPr>
      </p:sp>
      <p:sp>
        <p:nvSpPr>
          <p:cNvPr id="94216" name="Rectangle 7"/>
          <p:cNvSpPr>
            <a:spLocks noGrp="1" noChangeArrowheads="1"/>
          </p:cNvSpPr>
          <p:nvPr>
            <p:ph type="body" idx="1"/>
          </p:nvPr>
        </p:nvSpPr>
        <p:spPr bwMode="auto">
          <a:xfrm>
            <a:off x="898102" y="4688007"/>
            <a:ext cx="4939560" cy="4441270"/>
          </a:xfrm>
          <a:noFill/>
        </p:spPr>
        <p:txBody>
          <a:bodyPr wrap="square" lIns="90488" tIns="44450" rIns="90488" bIns="44450" numCol="1" anchor="t" anchorCtr="0" compatLnSpc="1">
            <a:prstTxWarp prst="textNoShape">
              <a:avLst/>
            </a:prstTxWarp>
          </a:bodyPr>
          <a:lstStyle/>
          <a:p>
            <a:pPr eaLnBrk="1" hangingPunct="1">
              <a:spcBef>
                <a:spcPct val="0"/>
              </a:spcBef>
            </a:pPr>
            <a:endParaRPr lang="en-US" smtClean="0">
              <a:cs typeface="Arial" pitchFamily="34" charset="0"/>
            </a:endParaRPr>
          </a:p>
        </p:txBody>
      </p:sp>
      <p:sp>
        <p:nvSpPr>
          <p:cNvPr id="9" name="Date Placeholder 8"/>
          <p:cNvSpPr>
            <a:spLocks noGrp="1"/>
          </p:cNvSpPr>
          <p:nvPr>
            <p:ph type="dt" idx="10"/>
          </p:nvPr>
        </p:nvSpPr>
        <p:spPr/>
        <p:txBody>
          <a:bodyPr/>
          <a:lstStyle/>
          <a:p>
            <a:fld id="{E17A9520-4F13-4049-893D-70D672171408}" type="datetime1">
              <a:rPr lang="en-US" smtClean="0"/>
              <a:pPr/>
              <a:t>11/10/2018</a:t>
            </a:fld>
            <a:endParaRPr lang="en-US"/>
          </a:p>
        </p:txBody>
      </p:sp>
    </p:spTree>
    <p:extLst>
      <p:ext uri="{BB962C8B-B14F-4D97-AF65-F5344CB8AC3E}">
        <p14:creationId xmlns="" xmlns:p14="http://schemas.microsoft.com/office/powerpoint/2010/main" val="722090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latin typeface="Times New Roman" pitchFamily="18" charset="0"/>
                <a:cs typeface="Times New Roman" pitchFamily="18" charset="0"/>
              </a:rPr>
              <a:t>Several different polypeptide helices are found in nature, but the α-helix is the most common. </a:t>
            </a:r>
          </a:p>
          <a:p>
            <a:pPr marL="525780" indent="-457200" algn="l" rtl="0">
              <a:buAutoNum type="arabicPeriod"/>
            </a:pPr>
            <a:r>
              <a:rPr lang="en-US" b="1" dirty="0" smtClean="0">
                <a:latin typeface="Times New Roman" pitchFamily="18" charset="0"/>
                <a:cs typeface="Times New Roman" pitchFamily="18" charset="0"/>
              </a:rPr>
              <a:t>Hydrogen bonds: </a:t>
            </a:r>
            <a:r>
              <a:rPr lang="en-US" dirty="0" smtClean="0">
                <a:latin typeface="Times New Roman" pitchFamily="18" charset="0"/>
                <a:cs typeface="Times New Roman" pitchFamily="18" charset="0"/>
              </a:rPr>
              <a:t>An α-helix is stabilized by extensive hydrogen bonding between the peptide-bond carbonyl </a:t>
            </a:r>
            <a:r>
              <a:rPr lang="en-US" dirty="0" err="1" smtClean="0">
                <a:latin typeface="Times New Roman" pitchFamily="18" charset="0"/>
                <a:cs typeface="Times New Roman" pitchFamily="18" charset="0"/>
              </a:rPr>
              <a:t>oxygens</a:t>
            </a:r>
            <a:r>
              <a:rPr lang="en-US" dirty="0" smtClean="0">
                <a:latin typeface="Times New Roman" pitchFamily="18" charset="0"/>
                <a:cs typeface="Times New Roman" pitchFamily="18" charset="0"/>
              </a:rPr>
              <a:t> and amide </a:t>
            </a:r>
            <a:r>
              <a:rPr lang="en-US" dirty="0" err="1" smtClean="0">
                <a:latin typeface="Times New Roman" pitchFamily="18" charset="0"/>
                <a:cs typeface="Times New Roman" pitchFamily="18" charset="0"/>
              </a:rPr>
              <a:t>hydrogens</a:t>
            </a:r>
            <a:r>
              <a:rPr lang="en-US" dirty="0" smtClean="0">
                <a:latin typeface="Times New Roman" pitchFamily="18" charset="0"/>
                <a:cs typeface="Times New Roman" pitchFamily="18" charset="0"/>
              </a:rPr>
              <a:t> that are part of the polypeptide backbone. Hydrogen bonds are individually weak, but they collectively serve to stabilize the helix.</a:t>
            </a:r>
          </a:p>
          <a:p>
            <a:pPr marL="525780" indent="-457200" algn="l" rtl="0">
              <a:buAutoNum type="arabicPeriod"/>
            </a:pPr>
            <a:endParaRPr lang="en-US" b="1" dirty="0" smtClean="0">
              <a:latin typeface="Times New Roman" pitchFamily="18" charset="0"/>
              <a:cs typeface="Times New Roman" pitchFamily="18" charset="0"/>
            </a:endParaRPr>
          </a:p>
          <a:p>
            <a:pPr marL="525780" indent="-457200" algn="l" rtl="0">
              <a:buAutoNum type="arabicPeriod"/>
            </a:pPr>
            <a:r>
              <a:rPr lang="en-US" b="1" dirty="0" smtClean="0">
                <a:latin typeface="Times New Roman" pitchFamily="18" charset="0"/>
                <a:cs typeface="Times New Roman" pitchFamily="18" charset="0"/>
              </a:rPr>
              <a:t> Amino acids per turn: </a:t>
            </a:r>
            <a:r>
              <a:rPr lang="en-US" dirty="0" smtClean="0">
                <a:latin typeface="Times New Roman" pitchFamily="18" charset="0"/>
                <a:cs typeface="Times New Roman" pitchFamily="18" charset="0"/>
              </a:rPr>
              <a:t>Each turn of an α-helix contains 3.6 </a:t>
            </a:r>
            <a:r>
              <a:rPr lang="en-US" dirty="0" err="1" smtClean="0">
                <a:latin typeface="Times New Roman" pitchFamily="18" charset="0"/>
                <a:cs typeface="Times New Roman" pitchFamily="18" charset="0"/>
              </a:rPr>
              <a:t>aminoacids</a:t>
            </a:r>
            <a:r>
              <a:rPr lang="en-US" dirty="0" smtClean="0">
                <a:latin typeface="Times New Roman" pitchFamily="18" charset="0"/>
                <a:cs typeface="Times New Roman" pitchFamily="18" charset="0"/>
              </a:rPr>
              <a:t>. Thus, amino acid residues spaced three or f</a:t>
            </a:r>
            <a:r>
              <a:rPr lang="en-US" b="1" dirty="0" smtClean="0">
                <a:latin typeface="Times New Roman" pitchFamily="18" charset="0"/>
                <a:cs typeface="Times New Roman" pitchFamily="18" charset="0"/>
              </a:rPr>
              <a:t>o</a:t>
            </a:r>
            <a:r>
              <a:rPr lang="en-US" dirty="0" smtClean="0">
                <a:latin typeface="Times New Roman" pitchFamily="18" charset="0"/>
                <a:cs typeface="Times New Roman" pitchFamily="18" charset="0"/>
              </a:rPr>
              <a:t>ur residues apart in the primary sequence are spatially close together when folded in the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a:t>
            </a:r>
          </a:p>
          <a:p>
            <a:pPr marL="525780" indent="-457200" algn="l" rtl="0">
              <a:buAutoNum type="arabicPeriod"/>
            </a:pPr>
            <a:endParaRPr lang="en-US" b="1" dirty="0" smtClean="0">
              <a:latin typeface="Times New Roman" pitchFamily="18" charset="0"/>
              <a:cs typeface="Times New Roman" pitchFamily="18" charset="0"/>
            </a:endParaRPr>
          </a:p>
          <a:p>
            <a:pPr marL="525780" indent="-457200" algn="l" rtl="0">
              <a:buAutoNum type="arabicPeriod"/>
            </a:pPr>
            <a:r>
              <a:rPr lang="en-US" b="1" dirty="0" smtClean="0">
                <a:latin typeface="Times New Roman" pitchFamily="18" charset="0"/>
                <a:cs typeface="Times New Roman" pitchFamily="18" charset="0"/>
              </a:rPr>
              <a:t>Amino acids that disrupt an </a:t>
            </a:r>
            <a:r>
              <a:rPr lang="el-GR" b="1" dirty="0" smtClean="0">
                <a:latin typeface="Times New Roman" pitchFamily="18" charset="0"/>
                <a:cs typeface="Times New Roman" pitchFamily="18" charset="0"/>
              </a:rPr>
              <a:t>α-</a:t>
            </a:r>
            <a:r>
              <a:rPr lang="en-US" b="1" dirty="0" smtClean="0">
                <a:latin typeface="Times New Roman" pitchFamily="18" charset="0"/>
                <a:cs typeface="Times New Roman" pitchFamily="18" charset="0"/>
              </a:rPr>
              <a:t>helix: </a:t>
            </a:r>
            <a:r>
              <a:rPr lang="en-US" dirty="0" err="1" smtClean="0">
                <a:latin typeface="Times New Roman" pitchFamily="18" charset="0"/>
                <a:cs typeface="Times New Roman" pitchFamily="18" charset="0"/>
              </a:rPr>
              <a:t>Proline</a:t>
            </a:r>
            <a:r>
              <a:rPr lang="en-US" dirty="0" smtClean="0">
                <a:latin typeface="Times New Roman" pitchFamily="18" charset="0"/>
                <a:cs typeface="Times New Roman" pitchFamily="18" charset="0"/>
              </a:rPr>
              <a:t> disrupts an </a:t>
            </a:r>
            <a:r>
              <a:rPr lang="el-GR" dirty="0" smtClean="0">
                <a:latin typeface="Times New Roman" pitchFamily="18" charset="0"/>
                <a:cs typeface="Times New Roman" pitchFamily="18" charset="0"/>
              </a:rPr>
              <a:t>α-</a:t>
            </a:r>
            <a:r>
              <a:rPr lang="en-US" dirty="0" smtClean="0">
                <a:latin typeface="Times New Roman" pitchFamily="18" charset="0"/>
                <a:cs typeface="Times New Roman" pitchFamily="18" charset="0"/>
              </a:rPr>
              <a:t>helix because its secondary amino group is not geometrically compatible with the right-handed spiral of the α-helix. Large numbers of charged amino acids (for example, glutamate, aspartate, </a:t>
            </a:r>
            <a:r>
              <a:rPr lang="en-US" dirty="0" err="1" smtClean="0">
                <a:latin typeface="Times New Roman" pitchFamily="18" charset="0"/>
                <a:cs typeface="Times New Roman" pitchFamily="18" charset="0"/>
              </a:rPr>
              <a:t>histidine</a:t>
            </a:r>
            <a:r>
              <a:rPr lang="en-US" dirty="0" smtClean="0">
                <a:latin typeface="Times New Roman" pitchFamily="18" charset="0"/>
                <a:cs typeface="Times New Roman" pitchFamily="18" charset="0"/>
              </a:rPr>
              <a:t>, lysine, or arginine) also disrupt the helix by forming ionic bonds, or by electrostatically repelling each other. </a:t>
            </a:r>
          </a:p>
          <a:p>
            <a:pPr algn="justLow"/>
            <a:endParaRPr lang="en-US" dirty="0" smtClean="0">
              <a:latin typeface="Times New Roman" pitchFamily="18" charset="0"/>
              <a:cs typeface="Times New Roman" pitchFamily="18" charset="0"/>
            </a:endParaRPr>
          </a:p>
          <a:p>
            <a:pPr algn="l" rtl="0"/>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20</a:t>
            </a:fld>
            <a:endParaRPr lang="en-US"/>
          </a:p>
        </p:txBody>
      </p:sp>
      <p:sp>
        <p:nvSpPr>
          <p:cNvPr id="5" name="Date Placeholder 4"/>
          <p:cNvSpPr>
            <a:spLocks noGrp="1"/>
          </p:cNvSpPr>
          <p:nvPr>
            <p:ph type="dt" idx="11"/>
          </p:nvPr>
        </p:nvSpPr>
        <p:spPr/>
        <p:txBody>
          <a:bodyPr/>
          <a:lstStyle/>
          <a:p>
            <a:fld id="{27709C68-9EC5-4AC1-8E91-C407A6B1E1AC}" type="datetime1">
              <a:rPr lang="en-US" smtClean="0"/>
              <a:pPr/>
              <a:t>11/10/2018</a:t>
            </a:fld>
            <a:endParaRPr lang="en-US"/>
          </a:p>
        </p:txBody>
      </p:sp>
    </p:spTree>
    <p:extLst>
      <p:ext uri="{BB962C8B-B14F-4D97-AF65-F5344CB8AC3E}">
        <p14:creationId xmlns="" xmlns:p14="http://schemas.microsoft.com/office/powerpoint/2010/main" val="2550438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smtClean="0">
                <a:latin typeface="Times New Roman" pitchFamily="18" charset="0"/>
                <a:cs typeface="Times New Roman" pitchFamily="18" charset="0"/>
              </a:rPr>
              <a:t>Unlike the α-helix, β-sheets are composed of two or more peptide chains (β-strands), or segments of polypeptide chains, which are almost fully extended. </a:t>
            </a:r>
          </a:p>
          <a:p>
            <a:pPr algn="l" rtl="0"/>
            <a:endParaRPr lang="en-US" sz="1200" dirty="0" smtClean="0">
              <a:latin typeface="Times New Roman" pitchFamily="18" charset="0"/>
              <a:cs typeface="Times New Roman" pitchFamily="18" charset="0"/>
            </a:endParaRPr>
          </a:p>
          <a:p>
            <a:pPr algn="l" rtl="0"/>
            <a:r>
              <a:rPr lang="en-US" sz="1200" dirty="0" smtClean="0">
                <a:latin typeface="Times New Roman" pitchFamily="18" charset="0"/>
                <a:cs typeface="Times New Roman" pitchFamily="18" charset="0"/>
              </a:rPr>
              <a:t>In globular proteins, β-sheets always have a right-handed curl, or twist, when viewed along the polypeptide backbone. [Note: Twisted β- sheets often form the core of globular proteins.]</a:t>
            </a:r>
          </a:p>
          <a:p>
            <a:pPr algn="l" rtl="0"/>
            <a:endParaRPr lang="en-US" sz="1200" dirty="0" smtClean="0">
              <a:latin typeface="Times New Roman" pitchFamily="18" charset="0"/>
              <a:cs typeface="Times New Roman" pitchFamily="18" charset="0"/>
            </a:endParaRPr>
          </a:p>
          <a:p>
            <a:pPr algn="l" rtl="0"/>
            <a:r>
              <a:rPr lang="en-US" sz="1200" dirty="0" smtClean="0">
                <a:latin typeface="Times New Roman" pitchFamily="18" charset="0"/>
                <a:cs typeface="Times New Roman" pitchFamily="18" charset="0"/>
              </a:rPr>
              <a:t>When the hydrogen bonds are formed between the polypeptide backbones of separate polypeptide chains, they are termed </a:t>
            </a:r>
            <a:r>
              <a:rPr lang="en-US" sz="1200" dirty="0" err="1" smtClean="0">
                <a:latin typeface="Times New Roman" pitchFamily="18" charset="0"/>
                <a:cs typeface="Times New Roman" pitchFamily="18" charset="0"/>
              </a:rPr>
              <a:t>interchain</a:t>
            </a:r>
            <a:r>
              <a:rPr lang="en-US" sz="1200" dirty="0" smtClean="0">
                <a:latin typeface="Times New Roman" pitchFamily="18" charset="0"/>
                <a:cs typeface="Times New Roman" pitchFamily="18" charset="0"/>
              </a:rPr>
              <a:t> bonds. </a:t>
            </a:r>
          </a:p>
          <a:p>
            <a:pPr marL="68580" indent="0" algn="l" rtl="0">
              <a:buNone/>
            </a:pPr>
            <a:endParaRPr lang="en-US" sz="1200" dirty="0" smtClean="0">
              <a:latin typeface="Times New Roman" pitchFamily="18" charset="0"/>
              <a:cs typeface="Times New Roman" pitchFamily="18" charset="0"/>
            </a:endParaRPr>
          </a:p>
          <a:p>
            <a:pPr algn="l" rtl="0"/>
            <a:r>
              <a:rPr lang="en-US" sz="1200" dirty="0" smtClean="0">
                <a:latin typeface="Times New Roman" pitchFamily="18" charset="0"/>
                <a:cs typeface="Times New Roman" pitchFamily="18" charset="0"/>
              </a:rPr>
              <a:t>A β-sheet can also be formed by a single polypeptide chain folding back on itself In this case, the hydrogen bonds are </a:t>
            </a:r>
            <a:r>
              <a:rPr lang="en-US" sz="1200" dirty="0" err="1" smtClean="0">
                <a:latin typeface="Times New Roman" pitchFamily="18" charset="0"/>
                <a:cs typeface="Times New Roman" pitchFamily="18" charset="0"/>
              </a:rPr>
              <a:t>intrachain</a:t>
            </a:r>
            <a:r>
              <a:rPr lang="en-US" sz="1200" dirty="0" smtClean="0">
                <a:latin typeface="Times New Roman" pitchFamily="18" charset="0"/>
                <a:cs typeface="Times New Roman" pitchFamily="18" charset="0"/>
              </a:rPr>
              <a:t> bonds. </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21</a:t>
            </a:fld>
            <a:endParaRPr lang="en-US"/>
          </a:p>
        </p:txBody>
      </p:sp>
      <p:sp>
        <p:nvSpPr>
          <p:cNvPr id="5" name="Date Placeholder 4"/>
          <p:cNvSpPr>
            <a:spLocks noGrp="1"/>
          </p:cNvSpPr>
          <p:nvPr>
            <p:ph type="dt" idx="11"/>
          </p:nvPr>
        </p:nvSpPr>
        <p:spPr/>
        <p:txBody>
          <a:bodyPr/>
          <a:lstStyle/>
          <a:p>
            <a:fld id="{FD925A5E-6A7A-4D6C-87B6-1D648F7716F0}" type="datetime1">
              <a:rPr lang="en-US" smtClean="0"/>
              <a:pPr/>
              <a:t>11/10/2018</a:t>
            </a:fld>
            <a:endParaRPr lang="en-US"/>
          </a:p>
        </p:txBody>
      </p:sp>
    </p:spTree>
    <p:extLst>
      <p:ext uri="{BB962C8B-B14F-4D97-AF65-F5344CB8AC3E}">
        <p14:creationId xmlns="" xmlns:p14="http://schemas.microsoft.com/office/powerpoint/2010/main" val="29985538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smtClean="0">
                <a:latin typeface="Times New Roman" pitchFamily="18" charset="0"/>
                <a:cs typeface="Times New Roman" pitchFamily="18" charset="0"/>
              </a:rPr>
              <a:t>Note also that in β-sheets the hydrogen bonds are perpendicular to the polypeptide backbone </a:t>
            </a:r>
          </a:p>
          <a:p>
            <a:pPr algn="l" rtl="0"/>
            <a:endParaRPr lang="en-US" sz="1200" dirty="0" smtClean="0">
              <a:latin typeface="Times New Roman" pitchFamily="18" charset="0"/>
              <a:cs typeface="Times New Roman" pitchFamily="18" charset="0"/>
            </a:endParaRPr>
          </a:p>
          <a:p>
            <a:pPr algn="justLow"/>
            <a:r>
              <a:rPr lang="en-US" sz="1200" dirty="0" smtClean="0">
                <a:latin typeface="Times New Roman" pitchFamily="18" charset="0"/>
                <a:cs typeface="Times New Roman" pitchFamily="18" charset="0"/>
              </a:rPr>
              <a:t>A β-sheet can be formed from two or more separate polypeptide chains or segments of polypeptide chains that are arranged either:</a:t>
            </a:r>
          </a:p>
          <a:p>
            <a:pPr algn="justLow"/>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antiparallel</a:t>
            </a:r>
            <a:r>
              <a:rPr lang="en-US" sz="1200" dirty="0" smtClean="0">
                <a:latin typeface="Times New Roman" pitchFamily="18" charset="0"/>
                <a:cs typeface="Times New Roman" pitchFamily="18" charset="0"/>
              </a:rPr>
              <a:t> to each other (with the N-terminal and C-terminal ends of the β-strands alternating, or parallel to each other (with all the N-termini of the β-strands together .</a:t>
            </a:r>
          </a:p>
          <a:p>
            <a:pPr algn="justLow"/>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22</a:t>
            </a:fld>
            <a:endParaRPr lang="en-US"/>
          </a:p>
        </p:txBody>
      </p:sp>
      <p:sp>
        <p:nvSpPr>
          <p:cNvPr id="5" name="Date Placeholder 4"/>
          <p:cNvSpPr>
            <a:spLocks noGrp="1"/>
          </p:cNvSpPr>
          <p:nvPr>
            <p:ph type="dt" idx="11"/>
          </p:nvPr>
        </p:nvSpPr>
        <p:spPr/>
        <p:txBody>
          <a:bodyPr/>
          <a:lstStyle/>
          <a:p>
            <a:fld id="{C437A962-6E4E-4113-80E4-5E61BC24840C}" type="datetime1">
              <a:rPr lang="en-US" smtClean="0"/>
              <a:pPr/>
              <a:t>11/10/2018</a:t>
            </a:fld>
            <a:endParaRPr lang="en-US"/>
          </a:p>
        </p:txBody>
      </p:sp>
    </p:spTree>
    <p:extLst>
      <p:ext uri="{BB962C8B-B14F-4D97-AF65-F5344CB8AC3E}">
        <p14:creationId xmlns="" xmlns:p14="http://schemas.microsoft.com/office/powerpoint/2010/main" val="3653892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latin typeface="Times New Roman" pitchFamily="18" charset="0"/>
                <a:cs typeface="Times New Roman" pitchFamily="18" charset="0"/>
              </a:rPr>
              <a:t>β-Bends reverse the direction of a polypeptide chain, helping it form a compact, globular shape. </a:t>
            </a:r>
          </a:p>
          <a:p>
            <a:pPr algn="l"/>
            <a:r>
              <a:rPr lang="en-US" sz="1200" dirty="0" smtClean="0">
                <a:latin typeface="Times New Roman" pitchFamily="18" charset="0"/>
                <a:cs typeface="Times New Roman" pitchFamily="18" charset="0"/>
              </a:rPr>
              <a:t>They are usually found on the surface of protein molecules, and often include charged residues. </a:t>
            </a:r>
          </a:p>
          <a:p>
            <a:pPr algn="l"/>
            <a:r>
              <a:rPr lang="en-US" sz="1200" dirty="0" smtClean="0">
                <a:latin typeface="Times New Roman" pitchFamily="18" charset="0"/>
                <a:cs typeface="Times New Roman" pitchFamily="18" charset="0"/>
              </a:rPr>
              <a:t>β-Bends are generally composed of four amino acids, one of which may be </a:t>
            </a:r>
            <a:r>
              <a:rPr lang="en-US" sz="1200" dirty="0" err="1" smtClean="0">
                <a:latin typeface="Times New Roman" pitchFamily="18" charset="0"/>
                <a:cs typeface="Times New Roman" pitchFamily="18" charset="0"/>
              </a:rPr>
              <a:t>proline</a:t>
            </a:r>
            <a:r>
              <a:rPr lang="en-US" sz="1200" dirty="0" smtClean="0">
                <a:latin typeface="Times New Roman" pitchFamily="18" charset="0"/>
                <a:cs typeface="Times New Roman" pitchFamily="18" charset="0"/>
              </a:rPr>
              <a:t>—the amino acid that causes a “kink” in the polypeptide chain. </a:t>
            </a:r>
          </a:p>
          <a:p>
            <a:pPr algn="l"/>
            <a:r>
              <a:rPr lang="en-US" sz="1200" dirty="0" err="1" smtClean="0">
                <a:latin typeface="Times New Roman" pitchFamily="18" charset="0"/>
                <a:cs typeface="Times New Roman" pitchFamily="18" charset="0"/>
              </a:rPr>
              <a:t>Glycine</a:t>
            </a:r>
            <a:r>
              <a:rPr lang="en-US" sz="1200" dirty="0" smtClean="0">
                <a:latin typeface="Times New Roman" pitchFamily="18" charset="0"/>
                <a:cs typeface="Times New Roman" pitchFamily="18" charset="0"/>
              </a:rPr>
              <a:t>, the amino acid with the smallest R-group, is also frequently found in β-bends.</a:t>
            </a:r>
          </a:p>
          <a:p>
            <a:pPr algn="l" rtl="0"/>
            <a:r>
              <a:rPr lang="en-US" sz="1200" dirty="0" smtClean="0">
                <a:latin typeface="Times New Roman" pitchFamily="18" charset="0"/>
                <a:cs typeface="Times New Roman" pitchFamily="18" charset="0"/>
              </a:rPr>
              <a:t>β-Bends are stabilized by the formation of hydrogen and ionic bonds</a:t>
            </a:r>
          </a:p>
          <a:p>
            <a:pPr algn="l" rtl="0"/>
            <a:endParaRPr lang="en-US" sz="1200" dirty="0" smtClean="0">
              <a:latin typeface="Times New Roman" pitchFamily="18" charset="0"/>
              <a:cs typeface="Times New Roman" pitchFamily="18" charset="0"/>
            </a:endParaRPr>
          </a:p>
          <a:p>
            <a:pPr algn="l" rtl="0"/>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Supersecondary</a:t>
            </a:r>
            <a:r>
              <a:rPr lang="en-US" b="1" dirty="0" smtClean="0"/>
              <a:t> structures (motifs)</a:t>
            </a:r>
          </a:p>
          <a:p>
            <a:pPr algn="l" rtl="0"/>
            <a:r>
              <a:rPr lang="en-US" sz="1200" dirty="0" smtClean="0">
                <a:latin typeface="Times New Roman" pitchFamily="18" charset="0"/>
                <a:cs typeface="Times New Roman" pitchFamily="18" charset="0"/>
              </a:rPr>
              <a:t>Globular proteins are constructed by combining secondary structural elements (α-helices, β-sheets, </a:t>
            </a:r>
            <a:r>
              <a:rPr lang="en-US" sz="1200" dirty="0" err="1" smtClean="0">
                <a:latin typeface="Times New Roman" pitchFamily="18" charset="0"/>
                <a:cs typeface="Times New Roman" pitchFamily="18" charset="0"/>
              </a:rPr>
              <a:t>nonrepetitive</a:t>
            </a:r>
            <a:r>
              <a:rPr lang="en-US" sz="1200" dirty="0" smtClean="0">
                <a:latin typeface="Times New Roman" pitchFamily="18" charset="0"/>
                <a:cs typeface="Times New Roman" pitchFamily="18" charset="0"/>
              </a:rPr>
              <a:t> sequences). </a:t>
            </a:r>
          </a:p>
          <a:p>
            <a:pPr algn="l" rtl="0"/>
            <a:r>
              <a:rPr lang="en-US" sz="1200" dirty="0" smtClean="0">
                <a:latin typeface="Times New Roman" pitchFamily="18" charset="0"/>
                <a:cs typeface="Times New Roman" pitchFamily="18" charset="0"/>
              </a:rPr>
              <a:t>These form primarily the core region—that is, the interior of the molecule.</a:t>
            </a:r>
          </a:p>
          <a:p>
            <a:pPr algn="l" rtl="0"/>
            <a:r>
              <a:rPr lang="en-US" sz="1200" dirty="0" smtClean="0">
                <a:latin typeface="Times New Roman" pitchFamily="18" charset="0"/>
                <a:cs typeface="Times New Roman" pitchFamily="18" charset="0"/>
              </a:rPr>
              <a:t>They are connected by loop regions (for example, β-bends) at the surface of the protein. </a:t>
            </a:r>
          </a:p>
          <a:p>
            <a:pPr algn="l" rtl="0"/>
            <a:r>
              <a:rPr lang="en-US" sz="1200" dirty="0" err="1" smtClean="0">
                <a:latin typeface="Times New Roman" pitchFamily="18" charset="0"/>
                <a:cs typeface="Times New Roman" pitchFamily="18" charset="0"/>
              </a:rPr>
              <a:t>Supersecondary</a:t>
            </a:r>
            <a:r>
              <a:rPr lang="en-US" sz="1200" dirty="0" smtClean="0">
                <a:latin typeface="Times New Roman" pitchFamily="18" charset="0"/>
                <a:cs typeface="Times New Roman" pitchFamily="18" charset="0"/>
              </a:rPr>
              <a:t> structures are usually produced by packing side chains from adjacent secondary structural elements close to each other. Thus, for example, α-helices and β-sheets that are adjacent in the amino acid sequence are also usually (but not always) adjacent in the final, folded protein. Some of the more common motifs are illustrated in Figure 2.8.</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23</a:t>
            </a:fld>
            <a:endParaRPr lang="en-US"/>
          </a:p>
        </p:txBody>
      </p:sp>
      <p:sp>
        <p:nvSpPr>
          <p:cNvPr id="5" name="Date Placeholder 4"/>
          <p:cNvSpPr>
            <a:spLocks noGrp="1"/>
          </p:cNvSpPr>
          <p:nvPr>
            <p:ph type="dt" idx="11"/>
          </p:nvPr>
        </p:nvSpPr>
        <p:spPr/>
        <p:txBody>
          <a:bodyPr/>
          <a:lstStyle/>
          <a:p>
            <a:fld id="{8A9795B0-3D52-4D7E-A267-3B828F625E37}" type="datetime1">
              <a:rPr lang="en-US" smtClean="0"/>
              <a:pPr/>
              <a:t>11/10/2018</a:t>
            </a:fld>
            <a:endParaRPr lang="en-US"/>
          </a:p>
        </p:txBody>
      </p:sp>
    </p:spTree>
    <p:extLst>
      <p:ext uri="{BB962C8B-B14F-4D97-AF65-F5344CB8AC3E}">
        <p14:creationId xmlns="" xmlns:p14="http://schemas.microsoft.com/office/powerpoint/2010/main" val="171112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sz="1200" dirty="0" smtClean="0">
                <a:latin typeface="Times New Roman" pitchFamily="18" charset="0"/>
                <a:cs typeface="Times New Roman" pitchFamily="18" charset="0"/>
              </a:rPr>
              <a:t>β-Bends reverse the direction of a polypeptide chain, helping it form a compact, globular shape. </a:t>
            </a:r>
          </a:p>
          <a:p>
            <a:pPr algn="l"/>
            <a:r>
              <a:rPr lang="en-US" sz="1200" dirty="0" smtClean="0">
                <a:latin typeface="Times New Roman" pitchFamily="18" charset="0"/>
                <a:cs typeface="Times New Roman" pitchFamily="18" charset="0"/>
              </a:rPr>
              <a:t>They are usually found on the surface of protein molecules, and often include charged residues. </a:t>
            </a:r>
          </a:p>
          <a:p>
            <a:pPr algn="l"/>
            <a:r>
              <a:rPr lang="en-US" sz="1200" dirty="0" smtClean="0">
                <a:latin typeface="Times New Roman" pitchFamily="18" charset="0"/>
                <a:cs typeface="Times New Roman" pitchFamily="18" charset="0"/>
              </a:rPr>
              <a:t>β-Bends are generally composed of four amino acids, one of which may be </a:t>
            </a:r>
            <a:r>
              <a:rPr lang="en-US" sz="1200" dirty="0" err="1" smtClean="0">
                <a:latin typeface="Times New Roman" pitchFamily="18" charset="0"/>
                <a:cs typeface="Times New Roman" pitchFamily="18" charset="0"/>
              </a:rPr>
              <a:t>proline</a:t>
            </a:r>
            <a:r>
              <a:rPr lang="en-US" sz="1200" dirty="0" smtClean="0">
                <a:latin typeface="Times New Roman" pitchFamily="18" charset="0"/>
                <a:cs typeface="Times New Roman" pitchFamily="18" charset="0"/>
              </a:rPr>
              <a:t>—the amino acid that causes a “kink” in the polypeptide chain. </a:t>
            </a:r>
          </a:p>
          <a:p>
            <a:pPr algn="l"/>
            <a:r>
              <a:rPr lang="en-US" sz="1200" dirty="0" err="1" smtClean="0">
                <a:latin typeface="Times New Roman" pitchFamily="18" charset="0"/>
                <a:cs typeface="Times New Roman" pitchFamily="18" charset="0"/>
              </a:rPr>
              <a:t>Glycine</a:t>
            </a:r>
            <a:r>
              <a:rPr lang="en-US" sz="1200" dirty="0" smtClean="0">
                <a:latin typeface="Times New Roman" pitchFamily="18" charset="0"/>
                <a:cs typeface="Times New Roman" pitchFamily="18" charset="0"/>
              </a:rPr>
              <a:t>, the amino acid with the smallest R-group, is also frequently found in β-bends.</a:t>
            </a:r>
          </a:p>
          <a:p>
            <a:pPr algn="l" rtl="0"/>
            <a:r>
              <a:rPr lang="en-US" sz="1200" dirty="0" smtClean="0">
                <a:latin typeface="Times New Roman" pitchFamily="18" charset="0"/>
                <a:cs typeface="Times New Roman" pitchFamily="18" charset="0"/>
              </a:rPr>
              <a:t>β-Bends are stabilized by the formation of hydrogen and ionic bonds</a:t>
            </a:r>
          </a:p>
          <a:p>
            <a:pPr algn="l" rtl="0"/>
            <a:endParaRPr lang="en-US" sz="1200" dirty="0" smtClean="0">
              <a:latin typeface="Times New Roman" pitchFamily="18" charset="0"/>
              <a:cs typeface="Times New Roman" pitchFamily="18" charset="0"/>
            </a:endParaRPr>
          </a:p>
          <a:p>
            <a:pPr algn="l" rtl="0"/>
            <a:endParaRPr lang="en-US" sz="1200"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err="1" smtClean="0"/>
              <a:t>Supersecondary</a:t>
            </a:r>
            <a:r>
              <a:rPr lang="en-US" b="1" dirty="0" smtClean="0"/>
              <a:t> structures (motifs)</a:t>
            </a:r>
          </a:p>
          <a:p>
            <a:pPr algn="l" rtl="0"/>
            <a:r>
              <a:rPr lang="en-US" sz="1200" dirty="0" smtClean="0">
                <a:latin typeface="Times New Roman" pitchFamily="18" charset="0"/>
                <a:cs typeface="Times New Roman" pitchFamily="18" charset="0"/>
              </a:rPr>
              <a:t>Globular proteins are constructed by combining secondary structural elements (α-helices, β-sheets, </a:t>
            </a:r>
            <a:r>
              <a:rPr lang="en-US" sz="1200" dirty="0" err="1" smtClean="0">
                <a:latin typeface="Times New Roman" pitchFamily="18" charset="0"/>
                <a:cs typeface="Times New Roman" pitchFamily="18" charset="0"/>
              </a:rPr>
              <a:t>nonrepetitive</a:t>
            </a:r>
            <a:r>
              <a:rPr lang="en-US" sz="1200" dirty="0" smtClean="0">
                <a:latin typeface="Times New Roman" pitchFamily="18" charset="0"/>
                <a:cs typeface="Times New Roman" pitchFamily="18" charset="0"/>
              </a:rPr>
              <a:t> sequences). </a:t>
            </a:r>
          </a:p>
          <a:p>
            <a:pPr algn="l" rtl="0"/>
            <a:r>
              <a:rPr lang="en-US" sz="1200" dirty="0" smtClean="0">
                <a:latin typeface="Times New Roman" pitchFamily="18" charset="0"/>
                <a:cs typeface="Times New Roman" pitchFamily="18" charset="0"/>
              </a:rPr>
              <a:t>These form primarily the core region—that is, the interior of the molecule.</a:t>
            </a:r>
          </a:p>
          <a:p>
            <a:pPr algn="l" rtl="0"/>
            <a:r>
              <a:rPr lang="en-US" sz="1200" dirty="0" smtClean="0">
                <a:latin typeface="Times New Roman" pitchFamily="18" charset="0"/>
                <a:cs typeface="Times New Roman" pitchFamily="18" charset="0"/>
              </a:rPr>
              <a:t>They are connected by loop regions (for example, β-bends) at the surface of the protein. </a:t>
            </a:r>
          </a:p>
          <a:p>
            <a:pPr algn="l" rtl="0"/>
            <a:r>
              <a:rPr lang="en-US" sz="1200" dirty="0" err="1" smtClean="0">
                <a:latin typeface="Times New Roman" pitchFamily="18" charset="0"/>
                <a:cs typeface="Times New Roman" pitchFamily="18" charset="0"/>
              </a:rPr>
              <a:t>Supersecondary</a:t>
            </a:r>
            <a:r>
              <a:rPr lang="en-US" sz="1200" dirty="0" smtClean="0">
                <a:latin typeface="Times New Roman" pitchFamily="18" charset="0"/>
                <a:cs typeface="Times New Roman" pitchFamily="18" charset="0"/>
              </a:rPr>
              <a:t> structures are usually produced by packing side chains from adjacent secondary structural elements close to each other. Thus, for example, α-helices and β-sheets that are adjacent in the amino acid sequence are also usually (but not always) adjacent in the final, folded protein. Some of the more common motifs are illustrated in Figure 2.8.</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24</a:t>
            </a:fld>
            <a:endParaRPr lang="en-US"/>
          </a:p>
        </p:txBody>
      </p:sp>
      <p:sp>
        <p:nvSpPr>
          <p:cNvPr id="5" name="Date Placeholder 4"/>
          <p:cNvSpPr>
            <a:spLocks noGrp="1"/>
          </p:cNvSpPr>
          <p:nvPr>
            <p:ph type="dt" idx="11"/>
          </p:nvPr>
        </p:nvSpPr>
        <p:spPr/>
        <p:txBody>
          <a:bodyPr/>
          <a:lstStyle/>
          <a:p>
            <a:fld id="{FF43E712-C1DB-43F8-8DA6-D1F5E54EFA18}" type="datetime1">
              <a:rPr lang="en-US" smtClean="0"/>
              <a:pPr/>
              <a:t>11/10/2018</a:t>
            </a:fld>
            <a:endParaRPr lang="en-US"/>
          </a:p>
        </p:txBody>
      </p:sp>
    </p:spTree>
    <p:extLst>
      <p:ext uri="{BB962C8B-B14F-4D97-AF65-F5344CB8AC3E}">
        <p14:creationId xmlns="" xmlns:p14="http://schemas.microsoft.com/office/powerpoint/2010/main" val="12978436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a:r>
              <a:rPr lang="en-US" sz="1200" dirty="0" smtClean="0">
                <a:latin typeface="Times New Roman" pitchFamily="18" charset="0"/>
                <a:cs typeface="Times New Roman" pitchFamily="18" charset="0"/>
              </a:rPr>
              <a:t>[The primary structure of a polypeptide chain determines its tertiary structure. “Tertiary” refers both to the folding of domains (the basic units of structure and function, see discussion below), and to the final arrangement of domains in the polypeptide. </a:t>
            </a:r>
          </a:p>
          <a:p>
            <a:pPr algn="justLow"/>
            <a:r>
              <a:rPr lang="en-US" sz="1200" dirty="0" smtClean="0">
                <a:latin typeface="Times New Roman" pitchFamily="18" charset="0"/>
                <a:cs typeface="Times New Roman" pitchFamily="18" charset="0"/>
              </a:rPr>
              <a:t>The structure of globular proteins in aqueous solution is compact, with a high-density (close packing) of the atoms in the core of the molecule. </a:t>
            </a:r>
          </a:p>
          <a:p>
            <a:pPr algn="justLow"/>
            <a:r>
              <a:rPr lang="en-US" sz="1200" dirty="0" smtClean="0">
                <a:latin typeface="Times New Roman" pitchFamily="18" charset="0"/>
                <a:cs typeface="Times New Roman" pitchFamily="18" charset="0"/>
              </a:rPr>
              <a:t>Hydrophobic side chains are buried in the interior, whereas hydro </a:t>
            </a:r>
            <a:r>
              <a:rPr lang="en-US" sz="1200" dirty="0" err="1" smtClean="0">
                <a:latin typeface="Times New Roman" pitchFamily="18" charset="0"/>
                <a:cs typeface="Times New Roman" pitchFamily="18" charset="0"/>
              </a:rPr>
              <a:t>philic</a:t>
            </a:r>
            <a:r>
              <a:rPr lang="en-US" sz="1200" dirty="0" smtClean="0">
                <a:latin typeface="Times New Roman" pitchFamily="18" charset="0"/>
                <a:cs typeface="Times New Roman" pitchFamily="18" charset="0"/>
              </a:rPr>
              <a:t> groups are generally found on the surface of the molecule</a:t>
            </a: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25</a:t>
            </a:fld>
            <a:endParaRPr lang="en-US"/>
          </a:p>
        </p:txBody>
      </p:sp>
      <p:sp>
        <p:nvSpPr>
          <p:cNvPr id="5" name="Date Placeholder 4"/>
          <p:cNvSpPr>
            <a:spLocks noGrp="1"/>
          </p:cNvSpPr>
          <p:nvPr>
            <p:ph type="dt" idx="11"/>
          </p:nvPr>
        </p:nvSpPr>
        <p:spPr/>
        <p:txBody>
          <a:bodyPr/>
          <a:lstStyle/>
          <a:p>
            <a:fld id="{4E6165FD-1C68-4534-A1BD-8FB017B35CB5}" type="datetime1">
              <a:rPr lang="en-US" smtClean="0"/>
              <a:pPr/>
              <a:t>11/10/2018</a:t>
            </a:fld>
            <a:endParaRPr lang="en-US"/>
          </a:p>
        </p:txBody>
      </p:sp>
    </p:spTree>
    <p:extLst>
      <p:ext uri="{BB962C8B-B14F-4D97-AF65-F5344CB8AC3E}">
        <p14:creationId xmlns="" xmlns:p14="http://schemas.microsoft.com/office/powerpoint/2010/main" val="29985538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p:spPr>
      </p:sp>
      <p:sp>
        <p:nvSpPr>
          <p:cNvPr id="147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smtClean="0"/>
          </a:p>
        </p:txBody>
      </p:sp>
      <p:sp>
        <p:nvSpPr>
          <p:cNvPr id="147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1D084E-34BC-4192-8D8C-EC8307BD21BD}" type="slidenum">
              <a:rPr lang="en-US" smtClean="0"/>
              <a:pPr/>
              <a:t>26</a:t>
            </a:fld>
            <a:endParaRPr lang="en-US" smtClean="0"/>
          </a:p>
        </p:txBody>
      </p:sp>
      <p:sp>
        <p:nvSpPr>
          <p:cNvPr id="5" name="Date Placeholder 4"/>
          <p:cNvSpPr>
            <a:spLocks noGrp="1"/>
          </p:cNvSpPr>
          <p:nvPr>
            <p:ph type="dt" idx="10"/>
          </p:nvPr>
        </p:nvSpPr>
        <p:spPr/>
        <p:txBody>
          <a:bodyPr/>
          <a:lstStyle/>
          <a:p>
            <a:fld id="{BDC7C4AF-FFD6-4B0C-834B-C41D54DF43C4}" type="datetime1">
              <a:rPr lang="en-US" smtClean="0"/>
              <a:pPr/>
              <a:t>11/10/2018</a:t>
            </a:fld>
            <a:endParaRPr lang="en-US"/>
          </a:p>
        </p:txBody>
      </p:sp>
    </p:spTree>
    <p:extLst>
      <p:ext uri="{BB962C8B-B14F-4D97-AF65-F5344CB8AC3E}">
        <p14:creationId xmlns="" xmlns:p14="http://schemas.microsoft.com/office/powerpoint/2010/main" val="9266908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smtClean="0"/>
          </a:p>
        </p:txBody>
      </p:sp>
      <p:sp>
        <p:nvSpPr>
          <p:cNvPr id="1484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B2B7A48-0D7A-4BD8-9D2A-9B7E7D5FD3DC}" type="slidenum">
              <a:rPr lang="en-US" smtClean="0"/>
              <a:pPr/>
              <a:t>27</a:t>
            </a:fld>
            <a:endParaRPr lang="en-US" smtClean="0"/>
          </a:p>
        </p:txBody>
      </p:sp>
      <p:sp>
        <p:nvSpPr>
          <p:cNvPr id="5" name="Date Placeholder 4"/>
          <p:cNvSpPr>
            <a:spLocks noGrp="1"/>
          </p:cNvSpPr>
          <p:nvPr>
            <p:ph type="dt" idx="10"/>
          </p:nvPr>
        </p:nvSpPr>
        <p:spPr/>
        <p:txBody>
          <a:bodyPr/>
          <a:lstStyle/>
          <a:p>
            <a:fld id="{4009DFA8-BF4B-49DF-88B9-4398C075E37E}" type="datetime1">
              <a:rPr lang="en-US" smtClean="0"/>
              <a:pPr/>
              <a:t>11/10/2018</a:t>
            </a:fld>
            <a:endParaRPr lang="en-US"/>
          </a:p>
        </p:txBody>
      </p:sp>
    </p:spTree>
    <p:extLst>
      <p:ext uri="{BB962C8B-B14F-4D97-AF65-F5344CB8AC3E}">
        <p14:creationId xmlns="" xmlns:p14="http://schemas.microsoft.com/office/powerpoint/2010/main" val="26559248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[Folding of the peptide chain within a domain usually occurs independently of folding in other domains. Therefore, each domain has the characteristics of a small, compact globular protein that is structurally independent of the other domains in the polypeptide chain.</a:t>
            </a:r>
          </a:p>
          <a:p>
            <a:pPr algn="l" rtl="0"/>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28</a:t>
            </a:fld>
            <a:endParaRPr lang="en-US"/>
          </a:p>
        </p:txBody>
      </p:sp>
      <p:sp>
        <p:nvSpPr>
          <p:cNvPr id="5" name="Date Placeholder 4"/>
          <p:cNvSpPr>
            <a:spLocks noGrp="1"/>
          </p:cNvSpPr>
          <p:nvPr>
            <p:ph type="dt" idx="11"/>
          </p:nvPr>
        </p:nvSpPr>
        <p:spPr/>
        <p:txBody>
          <a:bodyPr/>
          <a:lstStyle/>
          <a:p>
            <a:fld id="{D90552CB-DD57-415C-BB43-30767796D5E7}" type="datetime1">
              <a:rPr lang="en-US" smtClean="0"/>
              <a:pPr/>
              <a:t>11/10/2018</a:t>
            </a:fld>
            <a:endParaRPr lang="en-US"/>
          </a:p>
        </p:txBody>
      </p:sp>
    </p:spTree>
    <p:extLst>
      <p:ext uri="{BB962C8B-B14F-4D97-AF65-F5344CB8AC3E}">
        <p14:creationId xmlns="" xmlns:p14="http://schemas.microsoft.com/office/powerpoint/2010/main" val="29985538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 Protein folding</a:t>
            </a:r>
          </a:p>
          <a:p>
            <a:pPr algn="l" rtl="0"/>
            <a:r>
              <a:rPr lang="en-US" sz="1200" dirty="0" smtClean="0">
                <a:latin typeface="Times New Roman" pitchFamily="18" charset="0"/>
                <a:cs typeface="Times New Roman" pitchFamily="18" charset="0"/>
              </a:rPr>
              <a:t>Interactions between the side chains of amino acids determine how a long polypeptide chain folds into the intricate three-dimensional shape of the functional protein. </a:t>
            </a:r>
          </a:p>
          <a:p>
            <a:pPr algn="l" rtl="0"/>
            <a:r>
              <a:rPr lang="en-US" sz="1200" dirty="0" smtClean="0">
                <a:latin typeface="Times New Roman" pitchFamily="18" charset="0"/>
                <a:cs typeface="Times New Roman" pitchFamily="18" charset="0"/>
              </a:rPr>
              <a:t>Protein folding, which occurs within the cell in seconds to minutes, employs a shortcut through the maze of all folding possibilities.  </a:t>
            </a:r>
          </a:p>
          <a:p>
            <a:pPr algn="l" rtl="0"/>
            <a:r>
              <a:rPr lang="en-US" sz="1200" dirty="0" smtClean="0">
                <a:latin typeface="Times New Roman" pitchFamily="18" charset="0"/>
                <a:cs typeface="Times New Roman" pitchFamily="18" charset="0"/>
              </a:rPr>
              <a:t>As a peptide folds, its amino acid side chains are attracted and repulsed according to their chemical properties. For example, positively and negatively charged side chains attract each other. Conversely, similarly charged side chains repel each other. In addition, interactions involving hydrogen bonds, hydrophobic interactions, and disulfide bonds all exert an influence on the folding process.</a:t>
            </a:r>
          </a:p>
          <a:p>
            <a:pPr algn="l" rtl="0"/>
            <a:r>
              <a:rPr lang="en-US" sz="1200" dirty="0" smtClean="0">
                <a:latin typeface="Times New Roman" pitchFamily="18" charset="0"/>
                <a:cs typeface="Times New Roman" pitchFamily="18" charset="0"/>
              </a:rPr>
              <a:t>This process of trial and error tests many, but not all, possible configurations, seeking a compromise in which attractions outweigh repulsions. This results in a correctly folded protein with a low-energy state (Figure 2.12).</a:t>
            </a:r>
          </a:p>
          <a:p>
            <a:pPr algn="l" rtl="0"/>
            <a:endParaRPr lang="ar-IQ"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29</a:t>
            </a:fld>
            <a:endParaRPr lang="en-US"/>
          </a:p>
        </p:txBody>
      </p:sp>
      <p:sp>
        <p:nvSpPr>
          <p:cNvPr id="5" name="Date Placeholder 4"/>
          <p:cNvSpPr>
            <a:spLocks noGrp="1"/>
          </p:cNvSpPr>
          <p:nvPr>
            <p:ph type="dt" idx="11"/>
          </p:nvPr>
        </p:nvSpPr>
        <p:spPr/>
        <p:txBody>
          <a:bodyPr/>
          <a:lstStyle/>
          <a:p>
            <a:fld id="{45F15C6B-0801-4253-9938-FA8F35BE769C}" type="datetime1">
              <a:rPr lang="en-US" smtClean="0"/>
              <a:pPr/>
              <a:t>11/10/2018</a:t>
            </a:fld>
            <a:endParaRPr lang="en-US"/>
          </a:p>
        </p:txBody>
      </p:sp>
    </p:spTree>
    <p:extLst>
      <p:ext uri="{BB962C8B-B14F-4D97-AF65-F5344CB8AC3E}">
        <p14:creationId xmlns="" xmlns:p14="http://schemas.microsoft.com/office/powerpoint/2010/main" val="330415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dirty="0" smtClean="0">
                <a:latin typeface="Times New Roman" pitchFamily="18" charset="0"/>
                <a:cs typeface="Times New Roman" pitchFamily="18" charset="0"/>
              </a:rPr>
              <a:t>An examination of these hierarchies of increasing complexity has revealed that certain structural elements are repeated in a wide variety of proteins, suggesting that there are general “rules” regarding the ways in which proteins achieve their native, functional form. These repeated structural elements range from simple combinations of α-helices and β–sheets forming small motifs, to the complex folding of polypeptide domains of multifunctional proteins .</a:t>
            </a:r>
            <a:endParaRPr lang="en-US" sz="12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3</a:t>
            </a:fld>
            <a:endParaRPr lang="en-US"/>
          </a:p>
        </p:txBody>
      </p:sp>
      <p:sp>
        <p:nvSpPr>
          <p:cNvPr id="5" name="Date Placeholder 4"/>
          <p:cNvSpPr>
            <a:spLocks noGrp="1"/>
          </p:cNvSpPr>
          <p:nvPr>
            <p:ph type="dt" idx="11"/>
          </p:nvPr>
        </p:nvSpPr>
        <p:spPr/>
        <p:txBody>
          <a:bodyPr/>
          <a:lstStyle/>
          <a:p>
            <a:fld id="{5DFCDD25-76D6-4A3C-BBDB-71DA1AC98EA7}" type="datetime1">
              <a:rPr lang="en-US" smtClean="0"/>
              <a:pPr/>
              <a:t>11/10/2018</a:t>
            </a:fld>
            <a:endParaRPr lang="en-US"/>
          </a:p>
        </p:txBody>
      </p:sp>
    </p:spTree>
    <p:extLst>
      <p:ext uri="{BB962C8B-B14F-4D97-AF65-F5344CB8AC3E}">
        <p14:creationId xmlns="" xmlns:p14="http://schemas.microsoft.com/office/powerpoint/2010/main" val="39767688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30</a:t>
            </a:fld>
            <a:endParaRPr lang="en-US"/>
          </a:p>
        </p:txBody>
      </p:sp>
      <p:sp>
        <p:nvSpPr>
          <p:cNvPr id="5" name="Date Placeholder 4"/>
          <p:cNvSpPr>
            <a:spLocks noGrp="1"/>
          </p:cNvSpPr>
          <p:nvPr>
            <p:ph type="dt" idx="11"/>
          </p:nvPr>
        </p:nvSpPr>
        <p:spPr/>
        <p:txBody>
          <a:bodyPr/>
          <a:lstStyle/>
          <a:p>
            <a:fld id="{EB978555-3D83-4DC3-B73E-5FC63B3CD5CD}" type="datetime1">
              <a:rPr lang="en-US" smtClean="0"/>
              <a:pPr/>
              <a:t>11/10/2018</a:t>
            </a:fld>
            <a:endParaRPr lang="en-US"/>
          </a:p>
        </p:txBody>
      </p:sp>
    </p:spTree>
    <p:extLst>
      <p:ext uri="{BB962C8B-B14F-4D97-AF65-F5344CB8AC3E}">
        <p14:creationId xmlns="" xmlns:p14="http://schemas.microsoft.com/office/powerpoint/2010/main" val="42732624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Low" rtl="0"/>
            <a:r>
              <a:rPr lang="en-US" sz="1200" dirty="0" smtClean="0">
                <a:latin typeface="Times New Roman" pitchFamily="18" charset="0"/>
                <a:cs typeface="Times New Roman" pitchFamily="18" charset="0"/>
              </a:rPr>
              <a:t>Many proteins consist of a single polypeptide chain, and are defined as </a:t>
            </a:r>
            <a:r>
              <a:rPr lang="en-US" sz="1200" dirty="0" err="1" smtClean="0">
                <a:latin typeface="Times New Roman" pitchFamily="18" charset="0"/>
                <a:cs typeface="Times New Roman" pitchFamily="18" charset="0"/>
              </a:rPr>
              <a:t>monomeric</a:t>
            </a:r>
            <a:r>
              <a:rPr lang="en-US" sz="1200" dirty="0" smtClean="0">
                <a:latin typeface="Times New Roman" pitchFamily="18" charset="0"/>
                <a:cs typeface="Times New Roman" pitchFamily="18" charset="0"/>
              </a:rPr>
              <a:t> proteins. However, others may consist of two or more polypeptide chains that may be structurally identical or totally unrelated.</a:t>
            </a:r>
          </a:p>
          <a:p>
            <a:pPr algn="justLow" rtl="0"/>
            <a:r>
              <a:rPr lang="en-US" sz="1200" dirty="0" smtClean="0">
                <a:latin typeface="Times New Roman" pitchFamily="18" charset="0"/>
                <a:cs typeface="Times New Roman" pitchFamily="18" charset="0"/>
              </a:rPr>
              <a:t>The arrangement of these polypeptide subunits is called the quaternary structure of the protein. Subunits are held together by </a:t>
            </a:r>
            <a:r>
              <a:rPr lang="en-US" sz="1200" dirty="0" err="1" smtClean="0">
                <a:latin typeface="Times New Roman" pitchFamily="18" charset="0"/>
                <a:cs typeface="Times New Roman" pitchFamily="18" charset="0"/>
              </a:rPr>
              <a:t>noncovalent</a:t>
            </a:r>
            <a:r>
              <a:rPr lang="en-US" sz="1200" dirty="0" smtClean="0">
                <a:latin typeface="Times New Roman" pitchFamily="18" charset="0"/>
                <a:cs typeface="Times New Roman" pitchFamily="18" charset="0"/>
              </a:rPr>
              <a:t> interactions (for example, hydrogen bonds, ionic bonds, and hydrophobic interactions).</a:t>
            </a:r>
          </a:p>
          <a:p>
            <a:pPr marL="68580" indent="0" algn="l" rtl="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31</a:t>
            </a:fld>
            <a:endParaRPr lang="en-US"/>
          </a:p>
        </p:txBody>
      </p:sp>
      <p:sp>
        <p:nvSpPr>
          <p:cNvPr id="5" name="Date Placeholder 4"/>
          <p:cNvSpPr>
            <a:spLocks noGrp="1"/>
          </p:cNvSpPr>
          <p:nvPr>
            <p:ph type="dt" idx="11"/>
          </p:nvPr>
        </p:nvSpPr>
        <p:spPr/>
        <p:txBody>
          <a:bodyPr/>
          <a:lstStyle/>
          <a:p>
            <a:fld id="{2C915B5E-7B73-4808-A0C7-50A3000BB006}" type="datetime1">
              <a:rPr lang="en-US" smtClean="0"/>
              <a:pPr/>
              <a:t>11/10/2018</a:t>
            </a:fld>
            <a:endParaRPr lang="en-US"/>
          </a:p>
        </p:txBody>
      </p:sp>
    </p:spTree>
    <p:extLst>
      <p:ext uri="{BB962C8B-B14F-4D97-AF65-F5344CB8AC3E}">
        <p14:creationId xmlns="" xmlns:p14="http://schemas.microsoft.com/office/powerpoint/2010/main" val="29985538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smtClean="0"/>
          </a:p>
        </p:txBody>
      </p:sp>
      <p:sp>
        <p:nvSpPr>
          <p:cNvPr id="1525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D084F5-70F1-44B7-88C2-4F018AE76611}" type="slidenum">
              <a:rPr lang="en-US" smtClean="0"/>
              <a:pPr/>
              <a:t>32</a:t>
            </a:fld>
            <a:endParaRPr lang="en-US" smtClean="0"/>
          </a:p>
        </p:txBody>
      </p:sp>
      <p:sp>
        <p:nvSpPr>
          <p:cNvPr id="5" name="Date Placeholder 4"/>
          <p:cNvSpPr>
            <a:spLocks noGrp="1"/>
          </p:cNvSpPr>
          <p:nvPr>
            <p:ph type="dt" idx="10"/>
          </p:nvPr>
        </p:nvSpPr>
        <p:spPr/>
        <p:txBody>
          <a:bodyPr/>
          <a:lstStyle/>
          <a:p>
            <a:fld id="{AB4CA228-E038-4A36-8FCE-F6702A4CB71D}" type="datetime1">
              <a:rPr lang="en-US" smtClean="0"/>
              <a:pPr/>
              <a:t>11/10/2018</a:t>
            </a:fld>
            <a:endParaRPr lang="en-US"/>
          </a:p>
        </p:txBody>
      </p:sp>
    </p:spTree>
    <p:extLst>
      <p:ext uri="{BB962C8B-B14F-4D97-AF65-F5344CB8AC3E}">
        <p14:creationId xmlns="" xmlns:p14="http://schemas.microsoft.com/office/powerpoint/2010/main" val="34353141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smtClean="0"/>
          </a:p>
        </p:txBody>
      </p:sp>
      <p:sp>
        <p:nvSpPr>
          <p:cNvPr id="1536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730F37-3A53-4B63-8ABD-B408108CB266}" type="slidenum">
              <a:rPr lang="en-US" smtClean="0"/>
              <a:pPr/>
              <a:t>33</a:t>
            </a:fld>
            <a:endParaRPr lang="en-US" smtClean="0"/>
          </a:p>
        </p:txBody>
      </p:sp>
      <p:sp>
        <p:nvSpPr>
          <p:cNvPr id="5" name="Date Placeholder 4"/>
          <p:cNvSpPr>
            <a:spLocks noGrp="1"/>
          </p:cNvSpPr>
          <p:nvPr>
            <p:ph type="dt" idx="10"/>
          </p:nvPr>
        </p:nvSpPr>
        <p:spPr/>
        <p:txBody>
          <a:bodyPr/>
          <a:lstStyle/>
          <a:p>
            <a:fld id="{9DD883FE-D358-43BF-95AA-98442DBC5800}" type="datetime1">
              <a:rPr lang="en-US" smtClean="0"/>
              <a:pPr/>
              <a:t>11/10/2018</a:t>
            </a:fld>
            <a:endParaRPr lang="en-US"/>
          </a:p>
        </p:txBody>
      </p:sp>
    </p:spTree>
    <p:extLst>
      <p:ext uri="{BB962C8B-B14F-4D97-AF65-F5344CB8AC3E}">
        <p14:creationId xmlns="" xmlns:p14="http://schemas.microsoft.com/office/powerpoint/2010/main" val="489639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smtClean="0"/>
          </a:p>
        </p:txBody>
      </p:sp>
      <p:sp>
        <p:nvSpPr>
          <p:cNvPr id="154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D3C7E2-B569-4FF7-93F5-962FB6553D45}" type="slidenum">
              <a:rPr lang="en-US" smtClean="0"/>
              <a:pPr/>
              <a:t>34</a:t>
            </a:fld>
            <a:endParaRPr lang="en-US" smtClean="0"/>
          </a:p>
        </p:txBody>
      </p:sp>
      <p:sp>
        <p:nvSpPr>
          <p:cNvPr id="5" name="Date Placeholder 4"/>
          <p:cNvSpPr>
            <a:spLocks noGrp="1"/>
          </p:cNvSpPr>
          <p:nvPr>
            <p:ph type="dt" idx="10"/>
          </p:nvPr>
        </p:nvSpPr>
        <p:spPr/>
        <p:txBody>
          <a:bodyPr/>
          <a:lstStyle/>
          <a:p>
            <a:fld id="{7DF6688B-E9BB-4B2D-833E-4872BD63D744}" type="datetime1">
              <a:rPr lang="en-US" smtClean="0"/>
              <a:pPr/>
              <a:t>11/10/2018</a:t>
            </a:fld>
            <a:endParaRPr lang="en-US"/>
          </a:p>
        </p:txBody>
      </p:sp>
    </p:spTree>
    <p:extLst>
      <p:ext uri="{BB962C8B-B14F-4D97-AF65-F5344CB8AC3E}">
        <p14:creationId xmlns="" xmlns:p14="http://schemas.microsoft.com/office/powerpoint/2010/main" val="24928780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 marR="0" indent="0" algn="l" defTabSz="914400" rtl="0" eaLnBrk="1" fontAlgn="auto" latinLnBrk="0" hangingPunct="1">
              <a:lnSpc>
                <a:spcPct val="100000"/>
              </a:lnSpc>
              <a:spcBef>
                <a:spcPts val="0"/>
              </a:spcBef>
              <a:spcAft>
                <a:spcPts val="0"/>
              </a:spcAft>
              <a:buClrTx/>
              <a:buSzTx/>
              <a:buFontTx/>
              <a:buNone/>
              <a:tabLst/>
              <a:defRPr/>
            </a:pPr>
            <a:r>
              <a:rPr lang="en-US" b="1" dirty="0" smtClean="0"/>
              <a:t>Role of chaperones in protein folding</a:t>
            </a:r>
          </a:p>
          <a:p>
            <a:pPr algn="justLow"/>
            <a:r>
              <a:rPr lang="en-US" sz="1200" dirty="0" smtClean="0">
                <a:latin typeface="Times New Roman" pitchFamily="18" charset="0"/>
                <a:cs typeface="Times New Roman" pitchFamily="18" charset="0"/>
              </a:rPr>
              <a:t>It is generally accepted that the information needed for correct protein folding is contained in the primary structure of the polypeptide.</a:t>
            </a:r>
          </a:p>
          <a:p>
            <a:pPr algn="justLow"/>
            <a:r>
              <a:rPr lang="en-US" sz="1200" dirty="0" smtClean="0">
                <a:latin typeface="Times New Roman" pitchFamily="18" charset="0"/>
                <a:cs typeface="Times New Roman" pitchFamily="18" charset="0"/>
              </a:rPr>
              <a:t>Given that premise, it is difficult to explain why most proteins when denatured do not resume their native conformations under favorable environmental conditions. </a:t>
            </a:r>
          </a:p>
          <a:p>
            <a:pPr algn="justLow"/>
            <a:r>
              <a:rPr lang="en-US" sz="1200" dirty="0" smtClean="0">
                <a:latin typeface="Times New Roman" pitchFamily="18" charset="0"/>
                <a:cs typeface="Times New Roman" pitchFamily="18" charset="0"/>
              </a:rPr>
              <a:t>One answer to this problem is that a protein begins to fold in stages during its synthesis, rather than waiting for synthesis of the entire chain to be totally completed. This limits competing folding configurations made available by longer stretches of nascent peptide. </a:t>
            </a:r>
          </a:p>
          <a:p>
            <a:pPr algn="justLow"/>
            <a:r>
              <a:rPr lang="en-US" sz="1200" dirty="0" smtClean="0">
                <a:latin typeface="Times New Roman" pitchFamily="18" charset="0"/>
                <a:cs typeface="Times New Roman" pitchFamily="18" charset="0"/>
              </a:rPr>
              <a:t>In addition, a specialized group of proteins, named “chaperones,” are required for the proper folding of many species of proteins. </a:t>
            </a:r>
          </a:p>
          <a:p>
            <a:pPr algn="justLow"/>
            <a:r>
              <a:rPr lang="en-US" sz="1200" dirty="0" smtClean="0">
                <a:latin typeface="Times New Roman" pitchFamily="18" charset="0"/>
                <a:cs typeface="Times New Roman" pitchFamily="18" charset="0"/>
              </a:rPr>
              <a:t>The chaperones—also known as “heat shock” proteins—interact with the polypeptide at various stages during the folding process. Some chaperones are important in keeping the protein unfolded until its synthesis is finished, or act as catalysts by increasing the rates of the final stages in the folding process. </a:t>
            </a:r>
          </a:p>
          <a:p>
            <a:pPr algn="justLow"/>
            <a:r>
              <a:rPr lang="en-US" sz="1200" dirty="0" smtClean="0">
                <a:latin typeface="Times New Roman" pitchFamily="18" charset="0"/>
                <a:cs typeface="Times New Roman" pitchFamily="18" charset="0"/>
              </a:rPr>
              <a:t>Others protect proteins as they fold so that their vulnerable, exposed regions do not become tangled in unproductive interactions.</a:t>
            </a:r>
          </a:p>
          <a:p>
            <a:pPr marL="68580" indent="0" algn="l" rtl="0">
              <a:buNone/>
            </a:pPr>
            <a:endParaRPr lang="en-US" dirty="0" smtClean="0">
              <a:latin typeface="Times New Roman" pitchFamily="18" charset="0"/>
              <a:cs typeface="Times New Roman" pitchFamily="18" charset="0"/>
            </a:endParaRPr>
          </a:p>
          <a:p>
            <a:pPr marL="68580" indent="0" algn="l" rtl="0">
              <a:buNone/>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35</a:t>
            </a:fld>
            <a:endParaRPr lang="en-US"/>
          </a:p>
        </p:txBody>
      </p:sp>
      <p:sp>
        <p:nvSpPr>
          <p:cNvPr id="5" name="Date Placeholder 4"/>
          <p:cNvSpPr>
            <a:spLocks noGrp="1"/>
          </p:cNvSpPr>
          <p:nvPr>
            <p:ph type="dt" idx="11"/>
          </p:nvPr>
        </p:nvSpPr>
        <p:spPr/>
        <p:txBody>
          <a:bodyPr/>
          <a:lstStyle/>
          <a:p>
            <a:fld id="{541550DE-624C-4AE8-9D85-BA41A49EEF3E}" type="datetime1">
              <a:rPr lang="en-US" smtClean="0"/>
              <a:pPr/>
              <a:t>11/10/2018</a:t>
            </a:fld>
            <a:endParaRPr lang="en-US"/>
          </a:p>
        </p:txBody>
      </p:sp>
    </p:spTree>
    <p:extLst>
      <p:ext uri="{BB962C8B-B14F-4D97-AF65-F5344CB8AC3E}">
        <p14:creationId xmlns="" xmlns:p14="http://schemas.microsoft.com/office/powerpoint/2010/main" val="2998553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a:lstStyle/>
          <a:p>
            <a:pPr>
              <a:spcBef>
                <a:spcPct val="0"/>
              </a:spcBef>
            </a:pPr>
            <a:endParaRPr lang="ar-IQ"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8422860-C146-4511-AD19-5C2AC8DB36F0}" type="slidenum">
              <a:rPr lang="ar-IQ"/>
              <a:pPr/>
              <a:t>36</a:t>
            </a:fld>
            <a:endParaRPr lang="ar-IQ"/>
          </a:p>
        </p:txBody>
      </p:sp>
      <p:sp>
        <p:nvSpPr>
          <p:cNvPr id="5" name="Date Placeholder 4"/>
          <p:cNvSpPr>
            <a:spLocks noGrp="1"/>
          </p:cNvSpPr>
          <p:nvPr>
            <p:ph type="dt" idx="10"/>
          </p:nvPr>
        </p:nvSpPr>
        <p:spPr/>
        <p:txBody>
          <a:bodyPr/>
          <a:lstStyle/>
          <a:p>
            <a:fld id="{F9F6534F-1BC5-4531-B15F-B9C1944232CE}" type="datetime1">
              <a:rPr lang="en-US" smtClean="0"/>
              <a:pPr/>
              <a:t>11/10/2018</a:t>
            </a:fld>
            <a:endParaRPr lang="en-US"/>
          </a:p>
        </p:txBody>
      </p:sp>
    </p:spTree>
    <p:extLst>
      <p:ext uri="{BB962C8B-B14F-4D97-AF65-F5344CB8AC3E}">
        <p14:creationId xmlns="" xmlns:p14="http://schemas.microsoft.com/office/powerpoint/2010/main" val="29916386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p:spPr>
      </p:sp>
      <p:sp>
        <p:nvSpPr>
          <p:cNvPr id="163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ar-IQ" smtClean="0"/>
          </a:p>
        </p:txBody>
      </p:sp>
      <p:sp>
        <p:nvSpPr>
          <p:cNvPr id="163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EC17E-846A-49D1-9161-982B70750A72}" type="slidenum">
              <a:rPr lang="en-US" smtClean="0"/>
              <a:pPr/>
              <a:t>37</a:t>
            </a:fld>
            <a:endParaRPr lang="en-US" smtClean="0"/>
          </a:p>
        </p:txBody>
      </p:sp>
      <p:sp>
        <p:nvSpPr>
          <p:cNvPr id="5" name="Date Placeholder 4"/>
          <p:cNvSpPr>
            <a:spLocks noGrp="1"/>
          </p:cNvSpPr>
          <p:nvPr>
            <p:ph type="dt" idx="10"/>
          </p:nvPr>
        </p:nvSpPr>
        <p:spPr/>
        <p:txBody>
          <a:bodyPr/>
          <a:lstStyle/>
          <a:p>
            <a:fld id="{02B45398-F4FE-4695-A816-56CE6D06049D}" type="datetime1">
              <a:rPr lang="en-US" smtClean="0"/>
              <a:pPr/>
              <a:t>11/10/2018</a:t>
            </a:fld>
            <a:endParaRPr lang="en-US"/>
          </a:p>
        </p:txBody>
      </p:sp>
    </p:spTree>
    <p:extLst>
      <p:ext uri="{BB962C8B-B14F-4D97-AF65-F5344CB8AC3E}">
        <p14:creationId xmlns="" xmlns:p14="http://schemas.microsoft.com/office/powerpoint/2010/main" val="1963830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46150">
              <a:defRPr>
                <a:solidFill>
                  <a:schemeClr val="tx1"/>
                </a:solidFill>
                <a:latin typeface="Calibri" pitchFamily="34" charset="0"/>
              </a:defRPr>
            </a:lvl1pPr>
            <a:lvl2pPr marL="742950" indent="-285750" defTabSz="946150">
              <a:defRPr>
                <a:solidFill>
                  <a:schemeClr val="tx1"/>
                </a:solidFill>
                <a:latin typeface="Calibri" pitchFamily="34" charset="0"/>
              </a:defRPr>
            </a:lvl2pPr>
            <a:lvl3pPr marL="1143000" indent="-228600" defTabSz="946150">
              <a:defRPr>
                <a:solidFill>
                  <a:schemeClr val="tx1"/>
                </a:solidFill>
                <a:latin typeface="Calibri" pitchFamily="34" charset="0"/>
              </a:defRPr>
            </a:lvl3pPr>
            <a:lvl4pPr marL="1600200" indent="-228600" defTabSz="946150">
              <a:defRPr>
                <a:solidFill>
                  <a:schemeClr val="tx1"/>
                </a:solidFill>
                <a:latin typeface="Calibri" pitchFamily="34" charset="0"/>
              </a:defRPr>
            </a:lvl4pPr>
            <a:lvl5pPr marL="2057400" indent="-228600" defTabSz="946150">
              <a:defRPr>
                <a:solidFill>
                  <a:schemeClr val="tx1"/>
                </a:solidFill>
                <a:latin typeface="Calibri" pitchFamily="34" charset="0"/>
              </a:defRPr>
            </a:lvl5pPr>
            <a:lvl6pPr marL="2514600" indent="-228600" defTabSz="946150" fontAlgn="base">
              <a:spcBef>
                <a:spcPct val="0"/>
              </a:spcBef>
              <a:spcAft>
                <a:spcPct val="0"/>
              </a:spcAft>
              <a:defRPr>
                <a:solidFill>
                  <a:schemeClr val="tx1"/>
                </a:solidFill>
                <a:latin typeface="Calibri" pitchFamily="34" charset="0"/>
              </a:defRPr>
            </a:lvl6pPr>
            <a:lvl7pPr marL="2971800" indent="-228600" defTabSz="946150" fontAlgn="base">
              <a:spcBef>
                <a:spcPct val="0"/>
              </a:spcBef>
              <a:spcAft>
                <a:spcPct val="0"/>
              </a:spcAft>
              <a:defRPr>
                <a:solidFill>
                  <a:schemeClr val="tx1"/>
                </a:solidFill>
                <a:latin typeface="Calibri" pitchFamily="34" charset="0"/>
              </a:defRPr>
            </a:lvl7pPr>
            <a:lvl8pPr marL="3429000" indent="-228600" defTabSz="946150" fontAlgn="base">
              <a:spcBef>
                <a:spcPct val="0"/>
              </a:spcBef>
              <a:spcAft>
                <a:spcPct val="0"/>
              </a:spcAft>
              <a:defRPr>
                <a:solidFill>
                  <a:schemeClr val="tx1"/>
                </a:solidFill>
                <a:latin typeface="Calibri" pitchFamily="34" charset="0"/>
              </a:defRPr>
            </a:lvl8pPr>
            <a:lvl9pPr marL="3886200" indent="-228600" defTabSz="94615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1E2DAE2-C31C-48A3-920D-71673DF0D6AF}" type="slidenum">
              <a:rPr lang="en-US" smtClean="0">
                <a:latin typeface="Times New Roman" pitchFamily="18" charset="0"/>
              </a:rPr>
              <a:pPr fontAlgn="base">
                <a:spcBef>
                  <a:spcPct val="0"/>
                </a:spcBef>
                <a:spcAft>
                  <a:spcPct val="0"/>
                </a:spcAft>
                <a:defRPr/>
              </a:pPr>
              <a:t>39</a:t>
            </a:fld>
            <a:endParaRPr lang="en-US" smtClean="0">
              <a:latin typeface="Times New Roman" pitchFamily="18"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l" rtl="0" eaLnBrk="1" hangingPunct="1">
              <a:spcBef>
                <a:spcPct val="0"/>
              </a:spcBef>
            </a:pPr>
            <a:r>
              <a:rPr lang="en-US" dirty="0" smtClean="0"/>
              <a:t>Other classification</a:t>
            </a:r>
          </a:p>
          <a:p>
            <a:pPr algn="l" rtl="0" eaLnBrk="1" hangingPunct="1"/>
            <a:r>
              <a:rPr lang="en-US" sz="1200" b="1" dirty="0" smtClean="0">
                <a:solidFill>
                  <a:srgbClr val="000066"/>
                </a:solidFill>
                <a:latin typeface="Comic Sans MS" pitchFamily="66" charset="0"/>
              </a:rPr>
              <a:t>Simple – composed only of amino acid residues</a:t>
            </a:r>
          </a:p>
          <a:p>
            <a:pPr algn="l" rtl="0" eaLnBrk="1" hangingPunct="1">
              <a:buFontTx/>
              <a:buNone/>
            </a:pPr>
            <a:endParaRPr lang="en-US" sz="1200" b="1" dirty="0" smtClean="0">
              <a:solidFill>
                <a:srgbClr val="000066"/>
              </a:solidFill>
              <a:latin typeface="Comic Sans MS" pitchFamily="66" charset="0"/>
            </a:endParaRPr>
          </a:p>
          <a:p>
            <a:pPr algn="l" rtl="0" eaLnBrk="1" hangingPunct="1"/>
            <a:r>
              <a:rPr lang="en-US" sz="1200" b="1" dirty="0" smtClean="0">
                <a:solidFill>
                  <a:srgbClr val="000066"/>
                </a:solidFill>
                <a:latin typeface="Comic Sans MS" pitchFamily="66" charset="0"/>
              </a:rPr>
              <a:t>Conjugated – contain prosthetic groups</a:t>
            </a:r>
          </a:p>
          <a:p>
            <a:pPr algn="l" rtl="0" eaLnBrk="1" hangingPunct="1">
              <a:buFontTx/>
              <a:buNone/>
            </a:pPr>
            <a:r>
              <a:rPr lang="en-US" sz="1200" b="1" dirty="0" smtClean="0">
                <a:solidFill>
                  <a:srgbClr val="000066"/>
                </a:solidFill>
                <a:latin typeface="Comic Sans MS" pitchFamily="66" charset="0"/>
              </a:rPr>
              <a:t>	(metal ions, co-factors, lipids, carbohydrates)</a:t>
            </a:r>
          </a:p>
          <a:p>
            <a:pPr algn="l" rtl="0" eaLnBrk="1" hangingPunct="1">
              <a:buFontTx/>
              <a:buNone/>
            </a:pPr>
            <a:r>
              <a:rPr lang="en-US" sz="1200" b="1" dirty="0" smtClean="0">
                <a:solidFill>
                  <a:srgbClr val="000066"/>
                </a:solidFill>
                <a:latin typeface="Comic Sans MS" pitchFamily="66" charset="0"/>
              </a:rPr>
              <a:t>	Example: Hemoglobin – </a:t>
            </a:r>
            <a:r>
              <a:rPr lang="en-US" sz="1200" b="1" dirty="0" err="1" smtClean="0">
                <a:solidFill>
                  <a:srgbClr val="000066"/>
                </a:solidFill>
                <a:latin typeface="Comic Sans MS" pitchFamily="66" charset="0"/>
              </a:rPr>
              <a:t>Heme</a:t>
            </a:r>
            <a:endParaRPr lang="en-US" sz="1200" b="1" dirty="0" smtClean="0">
              <a:solidFill>
                <a:srgbClr val="000066"/>
              </a:solidFill>
              <a:latin typeface="Comic Sans MS" pitchFamily="66" charset="0"/>
            </a:endParaRPr>
          </a:p>
          <a:p>
            <a:pPr algn="l" rtl="0" eaLnBrk="1" hangingPunct="1">
              <a:buFontTx/>
              <a:buNone/>
            </a:pPr>
            <a:endParaRPr lang="en-US" sz="1200" b="1" dirty="0" smtClean="0">
              <a:solidFill>
                <a:srgbClr val="000066"/>
              </a:solidFill>
              <a:latin typeface="Comic Sans MS" pitchFamily="66" charset="0"/>
            </a:endParaRPr>
          </a:p>
          <a:p>
            <a:pPr algn="l" rtl="0" eaLnBrk="1" hangingPunct="1">
              <a:buFontTx/>
              <a:buNone/>
            </a:pPr>
            <a:r>
              <a:rPr lang="en-US" sz="1200" b="1" dirty="0" smtClean="0">
                <a:solidFill>
                  <a:srgbClr val="000066"/>
                </a:solidFill>
                <a:latin typeface="Comic Sans MS" pitchFamily="66" charset="0"/>
              </a:rPr>
              <a:t>Other classification</a:t>
            </a:r>
          </a:p>
          <a:p>
            <a:pPr algn="l" rtl="0" eaLnBrk="1" hangingPunct="1">
              <a:buFontTx/>
              <a:buNone/>
            </a:pPr>
            <a:endParaRPr lang="en-US" sz="1200" b="1" dirty="0" smtClean="0">
              <a:solidFill>
                <a:srgbClr val="000066"/>
              </a:solidFill>
              <a:latin typeface="Comic Sans MS" pitchFamily="66" charset="0"/>
            </a:endParaRPr>
          </a:p>
          <a:p>
            <a:pPr algn="l" rtl="0">
              <a:lnSpc>
                <a:spcPct val="90000"/>
              </a:lnSpc>
            </a:pPr>
            <a:r>
              <a:rPr lang="en-GB" sz="1200" b="1" dirty="0" smtClean="0">
                <a:latin typeface="Times New Roman" pitchFamily="18" charset="0"/>
                <a:cs typeface="Times New Roman" pitchFamily="18" charset="0"/>
              </a:rPr>
              <a:t>CATALYTIC</a:t>
            </a:r>
            <a:r>
              <a:rPr lang="en-GB" dirty="0" smtClean="0">
                <a:latin typeface="Times New Roman" pitchFamily="18" charset="0"/>
                <a:cs typeface="Times New Roman" pitchFamily="18" charset="0"/>
              </a:rPr>
              <a:t>                                   </a:t>
            </a:r>
            <a:r>
              <a:rPr lang="en-GB" sz="1200" dirty="0" smtClean="0">
                <a:latin typeface="Times New Roman" pitchFamily="18" charset="0"/>
                <a:cs typeface="Times New Roman" pitchFamily="18" charset="0"/>
              </a:rPr>
              <a:t>Enzymes</a:t>
            </a:r>
            <a:endParaRPr lang="en-GB" sz="1200" b="1" dirty="0" smtClean="0">
              <a:latin typeface="Times New Roman" pitchFamily="18" charset="0"/>
              <a:cs typeface="Times New Roman" pitchFamily="18" charset="0"/>
            </a:endParaRPr>
          </a:p>
          <a:p>
            <a:pPr algn="l" rtl="0">
              <a:lnSpc>
                <a:spcPct val="90000"/>
              </a:lnSpc>
            </a:pPr>
            <a:r>
              <a:rPr lang="en-GB" sz="1200" b="1" dirty="0" smtClean="0">
                <a:latin typeface="Times New Roman" pitchFamily="18" charset="0"/>
                <a:cs typeface="Times New Roman" pitchFamily="18" charset="0"/>
              </a:rPr>
              <a:t>STORAGE &amp; carrier                      </a:t>
            </a:r>
            <a:r>
              <a:rPr lang="en-GB" sz="1200" dirty="0" smtClean="0">
                <a:latin typeface="Times New Roman" pitchFamily="18" charset="0"/>
                <a:cs typeface="Times New Roman" pitchFamily="18" charset="0"/>
              </a:rPr>
              <a:t>Albumen</a:t>
            </a:r>
            <a:endParaRPr lang="en-GB" sz="1200" b="1" dirty="0" smtClean="0">
              <a:latin typeface="Times New Roman" pitchFamily="18" charset="0"/>
              <a:cs typeface="Times New Roman" pitchFamily="18" charset="0"/>
            </a:endParaRPr>
          </a:p>
          <a:p>
            <a:pPr algn="l" rtl="0">
              <a:lnSpc>
                <a:spcPct val="90000"/>
              </a:lnSpc>
            </a:pPr>
            <a:r>
              <a:rPr lang="en-GB" sz="1200" b="1" dirty="0" smtClean="0">
                <a:latin typeface="Times New Roman" pitchFamily="18" charset="0"/>
                <a:cs typeface="Times New Roman" pitchFamily="18" charset="0"/>
              </a:rPr>
              <a:t>TRANSPORT</a:t>
            </a:r>
            <a:r>
              <a:rPr lang="en-GB" sz="1200" dirty="0" smtClean="0">
                <a:latin typeface="Times New Roman" pitchFamily="18" charset="0"/>
                <a:cs typeface="Times New Roman" pitchFamily="18" charset="0"/>
              </a:rPr>
              <a:t>                                  haemoglobin</a:t>
            </a:r>
            <a:endParaRPr lang="en-GB" sz="1200" b="1" dirty="0" smtClean="0">
              <a:latin typeface="Times New Roman" pitchFamily="18" charset="0"/>
              <a:cs typeface="Times New Roman" pitchFamily="18" charset="0"/>
            </a:endParaRPr>
          </a:p>
          <a:p>
            <a:pPr algn="l" rtl="0">
              <a:lnSpc>
                <a:spcPct val="90000"/>
              </a:lnSpc>
            </a:pPr>
            <a:r>
              <a:rPr lang="en-GB" sz="1200" b="1" dirty="0" smtClean="0">
                <a:latin typeface="Times New Roman" pitchFamily="18" charset="0"/>
                <a:cs typeface="Times New Roman" pitchFamily="18" charset="0"/>
              </a:rPr>
              <a:t>COMMUNICATION</a:t>
            </a:r>
            <a:r>
              <a:rPr lang="en-GB" sz="1200" dirty="0" smtClean="0">
                <a:latin typeface="Times New Roman" pitchFamily="18" charset="0"/>
                <a:cs typeface="Times New Roman" pitchFamily="18" charset="0"/>
              </a:rPr>
              <a:t>              hormones &amp; neurotransmitters</a:t>
            </a:r>
            <a:endParaRPr lang="en-GB" sz="1200" b="1" dirty="0" smtClean="0">
              <a:latin typeface="Times New Roman" pitchFamily="18" charset="0"/>
              <a:cs typeface="Times New Roman" pitchFamily="18" charset="0"/>
            </a:endParaRPr>
          </a:p>
          <a:p>
            <a:pPr algn="l" rtl="0">
              <a:lnSpc>
                <a:spcPct val="90000"/>
              </a:lnSpc>
            </a:pPr>
            <a:r>
              <a:rPr lang="en-GB" sz="1200" b="1" dirty="0" smtClean="0">
                <a:latin typeface="Times New Roman" pitchFamily="18" charset="0"/>
                <a:cs typeface="Times New Roman" pitchFamily="18" charset="0"/>
              </a:rPr>
              <a:t>CONTRACTILE</a:t>
            </a:r>
            <a:r>
              <a:rPr lang="en-GB" sz="1200" dirty="0" smtClean="0">
                <a:latin typeface="Times New Roman" pitchFamily="18" charset="0"/>
                <a:cs typeface="Times New Roman" pitchFamily="18" charset="0"/>
              </a:rPr>
              <a:t>                          </a:t>
            </a:r>
            <a:r>
              <a:rPr lang="en-GB" sz="1200" dirty="0" err="1" smtClean="0">
                <a:latin typeface="Times New Roman" pitchFamily="18" charset="0"/>
                <a:cs typeface="Times New Roman" pitchFamily="18" charset="0"/>
              </a:rPr>
              <a:t>actin</a:t>
            </a:r>
            <a:r>
              <a:rPr lang="en-GB" sz="1200" dirty="0" smtClean="0">
                <a:latin typeface="Times New Roman" pitchFamily="18" charset="0"/>
                <a:cs typeface="Times New Roman" pitchFamily="18" charset="0"/>
              </a:rPr>
              <a:t>, myosin</a:t>
            </a:r>
            <a:endParaRPr lang="en-GB" sz="1200" b="1" dirty="0" smtClean="0">
              <a:latin typeface="Times New Roman" pitchFamily="18" charset="0"/>
              <a:cs typeface="Times New Roman" pitchFamily="18" charset="0"/>
            </a:endParaRPr>
          </a:p>
          <a:p>
            <a:pPr algn="l" rtl="0">
              <a:lnSpc>
                <a:spcPct val="90000"/>
              </a:lnSpc>
            </a:pPr>
            <a:r>
              <a:rPr lang="en-GB" sz="1200" b="1" dirty="0" smtClean="0">
                <a:latin typeface="Times New Roman" pitchFamily="18" charset="0"/>
                <a:cs typeface="Times New Roman" pitchFamily="18" charset="0"/>
              </a:rPr>
              <a:t>PROTECTIVE</a:t>
            </a:r>
            <a:r>
              <a:rPr lang="en-GB" sz="1200" dirty="0" smtClean="0">
                <a:latin typeface="Times New Roman" pitchFamily="18" charset="0"/>
                <a:cs typeface="Times New Roman" pitchFamily="18" charset="0"/>
              </a:rPr>
              <a:t> Immunoglobulin, fibrinogen, blood clotting factors</a:t>
            </a:r>
            <a:endParaRPr lang="fr-FR" sz="1200" b="1" dirty="0" smtClean="0">
              <a:latin typeface="Times New Roman" pitchFamily="18" charset="0"/>
              <a:cs typeface="Times New Roman" pitchFamily="18" charset="0"/>
            </a:endParaRPr>
          </a:p>
          <a:p>
            <a:pPr algn="l" rtl="0">
              <a:lnSpc>
                <a:spcPct val="90000"/>
              </a:lnSpc>
            </a:pPr>
            <a:r>
              <a:rPr lang="fr-FR" sz="1200" b="1" dirty="0" err="1" smtClean="0">
                <a:latin typeface="Times New Roman" pitchFamily="18" charset="0"/>
                <a:cs typeface="Times New Roman" pitchFamily="18" charset="0"/>
              </a:rPr>
              <a:t>STRUCTURAL</a:t>
            </a:r>
            <a:r>
              <a:rPr lang="fr-FR" sz="1200" dirty="0" err="1" smtClean="0">
                <a:latin typeface="Times New Roman" pitchFamily="18" charset="0"/>
                <a:cs typeface="Times New Roman" pitchFamily="18" charset="0"/>
              </a:rPr>
              <a:t>cell</a:t>
            </a:r>
            <a:r>
              <a:rPr lang="fr-FR" sz="1200" dirty="0" smtClean="0">
                <a:latin typeface="Times New Roman" pitchFamily="18" charset="0"/>
                <a:cs typeface="Times New Roman" pitchFamily="18" charset="0"/>
              </a:rPr>
              <a:t> membrane </a:t>
            </a:r>
            <a:r>
              <a:rPr lang="fr-FR" sz="1200" dirty="0" err="1" smtClean="0">
                <a:latin typeface="Times New Roman" pitchFamily="18" charset="0"/>
                <a:cs typeface="Times New Roman" pitchFamily="18" charset="0"/>
              </a:rPr>
              <a:t>proteins</a:t>
            </a:r>
            <a:r>
              <a:rPr lang="fr-FR" sz="1200" dirty="0" smtClean="0">
                <a:latin typeface="Times New Roman" pitchFamily="18" charset="0"/>
                <a:cs typeface="Times New Roman" pitchFamily="18" charset="0"/>
              </a:rPr>
              <a:t>, </a:t>
            </a:r>
            <a:r>
              <a:rPr lang="fr-FR" sz="1200" dirty="0" err="1" smtClean="0">
                <a:latin typeface="Times New Roman" pitchFamily="18" charset="0"/>
                <a:cs typeface="Times New Roman" pitchFamily="18" charset="0"/>
              </a:rPr>
              <a:t>keratin</a:t>
            </a:r>
            <a:r>
              <a:rPr lang="fr-FR" sz="1200" dirty="0" smtClean="0">
                <a:latin typeface="Times New Roman" pitchFamily="18" charset="0"/>
                <a:cs typeface="Times New Roman" pitchFamily="18" charset="0"/>
              </a:rPr>
              <a:t> (</a:t>
            </a:r>
            <a:r>
              <a:rPr lang="fr-FR" sz="1200" dirty="0" err="1" smtClean="0">
                <a:latin typeface="Times New Roman" pitchFamily="18" charset="0"/>
                <a:cs typeface="Times New Roman" pitchFamily="18" charset="0"/>
              </a:rPr>
              <a:t>hair</a:t>
            </a:r>
            <a:r>
              <a:rPr lang="fr-FR" sz="1200" dirty="0" smtClean="0">
                <a:latin typeface="Times New Roman" pitchFamily="18" charset="0"/>
                <a:cs typeface="Times New Roman" pitchFamily="18" charset="0"/>
              </a:rPr>
              <a:t>), </a:t>
            </a:r>
            <a:r>
              <a:rPr lang="fr-FR" sz="1200" dirty="0" err="1" smtClean="0">
                <a:latin typeface="Times New Roman" pitchFamily="18" charset="0"/>
                <a:cs typeface="Times New Roman" pitchFamily="18" charset="0"/>
              </a:rPr>
              <a:t>collagen</a:t>
            </a:r>
            <a:r>
              <a:rPr lang="fr-FR" sz="1200" dirty="0" smtClean="0">
                <a:latin typeface="Times New Roman" pitchFamily="18" charset="0"/>
                <a:cs typeface="Times New Roman" pitchFamily="18" charset="0"/>
              </a:rPr>
              <a:t> </a:t>
            </a:r>
            <a:endParaRPr lang="en-GB" sz="1200" dirty="0" smtClean="0">
              <a:latin typeface="Times New Roman" pitchFamily="18" charset="0"/>
              <a:cs typeface="Times New Roman" pitchFamily="18" charset="0"/>
            </a:endParaRPr>
          </a:p>
          <a:p>
            <a:pPr algn="l" rtl="0" eaLnBrk="1" hangingPunct="1">
              <a:buFontTx/>
              <a:buNone/>
            </a:pPr>
            <a:endParaRPr lang="en-US" sz="1200" b="1" dirty="0" smtClean="0">
              <a:solidFill>
                <a:srgbClr val="000066"/>
              </a:solidFill>
              <a:latin typeface="Comic Sans MS" pitchFamily="66" charset="0"/>
            </a:endParaRPr>
          </a:p>
          <a:p>
            <a:pPr algn="l" rtl="0" eaLnBrk="1" hangingPunct="1">
              <a:spcBef>
                <a:spcPct val="0"/>
              </a:spcBef>
            </a:pPr>
            <a:endParaRPr lang="ar-IQ" dirty="0" smtClean="0"/>
          </a:p>
        </p:txBody>
      </p:sp>
      <p:sp>
        <p:nvSpPr>
          <p:cNvPr id="2" name="Header Placeholder 1"/>
          <p:cNvSpPr>
            <a:spLocks noGrp="1"/>
          </p:cNvSpPr>
          <p:nvPr>
            <p:ph type="hdr" sz="quarter"/>
          </p:nvPr>
        </p:nvSpPr>
        <p:spPr/>
        <p:txBody>
          <a:bodyPr/>
          <a:lstStyle/>
          <a:p>
            <a:pPr>
              <a:defRPr/>
            </a:pPr>
            <a:r>
              <a:rPr lang="en-US"/>
              <a:t>Lecture 4</a:t>
            </a:r>
          </a:p>
        </p:txBody>
      </p:sp>
      <p:sp>
        <p:nvSpPr>
          <p:cNvPr id="6" name="Date Placeholder 5"/>
          <p:cNvSpPr>
            <a:spLocks noGrp="1"/>
          </p:cNvSpPr>
          <p:nvPr>
            <p:ph type="dt" idx="10"/>
          </p:nvPr>
        </p:nvSpPr>
        <p:spPr/>
        <p:txBody>
          <a:bodyPr/>
          <a:lstStyle/>
          <a:p>
            <a:fld id="{D77C6930-9CD2-4891-AF68-72F47CE7808B}" type="datetime1">
              <a:rPr lang="en-US" smtClean="0"/>
              <a:pPr/>
              <a:t>11/10/2018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60239-D146-4C00-A93A-0B9D53F9206F}" type="slidenum">
              <a:rPr lang="en-US"/>
              <a:pPr/>
              <a:t>40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fld id="{5E6A662D-0E72-4C1B-A014-AA28D773DC31}" type="datetime1">
              <a:rPr lang="en-US" smtClean="0"/>
              <a:pPr/>
              <a:t>11/10/2018</a:t>
            </a:fld>
            <a:endParaRPr lang="en-US"/>
          </a:p>
        </p:txBody>
      </p:sp>
    </p:spTree>
    <p:extLst>
      <p:ext uri="{BB962C8B-B14F-4D97-AF65-F5344CB8AC3E}">
        <p14:creationId xmlns="" xmlns:p14="http://schemas.microsoft.com/office/powerpoint/2010/main" val="1807875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smtClean="0"/>
              <a:t>In almost every case, the function depends on its ability to recognize and bind to some other molecule.</a:t>
            </a:r>
          </a:p>
          <a:p>
            <a:pPr lvl="1">
              <a:lnSpc>
                <a:spcPct val="90000"/>
              </a:lnSpc>
            </a:pPr>
            <a:r>
              <a:rPr lang="en-US" dirty="0" smtClean="0"/>
              <a:t>For example, antibodies bind to particular foreign substances that fit their binding sites.</a:t>
            </a:r>
          </a:p>
          <a:p>
            <a:pPr lvl="1">
              <a:lnSpc>
                <a:spcPct val="90000"/>
              </a:lnSpc>
            </a:pPr>
            <a:r>
              <a:rPr lang="en-US" dirty="0" smtClean="0"/>
              <a:t>Enzyme recognize and bind to specific substrates, facilitating a chemical reaction.</a:t>
            </a:r>
          </a:p>
          <a:p>
            <a:pPr lvl="1">
              <a:lnSpc>
                <a:spcPct val="90000"/>
              </a:lnSpc>
            </a:pPr>
            <a:r>
              <a:rPr lang="en-US" dirty="0" smtClean="0"/>
              <a:t>Neurotransmitters pass signals from one cell to another by binding to receptor sites on proteins in the membrane of the receiving cell.</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4</a:t>
            </a:fld>
            <a:endParaRPr lang="en-US"/>
          </a:p>
        </p:txBody>
      </p:sp>
      <p:sp>
        <p:nvSpPr>
          <p:cNvPr id="5" name="Date Placeholder 4"/>
          <p:cNvSpPr>
            <a:spLocks noGrp="1"/>
          </p:cNvSpPr>
          <p:nvPr>
            <p:ph type="dt" idx="11"/>
          </p:nvPr>
        </p:nvSpPr>
        <p:spPr/>
        <p:txBody>
          <a:bodyPr/>
          <a:lstStyle/>
          <a:p>
            <a:fld id="{5C9E5B08-D669-4CCC-8C19-DC2F1B0FC942}" type="datetime1">
              <a:rPr lang="en-US" smtClean="0"/>
              <a:pPr/>
              <a:t>11/10/2018</a:t>
            </a:fld>
            <a:endParaRPr lang="en-US"/>
          </a:p>
        </p:txBody>
      </p:sp>
    </p:spTree>
    <p:extLst>
      <p:ext uri="{BB962C8B-B14F-4D97-AF65-F5344CB8AC3E}">
        <p14:creationId xmlns="" xmlns:p14="http://schemas.microsoft.com/office/powerpoint/2010/main" val="2033424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41</a:t>
            </a:fld>
            <a:endParaRPr lang="en-US"/>
          </a:p>
        </p:txBody>
      </p:sp>
      <p:sp>
        <p:nvSpPr>
          <p:cNvPr id="5" name="Date Placeholder 4"/>
          <p:cNvSpPr>
            <a:spLocks noGrp="1"/>
          </p:cNvSpPr>
          <p:nvPr>
            <p:ph type="dt" idx="11"/>
          </p:nvPr>
        </p:nvSpPr>
        <p:spPr/>
        <p:txBody>
          <a:bodyPr/>
          <a:lstStyle/>
          <a:p>
            <a:fld id="{4C7025F4-706F-441A-8BA3-8F9C9F36D51C}" type="datetime1">
              <a:rPr lang="en-US" smtClean="0"/>
              <a:pPr/>
              <a:t>11/10/2018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sz="1200" b="1" dirty="0" smtClean="0">
                <a:latin typeface="Times New Roman" pitchFamily="18" charset="0"/>
                <a:cs typeface="Times New Roman" pitchFamily="18" charset="0"/>
              </a:rPr>
              <a:t>determination of a protein’s primary structure by </a:t>
            </a:r>
            <a:r>
              <a:rPr lang="en-US" sz="1200" b="1" dirty="0" err="1" smtClean="0">
                <a:latin typeface="Times New Roman" pitchFamily="18" charset="0"/>
                <a:cs typeface="Times New Roman" pitchFamily="18" charset="0"/>
              </a:rPr>
              <a:t>dna</a:t>
            </a:r>
            <a:endParaRPr lang="en-US" sz="1200" b="1" dirty="0" smtClean="0">
              <a:latin typeface="Times New Roman" pitchFamily="18" charset="0"/>
              <a:cs typeface="Times New Roman" pitchFamily="18" charset="0"/>
            </a:endParaRPr>
          </a:p>
          <a:p>
            <a:r>
              <a:rPr lang="en-US" sz="1200" b="1" dirty="0" smtClean="0">
                <a:latin typeface="Times New Roman" pitchFamily="18" charset="0"/>
                <a:cs typeface="Times New Roman" pitchFamily="18" charset="0"/>
              </a:rPr>
              <a:t>sequencing</a:t>
            </a:r>
          </a:p>
          <a:p>
            <a:pPr algn="l" rtl="0"/>
            <a:endParaRPr lang="en-US" sz="1200" b="1" dirty="0" smtClean="0">
              <a:solidFill>
                <a:srgbClr val="002060"/>
              </a:solidFill>
            </a:endParaRPr>
          </a:p>
          <a:p>
            <a:pPr algn="l" rtl="0"/>
            <a:r>
              <a:rPr lang="en-US" sz="1200" b="1" dirty="0" smtClean="0">
                <a:solidFill>
                  <a:srgbClr val="002060"/>
                </a:solidFill>
              </a:rPr>
              <a:t>Determination of the amino acid composition of  a polypeptide chain</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42</a:t>
            </a:fld>
            <a:endParaRPr lang="en-US"/>
          </a:p>
        </p:txBody>
      </p:sp>
      <p:sp>
        <p:nvSpPr>
          <p:cNvPr id="5" name="Date Placeholder 4"/>
          <p:cNvSpPr>
            <a:spLocks noGrp="1"/>
          </p:cNvSpPr>
          <p:nvPr>
            <p:ph type="dt" idx="11"/>
          </p:nvPr>
        </p:nvSpPr>
        <p:spPr/>
        <p:txBody>
          <a:bodyPr/>
          <a:lstStyle/>
          <a:p>
            <a:fld id="{1EC671AD-3C0D-48DA-9BB3-535B4425C977}" type="datetime1">
              <a:rPr lang="en-US" smtClean="0"/>
              <a:pPr/>
              <a:t>11/10/2018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525780" indent="-457200" algn="l" rtl="0">
              <a:lnSpc>
                <a:spcPct val="120000"/>
              </a:lnSpc>
            </a:pPr>
            <a:r>
              <a:rPr lang="en-US" b="1" dirty="0" smtClean="0">
                <a:latin typeface="Times New Roman" pitchFamily="18" charset="0"/>
                <a:cs typeface="Times New Roman" pitchFamily="18" charset="0"/>
              </a:rPr>
              <a:t>Partition Chromatography</a:t>
            </a:r>
            <a:endParaRPr lang="en-US" dirty="0" smtClean="0">
              <a:latin typeface="Times New Roman" pitchFamily="18" charset="0"/>
              <a:cs typeface="Times New Roman" pitchFamily="18" charset="0"/>
            </a:endParaRPr>
          </a:p>
          <a:p>
            <a:pPr marL="525780" indent="-457200" algn="l" rtl="0">
              <a:lnSpc>
                <a:spcPct val="120000"/>
              </a:lnSpc>
            </a:pPr>
            <a:r>
              <a:rPr lang="en-US" dirty="0" smtClean="0">
                <a:latin typeface="Times New Roman" pitchFamily="18" charset="0"/>
                <a:cs typeface="Times New Roman" pitchFamily="18" charset="0"/>
              </a:rPr>
              <a:t>This technique is usually used to separate amino acids from mixture to get high purity on solid stationary phase typically a sheet of filter paper (paper chromatography) or a thin layer of powdered cellulose or silica gel on an inert support (thin-layer chromatography, or TLC).</a:t>
            </a:r>
            <a:endParaRPr lang="en-US" dirty="0" smtClean="0"/>
          </a:p>
          <a:p>
            <a:pPr marL="525780" indent="-457200" algn="l" rtl="0">
              <a:lnSpc>
                <a:spcPct val="120000"/>
              </a:lnSpc>
            </a:pPr>
            <a:endParaRPr lang="en-US" b="1" u="sng" dirty="0" smtClean="0">
              <a:latin typeface="Times New Roman" pitchFamily="18" charset="0"/>
              <a:cs typeface="Times New Roman" pitchFamily="18" charset="0"/>
            </a:endParaRPr>
          </a:p>
          <a:p>
            <a:pPr marL="525780" indent="-457200" algn="l" rtl="0">
              <a:lnSpc>
                <a:spcPct val="120000"/>
              </a:lnSpc>
            </a:pPr>
            <a:r>
              <a:rPr lang="en-US" dirty="0" smtClean="0">
                <a:latin typeface="Times New Roman" pitchFamily="18" charset="0"/>
                <a:cs typeface="Times New Roman" pitchFamily="18" charset="0"/>
              </a:rPr>
              <a:t>The amino acids present are resolved by a mobile phase that contains a mixture of miscible polar and </a:t>
            </a:r>
            <a:r>
              <a:rPr lang="en-US" dirty="0" err="1" smtClean="0">
                <a:latin typeface="Times New Roman" pitchFamily="18" charset="0"/>
                <a:cs typeface="Times New Roman" pitchFamily="18" charset="0"/>
              </a:rPr>
              <a:t>nonpolar</a:t>
            </a:r>
            <a:r>
              <a:rPr lang="en-US" dirty="0" smtClean="0">
                <a:latin typeface="Times New Roman" pitchFamily="18" charset="0"/>
                <a:cs typeface="Times New Roman" pitchFamily="18" charset="0"/>
              </a:rPr>
              <a:t> components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n-</a:t>
            </a:r>
            <a:r>
              <a:rPr lang="en-US" i="1" dirty="0" err="1" smtClean="0">
                <a:latin typeface="Times New Roman" pitchFamily="18" charset="0"/>
                <a:cs typeface="Times New Roman" pitchFamily="18" charset="0"/>
              </a:rPr>
              <a:t>butanol</a:t>
            </a:r>
            <a:r>
              <a:rPr lang="en-US" i="1" dirty="0" smtClean="0">
                <a:latin typeface="Times New Roman" pitchFamily="18" charset="0"/>
                <a:cs typeface="Times New Roman" pitchFamily="18" charset="0"/>
              </a:rPr>
              <a:t>, formic acid, and water).  As the mobile phase moves up the sheet, its polar components associate with the polar groups of the support. The solvent therefore becomes </a:t>
            </a:r>
            <a:r>
              <a:rPr lang="en-US" dirty="0" smtClean="0">
                <a:latin typeface="Times New Roman" pitchFamily="18" charset="0"/>
                <a:cs typeface="Times New Roman" pitchFamily="18" charset="0"/>
              </a:rPr>
              <a:t>progressively less polar as it migrates up the sheet. The amino acids therefore partition between a polar stationary phase and a less polar mobile phase ("partition chromatography"). </a:t>
            </a:r>
          </a:p>
          <a:p>
            <a:pPr marL="525780" indent="-457200" algn="l" rtl="0">
              <a:lnSpc>
                <a:spcPct val="120000"/>
              </a:lnSpc>
            </a:pPr>
            <a:endParaRPr lang="en-US" dirty="0" smtClean="0">
              <a:latin typeface="Times New Roman" pitchFamily="18" charset="0"/>
              <a:cs typeface="Times New Roman" pitchFamily="18" charset="0"/>
            </a:endParaRPr>
          </a:p>
          <a:p>
            <a:pPr marL="525780" indent="-457200" algn="l" rtl="0">
              <a:lnSpc>
                <a:spcPct val="120000"/>
              </a:lnSpc>
            </a:pPr>
            <a:r>
              <a:rPr lang="en-US" dirty="0" err="1" smtClean="0">
                <a:latin typeface="Times New Roman" pitchFamily="18" charset="0"/>
                <a:cs typeface="Times New Roman" pitchFamily="18" charset="0"/>
              </a:rPr>
              <a:t>Nonpolar</a:t>
            </a:r>
            <a:r>
              <a:rPr lang="en-US" dirty="0" smtClean="0">
                <a:latin typeface="Times New Roman" pitchFamily="18" charset="0"/>
                <a:cs typeface="Times New Roman" pitchFamily="18" charset="0"/>
              </a:rPr>
              <a:t> amino acids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Leu</a:t>
            </a:r>
            <a:r>
              <a:rPr lang="en-US" dirty="0" smtClean="0">
                <a:latin typeface="Times New Roman" pitchFamily="18" charset="0"/>
                <a:cs typeface="Times New Roman" pitchFamily="18" charset="0"/>
              </a:rPr>
              <a:t>, Ile) migrate the farthest as they spend the greatest proportion of their time in the mobile phase. Polar amino acids (</a:t>
            </a:r>
            <a:r>
              <a:rPr lang="en-US" dirty="0" err="1" smtClean="0">
                <a:latin typeface="Times New Roman" pitchFamily="18" charset="0"/>
                <a:cs typeface="Times New Roman" pitchFamily="18" charset="0"/>
              </a:rPr>
              <a:t>eg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Glu</a:t>
            </a:r>
            <a:r>
              <a:rPr lang="en-US" dirty="0" smtClean="0">
                <a:latin typeface="Times New Roman" pitchFamily="18" charset="0"/>
                <a:cs typeface="Times New Roman" pitchFamily="18" charset="0"/>
              </a:rPr>
              <a:t>, Lys) travel the least distance from the origin as they spend a high proportion of their time in the stationary phase consisting of a layer of polar solvent molecules immobilized by their association with the cellulose or silica support.</a:t>
            </a:r>
          </a:p>
          <a:p>
            <a:pPr marL="525780" indent="-457200" algn="l" rtl="0">
              <a:lnSpc>
                <a:spcPct val="120000"/>
              </a:lnSpc>
            </a:pPr>
            <a:endParaRPr lang="en-US" dirty="0" smtClean="0">
              <a:latin typeface="Times New Roman" pitchFamily="18" charset="0"/>
              <a:cs typeface="Times New Roman" pitchFamily="18" charset="0"/>
            </a:endParaRPr>
          </a:p>
          <a:p>
            <a:pPr marL="525780" indent="-457200" algn="l" rtl="0">
              <a:lnSpc>
                <a:spcPct val="120000"/>
              </a:lnSpc>
            </a:pPr>
            <a:r>
              <a:rPr lang="en-US" dirty="0" smtClean="0">
                <a:latin typeface="Times New Roman" pitchFamily="18" charset="0"/>
                <a:cs typeface="Times New Roman" pitchFamily="18" charset="0"/>
              </a:rPr>
              <a:t> Following removal of the solvent by air drying, amino acids are visualized using </a:t>
            </a:r>
            <a:r>
              <a:rPr lang="en-US" dirty="0" err="1" smtClean="0">
                <a:latin typeface="Times New Roman" pitchFamily="18" charset="0"/>
                <a:cs typeface="Times New Roman" pitchFamily="18" charset="0"/>
              </a:rPr>
              <a:t>ninhydrin</a:t>
            </a:r>
            <a:r>
              <a:rPr lang="en-US" dirty="0" smtClean="0">
                <a:latin typeface="Times New Roman" pitchFamily="18" charset="0"/>
                <a:cs typeface="Times New Roman" pitchFamily="18" charset="0"/>
              </a:rPr>
              <a:t>, which forms purple products with -amino acids, but a yellow adduct with </a:t>
            </a:r>
            <a:r>
              <a:rPr lang="en-US" dirty="0" err="1" smtClean="0">
                <a:latin typeface="Times New Roman" pitchFamily="18" charset="0"/>
                <a:cs typeface="Times New Roman" pitchFamily="18" charset="0"/>
              </a:rPr>
              <a:t>proline</a:t>
            </a:r>
            <a:r>
              <a:rPr lang="en-US" dirty="0" smtClean="0">
                <a:latin typeface="Times New Roman" pitchFamily="18" charset="0"/>
                <a:cs typeface="Times New Roman" pitchFamily="18" charset="0"/>
              </a:rPr>
              <a:t> and </a:t>
            </a:r>
            <a:r>
              <a:rPr lang="en-US" dirty="0" err="1" smtClean="0">
                <a:latin typeface="Times New Roman" pitchFamily="18" charset="0"/>
                <a:cs typeface="Times New Roman" pitchFamily="18" charset="0"/>
              </a:rPr>
              <a:t>hydroxyproline</a:t>
            </a:r>
            <a:r>
              <a:rPr lang="en-US" dirty="0" smtClean="0">
                <a:latin typeface="Times New Roman" pitchFamily="18" charset="0"/>
                <a:cs typeface="Times New Roman" pitchFamily="18" charset="0"/>
              </a:rPr>
              <a:t>.</a:t>
            </a:r>
            <a:endParaRPr lang="ar-IQ" dirty="0" smtClean="0">
              <a:latin typeface="Times New Roman" pitchFamily="18" charset="0"/>
              <a:cs typeface="Times New Roman" pitchFamily="18" charset="0"/>
            </a:endParaRPr>
          </a:p>
          <a:p>
            <a:pPr algn="l" rtl="0"/>
            <a:endParaRPr lang="en-US" dirty="0" smtClean="0"/>
          </a:p>
          <a:p>
            <a:pPr algn="l" rtl="0"/>
            <a:r>
              <a:rPr lang="en-US" sz="1200" b="1" dirty="0" smtClean="0">
                <a:latin typeface="Times New Roman" pitchFamily="18" charset="0"/>
                <a:cs typeface="Times New Roman" pitchFamily="18" charset="0"/>
              </a:rPr>
              <a:t>Ion exchange Chromatography</a:t>
            </a:r>
          </a:p>
          <a:p>
            <a:pPr algn="l" rtl="0"/>
            <a:r>
              <a:rPr lang="en-US" sz="1200" dirty="0" smtClean="0">
                <a:latin typeface="Times New Roman" pitchFamily="18" charset="0"/>
                <a:cs typeface="Times New Roman" pitchFamily="18" charset="0"/>
              </a:rPr>
              <a:t>In this technique, a mixture of amino acids is applied to a cationic – exchange column that contains a resin to which a negatively charged group is tightly attached. [Note: If the attached group is positively charged, the column becomes an anion-exchange column.] </a:t>
            </a:r>
          </a:p>
          <a:p>
            <a:pPr algn="l" rtl="0"/>
            <a:r>
              <a:rPr lang="en-US" sz="1200" dirty="0" smtClean="0">
                <a:latin typeface="Times New Roman" pitchFamily="18" charset="0"/>
                <a:cs typeface="Times New Roman" pitchFamily="18" charset="0"/>
              </a:rPr>
              <a:t>The amino acids bind to the column with different affinities, depending on their charges, </a:t>
            </a:r>
            <a:r>
              <a:rPr lang="en-US" sz="1200" dirty="0" err="1" smtClean="0">
                <a:latin typeface="Times New Roman" pitchFamily="18" charset="0"/>
                <a:cs typeface="Times New Roman" pitchFamily="18" charset="0"/>
              </a:rPr>
              <a:t>hydrophobicity</a:t>
            </a:r>
            <a:r>
              <a:rPr lang="en-US" sz="1200" dirty="0" smtClean="0">
                <a:latin typeface="Times New Roman" pitchFamily="18" charset="0"/>
                <a:cs typeface="Times New Roman" pitchFamily="18" charset="0"/>
              </a:rPr>
              <a:t>, and other characteristics. Each amino acid is sequentially released from the chromatography column by eluting with solutions of increasing ionic strength and </a:t>
            </a:r>
            <a:r>
              <a:rPr lang="en-US" sz="1200" dirty="0" err="1" smtClean="0">
                <a:latin typeface="Times New Roman" pitchFamily="18" charset="0"/>
                <a:cs typeface="Times New Roman" pitchFamily="18" charset="0"/>
              </a:rPr>
              <a:t>pH.</a:t>
            </a:r>
            <a:endParaRPr lang="en-US" sz="1200" dirty="0" smtClean="0">
              <a:latin typeface="Times New Roman" pitchFamily="18" charset="0"/>
              <a:cs typeface="Times New Roman" pitchFamily="18" charset="0"/>
            </a:endParaRPr>
          </a:p>
          <a:p>
            <a:pPr algn="l" rtl="0"/>
            <a:r>
              <a:rPr lang="en-US" sz="1200" dirty="0" smtClean="0">
                <a:latin typeface="Times New Roman" pitchFamily="18" charset="0"/>
                <a:cs typeface="Times New Roman" pitchFamily="18" charset="0"/>
              </a:rPr>
              <a:t>The separated amino acids contained in the </a:t>
            </a:r>
            <a:r>
              <a:rPr lang="en-US" sz="1200" dirty="0" err="1" smtClean="0">
                <a:latin typeface="Times New Roman" pitchFamily="18" charset="0"/>
                <a:cs typeface="Times New Roman" pitchFamily="18" charset="0"/>
              </a:rPr>
              <a:t>eluate</a:t>
            </a:r>
            <a:r>
              <a:rPr lang="en-US" sz="1200" dirty="0" smtClean="0">
                <a:latin typeface="Times New Roman" pitchFamily="18" charset="0"/>
                <a:cs typeface="Times New Roman" pitchFamily="18" charset="0"/>
              </a:rPr>
              <a:t> from the column are </a:t>
            </a:r>
            <a:r>
              <a:rPr lang="en-US" sz="1200" dirty="0" err="1" smtClean="0">
                <a:latin typeface="Times New Roman" pitchFamily="18" charset="0"/>
                <a:cs typeface="Times New Roman" pitchFamily="18" charset="0"/>
              </a:rPr>
              <a:t>quantitated</a:t>
            </a:r>
            <a:r>
              <a:rPr lang="en-US" sz="1200" dirty="0" smtClean="0">
                <a:latin typeface="Times New Roman" pitchFamily="18" charset="0"/>
                <a:cs typeface="Times New Roman" pitchFamily="18" charset="0"/>
              </a:rPr>
              <a:t> by heating them with </a:t>
            </a:r>
            <a:r>
              <a:rPr lang="en-US" sz="1200" dirty="0" err="1" smtClean="0">
                <a:latin typeface="Times New Roman" pitchFamily="18" charset="0"/>
                <a:cs typeface="Times New Roman" pitchFamily="18" charset="0"/>
              </a:rPr>
              <a:t>ninhydrin</a:t>
            </a:r>
            <a:r>
              <a:rPr lang="en-US" sz="1200" dirty="0" smtClean="0">
                <a:latin typeface="Times New Roman" pitchFamily="18" charset="0"/>
                <a:cs typeface="Times New Roman" pitchFamily="18" charset="0"/>
              </a:rPr>
              <a:t> reagent and </a:t>
            </a:r>
            <a:r>
              <a:rPr lang="en-US" sz="1200" dirty="0" err="1" smtClean="0">
                <a:latin typeface="Times New Roman" pitchFamily="18" charset="0"/>
                <a:cs typeface="Times New Roman" pitchFamily="18" charset="0"/>
              </a:rPr>
              <a:t>deected</a:t>
            </a:r>
            <a:r>
              <a:rPr lang="en-US" sz="1200" dirty="0" smtClean="0">
                <a:latin typeface="Times New Roman" pitchFamily="18" charset="0"/>
                <a:cs typeface="Times New Roman" pitchFamily="18" charset="0"/>
              </a:rPr>
              <a:t> by amino acid analyzer.</a:t>
            </a:r>
          </a:p>
          <a:p>
            <a:pPr algn="l" rtl="0"/>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43</a:t>
            </a:fld>
            <a:endParaRPr lang="en-US"/>
          </a:p>
        </p:txBody>
      </p:sp>
      <p:sp>
        <p:nvSpPr>
          <p:cNvPr id="5" name="Date Placeholder 4"/>
          <p:cNvSpPr>
            <a:spLocks noGrp="1"/>
          </p:cNvSpPr>
          <p:nvPr>
            <p:ph type="dt" idx="11"/>
          </p:nvPr>
        </p:nvSpPr>
        <p:spPr/>
        <p:txBody>
          <a:bodyPr/>
          <a:lstStyle/>
          <a:p>
            <a:fld id="{97576788-D901-4A7F-AB94-487EC5C29E3B}" type="datetime1">
              <a:rPr lang="en-US" smtClean="0"/>
              <a:pPr/>
              <a:t>11/10/2018</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err="1" smtClean="0"/>
              <a:t>Ninhydrin</a:t>
            </a:r>
            <a:r>
              <a:rPr lang="en-US" dirty="0" smtClean="0"/>
              <a:t> = powerful </a:t>
            </a:r>
            <a:r>
              <a:rPr lang="en-US" dirty="0" err="1" smtClean="0"/>
              <a:t>oxidising</a:t>
            </a:r>
            <a:r>
              <a:rPr lang="en-US" dirty="0" smtClean="0"/>
              <a:t> agent • Oxidative </a:t>
            </a:r>
            <a:r>
              <a:rPr lang="en-US" dirty="0" err="1" smtClean="0"/>
              <a:t>deamination</a:t>
            </a:r>
            <a:r>
              <a:rPr lang="en-US" dirty="0" smtClean="0"/>
              <a:t> of the alpha-amino group, liberating ammonia, carbon dioxide, an </a:t>
            </a:r>
            <a:r>
              <a:rPr lang="en-US" dirty="0" err="1" smtClean="0"/>
              <a:t>aldehyde</a:t>
            </a:r>
            <a:r>
              <a:rPr lang="en-US" dirty="0" smtClean="0"/>
              <a:t> with one less carbon atom and a reduced form of </a:t>
            </a:r>
            <a:r>
              <a:rPr lang="en-US" dirty="0" err="1" smtClean="0"/>
              <a:t>ninhydrin</a:t>
            </a:r>
            <a:r>
              <a:rPr lang="en-US" dirty="0" smtClean="0"/>
              <a:t>, </a:t>
            </a:r>
            <a:r>
              <a:rPr lang="en-US" dirty="0" err="1" smtClean="0"/>
              <a:t>hydrindantin</a:t>
            </a:r>
            <a:r>
              <a:rPr lang="en-US" dirty="0" smtClean="0"/>
              <a:t>. • The ammonia then reacts with the </a:t>
            </a:r>
            <a:r>
              <a:rPr lang="en-US" dirty="0" err="1" smtClean="0"/>
              <a:t>hydrindantin</a:t>
            </a:r>
            <a:r>
              <a:rPr lang="en-US" dirty="0" smtClean="0"/>
              <a:t> and another molecule of </a:t>
            </a:r>
            <a:r>
              <a:rPr lang="en-US" dirty="0" err="1" smtClean="0"/>
              <a:t>ninhydrin</a:t>
            </a:r>
            <a:r>
              <a:rPr lang="en-US" dirty="0" smtClean="0"/>
              <a:t> to yield a purple substance (</a:t>
            </a:r>
            <a:r>
              <a:rPr lang="en-US" dirty="0" err="1" smtClean="0"/>
              <a:t>Ruhemann’s</a:t>
            </a:r>
            <a:r>
              <a:rPr lang="en-US" dirty="0" smtClean="0"/>
              <a:t> purple) that absorbs maximally around 570nm. </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44</a:t>
            </a:fld>
            <a:endParaRPr lang="en-US"/>
          </a:p>
        </p:txBody>
      </p:sp>
      <p:sp>
        <p:nvSpPr>
          <p:cNvPr id="5" name="Date Placeholder 4"/>
          <p:cNvSpPr>
            <a:spLocks noGrp="1"/>
          </p:cNvSpPr>
          <p:nvPr>
            <p:ph type="dt" idx="11"/>
          </p:nvPr>
        </p:nvSpPr>
        <p:spPr/>
        <p:txBody>
          <a:bodyPr/>
          <a:lstStyle/>
          <a:p>
            <a:fld id="{45FCFE32-186E-458F-BBDC-FFA07D3377D4}" type="datetime1">
              <a:rPr lang="en-US" smtClean="0"/>
              <a:pPr/>
              <a:t>11/10/2018</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45</a:t>
            </a:fld>
            <a:endParaRPr lang="en-US"/>
          </a:p>
        </p:txBody>
      </p:sp>
      <p:sp>
        <p:nvSpPr>
          <p:cNvPr id="5" name="Date Placeholder 4"/>
          <p:cNvSpPr>
            <a:spLocks noGrp="1"/>
          </p:cNvSpPr>
          <p:nvPr>
            <p:ph type="dt" idx="11"/>
          </p:nvPr>
        </p:nvSpPr>
        <p:spPr/>
        <p:txBody>
          <a:bodyPr/>
          <a:lstStyle/>
          <a:p>
            <a:fld id="{DE8B81C5-7CD9-4342-8C54-657BB14AA312}" type="datetime1">
              <a:rPr lang="en-US" smtClean="0"/>
              <a:pPr/>
              <a:t>11/10/2018</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46</a:t>
            </a:fld>
            <a:endParaRPr lang="en-US"/>
          </a:p>
        </p:txBody>
      </p:sp>
      <p:sp>
        <p:nvSpPr>
          <p:cNvPr id="5" name="Date Placeholder 4"/>
          <p:cNvSpPr>
            <a:spLocks noGrp="1"/>
          </p:cNvSpPr>
          <p:nvPr>
            <p:ph type="dt" idx="11"/>
          </p:nvPr>
        </p:nvSpPr>
        <p:spPr/>
        <p:txBody>
          <a:bodyPr/>
          <a:lstStyle/>
          <a:p>
            <a:fld id="{19FB10E6-6121-465A-8518-43FD1C7507F6}" type="datetime1">
              <a:rPr lang="en-US" smtClean="0"/>
              <a:pPr/>
              <a:t>11/10/2018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47</a:t>
            </a:fld>
            <a:endParaRPr lang="en-US"/>
          </a:p>
        </p:txBody>
      </p:sp>
      <p:sp>
        <p:nvSpPr>
          <p:cNvPr id="5" name="Date Placeholder 4"/>
          <p:cNvSpPr>
            <a:spLocks noGrp="1"/>
          </p:cNvSpPr>
          <p:nvPr>
            <p:ph type="dt" idx="11"/>
          </p:nvPr>
        </p:nvSpPr>
        <p:spPr/>
        <p:txBody>
          <a:bodyPr/>
          <a:lstStyle/>
          <a:p>
            <a:fld id="{328F90B1-92CC-43E3-A970-B64754127487}" type="datetime1">
              <a:rPr lang="en-US" smtClean="0"/>
              <a:pPr/>
              <a:t>11/10/2018</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1- </a:t>
            </a:r>
            <a:r>
              <a:rPr lang="en-US" dirty="0" smtClean="0">
                <a:latin typeface="Times New Roman" pitchFamily="18" charset="0"/>
                <a:cs typeface="Times New Roman" pitchFamily="18" charset="0"/>
              </a:rPr>
              <a:t>Since The source of a protein is generally tissue or microbial cells. The first step in any protein purification procedure is to break open these cells, releasing their proteins into a solution called a </a:t>
            </a:r>
            <a:r>
              <a:rPr lang="en-US" b="1" dirty="0" smtClean="0">
                <a:latin typeface="Times New Roman" pitchFamily="18" charset="0"/>
                <a:cs typeface="Times New Roman" pitchFamily="18" charset="0"/>
              </a:rPr>
              <a:t>crude extract</a:t>
            </a:r>
          </a:p>
          <a:p>
            <a:pPr algn="l" rtl="0"/>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48</a:t>
            </a:fld>
            <a:endParaRPr lang="en-US"/>
          </a:p>
        </p:txBody>
      </p:sp>
      <p:sp>
        <p:nvSpPr>
          <p:cNvPr id="5" name="Date Placeholder 4"/>
          <p:cNvSpPr>
            <a:spLocks noGrp="1"/>
          </p:cNvSpPr>
          <p:nvPr>
            <p:ph type="dt" idx="11"/>
          </p:nvPr>
        </p:nvSpPr>
        <p:spPr/>
        <p:txBody>
          <a:bodyPr/>
          <a:lstStyle/>
          <a:p>
            <a:fld id="{E25B5FF7-9937-4997-9184-56CC4C54048E}" type="datetime1">
              <a:rPr lang="en-US" smtClean="0"/>
              <a:pPr/>
              <a:t>11/10/2018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49</a:t>
            </a:fld>
            <a:endParaRPr lang="en-US"/>
          </a:p>
        </p:txBody>
      </p:sp>
      <p:sp>
        <p:nvSpPr>
          <p:cNvPr id="5" name="Date Placeholder 4"/>
          <p:cNvSpPr>
            <a:spLocks noGrp="1"/>
          </p:cNvSpPr>
          <p:nvPr>
            <p:ph type="dt" idx="11"/>
          </p:nvPr>
        </p:nvSpPr>
        <p:spPr/>
        <p:txBody>
          <a:bodyPr/>
          <a:lstStyle/>
          <a:p>
            <a:fld id="{B892712A-37D6-4B71-ADD3-E5146965AD78}" type="datetime1">
              <a:rPr lang="en-US" smtClean="0"/>
              <a:pPr/>
              <a:t>11/10/2018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50</a:t>
            </a:fld>
            <a:endParaRPr lang="en-US"/>
          </a:p>
        </p:txBody>
      </p:sp>
      <p:sp>
        <p:nvSpPr>
          <p:cNvPr id="5" name="Date Placeholder 4"/>
          <p:cNvSpPr>
            <a:spLocks noGrp="1"/>
          </p:cNvSpPr>
          <p:nvPr>
            <p:ph type="dt" idx="11"/>
          </p:nvPr>
        </p:nvSpPr>
        <p:spPr/>
        <p:txBody>
          <a:bodyPr/>
          <a:lstStyle/>
          <a:p>
            <a:fld id="{7CF3C3C0-4297-492D-8757-0BE2DA39BF56}" type="datetime1">
              <a:rPr lang="en-US" smtClean="0"/>
              <a:pPr/>
              <a:t>11/10/2018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a:t>
            </a:fld>
            <a:endParaRPr lang="en-US"/>
          </a:p>
        </p:txBody>
      </p:sp>
      <p:sp>
        <p:nvSpPr>
          <p:cNvPr id="5" name="Date Placeholder 4"/>
          <p:cNvSpPr>
            <a:spLocks noGrp="1"/>
          </p:cNvSpPr>
          <p:nvPr>
            <p:ph type="dt" idx="11"/>
          </p:nvPr>
        </p:nvSpPr>
        <p:spPr/>
        <p:txBody>
          <a:bodyPr/>
          <a:lstStyle/>
          <a:p>
            <a:fld id="{EBC9603A-44E9-4F81-81F4-AE55BC013BB2}" type="datetime1">
              <a:rPr lang="en-US" smtClean="0"/>
              <a:pPr/>
              <a:t>11/10/2018</a:t>
            </a:fld>
            <a:endParaRPr lang="en-US"/>
          </a:p>
        </p:txBody>
      </p:sp>
    </p:spTree>
    <p:extLst>
      <p:ext uri="{BB962C8B-B14F-4D97-AF65-F5344CB8AC3E}">
        <p14:creationId xmlns="" xmlns:p14="http://schemas.microsoft.com/office/powerpoint/2010/main" val="36005133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51</a:t>
            </a:fld>
            <a:endParaRPr lang="en-US"/>
          </a:p>
        </p:txBody>
      </p:sp>
      <p:sp>
        <p:nvSpPr>
          <p:cNvPr id="5" name="Date Placeholder 4"/>
          <p:cNvSpPr>
            <a:spLocks noGrp="1"/>
          </p:cNvSpPr>
          <p:nvPr>
            <p:ph type="dt" idx="11"/>
          </p:nvPr>
        </p:nvSpPr>
        <p:spPr/>
        <p:txBody>
          <a:bodyPr/>
          <a:lstStyle/>
          <a:p>
            <a:fld id="{F82AF391-0A08-4937-904D-4A6E1F860F09}" type="datetime1">
              <a:rPr lang="en-US" smtClean="0"/>
              <a:pPr/>
              <a:t>11/10/2018</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52</a:t>
            </a:fld>
            <a:endParaRPr lang="en-US"/>
          </a:p>
        </p:txBody>
      </p:sp>
      <p:sp>
        <p:nvSpPr>
          <p:cNvPr id="5" name="Date Placeholder 4"/>
          <p:cNvSpPr>
            <a:spLocks noGrp="1"/>
          </p:cNvSpPr>
          <p:nvPr>
            <p:ph type="dt" idx="11"/>
          </p:nvPr>
        </p:nvSpPr>
        <p:spPr/>
        <p:txBody>
          <a:bodyPr/>
          <a:lstStyle/>
          <a:p>
            <a:fld id="{6175B111-5EE7-4BFE-A244-842F067A3B78}" type="datetime1">
              <a:rPr lang="en-US" smtClean="0"/>
              <a:pPr/>
              <a:t>11/10/2018</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53</a:t>
            </a:fld>
            <a:endParaRPr lang="en-US"/>
          </a:p>
        </p:txBody>
      </p:sp>
      <p:sp>
        <p:nvSpPr>
          <p:cNvPr id="5" name="Date Placeholder 4"/>
          <p:cNvSpPr>
            <a:spLocks noGrp="1"/>
          </p:cNvSpPr>
          <p:nvPr>
            <p:ph type="dt" idx="11"/>
          </p:nvPr>
        </p:nvSpPr>
        <p:spPr/>
        <p:txBody>
          <a:bodyPr/>
          <a:lstStyle/>
          <a:p>
            <a:fld id="{428F6E37-217C-491E-A844-BB2635EF4B8A}" type="datetime1">
              <a:rPr lang="en-US" smtClean="0"/>
              <a:pPr/>
              <a:t>11/10/2018</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54</a:t>
            </a:fld>
            <a:endParaRPr lang="en-US"/>
          </a:p>
        </p:txBody>
      </p:sp>
      <p:sp>
        <p:nvSpPr>
          <p:cNvPr id="5" name="Date Placeholder 4"/>
          <p:cNvSpPr>
            <a:spLocks noGrp="1"/>
          </p:cNvSpPr>
          <p:nvPr>
            <p:ph type="dt" idx="11"/>
          </p:nvPr>
        </p:nvSpPr>
        <p:spPr/>
        <p:txBody>
          <a:bodyPr/>
          <a:lstStyle/>
          <a:p>
            <a:fld id="{B2CE62A5-1DF8-4CB2-91EE-C677A8C83A9D}" type="datetime1">
              <a:rPr lang="en-US" smtClean="0"/>
              <a:pPr/>
              <a:t>11/10/2018</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55</a:t>
            </a:fld>
            <a:endParaRPr lang="en-US"/>
          </a:p>
        </p:txBody>
      </p:sp>
      <p:sp>
        <p:nvSpPr>
          <p:cNvPr id="5" name="Date Placeholder 4"/>
          <p:cNvSpPr>
            <a:spLocks noGrp="1"/>
          </p:cNvSpPr>
          <p:nvPr>
            <p:ph type="dt" idx="11"/>
          </p:nvPr>
        </p:nvSpPr>
        <p:spPr/>
        <p:txBody>
          <a:bodyPr/>
          <a:lstStyle/>
          <a:p>
            <a:fld id="{B15A5A18-8770-4F6F-85EA-7CCD3630B72E}" type="datetime1">
              <a:rPr lang="en-US" smtClean="0"/>
              <a:pPr/>
              <a:t>11/10/2018</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56</a:t>
            </a:fld>
            <a:endParaRPr lang="en-US"/>
          </a:p>
        </p:txBody>
      </p:sp>
      <p:sp>
        <p:nvSpPr>
          <p:cNvPr id="5" name="Date Placeholder 4"/>
          <p:cNvSpPr>
            <a:spLocks noGrp="1"/>
          </p:cNvSpPr>
          <p:nvPr>
            <p:ph type="dt" idx="11"/>
          </p:nvPr>
        </p:nvSpPr>
        <p:spPr/>
        <p:txBody>
          <a:bodyPr/>
          <a:lstStyle/>
          <a:p>
            <a:fld id="{C3311E7A-4486-42FE-BCF6-C98231010980}" type="datetime1">
              <a:rPr lang="en-US" smtClean="0"/>
              <a:pPr/>
              <a:t>11/10/2018</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57</a:t>
            </a:fld>
            <a:endParaRPr lang="en-US"/>
          </a:p>
        </p:txBody>
      </p:sp>
      <p:sp>
        <p:nvSpPr>
          <p:cNvPr id="5" name="Date Placeholder 4"/>
          <p:cNvSpPr>
            <a:spLocks noGrp="1"/>
          </p:cNvSpPr>
          <p:nvPr>
            <p:ph type="dt" idx="11"/>
          </p:nvPr>
        </p:nvSpPr>
        <p:spPr/>
        <p:txBody>
          <a:bodyPr/>
          <a:lstStyle/>
          <a:p>
            <a:fld id="{C1F46458-E72F-46A6-84CB-8E79244BD6BD}" type="datetime1">
              <a:rPr lang="en-US" smtClean="0"/>
              <a:pPr/>
              <a:t>11/10/2018</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large number of anionic SDS molecules, each bearing a charge of –1, overwhelms the charge contributions of the amino acid functional groups endogenous to the polypeptides. </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58</a:t>
            </a:fld>
            <a:endParaRPr lang="en-US"/>
          </a:p>
        </p:txBody>
      </p:sp>
      <p:sp>
        <p:nvSpPr>
          <p:cNvPr id="5" name="Date Placeholder 4"/>
          <p:cNvSpPr>
            <a:spLocks noGrp="1"/>
          </p:cNvSpPr>
          <p:nvPr>
            <p:ph type="dt" idx="11"/>
          </p:nvPr>
        </p:nvSpPr>
        <p:spPr/>
        <p:txBody>
          <a:bodyPr/>
          <a:lstStyle/>
          <a:p>
            <a:fld id="{BF2A8D24-C8EC-4777-8BEF-2574371E5B11}" type="datetime1">
              <a:rPr lang="en-US" smtClean="0"/>
              <a:pPr/>
              <a:t>11/10/2018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sz="1200" dirty="0" smtClean="0">
                <a:solidFill>
                  <a:schemeClr val="tx2"/>
                </a:solidFill>
                <a:latin typeface="Times New Roman" pitchFamily="18" charset="0"/>
                <a:cs typeface="Times New Roman" pitchFamily="18" charset="0"/>
              </a:rPr>
              <a:t>SDS binds to proteins at a ratio of one molecule of SDS per two peptide bonds, causing the polypeptide to unfold or denature.</a:t>
            </a:r>
            <a:endParaRPr lang="en-US" dirty="0" smtClean="0"/>
          </a:p>
          <a:p>
            <a:r>
              <a:rPr lang="en-US" dirty="0" smtClean="0"/>
              <a:t>The large number of anionic SDS molecules, each bearing a charge of –1, overwhelms the charge contributions of the amino acid functional groups endogenous to the polypeptides. </a:t>
            </a:r>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59</a:t>
            </a:fld>
            <a:endParaRPr lang="en-US"/>
          </a:p>
        </p:txBody>
      </p:sp>
      <p:sp>
        <p:nvSpPr>
          <p:cNvPr id="5" name="Date Placeholder 4"/>
          <p:cNvSpPr>
            <a:spLocks noGrp="1"/>
          </p:cNvSpPr>
          <p:nvPr>
            <p:ph type="dt" idx="11"/>
          </p:nvPr>
        </p:nvSpPr>
        <p:spPr/>
        <p:txBody>
          <a:bodyPr/>
          <a:lstStyle/>
          <a:p>
            <a:fld id="{8A8933CB-EE54-479B-8F0B-D5C178D8FE66}" type="datetime1">
              <a:rPr lang="en-US" smtClean="0"/>
              <a:pPr/>
              <a:t>11/10/2018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latin typeface="Times New Roman" pitchFamily="18" charset="0"/>
                <a:cs typeface="Times New Roman" pitchFamily="18" charset="0"/>
              </a:rPr>
              <a:t>Mature insulin consists of the 21-residue A chain and the 30-residue B chain linked by disulfide bonds. Frederick Sanger reduced the disulfide bonds (Figure 4–4), separated the A and B</a:t>
            </a:r>
          </a:p>
          <a:p>
            <a:r>
              <a:rPr lang="en-US" sz="1200" dirty="0" smtClean="0">
                <a:latin typeface="Times New Roman" pitchFamily="18" charset="0"/>
                <a:cs typeface="Times New Roman" pitchFamily="18" charset="0"/>
              </a:rPr>
              <a:t>chains, and cleaved each chain into smaller peptides using </a:t>
            </a:r>
            <a:r>
              <a:rPr lang="en-US" sz="1200" dirty="0" err="1" smtClean="0">
                <a:latin typeface="Times New Roman" pitchFamily="18" charset="0"/>
                <a:cs typeface="Times New Roman" pitchFamily="18" charset="0"/>
              </a:rPr>
              <a:t>trypsin</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chymotrypsin</a:t>
            </a:r>
            <a:r>
              <a:rPr lang="en-US" sz="1200" dirty="0" smtClean="0">
                <a:latin typeface="Times New Roman" pitchFamily="18" charset="0"/>
                <a:cs typeface="Times New Roman" pitchFamily="18" charset="0"/>
              </a:rPr>
              <a:t>, and pepsin. The resulting peptides were then isolated and treated with acid to hydrolyze a portion of</a:t>
            </a:r>
          </a:p>
          <a:p>
            <a:r>
              <a:rPr lang="en-US" sz="1200" dirty="0" smtClean="0">
                <a:latin typeface="Times New Roman" pitchFamily="18" charset="0"/>
                <a:cs typeface="Times New Roman" pitchFamily="18" charset="0"/>
              </a:rPr>
              <a:t>the peptide bonds and generate peptides with as few as two or three amino acids. Each peptide was reacted with 1-fluoro-2,4-dinitrobenzene (Sanger's reagent), which </a:t>
            </a:r>
            <a:r>
              <a:rPr lang="en-US" sz="1200" dirty="0" err="1" smtClean="0">
                <a:latin typeface="Times New Roman" pitchFamily="18" charset="0"/>
                <a:cs typeface="Times New Roman" pitchFamily="18" charset="0"/>
              </a:rPr>
              <a:t>derivatizes</a:t>
            </a:r>
            <a:r>
              <a:rPr lang="en-US" sz="1200" dirty="0" smtClean="0">
                <a:latin typeface="Times New Roman" pitchFamily="18" charset="0"/>
                <a:cs typeface="Times New Roman" pitchFamily="18" charset="0"/>
              </a:rPr>
              <a:t> the</a:t>
            </a:r>
          </a:p>
          <a:p>
            <a:r>
              <a:rPr lang="en-US" sz="1200" dirty="0" smtClean="0">
                <a:latin typeface="Times New Roman" pitchFamily="18" charset="0"/>
                <a:cs typeface="Times New Roman" pitchFamily="18" charset="0"/>
              </a:rPr>
              <a:t>exposed -amino groups of the amino-terminal residues. The amino acid content of each peptide was then determined and the amino-terminal amino acid identified.</a:t>
            </a:r>
          </a:p>
          <a:p>
            <a:pPr algn="l" rtl="0"/>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60</a:t>
            </a:fld>
            <a:endParaRPr lang="en-US"/>
          </a:p>
        </p:txBody>
      </p:sp>
      <p:sp>
        <p:nvSpPr>
          <p:cNvPr id="5" name="Date Placeholder 4"/>
          <p:cNvSpPr>
            <a:spLocks noGrp="1"/>
          </p:cNvSpPr>
          <p:nvPr>
            <p:ph type="dt" idx="11"/>
          </p:nvPr>
        </p:nvSpPr>
        <p:spPr/>
        <p:txBody>
          <a:bodyPr/>
          <a:lstStyle/>
          <a:p>
            <a:fld id="{09E8F884-BDC1-4A75-9934-55AD5366B9DF}" type="datetime1">
              <a:rPr lang="en-US" smtClean="0"/>
              <a:pPr/>
              <a:t>11/10/2018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09600" indent="-609600" algn="l" rtl="0">
              <a:buFontTx/>
              <a:buAutoNum type="arabicPeriod"/>
            </a:pPr>
            <a:r>
              <a:rPr lang="en-US" dirty="0" smtClean="0"/>
              <a:t>Primary structure</a:t>
            </a:r>
          </a:p>
          <a:p>
            <a:pPr marL="609600" indent="-609600" algn="l" rtl="0">
              <a:buFontTx/>
              <a:buAutoNum type="arabicPeriod"/>
            </a:pPr>
            <a:r>
              <a:rPr lang="en-US" dirty="0" smtClean="0"/>
              <a:t>Secondary structure</a:t>
            </a:r>
          </a:p>
          <a:p>
            <a:pPr marL="609600" indent="-609600" algn="l" rtl="0">
              <a:buFontTx/>
              <a:buAutoNum type="arabicPeriod"/>
            </a:pPr>
            <a:r>
              <a:rPr lang="en-US" dirty="0" smtClean="0"/>
              <a:t>Tertiary structure</a:t>
            </a:r>
          </a:p>
          <a:p>
            <a:pPr marL="990600" lvl="1" indent="-533400" algn="l" rtl="0">
              <a:buFont typeface="Wingdings" pitchFamily="2" charset="2"/>
              <a:buChar char="Ø"/>
            </a:pPr>
            <a:r>
              <a:rPr lang="en-US" dirty="0" smtClean="0"/>
              <a:t>are used to organize the folding within a </a:t>
            </a:r>
            <a:r>
              <a:rPr lang="en-US" b="1" dirty="0" smtClean="0">
                <a:solidFill>
                  <a:srgbClr val="FF0000"/>
                </a:solidFill>
              </a:rPr>
              <a:t>single</a:t>
            </a:r>
            <a:r>
              <a:rPr lang="en-US" dirty="0" smtClean="0"/>
              <a:t> polypeptide.</a:t>
            </a:r>
          </a:p>
          <a:p>
            <a:pPr marL="609600" indent="-609600" algn="l" rtl="0">
              <a:buFontTx/>
              <a:buAutoNum type="arabicPeriod"/>
            </a:pPr>
            <a:r>
              <a:rPr lang="en-US" dirty="0" err="1" smtClean="0"/>
              <a:t>Quarternary</a:t>
            </a:r>
            <a:r>
              <a:rPr lang="en-US" dirty="0" smtClean="0"/>
              <a:t> structure arises when </a:t>
            </a:r>
            <a:r>
              <a:rPr lang="en-US" b="1" dirty="0" smtClean="0">
                <a:solidFill>
                  <a:srgbClr val="FF0000"/>
                </a:solidFill>
              </a:rPr>
              <a:t>two or more</a:t>
            </a:r>
            <a:r>
              <a:rPr lang="en-US" dirty="0" smtClean="0"/>
              <a:t> polypeptides join to form a protein.</a:t>
            </a:r>
          </a:p>
          <a:p>
            <a:pPr algn="l" rtl="0"/>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6</a:t>
            </a:fld>
            <a:endParaRPr lang="en-US"/>
          </a:p>
        </p:txBody>
      </p:sp>
      <p:sp>
        <p:nvSpPr>
          <p:cNvPr id="5" name="Date Placeholder 4"/>
          <p:cNvSpPr>
            <a:spLocks noGrp="1"/>
          </p:cNvSpPr>
          <p:nvPr>
            <p:ph type="dt" idx="11"/>
          </p:nvPr>
        </p:nvSpPr>
        <p:spPr/>
        <p:txBody>
          <a:bodyPr/>
          <a:lstStyle/>
          <a:p>
            <a:fld id="{BA5AC554-7B4C-4F34-B4FE-705462374029}" type="datetime1">
              <a:rPr lang="en-US" smtClean="0"/>
              <a:pPr/>
              <a:t>11/10/2018</a:t>
            </a:fld>
            <a:endParaRPr lang="en-US"/>
          </a:p>
        </p:txBody>
      </p:sp>
    </p:spTree>
    <p:extLst>
      <p:ext uri="{BB962C8B-B14F-4D97-AF65-F5344CB8AC3E}">
        <p14:creationId xmlns="" xmlns:p14="http://schemas.microsoft.com/office/powerpoint/2010/main" val="1078832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11/10/2018</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62</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Date Placeholder 3"/>
          <p:cNvSpPr>
            <a:spLocks noGrp="1"/>
          </p:cNvSpPr>
          <p:nvPr>
            <p:ph type="dt" idx="10"/>
          </p:nvPr>
        </p:nvSpPr>
        <p:spPr/>
        <p:txBody>
          <a:bodyPr/>
          <a:lstStyle/>
          <a:p>
            <a:fld id="{F2C6C243-F999-4261-9086-B2D18D6433A2}" type="datetime1">
              <a:rPr lang="en-US" smtClean="0"/>
              <a:pPr/>
              <a:t>11/10/2018</a:t>
            </a:fld>
            <a:endParaRPr lang="en-US"/>
          </a:p>
        </p:txBody>
      </p:sp>
      <p:sp>
        <p:nvSpPr>
          <p:cNvPr id="5" name="Slide Number Placeholder 4"/>
          <p:cNvSpPr>
            <a:spLocks noGrp="1"/>
          </p:cNvSpPr>
          <p:nvPr>
            <p:ph type="sldNum" sz="quarter" idx="11"/>
          </p:nvPr>
        </p:nvSpPr>
        <p:spPr/>
        <p:txBody>
          <a:bodyPr/>
          <a:lstStyle/>
          <a:p>
            <a:fld id="{A09AE13E-5E5E-4491-AA01-2BFF8BC3445C}" type="slidenum">
              <a:rPr lang="en-US" smtClean="0"/>
              <a:pPr/>
              <a:t>63</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itchFamily="18" charset="0"/>
                <a:cs typeface="Times New Roman" pitchFamily="18" charset="0"/>
              </a:rPr>
              <a:t>Basic components of a simple mass spectrometer. A mixture of molecules, represented by a red circle, green triangle, and blue diamond, is vaporized in an ionized state in the sample chamber. These molecules are then accelerated down the flight tube by an electrical potential applied to the accelerator grid (yellow). An adjustable field strength electromagnet applies a magnetic field that deflects the flight of the individual ions until they strike the detector. The greater the mass of the ion, the higher the magnetic field required to focus it onto the detector.</a:t>
            </a:r>
          </a:p>
          <a:p>
            <a:pPr algn="l" rtl="0"/>
            <a:endParaRPr lang="en-US" dirty="0"/>
          </a:p>
        </p:txBody>
      </p:sp>
      <p:sp>
        <p:nvSpPr>
          <p:cNvPr id="4" name="Slide Number Placeholder 3"/>
          <p:cNvSpPr>
            <a:spLocks noGrp="1"/>
          </p:cNvSpPr>
          <p:nvPr>
            <p:ph type="sldNum" sz="quarter" idx="10"/>
          </p:nvPr>
        </p:nvSpPr>
        <p:spPr/>
        <p:txBody>
          <a:bodyPr/>
          <a:lstStyle/>
          <a:p>
            <a:fld id="{A09AE13E-5E5E-4491-AA01-2BFF8BC3445C}" type="slidenum">
              <a:rPr lang="en-US" smtClean="0"/>
              <a:pPr/>
              <a:t>64</a:t>
            </a:fld>
            <a:endParaRPr lang="en-US"/>
          </a:p>
        </p:txBody>
      </p:sp>
      <p:sp>
        <p:nvSpPr>
          <p:cNvPr id="5" name="Date Placeholder 4"/>
          <p:cNvSpPr>
            <a:spLocks noGrp="1"/>
          </p:cNvSpPr>
          <p:nvPr>
            <p:ph type="dt" idx="11"/>
          </p:nvPr>
        </p:nvSpPr>
        <p:spPr/>
        <p:txBody>
          <a:bodyPr/>
          <a:lstStyle/>
          <a:p>
            <a:fld id="{F791DE60-7A6F-4A62-8B36-0536ECAD5043}" type="datetime1">
              <a:rPr lang="en-US" smtClean="0"/>
              <a:pPr/>
              <a:t>11/10/2018</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E60239-D146-4C00-A93A-0B9D53F9206F}" type="slidenum">
              <a:rPr lang="en-US"/>
              <a:pPr/>
              <a:t>65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
        <p:nvSpPr>
          <p:cNvPr id="5" name="Date Placeholder 4"/>
          <p:cNvSpPr>
            <a:spLocks noGrp="1"/>
          </p:cNvSpPr>
          <p:nvPr>
            <p:ph type="dt" idx="10"/>
          </p:nvPr>
        </p:nvSpPr>
        <p:spPr/>
        <p:txBody>
          <a:bodyPr/>
          <a:lstStyle/>
          <a:p>
            <a:fld id="{9C9155F2-7EC7-46F7-9DE7-DB60ADE24EBC}" type="datetime1">
              <a:rPr lang="en-US" smtClean="0"/>
              <a:pPr/>
              <a:t>11/10/2018</a:t>
            </a:fld>
            <a:endParaRPr lang="en-US"/>
          </a:p>
        </p:txBody>
      </p:sp>
    </p:spTree>
    <p:extLst>
      <p:ext uri="{BB962C8B-B14F-4D97-AF65-F5344CB8AC3E}">
        <p14:creationId xmlns="" xmlns:p14="http://schemas.microsoft.com/office/powerpoint/2010/main" val="180787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7</a:t>
            </a:fld>
            <a:endParaRPr lang="en-US"/>
          </a:p>
        </p:txBody>
      </p:sp>
      <p:sp>
        <p:nvSpPr>
          <p:cNvPr id="5" name="Date Placeholder 4"/>
          <p:cNvSpPr>
            <a:spLocks noGrp="1"/>
          </p:cNvSpPr>
          <p:nvPr>
            <p:ph type="dt" idx="11"/>
          </p:nvPr>
        </p:nvSpPr>
        <p:spPr/>
        <p:txBody>
          <a:bodyPr/>
          <a:lstStyle/>
          <a:p>
            <a:fld id="{77CD7DAA-1509-4B24-B66E-E4E0893DAD86}" type="datetime1">
              <a:rPr lang="en-US" smtClean="0"/>
              <a:pPr/>
              <a:t>11/10/2018</a:t>
            </a:fld>
            <a:endParaRPr lang="en-US"/>
          </a:p>
        </p:txBody>
      </p:sp>
    </p:spTree>
    <p:extLst>
      <p:ext uri="{BB962C8B-B14F-4D97-AF65-F5344CB8AC3E}">
        <p14:creationId xmlns="" xmlns:p14="http://schemas.microsoft.com/office/powerpoint/2010/main" val="813101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IQ"/>
          </a:p>
        </p:txBody>
      </p:sp>
      <p:sp>
        <p:nvSpPr>
          <p:cNvPr id="4" name="Slide Number Placeholder 3"/>
          <p:cNvSpPr>
            <a:spLocks noGrp="1"/>
          </p:cNvSpPr>
          <p:nvPr>
            <p:ph type="sldNum" sz="quarter" idx="10"/>
          </p:nvPr>
        </p:nvSpPr>
        <p:spPr/>
        <p:txBody>
          <a:bodyPr/>
          <a:lstStyle/>
          <a:p>
            <a:fld id="{A09AE13E-5E5E-4491-AA01-2BFF8BC3445C}" type="slidenum">
              <a:rPr lang="en-US" smtClean="0"/>
              <a:pPr/>
              <a:t>8</a:t>
            </a:fld>
            <a:endParaRPr lang="en-US"/>
          </a:p>
        </p:txBody>
      </p:sp>
      <p:sp>
        <p:nvSpPr>
          <p:cNvPr id="5" name="Date Placeholder 4"/>
          <p:cNvSpPr>
            <a:spLocks noGrp="1"/>
          </p:cNvSpPr>
          <p:nvPr>
            <p:ph type="dt" idx="11"/>
          </p:nvPr>
        </p:nvSpPr>
        <p:spPr/>
        <p:txBody>
          <a:bodyPr/>
          <a:lstStyle/>
          <a:p>
            <a:fld id="{FEAFF589-9EA7-454E-A0BA-5A2A1EB49901}" type="datetime1">
              <a:rPr lang="en-US" smtClean="0"/>
              <a:pPr/>
              <a:t>11/10/2018</a:t>
            </a:fld>
            <a:endParaRPr lang="en-US"/>
          </a:p>
        </p:txBody>
      </p:sp>
    </p:spTree>
    <p:extLst>
      <p:ext uri="{BB962C8B-B14F-4D97-AF65-F5344CB8AC3E}">
        <p14:creationId xmlns="" xmlns:p14="http://schemas.microsoft.com/office/powerpoint/2010/main" val="559868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Low" rtl="0"/>
            <a:r>
              <a:rPr lang="en-US" sz="1200" dirty="0" smtClean="0">
                <a:latin typeface="Times New Roman" pitchFamily="18" charset="0"/>
                <a:cs typeface="Times New Roman" pitchFamily="18" charset="0"/>
              </a:rPr>
              <a:t>In proteins, amino acids are joined covalently by peptide bonds.</a:t>
            </a:r>
          </a:p>
          <a:p>
            <a:pPr marL="68580" indent="0" algn="justLow" rtl="0">
              <a:buNone/>
            </a:pPr>
            <a:endParaRPr lang="en-US" sz="1200" dirty="0" smtClean="0">
              <a:latin typeface="Times New Roman" pitchFamily="18" charset="0"/>
              <a:cs typeface="Times New Roman" pitchFamily="18" charset="0"/>
            </a:endParaRPr>
          </a:p>
          <a:p>
            <a:pPr algn="justLow" rtl="0"/>
            <a:r>
              <a:rPr lang="en-US" sz="1200" dirty="0" smtClean="0">
                <a:latin typeface="Times New Roman" pitchFamily="18" charset="0"/>
                <a:cs typeface="Times New Roman" pitchFamily="18" charset="0"/>
              </a:rPr>
              <a:t>Peptide bond are amide linkages between the α-carboxyl group of one amino acid and the α-amino group of another. </a:t>
            </a:r>
          </a:p>
          <a:p>
            <a:pPr marL="68580" indent="0" algn="justLow" rtl="0">
              <a:buNone/>
            </a:pPr>
            <a:endParaRPr lang="en-US" sz="1200" dirty="0" smtClean="0">
              <a:latin typeface="Times New Roman" pitchFamily="18" charset="0"/>
              <a:cs typeface="Times New Roman" pitchFamily="18" charset="0"/>
            </a:endParaRPr>
          </a:p>
          <a:p>
            <a:pPr algn="justLow" rtl="0"/>
            <a:r>
              <a:rPr lang="en-US" sz="1200" dirty="0" smtClean="0">
                <a:latin typeface="Times New Roman" pitchFamily="18" charset="0"/>
                <a:cs typeface="Times New Roman" pitchFamily="18" charset="0"/>
              </a:rPr>
              <a:t>For example, </a:t>
            </a:r>
            <a:r>
              <a:rPr lang="en-US" sz="1200" dirty="0" err="1" smtClean="0">
                <a:latin typeface="Times New Roman" pitchFamily="18" charset="0"/>
                <a:cs typeface="Times New Roman" pitchFamily="18" charset="0"/>
              </a:rPr>
              <a:t>valine</a:t>
            </a:r>
            <a:r>
              <a:rPr lang="en-US" sz="1200" dirty="0" smtClean="0">
                <a:latin typeface="Times New Roman" pitchFamily="18" charset="0"/>
                <a:cs typeface="Times New Roman" pitchFamily="18" charset="0"/>
              </a:rPr>
              <a:t> and </a:t>
            </a:r>
            <a:r>
              <a:rPr lang="en-US" sz="1200" dirty="0" err="1" smtClean="0">
                <a:latin typeface="Times New Roman" pitchFamily="18" charset="0"/>
                <a:cs typeface="Times New Roman" pitchFamily="18" charset="0"/>
              </a:rPr>
              <a:t>alanine</a:t>
            </a:r>
            <a:r>
              <a:rPr lang="en-US" sz="1200" dirty="0" smtClean="0">
                <a:latin typeface="Times New Roman" pitchFamily="18" charset="0"/>
                <a:cs typeface="Times New Roman" pitchFamily="18" charset="0"/>
              </a:rPr>
              <a:t> can form the </a:t>
            </a:r>
            <a:r>
              <a:rPr lang="en-US" sz="1200" dirty="0" err="1" smtClean="0">
                <a:latin typeface="Times New Roman" pitchFamily="18" charset="0"/>
                <a:cs typeface="Times New Roman" pitchFamily="18" charset="0"/>
              </a:rPr>
              <a:t>dipeptide</a:t>
            </a:r>
            <a:r>
              <a:rPr lang="en-US" sz="1200" dirty="0" smtClean="0">
                <a:latin typeface="Times New Roman" pitchFamily="18" charset="0"/>
                <a:cs typeface="Times New Roman" pitchFamily="18" charset="0"/>
              </a:rPr>
              <a:t> </a:t>
            </a:r>
            <a:r>
              <a:rPr lang="en-US" sz="1200" dirty="0" err="1" smtClean="0">
                <a:latin typeface="Times New Roman" pitchFamily="18" charset="0"/>
                <a:cs typeface="Times New Roman" pitchFamily="18" charset="0"/>
              </a:rPr>
              <a:t>valylalanine</a:t>
            </a:r>
            <a:r>
              <a:rPr lang="en-US" sz="1200" dirty="0" smtClean="0">
                <a:latin typeface="Times New Roman" pitchFamily="18" charset="0"/>
                <a:cs typeface="Times New Roman" pitchFamily="18" charset="0"/>
              </a:rPr>
              <a:t> through the formation of a peptide bond. </a:t>
            </a:r>
          </a:p>
          <a:p>
            <a:pPr algn="justLow" rtl="0"/>
            <a:endParaRPr lang="en-US" sz="1200" dirty="0" smtClean="0">
              <a:latin typeface="Times New Roman" pitchFamily="18" charset="0"/>
              <a:cs typeface="Times New Roman" pitchFamily="18" charset="0"/>
            </a:endParaRPr>
          </a:p>
          <a:p>
            <a:pPr marL="525780" indent="-457200" algn="justLow" rtl="0">
              <a:buFont typeface="Arial" pitchFamily="34" charset="0"/>
              <a:buChar char="•"/>
            </a:pPr>
            <a:r>
              <a:rPr lang="en-US" sz="1200" dirty="0" smtClean="0">
                <a:latin typeface="Times New Roman" pitchFamily="18" charset="0"/>
                <a:cs typeface="Times New Roman" pitchFamily="18" charset="0"/>
              </a:rPr>
              <a:t>The peptide bond has a partial double-bond character, that is, it is shorter than a single bond, and is </a:t>
            </a:r>
            <a:r>
              <a:rPr lang="en-US" sz="1200" b="1" dirty="0" smtClean="0">
                <a:latin typeface="Times New Roman" pitchFamily="18" charset="0"/>
                <a:cs typeface="Times New Roman" pitchFamily="18" charset="0"/>
              </a:rPr>
              <a:t>rigid and planar . </a:t>
            </a:r>
          </a:p>
          <a:p>
            <a:pPr marL="525780" indent="-457200" algn="justLow" rtl="0">
              <a:buFont typeface="Arial" pitchFamily="34" charset="0"/>
              <a:buChar char="•"/>
            </a:pPr>
            <a:r>
              <a:rPr lang="en-US" sz="1200" dirty="0" smtClean="0">
                <a:latin typeface="Times New Roman" pitchFamily="18" charset="0"/>
                <a:cs typeface="Times New Roman" pitchFamily="18" charset="0"/>
              </a:rPr>
              <a:t>The peptide bond is generally a </a:t>
            </a:r>
            <a:r>
              <a:rPr lang="en-US" sz="1200" b="1" dirty="0" smtClean="0">
                <a:latin typeface="Times New Roman" pitchFamily="18" charset="0"/>
                <a:cs typeface="Times New Roman" pitchFamily="18" charset="0"/>
              </a:rPr>
              <a:t>trans</a:t>
            </a:r>
            <a:r>
              <a:rPr lang="en-US" sz="1200" dirty="0" smtClean="0">
                <a:latin typeface="Times New Roman" pitchFamily="18" charset="0"/>
                <a:cs typeface="Times New Roman" pitchFamily="18" charset="0"/>
              </a:rPr>
              <a:t> bond (instead of </a:t>
            </a:r>
            <a:r>
              <a:rPr lang="en-US" sz="1200" dirty="0" err="1" smtClean="0">
                <a:latin typeface="Times New Roman" pitchFamily="18" charset="0"/>
                <a:cs typeface="Times New Roman" pitchFamily="18" charset="0"/>
              </a:rPr>
              <a:t>cis</a:t>
            </a:r>
            <a:r>
              <a:rPr lang="en-US" sz="1200" dirty="0" smtClean="0">
                <a:latin typeface="Times New Roman" pitchFamily="18" charset="0"/>
                <a:cs typeface="Times New Roman" pitchFamily="18" charset="0"/>
              </a:rPr>
              <a:t>) in large part because of </a:t>
            </a:r>
            <a:r>
              <a:rPr lang="en-US" sz="1200" dirty="0" err="1" smtClean="0">
                <a:latin typeface="Times New Roman" pitchFamily="18" charset="0"/>
                <a:cs typeface="Times New Roman" pitchFamily="18" charset="0"/>
              </a:rPr>
              <a:t>steric</a:t>
            </a:r>
            <a:r>
              <a:rPr lang="en-US" sz="1200" dirty="0" smtClean="0">
                <a:latin typeface="Times New Roman" pitchFamily="18" charset="0"/>
                <a:cs typeface="Times New Roman" pitchFamily="18" charset="0"/>
              </a:rPr>
              <a:t> interference of the R-groups when in the </a:t>
            </a:r>
            <a:r>
              <a:rPr lang="en-US" sz="1200" dirty="0" err="1" smtClean="0">
                <a:latin typeface="Times New Roman" pitchFamily="18" charset="0"/>
                <a:cs typeface="Times New Roman" pitchFamily="18" charset="0"/>
              </a:rPr>
              <a:t>cis</a:t>
            </a:r>
            <a:r>
              <a:rPr lang="en-US" sz="1200" dirty="0" smtClean="0">
                <a:latin typeface="Times New Roman" pitchFamily="18" charset="0"/>
                <a:cs typeface="Times New Roman" pitchFamily="18" charset="0"/>
              </a:rPr>
              <a:t> position.</a:t>
            </a:r>
          </a:p>
          <a:p>
            <a:pPr marL="525780" indent="-457200" algn="justLow" rtl="0">
              <a:buFont typeface="Arial" pitchFamily="34" charset="0"/>
              <a:buChar char="•"/>
            </a:pPr>
            <a:r>
              <a:rPr lang="en-US" sz="1200" dirty="0" smtClean="0">
                <a:latin typeface="Times New Roman" pitchFamily="18" charset="0"/>
                <a:cs typeface="Times New Roman" pitchFamily="18" charset="0"/>
              </a:rPr>
              <a:t>Peptide bonds are </a:t>
            </a:r>
            <a:r>
              <a:rPr lang="en-US" sz="1200" b="1" dirty="0" smtClean="0">
                <a:latin typeface="Times New Roman" pitchFamily="18" charset="0"/>
                <a:cs typeface="Times New Roman" pitchFamily="18" charset="0"/>
              </a:rPr>
              <a:t>not broken </a:t>
            </a:r>
            <a:r>
              <a:rPr lang="en-US" sz="1200" dirty="0" smtClean="0">
                <a:latin typeface="Times New Roman" pitchFamily="18" charset="0"/>
                <a:cs typeface="Times New Roman" pitchFamily="18" charset="0"/>
              </a:rPr>
              <a:t>by conditions that denature proteins, such as </a:t>
            </a:r>
            <a:r>
              <a:rPr lang="en-US" sz="1200" b="1" dirty="0" smtClean="0">
                <a:latin typeface="Times New Roman" pitchFamily="18" charset="0"/>
                <a:cs typeface="Times New Roman" pitchFamily="18" charset="0"/>
              </a:rPr>
              <a:t>heating &amp; high concentrations of urea.</a:t>
            </a:r>
          </a:p>
          <a:p>
            <a:pPr marL="525780" indent="-457200" algn="justLow" rtl="0">
              <a:buFont typeface="Arial" pitchFamily="34" charset="0"/>
              <a:buChar char="•"/>
            </a:pPr>
            <a:r>
              <a:rPr lang="en-US" sz="1200" dirty="0" smtClean="0">
                <a:latin typeface="Times New Roman" pitchFamily="18" charset="0"/>
                <a:cs typeface="Times New Roman" pitchFamily="18" charset="0"/>
              </a:rPr>
              <a:t>Prolonged exposure to </a:t>
            </a:r>
            <a:r>
              <a:rPr lang="en-US" sz="1200" b="1" dirty="0" smtClean="0">
                <a:latin typeface="Times New Roman" pitchFamily="18" charset="0"/>
                <a:cs typeface="Times New Roman" pitchFamily="18" charset="0"/>
              </a:rPr>
              <a:t>a strong acid or base at elevated temperatures</a:t>
            </a:r>
            <a:r>
              <a:rPr lang="en-US" sz="1200" dirty="0" smtClean="0">
                <a:latin typeface="Times New Roman" pitchFamily="18" charset="0"/>
                <a:cs typeface="Times New Roman" pitchFamily="18" charset="0"/>
              </a:rPr>
              <a:t> is required to hydrolyze these bonds non </a:t>
            </a:r>
            <a:r>
              <a:rPr lang="en-US" sz="1200" dirty="0" err="1" smtClean="0">
                <a:latin typeface="Times New Roman" pitchFamily="18" charset="0"/>
                <a:cs typeface="Times New Roman" pitchFamily="18" charset="0"/>
              </a:rPr>
              <a:t>enzymically</a:t>
            </a:r>
            <a:r>
              <a:rPr lang="en-US" sz="1200" dirty="0" smtClean="0"/>
              <a:t>.</a:t>
            </a:r>
          </a:p>
          <a:p>
            <a:pPr algn="justLow" rtl="0">
              <a:buFont typeface="Arial" pitchFamily="34" charset="0"/>
              <a:buChar char="•"/>
            </a:pPr>
            <a:endParaRPr lang="en-US" sz="12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A09AE13E-5E5E-4491-AA01-2BFF8BC3445C}" type="slidenum">
              <a:rPr lang="en-US" smtClean="0"/>
              <a:pPr/>
              <a:t>9</a:t>
            </a:fld>
            <a:endParaRPr lang="en-US"/>
          </a:p>
        </p:txBody>
      </p:sp>
      <p:sp>
        <p:nvSpPr>
          <p:cNvPr id="5" name="Date Placeholder 4"/>
          <p:cNvSpPr>
            <a:spLocks noGrp="1"/>
          </p:cNvSpPr>
          <p:nvPr>
            <p:ph type="dt" idx="11"/>
          </p:nvPr>
        </p:nvSpPr>
        <p:spPr/>
        <p:txBody>
          <a:bodyPr/>
          <a:lstStyle/>
          <a:p>
            <a:fld id="{E9B5AC78-2AD2-4662-9397-7C87837722AA}" type="datetime1">
              <a:rPr lang="en-US" smtClean="0"/>
              <a:pPr/>
              <a:t>11/10/2018</a:t>
            </a:fld>
            <a:endParaRPr lang="en-US"/>
          </a:p>
        </p:txBody>
      </p:sp>
    </p:spTree>
    <p:extLst>
      <p:ext uri="{BB962C8B-B14F-4D97-AF65-F5344CB8AC3E}">
        <p14:creationId xmlns="" xmlns:p14="http://schemas.microsoft.com/office/powerpoint/2010/main" val="2849108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4A5F02A2-D4C5-4CA4-BAC3-182B52460245}" type="datetimeFigureOut">
              <a:rPr lang="en-US" smtClean="0"/>
              <a:pPr/>
              <a:t>11/10/2018</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7E886D08-D584-44A0-AD9D-CE4C830A7316}"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D64E99E-EB7B-45D6-A2C7-96F832D770A7}" type="slidenum">
              <a:rPr lang="en-US"/>
              <a:pPr/>
              <a:t>‹#›</a:t>
            </a:fld>
            <a:endParaRPr lang="en-US"/>
          </a:p>
        </p:txBody>
      </p:sp>
    </p:spTree>
    <p:extLst>
      <p:ext uri="{BB962C8B-B14F-4D97-AF65-F5344CB8AC3E}">
        <p14:creationId xmlns="" xmlns:p14="http://schemas.microsoft.com/office/powerpoint/2010/main" val="111671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3D05B3D4-A003-4BB3-A9F5-DCC17F4C5D71}" type="slidenum">
              <a:rPr lang="en-US"/>
              <a:pPr/>
              <a:t>‹#›</a:t>
            </a:fld>
            <a:endParaRPr lang="en-US"/>
          </a:p>
        </p:txBody>
      </p:sp>
    </p:spTree>
    <p:extLst>
      <p:ext uri="{BB962C8B-B14F-4D97-AF65-F5344CB8AC3E}">
        <p14:creationId xmlns="" xmlns:p14="http://schemas.microsoft.com/office/powerpoint/2010/main" val="3034984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IQ"/>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1895989-5298-4E10-B461-9A61CE8BBD2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F02A2-D4C5-4CA4-BAC3-182B52460245}" type="datetimeFigureOut">
              <a:rPr lang="en-US" smtClean="0"/>
              <a:pPr/>
              <a:t>11/10/2018</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7E886D08-D584-44A0-AD9D-CE4C830A73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4A5F02A2-D4C5-4CA4-BAC3-182B52460245}" type="datetimeFigureOut">
              <a:rPr lang="en-US" smtClean="0"/>
              <a:pPr/>
              <a:t>11/10/2018</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7E886D08-D584-44A0-AD9D-CE4C830A73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gif"/></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2554115"/>
            <a:ext cx="3313355" cy="1702160"/>
          </a:xfrm>
        </p:spPr>
        <p:style>
          <a:lnRef idx="1">
            <a:schemeClr val="accent1"/>
          </a:lnRef>
          <a:fillRef idx="2">
            <a:schemeClr val="accent1"/>
          </a:fillRef>
          <a:effectRef idx="1">
            <a:schemeClr val="accent1"/>
          </a:effectRef>
          <a:fontRef idx="minor">
            <a:schemeClr val="dk1"/>
          </a:fontRef>
        </p:style>
        <p:txBody>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Structure of protein </a:t>
            </a:r>
            <a:endParaRPr lang="en-US"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Subtitle 2"/>
          <p:cNvSpPr>
            <a:spLocks noGrp="1"/>
          </p:cNvSpPr>
          <p:nvPr>
            <p:ph type="subTitle" idx="1"/>
          </p:nvPr>
        </p:nvSpPr>
        <p:spPr>
          <a:xfrm>
            <a:off x="4733365" y="4437112"/>
            <a:ext cx="3309803" cy="1244597"/>
          </a:xfrm>
        </p:spPr>
        <p:txBody>
          <a:bodyPr/>
          <a:lstStyle/>
          <a:p>
            <a:r>
              <a:rPr lang="en-US" b="1" dirty="0" smtClean="0">
                <a:latin typeface="Times New Roman" pitchFamily="18" charset="0"/>
                <a:cs typeface="Times New Roman" pitchFamily="18" charset="0"/>
              </a:rPr>
              <a:t>Lecture : 3</a:t>
            </a:r>
          </a:p>
          <a:p>
            <a:r>
              <a:rPr lang="en-US" b="1" dirty="0" smtClean="0">
                <a:latin typeface="Times New Roman" pitchFamily="18" charset="0"/>
                <a:cs typeface="Times New Roman" pitchFamily="18" charset="0"/>
              </a:rPr>
              <a:t>Dr. </a:t>
            </a:r>
            <a:r>
              <a:rPr lang="en-US" b="1" dirty="0" err="1" smtClean="0">
                <a:latin typeface="Times New Roman" pitchFamily="18" charset="0"/>
                <a:cs typeface="Times New Roman" pitchFamily="18" charset="0"/>
              </a:rPr>
              <a:t>Shaimaa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Munther</a:t>
            </a:r>
            <a:r>
              <a:rPr lang="en-US" b="1" dirty="0" smtClean="0">
                <a:latin typeface="Times New Roman" pitchFamily="18" charset="0"/>
                <a:cs typeface="Times New Roman" pitchFamily="18" charset="0"/>
              </a:rPr>
              <a:t> </a:t>
            </a:r>
          </a:p>
        </p:txBody>
      </p:sp>
      <p:pic>
        <p:nvPicPr>
          <p:cNvPr id="4" name="Picture 3" descr="300px-Hemoglobi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09802" y="1268760"/>
            <a:ext cx="4248472" cy="29456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801463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73144"/>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smtClean="0">
                <a:solidFill>
                  <a:schemeClr val="tx1"/>
                </a:solidFill>
                <a:latin typeface="Times New Roman" pitchFamily="18" charset="0"/>
                <a:cs typeface="Times New Roman" pitchFamily="18" charset="0"/>
              </a:rPr>
              <a:t>1- PRIMARY </a:t>
            </a:r>
            <a:r>
              <a:rPr lang="en-US" sz="2800" b="1" dirty="0">
                <a:solidFill>
                  <a:schemeClr val="tx1"/>
                </a:solidFill>
                <a:latin typeface="Times New Roman" pitchFamily="18" charset="0"/>
                <a:cs typeface="Times New Roman" pitchFamily="18" charset="0"/>
              </a:rPr>
              <a:t>STRUCTURE </a:t>
            </a:r>
            <a:r>
              <a:rPr lang="en-US" sz="2800" b="1" dirty="0" smtClean="0">
                <a:solidFill>
                  <a:schemeClr val="tx1"/>
                </a:solidFill>
                <a:latin typeface="Times New Roman" pitchFamily="18" charset="0"/>
                <a:cs typeface="Times New Roman" pitchFamily="18" charset="0"/>
              </a:rPr>
              <a:t>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755576" y="1916832"/>
            <a:ext cx="3706696" cy="3889608"/>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a:endParaRPr lang="en-US" dirty="0">
              <a:latin typeface="Times New Roman" pitchFamily="18" charset="0"/>
              <a:cs typeface="Times New Roman" pitchFamily="18" charset="0"/>
            </a:endParaRPr>
          </a:p>
          <a:p>
            <a:pPr indent="-342900" algn="justLow">
              <a:lnSpc>
                <a:spcPct val="90000"/>
              </a:lnSpc>
              <a:buFontTx/>
              <a:buChar char="•"/>
            </a:pPr>
            <a:r>
              <a:rPr lang="en-US" sz="2200" dirty="0" smtClean="0">
                <a:latin typeface="Times New Roman" pitchFamily="18" charset="0"/>
                <a:cs typeface="Times New Roman" pitchFamily="18" charset="0"/>
              </a:rPr>
              <a:t>Linear sequence </a:t>
            </a:r>
            <a:r>
              <a:rPr lang="en-US" sz="2200" dirty="0">
                <a:latin typeface="Times New Roman" pitchFamily="18" charset="0"/>
                <a:cs typeface="Times New Roman" pitchFamily="18" charset="0"/>
              </a:rPr>
              <a:t>of  amino acid </a:t>
            </a:r>
            <a:r>
              <a:rPr lang="en-US" sz="2200" dirty="0" smtClean="0">
                <a:latin typeface="Times New Roman" pitchFamily="18" charset="0"/>
                <a:cs typeface="Times New Roman" pitchFamily="18" charset="0"/>
              </a:rPr>
              <a:t>polymer.</a:t>
            </a:r>
          </a:p>
          <a:p>
            <a:pPr indent="-342900" algn="justLow">
              <a:lnSpc>
                <a:spcPct val="90000"/>
              </a:lnSpc>
              <a:buNone/>
            </a:pPr>
            <a:endParaRPr lang="en-US" sz="2200" dirty="0" smtClean="0">
              <a:latin typeface="Times New Roman" pitchFamily="18" charset="0"/>
              <a:cs typeface="Times New Roman" pitchFamily="18" charset="0"/>
            </a:endParaRPr>
          </a:p>
          <a:p>
            <a:pPr indent="-342900" algn="justLow">
              <a:lnSpc>
                <a:spcPct val="90000"/>
              </a:lnSpc>
              <a:buFontTx/>
              <a:buChar char="•"/>
            </a:pPr>
            <a:r>
              <a:rPr lang="en-US" altLang="en-US" sz="2200" dirty="0" smtClean="0">
                <a:latin typeface="Times New Roman" pitchFamily="18" charset="0"/>
                <a:cs typeface="Times New Roman" pitchFamily="18" charset="0"/>
              </a:rPr>
              <a:t>The precise primary structure of a protein is determined by inherited genetic information.</a:t>
            </a:r>
          </a:p>
          <a:p>
            <a:pPr indent="-342900" algn="justLow">
              <a:lnSpc>
                <a:spcPct val="90000"/>
              </a:lnSpc>
              <a:buNone/>
            </a:pPr>
            <a:endParaRPr lang="en-US" altLang="en-US" sz="2200" dirty="0" smtClean="0">
              <a:latin typeface="Times New Roman" pitchFamily="18" charset="0"/>
              <a:cs typeface="Times New Roman" pitchFamily="18" charset="0"/>
            </a:endParaRPr>
          </a:p>
          <a:p>
            <a:pPr indent="-342900" algn="justLow">
              <a:lnSpc>
                <a:spcPct val="90000"/>
              </a:lnSpc>
              <a:buFontTx/>
              <a:buChar char="•"/>
            </a:pPr>
            <a:r>
              <a:rPr lang="en-US" altLang="en-US" sz="2200" dirty="0" smtClean="0">
                <a:latin typeface="Times New Roman" pitchFamily="18" charset="0"/>
                <a:cs typeface="Times New Roman" pitchFamily="18" charset="0"/>
              </a:rPr>
              <a:t>At one end is an amino acid with a free amino group the (the N-terminus) and at the other is an amino acid with a free carboxyl group the (the C-terminus).</a:t>
            </a:r>
          </a:p>
          <a:p>
            <a:pPr>
              <a:defRPr/>
            </a:pPr>
            <a:endParaRPr lang="ar-SA" dirty="0"/>
          </a:p>
          <a:p>
            <a:pPr indent="-342900" algn="justLow">
              <a:lnSpc>
                <a:spcPct val="90000"/>
              </a:lnSpc>
              <a:buFontTx/>
              <a:buChar char="•"/>
            </a:pPr>
            <a:endParaRPr lang="en-US" sz="2200" dirty="0">
              <a:latin typeface="Times New Roman" pitchFamily="18" charset="0"/>
              <a:cs typeface="Times New Roman" pitchFamily="18" charset="0"/>
            </a:endParaRPr>
          </a:p>
          <a:p>
            <a:pPr indent="-342900">
              <a:lnSpc>
                <a:spcPct val="90000"/>
              </a:lnSpc>
              <a:buFontTx/>
              <a:buChar char="•"/>
            </a:pPr>
            <a:endParaRPr lang="en-US" b="1" dirty="0"/>
          </a:p>
        </p:txBody>
      </p:sp>
      <p:pic>
        <p:nvPicPr>
          <p:cNvPr id="5" name="Picture 2" descr="figure 3-03c"/>
          <p:cNvPicPr>
            <a:picLocks noGrp="1" noChangeAspect="1" noChangeArrowheads="1"/>
          </p:cNvPicPr>
          <p:nvPr>
            <p:ph sz="quarter" idx="14"/>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6016" y="3861048"/>
            <a:ext cx="3421062" cy="17911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6" name="Picture 5" descr="download.jpg11.jpg"/>
          <p:cNvPicPr>
            <a:picLocks noChangeAspect="1"/>
          </p:cNvPicPr>
          <p:nvPr/>
        </p:nvPicPr>
        <p:blipFill>
          <a:blip r:embed="rId4" cstate="print"/>
          <a:stretch>
            <a:fillRect/>
          </a:stretch>
        </p:blipFill>
        <p:spPr>
          <a:xfrm>
            <a:off x="4643438" y="1928802"/>
            <a:ext cx="3500462" cy="16430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29582664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836712"/>
            <a:ext cx="7024744" cy="648072"/>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smtClean="0">
                <a:solidFill>
                  <a:schemeClr val="tx1"/>
                </a:solidFill>
                <a:latin typeface="Times New Roman" pitchFamily="18" charset="0"/>
                <a:cs typeface="Times New Roman" pitchFamily="18" charset="0"/>
              </a:rPr>
              <a:t>PRIMARY </a:t>
            </a:r>
            <a:r>
              <a:rPr lang="en-US" sz="2800" b="1" dirty="0">
                <a:solidFill>
                  <a:schemeClr val="tx1"/>
                </a:solidFill>
                <a:latin typeface="Times New Roman" pitchFamily="18" charset="0"/>
                <a:cs typeface="Times New Roman" pitchFamily="18" charset="0"/>
              </a:rPr>
              <a:t>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899592" y="2132856"/>
            <a:ext cx="4536504" cy="4032448"/>
          </a:xfrm>
        </p:spPr>
        <p:style>
          <a:lnRef idx="2">
            <a:schemeClr val="accent1"/>
          </a:lnRef>
          <a:fillRef idx="1">
            <a:schemeClr val="lt1"/>
          </a:fillRef>
          <a:effectRef idx="0">
            <a:schemeClr val="accent1"/>
          </a:effectRef>
          <a:fontRef idx="minor">
            <a:schemeClr val="dk1"/>
          </a:fontRef>
        </p:style>
        <p:txBody>
          <a:bodyPr>
            <a:normAutofit/>
          </a:bodyPr>
          <a:lstStyle/>
          <a:p>
            <a:pPr algn="justLow"/>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proteins, amino acids are joined covalently by peptide </a:t>
            </a:r>
            <a:r>
              <a:rPr lang="en-US" sz="2000" dirty="0" smtClean="0">
                <a:latin typeface="Times New Roman" pitchFamily="18" charset="0"/>
                <a:cs typeface="Times New Roman" pitchFamily="18" charset="0"/>
              </a:rPr>
              <a:t>bonds.</a:t>
            </a:r>
          </a:p>
          <a:p>
            <a:pPr marL="68580" indent="0" algn="justLow">
              <a:buNone/>
            </a:pPr>
            <a:endParaRPr lang="en-US" sz="2000" dirty="0" smtClean="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Peptide bond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amide linkages between the α-carboxyl group of one amino </a:t>
            </a:r>
            <a:r>
              <a:rPr lang="en-US" sz="2000" dirty="0" smtClean="0">
                <a:latin typeface="Times New Roman" pitchFamily="18" charset="0"/>
                <a:cs typeface="Times New Roman" pitchFamily="18" charset="0"/>
              </a:rPr>
              <a:t>acid and </a:t>
            </a:r>
            <a:r>
              <a:rPr lang="en-US" sz="2000" dirty="0">
                <a:latin typeface="Times New Roman" pitchFamily="18" charset="0"/>
                <a:cs typeface="Times New Roman" pitchFamily="18" charset="0"/>
              </a:rPr>
              <a:t>the α-amino group of another. </a:t>
            </a:r>
            <a:endParaRPr lang="en-US" sz="2000" dirty="0" smtClean="0">
              <a:latin typeface="Times New Roman" pitchFamily="18" charset="0"/>
              <a:cs typeface="Times New Roman" pitchFamily="18" charset="0"/>
            </a:endParaRPr>
          </a:p>
          <a:p>
            <a:pPr marL="68580" indent="0" algn="justLow">
              <a:buNone/>
            </a:pPr>
            <a:endParaRPr lang="en-US" sz="2000" dirty="0" smtClean="0">
              <a:latin typeface="Times New Roman" pitchFamily="18" charset="0"/>
              <a:cs typeface="Times New Roman" pitchFamily="18" charset="0"/>
            </a:endParaRPr>
          </a:p>
          <a:p>
            <a:pPr algn="justLow"/>
            <a:r>
              <a:rPr lang="en-US" sz="2000" dirty="0" smtClean="0">
                <a:latin typeface="Times New Roman" pitchFamily="18" charset="0"/>
                <a:cs typeface="Times New Roman" pitchFamily="18" charset="0"/>
              </a:rPr>
              <a:t>For </a:t>
            </a:r>
            <a:r>
              <a:rPr lang="en-US" sz="2000" dirty="0">
                <a:latin typeface="Times New Roman" pitchFamily="18" charset="0"/>
                <a:cs typeface="Times New Roman" pitchFamily="18" charset="0"/>
              </a:rPr>
              <a:t>example, </a:t>
            </a:r>
            <a:r>
              <a:rPr lang="en-US" sz="2000" dirty="0" err="1">
                <a:latin typeface="Times New Roman" pitchFamily="18" charset="0"/>
                <a:cs typeface="Times New Roman" pitchFamily="18" charset="0"/>
              </a:rPr>
              <a:t>valine</a:t>
            </a:r>
            <a:r>
              <a:rPr lang="en-US" sz="2000" dirty="0">
                <a:latin typeface="Times New Roman" pitchFamily="18" charset="0"/>
                <a:cs typeface="Times New Roman" pitchFamily="18" charset="0"/>
              </a:rPr>
              <a:t> and </a:t>
            </a:r>
            <a:r>
              <a:rPr lang="en-US" sz="2000" dirty="0" smtClean="0">
                <a:latin typeface="Times New Roman" pitchFamily="18" charset="0"/>
                <a:cs typeface="Times New Roman" pitchFamily="18" charset="0"/>
              </a:rPr>
              <a:t>alanine can </a:t>
            </a:r>
            <a:r>
              <a:rPr lang="en-US" sz="2000" dirty="0">
                <a:latin typeface="Times New Roman" pitchFamily="18" charset="0"/>
                <a:cs typeface="Times New Roman" pitchFamily="18" charset="0"/>
              </a:rPr>
              <a:t>form the dipeptide </a:t>
            </a:r>
            <a:r>
              <a:rPr lang="en-US" sz="2000" dirty="0" err="1">
                <a:latin typeface="Times New Roman" pitchFamily="18" charset="0"/>
                <a:cs typeface="Times New Roman" pitchFamily="18" charset="0"/>
              </a:rPr>
              <a:t>valylalanine</a:t>
            </a:r>
            <a:r>
              <a:rPr lang="en-US" sz="2000" dirty="0">
                <a:latin typeface="Times New Roman" pitchFamily="18" charset="0"/>
                <a:cs typeface="Times New Roman" pitchFamily="18" charset="0"/>
              </a:rPr>
              <a:t> through the formation of a </a:t>
            </a:r>
            <a:r>
              <a:rPr lang="en-US" sz="2000" dirty="0" smtClean="0">
                <a:latin typeface="Times New Roman" pitchFamily="18" charset="0"/>
                <a:cs typeface="Times New Roman" pitchFamily="18" charset="0"/>
              </a:rPr>
              <a:t>peptide bond. </a:t>
            </a:r>
          </a:p>
        </p:txBody>
      </p:sp>
      <p:sp>
        <p:nvSpPr>
          <p:cNvPr id="4" name="Rectangle 3"/>
          <p:cNvSpPr/>
          <p:nvPr/>
        </p:nvSpPr>
        <p:spPr>
          <a:xfrm>
            <a:off x="1475656" y="1632193"/>
            <a:ext cx="2088232"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b="1" dirty="0">
                <a:latin typeface="Times New Roman" pitchFamily="18" charset="0"/>
                <a:cs typeface="Times New Roman" pitchFamily="18" charset="0"/>
              </a:rPr>
              <a:t>A. Peptide bond</a:t>
            </a: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80112" y="2204864"/>
            <a:ext cx="2808311" cy="38884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31426858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76064"/>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smtClean="0">
                <a:solidFill>
                  <a:schemeClr val="tx1"/>
                </a:solidFill>
                <a:latin typeface="Times New Roman" pitchFamily="18" charset="0"/>
                <a:cs typeface="Times New Roman" pitchFamily="18" charset="0"/>
              </a:rPr>
              <a:t>PRIMARY </a:t>
            </a:r>
            <a:r>
              <a:rPr lang="en-US" sz="2800" b="1" dirty="0">
                <a:solidFill>
                  <a:schemeClr val="tx1"/>
                </a:solidFill>
                <a:latin typeface="Times New Roman" pitchFamily="18" charset="0"/>
                <a:cs typeface="Times New Roman" pitchFamily="18" charset="0"/>
              </a:rPr>
              <a:t>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899592" y="2060848"/>
            <a:ext cx="4464496" cy="4104456"/>
          </a:xfrm>
        </p:spPr>
        <p:style>
          <a:lnRef idx="2">
            <a:schemeClr val="accent1"/>
          </a:lnRef>
          <a:fillRef idx="1">
            <a:schemeClr val="lt1"/>
          </a:fillRef>
          <a:effectRef idx="0">
            <a:schemeClr val="accent1"/>
          </a:effectRef>
          <a:fontRef idx="minor">
            <a:schemeClr val="dk1"/>
          </a:fontRef>
        </p:style>
        <p:txBody>
          <a:bodyPr>
            <a:noAutofit/>
          </a:bodyPr>
          <a:lstStyle/>
          <a:p>
            <a:pPr marL="525780" indent="-457200" algn="justLow">
              <a:buFont typeface="+mj-lt"/>
              <a:buAutoNum type="arabicPeriod"/>
            </a:pPr>
            <a:endParaRPr lang="en-US" sz="1600" dirty="0" smtClean="0">
              <a:latin typeface="Times New Roman" pitchFamily="18" charset="0"/>
              <a:cs typeface="Times New Roman" pitchFamily="18" charset="0"/>
            </a:endParaRPr>
          </a:p>
          <a:p>
            <a:pPr marL="525780" indent="-457200" algn="justLow">
              <a:buFont typeface="+mj-lt"/>
              <a:buAutoNum type="arabicPeriod"/>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peptide bond has a partial double-bond character, that is, it is shorter than a single bond, and is </a:t>
            </a:r>
            <a:r>
              <a:rPr lang="en-US" sz="1600" b="1" dirty="0">
                <a:latin typeface="Times New Roman" pitchFamily="18" charset="0"/>
                <a:cs typeface="Times New Roman" pitchFamily="18" charset="0"/>
              </a:rPr>
              <a:t>rigid and planar </a:t>
            </a:r>
            <a:r>
              <a:rPr lang="en-US" sz="1600" b="1" dirty="0" smtClean="0">
                <a:latin typeface="Times New Roman" pitchFamily="18" charset="0"/>
                <a:cs typeface="Times New Roman" pitchFamily="18" charset="0"/>
              </a:rPr>
              <a:t>. </a:t>
            </a:r>
          </a:p>
          <a:p>
            <a:pPr marL="525780" indent="-457200" algn="justLow">
              <a:buFont typeface="+mj-lt"/>
              <a:buAutoNum type="arabicPeriod"/>
            </a:pPr>
            <a:r>
              <a:rPr lang="en-US" sz="1600" dirty="0" smtClean="0">
                <a:latin typeface="Times New Roman" pitchFamily="18" charset="0"/>
                <a:cs typeface="Times New Roman" pitchFamily="18" charset="0"/>
              </a:rPr>
              <a:t>The </a:t>
            </a:r>
            <a:r>
              <a:rPr lang="en-US" sz="1600" dirty="0">
                <a:latin typeface="Times New Roman" pitchFamily="18" charset="0"/>
                <a:cs typeface="Times New Roman" pitchFamily="18" charset="0"/>
              </a:rPr>
              <a:t>peptide bond is generally a </a:t>
            </a:r>
            <a:r>
              <a:rPr lang="en-US" sz="1600" b="1" dirty="0">
                <a:latin typeface="Times New Roman" pitchFamily="18" charset="0"/>
                <a:cs typeface="Times New Roman" pitchFamily="18" charset="0"/>
              </a:rPr>
              <a:t>trans</a:t>
            </a:r>
            <a:r>
              <a:rPr lang="en-US" sz="1600" dirty="0">
                <a:latin typeface="Times New Roman" pitchFamily="18" charset="0"/>
                <a:cs typeface="Times New Roman" pitchFamily="18" charset="0"/>
              </a:rPr>
              <a:t> bond (instead of </a:t>
            </a:r>
            <a:r>
              <a:rPr lang="en-US" sz="1600" dirty="0" err="1">
                <a:latin typeface="Times New Roman" pitchFamily="18" charset="0"/>
                <a:cs typeface="Times New Roman" pitchFamily="18" charset="0"/>
              </a:rPr>
              <a:t>cis</a:t>
            </a:r>
            <a:r>
              <a:rPr lang="en-US" sz="1600" dirty="0">
                <a:latin typeface="Times New Roman" pitchFamily="18" charset="0"/>
                <a:cs typeface="Times New Roman" pitchFamily="18" charset="0"/>
              </a:rPr>
              <a:t>) in large part because of steric interference of the R-groups when in the </a:t>
            </a:r>
            <a:r>
              <a:rPr lang="en-US" sz="1600" dirty="0" err="1">
                <a:latin typeface="Times New Roman" pitchFamily="18" charset="0"/>
                <a:cs typeface="Times New Roman" pitchFamily="18" charset="0"/>
              </a:rPr>
              <a:t>cis</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position.</a:t>
            </a:r>
          </a:p>
          <a:p>
            <a:pPr marL="525780" indent="-457200" algn="justLow">
              <a:buFont typeface="+mj-lt"/>
              <a:buAutoNum type="arabicPeriod"/>
            </a:pPr>
            <a:r>
              <a:rPr lang="en-US" sz="1600" dirty="0" smtClean="0">
                <a:latin typeface="Times New Roman" pitchFamily="18" charset="0"/>
                <a:cs typeface="Times New Roman" pitchFamily="18" charset="0"/>
              </a:rPr>
              <a:t>Peptide </a:t>
            </a:r>
            <a:r>
              <a:rPr lang="en-US" sz="1600" dirty="0">
                <a:latin typeface="Times New Roman" pitchFamily="18" charset="0"/>
                <a:cs typeface="Times New Roman" pitchFamily="18" charset="0"/>
              </a:rPr>
              <a:t>bonds are </a:t>
            </a:r>
            <a:r>
              <a:rPr lang="en-US" sz="1600" b="1" dirty="0">
                <a:latin typeface="Times New Roman" pitchFamily="18" charset="0"/>
                <a:cs typeface="Times New Roman" pitchFamily="18" charset="0"/>
              </a:rPr>
              <a:t>not broken </a:t>
            </a:r>
            <a:r>
              <a:rPr lang="en-US" sz="1600" dirty="0">
                <a:latin typeface="Times New Roman" pitchFamily="18" charset="0"/>
                <a:cs typeface="Times New Roman" pitchFamily="18" charset="0"/>
              </a:rPr>
              <a:t>by conditions </a:t>
            </a:r>
            <a:r>
              <a:rPr lang="en-US" sz="1600" dirty="0" smtClean="0">
                <a:latin typeface="Times New Roman" pitchFamily="18" charset="0"/>
                <a:cs typeface="Times New Roman" pitchFamily="18" charset="0"/>
              </a:rPr>
              <a:t>that denature </a:t>
            </a:r>
            <a:r>
              <a:rPr lang="en-US" sz="1600" dirty="0">
                <a:latin typeface="Times New Roman" pitchFamily="18" charset="0"/>
                <a:cs typeface="Times New Roman" pitchFamily="18" charset="0"/>
              </a:rPr>
              <a:t>proteins, such as </a:t>
            </a:r>
            <a:r>
              <a:rPr lang="en-US" sz="1600" b="1" dirty="0" smtClean="0">
                <a:latin typeface="Times New Roman" pitchFamily="18" charset="0"/>
                <a:cs typeface="Times New Roman" pitchFamily="18" charset="0"/>
              </a:rPr>
              <a:t>heating &amp; high </a:t>
            </a:r>
            <a:r>
              <a:rPr lang="en-US" sz="1600" b="1" dirty="0">
                <a:latin typeface="Times New Roman" pitchFamily="18" charset="0"/>
                <a:cs typeface="Times New Roman" pitchFamily="18" charset="0"/>
              </a:rPr>
              <a:t>concentrations of </a:t>
            </a:r>
            <a:r>
              <a:rPr lang="en-US" sz="1600" b="1" dirty="0" smtClean="0">
                <a:latin typeface="Times New Roman" pitchFamily="18" charset="0"/>
                <a:cs typeface="Times New Roman" pitchFamily="18" charset="0"/>
              </a:rPr>
              <a:t>urea.</a:t>
            </a:r>
            <a:endParaRPr lang="en-US" sz="1600" b="1" dirty="0">
              <a:latin typeface="Times New Roman" pitchFamily="18" charset="0"/>
              <a:cs typeface="Times New Roman" pitchFamily="18" charset="0"/>
            </a:endParaRPr>
          </a:p>
          <a:p>
            <a:pPr marL="525780" indent="-457200" algn="justLow">
              <a:buFont typeface="+mj-lt"/>
              <a:buAutoNum type="arabicPeriod"/>
            </a:pPr>
            <a:r>
              <a:rPr lang="en-US" sz="1600" dirty="0" smtClean="0">
                <a:latin typeface="Times New Roman" pitchFamily="18" charset="0"/>
                <a:cs typeface="Times New Roman" pitchFamily="18" charset="0"/>
              </a:rPr>
              <a:t>Prolonged </a:t>
            </a:r>
            <a:r>
              <a:rPr lang="en-US" sz="1600" dirty="0">
                <a:latin typeface="Times New Roman" pitchFamily="18" charset="0"/>
                <a:cs typeface="Times New Roman" pitchFamily="18" charset="0"/>
              </a:rPr>
              <a:t>exposure to </a:t>
            </a:r>
            <a:r>
              <a:rPr lang="en-US" sz="1600" b="1" dirty="0">
                <a:latin typeface="Times New Roman" pitchFamily="18" charset="0"/>
                <a:cs typeface="Times New Roman" pitchFamily="18" charset="0"/>
              </a:rPr>
              <a:t>a strong acid or base at </a:t>
            </a:r>
            <a:r>
              <a:rPr lang="en-US" sz="1600" b="1" dirty="0" smtClean="0">
                <a:latin typeface="Times New Roman" pitchFamily="18" charset="0"/>
                <a:cs typeface="Times New Roman" pitchFamily="18" charset="0"/>
              </a:rPr>
              <a:t>elevated temperatures</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is required to hydrolyze these bonds non </a:t>
            </a:r>
            <a:r>
              <a:rPr lang="en-US" sz="1600" dirty="0" err="1">
                <a:latin typeface="Times New Roman" pitchFamily="18" charset="0"/>
                <a:cs typeface="Times New Roman" pitchFamily="18" charset="0"/>
              </a:rPr>
              <a:t>enzymically</a:t>
            </a:r>
            <a:r>
              <a:rPr lang="en-US" sz="1600" dirty="0"/>
              <a:t>.</a:t>
            </a:r>
          </a:p>
        </p:txBody>
      </p:sp>
      <p:sp>
        <p:nvSpPr>
          <p:cNvPr id="4" name="Rectangle 3"/>
          <p:cNvSpPr/>
          <p:nvPr/>
        </p:nvSpPr>
        <p:spPr>
          <a:xfrm>
            <a:off x="1259632" y="1475492"/>
            <a:ext cx="461381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b="1" dirty="0" smtClean="0">
                <a:latin typeface="Times New Roman" pitchFamily="18" charset="0"/>
                <a:cs typeface="Times New Roman" pitchFamily="18" charset="0"/>
              </a:rPr>
              <a:t>B. </a:t>
            </a:r>
            <a:r>
              <a:rPr lang="en-US" b="1" dirty="0"/>
              <a:t>Characteristics of the peptide bond:</a:t>
            </a:r>
            <a:endParaRPr lang="en-US"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08104" y="2060848"/>
            <a:ext cx="2952328" cy="4104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872857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7391400" cy="1143000"/>
          </a:xfrm>
        </p:spPr>
        <p:txBody>
          <a:bodyPr/>
          <a:lstStyle/>
          <a:p>
            <a:pPr rtl="0"/>
            <a:r>
              <a:rPr lang="en-US" smtClean="0"/>
              <a:t>	</a:t>
            </a:r>
            <a:r>
              <a:rPr lang="en-US" sz="3600" b="1" smtClean="0"/>
              <a:t>The trans-peptide group.</a:t>
            </a:r>
          </a:p>
        </p:txBody>
      </p:sp>
      <p:pic>
        <p:nvPicPr>
          <p:cNvPr id="10243" name="Picture 4"/>
          <p:cNvPicPr>
            <a:picLocks noGrp="1" noChangeAspect="1" noChangeArrowheads="1"/>
          </p:cNvPicPr>
          <p:nvPr>
            <p:ph idx="1"/>
          </p:nvPr>
        </p:nvPicPr>
        <p:blipFill>
          <a:blip r:embed="rId3" cstate="print"/>
          <a:srcRect/>
          <a:stretch>
            <a:fillRect/>
          </a:stretch>
        </p:blipFill>
        <p:spPr>
          <a:xfrm>
            <a:off x="965200" y="1981200"/>
            <a:ext cx="7212013" cy="4114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5" name="Slide Number Placeholder 5"/>
          <p:cNvSpPr>
            <a:spLocks noGrp="1"/>
          </p:cNvSpPr>
          <p:nvPr>
            <p:ph type="sldNum" sz="quarter" idx="12"/>
          </p:nvPr>
        </p:nvSpPr>
        <p:spPr>
          <a:noFill/>
        </p:spPr>
        <p:txBody>
          <a:bodyPr/>
          <a:lstStyle/>
          <a:p>
            <a:endParaRPr lang="en-US" dirty="0"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8882" y="692696"/>
            <a:ext cx="7024744" cy="504056"/>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n-US" sz="2800" b="1" dirty="0" smtClean="0">
                <a:solidFill>
                  <a:schemeClr val="tx1"/>
                </a:solidFill>
                <a:latin typeface="Times New Roman" pitchFamily="18" charset="0"/>
                <a:cs typeface="Times New Roman" pitchFamily="18" charset="0"/>
              </a:rPr>
              <a:t>1- PRIMARY </a:t>
            </a:r>
            <a:r>
              <a:rPr lang="en-US" sz="2800" b="1" dirty="0">
                <a:solidFill>
                  <a:schemeClr val="tx1"/>
                </a:solidFill>
                <a:latin typeface="Times New Roman" pitchFamily="18" charset="0"/>
                <a:cs typeface="Times New Roman" pitchFamily="18" charset="0"/>
              </a:rPr>
              <a:t>STRUCTURE 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162594" y="1844824"/>
            <a:ext cx="6777317" cy="3115961"/>
          </a:xfrm>
        </p:spPr>
        <p:style>
          <a:lnRef idx="2">
            <a:schemeClr val="accent1"/>
          </a:lnRef>
          <a:fillRef idx="1">
            <a:schemeClr val="lt1"/>
          </a:fillRef>
          <a:effectRef idx="0">
            <a:schemeClr val="accent1"/>
          </a:effectRef>
          <a:fontRef idx="minor">
            <a:schemeClr val="dk1"/>
          </a:fontRef>
        </p:style>
        <p:txBody>
          <a:bodyPr>
            <a:noAutofit/>
          </a:bodyPr>
          <a:lstStyle/>
          <a:p>
            <a:pPr algn="justLow"/>
            <a:r>
              <a:rPr lang="en-US" sz="1400" dirty="0" smtClean="0">
                <a:latin typeface="Times New Roman" pitchFamily="18" charset="0"/>
                <a:cs typeface="Times New Roman" pitchFamily="18" charset="0"/>
              </a:rPr>
              <a:t>By </a:t>
            </a:r>
            <a:r>
              <a:rPr lang="en-US" sz="1400" dirty="0">
                <a:latin typeface="Times New Roman" pitchFamily="18" charset="0"/>
                <a:cs typeface="Times New Roman" pitchFamily="18" charset="0"/>
              </a:rPr>
              <a:t>convention, the free amino end (N-terminal) of the peptide chain is written to the left and the free carboxyl end (C-terminal) to the right. Therefore, all amino acid sequences are read from the N- to the C-terminal end of the peptide. For example, in  the previous  figure the order of the amino acids is “</a:t>
            </a:r>
            <a:r>
              <a:rPr lang="en-US" sz="1400" dirty="0" err="1">
                <a:latin typeface="Times New Roman" pitchFamily="18" charset="0"/>
                <a:cs typeface="Times New Roman" pitchFamily="18" charset="0"/>
              </a:rPr>
              <a:t>valine</a:t>
            </a:r>
            <a:r>
              <a:rPr lang="en-US" sz="1400" dirty="0">
                <a:latin typeface="Times New Roman" pitchFamily="18" charset="0"/>
                <a:cs typeface="Times New Roman" pitchFamily="18" charset="0"/>
              </a:rPr>
              <a:t>, alanine</a:t>
            </a:r>
            <a:r>
              <a:rPr lang="en-US" sz="1400" dirty="0" smtClean="0">
                <a:latin typeface="Times New Roman" pitchFamily="18" charset="0"/>
                <a:cs typeface="Times New Roman" pitchFamily="18" charset="0"/>
              </a:rPr>
              <a:t>.”</a:t>
            </a:r>
          </a:p>
          <a:p>
            <a:pPr algn="justLow"/>
            <a:r>
              <a:rPr lang="en-US" sz="1400" dirty="0">
                <a:latin typeface="Times New Roman" pitchFamily="18" charset="0"/>
                <a:cs typeface="Times New Roman" pitchFamily="18" charset="0"/>
              </a:rPr>
              <a:t>Linkage of many amino acids through peptide bonds results in </a:t>
            </a:r>
            <a:r>
              <a:rPr lang="en-US" sz="1400" dirty="0" smtClean="0">
                <a:latin typeface="Times New Roman" pitchFamily="18" charset="0"/>
                <a:cs typeface="Times New Roman" pitchFamily="18" charset="0"/>
              </a:rPr>
              <a:t>an </a:t>
            </a:r>
            <a:r>
              <a:rPr lang="en-US" sz="1400" dirty="0" err="1" smtClean="0">
                <a:latin typeface="Times New Roman" pitchFamily="18" charset="0"/>
                <a:cs typeface="Times New Roman" pitchFamily="18" charset="0"/>
              </a:rPr>
              <a:t>unbranched</a:t>
            </a:r>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chain called a polypeptide</a:t>
            </a:r>
            <a:r>
              <a:rPr lang="en-US" sz="1400" dirty="0" smtClean="0">
                <a:latin typeface="Times New Roman" pitchFamily="18" charset="0"/>
                <a:cs typeface="Times New Roman" pitchFamily="18" charset="0"/>
              </a:rPr>
              <a:t>.</a:t>
            </a:r>
          </a:p>
          <a:p>
            <a:pPr algn="justLow"/>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Each component </a:t>
            </a:r>
            <a:r>
              <a:rPr lang="en-US" sz="1400" dirty="0" smtClean="0">
                <a:latin typeface="Times New Roman" pitchFamily="18" charset="0"/>
                <a:cs typeface="Times New Roman" pitchFamily="18" charset="0"/>
              </a:rPr>
              <a:t>amino acid </a:t>
            </a:r>
            <a:r>
              <a:rPr lang="en-US" sz="1400" dirty="0">
                <a:latin typeface="Times New Roman" pitchFamily="18" charset="0"/>
                <a:cs typeface="Times New Roman" pitchFamily="18" charset="0"/>
              </a:rPr>
              <a:t>in a polypeptide is called a “residue” because it is the portion </a:t>
            </a:r>
            <a:r>
              <a:rPr lang="en-US" sz="1400" dirty="0" smtClean="0">
                <a:latin typeface="Times New Roman" pitchFamily="18" charset="0"/>
                <a:cs typeface="Times New Roman" pitchFamily="18" charset="0"/>
              </a:rPr>
              <a:t>of the </a:t>
            </a:r>
            <a:r>
              <a:rPr lang="en-US" sz="1400" dirty="0">
                <a:latin typeface="Times New Roman" pitchFamily="18" charset="0"/>
                <a:cs typeface="Times New Roman" pitchFamily="18" charset="0"/>
              </a:rPr>
              <a:t>amino acid remaining after the atoms of water are lost in the </a:t>
            </a:r>
            <a:r>
              <a:rPr lang="en-US" sz="1400" dirty="0" smtClean="0">
                <a:latin typeface="Times New Roman" pitchFamily="18" charset="0"/>
                <a:cs typeface="Times New Roman" pitchFamily="18" charset="0"/>
              </a:rPr>
              <a:t>formation of </a:t>
            </a:r>
            <a:r>
              <a:rPr lang="en-US" sz="1400" dirty="0">
                <a:latin typeface="Times New Roman" pitchFamily="18" charset="0"/>
                <a:cs typeface="Times New Roman" pitchFamily="18" charset="0"/>
              </a:rPr>
              <a:t>the peptide bond</a:t>
            </a:r>
            <a:r>
              <a:rPr lang="en-US" sz="1400" dirty="0" smtClean="0">
                <a:latin typeface="Times New Roman" pitchFamily="18" charset="0"/>
                <a:cs typeface="Times New Roman" pitchFamily="18" charset="0"/>
              </a:rPr>
              <a:t>.</a:t>
            </a:r>
          </a:p>
          <a:p>
            <a:pPr algn="justLow"/>
            <a:r>
              <a:rPr lang="en-US" sz="1400" dirty="0" smtClean="0">
                <a:latin typeface="Times New Roman" pitchFamily="18" charset="0"/>
                <a:cs typeface="Times New Roman" pitchFamily="18" charset="0"/>
              </a:rPr>
              <a:t> </a:t>
            </a:r>
            <a:r>
              <a:rPr lang="en-US" sz="1400" dirty="0">
                <a:latin typeface="Times New Roman" pitchFamily="18" charset="0"/>
                <a:cs typeface="Times New Roman" pitchFamily="18" charset="0"/>
              </a:rPr>
              <a:t>When a polypeptide is named, </a:t>
            </a:r>
            <a:r>
              <a:rPr lang="en-US" sz="1400" dirty="0" smtClean="0">
                <a:latin typeface="Times New Roman" pitchFamily="18" charset="0"/>
                <a:cs typeface="Times New Roman" pitchFamily="18" charset="0"/>
              </a:rPr>
              <a:t>all amino </a:t>
            </a:r>
            <a:r>
              <a:rPr lang="en-US" sz="1400" dirty="0">
                <a:latin typeface="Times New Roman" pitchFamily="18" charset="0"/>
                <a:cs typeface="Times New Roman" pitchFamily="18" charset="0"/>
              </a:rPr>
              <a:t>acid residues have their suffixes (-</a:t>
            </a:r>
            <a:r>
              <a:rPr lang="en-US" sz="1400" dirty="0" err="1">
                <a:latin typeface="Times New Roman" pitchFamily="18" charset="0"/>
                <a:cs typeface="Times New Roman" pitchFamily="18" charset="0"/>
              </a:rPr>
              <a:t>ine</a:t>
            </a:r>
            <a:r>
              <a:rPr lang="en-US" sz="1400" dirty="0">
                <a:latin typeface="Times New Roman" pitchFamily="18" charset="0"/>
                <a:cs typeface="Times New Roman" pitchFamily="18" charset="0"/>
              </a:rPr>
              <a:t>, -an, -</a:t>
            </a:r>
            <a:r>
              <a:rPr lang="en-US" sz="1400" dirty="0" err="1">
                <a:latin typeface="Times New Roman" pitchFamily="18" charset="0"/>
                <a:cs typeface="Times New Roman" pitchFamily="18" charset="0"/>
              </a:rPr>
              <a:t>ic</a:t>
            </a:r>
            <a:r>
              <a:rPr lang="en-US" sz="1400" dirty="0">
                <a:latin typeface="Times New Roman" pitchFamily="18" charset="0"/>
                <a:cs typeface="Times New Roman" pitchFamily="18" charset="0"/>
              </a:rPr>
              <a:t>, or -</a:t>
            </a:r>
            <a:r>
              <a:rPr lang="en-US" sz="1400" dirty="0" smtClean="0">
                <a:latin typeface="Times New Roman" pitchFamily="18" charset="0"/>
                <a:cs typeface="Times New Roman" pitchFamily="18" charset="0"/>
              </a:rPr>
              <a:t>ate) changed </a:t>
            </a:r>
            <a:r>
              <a:rPr lang="en-US" sz="1400" dirty="0">
                <a:latin typeface="Times New Roman" pitchFamily="18" charset="0"/>
                <a:cs typeface="Times New Roman" pitchFamily="18" charset="0"/>
              </a:rPr>
              <a:t>to -</a:t>
            </a:r>
            <a:r>
              <a:rPr lang="en-US" sz="1400" dirty="0" err="1">
                <a:latin typeface="Times New Roman" pitchFamily="18" charset="0"/>
                <a:cs typeface="Times New Roman" pitchFamily="18" charset="0"/>
              </a:rPr>
              <a:t>yl</a:t>
            </a:r>
            <a:r>
              <a:rPr lang="en-US" sz="1400" dirty="0">
                <a:latin typeface="Times New Roman" pitchFamily="18" charset="0"/>
                <a:cs typeface="Times New Roman" pitchFamily="18" charset="0"/>
              </a:rPr>
              <a:t>, with the exception of the C-terminal amino acid. </a:t>
            </a:r>
            <a:r>
              <a:rPr lang="en-US" sz="1400" dirty="0" smtClean="0">
                <a:latin typeface="Times New Roman" pitchFamily="18" charset="0"/>
                <a:cs typeface="Times New Roman" pitchFamily="18" charset="0"/>
              </a:rPr>
              <a:t>For example</a:t>
            </a:r>
            <a:r>
              <a:rPr lang="en-US" sz="1400" dirty="0">
                <a:latin typeface="Times New Roman" pitchFamily="18" charset="0"/>
                <a:cs typeface="Times New Roman" pitchFamily="18" charset="0"/>
              </a:rPr>
              <a:t>, a </a:t>
            </a:r>
            <a:r>
              <a:rPr lang="en-US" sz="1400" dirty="0" err="1">
                <a:latin typeface="Times New Roman" pitchFamily="18" charset="0"/>
                <a:cs typeface="Times New Roman" pitchFamily="18" charset="0"/>
              </a:rPr>
              <a:t>tripeptide</a:t>
            </a:r>
            <a:r>
              <a:rPr lang="en-US" sz="1400" dirty="0">
                <a:latin typeface="Times New Roman" pitchFamily="18" charset="0"/>
                <a:cs typeface="Times New Roman" pitchFamily="18" charset="0"/>
              </a:rPr>
              <a:t> composed of an N-terminal </a:t>
            </a:r>
            <a:r>
              <a:rPr lang="en-US" sz="1400" dirty="0" err="1">
                <a:latin typeface="Times New Roman" pitchFamily="18" charset="0"/>
                <a:cs typeface="Times New Roman" pitchFamily="18" charset="0"/>
              </a:rPr>
              <a:t>valine</a:t>
            </a:r>
            <a:r>
              <a:rPr lang="en-US" sz="1400" dirty="0">
                <a:latin typeface="Times New Roman" pitchFamily="18" charset="0"/>
                <a:cs typeface="Times New Roman" pitchFamily="18" charset="0"/>
              </a:rPr>
              <a:t>, a </a:t>
            </a:r>
            <a:r>
              <a:rPr lang="en-US" sz="1400" dirty="0" smtClean="0">
                <a:latin typeface="Times New Roman" pitchFamily="18" charset="0"/>
                <a:cs typeface="Times New Roman" pitchFamily="18" charset="0"/>
              </a:rPr>
              <a:t>glycine, and </a:t>
            </a:r>
            <a:r>
              <a:rPr lang="en-US" sz="1400" dirty="0">
                <a:latin typeface="Times New Roman" pitchFamily="18" charset="0"/>
                <a:cs typeface="Times New Roman" pitchFamily="18" charset="0"/>
              </a:rPr>
              <a:t>a C-terminal </a:t>
            </a:r>
            <a:r>
              <a:rPr lang="en-US" sz="1400" dirty="0" err="1">
                <a:latin typeface="Times New Roman" pitchFamily="18" charset="0"/>
                <a:cs typeface="Times New Roman" pitchFamily="18" charset="0"/>
              </a:rPr>
              <a:t>leucine</a:t>
            </a:r>
            <a:r>
              <a:rPr lang="en-US" sz="1400" dirty="0">
                <a:latin typeface="Times New Roman" pitchFamily="18" charset="0"/>
                <a:cs typeface="Times New Roman" pitchFamily="18" charset="0"/>
              </a:rPr>
              <a:t> is called </a:t>
            </a:r>
            <a:r>
              <a:rPr lang="en-US" sz="1400" dirty="0" err="1">
                <a:latin typeface="Times New Roman" pitchFamily="18" charset="0"/>
                <a:cs typeface="Times New Roman" pitchFamily="18" charset="0"/>
              </a:rPr>
              <a:t>valyl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glycyl</a:t>
            </a:r>
            <a:r>
              <a:rPr lang="en-US" sz="1400" dirty="0">
                <a:latin typeface="Times New Roman" pitchFamily="18" charset="0"/>
                <a:cs typeface="Times New Roman" pitchFamily="18" charset="0"/>
              </a:rPr>
              <a:t> </a:t>
            </a:r>
            <a:r>
              <a:rPr lang="en-US" sz="1400" dirty="0" err="1">
                <a:latin typeface="Times New Roman" pitchFamily="18" charset="0"/>
                <a:cs typeface="Times New Roman" pitchFamily="18" charset="0"/>
              </a:rPr>
              <a:t>leucine</a:t>
            </a:r>
            <a:r>
              <a:rPr lang="en-US" sz="1400" dirty="0">
                <a:latin typeface="Times New Roman" pitchFamily="18" charset="0"/>
                <a:cs typeface="Times New Roman" pitchFamily="18" charset="0"/>
              </a:rPr>
              <a:t>.</a:t>
            </a:r>
          </a:p>
          <a:p>
            <a:pPr marL="68580" indent="0" algn="justLow">
              <a:buNone/>
            </a:pPr>
            <a:endParaRPr lang="en-US" sz="1600" dirty="0"/>
          </a:p>
          <a:p>
            <a:pPr marL="525780" indent="-457200" algn="justLow">
              <a:buFont typeface="+mj-lt"/>
              <a:buAutoNum type="arabicPeriod"/>
            </a:pPr>
            <a:r>
              <a:rPr lang="en-US" sz="1600" dirty="0" smtClean="0"/>
              <a:t>.</a:t>
            </a:r>
            <a:endParaRPr lang="en-US" sz="1600" dirty="0"/>
          </a:p>
        </p:txBody>
      </p:sp>
      <p:sp>
        <p:nvSpPr>
          <p:cNvPr id="4" name="Rectangle 3"/>
          <p:cNvSpPr/>
          <p:nvPr/>
        </p:nvSpPr>
        <p:spPr>
          <a:xfrm>
            <a:off x="1283470" y="1290826"/>
            <a:ext cx="461381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l"/>
            <a:r>
              <a:rPr lang="en-US" b="1" dirty="0" smtClean="0">
                <a:latin typeface="Times New Roman" pitchFamily="18" charset="0"/>
                <a:cs typeface="Times New Roman" pitchFamily="18" charset="0"/>
              </a:rPr>
              <a:t>C. </a:t>
            </a:r>
            <a:r>
              <a:rPr lang="en-US" b="1" dirty="0"/>
              <a:t>Naming the </a:t>
            </a:r>
            <a:r>
              <a:rPr lang="en-US" b="1" dirty="0" smtClean="0"/>
              <a:t>peptide:</a:t>
            </a:r>
            <a:endParaRPr lang="en-US"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15617" y="5063454"/>
            <a:ext cx="6768752" cy="12458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spTree>
    <p:extLst>
      <p:ext uri="{BB962C8B-B14F-4D97-AF65-F5344CB8AC3E}">
        <p14:creationId xmlns="" xmlns:p14="http://schemas.microsoft.com/office/powerpoint/2010/main" val="2905202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742950" y="379413"/>
            <a:ext cx="7658100" cy="6097587"/>
          </a:xfrm>
          <a:prstGeom prst="rect">
            <a:avLst/>
          </a:prstGeom>
          <a:noFill/>
          <a:ln w="9525">
            <a:noFill/>
            <a:miter lim="800000"/>
            <a:headEnd/>
            <a:tailEnd/>
          </a:ln>
        </p:spPr>
      </p:pic>
      <p:sp>
        <p:nvSpPr>
          <p:cNvPr id="12293" name="Slide Number Placeholder 5"/>
          <p:cNvSpPr>
            <a:spLocks noGrp="1"/>
          </p:cNvSpPr>
          <p:nvPr>
            <p:ph type="sldNum" sz="quarter" idx="12"/>
          </p:nvPr>
        </p:nvSpPr>
        <p:spPr>
          <a:noFill/>
        </p:spPr>
        <p:txBody>
          <a:bodyPr/>
          <a:lstStyle/>
          <a:p>
            <a:fld id="{77F444EE-A4F0-4869-9EA7-5ED5C31AECC6}" type="slidenum">
              <a:rPr lang="ar-SA" smtClean="0">
                <a:latin typeface="Arial" pitchFamily="34" charset="0"/>
                <a:cs typeface="Arial" pitchFamily="34" charset="0"/>
              </a:rPr>
              <a:pPr/>
              <a:t>15</a:t>
            </a:fld>
            <a:endParaRPr lang="en-US" smtClean="0">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571480"/>
            <a:ext cx="7024744" cy="714380"/>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smtClean="0">
                <a:solidFill>
                  <a:schemeClr val="tx1"/>
                </a:solidFill>
                <a:latin typeface="Times New Roman" pitchFamily="18" charset="0"/>
                <a:cs typeface="Times New Roman" pitchFamily="18" charset="0"/>
              </a:rPr>
              <a:t>1- PRIMARY </a:t>
            </a:r>
            <a:r>
              <a:rPr lang="en-US" sz="2800" b="1" dirty="0">
                <a:solidFill>
                  <a:schemeClr val="tx1"/>
                </a:solidFill>
                <a:latin typeface="Times New Roman" pitchFamily="18" charset="0"/>
                <a:cs typeface="Times New Roman" pitchFamily="18" charset="0"/>
              </a:rPr>
              <a:t>STRUCTURE </a:t>
            </a:r>
            <a:r>
              <a:rPr lang="en-US" sz="2800" b="1" dirty="0" smtClean="0">
                <a:solidFill>
                  <a:schemeClr val="tx1"/>
                </a:solidFill>
                <a:latin typeface="Times New Roman" pitchFamily="18" charset="0"/>
                <a:cs typeface="Times New Roman" pitchFamily="18" charset="0"/>
              </a:rPr>
              <a:t>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71538" y="1428736"/>
            <a:ext cx="6777317" cy="2214578"/>
          </a:xfrm>
        </p:spPr>
        <p:style>
          <a:lnRef idx="2">
            <a:schemeClr val="dk1"/>
          </a:lnRef>
          <a:fillRef idx="1">
            <a:schemeClr val="lt1"/>
          </a:fillRef>
          <a:effectRef idx="0">
            <a:schemeClr val="dk1"/>
          </a:effectRef>
          <a:fontRef idx="minor">
            <a:schemeClr val="dk1"/>
          </a:fontRef>
        </p:style>
        <p:txBody>
          <a:bodyPr>
            <a:normAutofit/>
          </a:bodyPr>
          <a:lstStyle/>
          <a:p>
            <a:pPr algn="just"/>
            <a:r>
              <a:rPr lang="en-US" sz="1900" dirty="0" smtClean="0">
                <a:latin typeface="Times New Roman" pitchFamily="18" charset="0"/>
                <a:cs typeface="Times New Roman" pitchFamily="18" charset="0"/>
              </a:rPr>
              <a:t>Even a slight change in primary structure can affect a protein’s conformation and ability to function.</a:t>
            </a:r>
          </a:p>
          <a:p>
            <a:pPr algn="just"/>
            <a:r>
              <a:rPr lang="en-US" sz="1900" dirty="0" smtClean="0">
                <a:latin typeface="Times New Roman" pitchFamily="18" charset="0"/>
                <a:cs typeface="Times New Roman" pitchFamily="18" charset="0"/>
              </a:rPr>
              <a:t>In individuals with sickle cell disease, abnormal </a:t>
            </a:r>
            <a:r>
              <a:rPr lang="en-US" sz="1900" dirty="0" err="1" smtClean="0">
                <a:latin typeface="Times New Roman" pitchFamily="18" charset="0"/>
                <a:cs typeface="Times New Roman" pitchFamily="18" charset="0"/>
              </a:rPr>
              <a:t>hemoglobins</a:t>
            </a:r>
            <a:r>
              <a:rPr lang="en-US" sz="1900" dirty="0" smtClean="0">
                <a:latin typeface="Times New Roman" pitchFamily="18" charset="0"/>
                <a:cs typeface="Times New Roman" pitchFamily="18" charset="0"/>
              </a:rPr>
              <a:t>, develop because of a single amino acid substitution.</a:t>
            </a:r>
          </a:p>
          <a:p>
            <a:pPr algn="just"/>
            <a:r>
              <a:rPr lang="en-US" sz="1900" dirty="0" smtClean="0">
                <a:latin typeface="Times New Roman" pitchFamily="18" charset="0"/>
                <a:cs typeface="Times New Roman" pitchFamily="18" charset="0"/>
              </a:rPr>
              <a:t>These abnormal </a:t>
            </a:r>
            <a:r>
              <a:rPr lang="en-US" sz="1900" dirty="0" err="1" smtClean="0">
                <a:latin typeface="Times New Roman" pitchFamily="18" charset="0"/>
                <a:cs typeface="Times New Roman" pitchFamily="18" charset="0"/>
              </a:rPr>
              <a:t>hemoglobins</a:t>
            </a:r>
            <a:r>
              <a:rPr lang="en-US" sz="1900" dirty="0" smtClean="0">
                <a:latin typeface="Times New Roman" pitchFamily="18" charset="0"/>
                <a:cs typeface="Times New Roman" pitchFamily="18" charset="0"/>
              </a:rPr>
              <a:t> crystallize, deforming the red blood cells and leading to clogs in tiny blood vessels.</a:t>
            </a:r>
          </a:p>
          <a:p>
            <a:pPr>
              <a:defRPr/>
            </a:pPr>
            <a:endParaRPr lang="ar-SA" dirty="0"/>
          </a:p>
          <a:p>
            <a:pPr indent="-342900" algn="justLow">
              <a:lnSpc>
                <a:spcPct val="90000"/>
              </a:lnSpc>
              <a:buFontTx/>
              <a:buChar char="•"/>
            </a:pPr>
            <a:endParaRPr lang="en-US" sz="2200" dirty="0">
              <a:latin typeface="Times New Roman" pitchFamily="18" charset="0"/>
              <a:cs typeface="Times New Roman" pitchFamily="18" charset="0"/>
            </a:endParaRPr>
          </a:p>
          <a:p>
            <a:pPr indent="-342900">
              <a:lnSpc>
                <a:spcPct val="90000"/>
              </a:lnSpc>
              <a:buFontTx/>
              <a:buChar char="•"/>
            </a:pPr>
            <a:endParaRPr lang="en-US" b="1" dirty="0"/>
          </a:p>
        </p:txBody>
      </p:sp>
      <p:pic>
        <p:nvPicPr>
          <p:cNvPr id="7"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t="8591" r="6667" b="3575"/>
          <a:stretch>
            <a:fillRect/>
          </a:stretch>
        </p:blipFill>
        <p:spPr>
          <a:xfrm>
            <a:off x="1071538" y="3643314"/>
            <a:ext cx="6786610" cy="25586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58266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4704"/>
            <a:ext cx="7024744" cy="504056"/>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b="1" dirty="0" smtClean="0">
                <a:solidFill>
                  <a:schemeClr val="tx1"/>
                </a:solidFill>
                <a:latin typeface="Times New Roman" pitchFamily="18" charset="0"/>
                <a:cs typeface="Times New Roman" pitchFamily="18" charset="0"/>
              </a:rPr>
              <a:t>2- SECONDARY </a:t>
            </a:r>
            <a:r>
              <a:rPr lang="en-US" sz="2400" b="1" dirty="0">
                <a:solidFill>
                  <a:schemeClr val="tx1"/>
                </a:solidFill>
                <a:latin typeface="Times New Roman" pitchFamily="18" charset="0"/>
                <a:cs typeface="Times New Roman" pitchFamily="18" charset="0"/>
              </a:rPr>
              <a:t>STRUCTURE OF PROTEINS</a:t>
            </a:r>
            <a:endParaRPr lang="en-US" sz="2400" dirty="0">
              <a:solidFill>
                <a:schemeClr val="tx1"/>
              </a:solidFill>
              <a:latin typeface="Times New Roman" pitchFamily="18" charset="0"/>
              <a:cs typeface="Times New Roman" pitchFamily="18" charset="0"/>
            </a:endParaRPr>
          </a:p>
        </p:txBody>
      </p:sp>
      <p:sp>
        <p:nvSpPr>
          <p:cNvPr id="3" name="Content Placeholder 2"/>
          <p:cNvSpPr>
            <a:spLocks noGrp="1"/>
          </p:cNvSpPr>
          <p:nvPr>
            <p:ph sz="quarter" idx="13"/>
          </p:nvPr>
        </p:nvSpPr>
        <p:spPr>
          <a:xfrm>
            <a:off x="571472" y="1412776"/>
            <a:ext cx="4357718" cy="4680520"/>
          </a:xfrm>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Low">
              <a:buNone/>
            </a:pPr>
            <a:endParaRPr lang="en-US" sz="1800" dirty="0" smtClean="0">
              <a:latin typeface="Times New Roman" pitchFamily="18" charset="0"/>
              <a:cs typeface="Times New Roman" pitchFamily="18" charset="0"/>
            </a:endParaRPr>
          </a:p>
          <a:p>
            <a:pPr algn="just"/>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secondary structure of the </a:t>
            </a:r>
            <a:r>
              <a:rPr lang="en-US" sz="1800" dirty="0" smtClean="0">
                <a:latin typeface="Times New Roman" pitchFamily="18" charset="0"/>
                <a:cs typeface="Times New Roman" pitchFamily="18" charset="0"/>
              </a:rPr>
              <a:t>polypeptide  is a three dimensional structure.</a:t>
            </a:r>
          </a:p>
          <a:p>
            <a:pPr algn="just"/>
            <a:r>
              <a:rPr lang="en-US" sz="1800" dirty="0" smtClean="0">
                <a:latin typeface="Times New Roman" pitchFamily="18" charset="0"/>
                <a:ea typeface="Times New Roman" pitchFamily="18" charset="0"/>
                <a:cs typeface="Times New Roman" pitchFamily="18" charset="0"/>
              </a:rPr>
              <a:t>It results </a:t>
            </a:r>
            <a:r>
              <a:rPr lang="en-US" sz="1800" dirty="0">
                <a:latin typeface="Times New Roman" pitchFamily="18" charset="0"/>
                <a:ea typeface="Times New Roman" pitchFamily="18" charset="0"/>
                <a:cs typeface="Times New Roman" pitchFamily="18" charset="0"/>
              </a:rPr>
              <a:t>from hydrogen bond formation between hydrogen of –NH group of peptide bond and the carbonyl </a:t>
            </a:r>
            <a:r>
              <a:rPr lang="en-US" sz="1800" dirty="0" smtClean="0">
                <a:latin typeface="Times New Roman" pitchFamily="18" charset="0"/>
                <a:ea typeface="Times New Roman" pitchFamily="18" charset="0"/>
                <a:cs typeface="Times New Roman" pitchFamily="18" charset="0"/>
              </a:rPr>
              <a:t>oxygen –C=O of </a:t>
            </a:r>
            <a:r>
              <a:rPr lang="en-US" sz="1800" dirty="0">
                <a:latin typeface="Times New Roman" pitchFamily="18" charset="0"/>
                <a:ea typeface="Times New Roman" pitchFamily="18" charset="0"/>
                <a:cs typeface="Times New Roman" pitchFamily="18" charset="0"/>
              </a:rPr>
              <a:t>another peptide bond. </a:t>
            </a:r>
            <a:endParaRPr lang="en-US" sz="1800" dirty="0" smtClean="0">
              <a:latin typeface="Times New Roman" pitchFamily="18" charset="0"/>
              <a:ea typeface="Times New Roman" pitchFamily="18" charset="0"/>
              <a:cs typeface="Times New Roman" pitchFamily="18" charset="0"/>
            </a:endParaRPr>
          </a:p>
          <a:p>
            <a:pPr algn="just"/>
            <a:r>
              <a:rPr lang="en-US" sz="1800" dirty="0" smtClean="0">
                <a:latin typeface="Times New Roman" pitchFamily="18" charset="0"/>
                <a:ea typeface="Times New Roman" pitchFamily="18" charset="0"/>
                <a:cs typeface="Times New Roman" pitchFamily="18" charset="0"/>
              </a:rPr>
              <a:t> </a:t>
            </a:r>
            <a:r>
              <a:rPr lang="en-US" sz="1800" dirty="0">
                <a:latin typeface="Times New Roman" pitchFamily="18" charset="0"/>
                <a:ea typeface="Times New Roman" pitchFamily="18" charset="0"/>
                <a:cs typeface="Times New Roman" pitchFamily="18" charset="0"/>
              </a:rPr>
              <a:t>According to H-bonding there are two main forms of secondary structure:</a:t>
            </a:r>
          </a:p>
          <a:p>
            <a:pPr marL="386080" lvl="1" indent="177800" algn="just" eaLnBrk="0" hangingPunct="0">
              <a:defRPr/>
            </a:pPr>
            <a:r>
              <a:rPr lang="en-US" sz="1800" u="sng" dirty="0" smtClean="0">
                <a:solidFill>
                  <a:srgbClr val="FF0000"/>
                </a:solidFill>
                <a:latin typeface="Times New Roman" pitchFamily="18" charset="0"/>
                <a:ea typeface="Times New Roman" pitchFamily="18" charset="0"/>
                <a:cs typeface="Times New Roman" pitchFamily="18" charset="0"/>
              </a:rPr>
              <a:t> α-helix</a:t>
            </a:r>
            <a:r>
              <a:rPr lang="en-US" sz="1800" u="sng" dirty="0">
                <a:solidFill>
                  <a:srgbClr val="FF0000"/>
                </a:solidFill>
                <a:latin typeface="Times New Roman" pitchFamily="18" charset="0"/>
                <a:ea typeface="Times New Roman" pitchFamily="18" charset="0"/>
                <a:cs typeface="Times New Roman" pitchFamily="18" charset="0"/>
              </a:rPr>
              <a:t>: </a:t>
            </a:r>
            <a:r>
              <a:rPr lang="en-US" sz="1600" dirty="0">
                <a:latin typeface="Times New Roman" pitchFamily="18" charset="0"/>
                <a:cs typeface="Times New Roman" pitchFamily="18" charset="0"/>
              </a:rPr>
              <a:t>It is a spiral structure resulting from hydrogen bonding between one peptide bond and the fourth </a:t>
            </a:r>
            <a:r>
              <a:rPr lang="en-US" sz="1600" dirty="0" smtClean="0">
                <a:latin typeface="Times New Roman" pitchFamily="18" charset="0"/>
                <a:cs typeface="Times New Roman" pitchFamily="18" charset="0"/>
              </a:rPr>
              <a:t>one.</a:t>
            </a:r>
          </a:p>
          <a:p>
            <a:pPr marL="386080" lvl="1" indent="177800" algn="just" eaLnBrk="0" hangingPunct="0">
              <a:defRPr/>
            </a:pPr>
            <a:r>
              <a:rPr lang="en-US" sz="1800" u="sng" dirty="0" smtClean="0">
                <a:solidFill>
                  <a:srgbClr val="FF0000"/>
                </a:solidFill>
                <a:latin typeface="Times New Roman" pitchFamily="18" charset="0"/>
                <a:ea typeface="Times New Roman" pitchFamily="18" charset="0"/>
                <a:cs typeface="Times New Roman" pitchFamily="18" charset="0"/>
              </a:rPr>
              <a:t> β-sheets</a:t>
            </a:r>
            <a:r>
              <a:rPr lang="en-US" sz="1800" dirty="0" smtClean="0">
                <a:solidFill>
                  <a:srgbClr val="FF0000"/>
                </a:solidFill>
                <a:latin typeface="Times New Roman" pitchFamily="18" charset="0"/>
                <a:ea typeface="Times New Roman" pitchFamily="18" charset="0"/>
                <a:cs typeface="Times New Roman" pitchFamily="18" charset="0"/>
              </a:rPr>
              <a:t>: </a:t>
            </a:r>
            <a:r>
              <a:rPr lang="en-US" sz="1600" dirty="0">
                <a:latin typeface="Times New Roman" pitchFamily="18" charset="0"/>
                <a:cs typeface="Times New Roman" pitchFamily="18" charset="0"/>
              </a:rPr>
              <a:t>It</a:t>
            </a:r>
            <a:r>
              <a:rPr lang="en-US" sz="1800" dirty="0" smtClean="0">
                <a:solidFill>
                  <a:srgbClr val="FF0000"/>
                </a:solidFill>
                <a:latin typeface="Times New Roman" pitchFamily="18" charset="0"/>
                <a:ea typeface="Times New Roman" pitchFamily="18" charset="0"/>
                <a:cs typeface="Times New Roman" pitchFamily="18" charset="0"/>
              </a:rPr>
              <a:t> </a:t>
            </a:r>
            <a:r>
              <a:rPr lang="en-US" sz="1600" dirty="0" smtClean="0">
                <a:latin typeface="Times New Roman" pitchFamily="18" charset="0"/>
                <a:cs typeface="Times New Roman" pitchFamily="18" charset="0"/>
              </a:rPr>
              <a:t>is </a:t>
            </a:r>
            <a:r>
              <a:rPr lang="en-US" sz="1600" dirty="0">
                <a:latin typeface="Times New Roman" pitchFamily="18" charset="0"/>
                <a:cs typeface="Times New Roman" pitchFamily="18" charset="0"/>
              </a:rPr>
              <a:t>another form of secondary structure in which two or more polypeptides (or segments of the same peptide chain) are linked together by hydrogen bond between H- of NH- of one chain and carbonyl oxygen of adjacent chain (or segment</a:t>
            </a:r>
            <a:r>
              <a:rPr lang="en-US" sz="1600" dirty="0" smtClean="0">
                <a:latin typeface="Times New Roman" pitchFamily="18" charset="0"/>
                <a:cs typeface="Times New Roman" pitchFamily="18" charset="0"/>
              </a:rPr>
              <a:t>).</a:t>
            </a:r>
          </a:p>
          <a:p>
            <a:pPr marL="386080" lvl="1" indent="177800" algn="just" eaLnBrk="0" hangingPunct="0">
              <a:defRPr/>
            </a:pPr>
            <a:endParaRPr lang="en-US" sz="1600" dirty="0">
              <a:latin typeface="Times New Roman" pitchFamily="18" charset="0"/>
              <a:cs typeface="Times New Roman" pitchFamily="18" charset="0"/>
            </a:endParaRPr>
          </a:p>
          <a:p>
            <a:pPr lvl="1" algn="justLow" eaLnBrk="0" hangingPunct="0">
              <a:defRPr/>
            </a:pPr>
            <a:endParaRPr lang="en-US" sz="900" dirty="0"/>
          </a:p>
          <a:p>
            <a:pPr lvl="1" algn="just"/>
            <a:endParaRPr lang="en-US" sz="1600" dirty="0" smtClean="0">
              <a:latin typeface="Times New Roman" pitchFamily="18" charset="0"/>
              <a:cs typeface="Times New Roman" pitchFamily="18" charset="0"/>
            </a:endParaRPr>
          </a:p>
          <a:p>
            <a:pPr algn="justLow">
              <a:buNone/>
            </a:pPr>
            <a:endParaRPr lang="en-US" sz="1800" dirty="0" smtClean="0">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cstate="print"/>
          <a:srcRect b="2791"/>
          <a:stretch>
            <a:fillRect/>
          </a:stretch>
        </p:blipFill>
        <p:spPr>
          <a:xfrm>
            <a:off x="5143504" y="1484784"/>
            <a:ext cx="3316928" cy="45365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236573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28596" y="1142984"/>
            <a:ext cx="5143536" cy="5357850"/>
          </a:xfrm>
        </p:spPr>
        <p:style>
          <a:lnRef idx="2">
            <a:schemeClr val="accent1"/>
          </a:lnRef>
          <a:fillRef idx="1">
            <a:schemeClr val="lt1"/>
          </a:fillRef>
          <a:effectRef idx="0">
            <a:schemeClr val="accent1"/>
          </a:effectRef>
          <a:fontRef idx="minor">
            <a:schemeClr val="dk1"/>
          </a:fontRef>
        </p:style>
        <p:txBody>
          <a:bodyPr>
            <a:normAutofit/>
          </a:bodyPr>
          <a:lstStyle/>
          <a:p>
            <a:pPr marL="342900" lvl="1" algn="justLow"/>
            <a:r>
              <a:rPr lang="en-US" sz="1700" b="1" u="sng" dirty="0" smtClean="0">
                <a:solidFill>
                  <a:srgbClr val="FF0000"/>
                </a:solidFill>
                <a:latin typeface="Times New Roman" pitchFamily="18" charset="0"/>
                <a:ea typeface="Times New Roman" pitchFamily="18" charset="0"/>
                <a:cs typeface="Times New Roman" pitchFamily="18" charset="0"/>
              </a:rPr>
              <a:t>Loops &amp; Bends:</a:t>
            </a:r>
          </a:p>
          <a:p>
            <a:pPr algn="justLow"/>
            <a:r>
              <a:rPr lang="en-US" sz="1800" dirty="0" smtClean="0">
                <a:solidFill>
                  <a:schemeClr val="tx1"/>
                </a:solidFill>
                <a:latin typeface="Times New Roman" pitchFamily="18" charset="0"/>
                <a:ea typeface="Times New Roman" pitchFamily="18" charset="0"/>
                <a:cs typeface="Times New Roman" pitchFamily="18" charset="0"/>
              </a:rPr>
              <a:t>Turns and bends e.g. :</a:t>
            </a:r>
            <a:r>
              <a:rPr lang="ar-SA" sz="1800" dirty="0" smtClean="0">
                <a:solidFill>
                  <a:schemeClr val="tx1"/>
                </a:solidFill>
                <a:latin typeface="Times New Roman" pitchFamily="18" charset="0"/>
                <a:ea typeface="Times New Roman" pitchFamily="18" charset="0"/>
                <a:cs typeface="Times New Roman" pitchFamily="18" charset="0"/>
                <a:sym typeface="Symbol" pitchFamily="18" charset="2"/>
              </a:rPr>
              <a:t> </a:t>
            </a:r>
            <a:r>
              <a:rPr lang="en-US" sz="1800" dirty="0" smtClean="0">
                <a:solidFill>
                  <a:schemeClr val="tx1"/>
                </a:solidFill>
                <a:latin typeface="Times New Roman" pitchFamily="18" charset="0"/>
                <a:ea typeface="Times New Roman" pitchFamily="18" charset="0"/>
                <a:cs typeface="Times New Roman" pitchFamily="18" charset="0"/>
                <a:sym typeface="Symbol" pitchFamily="18" charset="2"/>
              </a:rPr>
              <a:t>(</a:t>
            </a:r>
            <a:r>
              <a:rPr lang="ar-SA" sz="1800" dirty="0" smtClean="0">
                <a:solidFill>
                  <a:schemeClr val="tx1"/>
                </a:solidFill>
                <a:latin typeface="Times New Roman" pitchFamily="18" charset="0"/>
                <a:ea typeface="Times New Roman" pitchFamily="18" charset="0"/>
                <a:cs typeface="Times New Roman" pitchFamily="18" charset="0"/>
                <a:sym typeface="Symbol" pitchFamily="18" charset="2"/>
              </a:rPr>
              <a:t></a:t>
            </a:r>
            <a:r>
              <a:rPr lang="en-US" sz="1800" dirty="0" smtClean="0">
                <a:solidFill>
                  <a:schemeClr val="tx1"/>
                </a:solidFill>
                <a:latin typeface="Times New Roman" pitchFamily="18" charset="0"/>
                <a:ea typeface="Times New Roman" pitchFamily="18" charset="0"/>
                <a:cs typeface="Times New Roman" pitchFamily="18" charset="0"/>
              </a:rPr>
              <a:t>-bend) refer to short segments of amino acids that join two units of the secondary structure, such as two adjacent strands of an </a:t>
            </a:r>
            <a:r>
              <a:rPr lang="en-US" sz="1800" dirty="0" err="1" smtClean="0">
                <a:solidFill>
                  <a:schemeClr val="tx1"/>
                </a:solidFill>
                <a:latin typeface="Times New Roman" pitchFamily="18" charset="0"/>
                <a:ea typeface="Times New Roman" pitchFamily="18" charset="0"/>
                <a:cs typeface="Times New Roman" pitchFamily="18" charset="0"/>
              </a:rPr>
              <a:t>antiparallel</a:t>
            </a:r>
            <a:r>
              <a:rPr lang="en-US" sz="1800" dirty="0" smtClean="0">
                <a:solidFill>
                  <a:schemeClr val="tx1"/>
                </a:solidFill>
                <a:latin typeface="Times New Roman" pitchFamily="18" charset="0"/>
                <a:ea typeface="Times New Roman" pitchFamily="18" charset="0"/>
                <a:cs typeface="Times New Roman" pitchFamily="18" charset="0"/>
              </a:rPr>
              <a:t> sheet. </a:t>
            </a:r>
          </a:p>
          <a:p>
            <a:pPr algn="justLow"/>
            <a:r>
              <a:rPr lang="en-US" sz="1800" dirty="0" smtClean="0">
                <a:solidFill>
                  <a:schemeClr val="tx1"/>
                </a:solidFill>
                <a:latin typeface="Times New Roman" pitchFamily="18" charset="0"/>
                <a:ea typeface="Times New Roman" pitchFamily="18" charset="0"/>
                <a:cs typeface="Times New Roman" pitchFamily="18" charset="0"/>
              </a:rPr>
              <a:t>A turn involves four </a:t>
            </a:r>
            <a:r>
              <a:rPr lang="en-US" sz="1800" dirty="0" err="1" smtClean="0">
                <a:solidFill>
                  <a:schemeClr val="tx1"/>
                </a:solidFill>
                <a:latin typeface="Times New Roman" pitchFamily="18" charset="0"/>
                <a:ea typeface="Times New Roman" pitchFamily="18" charset="0"/>
                <a:cs typeface="Times New Roman" pitchFamily="18" charset="0"/>
              </a:rPr>
              <a:t>aminoacyl</a:t>
            </a:r>
            <a:r>
              <a:rPr lang="en-US" sz="1800" dirty="0" smtClean="0">
                <a:solidFill>
                  <a:schemeClr val="tx1"/>
                </a:solidFill>
                <a:latin typeface="Times New Roman" pitchFamily="18" charset="0"/>
                <a:ea typeface="Times New Roman" pitchFamily="18" charset="0"/>
                <a:cs typeface="Times New Roman" pitchFamily="18" charset="0"/>
              </a:rPr>
              <a:t> residues, in which the first residue is hydrogen-bonded to the fourth, resulting in a tight 180° turn. </a:t>
            </a:r>
            <a:r>
              <a:rPr lang="en-US" sz="1800" dirty="0" err="1" smtClean="0">
                <a:solidFill>
                  <a:schemeClr val="tx1"/>
                </a:solidFill>
                <a:latin typeface="Times New Roman" pitchFamily="18" charset="0"/>
                <a:ea typeface="Times New Roman" pitchFamily="18" charset="0"/>
                <a:cs typeface="Times New Roman" pitchFamily="18" charset="0"/>
              </a:rPr>
              <a:t>Proline</a:t>
            </a:r>
            <a:r>
              <a:rPr lang="en-US" sz="1800" dirty="0" smtClean="0">
                <a:solidFill>
                  <a:schemeClr val="tx1"/>
                </a:solidFill>
                <a:latin typeface="Times New Roman" pitchFamily="18" charset="0"/>
                <a:ea typeface="Times New Roman" pitchFamily="18" charset="0"/>
                <a:cs typeface="Times New Roman" pitchFamily="18" charset="0"/>
              </a:rPr>
              <a:t> and </a:t>
            </a:r>
            <a:r>
              <a:rPr lang="en-US" sz="1800" dirty="0" err="1" smtClean="0">
                <a:solidFill>
                  <a:schemeClr val="tx1"/>
                </a:solidFill>
                <a:latin typeface="Times New Roman" pitchFamily="18" charset="0"/>
                <a:ea typeface="Times New Roman" pitchFamily="18" charset="0"/>
                <a:cs typeface="Times New Roman" pitchFamily="18" charset="0"/>
              </a:rPr>
              <a:t>glycine</a:t>
            </a:r>
            <a:r>
              <a:rPr lang="en-US" sz="1800" dirty="0" smtClean="0">
                <a:solidFill>
                  <a:schemeClr val="tx1"/>
                </a:solidFill>
                <a:latin typeface="Times New Roman" pitchFamily="18" charset="0"/>
                <a:ea typeface="Times New Roman" pitchFamily="18" charset="0"/>
                <a:cs typeface="Times New Roman" pitchFamily="18" charset="0"/>
              </a:rPr>
              <a:t> often are present in turns.</a:t>
            </a:r>
          </a:p>
          <a:p>
            <a:pPr algn="justLow"/>
            <a:r>
              <a:rPr lang="en-US" sz="1800" dirty="0" smtClean="0">
                <a:solidFill>
                  <a:schemeClr val="tx1"/>
                </a:solidFill>
                <a:latin typeface="Times New Roman" pitchFamily="18" charset="0"/>
                <a:ea typeface="Times New Roman" pitchFamily="18" charset="0"/>
                <a:cs typeface="Times New Roman" pitchFamily="18" charset="0"/>
              </a:rPr>
              <a:t>Loops are regions that contain residues beyond the minimum number necessary to connect adjacent regions of secondary structure. Irregular in conformation, loops nevertheless serve key biologic roles. For many enzymes, the loops that bridge domains responsible for binding substrates often contain </a:t>
            </a:r>
            <a:r>
              <a:rPr lang="en-US" sz="1800" dirty="0" err="1" smtClean="0">
                <a:solidFill>
                  <a:schemeClr val="tx1"/>
                </a:solidFill>
                <a:latin typeface="Times New Roman" pitchFamily="18" charset="0"/>
                <a:ea typeface="Times New Roman" pitchFamily="18" charset="0"/>
                <a:cs typeface="Times New Roman" pitchFamily="18" charset="0"/>
              </a:rPr>
              <a:t>aminoacyl</a:t>
            </a:r>
            <a:r>
              <a:rPr lang="en-US" sz="1800" dirty="0" smtClean="0">
                <a:solidFill>
                  <a:schemeClr val="tx1"/>
                </a:solidFill>
                <a:latin typeface="Times New Roman" pitchFamily="18" charset="0"/>
                <a:ea typeface="Times New Roman" pitchFamily="18" charset="0"/>
                <a:cs typeface="Times New Roman" pitchFamily="18" charset="0"/>
              </a:rPr>
              <a:t> residues that participate in catalysis. </a:t>
            </a:r>
            <a:endParaRPr lang="ar-IQ" sz="1800" dirty="0" smtClean="0">
              <a:solidFill>
                <a:schemeClr val="tx1"/>
              </a:solidFill>
              <a:latin typeface="Times New Roman" pitchFamily="18" charset="0"/>
              <a:ea typeface="Times New Roman" pitchFamily="18" charset="0"/>
              <a:cs typeface="Times New Roman" pitchFamily="18" charset="0"/>
            </a:endParaRPr>
          </a:p>
        </p:txBody>
      </p:sp>
      <p:sp>
        <p:nvSpPr>
          <p:cNvPr id="5" name="Title 1"/>
          <p:cNvSpPr>
            <a:spLocks noGrp="1"/>
          </p:cNvSpPr>
          <p:nvPr>
            <p:ph type="title"/>
          </p:nvPr>
        </p:nvSpPr>
        <p:spPr>
          <a:xfrm>
            <a:off x="1071538" y="428604"/>
            <a:ext cx="7024744" cy="543948"/>
          </a:xfrm>
        </p:spPr>
        <p:style>
          <a:lnRef idx="0">
            <a:schemeClr val="accent1"/>
          </a:lnRef>
          <a:fillRef idx="3">
            <a:schemeClr val="accent1"/>
          </a:fillRef>
          <a:effectRef idx="3">
            <a:schemeClr val="accent1"/>
          </a:effectRef>
          <a:fontRef idx="minor">
            <a:schemeClr val="lt1"/>
          </a:fontRef>
        </p:style>
        <p:txBody>
          <a:bodyPr>
            <a:normAutofit/>
          </a:bodyPr>
          <a:lstStyle/>
          <a:p>
            <a:r>
              <a:rPr lang="en-US" sz="2400" b="1" dirty="0" smtClean="0">
                <a:solidFill>
                  <a:schemeClr val="tx1"/>
                </a:solidFill>
                <a:latin typeface="Times New Roman" pitchFamily="18" charset="0"/>
                <a:cs typeface="Times New Roman" pitchFamily="18" charset="0"/>
              </a:rPr>
              <a:t>2- SECONDARY </a:t>
            </a:r>
            <a:r>
              <a:rPr lang="en-US" sz="2400" b="1" dirty="0">
                <a:solidFill>
                  <a:schemeClr val="tx1"/>
                </a:solidFill>
                <a:latin typeface="Times New Roman" pitchFamily="18" charset="0"/>
                <a:cs typeface="Times New Roman" pitchFamily="18" charset="0"/>
              </a:rPr>
              <a:t>STRUCTURE OF PROTEINS</a:t>
            </a:r>
            <a:endParaRPr lang="en-US" sz="2400" dirty="0">
              <a:solidFill>
                <a:schemeClr val="tx1"/>
              </a:solidFill>
              <a:latin typeface="Times New Roman" pitchFamily="18" charset="0"/>
              <a:cs typeface="Times New Roman" pitchFamily="18" charset="0"/>
            </a:endParaRPr>
          </a:p>
        </p:txBody>
      </p:sp>
      <p:pic>
        <p:nvPicPr>
          <p:cNvPr id="67586" name="Picture 2"/>
          <p:cNvPicPr>
            <a:picLocks noGrp="1" noChangeAspect="1" noChangeArrowheads="1"/>
          </p:cNvPicPr>
          <p:nvPr>
            <p:ph sz="quarter" idx="14"/>
          </p:nvPr>
        </p:nvPicPr>
        <p:blipFill>
          <a:blip r:embed="rId3" cstate="print"/>
          <a:srcRect/>
          <a:stretch>
            <a:fillRect/>
          </a:stretch>
        </p:blipFill>
        <p:spPr bwMode="auto">
          <a:xfrm>
            <a:off x="5786446" y="1357298"/>
            <a:ext cx="2714643" cy="4357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6462354" y="5929330"/>
            <a:ext cx="1029449" cy="369332"/>
          </a:xfrm>
          <a:prstGeom prst="rect">
            <a:avLst/>
          </a:prstGeom>
        </p:spPr>
        <p:txBody>
          <a:bodyPr wrap="none">
            <a:spAutoFit/>
          </a:bodyPr>
          <a:lstStyle/>
          <a:p>
            <a:r>
              <a:rPr lang="en-US" b="1" dirty="0" smtClean="0">
                <a:latin typeface="Times New Roman" pitchFamily="18" charset="0"/>
                <a:ea typeface="Times New Roman" pitchFamily="18" charset="0"/>
                <a:cs typeface="Times New Roman" pitchFamily="18" charset="0"/>
                <a:sym typeface="Symbol" pitchFamily="18" charset="2"/>
              </a:rPr>
              <a:t>(</a:t>
            </a:r>
            <a:r>
              <a:rPr lang="ar-SA" b="1" dirty="0" smtClean="0">
                <a:latin typeface="Times New Roman" pitchFamily="18" charset="0"/>
                <a:ea typeface="Times New Roman" pitchFamily="18" charset="0"/>
                <a:cs typeface="Times New Roman" pitchFamily="18" charset="0"/>
                <a:sym typeface="Symbol" pitchFamily="18" charset="2"/>
              </a:rPr>
              <a:t></a:t>
            </a:r>
            <a:r>
              <a:rPr lang="en-US" b="1" dirty="0" smtClean="0">
                <a:latin typeface="Times New Roman" pitchFamily="18" charset="0"/>
                <a:ea typeface="Times New Roman" pitchFamily="18" charset="0"/>
                <a:cs typeface="Times New Roman" pitchFamily="18" charset="0"/>
              </a:rPr>
              <a:t>-bend)</a:t>
            </a:r>
            <a:endParaRPr lang="ar-IQ"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96887" y="476672"/>
            <a:ext cx="3994151" cy="432048"/>
          </a:xfrm>
          <a:ln/>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altLang="ja-JP" sz="3000" b="1" dirty="0" smtClean="0">
                <a:ln w="10541" cmpd="sng">
                  <a:solidFill>
                    <a:srgbClr val="7D7D7D">
                      <a:tint val="100000"/>
                      <a:shade val="100000"/>
                      <a:satMod val="110000"/>
                    </a:srgbClr>
                  </a:solidFill>
                  <a:prstDash val="solid"/>
                </a:ln>
                <a:solidFill>
                  <a:sysClr val="windowText" lastClr="000000"/>
                </a:solidFill>
                <a:latin typeface="Times New Roman" pitchFamily="18" charset="0"/>
                <a:cs typeface="Times New Roman" pitchFamily="18" charset="0"/>
              </a:rPr>
              <a:t>Secondary structure</a:t>
            </a:r>
          </a:p>
        </p:txBody>
      </p:sp>
      <p:pic>
        <p:nvPicPr>
          <p:cNvPr id="12291" name="Picture 5" descr="C:\My Documents\TE講義\1IGD_ribbon.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l="24808" r="24808"/>
          <a:stretch>
            <a:fillRect/>
          </a:stretch>
        </p:blipFill>
        <p:spPr bwMode="auto">
          <a:xfrm>
            <a:off x="3948528" y="1118085"/>
            <a:ext cx="1903427" cy="25127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292" name="Picture 7" descr="C:\My Documents\TE講義\BETA.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l="33664" t="6667" r="33664" b="6667"/>
          <a:stretch>
            <a:fillRect/>
          </a:stretch>
        </p:blipFill>
        <p:spPr bwMode="auto">
          <a:xfrm>
            <a:off x="7020272" y="1916547"/>
            <a:ext cx="1296144" cy="20165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293" name="Text Box 8"/>
          <p:cNvSpPr txBox="1">
            <a:spLocks noChangeArrowheads="1"/>
          </p:cNvSpPr>
          <p:nvPr/>
        </p:nvSpPr>
        <p:spPr bwMode="auto">
          <a:xfrm>
            <a:off x="218929" y="1351603"/>
            <a:ext cx="2517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en-US" altLang="ja-JP" dirty="0">
                <a:solidFill>
                  <a:srgbClr val="FF0000"/>
                </a:solidFill>
                <a:latin typeface="Tahoma" pitchFamily="34" charset="0"/>
                <a:cs typeface="Tahoma" pitchFamily="34" charset="0"/>
              </a:rPr>
              <a:t>α</a:t>
            </a:r>
            <a:r>
              <a:rPr lang="en-US" altLang="ja-JP" dirty="0">
                <a:solidFill>
                  <a:srgbClr val="FF0000"/>
                </a:solidFill>
                <a:latin typeface="Tahoma" pitchFamily="34" charset="0"/>
                <a:ea typeface="HGP創英角ﾎﾟｯﾌﾟ体" pitchFamily="50" charset="-128"/>
              </a:rPr>
              <a:t>-helix</a:t>
            </a:r>
          </a:p>
        </p:txBody>
      </p:sp>
      <p:sp>
        <p:nvSpPr>
          <p:cNvPr id="12294" name="Text Box 9"/>
          <p:cNvSpPr txBox="1">
            <a:spLocks noChangeArrowheads="1"/>
          </p:cNvSpPr>
          <p:nvPr/>
        </p:nvSpPr>
        <p:spPr bwMode="auto">
          <a:xfrm>
            <a:off x="6388100" y="1291927"/>
            <a:ext cx="25177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Times New Roman" pitchFamily="18" charset="0"/>
                <a:ea typeface="ＭＳ Ｐゴシック" charset="-128"/>
              </a:defRPr>
            </a:lvl1pPr>
            <a:lvl2pPr marL="742950" indent="-285750" eaLnBrk="0" hangingPunct="0">
              <a:defRPr kumimoji="1" sz="2400">
                <a:solidFill>
                  <a:schemeClr val="tx1"/>
                </a:solidFill>
                <a:latin typeface="Times New Roman" pitchFamily="18" charset="0"/>
                <a:ea typeface="ＭＳ Ｐゴシック" charset="-128"/>
              </a:defRPr>
            </a:lvl2pPr>
            <a:lvl3pPr marL="1143000" indent="-228600" eaLnBrk="0" hangingPunct="0">
              <a:defRPr kumimoji="1" sz="2400">
                <a:solidFill>
                  <a:schemeClr val="tx1"/>
                </a:solidFill>
                <a:latin typeface="Times New Roman" pitchFamily="18" charset="0"/>
                <a:ea typeface="ＭＳ Ｐゴシック" charset="-128"/>
              </a:defRPr>
            </a:lvl3pPr>
            <a:lvl4pPr marL="1600200" indent="-228600" eaLnBrk="0" hangingPunct="0">
              <a:defRPr kumimoji="1" sz="2400">
                <a:solidFill>
                  <a:schemeClr val="tx1"/>
                </a:solidFill>
                <a:latin typeface="Times New Roman" pitchFamily="18" charset="0"/>
                <a:ea typeface="ＭＳ Ｐゴシック" charset="-128"/>
              </a:defRPr>
            </a:lvl4pPr>
            <a:lvl5pPr marL="2057400" indent="-228600" eaLnBrk="0" hangingPunct="0">
              <a:defRPr kumimoji="1" sz="2400">
                <a:solidFill>
                  <a:schemeClr val="tx1"/>
                </a:solidFill>
                <a:latin typeface="Times New Roman" pitchFamily="18" charset="0"/>
                <a:ea typeface="ＭＳ Ｐゴシック" charset="-128"/>
              </a:defRPr>
            </a:lvl5pPr>
            <a:lvl6pPr marL="25146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6pPr>
            <a:lvl7pPr marL="29718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7pPr>
            <a:lvl8pPr marL="34290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8pPr>
            <a:lvl9pPr marL="3886200" indent="-228600" algn="l" rtl="0" eaLnBrk="0" fontAlgn="base" hangingPunct="0">
              <a:spcBef>
                <a:spcPct val="0"/>
              </a:spcBef>
              <a:spcAft>
                <a:spcPct val="0"/>
              </a:spcAft>
              <a:defRPr kumimoji="1" sz="2400">
                <a:solidFill>
                  <a:schemeClr val="tx1"/>
                </a:solidFill>
                <a:latin typeface="Times New Roman" pitchFamily="18" charset="0"/>
                <a:ea typeface="ＭＳ Ｐゴシック" charset="-128"/>
              </a:defRPr>
            </a:lvl9pPr>
          </a:lstStyle>
          <a:p>
            <a:pPr algn="ctr" eaLnBrk="1" hangingPunct="1">
              <a:spcBef>
                <a:spcPct val="50000"/>
              </a:spcBef>
            </a:pPr>
            <a:r>
              <a:rPr lang="en-US" altLang="ja-JP" dirty="0">
                <a:solidFill>
                  <a:srgbClr val="FF0000"/>
                </a:solidFill>
                <a:latin typeface="Tahoma" pitchFamily="34" charset="0"/>
                <a:cs typeface="Tahoma" pitchFamily="34" charset="0"/>
              </a:rPr>
              <a:t>β</a:t>
            </a:r>
            <a:r>
              <a:rPr lang="en-US" altLang="ja-JP" dirty="0">
                <a:solidFill>
                  <a:srgbClr val="FF0000"/>
                </a:solidFill>
                <a:latin typeface="Tahoma" pitchFamily="34" charset="0"/>
                <a:ea typeface="HGP創英角ﾎﾟｯﾌﾟ体" pitchFamily="50" charset="-128"/>
              </a:rPr>
              <a:t>-sheet</a:t>
            </a:r>
          </a:p>
        </p:txBody>
      </p:sp>
      <p:sp>
        <p:nvSpPr>
          <p:cNvPr id="12295" name="Rectangle 10"/>
          <p:cNvSpPr>
            <a:spLocks noChangeArrowheads="1"/>
          </p:cNvSpPr>
          <p:nvPr/>
        </p:nvSpPr>
        <p:spPr bwMode="auto">
          <a:xfrm rot="1724684">
            <a:off x="4420439" y="1292056"/>
            <a:ext cx="465087" cy="1812938"/>
          </a:xfrm>
          <a:prstGeom prst="rect">
            <a:avLst/>
          </a:prstGeom>
          <a:noFill/>
          <a:ln w="76200">
            <a:solidFill>
              <a:srgbClr val="99CC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p>
        </p:txBody>
      </p:sp>
      <p:sp>
        <p:nvSpPr>
          <p:cNvPr id="12296" name="Rectangle 11"/>
          <p:cNvSpPr>
            <a:spLocks noChangeArrowheads="1"/>
          </p:cNvSpPr>
          <p:nvPr/>
        </p:nvSpPr>
        <p:spPr bwMode="auto">
          <a:xfrm rot="-10934">
            <a:off x="4827542" y="1357215"/>
            <a:ext cx="932357" cy="1623636"/>
          </a:xfrm>
          <a:prstGeom prst="rect">
            <a:avLst/>
          </a:prstGeom>
          <a:noFill/>
          <a:ln w="76200">
            <a:solidFill>
              <a:srgbClr val="FF6600"/>
            </a:solidFill>
            <a:prstDash val="sysDot"/>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a:p>
        </p:txBody>
      </p:sp>
      <p:sp>
        <p:nvSpPr>
          <p:cNvPr id="12297" name="Line 12"/>
          <p:cNvSpPr>
            <a:spLocks noChangeShapeType="1"/>
          </p:cNvSpPr>
          <p:nvPr/>
        </p:nvSpPr>
        <p:spPr bwMode="auto">
          <a:xfrm flipV="1">
            <a:off x="2206624" y="1291927"/>
            <a:ext cx="2618337" cy="624620"/>
          </a:xfrm>
          <a:prstGeom prst="line">
            <a:avLst/>
          </a:prstGeom>
          <a:noFill/>
          <a:ln w="38100">
            <a:solidFill>
              <a:srgbClr val="99CC00"/>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8" name="Line 13"/>
          <p:cNvSpPr>
            <a:spLocks noChangeShapeType="1"/>
          </p:cNvSpPr>
          <p:nvPr/>
        </p:nvSpPr>
        <p:spPr bwMode="auto">
          <a:xfrm flipV="1">
            <a:off x="2206624" y="2868452"/>
            <a:ext cx="1806542" cy="1064604"/>
          </a:xfrm>
          <a:prstGeom prst="line">
            <a:avLst/>
          </a:prstGeom>
          <a:noFill/>
          <a:ln w="38100">
            <a:solidFill>
              <a:srgbClr val="99CC00"/>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299" name="Line 14"/>
          <p:cNvSpPr>
            <a:spLocks noChangeShapeType="1"/>
          </p:cNvSpPr>
          <p:nvPr/>
        </p:nvSpPr>
        <p:spPr bwMode="auto">
          <a:xfrm>
            <a:off x="5851955" y="1484027"/>
            <a:ext cx="1168316" cy="432519"/>
          </a:xfrm>
          <a:prstGeom prst="line">
            <a:avLst/>
          </a:prstGeom>
          <a:noFill/>
          <a:ln w="38100">
            <a:solidFill>
              <a:srgbClr val="FF6600"/>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sp>
        <p:nvSpPr>
          <p:cNvPr id="12300" name="Line 15"/>
          <p:cNvSpPr>
            <a:spLocks noChangeShapeType="1"/>
          </p:cNvSpPr>
          <p:nvPr/>
        </p:nvSpPr>
        <p:spPr bwMode="auto">
          <a:xfrm>
            <a:off x="5851954" y="2982330"/>
            <a:ext cx="1168317" cy="950727"/>
          </a:xfrm>
          <a:prstGeom prst="line">
            <a:avLst/>
          </a:prstGeom>
          <a:noFill/>
          <a:ln w="38100">
            <a:solidFill>
              <a:srgbClr val="FF6600"/>
            </a:solidFill>
            <a:miter lim="800000"/>
            <a:headEnd/>
            <a:tailEnd/>
          </a:ln>
          <a:extLst>
            <a:ext uri="{909E8E84-426E-40DD-AFC4-6F175D3DCCD1}">
              <a14:hiddenFill xmlns="" xmlns:a14="http://schemas.microsoft.com/office/drawing/2010/main">
                <a:noFill/>
              </a14:hiddenFill>
            </a:ext>
          </a:extLst>
        </p:spPr>
        <p:txBody>
          <a:bodyPr wrap="none"/>
          <a:lstStyle/>
          <a:p>
            <a:endParaRPr lang="en-US"/>
          </a:p>
        </p:txBody>
      </p:sp>
      <p:pic>
        <p:nvPicPr>
          <p:cNvPr id="12301" name="Picture 16" descr="C:\My Documents\TE講義\HELIX.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l="39563" t="5339" r="39563" b="5339"/>
          <a:stretch>
            <a:fillRect/>
          </a:stretch>
        </p:blipFill>
        <p:spPr bwMode="auto">
          <a:xfrm>
            <a:off x="899591" y="1916546"/>
            <a:ext cx="1307034" cy="20165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326" name="Text Box 17"/>
          <p:cNvSpPr txBox="1">
            <a:spLocks noChangeArrowheads="1"/>
          </p:cNvSpPr>
          <p:nvPr/>
        </p:nvSpPr>
        <p:spPr bwMode="auto">
          <a:xfrm>
            <a:off x="2655887" y="5157192"/>
            <a:ext cx="4156075" cy="106182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ctr" rtl="0">
              <a:spcBef>
                <a:spcPct val="50000"/>
              </a:spcBef>
              <a:defRPr/>
            </a:pPr>
            <a:r>
              <a:rPr lang="en-US" altLang="ja-JP" dirty="0">
                <a:solidFill>
                  <a:srgbClr val="FF0000"/>
                </a:solidFill>
                <a:latin typeface="+mj-lt"/>
                <a:ea typeface="ＭＳ Ｐゴシック" pitchFamily="50" charset="-128"/>
                <a:cs typeface="Tahoma" pitchFamily="34" charset="0"/>
              </a:rPr>
              <a:t>Secondary </a:t>
            </a:r>
            <a:r>
              <a:rPr lang="en-US" altLang="ja-JP" dirty="0" smtClean="0">
                <a:solidFill>
                  <a:srgbClr val="FF0000"/>
                </a:solidFill>
                <a:latin typeface="+mj-lt"/>
                <a:ea typeface="ＭＳ Ｐゴシック" pitchFamily="50" charset="-128"/>
                <a:cs typeface="Tahoma" pitchFamily="34" charset="0"/>
              </a:rPr>
              <a:t>structures</a:t>
            </a:r>
            <a:endParaRPr lang="en-US" altLang="ja-JP" dirty="0">
              <a:latin typeface="+mj-lt"/>
              <a:ea typeface="ＭＳ Ｐゴシック" pitchFamily="50" charset="-128"/>
              <a:cs typeface="Tahoma" pitchFamily="34" charset="0"/>
            </a:endParaRPr>
          </a:p>
          <a:p>
            <a:pPr algn="ctr" rtl="0">
              <a:spcBef>
                <a:spcPct val="50000"/>
              </a:spcBef>
              <a:defRPr/>
            </a:pPr>
            <a:r>
              <a:rPr lang="en-US" altLang="ja-JP" dirty="0" smtClean="0">
                <a:latin typeface="+mj-lt"/>
                <a:ea typeface="ＭＳ Ｐゴシック" pitchFamily="50" charset="-128"/>
                <a:cs typeface="Tahoma" pitchFamily="34" charset="0"/>
              </a:rPr>
              <a:t>α</a:t>
            </a:r>
            <a:r>
              <a:rPr lang="en-US" altLang="ja-JP" dirty="0" smtClean="0">
                <a:latin typeface="+mj-lt"/>
                <a:ea typeface="HGP創英角ﾎﾟｯﾌﾟ体" pitchFamily="50" charset="-128"/>
              </a:rPr>
              <a:t>-helix </a:t>
            </a:r>
            <a:r>
              <a:rPr lang="en-US" altLang="ja-JP" dirty="0">
                <a:latin typeface="+mj-lt"/>
                <a:ea typeface="HGP創英角ﾎﾟｯﾌﾟ体" pitchFamily="50" charset="-128"/>
              </a:rPr>
              <a:t>and </a:t>
            </a:r>
            <a:r>
              <a:rPr lang="en-US" altLang="ja-JP" dirty="0">
                <a:latin typeface="+mj-lt"/>
                <a:ea typeface="ＭＳ Ｐゴシック" pitchFamily="50" charset="-128"/>
                <a:cs typeface="Tahoma" pitchFamily="34" charset="0"/>
              </a:rPr>
              <a:t>β</a:t>
            </a:r>
            <a:r>
              <a:rPr lang="en-US" altLang="ja-JP" dirty="0">
                <a:latin typeface="+mj-lt"/>
                <a:ea typeface="HGP創英角ﾎﾟｯﾌﾟ体" pitchFamily="50" charset="-128"/>
              </a:rPr>
              <a:t>-sheet, have regular hydrogen-bonding patterns.</a:t>
            </a:r>
            <a:endParaRPr lang="ja-JP" altLang="en-US" dirty="0">
              <a:latin typeface="+mj-lt"/>
              <a:ea typeface="HGP創英角ﾎﾟｯﾌﾟ体" pitchFamily="50" charset="-128"/>
            </a:endParaRPr>
          </a:p>
        </p:txBody>
      </p:sp>
      <p:pic>
        <p:nvPicPr>
          <p:cNvPr id="15" name="Picture 26" descr="vimention_coiled_coil"/>
          <p:cNvPicPr>
            <a:picLocks noGrp="1" noChangeAspect="1" noChangeArrowheads="1"/>
          </p:cNvPicPr>
          <p:nvPr>
            <p:ph idx="1"/>
          </p:nvPr>
        </p:nvPicPr>
        <p:blipFill>
          <a:blip r:embed="rId6" cstate="print">
            <a:extLst>
              <a:ext uri="{28A0092B-C50C-407E-A947-70E740481C1C}">
                <a14:useLocalDpi xmlns="" xmlns:a14="http://schemas.microsoft.com/office/drawing/2010/main" val="0"/>
              </a:ext>
            </a:extLst>
          </a:blip>
          <a:srcRect/>
          <a:stretch>
            <a:fillRect/>
          </a:stretch>
        </p:blipFill>
        <p:spPr bwMode="auto">
          <a:xfrm>
            <a:off x="887502" y="4479842"/>
            <a:ext cx="1426088" cy="1877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3" descr="GFP-pict"/>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7020271" y="4479842"/>
            <a:ext cx="1432447" cy="18774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425085399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58813" y="642918"/>
            <a:ext cx="7829550" cy="774720"/>
          </a:xfrm>
        </p:spPr>
        <p:style>
          <a:lnRef idx="1">
            <a:schemeClr val="accent1"/>
          </a:lnRef>
          <a:fillRef idx="2">
            <a:schemeClr val="accent1"/>
          </a:fillRef>
          <a:effectRef idx="1">
            <a:schemeClr val="accent1"/>
          </a:effectRef>
          <a:fontRef idx="minor">
            <a:schemeClr val="dk1"/>
          </a:fontRef>
        </p:style>
        <p:txBody>
          <a:bodyPr lIns="90488" tIns="44450" rIns="90488" bIns="44450">
            <a:normAutofit/>
          </a:bodyPr>
          <a:lstStyle/>
          <a:p>
            <a:pPr algn="ctr" defTabSz="762000" rtl="0"/>
            <a:r>
              <a:rPr lang="en-AU" b="1" dirty="0" smtClean="0">
                <a:solidFill>
                  <a:srgbClr val="7030A0"/>
                </a:solidFill>
                <a:latin typeface="Times New Roman" pitchFamily="18" charset="0"/>
                <a:cs typeface="Times New Roman" pitchFamily="18" charset="0"/>
              </a:rPr>
              <a:t>Learning Outcomes - Proteins</a:t>
            </a:r>
          </a:p>
        </p:txBody>
      </p:sp>
      <p:sp>
        <p:nvSpPr>
          <p:cNvPr id="5123" name="Rectangle 3"/>
          <p:cNvSpPr>
            <a:spLocks noGrp="1" noChangeArrowheads="1"/>
          </p:cNvSpPr>
          <p:nvPr>
            <p:ph type="body" idx="1"/>
          </p:nvPr>
        </p:nvSpPr>
        <p:spPr>
          <a:xfrm>
            <a:off x="685800" y="1600200"/>
            <a:ext cx="7848600" cy="4800600"/>
          </a:xfrm>
        </p:spPr>
        <p:style>
          <a:lnRef idx="2">
            <a:schemeClr val="accent1"/>
          </a:lnRef>
          <a:fillRef idx="1">
            <a:schemeClr val="lt1"/>
          </a:fillRef>
          <a:effectRef idx="0">
            <a:schemeClr val="accent1"/>
          </a:effectRef>
          <a:fontRef idx="minor">
            <a:schemeClr val="dk1"/>
          </a:fontRef>
        </p:style>
        <p:txBody>
          <a:bodyPr lIns="90488" tIns="44450" rIns="90488" bIns="44450"/>
          <a:lstStyle/>
          <a:p>
            <a:pPr algn="just" defTabSz="762000" rtl="0"/>
            <a:endParaRPr lang="en-AU" sz="2400" b="1" dirty="0" smtClean="0">
              <a:latin typeface="Times New Roman" pitchFamily="18" charset="0"/>
              <a:cs typeface="Times New Roman" pitchFamily="18" charset="0"/>
            </a:endParaRPr>
          </a:p>
          <a:p>
            <a:pPr algn="just" defTabSz="762000" rtl="0"/>
            <a:r>
              <a:rPr lang="en-AU" sz="2400" b="1" dirty="0" smtClean="0">
                <a:latin typeface="Times New Roman" pitchFamily="18" charset="0"/>
                <a:cs typeface="Times New Roman" pitchFamily="18" charset="0"/>
              </a:rPr>
              <a:t>Define the levels of protein conformation and to indicate the role of weak interactions.</a:t>
            </a:r>
          </a:p>
          <a:p>
            <a:pPr algn="just" defTabSz="762000" rtl="0"/>
            <a:r>
              <a:rPr lang="en-AU" sz="2400" b="1" dirty="0" smtClean="0">
                <a:latin typeface="Times New Roman" pitchFamily="18" charset="0"/>
                <a:cs typeface="Times New Roman" pitchFamily="18" charset="0"/>
              </a:rPr>
              <a:t>Illustrate how protein structure relates to protein function using examples.</a:t>
            </a:r>
          </a:p>
          <a:p>
            <a:pPr algn="just" defTabSz="762000" rtl="0"/>
            <a:r>
              <a:rPr lang="en-AU" sz="2400" b="1" dirty="0" smtClean="0">
                <a:latin typeface="Times New Roman" pitchFamily="18" charset="0"/>
                <a:cs typeface="Times New Roman" pitchFamily="18" charset="0"/>
              </a:rPr>
              <a:t>Contrast the roles played by peptide bonds with those of amino acid side chains in protein conformation.</a:t>
            </a:r>
          </a:p>
          <a:p>
            <a:pPr algn="just" defTabSz="762000" rtl="0"/>
            <a:endParaRPr lang="en-AU" sz="2400" b="1"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767635"/>
            <a:ext cx="7456792" cy="408077"/>
          </a:xfrm>
        </p:spPr>
        <p:style>
          <a:lnRef idx="0">
            <a:schemeClr val="accent1"/>
          </a:lnRef>
          <a:fillRef idx="3">
            <a:schemeClr val="accent1"/>
          </a:fillRef>
          <a:effectRef idx="3">
            <a:schemeClr val="accent1"/>
          </a:effectRef>
          <a:fontRef idx="minor">
            <a:schemeClr val="lt1"/>
          </a:fontRef>
        </p:style>
        <p:txBody>
          <a:bodyPr>
            <a:normAutofit/>
          </a:bodyPr>
          <a:lstStyle/>
          <a:p>
            <a:r>
              <a:rPr lang="en-US" sz="1800" b="1" dirty="0">
                <a:solidFill>
                  <a:schemeClr val="tx1"/>
                </a:solidFill>
                <a:latin typeface="Times New Roman" pitchFamily="18" charset="0"/>
                <a:cs typeface="Times New Roman" pitchFamily="18" charset="0"/>
              </a:rPr>
              <a:t>2- SECONDARY STRUCTURE OF </a:t>
            </a:r>
            <a:r>
              <a:rPr lang="en-US" sz="1800" b="1" dirty="0" smtClean="0">
                <a:solidFill>
                  <a:schemeClr val="tx1"/>
                </a:solidFill>
                <a:latin typeface="Times New Roman" pitchFamily="18" charset="0"/>
                <a:cs typeface="Times New Roman" pitchFamily="18" charset="0"/>
              </a:rPr>
              <a:t>PROTEINS</a:t>
            </a:r>
            <a:endParaRPr lang="en-US" sz="1800" dirty="0"/>
          </a:p>
        </p:txBody>
      </p:sp>
      <p:sp>
        <p:nvSpPr>
          <p:cNvPr id="3" name="Content Placeholder 2"/>
          <p:cNvSpPr>
            <a:spLocks noGrp="1"/>
          </p:cNvSpPr>
          <p:nvPr>
            <p:ph sz="quarter" idx="13"/>
          </p:nvPr>
        </p:nvSpPr>
        <p:spPr>
          <a:xfrm>
            <a:off x="500034" y="1340768"/>
            <a:ext cx="5143536" cy="5160066"/>
          </a:xfrm>
        </p:spPr>
        <p:style>
          <a:lnRef idx="2">
            <a:schemeClr val="accent1"/>
          </a:lnRef>
          <a:fillRef idx="1">
            <a:schemeClr val="lt1"/>
          </a:fillRef>
          <a:effectRef idx="0">
            <a:schemeClr val="accent1"/>
          </a:effectRef>
          <a:fontRef idx="minor">
            <a:schemeClr val="dk1"/>
          </a:fontRef>
        </p:style>
        <p:txBody>
          <a:bodyPr>
            <a:normAutofit fontScale="47500" lnSpcReduction="20000"/>
          </a:bodyPr>
          <a:lstStyle/>
          <a:p>
            <a:pPr marL="68580" indent="0" algn="justLow">
              <a:buNone/>
            </a:pPr>
            <a:endParaRPr lang="en-US" dirty="0" smtClean="0">
              <a:latin typeface="Times New Roman" pitchFamily="18" charset="0"/>
              <a:cs typeface="Times New Roman" pitchFamily="18" charset="0"/>
            </a:endParaRPr>
          </a:p>
          <a:p>
            <a:pPr algn="justLow"/>
            <a:r>
              <a:rPr lang="en-US" sz="2900" dirty="0">
                <a:latin typeface="Times New Roman" pitchFamily="18" charset="0"/>
                <a:cs typeface="Times New Roman" pitchFamily="18" charset="0"/>
              </a:rPr>
              <a:t>α-helix is a spiral structure, consisting of </a:t>
            </a:r>
            <a:r>
              <a:rPr lang="en-US" sz="2900" dirty="0" smtClean="0">
                <a:latin typeface="Times New Roman" pitchFamily="18" charset="0"/>
                <a:cs typeface="Times New Roman" pitchFamily="18" charset="0"/>
              </a:rPr>
              <a:t>a tightly </a:t>
            </a:r>
            <a:r>
              <a:rPr lang="en-US" sz="2900" dirty="0">
                <a:latin typeface="Times New Roman" pitchFamily="18" charset="0"/>
                <a:cs typeface="Times New Roman" pitchFamily="18" charset="0"/>
              </a:rPr>
              <a:t>packed, coiled </a:t>
            </a:r>
            <a:endParaRPr lang="en-US" sz="2900" dirty="0" smtClean="0">
              <a:latin typeface="Times New Roman" pitchFamily="18" charset="0"/>
              <a:cs typeface="Times New Roman" pitchFamily="18" charset="0"/>
            </a:endParaRPr>
          </a:p>
          <a:p>
            <a:pPr algn="justLow">
              <a:buNone/>
            </a:pPr>
            <a:r>
              <a:rPr lang="en-US" sz="2900" dirty="0" smtClean="0">
                <a:latin typeface="Times New Roman" pitchFamily="18" charset="0"/>
                <a:cs typeface="Times New Roman" pitchFamily="18" charset="0"/>
              </a:rPr>
              <a:t>      polypeptide </a:t>
            </a:r>
            <a:r>
              <a:rPr lang="en-US" sz="2900" dirty="0">
                <a:latin typeface="Times New Roman" pitchFamily="18" charset="0"/>
                <a:cs typeface="Times New Roman" pitchFamily="18" charset="0"/>
              </a:rPr>
              <a:t>backbone core, with the </a:t>
            </a:r>
            <a:r>
              <a:rPr lang="en-US" sz="2900" dirty="0" smtClean="0">
                <a:latin typeface="Times New Roman" pitchFamily="18" charset="0"/>
                <a:cs typeface="Times New Roman" pitchFamily="18" charset="0"/>
              </a:rPr>
              <a:t>side chains </a:t>
            </a:r>
            <a:r>
              <a:rPr lang="en-US" sz="2900" dirty="0">
                <a:latin typeface="Times New Roman" pitchFamily="18" charset="0"/>
                <a:cs typeface="Times New Roman" pitchFamily="18" charset="0"/>
              </a:rPr>
              <a:t>of the </a:t>
            </a:r>
            <a:endParaRPr lang="en-US" sz="2900" dirty="0" smtClean="0">
              <a:latin typeface="Times New Roman" pitchFamily="18" charset="0"/>
              <a:cs typeface="Times New Roman" pitchFamily="18" charset="0"/>
            </a:endParaRPr>
          </a:p>
          <a:p>
            <a:pPr algn="justLow">
              <a:buNone/>
            </a:pPr>
            <a:r>
              <a:rPr lang="en-US" sz="2900" dirty="0" smtClean="0">
                <a:latin typeface="Times New Roman" pitchFamily="18" charset="0"/>
                <a:cs typeface="Times New Roman" pitchFamily="18" charset="0"/>
              </a:rPr>
              <a:t>      component </a:t>
            </a:r>
            <a:r>
              <a:rPr lang="en-US" sz="2900" dirty="0">
                <a:latin typeface="Times New Roman" pitchFamily="18" charset="0"/>
                <a:cs typeface="Times New Roman" pitchFamily="18" charset="0"/>
              </a:rPr>
              <a:t>amino acids extending outward from </a:t>
            </a:r>
            <a:r>
              <a:rPr lang="en-US" sz="2900" dirty="0" smtClean="0">
                <a:latin typeface="Times New Roman" pitchFamily="18" charset="0"/>
                <a:cs typeface="Times New Roman" pitchFamily="18" charset="0"/>
              </a:rPr>
              <a:t>the central </a:t>
            </a:r>
            <a:r>
              <a:rPr lang="en-US" sz="2900" dirty="0">
                <a:latin typeface="Times New Roman" pitchFamily="18" charset="0"/>
                <a:cs typeface="Times New Roman" pitchFamily="18" charset="0"/>
              </a:rPr>
              <a:t>axis </a:t>
            </a:r>
            <a:endParaRPr lang="en-US" sz="2900" dirty="0" smtClean="0">
              <a:latin typeface="Times New Roman" pitchFamily="18" charset="0"/>
              <a:cs typeface="Times New Roman" pitchFamily="18" charset="0"/>
            </a:endParaRPr>
          </a:p>
          <a:p>
            <a:pPr algn="justLow">
              <a:buNone/>
            </a:pPr>
            <a:r>
              <a:rPr lang="en-US" sz="2900" dirty="0" smtClean="0">
                <a:latin typeface="Times New Roman" pitchFamily="18" charset="0"/>
                <a:cs typeface="Times New Roman" pitchFamily="18" charset="0"/>
              </a:rPr>
              <a:t>       to </a:t>
            </a:r>
            <a:r>
              <a:rPr lang="en-US" sz="2900" dirty="0">
                <a:latin typeface="Times New Roman" pitchFamily="18" charset="0"/>
                <a:cs typeface="Times New Roman" pitchFamily="18" charset="0"/>
              </a:rPr>
              <a:t>avoid interfering </a:t>
            </a:r>
            <a:r>
              <a:rPr lang="en-US" sz="2900" dirty="0" err="1">
                <a:latin typeface="Times New Roman" pitchFamily="18" charset="0"/>
                <a:cs typeface="Times New Roman" pitchFamily="18" charset="0"/>
              </a:rPr>
              <a:t>sterically</a:t>
            </a:r>
            <a:r>
              <a:rPr lang="en-US" sz="2900" dirty="0">
                <a:latin typeface="Times New Roman" pitchFamily="18" charset="0"/>
                <a:cs typeface="Times New Roman" pitchFamily="18" charset="0"/>
              </a:rPr>
              <a:t> with each other </a:t>
            </a:r>
            <a:r>
              <a:rPr lang="en-US" sz="2900" dirty="0" smtClean="0">
                <a:latin typeface="Times New Roman" pitchFamily="18" charset="0"/>
                <a:cs typeface="Times New Roman" pitchFamily="18" charset="0"/>
              </a:rPr>
              <a:t>.</a:t>
            </a:r>
          </a:p>
          <a:p>
            <a:pPr algn="justLow"/>
            <a:endParaRPr lang="en-US" sz="2900" dirty="0" smtClean="0">
              <a:latin typeface="Times New Roman" pitchFamily="18" charset="0"/>
              <a:cs typeface="Times New Roman" pitchFamily="18" charset="0"/>
            </a:endParaRPr>
          </a:p>
          <a:p>
            <a:pPr algn="justLow">
              <a:lnSpc>
                <a:spcPct val="90000"/>
              </a:lnSpc>
            </a:pPr>
            <a:r>
              <a:rPr lang="en-US" sz="2900" dirty="0">
                <a:latin typeface="Times New Roman" pitchFamily="18" charset="0"/>
                <a:cs typeface="Times New Roman" pitchFamily="18" charset="0"/>
              </a:rPr>
              <a:t>Formed by a H-bond between every 4th peptide bond – C=O to </a:t>
            </a:r>
            <a:endParaRPr lang="en-US" sz="2900" dirty="0" smtClean="0">
              <a:latin typeface="Times New Roman" pitchFamily="18" charset="0"/>
              <a:cs typeface="Times New Roman" pitchFamily="18" charset="0"/>
            </a:endParaRPr>
          </a:p>
          <a:p>
            <a:pPr algn="justLow">
              <a:lnSpc>
                <a:spcPct val="90000"/>
              </a:lnSpc>
              <a:buNone/>
            </a:pPr>
            <a:r>
              <a:rPr lang="en-US" sz="2900" dirty="0" smtClean="0">
                <a:latin typeface="Times New Roman" pitchFamily="18" charset="0"/>
                <a:cs typeface="Times New Roman" pitchFamily="18" charset="0"/>
              </a:rPr>
              <a:t>      N-H</a:t>
            </a:r>
          </a:p>
          <a:p>
            <a:pPr marL="68580" indent="0" algn="justLow">
              <a:lnSpc>
                <a:spcPct val="90000"/>
              </a:lnSpc>
              <a:buNone/>
            </a:pPr>
            <a:endParaRPr lang="en-US" sz="2900" dirty="0">
              <a:latin typeface="Times New Roman" pitchFamily="18" charset="0"/>
              <a:cs typeface="Times New Roman" pitchFamily="18" charset="0"/>
            </a:endParaRPr>
          </a:p>
          <a:p>
            <a:pPr algn="justLow">
              <a:lnSpc>
                <a:spcPct val="90000"/>
              </a:lnSpc>
            </a:pPr>
            <a:r>
              <a:rPr lang="en-US" sz="2900" dirty="0">
                <a:latin typeface="Times New Roman" pitchFamily="18" charset="0"/>
                <a:cs typeface="Times New Roman" pitchFamily="18" charset="0"/>
              </a:rPr>
              <a:t>Usually </a:t>
            </a:r>
            <a:r>
              <a:rPr lang="en-US" sz="2900" dirty="0" smtClean="0">
                <a:latin typeface="Times New Roman" pitchFamily="18" charset="0"/>
                <a:cs typeface="Times New Roman" pitchFamily="18" charset="0"/>
              </a:rPr>
              <a:t> found in </a:t>
            </a:r>
            <a:r>
              <a:rPr lang="en-US" sz="2900" dirty="0">
                <a:latin typeface="Times New Roman" pitchFamily="18" charset="0"/>
                <a:cs typeface="Times New Roman" pitchFamily="18" charset="0"/>
              </a:rPr>
              <a:t>proteins that span a </a:t>
            </a:r>
            <a:r>
              <a:rPr lang="en-US" sz="2900" dirty="0" smtClean="0">
                <a:latin typeface="Times New Roman" pitchFamily="18" charset="0"/>
                <a:cs typeface="Times New Roman" pitchFamily="18" charset="0"/>
              </a:rPr>
              <a:t>membrane</a:t>
            </a:r>
          </a:p>
          <a:p>
            <a:pPr marL="68580" indent="0" algn="justLow">
              <a:lnSpc>
                <a:spcPct val="90000"/>
              </a:lnSpc>
              <a:buNone/>
            </a:pPr>
            <a:endParaRPr lang="en-US" sz="2900" dirty="0">
              <a:latin typeface="Times New Roman" pitchFamily="18" charset="0"/>
              <a:cs typeface="Times New Roman" pitchFamily="18" charset="0"/>
            </a:endParaRPr>
          </a:p>
          <a:p>
            <a:pPr algn="justLow">
              <a:lnSpc>
                <a:spcPct val="90000"/>
              </a:lnSpc>
            </a:pPr>
            <a:r>
              <a:rPr lang="en-US" sz="2900" dirty="0">
                <a:latin typeface="Times New Roman" pitchFamily="18" charset="0"/>
                <a:cs typeface="Times New Roman" pitchFamily="18" charset="0"/>
              </a:rPr>
              <a:t>The </a:t>
            </a:r>
            <a:r>
              <a:rPr lang="en-US" sz="2900" dirty="0">
                <a:latin typeface="Times New Roman" pitchFamily="18" charset="0"/>
                <a:cs typeface="Times New Roman" pitchFamily="18" charset="0"/>
                <a:sym typeface="Symbol" pitchFamily="18" charset="2"/>
              </a:rPr>
              <a:t> helix can either coil to the right or the </a:t>
            </a:r>
            <a:r>
              <a:rPr lang="en-US" sz="2900" dirty="0" smtClean="0">
                <a:latin typeface="Times New Roman" pitchFamily="18" charset="0"/>
                <a:cs typeface="Times New Roman" pitchFamily="18" charset="0"/>
                <a:sym typeface="Symbol" pitchFamily="18" charset="2"/>
              </a:rPr>
              <a:t>left.</a:t>
            </a:r>
          </a:p>
          <a:p>
            <a:pPr marL="68580" indent="0" algn="justLow">
              <a:lnSpc>
                <a:spcPct val="90000"/>
              </a:lnSpc>
              <a:buNone/>
            </a:pPr>
            <a:endParaRPr lang="en-US" sz="2900" dirty="0" smtClean="0">
              <a:latin typeface="Times New Roman" pitchFamily="18" charset="0"/>
              <a:cs typeface="Times New Roman" pitchFamily="18" charset="0"/>
              <a:sym typeface="Symbol" pitchFamily="18" charset="2"/>
            </a:endParaRPr>
          </a:p>
          <a:p>
            <a:pPr algn="justLow">
              <a:lnSpc>
                <a:spcPct val="90000"/>
              </a:lnSpc>
            </a:pPr>
            <a:r>
              <a:rPr lang="en-US" sz="2900" dirty="0">
                <a:latin typeface="Times New Roman" pitchFamily="18" charset="0"/>
                <a:cs typeface="Times New Roman" pitchFamily="18" charset="0"/>
              </a:rPr>
              <a:t>Each turn of an α-helix contains 3.6 </a:t>
            </a:r>
            <a:r>
              <a:rPr lang="en-US" sz="2900" dirty="0" err="1" smtClean="0">
                <a:latin typeface="Times New Roman" pitchFamily="18" charset="0"/>
                <a:cs typeface="Times New Roman" pitchFamily="18" charset="0"/>
              </a:rPr>
              <a:t>aminoacids</a:t>
            </a:r>
            <a:r>
              <a:rPr lang="en-US" sz="2900" dirty="0" smtClean="0">
                <a:latin typeface="Times New Roman" pitchFamily="18" charset="0"/>
                <a:cs typeface="Times New Roman" pitchFamily="18" charset="0"/>
              </a:rPr>
              <a:t>.</a:t>
            </a:r>
          </a:p>
          <a:p>
            <a:pPr algn="justLow">
              <a:lnSpc>
                <a:spcPct val="90000"/>
              </a:lnSpc>
            </a:pPr>
            <a:endParaRPr lang="en-US" sz="2900" dirty="0" smtClean="0">
              <a:latin typeface="Times New Roman" pitchFamily="18" charset="0"/>
              <a:cs typeface="Times New Roman" pitchFamily="18" charset="0"/>
            </a:endParaRPr>
          </a:p>
          <a:p>
            <a:pPr algn="justLow">
              <a:lnSpc>
                <a:spcPct val="90000"/>
              </a:lnSpc>
            </a:pPr>
            <a:r>
              <a:rPr lang="en-US" sz="2900" dirty="0" err="1">
                <a:latin typeface="Times New Roman" pitchFamily="18" charset="0"/>
                <a:cs typeface="Times New Roman" pitchFamily="18" charset="0"/>
              </a:rPr>
              <a:t>Proline</a:t>
            </a:r>
            <a:r>
              <a:rPr lang="en-US" sz="2900" dirty="0">
                <a:latin typeface="Times New Roman" pitchFamily="18" charset="0"/>
                <a:cs typeface="Times New Roman" pitchFamily="18" charset="0"/>
              </a:rPr>
              <a:t> disrupts an </a:t>
            </a:r>
            <a:r>
              <a:rPr lang="el-GR" sz="2900" dirty="0">
                <a:latin typeface="Times New Roman" pitchFamily="18" charset="0"/>
                <a:cs typeface="Times New Roman" pitchFamily="18" charset="0"/>
              </a:rPr>
              <a:t>α-</a:t>
            </a:r>
            <a:r>
              <a:rPr lang="en-US" sz="2900" dirty="0">
                <a:latin typeface="Times New Roman" pitchFamily="18" charset="0"/>
                <a:cs typeface="Times New Roman" pitchFamily="18" charset="0"/>
              </a:rPr>
              <a:t>helix because its secondary amino group is </a:t>
            </a:r>
            <a:endParaRPr lang="en-US" sz="2900" dirty="0" smtClean="0">
              <a:latin typeface="Times New Roman" pitchFamily="18" charset="0"/>
              <a:cs typeface="Times New Roman" pitchFamily="18" charset="0"/>
            </a:endParaRPr>
          </a:p>
          <a:p>
            <a:pPr algn="justLow">
              <a:lnSpc>
                <a:spcPct val="90000"/>
              </a:lnSpc>
              <a:buNone/>
            </a:pPr>
            <a:r>
              <a:rPr lang="en-US" sz="2900" dirty="0" smtClean="0">
                <a:latin typeface="Times New Roman" pitchFamily="18" charset="0"/>
                <a:cs typeface="Times New Roman" pitchFamily="18" charset="0"/>
              </a:rPr>
              <a:t>      not </a:t>
            </a:r>
            <a:r>
              <a:rPr lang="en-US" sz="2900" dirty="0">
                <a:latin typeface="Times New Roman" pitchFamily="18" charset="0"/>
                <a:cs typeface="Times New Roman" pitchFamily="18" charset="0"/>
              </a:rPr>
              <a:t>geometrically compatible with the right-handed spiral of the α-helix.</a:t>
            </a:r>
            <a:endParaRPr lang="en-US" sz="2900" dirty="0">
              <a:latin typeface="Times New Roman" pitchFamily="18" charset="0"/>
              <a:cs typeface="Times New Roman" pitchFamily="18" charset="0"/>
              <a:sym typeface="Symbol" pitchFamily="18" charset="2"/>
            </a:endParaRPr>
          </a:p>
          <a:p>
            <a:pPr marL="68580" indent="0" algn="justLow">
              <a:buNone/>
            </a:pPr>
            <a:endParaRPr lang="en-US" sz="2900" dirty="0">
              <a:latin typeface="Times New Roman" pitchFamily="18" charset="0"/>
              <a:cs typeface="Times New Roman" pitchFamily="18" charset="0"/>
            </a:endParaRPr>
          </a:p>
          <a:p>
            <a:pPr algn="justLow"/>
            <a:r>
              <a:rPr lang="en-US" sz="2900" dirty="0" smtClean="0">
                <a:latin typeface="Times New Roman" pitchFamily="18" charset="0"/>
                <a:cs typeface="Times New Roman" pitchFamily="18" charset="0"/>
              </a:rPr>
              <a:t>Example of </a:t>
            </a:r>
            <a:r>
              <a:rPr lang="en-US" sz="2900" dirty="0">
                <a:latin typeface="Times New Roman" pitchFamily="18" charset="0"/>
                <a:cs typeface="Times New Roman" pitchFamily="18" charset="0"/>
              </a:rPr>
              <a:t>proteins contains </a:t>
            </a:r>
            <a:r>
              <a:rPr lang="en-US" sz="2900" dirty="0" smtClean="0">
                <a:latin typeface="Times New Roman" pitchFamily="18" charset="0"/>
                <a:cs typeface="Times New Roman" pitchFamily="18" charset="0"/>
              </a:rPr>
              <a:t>α-helices:</a:t>
            </a:r>
          </a:p>
          <a:p>
            <a:pPr algn="justLow"/>
            <a:endParaRPr lang="en-US" sz="2900" dirty="0" smtClean="0">
              <a:latin typeface="Times New Roman" pitchFamily="18" charset="0"/>
              <a:cs typeface="Times New Roman" pitchFamily="18" charset="0"/>
            </a:endParaRPr>
          </a:p>
          <a:p>
            <a:pPr lvl="1" algn="justLow"/>
            <a:r>
              <a:rPr lang="en-US" sz="2900" dirty="0" smtClean="0">
                <a:latin typeface="Times New Roman" pitchFamily="18" charset="0"/>
                <a:cs typeface="Times New Roman" pitchFamily="18" charset="0"/>
              </a:rPr>
              <a:t>keratins </a:t>
            </a:r>
            <a:r>
              <a:rPr lang="en-US" sz="2900" dirty="0">
                <a:latin typeface="Times New Roman" pitchFamily="18" charset="0"/>
                <a:cs typeface="Times New Roman" pitchFamily="18" charset="0"/>
              </a:rPr>
              <a:t>are </a:t>
            </a:r>
            <a:r>
              <a:rPr lang="en-US" sz="2900" dirty="0" smtClean="0">
                <a:latin typeface="Times New Roman" pitchFamily="18" charset="0"/>
                <a:cs typeface="Times New Roman" pitchFamily="18" charset="0"/>
              </a:rPr>
              <a:t>a fibrous proteins. They </a:t>
            </a:r>
            <a:r>
              <a:rPr lang="en-US" sz="2900" dirty="0">
                <a:latin typeface="Times New Roman" pitchFamily="18" charset="0"/>
                <a:cs typeface="Times New Roman" pitchFamily="18" charset="0"/>
              </a:rPr>
              <a:t>are a major component </a:t>
            </a:r>
            <a:endParaRPr lang="en-US" sz="2900" dirty="0" smtClean="0">
              <a:latin typeface="Times New Roman" pitchFamily="18" charset="0"/>
              <a:cs typeface="Times New Roman" pitchFamily="18" charset="0"/>
            </a:endParaRPr>
          </a:p>
          <a:p>
            <a:pPr lvl="1" algn="justLow">
              <a:buNone/>
            </a:pPr>
            <a:r>
              <a:rPr lang="en-US" sz="2900" dirty="0" smtClean="0">
                <a:latin typeface="Times New Roman" pitchFamily="18" charset="0"/>
                <a:cs typeface="Times New Roman" pitchFamily="18" charset="0"/>
              </a:rPr>
              <a:t>       of tissues such </a:t>
            </a:r>
            <a:r>
              <a:rPr lang="en-US" sz="2900" dirty="0">
                <a:latin typeface="Times New Roman" pitchFamily="18" charset="0"/>
                <a:cs typeface="Times New Roman" pitchFamily="18" charset="0"/>
              </a:rPr>
              <a:t>as hair and </a:t>
            </a:r>
            <a:r>
              <a:rPr lang="en-US" sz="2900" dirty="0" smtClean="0">
                <a:latin typeface="Times New Roman" pitchFamily="18" charset="0"/>
                <a:cs typeface="Times New Roman" pitchFamily="18" charset="0"/>
              </a:rPr>
              <a:t>skin.</a:t>
            </a:r>
          </a:p>
          <a:p>
            <a:pPr lvl="1" algn="justLow"/>
            <a:r>
              <a:rPr lang="en-US" sz="2900" dirty="0" smtClean="0">
                <a:latin typeface="Times New Roman" pitchFamily="18" charset="0"/>
                <a:cs typeface="Times New Roman" pitchFamily="18" charset="0"/>
              </a:rPr>
              <a:t>myoglobin, a </a:t>
            </a:r>
            <a:r>
              <a:rPr lang="en-US" sz="2900" dirty="0">
                <a:latin typeface="Times New Roman" pitchFamily="18" charset="0"/>
                <a:cs typeface="Times New Roman" pitchFamily="18" charset="0"/>
              </a:rPr>
              <a:t>globular, flexible </a:t>
            </a:r>
            <a:r>
              <a:rPr lang="en-US" sz="2900" dirty="0" smtClean="0">
                <a:latin typeface="Times New Roman" pitchFamily="18" charset="0"/>
                <a:cs typeface="Times New Roman" pitchFamily="18" charset="0"/>
              </a:rPr>
              <a:t> protein molecule </a:t>
            </a:r>
            <a:endParaRPr lang="en-US" sz="2900" dirty="0">
              <a:latin typeface="Times New Roman" pitchFamily="18" charset="0"/>
              <a:cs typeface="Times New Roman" pitchFamily="18" charset="0"/>
            </a:endParaRPr>
          </a:p>
        </p:txBody>
      </p:sp>
      <p:sp>
        <p:nvSpPr>
          <p:cNvPr id="4" name="Rectangle 3"/>
          <p:cNvSpPr/>
          <p:nvPr/>
        </p:nvSpPr>
        <p:spPr>
          <a:xfrm>
            <a:off x="5724128" y="767635"/>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a:r>
              <a:rPr lang="en-US" b="1" dirty="0"/>
              <a:t>A. </a:t>
            </a:r>
            <a:r>
              <a:rPr lang="el-GR" dirty="0"/>
              <a:t>α</a:t>
            </a:r>
            <a:r>
              <a:rPr lang="el-GR" b="1" dirty="0"/>
              <a:t>-</a:t>
            </a:r>
            <a:r>
              <a:rPr lang="en-US" b="1" dirty="0"/>
              <a:t>Helix</a:t>
            </a:r>
          </a:p>
        </p:txBody>
      </p:sp>
      <p:pic>
        <p:nvPicPr>
          <p:cNvPr id="6" name="Picture 7"/>
          <p:cNvPicPr>
            <a:picLocks noGrp="1" noChangeAspect="1" noChangeArrowheads="1"/>
          </p:cNvPicPr>
          <p:nvPr>
            <p:ph sz="quarter" idx="14"/>
          </p:nvPr>
        </p:nvPicPr>
        <p:blipFill>
          <a:blip r:embed="rId3" cstate="print">
            <a:extLst>
              <a:ext uri="{28A0092B-C50C-407E-A947-70E740481C1C}">
                <a14:useLocalDpi xmlns="" xmlns:a14="http://schemas.microsoft.com/office/drawing/2010/main" val="0"/>
              </a:ext>
            </a:extLst>
          </a:blip>
          <a:srcRect/>
          <a:stretch>
            <a:fillRect/>
          </a:stretch>
        </p:blipFill>
        <p:spPr>
          <a:xfrm>
            <a:off x="5796136" y="1381418"/>
            <a:ext cx="2592288" cy="49279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39656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96576" presetClass="entr" presetSubtype="117772716" fill="hold"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764704"/>
            <a:ext cx="7416824" cy="441340"/>
          </a:xfrm>
        </p:spPr>
        <p:style>
          <a:lnRef idx="0">
            <a:schemeClr val="accent1"/>
          </a:lnRef>
          <a:fillRef idx="3">
            <a:schemeClr val="accent1"/>
          </a:fillRef>
          <a:effectRef idx="3">
            <a:schemeClr val="accent1"/>
          </a:effectRef>
          <a:fontRef idx="minor">
            <a:schemeClr val="lt1"/>
          </a:fontRef>
        </p:style>
        <p:txBody>
          <a:bodyPr>
            <a:normAutofit/>
          </a:bodyPr>
          <a:lstStyle/>
          <a:p>
            <a:r>
              <a:rPr lang="en-US" sz="1800" b="1" dirty="0">
                <a:solidFill>
                  <a:schemeClr val="tx1"/>
                </a:solidFill>
                <a:latin typeface="Times New Roman" pitchFamily="18" charset="0"/>
                <a:cs typeface="Times New Roman" pitchFamily="18" charset="0"/>
              </a:rPr>
              <a:t>2- SECONDARY STRUCTURE OF </a:t>
            </a:r>
            <a:r>
              <a:rPr lang="en-US" sz="1800" b="1" dirty="0" smtClean="0">
                <a:solidFill>
                  <a:schemeClr val="tx1"/>
                </a:solidFill>
                <a:latin typeface="Times New Roman" pitchFamily="18" charset="0"/>
                <a:cs typeface="Times New Roman" pitchFamily="18" charset="0"/>
              </a:rPr>
              <a:t>PROTEINS</a:t>
            </a:r>
            <a:endParaRPr lang="en-US" sz="1800" dirty="0"/>
          </a:p>
        </p:txBody>
      </p:sp>
      <p:sp>
        <p:nvSpPr>
          <p:cNvPr id="3" name="Content Placeholder 2"/>
          <p:cNvSpPr>
            <a:spLocks noGrp="1"/>
          </p:cNvSpPr>
          <p:nvPr>
            <p:ph sz="quarter" idx="13"/>
          </p:nvPr>
        </p:nvSpPr>
        <p:spPr>
          <a:xfrm>
            <a:off x="755576" y="1340768"/>
            <a:ext cx="3960440" cy="4465672"/>
          </a:xfrm>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algn="justLow"/>
            <a:endParaRPr lang="en-US" sz="2000" dirty="0">
              <a:latin typeface="Times New Roman" pitchFamily="18" charset="0"/>
              <a:cs typeface="Times New Roman" pitchFamily="18" charset="0"/>
            </a:endParaRPr>
          </a:p>
          <a:p>
            <a:pPr algn="justLow"/>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β-sheet is another form of secondary structure in which all </a:t>
            </a:r>
            <a:r>
              <a:rPr lang="en-US" sz="2000" b="1" dirty="0" smtClean="0">
                <a:latin typeface="Times New Roman" pitchFamily="18" charset="0"/>
                <a:cs typeface="Times New Roman" pitchFamily="18" charset="0"/>
              </a:rPr>
              <a:t>of the </a:t>
            </a:r>
            <a:r>
              <a:rPr lang="en-US" sz="2000" b="1" dirty="0">
                <a:latin typeface="Times New Roman" pitchFamily="18" charset="0"/>
                <a:cs typeface="Times New Roman" pitchFamily="18" charset="0"/>
              </a:rPr>
              <a:t>peptide bond components </a:t>
            </a:r>
            <a:r>
              <a:rPr lang="en-US" sz="2000" dirty="0">
                <a:latin typeface="Times New Roman" pitchFamily="18" charset="0"/>
                <a:cs typeface="Times New Roman" pitchFamily="18" charset="0"/>
              </a:rPr>
              <a:t>are involved </a:t>
            </a:r>
            <a:r>
              <a:rPr lang="en-US" sz="2000" dirty="0" smtClean="0">
                <a:latin typeface="Times New Roman" pitchFamily="18" charset="0"/>
                <a:cs typeface="Times New Roman" pitchFamily="18" charset="0"/>
              </a:rPr>
              <a:t> in </a:t>
            </a:r>
            <a:r>
              <a:rPr lang="en-US" sz="2000" dirty="0">
                <a:latin typeface="Times New Roman" pitchFamily="18" charset="0"/>
                <a:cs typeface="Times New Roman" pitchFamily="18" charset="0"/>
              </a:rPr>
              <a:t>hydrogen </a:t>
            </a:r>
            <a:r>
              <a:rPr lang="en-US" sz="2000" dirty="0" smtClean="0">
                <a:latin typeface="Times New Roman" pitchFamily="18" charset="0"/>
                <a:cs typeface="Times New Roman" pitchFamily="18" charset="0"/>
              </a:rPr>
              <a:t>bonding.</a:t>
            </a:r>
          </a:p>
          <a:p>
            <a:pPr algn="justLow">
              <a:buNone/>
            </a:pPr>
            <a:endParaRPr lang="en-US" sz="2000" dirty="0" smtClean="0">
              <a:latin typeface="Times New Roman" pitchFamily="18" charset="0"/>
              <a:cs typeface="Times New Roman" pitchFamily="18" charset="0"/>
            </a:endParaRPr>
          </a:p>
          <a:p>
            <a:pPr algn="justLow"/>
            <a:r>
              <a:rPr lang="en-US" sz="2000" dirty="0">
                <a:latin typeface="Times New Roman" pitchFamily="18" charset="0"/>
                <a:cs typeface="Times New Roman" pitchFamily="18" charset="0"/>
              </a:rPr>
              <a:t>Unlike the α-helix, β-sheets are composed of two or more peptide chains (β-strands), or segments of polypeptide chains, which are almost fully extended. </a:t>
            </a:r>
          </a:p>
          <a:p>
            <a:pPr algn="justLow"/>
            <a:endParaRPr lang="en-US" sz="2000" dirty="0" smtClean="0">
              <a:latin typeface="Times New Roman" pitchFamily="18" charset="0"/>
              <a:cs typeface="Times New Roman" pitchFamily="18" charset="0"/>
            </a:endParaRPr>
          </a:p>
          <a:p>
            <a:pPr marL="68580" indent="0" algn="justLow">
              <a:buNone/>
            </a:pPr>
            <a:endParaRPr lang="en-US" sz="2000" dirty="0" smtClean="0">
              <a:latin typeface="Times New Roman" pitchFamily="18" charset="0"/>
              <a:cs typeface="Times New Roman" pitchFamily="18" charset="0"/>
            </a:endParaRPr>
          </a:p>
          <a:p>
            <a:pPr algn="justLow"/>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surfaces of β-sheets appear “pleated,” and </a:t>
            </a:r>
            <a:r>
              <a:rPr lang="en-US" sz="2000" dirty="0" smtClean="0">
                <a:latin typeface="Times New Roman" pitchFamily="18" charset="0"/>
                <a:cs typeface="Times New Roman" pitchFamily="18" charset="0"/>
              </a:rPr>
              <a:t>these structures </a:t>
            </a:r>
            <a:r>
              <a:rPr lang="en-US" sz="2000" dirty="0">
                <a:latin typeface="Times New Roman" pitchFamily="18" charset="0"/>
                <a:cs typeface="Times New Roman" pitchFamily="18" charset="0"/>
              </a:rPr>
              <a:t>are, therefore, often called “β-pleated sheets.” When </a:t>
            </a:r>
            <a:r>
              <a:rPr lang="en-US" sz="2000" dirty="0" smtClean="0">
                <a:latin typeface="Times New Roman" pitchFamily="18" charset="0"/>
                <a:cs typeface="Times New Roman" pitchFamily="18" charset="0"/>
              </a:rPr>
              <a:t>illustrations are </a:t>
            </a:r>
            <a:r>
              <a:rPr lang="en-US" sz="2000" dirty="0">
                <a:latin typeface="Times New Roman" pitchFamily="18" charset="0"/>
                <a:cs typeface="Times New Roman" pitchFamily="18" charset="0"/>
              </a:rPr>
              <a:t>made of protein structure, β-strands are often </a:t>
            </a:r>
            <a:r>
              <a:rPr lang="en-US" sz="2000" dirty="0" smtClean="0">
                <a:latin typeface="Times New Roman" pitchFamily="18" charset="0"/>
                <a:cs typeface="Times New Roman" pitchFamily="18" charset="0"/>
              </a:rPr>
              <a:t>visualized as </a:t>
            </a:r>
            <a:r>
              <a:rPr lang="en-US" sz="2000" dirty="0">
                <a:latin typeface="Times New Roman" pitchFamily="18" charset="0"/>
                <a:cs typeface="Times New Roman" pitchFamily="18" charset="0"/>
              </a:rPr>
              <a:t>broad </a:t>
            </a:r>
            <a:r>
              <a:rPr lang="en-US" sz="2000" dirty="0" smtClean="0">
                <a:latin typeface="Times New Roman" pitchFamily="18" charset="0"/>
                <a:cs typeface="Times New Roman" pitchFamily="18" charset="0"/>
              </a:rPr>
              <a:t>arrows.</a:t>
            </a:r>
          </a:p>
          <a:p>
            <a:pPr marL="68580" indent="0" algn="justLow">
              <a:buNone/>
            </a:pPr>
            <a:endParaRPr lang="en-US" sz="2000" dirty="0" smtClean="0">
              <a:latin typeface="Times New Roman" pitchFamily="18" charset="0"/>
              <a:cs typeface="Times New Roman" pitchFamily="18" charset="0"/>
            </a:endParaRPr>
          </a:p>
        </p:txBody>
      </p:sp>
      <p:sp>
        <p:nvSpPr>
          <p:cNvPr id="4" name="Rectangle 3"/>
          <p:cNvSpPr/>
          <p:nvPr/>
        </p:nvSpPr>
        <p:spPr>
          <a:xfrm>
            <a:off x="5786446" y="785794"/>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l" rtl="0"/>
            <a:r>
              <a:rPr lang="en-US" b="1" dirty="0"/>
              <a:t>B. </a:t>
            </a:r>
            <a:r>
              <a:rPr lang="el-GR" dirty="0"/>
              <a:t>β</a:t>
            </a:r>
            <a:r>
              <a:rPr lang="el-GR" b="1" dirty="0"/>
              <a:t>-</a:t>
            </a:r>
            <a:r>
              <a:rPr lang="en-US" b="1" dirty="0"/>
              <a:t>Sheet</a:t>
            </a:r>
          </a:p>
        </p:txBody>
      </p:sp>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9190" y="1556792"/>
            <a:ext cx="3459234" cy="20063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Bshee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a:xfrm>
            <a:off x="4929190" y="3786190"/>
            <a:ext cx="3407524" cy="21431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410462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85794"/>
            <a:ext cx="7024744" cy="714380"/>
          </a:xfrm>
        </p:spPr>
        <p:style>
          <a:lnRef idx="0">
            <a:schemeClr val="accent1"/>
          </a:lnRef>
          <a:fillRef idx="3">
            <a:schemeClr val="accent1"/>
          </a:fillRef>
          <a:effectRef idx="3">
            <a:schemeClr val="accent1"/>
          </a:effectRef>
          <a:fontRef idx="minor">
            <a:schemeClr val="lt1"/>
          </a:fontRef>
        </p:style>
        <p:txBody>
          <a:bodyPr>
            <a:normAutofit/>
          </a:bodyPr>
          <a:lstStyle/>
          <a:p>
            <a:pPr algn="ctr"/>
            <a:r>
              <a:rPr lang="en-US" sz="2800" b="1" dirty="0" smtClean="0">
                <a:solidFill>
                  <a:schemeClr val="tx1"/>
                </a:solidFill>
                <a:latin typeface="Times New Roman" pitchFamily="18" charset="0"/>
                <a:cs typeface="Times New Roman" pitchFamily="18" charset="0"/>
              </a:rPr>
              <a:t>Parallel and </a:t>
            </a:r>
            <a:r>
              <a:rPr lang="en-US" sz="2800" b="1" dirty="0" err="1" smtClean="0">
                <a:solidFill>
                  <a:schemeClr val="tx1"/>
                </a:solidFill>
                <a:latin typeface="Times New Roman" pitchFamily="18" charset="0"/>
                <a:cs typeface="Times New Roman" pitchFamily="18" charset="0"/>
              </a:rPr>
              <a:t>antiparallel</a:t>
            </a:r>
            <a:r>
              <a:rPr lang="en-US" sz="2800" b="1" dirty="0" smtClean="0">
                <a:solidFill>
                  <a:schemeClr val="tx1"/>
                </a:solidFill>
                <a:latin typeface="Times New Roman" pitchFamily="18" charset="0"/>
                <a:cs typeface="Times New Roman" pitchFamily="18" charset="0"/>
              </a:rPr>
              <a:t> sheets</a:t>
            </a:r>
            <a:endParaRPr lang="en-US" sz="2800" dirty="0">
              <a:solidFill>
                <a:schemeClr val="tx1"/>
              </a:solidFill>
            </a:endParaRPr>
          </a:p>
        </p:txBody>
      </p:sp>
      <p:sp>
        <p:nvSpPr>
          <p:cNvPr id="3" name="Content Placeholder 2"/>
          <p:cNvSpPr>
            <a:spLocks noGrp="1"/>
          </p:cNvSpPr>
          <p:nvPr>
            <p:ph sz="quarter" idx="13"/>
          </p:nvPr>
        </p:nvSpPr>
        <p:spPr>
          <a:xfrm>
            <a:off x="571472" y="1714488"/>
            <a:ext cx="4286280" cy="4429156"/>
          </a:xfrm>
        </p:spPr>
        <p:style>
          <a:lnRef idx="2">
            <a:schemeClr val="accent1"/>
          </a:lnRef>
          <a:fillRef idx="1">
            <a:schemeClr val="lt1"/>
          </a:fillRef>
          <a:effectRef idx="0">
            <a:schemeClr val="accent1"/>
          </a:effectRef>
          <a:fontRef idx="minor">
            <a:schemeClr val="dk1"/>
          </a:fontRef>
        </p:style>
        <p:txBody>
          <a:bodyPr>
            <a:normAutofit/>
          </a:bodyPr>
          <a:lstStyle/>
          <a:p>
            <a:pPr algn="justLow">
              <a:buNone/>
            </a:pPr>
            <a:endParaRPr lang="en-US" sz="2000" dirty="0" smtClean="0">
              <a:latin typeface="Times New Roman" pitchFamily="18" charset="0"/>
              <a:cs typeface="Times New Roman" pitchFamily="18" charset="0"/>
            </a:endParaRPr>
          </a:p>
          <a:p>
            <a:pPr algn="justLow">
              <a:buNone/>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β-sheet can be formed from two or more separate polypeptide chains or segments of polypeptide chains that are arranged </a:t>
            </a:r>
            <a:r>
              <a:rPr lang="en-US" sz="2000" dirty="0" smtClean="0">
                <a:latin typeface="Times New Roman" pitchFamily="18" charset="0"/>
                <a:cs typeface="Times New Roman" pitchFamily="18" charset="0"/>
              </a:rPr>
              <a:t>either:</a:t>
            </a:r>
          </a:p>
          <a:p>
            <a:pPr algn="justLow">
              <a:buNone/>
            </a:pPr>
            <a:endParaRPr lang="en-US" sz="2000" dirty="0" smtClean="0">
              <a:latin typeface="Times New Roman" pitchFamily="18" charset="0"/>
              <a:cs typeface="Times New Roman" pitchFamily="18" charset="0"/>
            </a:endParaRPr>
          </a:p>
          <a:p>
            <a:pPr lvl="2"/>
            <a:r>
              <a:rPr lang="en-US" sz="1800" dirty="0" smtClean="0">
                <a:latin typeface="Times New Roman" pitchFamily="18" charset="0"/>
                <a:cs typeface="Times New Roman" pitchFamily="18" charset="0"/>
              </a:rPr>
              <a:t> </a:t>
            </a:r>
            <a:r>
              <a:rPr lang="en-US" sz="1900" dirty="0" smtClean="0">
                <a:latin typeface="Times New Roman" pitchFamily="18" charset="0"/>
                <a:cs typeface="Times New Roman" pitchFamily="18" charset="0"/>
                <a:sym typeface="Symbol" pitchFamily="18" charset="2"/>
              </a:rPr>
              <a:t>Anti-parallel – run in an opposite direction of its neighbor (A)</a:t>
            </a:r>
          </a:p>
          <a:p>
            <a:pPr lvl="2"/>
            <a:r>
              <a:rPr lang="en-US" sz="1900" dirty="0" smtClean="0">
                <a:latin typeface="Times New Roman" pitchFamily="18" charset="0"/>
                <a:cs typeface="Times New Roman" pitchFamily="18" charset="0"/>
                <a:sym typeface="Symbol" pitchFamily="18" charset="2"/>
              </a:rPr>
              <a:t>Parallel – run in the same direction with longer looping sections between them (B)</a:t>
            </a:r>
          </a:p>
          <a:p>
            <a:pPr algn="justLow"/>
            <a:endParaRPr lang="en-US" sz="2000" dirty="0" smtClean="0">
              <a:latin typeface="Times New Roman" pitchFamily="18" charset="0"/>
              <a:cs typeface="Times New Roman" pitchFamily="18" charset="0"/>
            </a:endParaRPr>
          </a:p>
          <a:p>
            <a:pPr algn="justLow"/>
            <a:endParaRPr lang="en-US" sz="2000" dirty="0">
              <a:latin typeface="Times New Roman" pitchFamily="18" charset="0"/>
              <a:cs typeface="Times New Roman" pitchFamily="18" charset="0"/>
            </a:endParaRPr>
          </a:p>
        </p:txBody>
      </p:sp>
      <p:graphicFrame>
        <p:nvGraphicFramePr>
          <p:cNvPr id="6145" name="Object 1"/>
          <p:cNvGraphicFramePr>
            <a:graphicFrameLocks noGrp="1" noChangeAspect="1"/>
          </p:cNvGraphicFramePr>
          <p:nvPr>
            <p:ph sz="quarter" idx="14"/>
          </p:nvPr>
        </p:nvGraphicFramePr>
        <p:xfrm>
          <a:off x="5143504" y="1785926"/>
          <a:ext cx="2857520" cy="4357718"/>
        </p:xfrm>
        <a:graphic>
          <a:graphicData uri="http://schemas.openxmlformats.org/presentationml/2006/ole">
            <p:oleObj spid="_x0000_s6146" name="Photo Editor Photo" r:id="rId4" imgW="2514286" imgH="3610479" progId="">
              <p:embed/>
            </p:oleObj>
          </a:graphicData>
        </a:graphic>
      </p:graphicFrame>
    </p:spTree>
    <p:extLst>
      <p:ext uri="{BB962C8B-B14F-4D97-AF65-F5344CB8AC3E}">
        <p14:creationId xmlns="" xmlns:p14="http://schemas.microsoft.com/office/powerpoint/2010/main" val="1429459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9446" name="Object 6"/>
          <p:cNvGraphicFramePr>
            <a:graphicFrameLocks noGrp="1" noChangeAspect="1"/>
          </p:cNvGraphicFramePr>
          <p:nvPr>
            <p:ph sz="quarter" idx="1"/>
          </p:nvPr>
        </p:nvGraphicFramePr>
        <p:xfrm>
          <a:off x="857224" y="785794"/>
          <a:ext cx="3286148" cy="2717392"/>
        </p:xfrm>
        <a:graphic>
          <a:graphicData uri="http://schemas.openxmlformats.org/presentationml/2006/ole">
            <p:oleObj spid="_x0000_s65540" name="Photo Editor Photo" r:id="rId4" imgW="7078063" imgH="4495238" progId="">
              <p:embed/>
            </p:oleObj>
          </a:graphicData>
        </a:graphic>
      </p:graphicFrame>
      <p:graphicFrame>
        <p:nvGraphicFramePr>
          <p:cNvPr id="189447" name="Object 7"/>
          <p:cNvGraphicFramePr>
            <a:graphicFrameLocks noGrp="1" noChangeAspect="1"/>
          </p:cNvGraphicFramePr>
          <p:nvPr>
            <p:ph sz="quarter" idx="2"/>
          </p:nvPr>
        </p:nvGraphicFramePr>
        <p:xfrm>
          <a:off x="4429124" y="3429000"/>
          <a:ext cx="3571900" cy="2786082"/>
        </p:xfrm>
        <a:graphic>
          <a:graphicData uri="http://schemas.openxmlformats.org/presentationml/2006/ole">
            <p:oleObj spid="_x0000_s65541" name="Photo Editor Photo" r:id="rId5" imgW="7078063" imgH="5334745" progId="">
              <p:embed/>
            </p:oleObj>
          </a:graphicData>
        </a:graphic>
      </p:graphicFrame>
      <p:cxnSp>
        <p:nvCxnSpPr>
          <p:cNvPr id="12" name="Straight Connector 11"/>
          <p:cNvCxnSpPr/>
          <p:nvPr/>
        </p:nvCxnSpPr>
        <p:spPr>
          <a:xfrm flipV="1">
            <a:off x="500034" y="357166"/>
            <a:ext cx="8143932" cy="6143668"/>
          </a:xfrm>
          <a:prstGeom prst="line">
            <a:avLst/>
          </a:prstGeom>
        </p:spPr>
        <p:style>
          <a:lnRef idx="3">
            <a:schemeClr val="dk1"/>
          </a:lnRef>
          <a:fillRef idx="0">
            <a:schemeClr val="dk1"/>
          </a:fillRef>
          <a:effectRef idx="2">
            <a:schemeClr val="dk1"/>
          </a:effectRef>
          <a:fontRef idx="minor">
            <a:schemeClr val="tx1"/>
          </a:fontRef>
        </p:style>
      </p:cxnSp>
      <p:sp>
        <p:nvSpPr>
          <p:cNvPr id="17" name="Rectangle 16"/>
          <p:cNvSpPr/>
          <p:nvPr/>
        </p:nvSpPr>
        <p:spPr>
          <a:xfrm>
            <a:off x="1285852" y="3929066"/>
            <a:ext cx="128588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spcBef>
                <a:spcPct val="50000"/>
              </a:spcBef>
            </a:pPr>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α</a:t>
            </a:r>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HGP創英角ﾎﾟｯﾌﾟ体" pitchFamily="50" charset="-128"/>
              </a:rPr>
              <a:t>-helix</a:t>
            </a:r>
            <a:endParaRPr lang="en-US" altLang="ja-JP"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HGP創英角ﾎﾟｯﾌﾟ体" pitchFamily="50" charset="-128"/>
            </a:endParaRPr>
          </a:p>
        </p:txBody>
      </p:sp>
      <p:sp>
        <p:nvSpPr>
          <p:cNvPr id="18" name="Rectangle 17"/>
          <p:cNvSpPr/>
          <p:nvPr/>
        </p:nvSpPr>
        <p:spPr>
          <a:xfrm>
            <a:off x="6572264" y="2643182"/>
            <a:ext cx="1214446"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0"/>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cs typeface="Tahoma" pitchFamily="34" charset="0"/>
              </a:rPr>
              <a:t>β</a:t>
            </a:r>
            <a:r>
              <a:rPr lang="en-US" altLang="ja-JP"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Tahoma" pitchFamily="34" charset="0"/>
                <a:ea typeface="HGP創英角ﾎﾟｯﾌﾟ体" pitchFamily="50" charset="-128"/>
              </a:rPr>
              <a:t>-sheet</a:t>
            </a:r>
            <a:endParaRPr lang="ar-IQ"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 xmlns:p14="http://schemas.microsoft.com/office/powerpoint/2010/main" val="31370437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14348" y="1214422"/>
            <a:ext cx="3929090" cy="31393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342900" indent="-342900" algn="justLow" rtl="0">
              <a:lnSpc>
                <a:spcPct val="90000"/>
              </a:lnSpc>
              <a:spcBef>
                <a:spcPct val="20000"/>
              </a:spcBef>
              <a:defRPr/>
            </a:pPr>
            <a:r>
              <a:rPr lang="en-US" sz="2000" b="1" dirty="0" smtClean="0">
                <a:latin typeface="Times New Roman" pitchFamily="18" charset="0"/>
                <a:ea typeface="ＭＳ Ｐゴシック" pitchFamily="50" charset="-128"/>
                <a:cs typeface="Times New Roman" pitchFamily="18" charset="0"/>
              </a:rPr>
              <a:t>Motif: </a:t>
            </a:r>
          </a:p>
          <a:p>
            <a:pPr marL="342900" indent="-342900" algn="justLow" rtl="0">
              <a:lnSpc>
                <a:spcPct val="90000"/>
              </a:lnSpc>
              <a:spcBef>
                <a:spcPct val="20000"/>
              </a:spcBef>
              <a:buFont typeface="Arial" pitchFamily="34" charset="0"/>
              <a:buChar char="•"/>
              <a:defRPr/>
            </a:pPr>
            <a:r>
              <a:rPr lang="en-US" sz="2000" dirty="0" smtClean="0">
                <a:latin typeface="Times New Roman" pitchFamily="18" charset="0"/>
                <a:ea typeface="ＭＳ Ｐゴシック" pitchFamily="50" charset="-128"/>
                <a:cs typeface="Times New Roman" pitchFamily="18" charset="0"/>
              </a:rPr>
              <a:t>Is a small, specific combinations of secondary structure elements, e.g. </a:t>
            </a:r>
            <a:r>
              <a:rPr lang="en-US" sz="2000" dirty="0" smtClean="0">
                <a:latin typeface="Times New Roman" pitchFamily="18" charset="0"/>
                <a:ea typeface="ＭＳ Ｐゴシック" pitchFamily="50" charset="-128"/>
                <a:cs typeface="Times New Roman" pitchFamily="18" charset="0"/>
                <a:sym typeface="Symbol" pitchFamily="18" charset="2"/>
              </a:rPr>
              <a:t></a:t>
            </a:r>
            <a:r>
              <a:rPr lang="en-US" sz="2000" dirty="0" smtClean="0">
                <a:latin typeface="Times New Roman" pitchFamily="18" charset="0"/>
                <a:ea typeface="ＭＳ Ｐゴシック" pitchFamily="50" charset="-128"/>
                <a:cs typeface="Times New Roman" pitchFamily="18" charset="0"/>
              </a:rPr>
              <a:t>-</a:t>
            </a:r>
            <a:r>
              <a:rPr lang="en-US" sz="2000" dirty="0" smtClean="0">
                <a:latin typeface="Times New Roman" pitchFamily="18" charset="0"/>
                <a:ea typeface="ＭＳ Ｐゴシック" pitchFamily="50" charset="-128"/>
                <a:cs typeface="Times New Roman" pitchFamily="18" charset="0"/>
                <a:sym typeface="Symbol" pitchFamily="18" charset="2"/>
              </a:rPr>
              <a:t></a:t>
            </a:r>
            <a:r>
              <a:rPr lang="en-US" sz="2000" dirty="0" smtClean="0">
                <a:latin typeface="Times New Roman" pitchFamily="18" charset="0"/>
                <a:ea typeface="ＭＳ Ｐゴシック" pitchFamily="50" charset="-128"/>
                <a:cs typeface="Times New Roman" pitchFamily="18" charset="0"/>
              </a:rPr>
              <a:t>-</a:t>
            </a:r>
            <a:r>
              <a:rPr lang="en-US" sz="2000" dirty="0" smtClean="0">
                <a:latin typeface="Times New Roman" pitchFamily="18" charset="0"/>
                <a:ea typeface="ＭＳ Ｐゴシック" pitchFamily="50" charset="-128"/>
                <a:cs typeface="Times New Roman" pitchFamily="18" charset="0"/>
                <a:sym typeface="Symbol" pitchFamily="18" charset="2"/>
              </a:rPr>
              <a:t> loop.</a:t>
            </a:r>
          </a:p>
          <a:p>
            <a:pPr marL="342900" indent="-342900" algn="justLow" rtl="0">
              <a:lnSpc>
                <a:spcPct val="90000"/>
              </a:lnSpc>
              <a:spcBef>
                <a:spcPct val="20000"/>
              </a:spcBef>
              <a:buFont typeface="Arial" pitchFamily="34" charset="0"/>
              <a:buChar char="•"/>
              <a:defRPr/>
            </a:pPr>
            <a:r>
              <a:rPr lang="en-US" sz="2000" dirty="0" smtClean="0">
                <a:latin typeface="Times New Roman" pitchFamily="18" charset="0"/>
                <a:ea typeface="ＭＳ Ｐゴシック" pitchFamily="50" charset="-128"/>
                <a:cs typeface="Times New Roman" pitchFamily="18" charset="0"/>
              </a:rPr>
              <a:t> The </a:t>
            </a:r>
            <a:r>
              <a:rPr lang="en-US" sz="2000" dirty="0" err="1" smtClean="0">
                <a:latin typeface="Times New Roman" pitchFamily="18" charset="0"/>
                <a:ea typeface="ＭＳ Ｐゴシック" pitchFamily="50" charset="-128"/>
                <a:cs typeface="Times New Roman" pitchFamily="18" charset="0"/>
              </a:rPr>
              <a:t>supersecondary</a:t>
            </a:r>
            <a:r>
              <a:rPr lang="en-US" sz="2000" dirty="0" smtClean="0">
                <a:latin typeface="Times New Roman" pitchFamily="18" charset="0"/>
                <a:ea typeface="ＭＳ Ｐゴシック" pitchFamily="50" charset="-128"/>
                <a:cs typeface="Times New Roman" pitchFamily="18" charset="0"/>
              </a:rPr>
              <a:t> structures (motifs) are produced by packing side chains from adjacent secondary structural elements close to each other.</a:t>
            </a:r>
          </a:p>
          <a:p>
            <a:pPr marL="342900" indent="-342900" algn="justLow" rtl="0">
              <a:lnSpc>
                <a:spcPct val="90000"/>
              </a:lnSpc>
              <a:spcBef>
                <a:spcPct val="20000"/>
              </a:spcBef>
              <a:buFont typeface="Arial" pitchFamily="34" charset="0"/>
              <a:buChar char="•"/>
              <a:defRPr/>
            </a:pPr>
            <a:endParaRPr lang="en-US" sz="2000" dirty="0">
              <a:latin typeface="Times New Roman" pitchFamily="18" charset="0"/>
              <a:ea typeface="ＭＳ Ｐゴシック" pitchFamily="50" charset="-128"/>
              <a:cs typeface="Times New Roman" pitchFamily="18" charset="0"/>
            </a:endParaRPr>
          </a:p>
        </p:txBody>
      </p:sp>
      <p:grpSp>
        <p:nvGrpSpPr>
          <p:cNvPr id="7" name="Group 1036"/>
          <p:cNvGrpSpPr>
            <a:grpSpLocks/>
          </p:cNvGrpSpPr>
          <p:nvPr/>
        </p:nvGrpSpPr>
        <p:grpSpPr bwMode="auto">
          <a:xfrm>
            <a:off x="5143504" y="785794"/>
            <a:ext cx="3357586" cy="2281233"/>
            <a:chOff x="3408" y="1344"/>
            <a:chExt cx="2304" cy="2103"/>
          </a:xfrm>
        </p:grpSpPr>
        <p:pic>
          <p:nvPicPr>
            <p:cNvPr id="8" name="Picture 1033" descr="ch6_mot2doms"/>
            <p:cNvPicPr>
              <a:picLocks noChangeAspect="1" noChangeArrowheads="1"/>
            </p:cNvPicPr>
            <p:nvPr/>
          </p:nvPicPr>
          <p:blipFill>
            <a:blip r:embed="rId3" cstate="print"/>
            <a:srcRect t="53548" r="73763"/>
            <a:stretch>
              <a:fillRect/>
            </a:stretch>
          </p:blipFill>
          <p:spPr bwMode="auto">
            <a:xfrm>
              <a:off x="3408" y="1344"/>
              <a:ext cx="1511" cy="2103"/>
            </a:xfrm>
            <a:prstGeom prst="rect">
              <a:avLst/>
            </a:prstGeom>
            <a:noFill/>
            <a:ln w="9525">
              <a:noFill/>
              <a:miter lim="800000"/>
              <a:headEnd/>
              <a:tailEnd/>
            </a:ln>
          </p:spPr>
        </p:pic>
        <p:sp>
          <p:nvSpPr>
            <p:cNvPr id="9" name="Line 1034"/>
            <p:cNvSpPr>
              <a:spLocks noChangeShapeType="1"/>
            </p:cNvSpPr>
            <p:nvPr/>
          </p:nvSpPr>
          <p:spPr bwMode="auto">
            <a:xfrm flipH="1">
              <a:off x="3744" y="2640"/>
              <a:ext cx="1248" cy="96"/>
            </a:xfrm>
            <a:prstGeom prst="line">
              <a:avLst/>
            </a:prstGeom>
            <a:noFill/>
            <a:ln w="50800">
              <a:solidFill>
                <a:schemeClr val="bg1"/>
              </a:solidFill>
              <a:round/>
              <a:headEnd/>
              <a:tailEnd/>
            </a:ln>
          </p:spPr>
          <p:txBody>
            <a:bodyPr/>
            <a:lstStyle/>
            <a:p>
              <a:endParaRPr lang="ar-IQ"/>
            </a:p>
          </p:txBody>
        </p:sp>
        <p:sp>
          <p:nvSpPr>
            <p:cNvPr id="10" name="Line 1035"/>
            <p:cNvSpPr>
              <a:spLocks noChangeShapeType="1"/>
            </p:cNvSpPr>
            <p:nvPr/>
          </p:nvSpPr>
          <p:spPr bwMode="auto">
            <a:xfrm flipH="1">
              <a:off x="4464" y="1488"/>
              <a:ext cx="1248" cy="96"/>
            </a:xfrm>
            <a:prstGeom prst="line">
              <a:avLst/>
            </a:prstGeom>
            <a:noFill/>
            <a:ln w="50800">
              <a:solidFill>
                <a:schemeClr val="bg1"/>
              </a:solidFill>
              <a:round/>
              <a:headEnd/>
              <a:tailEnd/>
            </a:ln>
          </p:spPr>
          <p:txBody>
            <a:bodyPr/>
            <a:lstStyle/>
            <a:p>
              <a:endParaRPr lang="ar-IQ"/>
            </a:p>
          </p:txBody>
        </p:sp>
      </p:grpSp>
      <p:cxnSp>
        <p:nvCxnSpPr>
          <p:cNvPr id="12" name="Straight Connector 11"/>
          <p:cNvCxnSpPr/>
          <p:nvPr/>
        </p:nvCxnSpPr>
        <p:spPr>
          <a:xfrm>
            <a:off x="4786314" y="3714752"/>
            <a:ext cx="3857652" cy="1588"/>
          </a:xfrm>
          <a:prstGeom prst="line">
            <a:avLst/>
          </a:prstGeom>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5715008" y="2786058"/>
            <a:ext cx="157163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1">
            <a:spAutoFit/>
          </a:bodyPr>
          <a:lstStyle/>
          <a:p>
            <a:pPr algn="ctr" rtl="0"/>
            <a:r>
              <a:rPr lang="en-US" b="1" dirty="0" smtClean="0">
                <a:latin typeface="Times New Roman" pitchFamily="18" charset="0"/>
                <a:ea typeface="ＭＳ Ｐゴシック" pitchFamily="50" charset="-128"/>
                <a:cs typeface="Times New Roman" pitchFamily="18" charset="0"/>
              </a:rPr>
              <a:t>Motif</a:t>
            </a:r>
            <a:endParaRPr lang="ar-IQ" dirty="0"/>
          </a:p>
        </p:txBody>
      </p:sp>
      <p:pic>
        <p:nvPicPr>
          <p:cNvPr id="11" name="Picture 4"/>
          <p:cNvPicPr>
            <a:picLocks noChangeAspect="1" noChangeArrowheads="1"/>
          </p:cNvPicPr>
          <p:nvPr/>
        </p:nvPicPr>
        <p:blipFill>
          <a:blip r:embed="rId4" cstate="print"/>
          <a:srcRect/>
          <a:stretch>
            <a:fillRect/>
          </a:stretch>
        </p:blipFill>
        <p:spPr bwMode="auto">
          <a:xfrm>
            <a:off x="5214942" y="4000504"/>
            <a:ext cx="3000396" cy="2359022"/>
          </a:xfrm>
          <a:prstGeom prst="rect">
            <a:avLst/>
          </a:prstGeom>
          <a:noFill/>
          <a:ln w="9525">
            <a:noFill/>
            <a:miter lim="800000"/>
            <a:headEnd/>
            <a:tailEnd/>
          </a:ln>
        </p:spPr>
      </p:pic>
    </p:spTree>
    <p:extLst>
      <p:ext uri="{BB962C8B-B14F-4D97-AF65-F5344CB8AC3E}">
        <p14:creationId xmlns="" xmlns:p14="http://schemas.microsoft.com/office/powerpoint/2010/main" val="31370437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857232"/>
            <a:ext cx="7167620" cy="472510"/>
          </a:xfrm>
        </p:spPr>
        <p:style>
          <a:lnRef idx="1">
            <a:schemeClr val="accent1"/>
          </a:lnRef>
          <a:fillRef idx="2">
            <a:schemeClr val="accent1"/>
          </a:fillRef>
          <a:effectRef idx="1">
            <a:schemeClr val="accent1"/>
          </a:effectRef>
          <a:fontRef idx="minor">
            <a:schemeClr val="dk1"/>
          </a:fontRef>
        </p:style>
        <p:txBody>
          <a:bodyPr>
            <a:normAutofit/>
          </a:bodyPr>
          <a:lstStyle/>
          <a:p>
            <a:r>
              <a:rPr lang="en-US" sz="1800" b="1" dirty="0" smtClean="0">
                <a:solidFill>
                  <a:schemeClr val="tx1"/>
                </a:solidFill>
              </a:rPr>
              <a:t>3-TERTIARY </a:t>
            </a:r>
            <a:r>
              <a:rPr lang="en-US" sz="1800" b="1" dirty="0">
                <a:solidFill>
                  <a:schemeClr val="tx1"/>
                </a:solidFill>
              </a:rPr>
              <a:t>STRUCTURE OF GLOBULAR PROTEINS</a:t>
            </a:r>
            <a:endParaRPr lang="en-US" sz="1800" dirty="0">
              <a:solidFill>
                <a:schemeClr val="tx1"/>
              </a:solidFill>
            </a:endParaRPr>
          </a:p>
        </p:txBody>
      </p:sp>
      <p:sp>
        <p:nvSpPr>
          <p:cNvPr id="4" name="Content Placeholder 3"/>
          <p:cNvSpPr>
            <a:spLocks noGrp="1"/>
          </p:cNvSpPr>
          <p:nvPr>
            <p:ph sz="quarter" idx="13"/>
          </p:nvPr>
        </p:nvSpPr>
        <p:spPr>
          <a:xfrm>
            <a:off x="571472" y="1571612"/>
            <a:ext cx="4429156" cy="4429156"/>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nSpc>
                <a:spcPct val="90000"/>
              </a:lnSpc>
            </a:pPr>
            <a:endParaRPr lang="en-US" sz="2800" b="1" dirty="0" smtClean="0">
              <a:latin typeface="Times New Roman" pitchFamily="18" charset="0"/>
              <a:cs typeface="Times New Roman" pitchFamily="18" charset="0"/>
            </a:endParaRPr>
          </a:p>
          <a:p>
            <a:pPr algn="justLow">
              <a:lnSpc>
                <a:spcPct val="90000"/>
              </a:lnSpc>
            </a:pPr>
            <a:r>
              <a:rPr lang="en-US" sz="2800" dirty="0" smtClean="0">
                <a:solidFill>
                  <a:schemeClr val="tx1"/>
                </a:solidFill>
                <a:latin typeface="Times New Roman" pitchFamily="18" charset="0"/>
                <a:cs typeface="Times New Roman" pitchFamily="18" charset="0"/>
              </a:rPr>
              <a:t>Tertiary structure is determined by a variety of interactions among R groups and between R groups and the polypeptide backbone.</a:t>
            </a:r>
          </a:p>
          <a:p>
            <a:pPr lvl="1" algn="justLow">
              <a:lnSpc>
                <a:spcPct val="90000"/>
              </a:lnSpc>
            </a:pPr>
            <a:endParaRPr lang="en-US" sz="2800" dirty="0" smtClean="0">
              <a:solidFill>
                <a:schemeClr val="tx1"/>
              </a:solidFill>
              <a:latin typeface="Times New Roman" pitchFamily="18" charset="0"/>
              <a:cs typeface="Times New Roman" pitchFamily="18" charset="0"/>
            </a:endParaRPr>
          </a:p>
          <a:p>
            <a:pPr algn="justLow">
              <a:lnSpc>
                <a:spcPct val="90000"/>
              </a:lnSpc>
            </a:pPr>
            <a:r>
              <a:rPr lang="en-US" sz="2800" dirty="0" smtClean="0">
                <a:solidFill>
                  <a:schemeClr val="tx1"/>
                </a:solidFill>
                <a:latin typeface="Times New Roman" pitchFamily="18" charset="0"/>
                <a:cs typeface="Times New Roman" pitchFamily="18" charset="0"/>
              </a:rPr>
              <a:t>These interactions  include:</a:t>
            </a:r>
          </a:p>
          <a:p>
            <a:pPr algn="justLow">
              <a:lnSpc>
                <a:spcPct val="90000"/>
              </a:lnSpc>
              <a:buNone/>
            </a:pPr>
            <a:endParaRPr lang="en-US" sz="2800" dirty="0" smtClean="0">
              <a:solidFill>
                <a:schemeClr val="tx1"/>
              </a:solidFill>
              <a:latin typeface="Times New Roman" pitchFamily="18" charset="0"/>
              <a:cs typeface="Times New Roman" pitchFamily="18" charset="0"/>
            </a:endParaRPr>
          </a:p>
          <a:p>
            <a:pPr lvl="1" algn="justLow">
              <a:lnSpc>
                <a:spcPct val="90000"/>
              </a:lnSpc>
            </a:pPr>
            <a:r>
              <a:rPr lang="en-US" sz="2600" dirty="0" smtClean="0">
                <a:solidFill>
                  <a:schemeClr val="tx1"/>
                </a:solidFill>
                <a:latin typeface="Times New Roman" pitchFamily="18" charset="0"/>
                <a:cs typeface="Times New Roman" pitchFamily="18" charset="0"/>
              </a:rPr>
              <a:t> </a:t>
            </a:r>
            <a:r>
              <a:rPr lang="en-US" sz="2600" b="1" dirty="0" smtClean="0">
                <a:solidFill>
                  <a:schemeClr val="tx1"/>
                </a:solidFill>
                <a:latin typeface="Times New Roman" pitchFamily="18" charset="0"/>
                <a:cs typeface="Times New Roman" pitchFamily="18" charset="0"/>
              </a:rPr>
              <a:t>Hydrogen bonds </a:t>
            </a:r>
            <a:r>
              <a:rPr lang="en-US" sz="2600" dirty="0" smtClean="0">
                <a:solidFill>
                  <a:schemeClr val="tx1"/>
                </a:solidFill>
                <a:latin typeface="Times New Roman" pitchFamily="18" charset="0"/>
                <a:cs typeface="Times New Roman" pitchFamily="18" charset="0"/>
              </a:rPr>
              <a:t>among polar and /or charged  areas</a:t>
            </a:r>
          </a:p>
          <a:p>
            <a:pPr lvl="1" algn="justLow">
              <a:lnSpc>
                <a:spcPct val="90000"/>
              </a:lnSpc>
            </a:pPr>
            <a:r>
              <a:rPr lang="en-US" sz="2600" b="1" dirty="0" smtClean="0">
                <a:solidFill>
                  <a:schemeClr val="tx1"/>
                </a:solidFill>
                <a:latin typeface="Times New Roman" pitchFamily="18" charset="0"/>
                <a:cs typeface="Times New Roman" pitchFamily="18" charset="0"/>
              </a:rPr>
              <a:t> Covalent</a:t>
            </a:r>
            <a:r>
              <a:rPr lang="en-US" sz="2600" dirty="0" smtClean="0">
                <a:solidFill>
                  <a:schemeClr val="tx1"/>
                </a:solidFill>
                <a:latin typeface="Times New Roman" pitchFamily="18" charset="0"/>
                <a:cs typeface="Times New Roman" pitchFamily="18" charset="0"/>
              </a:rPr>
              <a:t> (e.g. disulfide) bonding</a:t>
            </a:r>
          </a:p>
          <a:p>
            <a:pPr lvl="1" algn="justLow">
              <a:lnSpc>
                <a:spcPct val="90000"/>
              </a:lnSpc>
            </a:pPr>
            <a:r>
              <a:rPr lang="en-US" sz="2600" dirty="0" smtClean="0">
                <a:solidFill>
                  <a:schemeClr val="tx1"/>
                </a:solidFill>
                <a:latin typeface="Times New Roman" pitchFamily="18" charset="0"/>
                <a:cs typeface="Times New Roman" pitchFamily="18" charset="0"/>
              </a:rPr>
              <a:t> </a:t>
            </a:r>
            <a:r>
              <a:rPr lang="en-US" sz="2600" b="1" dirty="0" smtClean="0">
                <a:solidFill>
                  <a:schemeClr val="tx1"/>
                </a:solidFill>
                <a:latin typeface="Times New Roman" pitchFamily="18" charset="0"/>
                <a:cs typeface="Times New Roman" pitchFamily="18" charset="0"/>
              </a:rPr>
              <a:t>Ionic bonds  </a:t>
            </a:r>
            <a:r>
              <a:rPr lang="en-US" sz="2600" dirty="0" smtClean="0">
                <a:solidFill>
                  <a:schemeClr val="tx1"/>
                </a:solidFill>
                <a:latin typeface="Times New Roman" pitchFamily="18" charset="0"/>
                <a:cs typeface="Times New Roman" pitchFamily="18" charset="0"/>
              </a:rPr>
              <a:t>between charged  R groups, and hydrophobic interactions  </a:t>
            </a:r>
          </a:p>
          <a:p>
            <a:pPr lvl="1" algn="justLow">
              <a:lnSpc>
                <a:spcPct val="90000"/>
              </a:lnSpc>
            </a:pPr>
            <a:r>
              <a:rPr lang="en-US" sz="2600" b="1" dirty="0" smtClean="0">
                <a:solidFill>
                  <a:schemeClr val="tx1"/>
                </a:solidFill>
                <a:latin typeface="Times New Roman" pitchFamily="18" charset="0"/>
                <a:cs typeface="Times New Roman" pitchFamily="18" charset="0"/>
              </a:rPr>
              <a:t>Hydrophobic interactions </a:t>
            </a:r>
            <a:r>
              <a:rPr lang="en-US" sz="2600" dirty="0" smtClean="0">
                <a:solidFill>
                  <a:schemeClr val="tx1"/>
                </a:solidFill>
                <a:latin typeface="Times New Roman" pitchFamily="18" charset="0"/>
                <a:cs typeface="Times New Roman" pitchFamily="18" charset="0"/>
              </a:rPr>
              <a:t>among hydrophobic R groups.</a:t>
            </a:r>
          </a:p>
        </p:txBody>
      </p:sp>
      <p:pic>
        <p:nvPicPr>
          <p:cNvPr id="6" name="Picture 4"/>
          <p:cNvPicPr>
            <a:picLocks noGrp="1" noChangeAspect="1" noChangeArrowheads="1"/>
          </p:cNvPicPr>
          <p:nvPr>
            <p:ph sz="quarter" idx="14"/>
          </p:nvPr>
        </p:nvPicPr>
        <p:blipFill>
          <a:blip r:embed="rId3" cstate="print"/>
          <a:srcRect b="3355"/>
          <a:stretch>
            <a:fillRect/>
          </a:stretch>
        </p:blipFill>
        <p:spPr>
          <a:xfrm>
            <a:off x="5286380" y="1571612"/>
            <a:ext cx="2714644" cy="2176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noChangeArrowheads="1"/>
          </p:cNvPicPr>
          <p:nvPr/>
        </p:nvPicPr>
        <p:blipFill>
          <a:blip r:embed="rId4" cstate="print"/>
          <a:srcRect l="5173" t="10345" r="5173" b="12068"/>
          <a:stretch>
            <a:fillRect/>
          </a:stretch>
        </p:blipFill>
        <p:spPr bwMode="invGray">
          <a:xfrm>
            <a:off x="5286380" y="3929066"/>
            <a:ext cx="2714644" cy="2238380"/>
          </a:xfrm>
          <a:prstGeom prst="rect">
            <a:avLst/>
          </a:prstGeom>
          <a:noFill/>
          <a:ln w="9525">
            <a:noFill/>
            <a:miter lim="800000"/>
            <a:headEnd/>
            <a:tailEnd/>
          </a:ln>
          <a:effectLst/>
        </p:spPr>
      </p:pic>
    </p:spTree>
    <p:extLst>
      <p:ext uri="{BB962C8B-B14F-4D97-AF65-F5344CB8AC3E}">
        <p14:creationId xmlns="" xmlns:p14="http://schemas.microsoft.com/office/powerpoint/2010/main" val="90678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428596" y="357166"/>
            <a:ext cx="8286808" cy="9906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l" rtl="0"/>
            <a:r>
              <a:rPr lang="en-US" sz="2800" b="1" dirty="0">
                <a:latin typeface="Garamond" pitchFamily="18" charset="0"/>
              </a:rPr>
              <a:t>Examples of </a:t>
            </a:r>
            <a:r>
              <a:rPr lang="en-US" sz="2800" b="1" dirty="0" smtClean="0">
                <a:latin typeface="Garamond" pitchFamily="18" charset="0"/>
              </a:rPr>
              <a:t>bonds/interactions contributing </a:t>
            </a:r>
            <a:r>
              <a:rPr lang="en-US" sz="2800" b="1" dirty="0">
                <a:latin typeface="Garamond" pitchFamily="18" charset="0"/>
              </a:rPr>
              <a:t>to the tertiary structure of a </a:t>
            </a:r>
            <a:r>
              <a:rPr lang="en-US" sz="2800" b="1" dirty="0" smtClean="0">
                <a:latin typeface="Garamond" pitchFamily="18" charset="0"/>
              </a:rPr>
              <a:t>protein:</a:t>
            </a:r>
            <a:endParaRPr lang="en-US" sz="2800" b="1" dirty="0">
              <a:latin typeface="Garamond" pitchFamily="18" charset="0"/>
            </a:endParaRPr>
          </a:p>
        </p:txBody>
      </p:sp>
      <p:sp>
        <p:nvSpPr>
          <p:cNvPr id="56323" name="Text Box 6"/>
          <p:cNvSpPr txBox="1">
            <a:spLocks noChangeArrowheads="1"/>
          </p:cNvSpPr>
          <p:nvPr/>
        </p:nvSpPr>
        <p:spPr bwMode="auto">
          <a:xfrm>
            <a:off x="0" y="244475"/>
            <a:ext cx="184150" cy="579438"/>
          </a:xfrm>
          <a:prstGeom prst="rect">
            <a:avLst/>
          </a:prstGeom>
          <a:noFill/>
          <a:ln w="9525">
            <a:noFill/>
            <a:miter lim="800000"/>
            <a:headEnd/>
            <a:tailEnd/>
          </a:ln>
        </p:spPr>
        <p:txBody>
          <a:bodyPr wrap="none">
            <a:spAutoFit/>
          </a:bodyPr>
          <a:lstStyle/>
          <a:p>
            <a:pPr eaLnBrk="0" hangingPunct="0"/>
            <a:endParaRPr lang="en-US" altLang="en-US" sz="3200">
              <a:solidFill>
                <a:schemeClr val="tx2"/>
              </a:solidFill>
            </a:endParaRPr>
          </a:p>
        </p:txBody>
      </p:sp>
      <p:pic>
        <p:nvPicPr>
          <p:cNvPr id="56324" name="Picture 7"/>
          <p:cNvPicPr>
            <a:picLocks noChangeAspect="1" noChangeArrowheads="1"/>
          </p:cNvPicPr>
          <p:nvPr/>
        </p:nvPicPr>
        <p:blipFill>
          <a:blip r:embed="rId3" cstate="print"/>
          <a:srcRect b="3355"/>
          <a:stretch>
            <a:fillRect/>
          </a:stretch>
        </p:blipFill>
        <p:spPr bwMode="auto">
          <a:xfrm>
            <a:off x="500034" y="1357298"/>
            <a:ext cx="8143932" cy="5143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6325" name="Text Box 9"/>
          <p:cNvSpPr txBox="1">
            <a:spLocks noChangeArrowheads="1"/>
          </p:cNvSpPr>
          <p:nvPr/>
        </p:nvSpPr>
        <p:spPr bwMode="auto">
          <a:xfrm>
            <a:off x="3886200" y="4125913"/>
            <a:ext cx="3162300" cy="396875"/>
          </a:xfrm>
          <a:prstGeom prst="rect">
            <a:avLst/>
          </a:prstGeom>
          <a:noFill/>
          <a:ln w="9525">
            <a:noFill/>
            <a:miter lim="800000"/>
            <a:headEnd/>
            <a:tailEnd/>
          </a:ln>
        </p:spPr>
        <p:txBody>
          <a:bodyPr wrap="none">
            <a:spAutoFit/>
          </a:bodyPr>
          <a:lstStyle/>
          <a:p>
            <a:pPr eaLnBrk="0" hangingPunct="0"/>
            <a:r>
              <a:rPr lang="en-US" altLang="en-US" sz="2000">
                <a:solidFill>
                  <a:srgbClr val="000000"/>
                </a:solidFill>
              </a:rPr>
              <a:t>two cysteine side chains</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rrowheads="1"/>
          </p:cNvPicPr>
          <p:nvPr/>
        </p:nvPicPr>
        <p:blipFill>
          <a:blip r:embed="rId3" cstate="print"/>
          <a:srcRect/>
          <a:stretch>
            <a:fillRect/>
          </a:stretch>
        </p:blipFill>
        <p:spPr bwMode="auto">
          <a:xfrm>
            <a:off x="428596" y="357166"/>
            <a:ext cx="8429684"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857356" y="642918"/>
            <a:ext cx="1643074" cy="35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IQ"/>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357166"/>
            <a:ext cx="8215370" cy="642942"/>
          </a:xfrm>
        </p:spPr>
        <p:style>
          <a:lnRef idx="1">
            <a:schemeClr val="accent1"/>
          </a:lnRef>
          <a:fillRef idx="2">
            <a:schemeClr val="accent1"/>
          </a:fillRef>
          <a:effectRef idx="1">
            <a:schemeClr val="accent1"/>
          </a:effectRef>
          <a:fontRef idx="minor">
            <a:schemeClr val="dk1"/>
          </a:fontRef>
        </p:style>
        <p:txBody>
          <a:bodyPr>
            <a:normAutofit/>
          </a:bodyPr>
          <a:lstStyle/>
          <a:p>
            <a:r>
              <a:rPr lang="en-US" sz="2000" b="1" dirty="0" smtClean="0">
                <a:solidFill>
                  <a:schemeClr val="tx1"/>
                </a:solidFill>
              </a:rPr>
              <a:t>3-TERTIARY </a:t>
            </a:r>
            <a:r>
              <a:rPr lang="en-US" sz="2000" b="1" dirty="0">
                <a:solidFill>
                  <a:schemeClr val="tx1"/>
                </a:solidFill>
              </a:rPr>
              <a:t>STRUCTURE OF GLOBULAR PROTEINS</a:t>
            </a:r>
            <a:endParaRPr lang="en-US" sz="2000" dirty="0"/>
          </a:p>
        </p:txBody>
      </p:sp>
      <p:sp>
        <p:nvSpPr>
          <p:cNvPr id="3" name="Content Placeholder 2"/>
          <p:cNvSpPr>
            <a:spLocks noGrp="1"/>
          </p:cNvSpPr>
          <p:nvPr>
            <p:ph sz="quarter" idx="13"/>
          </p:nvPr>
        </p:nvSpPr>
        <p:spPr>
          <a:xfrm>
            <a:off x="642910" y="1214422"/>
            <a:ext cx="4500594" cy="5214974"/>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Low"/>
            <a:endParaRPr lang="en-US" sz="1800" dirty="0" smtClean="0">
              <a:latin typeface="Times New Roman" pitchFamily="18" charset="0"/>
              <a:cs typeface="Times New Roman" pitchFamily="18" charset="0"/>
            </a:endParaRPr>
          </a:p>
          <a:p>
            <a:pPr algn="justLow"/>
            <a:r>
              <a:rPr lang="en-US" b="1" dirty="0" smtClean="0">
                <a:latin typeface="Times New Roman" pitchFamily="18" charset="0"/>
                <a:cs typeface="Times New Roman" pitchFamily="18" charset="0"/>
              </a:rPr>
              <a:t>Domain : </a:t>
            </a:r>
            <a:r>
              <a:rPr lang="en-US" sz="1800" dirty="0" smtClean="0">
                <a:latin typeface="Times New Roman" pitchFamily="18" charset="0"/>
                <a:cs typeface="Times New Roman" pitchFamily="18" charset="0"/>
              </a:rPr>
              <a:t>a compact and self folding component of the protein that usually represents a discreet structural and functional unit.</a:t>
            </a:r>
          </a:p>
          <a:p>
            <a:pPr algn="justLow">
              <a:buNone/>
            </a:pPr>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Polypeptide </a:t>
            </a:r>
            <a:r>
              <a:rPr lang="en-US" sz="1800" dirty="0">
                <a:latin typeface="Times New Roman" pitchFamily="18" charset="0"/>
                <a:cs typeface="Times New Roman" pitchFamily="18" charset="0"/>
              </a:rPr>
              <a:t>chains that are </a:t>
            </a:r>
            <a:r>
              <a:rPr lang="en-US" sz="1800" dirty="0" smtClean="0">
                <a:latin typeface="Times New Roman" pitchFamily="18" charset="0"/>
                <a:cs typeface="Times New Roman" pitchFamily="18" charset="0"/>
              </a:rPr>
              <a:t>greater than </a:t>
            </a:r>
            <a:r>
              <a:rPr lang="en-US" sz="1800" dirty="0">
                <a:latin typeface="Times New Roman" pitchFamily="18" charset="0"/>
                <a:cs typeface="Times New Roman" pitchFamily="18" charset="0"/>
              </a:rPr>
              <a:t>200 amino acids in length generally consist of two or </a:t>
            </a:r>
            <a:r>
              <a:rPr lang="en-US" sz="1800" dirty="0" smtClean="0">
                <a:latin typeface="Times New Roman" pitchFamily="18" charset="0"/>
                <a:cs typeface="Times New Roman" pitchFamily="18" charset="0"/>
              </a:rPr>
              <a:t>more domains.</a:t>
            </a:r>
          </a:p>
          <a:p>
            <a:pPr algn="justLow">
              <a:buNone/>
            </a:pPr>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The core of a domain is built from combinations of </a:t>
            </a:r>
            <a:r>
              <a:rPr lang="en-US" sz="1800" dirty="0" smtClean="0">
                <a:latin typeface="Times New Roman" pitchFamily="18" charset="0"/>
                <a:cs typeface="Times New Roman" pitchFamily="18" charset="0"/>
              </a:rPr>
              <a:t>  several motifs usually rich in hydrophobic interactions.</a:t>
            </a:r>
          </a:p>
          <a:p>
            <a:pPr algn="justLow"/>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A specialized group of proteins, named </a:t>
            </a:r>
            <a:r>
              <a:rPr lang="en-US" sz="1800" b="1" dirty="0" smtClean="0">
                <a:latin typeface="Times New Roman" pitchFamily="18" charset="0"/>
                <a:cs typeface="Times New Roman" pitchFamily="18" charset="0"/>
              </a:rPr>
              <a:t>chaperones, </a:t>
            </a:r>
            <a:r>
              <a:rPr lang="en-US" sz="1800" dirty="0" smtClean="0">
                <a:latin typeface="Times New Roman" pitchFamily="18" charset="0"/>
                <a:cs typeface="Times New Roman" pitchFamily="18" charset="0"/>
              </a:rPr>
              <a:t>is required for the proper folding of many species of proteins.</a:t>
            </a:r>
          </a:p>
        </p:txBody>
      </p:sp>
      <p:sp>
        <p:nvSpPr>
          <p:cNvPr id="4" name="Rectangle 3"/>
          <p:cNvSpPr/>
          <p:nvPr/>
        </p:nvSpPr>
        <p:spPr>
          <a:xfrm>
            <a:off x="6429388" y="571480"/>
            <a:ext cx="192882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rtl="0"/>
            <a:r>
              <a:rPr lang="en-US" b="1" dirty="0" smtClean="0"/>
              <a:t>Domains</a:t>
            </a:r>
            <a:endParaRPr lang="en-US" b="1" dirty="0"/>
          </a:p>
        </p:txBody>
      </p:sp>
      <p:pic>
        <p:nvPicPr>
          <p:cNvPr id="6" name="Picture 2" descr="figure 3-02c"/>
          <p:cNvPicPr>
            <a:picLocks noGrp="1" noChangeAspect="1" noChangeArrowheads="1"/>
          </p:cNvPicPr>
          <p:nvPr>
            <p:ph sz="quarter" idx="14"/>
          </p:nvPr>
        </p:nvPicPr>
        <p:blipFill>
          <a:blip r:embed="rId3" cstate="print"/>
          <a:srcRect/>
          <a:stretch>
            <a:fillRect/>
          </a:stretch>
        </p:blipFill>
        <p:spPr bwMode="auto">
          <a:xfrm>
            <a:off x="5357818" y="1500174"/>
            <a:ext cx="3143272" cy="21654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17" descr="tertiary"/>
          <p:cNvPicPr>
            <a:picLocks noChangeAspect="1" noChangeArrowheads="1"/>
          </p:cNvPicPr>
          <p:nvPr/>
        </p:nvPicPr>
        <p:blipFill>
          <a:blip r:embed="rId4" cstate="print"/>
          <a:srcRect/>
          <a:stretch>
            <a:fillRect/>
          </a:stretch>
        </p:blipFill>
        <p:spPr bwMode="auto">
          <a:xfrm>
            <a:off x="5357818" y="4000504"/>
            <a:ext cx="3143272" cy="2019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9830399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43490" y="1027664"/>
            <a:ext cx="7024744" cy="615386"/>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dirty="0"/>
              <a:t>Types of Tertiary Structure</a:t>
            </a:r>
          </a:p>
        </p:txBody>
      </p:sp>
      <p:sp>
        <p:nvSpPr>
          <p:cNvPr id="20483" name="Rectangle 3"/>
          <p:cNvSpPr>
            <a:spLocks noChangeArrowheads="1"/>
          </p:cNvSpPr>
          <p:nvPr/>
        </p:nvSpPr>
        <p:spPr bwMode="auto">
          <a:xfrm>
            <a:off x="571472" y="2057400"/>
            <a:ext cx="2552728" cy="403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Rectangle 4"/>
          <p:cNvSpPr>
            <a:spLocks noChangeArrowheads="1"/>
          </p:cNvSpPr>
          <p:nvPr/>
        </p:nvSpPr>
        <p:spPr bwMode="auto">
          <a:xfrm>
            <a:off x="3200400" y="2057400"/>
            <a:ext cx="2667000" cy="403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5" name="Rectangle 5"/>
          <p:cNvSpPr>
            <a:spLocks noChangeArrowheads="1"/>
          </p:cNvSpPr>
          <p:nvPr/>
        </p:nvSpPr>
        <p:spPr bwMode="auto">
          <a:xfrm>
            <a:off x="5943600" y="2057400"/>
            <a:ext cx="2667000" cy="403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7" name="Text Box 7"/>
          <p:cNvSpPr txBox="1">
            <a:spLocks noChangeArrowheads="1"/>
          </p:cNvSpPr>
          <p:nvPr/>
        </p:nvSpPr>
        <p:spPr bwMode="auto">
          <a:xfrm>
            <a:off x="1143000" y="2286000"/>
            <a:ext cx="12668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Globular</a:t>
            </a:r>
          </a:p>
        </p:txBody>
      </p:sp>
      <p:sp>
        <p:nvSpPr>
          <p:cNvPr id="20488" name="Text Box 8"/>
          <p:cNvSpPr txBox="1">
            <a:spLocks noChangeArrowheads="1"/>
          </p:cNvSpPr>
          <p:nvPr/>
        </p:nvSpPr>
        <p:spPr bwMode="auto">
          <a:xfrm>
            <a:off x="3802063" y="2286000"/>
            <a:ext cx="15382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Disordered</a:t>
            </a:r>
          </a:p>
        </p:txBody>
      </p:sp>
      <p:sp>
        <p:nvSpPr>
          <p:cNvPr id="20489" name="Text Box 9"/>
          <p:cNvSpPr txBox="1">
            <a:spLocks noChangeArrowheads="1"/>
          </p:cNvSpPr>
          <p:nvPr/>
        </p:nvSpPr>
        <p:spPr bwMode="auto">
          <a:xfrm>
            <a:off x="6629400" y="2286000"/>
            <a:ext cx="1116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Fibrous</a:t>
            </a:r>
          </a:p>
        </p:txBody>
      </p:sp>
      <p:sp>
        <p:nvSpPr>
          <p:cNvPr id="20490" name="AutoShape 10"/>
          <p:cNvSpPr>
            <a:spLocks noChangeArrowheads="1"/>
          </p:cNvSpPr>
          <p:nvPr/>
        </p:nvSpPr>
        <p:spPr bwMode="auto">
          <a:xfrm rot="-3496692">
            <a:off x="6855618" y="2212182"/>
            <a:ext cx="271463" cy="2095500"/>
          </a:xfrm>
          <a:prstGeom prst="can">
            <a:avLst>
              <a:gd name="adj" fmla="val 56501"/>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1" name="Oval 11"/>
          <p:cNvSpPr>
            <a:spLocks noChangeArrowheads="1"/>
          </p:cNvSpPr>
          <p:nvPr/>
        </p:nvSpPr>
        <p:spPr bwMode="auto">
          <a:xfrm>
            <a:off x="990600" y="2971800"/>
            <a:ext cx="1371600" cy="1371600"/>
          </a:xfrm>
          <a:prstGeom prst="ellipse">
            <a:avLst/>
          </a:prstGeom>
          <a:solidFill>
            <a:schemeClr val="accent1"/>
          </a:solidFill>
          <a:ln w="9525">
            <a:solidFill>
              <a:schemeClr val="tx1"/>
            </a:solidFill>
            <a:round/>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92" name="Freeform 12"/>
          <p:cNvSpPr>
            <a:spLocks/>
          </p:cNvSpPr>
          <p:nvPr/>
        </p:nvSpPr>
        <p:spPr bwMode="auto">
          <a:xfrm>
            <a:off x="3505200" y="2895600"/>
            <a:ext cx="1752600" cy="1155700"/>
          </a:xfrm>
          <a:custGeom>
            <a:avLst/>
            <a:gdLst>
              <a:gd name="T0" fmla="*/ 136 w 1104"/>
              <a:gd name="T1" fmla="*/ 720 h 728"/>
              <a:gd name="T2" fmla="*/ 40 w 1104"/>
              <a:gd name="T3" fmla="*/ 528 h 728"/>
              <a:gd name="T4" fmla="*/ 376 w 1104"/>
              <a:gd name="T5" fmla="*/ 528 h 728"/>
              <a:gd name="T6" fmla="*/ 376 w 1104"/>
              <a:gd name="T7" fmla="*/ 720 h 728"/>
              <a:gd name="T8" fmla="*/ 232 w 1104"/>
              <a:gd name="T9" fmla="*/ 576 h 728"/>
              <a:gd name="T10" fmla="*/ 88 w 1104"/>
              <a:gd name="T11" fmla="*/ 192 h 728"/>
              <a:gd name="T12" fmla="*/ 520 w 1104"/>
              <a:gd name="T13" fmla="*/ 192 h 728"/>
              <a:gd name="T14" fmla="*/ 472 w 1104"/>
              <a:gd name="T15" fmla="*/ 240 h 728"/>
              <a:gd name="T16" fmla="*/ 376 w 1104"/>
              <a:gd name="T17" fmla="*/ 576 h 728"/>
              <a:gd name="T18" fmla="*/ 280 w 1104"/>
              <a:gd name="T19" fmla="*/ 336 h 728"/>
              <a:gd name="T20" fmla="*/ 568 w 1104"/>
              <a:gd name="T21" fmla="*/ 288 h 728"/>
              <a:gd name="T22" fmla="*/ 568 w 1104"/>
              <a:gd name="T23" fmla="*/ 624 h 728"/>
              <a:gd name="T24" fmla="*/ 1000 w 1104"/>
              <a:gd name="T25" fmla="*/ 576 h 728"/>
              <a:gd name="T26" fmla="*/ 904 w 1104"/>
              <a:gd name="T27" fmla="*/ 384 h 728"/>
              <a:gd name="T28" fmla="*/ 760 w 1104"/>
              <a:gd name="T29" fmla="*/ 192 h 728"/>
              <a:gd name="T30" fmla="*/ 712 w 1104"/>
              <a:gd name="T31" fmla="*/ 384 h 728"/>
              <a:gd name="T32" fmla="*/ 760 w 1104"/>
              <a:gd name="T33" fmla="*/ 576 h 728"/>
              <a:gd name="T34" fmla="*/ 1096 w 1104"/>
              <a:gd name="T35" fmla="*/ 192 h 728"/>
              <a:gd name="T36" fmla="*/ 712 w 1104"/>
              <a:gd name="T37" fmla="*/ 0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4" h="728">
                <a:moveTo>
                  <a:pt x="136" y="720"/>
                </a:moveTo>
                <a:cubicBezTo>
                  <a:pt x="68" y="640"/>
                  <a:pt x="0" y="560"/>
                  <a:pt x="40" y="528"/>
                </a:cubicBezTo>
                <a:cubicBezTo>
                  <a:pt x="80" y="496"/>
                  <a:pt x="320" y="496"/>
                  <a:pt x="376" y="528"/>
                </a:cubicBezTo>
                <a:cubicBezTo>
                  <a:pt x="432" y="560"/>
                  <a:pt x="400" y="712"/>
                  <a:pt x="376" y="720"/>
                </a:cubicBezTo>
                <a:cubicBezTo>
                  <a:pt x="352" y="728"/>
                  <a:pt x="280" y="664"/>
                  <a:pt x="232" y="576"/>
                </a:cubicBezTo>
                <a:cubicBezTo>
                  <a:pt x="184" y="488"/>
                  <a:pt x="40" y="256"/>
                  <a:pt x="88" y="192"/>
                </a:cubicBezTo>
                <a:cubicBezTo>
                  <a:pt x="136" y="128"/>
                  <a:pt x="456" y="184"/>
                  <a:pt x="520" y="192"/>
                </a:cubicBezTo>
                <a:cubicBezTo>
                  <a:pt x="584" y="200"/>
                  <a:pt x="496" y="176"/>
                  <a:pt x="472" y="240"/>
                </a:cubicBezTo>
                <a:cubicBezTo>
                  <a:pt x="448" y="304"/>
                  <a:pt x="408" y="560"/>
                  <a:pt x="376" y="576"/>
                </a:cubicBezTo>
                <a:cubicBezTo>
                  <a:pt x="344" y="592"/>
                  <a:pt x="248" y="384"/>
                  <a:pt x="280" y="336"/>
                </a:cubicBezTo>
                <a:cubicBezTo>
                  <a:pt x="312" y="288"/>
                  <a:pt x="520" y="240"/>
                  <a:pt x="568" y="288"/>
                </a:cubicBezTo>
                <a:cubicBezTo>
                  <a:pt x="616" y="336"/>
                  <a:pt x="496" y="576"/>
                  <a:pt x="568" y="624"/>
                </a:cubicBezTo>
                <a:cubicBezTo>
                  <a:pt x="640" y="672"/>
                  <a:pt x="944" y="616"/>
                  <a:pt x="1000" y="576"/>
                </a:cubicBezTo>
                <a:cubicBezTo>
                  <a:pt x="1056" y="536"/>
                  <a:pt x="944" y="448"/>
                  <a:pt x="904" y="384"/>
                </a:cubicBezTo>
                <a:cubicBezTo>
                  <a:pt x="864" y="320"/>
                  <a:pt x="792" y="192"/>
                  <a:pt x="760" y="192"/>
                </a:cubicBezTo>
                <a:cubicBezTo>
                  <a:pt x="728" y="192"/>
                  <a:pt x="712" y="320"/>
                  <a:pt x="712" y="384"/>
                </a:cubicBezTo>
                <a:cubicBezTo>
                  <a:pt x="712" y="448"/>
                  <a:pt x="696" y="608"/>
                  <a:pt x="760" y="576"/>
                </a:cubicBezTo>
                <a:cubicBezTo>
                  <a:pt x="824" y="544"/>
                  <a:pt x="1104" y="288"/>
                  <a:pt x="1096" y="192"/>
                </a:cubicBezTo>
                <a:cubicBezTo>
                  <a:pt x="1088" y="96"/>
                  <a:pt x="900" y="48"/>
                  <a:pt x="712" y="0"/>
                </a:cubicBezTo>
              </a:path>
            </a:pathLst>
          </a:custGeom>
          <a:noFill/>
          <a:ln w="50800">
            <a:solidFill>
              <a:schemeClr val="tx1"/>
            </a:solidFill>
            <a:round/>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3" name="Text Box 13"/>
          <p:cNvSpPr txBox="1">
            <a:spLocks noChangeArrowheads="1"/>
          </p:cNvSpPr>
          <p:nvPr/>
        </p:nvSpPr>
        <p:spPr bwMode="auto">
          <a:xfrm>
            <a:off x="642910" y="4572000"/>
            <a:ext cx="2357454" cy="1077218"/>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0">
              <a:spcBef>
                <a:spcPct val="50000"/>
              </a:spcBef>
            </a:pPr>
            <a:r>
              <a:rPr lang="en-US" sz="1600" dirty="0">
                <a:latin typeface="Times New Roman" pitchFamily="18" charset="0"/>
                <a:cs typeface="Times New Roman" pitchFamily="18" charset="0"/>
              </a:rPr>
              <a:t>Many </a:t>
            </a:r>
            <a:r>
              <a:rPr lang="en-US" sz="1600" dirty="0" smtClean="0">
                <a:latin typeface="Times New Roman" pitchFamily="18" charset="0"/>
                <a:cs typeface="Times New Roman" pitchFamily="18" charset="0"/>
              </a:rPr>
              <a:t>soluble </a:t>
            </a:r>
            <a:r>
              <a:rPr lang="en-US" sz="1600" dirty="0">
                <a:latin typeface="Times New Roman" pitchFamily="18" charset="0"/>
                <a:cs typeface="Times New Roman" pitchFamily="18" charset="0"/>
              </a:rPr>
              <a:t>amino acids, protein tends to </a:t>
            </a:r>
            <a:r>
              <a:rPr lang="en-US" sz="1600" dirty="0" smtClean="0">
                <a:latin typeface="Times New Roman" pitchFamily="18" charset="0"/>
                <a:cs typeface="Times New Roman" pitchFamily="18" charset="0"/>
              </a:rPr>
              <a:t>minimize surface/volume ratio</a:t>
            </a:r>
            <a:endParaRPr lang="en-US" sz="1600" dirty="0">
              <a:latin typeface="Times New Roman" pitchFamily="18" charset="0"/>
              <a:cs typeface="Times New Roman" pitchFamily="18" charset="0"/>
            </a:endParaRPr>
          </a:p>
        </p:txBody>
      </p:sp>
      <p:sp>
        <p:nvSpPr>
          <p:cNvPr id="20494" name="Text Box 14"/>
          <p:cNvSpPr txBox="1">
            <a:spLocks noChangeArrowheads="1"/>
          </p:cNvSpPr>
          <p:nvPr/>
        </p:nvSpPr>
        <p:spPr bwMode="auto">
          <a:xfrm>
            <a:off x="3428992" y="4572008"/>
            <a:ext cx="2286000" cy="1200329"/>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0">
              <a:spcBef>
                <a:spcPct val="50000"/>
              </a:spcBef>
            </a:pPr>
            <a:r>
              <a:rPr lang="en-US" sz="1600" dirty="0">
                <a:latin typeface="Times New Roman" pitchFamily="18" charset="0"/>
                <a:cs typeface="Times New Roman" pitchFamily="18" charset="0"/>
              </a:rPr>
              <a:t>Interacts well with water and takes up a random </a:t>
            </a:r>
            <a:r>
              <a:rPr lang="en-US" sz="1600" dirty="0" smtClean="0">
                <a:latin typeface="Times New Roman" pitchFamily="18" charset="0"/>
                <a:cs typeface="Times New Roman" pitchFamily="18" charset="0"/>
              </a:rPr>
              <a:t>configuration</a:t>
            </a:r>
          </a:p>
          <a:p>
            <a:pPr algn="justLow" rtl="0">
              <a:spcBef>
                <a:spcPct val="50000"/>
              </a:spcBef>
            </a:pPr>
            <a:endParaRPr lang="en-US" sz="1600" dirty="0">
              <a:latin typeface="Times New Roman" pitchFamily="18" charset="0"/>
              <a:cs typeface="Times New Roman" pitchFamily="18" charset="0"/>
            </a:endParaRPr>
          </a:p>
        </p:txBody>
      </p:sp>
      <p:sp>
        <p:nvSpPr>
          <p:cNvPr id="20495" name="Text Box 15"/>
          <p:cNvSpPr txBox="1">
            <a:spLocks noChangeArrowheads="1"/>
          </p:cNvSpPr>
          <p:nvPr/>
        </p:nvSpPr>
        <p:spPr bwMode="auto">
          <a:xfrm>
            <a:off x="6172200" y="4572000"/>
            <a:ext cx="2328890" cy="1077218"/>
          </a:xfrm>
          <a:prstGeom prst="rect">
            <a:avLst/>
          </a:prstGeom>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0">
              <a:spcBef>
                <a:spcPct val="50000"/>
              </a:spcBef>
            </a:pPr>
            <a:r>
              <a:rPr lang="en-US" sz="1600" dirty="0" smtClean="0">
                <a:latin typeface="Times New Roman" pitchFamily="18" charset="0"/>
                <a:cs typeface="Times New Roman" pitchFamily="18" charset="0"/>
              </a:rPr>
              <a:t>Strong secondary </a:t>
            </a:r>
            <a:r>
              <a:rPr lang="en-US" sz="1600" dirty="0">
                <a:latin typeface="Times New Roman" pitchFamily="18" charset="0"/>
                <a:cs typeface="Times New Roman" pitchFamily="18" charset="0"/>
              </a:rPr>
              <a:t>structure allows protein to retain a non-spherical shape</a:t>
            </a:r>
          </a:p>
        </p:txBody>
      </p:sp>
    </p:spTree>
    <p:extLst>
      <p:ext uri="{BB962C8B-B14F-4D97-AF65-F5344CB8AC3E}">
        <p14:creationId xmlns="" xmlns:p14="http://schemas.microsoft.com/office/powerpoint/2010/main" val="24852126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7024744" cy="720080"/>
          </a:xfrm>
        </p:spPr>
        <p:style>
          <a:lnRef idx="1">
            <a:schemeClr val="accent1"/>
          </a:lnRef>
          <a:fillRef idx="3">
            <a:schemeClr val="accent1"/>
          </a:fillRef>
          <a:effectRef idx="2">
            <a:schemeClr val="accent1"/>
          </a:effectRef>
          <a:fontRef idx="minor">
            <a:schemeClr val="lt1"/>
          </a:fontRef>
        </p:style>
        <p:txBody>
          <a:bodyPr>
            <a:normAutofit/>
          </a:bodyPr>
          <a:lstStyle/>
          <a:p>
            <a:r>
              <a:rPr lang="en-US" sz="3600" b="1" dirty="0" smtClean="0">
                <a:solidFill>
                  <a:schemeClr val="tx1"/>
                </a:solidFill>
                <a:latin typeface="Times New Roman" pitchFamily="18" charset="0"/>
                <a:cs typeface="Times New Roman" pitchFamily="18" charset="0"/>
              </a:rPr>
              <a:t>Structure of Proteins</a:t>
            </a:r>
            <a:endParaRPr lang="en-US" sz="36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916832"/>
            <a:ext cx="7128908" cy="4392488"/>
          </a:xfrm>
        </p:spPr>
        <p:style>
          <a:lnRef idx="2">
            <a:schemeClr val="accent1"/>
          </a:lnRef>
          <a:fillRef idx="1">
            <a:schemeClr val="lt1"/>
          </a:fillRef>
          <a:effectRef idx="0">
            <a:schemeClr val="accent1"/>
          </a:effectRef>
          <a:fontRef idx="minor">
            <a:schemeClr val="dk1"/>
          </a:fontRef>
        </p:style>
        <p:txBody>
          <a:bodyPr>
            <a:noAutofit/>
          </a:bodyPr>
          <a:lstStyle/>
          <a:p>
            <a:pPr rtl="0"/>
            <a:r>
              <a:rPr lang="en-US" sz="1800" b="1" dirty="0" smtClean="0">
                <a:latin typeface="Times New Roman" pitchFamily="18" charset="0"/>
                <a:cs typeface="Times New Roman" pitchFamily="18" charset="0"/>
              </a:rPr>
              <a:t>OVERVIEW</a:t>
            </a:r>
          </a:p>
          <a:p>
            <a:pPr algn="justLow" rtl="0"/>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20 amino acids commonly found in proteins are joined together </a:t>
            </a:r>
            <a:r>
              <a:rPr lang="en-US" sz="1800" dirty="0" smtClean="0">
                <a:latin typeface="Times New Roman" pitchFamily="18" charset="0"/>
                <a:cs typeface="Times New Roman" pitchFamily="18" charset="0"/>
              </a:rPr>
              <a:t>by peptide </a:t>
            </a:r>
            <a:r>
              <a:rPr lang="en-US" sz="1800" dirty="0">
                <a:latin typeface="Times New Roman" pitchFamily="18" charset="0"/>
                <a:cs typeface="Times New Roman" pitchFamily="18" charset="0"/>
              </a:rPr>
              <a:t>bonds. </a:t>
            </a:r>
            <a:endParaRPr lang="en-US" sz="1800" dirty="0" smtClean="0">
              <a:latin typeface="Times New Roman" pitchFamily="18" charset="0"/>
              <a:cs typeface="Times New Roman" pitchFamily="18" charset="0"/>
            </a:endParaRPr>
          </a:p>
          <a:p>
            <a:pPr algn="justLow" rtl="0"/>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linear sequence of the linked amino acids </a:t>
            </a:r>
            <a:r>
              <a:rPr lang="en-US" sz="1800" dirty="0" smtClean="0">
                <a:latin typeface="Times New Roman" pitchFamily="18" charset="0"/>
                <a:cs typeface="Times New Roman" pitchFamily="18" charset="0"/>
              </a:rPr>
              <a:t>contains the information necessary </a:t>
            </a:r>
            <a:r>
              <a:rPr lang="en-US" sz="1800" dirty="0">
                <a:latin typeface="Times New Roman" pitchFamily="18" charset="0"/>
                <a:cs typeface="Times New Roman" pitchFamily="18" charset="0"/>
              </a:rPr>
              <a:t>to generate a protein molecule with a </a:t>
            </a:r>
            <a:r>
              <a:rPr lang="en-US" sz="1800" dirty="0" smtClean="0">
                <a:latin typeface="Times New Roman" pitchFamily="18" charset="0"/>
                <a:cs typeface="Times New Roman" pitchFamily="18" charset="0"/>
              </a:rPr>
              <a:t>unique three-dimensional shape.</a:t>
            </a:r>
          </a:p>
          <a:p>
            <a:pPr algn="justLow" rtl="0"/>
            <a:r>
              <a:rPr lang="en-US" sz="1800" dirty="0" smtClean="0">
                <a:latin typeface="Times New Roman" pitchFamily="18" charset="0"/>
                <a:cs typeface="Times New Roman" pitchFamily="18" charset="0"/>
              </a:rPr>
              <a:t>The </a:t>
            </a:r>
            <a:r>
              <a:rPr lang="en-US" sz="1800" dirty="0">
                <a:latin typeface="Times New Roman" pitchFamily="18" charset="0"/>
                <a:cs typeface="Times New Roman" pitchFamily="18" charset="0"/>
              </a:rPr>
              <a:t>complexity of protein structure is </a:t>
            </a:r>
            <a:r>
              <a:rPr lang="en-US" sz="1800" dirty="0" smtClean="0">
                <a:latin typeface="Times New Roman" pitchFamily="18" charset="0"/>
                <a:cs typeface="Times New Roman" pitchFamily="18" charset="0"/>
              </a:rPr>
              <a:t>best analyzed </a:t>
            </a:r>
            <a:r>
              <a:rPr lang="en-US" sz="1800" dirty="0">
                <a:latin typeface="Times New Roman" pitchFamily="18" charset="0"/>
                <a:cs typeface="Times New Roman" pitchFamily="18" charset="0"/>
              </a:rPr>
              <a:t>by considering the molecule in terms of four </a:t>
            </a:r>
            <a:r>
              <a:rPr lang="en-US" sz="1800" dirty="0" smtClean="0">
                <a:latin typeface="Times New Roman" pitchFamily="18" charset="0"/>
                <a:cs typeface="Times New Roman" pitchFamily="18" charset="0"/>
              </a:rPr>
              <a:t>organizational levels</a:t>
            </a: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namely: </a:t>
            </a:r>
          </a:p>
          <a:p>
            <a:pPr lvl="1" algn="justLow"/>
            <a:r>
              <a:rPr lang="en-US" sz="1800" dirty="0" smtClean="0">
                <a:latin typeface="Times New Roman" pitchFamily="18" charset="0"/>
                <a:cs typeface="Times New Roman" pitchFamily="18" charset="0"/>
              </a:rPr>
              <a:t>Primary</a:t>
            </a:r>
          </a:p>
          <a:p>
            <a:pPr lvl="1" algn="justLow"/>
            <a:r>
              <a:rPr lang="en-US" sz="1800" dirty="0" smtClean="0">
                <a:latin typeface="Times New Roman" pitchFamily="18" charset="0"/>
                <a:cs typeface="Times New Roman" pitchFamily="18" charset="0"/>
              </a:rPr>
              <a:t>Secondary</a:t>
            </a:r>
          </a:p>
          <a:p>
            <a:pPr lvl="1" algn="justLow"/>
            <a:r>
              <a:rPr lang="en-US" sz="1800" dirty="0" smtClean="0">
                <a:latin typeface="Times New Roman" pitchFamily="18" charset="0"/>
                <a:cs typeface="Times New Roman" pitchFamily="18" charset="0"/>
              </a:rPr>
              <a:t>Tertiary</a:t>
            </a:r>
          </a:p>
          <a:p>
            <a:pPr lvl="1" algn="justLow"/>
            <a:r>
              <a:rPr lang="en-US" sz="1800" dirty="0" smtClean="0">
                <a:latin typeface="Times New Roman" pitchFamily="18" charset="0"/>
                <a:cs typeface="Times New Roman" pitchFamily="18" charset="0"/>
              </a:rPr>
              <a:t>Quaternary .</a:t>
            </a:r>
            <a:endParaRPr lang="en-US" sz="1800" dirty="0">
              <a:latin typeface="Times New Roman" pitchFamily="18" charset="0"/>
              <a:cs typeface="Times New Roman" pitchFamily="18" charset="0"/>
            </a:endParaRPr>
          </a:p>
        </p:txBody>
      </p:sp>
    </p:spTree>
    <p:extLst>
      <p:ext uri="{BB962C8B-B14F-4D97-AF65-F5344CB8AC3E}">
        <p14:creationId xmlns="" xmlns:p14="http://schemas.microsoft.com/office/powerpoint/2010/main" val="16992662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785794"/>
            <a:ext cx="4000528" cy="571504"/>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Protein folding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7346" name="Picture 2"/>
          <p:cNvPicPr>
            <a:picLocks noGrp="1" noChangeAspect="1" noChangeArrowheads="1"/>
          </p:cNvPicPr>
          <p:nvPr>
            <p:ph idx="1"/>
          </p:nvPr>
        </p:nvPicPr>
        <p:blipFill>
          <a:blip r:embed="rId3" cstate="print"/>
          <a:srcRect/>
          <a:stretch>
            <a:fillRect/>
          </a:stretch>
        </p:blipFill>
        <p:spPr bwMode="auto">
          <a:xfrm>
            <a:off x="4857752" y="714356"/>
            <a:ext cx="3357586" cy="5572164"/>
          </a:xfrm>
          <a:prstGeom prst="rect">
            <a:avLst/>
          </a:prstGeom>
          <a:noFill/>
          <a:ln w="9525">
            <a:noFill/>
            <a:miter lim="800000"/>
            <a:headEnd/>
            <a:tailEnd/>
          </a:ln>
          <a:effectLst/>
        </p:spPr>
      </p:pic>
      <p:sp>
        <p:nvSpPr>
          <p:cNvPr id="5" name="Rectangle 4"/>
          <p:cNvSpPr/>
          <p:nvPr/>
        </p:nvSpPr>
        <p:spPr>
          <a:xfrm>
            <a:off x="785786" y="2000240"/>
            <a:ext cx="3643338" cy="163121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Low" rtl="0"/>
            <a:r>
              <a:rPr lang="en-US" sz="2000" dirty="0" smtClean="0">
                <a:latin typeface="Times New Roman" pitchFamily="18" charset="0"/>
                <a:cs typeface="Times New Roman" pitchFamily="18" charset="0"/>
              </a:rPr>
              <a:t>Protein folding constitutes the process by which a poly-peptide chain reduces its free energy by taking a secondary, tertiary, and possibly a quaternary structure</a:t>
            </a:r>
            <a:endParaRPr lang="en-U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189301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714356"/>
            <a:ext cx="7024744" cy="543948"/>
          </a:xfrm>
        </p:spPr>
        <p:style>
          <a:lnRef idx="1">
            <a:schemeClr val="accent1"/>
          </a:lnRef>
          <a:fillRef idx="2">
            <a:schemeClr val="accent1"/>
          </a:fillRef>
          <a:effectRef idx="1">
            <a:schemeClr val="accent1"/>
          </a:effectRef>
          <a:fontRef idx="minor">
            <a:schemeClr val="dk1"/>
          </a:fontRef>
        </p:style>
        <p:txBody>
          <a:bodyPr>
            <a:normAutofit/>
          </a:bodyPr>
          <a:lstStyle/>
          <a:p>
            <a:r>
              <a:rPr lang="en-US" sz="1800" b="1" dirty="0" smtClean="0">
                <a:solidFill>
                  <a:schemeClr val="tx1"/>
                </a:solidFill>
              </a:rPr>
              <a:t>4- QUATERNARY </a:t>
            </a:r>
            <a:r>
              <a:rPr lang="en-US" sz="1800" b="1" dirty="0">
                <a:solidFill>
                  <a:schemeClr val="tx1"/>
                </a:solidFill>
              </a:rPr>
              <a:t>STRUCTURE OF PROTEINS</a:t>
            </a:r>
            <a:endParaRPr lang="en-US" sz="1800" dirty="0">
              <a:solidFill>
                <a:schemeClr val="tx1"/>
              </a:solidFill>
            </a:endParaRPr>
          </a:p>
        </p:txBody>
      </p:sp>
      <p:sp>
        <p:nvSpPr>
          <p:cNvPr id="3" name="Content Placeholder 2"/>
          <p:cNvSpPr>
            <a:spLocks noGrp="1"/>
          </p:cNvSpPr>
          <p:nvPr>
            <p:ph sz="quarter" idx="13"/>
          </p:nvPr>
        </p:nvSpPr>
        <p:spPr>
          <a:xfrm>
            <a:off x="714348" y="1357298"/>
            <a:ext cx="4357718" cy="4857784"/>
          </a:xfrm>
        </p:spPr>
        <p:style>
          <a:lnRef idx="2">
            <a:schemeClr val="accent1"/>
          </a:lnRef>
          <a:fillRef idx="1">
            <a:schemeClr val="lt1"/>
          </a:fillRef>
          <a:effectRef idx="0">
            <a:schemeClr val="accent1"/>
          </a:effectRef>
          <a:fontRef idx="minor">
            <a:schemeClr val="dk1"/>
          </a:fontRef>
        </p:style>
        <p:txBody>
          <a:bodyPr>
            <a:normAutofit fontScale="92500"/>
          </a:bodyPr>
          <a:lstStyle/>
          <a:p>
            <a:endParaRPr lang="en-US" sz="2000" dirty="0">
              <a:latin typeface="Times New Roman" pitchFamily="18" charset="0"/>
              <a:cs typeface="Times New Roman" pitchFamily="18" charset="0"/>
            </a:endParaRPr>
          </a:p>
          <a:p>
            <a:pPr algn="justLow"/>
            <a:r>
              <a:rPr lang="en-US" sz="1600" dirty="0" smtClean="0">
                <a:latin typeface="Times New Roman" pitchFamily="18" charset="0"/>
                <a:cs typeface="Times New Roman" pitchFamily="18" charset="0"/>
              </a:rPr>
              <a:t>Results from the aggregation of two or more polypeptide subunits.</a:t>
            </a:r>
          </a:p>
          <a:p>
            <a:pPr algn="justLow">
              <a:buNone/>
            </a:pPr>
            <a:endParaRPr lang="en-US" sz="1600" dirty="0" smtClean="0">
              <a:latin typeface="Times New Roman" pitchFamily="18" charset="0"/>
              <a:cs typeface="Times New Roman" pitchFamily="18" charset="0"/>
            </a:endParaRPr>
          </a:p>
          <a:p>
            <a:pPr lvl="1" algn="justLow"/>
            <a:r>
              <a:rPr lang="en-US" sz="1600" dirty="0" smtClean="0">
                <a:latin typeface="Times New Roman" pitchFamily="18" charset="0"/>
                <a:cs typeface="Times New Roman" pitchFamily="18" charset="0"/>
              </a:rPr>
              <a:t>Collagen is a fibrous protein of three polypeptides that are </a:t>
            </a:r>
            <a:r>
              <a:rPr lang="en-US" sz="1600" dirty="0" err="1" smtClean="0">
                <a:latin typeface="Times New Roman" pitchFamily="18" charset="0"/>
                <a:cs typeface="Times New Roman" pitchFamily="18" charset="0"/>
              </a:rPr>
              <a:t>supercoiled</a:t>
            </a:r>
            <a:r>
              <a:rPr lang="en-US" sz="1600" dirty="0" smtClean="0">
                <a:latin typeface="Times New Roman" pitchFamily="18" charset="0"/>
                <a:cs typeface="Times New Roman" pitchFamily="18" charset="0"/>
              </a:rPr>
              <a:t> like a rope.</a:t>
            </a:r>
          </a:p>
          <a:p>
            <a:pPr lvl="1" algn="justLow"/>
            <a:r>
              <a:rPr lang="en-US" sz="1600" dirty="0" smtClean="0">
                <a:latin typeface="Times New Roman" pitchFamily="18" charset="0"/>
                <a:cs typeface="Times New Roman" pitchFamily="18" charset="0"/>
              </a:rPr>
              <a:t>Hemoglobin is a globular protein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with two copies of two kinds of polypeptides.</a:t>
            </a:r>
          </a:p>
          <a:p>
            <a:pPr lvl="1" algn="justLow">
              <a:buNone/>
            </a:pPr>
            <a:endParaRPr lang="en-US" sz="1600" dirty="0" smtClean="0">
              <a:latin typeface="Times New Roman" pitchFamily="18" charset="0"/>
              <a:cs typeface="Times New Roman" pitchFamily="18" charset="0"/>
            </a:endParaRPr>
          </a:p>
          <a:p>
            <a:pPr algn="justLow"/>
            <a:r>
              <a:rPr lang="en-US" sz="1600" dirty="0" smtClean="0">
                <a:latin typeface="Times New Roman" pitchFamily="18" charset="0"/>
                <a:cs typeface="Times New Roman" pitchFamily="18" charset="0"/>
              </a:rPr>
              <a:t>Subunits </a:t>
            </a:r>
            <a:r>
              <a:rPr lang="en-US" sz="1600" dirty="0">
                <a:latin typeface="Times New Roman" pitchFamily="18" charset="0"/>
                <a:cs typeface="Times New Roman" pitchFamily="18" charset="0"/>
              </a:rPr>
              <a:t>may either function independently of each </a:t>
            </a:r>
            <a:r>
              <a:rPr lang="en-US" sz="1600" dirty="0" smtClean="0">
                <a:latin typeface="Times New Roman" pitchFamily="18" charset="0"/>
                <a:cs typeface="Times New Roman" pitchFamily="18" charset="0"/>
              </a:rPr>
              <a:t>other, or </a:t>
            </a:r>
            <a:r>
              <a:rPr lang="en-US" sz="1600" dirty="0">
                <a:latin typeface="Times New Roman" pitchFamily="18" charset="0"/>
                <a:cs typeface="Times New Roman" pitchFamily="18" charset="0"/>
              </a:rPr>
              <a:t>may work cooperatively, as in hemoglobin, in which the binding </a:t>
            </a:r>
            <a:r>
              <a:rPr lang="en-US" sz="1600" dirty="0" smtClean="0">
                <a:latin typeface="Times New Roman" pitchFamily="18" charset="0"/>
                <a:cs typeface="Times New Roman" pitchFamily="18" charset="0"/>
              </a:rPr>
              <a:t>of oxygen </a:t>
            </a:r>
            <a:r>
              <a:rPr lang="en-US" sz="1600" dirty="0">
                <a:latin typeface="Times New Roman" pitchFamily="18" charset="0"/>
                <a:cs typeface="Times New Roman" pitchFamily="18" charset="0"/>
              </a:rPr>
              <a:t>to one subunit of the tetramer increases the affinity of the </a:t>
            </a:r>
            <a:r>
              <a:rPr lang="en-US" sz="1600" dirty="0" smtClean="0">
                <a:latin typeface="Times New Roman" pitchFamily="18" charset="0"/>
                <a:cs typeface="Times New Roman" pitchFamily="18" charset="0"/>
              </a:rPr>
              <a:t>other subunits </a:t>
            </a:r>
            <a:r>
              <a:rPr lang="en-US" sz="1600" dirty="0">
                <a:latin typeface="Times New Roman" pitchFamily="18" charset="0"/>
                <a:cs typeface="Times New Roman" pitchFamily="18" charset="0"/>
              </a:rPr>
              <a:t>for oxygen </a:t>
            </a:r>
            <a:r>
              <a:rPr lang="en-US" sz="1600" dirty="0" smtClean="0">
                <a:latin typeface="Times New Roman" pitchFamily="18" charset="0"/>
                <a:cs typeface="Times New Roman" pitchFamily="18" charset="0"/>
              </a:rPr>
              <a:t>.</a:t>
            </a:r>
          </a:p>
          <a:p>
            <a:pPr algn="justLow"/>
            <a:endParaRPr lang="en-US" sz="1600" dirty="0" smtClean="0">
              <a:latin typeface="Times New Roman" pitchFamily="18" charset="0"/>
              <a:cs typeface="Times New Roman" pitchFamily="18" charset="0"/>
            </a:endParaRPr>
          </a:p>
          <a:p>
            <a:pPr algn="justLow"/>
            <a:r>
              <a:rPr lang="en-US" sz="1600" dirty="0" smtClean="0">
                <a:latin typeface="Times New Roman" pitchFamily="18" charset="0"/>
                <a:cs typeface="Times New Roman" pitchFamily="18" charset="0"/>
              </a:rPr>
              <a:t>Subunits are held together by </a:t>
            </a:r>
            <a:r>
              <a:rPr lang="en-US" sz="1600" b="1" u="sng" dirty="0" err="1" smtClean="0">
                <a:latin typeface="Times New Roman" pitchFamily="18" charset="0"/>
                <a:cs typeface="Times New Roman" pitchFamily="18" charset="0"/>
              </a:rPr>
              <a:t>noncovalent</a:t>
            </a:r>
            <a:r>
              <a:rPr lang="en-US" sz="1600" b="1" u="sng" dirty="0" smtClean="0">
                <a:latin typeface="Times New Roman" pitchFamily="18" charset="0"/>
                <a:cs typeface="Times New Roman" pitchFamily="18" charset="0"/>
              </a:rPr>
              <a:t> interactions (for example, hydrogen bonds, ionic bonds, and hydrophobic interactions).</a:t>
            </a:r>
            <a:endParaRPr lang="en-US" sz="1600" b="1" u="sng" dirty="0">
              <a:latin typeface="Times New Roman" pitchFamily="18" charset="0"/>
              <a:cs typeface="Times New Roman" pitchFamily="18" charset="0"/>
            </a:endParaRPr>
          </a:p>
          <a:p>
            <a:pPr algn="justLow"/>
            <a:endParaRPr lang="en-US" sz="1600" dirty="0">
              <a:latin typeface="Times New Roman" pitchFamily="18" charset="0"/>
              <a:cs typeface="Times New Roman" pitchFamily="18" charset="0"/>
            </a:endParaRPr>
          </a:p>
        </p:txBody>
      </p:sp>
      <p:pic>
        <p:nvPicPr>
          <p:cNvPr id="7" name="Picture 4"/>
          <p:cNvPicPr>
            <a:picLocks noChangeAspect="1" noChangeArrowheads="1"/>
          </p:cNvPicPr>
          <p:nvPr/>
        </p:nvPicPr>
        <p:blipFill>
          <a:blip r:embed="rId3" cstate="print"/>
          <a:srcRect b="3893"/>
          <a:stretch>
            <a:fillRect/>
          </a:stretch>
        </p:blipFill>
        <p:spPr>
          <a:xfrm>
            <a:off x="5286380" y="1357298"/>
            <a:ext cx="3214710" cy="48577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4396496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928662" y="785794"/>
            <a:ext cx="6929486" cy="792162"/>
          </a:xfrm>
        </p:spPr>
        <p:style>
          <a:lnRef idx="1">
            <a:schemeClr val="accent1"/>
          </a:lnRef>
          <a:fillRef idx="2">
            <a:schemeClr val="accent1"/>
          </a:fillRef>
          <a:effectRef idx="1">
            <a:schemeClr val="accent1"/>
          </a:effectRef>
          <a:fontRef idx="minor">
            <a:schemeClr val="dk1"/>
          </a:fontRef>
        </p:style>
        <p:txBody>
          <a:bodyPr>
            <a:normAutofit/>
          </a:bodyPr>
          <a:lstStyle/>
          <a:p>
            <a:pPr algn="ctr" rtl="0" eaLnBrk="1" hangingPunct="1"/>
            <a:r>
              <a:rPr lang="en-US" sz="3200" b="1" dirty="0" smtClean="0">
                <a:solidFill>
                  <a:schemeClr val="tx1"/>
                </a:solidFill>
                <a:latin typeface="Times New Roman" pitchFamily="18" charset="0"/>
                <a:cs typeface="Times New Roman" pitchFamily="18" charset="0"/>
              </a:rPr>
              <a:t>QUATERNARY STRUCTURE</a:t>
            </a:r>
            <a:r>
              <a:rPr lang="en-US" sz="3200" dirty="0" smtClean="0">
                <a:solidFill>
                  <a:schemeClr val="tx1"/>
                </a:solidFill>
                <a:latin typeface="Times New Roman" pitchFamily="18" charset="0"/>
                <a:cs typeface="Times New Roman" pitchFamily="18" charset="0"/>
              </a:rPr>
              <a:t> </a:t>
            </a:r>
          </a:p>
        </p:txBody>
      </p:sp>
      <p:sp>
        <p:nvSpPr>
          <p:cNvPr id="61443" name="Rectangle 3"/>
          <p:cNvSpPr>
            <a:spLocks noGrp="1" noChangeArrowheads="1"/>
          </p:cNvSpPr>
          <p:nvPr>
            <p:ph type="body" idx="1"/>
          </p:nvPr>
        </p:nvSpPr>
        <p:spPr>
          <a:xfrm>
            <a:off x="857224" y="1785926"/>
            <a:ext cx="7358114" cy="4071966"/>
          </a:xfrm>
        </p:spPr>
        <p:style>
          <a:lnRef idx="2">
            <a:schemeClr val="dk1"/>
          </a:lnRef>
          <a:fillRef idx="1">
            <a:schemeClr val="lt1"/>
          </a:fillRef>
          <a:effectRef idx="0">
            <a:schemeClr val="dk1"/>
          </a:effectRef>
          <a:fontRef idx="minor">
            <a:schemeClr val="dk1"/>
          </a:fontRef>
        </p:style>
        <p:txBody>
          <a:bodyPr>
            <a:normAutofit/>
          </a:bodyPr>
          <a:lstStyle/>
          <a:p>
            <a:pPr algn="l" eaLnBrk="1" hangingPunct="1"/>
            <a:endParaRPr lang="en-US" dirty="0" smtClean="0"/>
          </a:p>
          <a:p>
            <a:pPr algn="just" rtl="0"/>
            <a:r>
              <a:rPr lang="en-US" dirty="0" smtClean="0">
                <a:latin typeface="Times New Roman" pitchFamily="18" charset="0"/>
                <a:cs typeface="Times New Roman" pitchFamily="18" charset="0"/>
              </a:rPr>
              <a:t>Any protein consisting of a single polypeptide chain is not in the quaternary structure and, is defined as </a:t>
            </a:r>
            <a:r>
              <a:rPr lang="en-US" u="sng" dirty="0" err="1" smtClean="0">
                <a:latin typeface="Times New Roman" pitchFamily="18" charset="0"/>
                <a:cs typeface="Times New Roman" pitchFamily="18" charset="0"/>
              </a:rPr>
              <a:t>monomeric</a:t>
            </a:r>
            <a:r>
              <a:rPr lang="en-US" u="sng" dirty="0" smtClean="0">
                <a:latin typeface="Times New Roman" pitchFamily="18" charset="0"/>
                <a:cs typeface="Times New Roman" pitchFamily="18" charset="0"/>
              </a:rPr>
              <a:t> protein. </a:t>
            </a:r>
          </a:p>
          <a:p>
            <a:pPr algn="just" rtl="0"/>
            <a:endParaRPr lang="en-US" u="sng" dirty="0" smtClean="0">
              <a:latin typeface="Times New Roman" pitchFamily="18" charset="0"/>
              <a:cs typeface="Times New Roman" pitchFamily="18" charset="0"/>
            </a:endParaRPr>
          </a:p>
          <a:p>
            <a:pPr algn="just" rtl="0"/>
            <a:r>
              <a:rPr lang="en-US" dirty="0" smtClean="0">
                <a:latin typeface="Times New Roman" pitchFamily="18" charset="0"/>
                <a:cs typeface="Times New Roman" pitchFamily="18" charset="0"/>
              </a:rPr>
              <a:t>If there are two subunits, the protein is </a:t>
            </a:r>
            <a:r>
              <a:rPr lang="en-US" dirty="0" err="1" smtClean="0">
                <a:latin typeface="Times New Roman" pitchFamily="18" charset="0"/>
                <a:cs typeface="Times New Roman" pitchFamily="18" charset="0"/>
              </a:rPr>
              <a:t>qaternary</a:t>
            </a:r>
            <a:r>
              <a:rPr lang="en-US" dirty="0" smtClean="0">
                <a:latin typeface="Times New Roman" pitchFamily="18" charset="0"/>
                <a:cs typeface="Times New Roman" pitchFamily="18" charset="0"/>
              </a:rPr>
              <a:t> and is called </a:t>
            </a:r>
            <a:r>
              <a:rPr lang="en-US" u="sng" dirty="0" smtClean="0">
                <a:latin typeface="Times New Roman" pitchFamily="18" charset="0"/>
                <a:cs typeface="Times New Roman" pitchFamily="18" charset="0"/>
              </a:rPr>
              <a:t>"</a:t>
            </a:r>
            <a:r>
              <a:rPr lang="en-US" u="sng" dirty="0" err="1" smtClean="0">
                <a:latin typeface="Times New Roman" pitchFamily="18" charset="0"/>
                <a:cs typeface="Times New Roman" pitchFamily="18" charset="0"/>
              </a:rPr>
              <a:t>dimeric</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if three subunits </a:t>
            </a:r>
            <a:r>
              <a:rPr lang="en-US" u="sng" dirty="0" smtClean="0">
                <a:latin typeface="Times New Roman" pitchFamily="18" charset="0"/>
                <a:cs typeface="Times New Roman" pitchFamily="18" charset="0"/>
              </a:rPr>
              <a:t>"</a:t>
            </a:r>
            <a:r>
              <a:rPr lang="en-US" u="sng" dirty="0" err="1" smtClean="0">
                <a:latin typeface="Times New Roman" pitchFamily="18" charset="0"/>
                <a:cs typeface="Times New Roman" pitchFamily="18" charset="0"/>
              </a:rPr>
              <a:t>trimeric</a:t>
            </a:r>
            <a:r>
              <a:rPr lang="en-US" u="sng"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 and, if several subunits, </a:t>
            </a:r>
            <a:r>
              <a:rPr lang="en-US" u="sng" dirty="0" smtClean="0">
                <a:latin typeface="Times New Roman" pitchFamily="18" charset="0"/>
                <a:cs typeface="Times New Roman" pitchFamily="18" charset="0"/>
              </a:rPr>
              <a:t>"</a:t>
            </a:r>
            <a:r>
              <a:rPr lang="en-US" u="sng" dirty="0" err="1" smtClean="0">
                <a:latin typeface="Times New Roman" pitchFamily="18" charset="0"/>
                <a:cs typeface="Times New Roman" pitchFamily="18" charset="0"/>
              </a:rPr>
              <a:t>multimeric</a:t>
            </a:r>
            <a:r>
              <a:rPr lang="en-US" u="sng" dirty="0" smtClean="0">
                <a:latin typeface="Times New Roman" pitchFamily="18" charset="0"/>
                <a:cs typeface="Times New Roman" pitchFamily="18" charset="0"/>
              </a:rPr>
              <a:t>."</a:t>
            </a:r>
            <a:endParaRPr lang="en-US"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714348" y="928670"/>
            <a:ext cx="7715304" cy="57628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nchor="ctr"/>
          <a:lstStyle/>
          <a:p>
            <a:pPr algn="ctr" rtl="0"/>
            <a:r>
              <a:rPr lang="en-US" sz="4000" b="1" dirty="0">
                <a:solidFill>
                  <a:srgbClr val="7030A0"/>
                </a:solidFill>
                <a:latin typeface="Garamond" pitchFamily="18" charset="0"/>
              </a:rPr>
              <a:t>Quaternary structure of proteins</a:t>
            </a:r>
          </a:p>
        </p:txBody>
      </p:sp>
      <p:sp>
        <p:nvSpPr>
          <p:cNvPr id="62467" name="Text Box 5"/>
          <p:cNvSpPr txBox="1">
            <a:spLocks noChangeArrowheads="1"/>
          </p:cNvSpPr>
          <p:nvPr/>
        </p:nvSpPr>
        <p:spPr bwMode="auto">
          <a:xfrm>
            <a:off x="0" y="244475"/>
            <a:ext cx="184150" cy="579438"/>
          </a:xfrm>
          <a:prstGeom prst="rect">
            <a:avLst/>
          </a:prstGeom>
          <a:noFill/>
          <a:ln w="9525">
            <a:noFill/>
            <a:miter lim="800000"/>
            <a:headEnd/>
            <a:tailEnd/>
          </a:ln>
        </p:spPr>
        <p:txBody>
          <a:bodyPr wrap="none">
            <a:spAutoFit/>
          </a:bodyPr>
          <a:lstStyle/>
          <a:p>
            <a:pPr eaLnBrk="0" hangingPunct="0"/>
            <a:endParaRPr lang="en-US" altLang="en-US" sz="3200">
              <a:solidFill>
                <a:schemeClr val="tx2"/>
              </a:solidFill>
            </a:endParaRPr>
          </a:p>
        </p:txBody>
      </p:sp>
      <p:pic>
        <p:nvPicPr>
          <p:cNvPr id="62468" name="Picture 7" descr="213-Fig05QuarterProta"/>
          <p:cNvPicPr>
            <a:picLocks noChangeAspect="1" noChangeArrowheads="1"/>
          </p:cNvPicPr>
          <p:nvPr/>
        </p:nvPicPr>
        <p:blipFill>
          <a:blip r:embed="rId3" cstate="print"/>
          <a:srcRect/>
          <a:stretch>
            <a:fillRect/>
          </a:stretch>
        </p:blipFill>
        <p:spPr bwMode="auto">
          <a:xfrm>
            <a:off x="642910" y="2071678"/>
            <a:ext cx="2214578"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469" name="Picture 8" descr="213-Fig05QuarterProtb"/>
          <p:cNvPicPr>
            <a:picLocks noChangeAspect="1" noChangeArrowheads="1"/>
          </p:cNvPicPr>
          <p:nvPr/>
        </p:nvPicPr>
        <p:blipFill>
          <a:blip r:embed="rId4" cstate="print"/>
          <a:srcRect/>
          <a:stretch>
            <a:fillRect/>
          </a:stretch>
        </p:blipFill>
        <p:spPr bwMode="auto">
          <a:xfrm>
            <a:off x="3143240" y="2071678"/>
            <a:ext cx="2428893"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2470" name="Picture 9" descr="213-Fig05QuarterProtc"/>
          <p:cNvPicPr>
            <a:picLocks noChangeAspect="1" noChangeArrowheads="1"/>
          </p:cNvPicPr>
          <p:nvPr/>
        </p:nvPicPr>
        <p:blipFill>
          <a:blip r:embed="rId5" cstate="print"/>
          <a:srcRect/>
          <a:stretch>
            <a:fillRect/>
          </a:stretch>
        </p:blipFill>
        <p:spPr bwMode="auto">
          <a:xfrm>
            <a:off x="5857884" y="2071678"/>
            <a:ext cx="2643207" cy="27860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2471" name="Text Box 10"/>
          <p:cNvSpPr txBox="1">
            <a:spLocks noChangeArrowheads="1"/>
          </p:cNvSpPr>
          <p:nvPr/>
        </p:nvSpPr>
        <p:spPr bwMode="auto">
          <a:xfrm>
            <a:off x="5857884" y="5000636"/>
            <a:ext cx="2662239"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r>
              <a:rPr lang="en-US" b="1" dirty="0">
                <a:solidFill>
                  <a:schemeClr val="tx2"/>
                </a:solidFill>
                <a:latin typeface="Times New Roman" pitchFamily="18" charset="0"/>
                <a:cs typeface="Times New Roman" pitchFamily="18" charset="0"/>
              </a:rPr>
              <a:t>Hemoglobin</a:t>
            </a:r>
          </a:p>
          <a:p>
            <a:pPr algn="ctr" rtl="0" eaLnBrk="0" hangingPunct="0">
              <a:buFont typeface="Symbol" pitchFamily="18" charset="2"/>
              <a:buChar char="a"/>
            </a:pPr>
            <a:r>
              <a:rPr lang="en-US" b="1" dirty="0">
                <a:solidFill>
                  <a:schemeClr val="tx2"/>
                </a:solidFill>
                <a:latin typeface="Times New Roman" pitchFamily="18" charset="0"/>
                <a:cs typeface="Times New Roman" pitchFamily="18" charset="0"/>
              </a:rPr>
              <a:t>and </a:t>
            </a:r>
            <a:r>
              <a:rPr lang="en-US" b="1" dirty="0">
                <a:solidFill>
                  <a:schemeClr val="tx2"/>
                </a:solidFill>
                <a:latin typeface="Times New Roman" pitchFamily="18" charset="0"/>
                <a:cs typeface="Times New Roman" pitchFamily="18" charset="0"/>
                <a:sym typeface="Symbol" pitchFamily="18" charset="2"/>
              </a:rPr>
              <a:t></a:t>
            </a:r>
            <a:r>
              <a:rPr lang="en-US" b="1" dirty="0">
                <a:solidFill>
                  <a:schemeClr val="tx2"/>
                </a:solidFill>
                <a:latin typeface="Times New Roman" pitchFamily="18" charset="0"/>
                <a:cs typeface="Times New Roman" pitchFamily="18" charset="0"/>
              </a:rPr>
              <a:t> </a:t>
            </a:r>
            <a:r>
              <a:rPr lang="en-US" b="1" dirty="0" smtClean="0">
                <a:solidFill>
                  <a:schemeClr val="tx2"/>
                </a:solidFill>
                <a:latin typeface="Times New Roman" pitchFamily="18" charset="0"/>
                <a:cs typeface="Times New Roman" pitchFamily="18" charset="0"/>
              </a:rPr>
              <a:t>chains with </a:t>
            </a:r>
            <a:r>
              <a:rPr lang="en-US" b="1" dirty="0" err="1">
                <a:solidFill>
                  <a:schemeClr val="tx2"/>
                </a:solidFill>
                <a:latin typeface="Times New Roman" pitchFamily="18" charset="0"/>
                <a:cs typeface="Times New Roman" pitchFamily="18" charset="0"/>
              </a:rPr>
              <a:t>heme</a:t>
            </a:r>
            <a:endParaRPr lang="en-US" b="1" dirty="0">
              <a:solidFill>
                <a:schemeClr val="tx2"/>
              </a:solidFill>
              <a:latin typeface="Times New Roman" pitchFamily="18" charset="0"/>
              <a:cs typeface="Times New Roman" pitchFamily="18" charset="0"/>
            </a:endParaRPr>
          </a:p>
        </p:txBody>
      </p:sp>
      <p:sp>
        <p:nvSpPr>
          <p:cNvPr id="62472" name="Text Box 11"/>
          <p:cNvSpPr txBox="1">
            <a:spLocks noChangeArrowheads="1"/>
          </p:cNvSpPr>
          <p:nvPr/>
        </p:nvSpPr>
        <p:spPr bwMode="auto">
          <a:xfrm>
            <a:off x="3143240" y="5000637"/>
            <a:ext cx="2428892"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r>
              <a:rPr lang="en-US" b="1" dirty="0">
                <a:solidFill>
                  <a:schemeClr val="tx2"/>
                </a:solidFill>
                <a:latin typeface="Times New Roman" pitchFamily="18" charset="0"/>
                <a:cs typeface="Times New Roman" pitchFamily="18" charset="0"/>
              </a:rPr>
              <a:t>Collagen</a:t>
            </a:r>
          </a:p>
          <a:p>
            <a:pPr algn="ctr" rtl="0" eaLnBrk="0" hangingPunct="0"/>
            <a:r>
              <a:rPr lang="en-US" b="1" dirty="0">
                <a:solidFill>
                  <a:schemeClr val="tx2"/>
                </a:solidFill>
                <a:latin typeface="Times New Roman" pitchFamily="18" charset="0"/>
                <a:cs typeface="Times New Roman" pitchFamily="18" charset="0"/>
              </a:rPr>
              <a:t>triple helix</a:t>
            </a:r>
          </a:p>
        </p:txBody>
      </p:sp>
      <p:sp>
        <p:nvSpPr>
          <p:cNvPr id="62473" name="Text Box 12"/>
          <p:cNvSpPr txBox="1">
            <a:spLocks noChangeArrowheads="1"/>
          </p:cNvSpPr>
          <p:nvPr/>
        </p:nvSpPr>
        <p:spPr bwMode="auto">
          <a:xfrm>
            <a:off x="642910" y="5000636"/>
            <a:ext cx="2143140" cy="64633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ctr" rtl="0" eaLnBrk="0" hangingPunct="0"/>
            <a:r>
              <a:rPr lang="en-US" b="1" dirty="0">
                <a:solidFill>
                  <a:schemeClr val="tx2"/>
                </a:solidFill>
                <a:latin typeface="Times New Roman" pitchFamily="18" charset="0"/>
                <a:cs typeface="Times New Roman" pitchFamily="18" charset="0"/>
              </a:rPr>
              <a:t>4 subunits of a</a:t>
            </a:r>
          </a:p>
          <a:p>
            <a:pPr algn="ctr" rtl="0" eaLnBrk="0" hangingPunct="0"/>
            <a:r>
              <a:rPr lang="en-US" b="1" dirty="0" err="1">
                <a:solidFill>
                  <a:schemeClr val="tx2"/>
                </a:solidFill>
                <a:latin typeface="Times New Roman" pitchFamily="18" charset="0"/>
                <a:cs typeface="Times New Roman" pitchFamily="18" charset="0"/>
              </a:rPr>
              <a:t>tetrameric</a:t>
            </a:r>
            <a:r>
              <a:rPr lang="en-US" b="1" dirty="0">
                <a:solidFill>
                  <a:schemeClr val="tx2"/>
                </a:solidFill>
                <a:latin typeface="Times New Roman" pitchFamily="18" charset="0"/>
                <a:cs typeface="Times New Roman" pitchFamily="18" charset="0"/>
              </a:rPr>
              <a:t> protein</a:t>
            </a:r>
          </a:p>
        </p:txBody>
      </p:sp>
      <p:sp>
        <p:nvSpPr>
          <p:cNvPr id="62474" name="Line 13"/>
          <p:cNvSpPr>
            <a:spLocks noChangeShapeType="1"/>
          </p:cNvSpPr>
          <p:nvPr/>
        </p:nvSpPr>
        <p:spPr bwMode="auto">
          <a:xfrm>
            <a:off x="571472" y="1785926"/>
            <a:ext cx="7924800" cy="0"/>
          </a:xfrm>
          <a:prstGeom prst="line">
            <a:avLst/>
          </a:prstGeom>
          <a:noFill/>
          <a:ln w="9525">
            <a:solidFill>
              <a:schemeClr val="tx1"/>
            </a:solidFill>
            <a:round/>
            <a:headEnd/>
            <a:tailEnd/>
          </a:ln>
        </p:spPr>
        <p:txBody>
          <a:bodyPr wrap="none" anchor="ctr"/>
          <a:lstStyle/>
          <a:p>
            <a:endParaRPr lang="ar-IQ"/>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928662" y="785794"/>
            <a:ext cx="7024744" cy="57150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rtl="0"/>
            <a:r>
              <a:rPr lang="en-US" sz="3200" b="1" dirty="0" smtClean="0">
                <a:solidFill>
                  <a:srgbClr val="7030A0"/>
                </a:solidFill>
              </a:rPr>
              <a:t/>
            </a:r>
            <a:br>
              <a:rPr lang="en-US" sz="3200" b="1" dirty="0" smtClean="0">
                <a:solidFill>
                  <a:srgbClr val="7030A0"/>
                </a:solidFill>
              </a:rPr>
            </a:br>
            <a:r>
              <a:rPr lang="en-US" sz="3200" b="1" dirty="0" smtClean="0">
                <a:solidFill>
                  <a:srgbClr val="7030A0"/>
                </a:solidFill>
              </a:rPr>
              <a:t/>
            </a:r>
            <a:br>
              <a:rPr lang="en-US" sz="3200" b="1" dirty="0" smtClean="0">
                <a:solidFill>
                  <a:srgbClr val="7030A0"/>
                </a:solidFill>
              </a:rPr>
            </a:br>
            <a:r>
              <a:rPr lang="en-US" sz="3200" b="1" dirty="0" smtClean="0">
                <a:solidFill>
                  <a:srgbClr val="7030A0"/>
                </a:solidFill>
              </a:rPr>
              <a:t/>
            </a:r>
            <a:br>
              <a:rPr lang="en-US" sz="3200" b="1" dirty="0" smtClean="0">
                <a:solidFill>
                  <a:srgbClr val="7030A0"/>
                </a:solidFill>
              </a:rPr>
            </a:br>
            <a:r>
              <a:rPr lang="en-US" sz="3200" b="1" dirty="0" smtClean="0">
                <a:solidFill>
                  <a:srgbClr val="7030A0"/>
                </a:solidFill>
              </a:rPr>
              <a:t/>
            </a:r>
            <a:br>
              <a:rPr lang="en-US" sz="3200" b="1" dirty="0" smtClean="0">
                <a:solidFill>
                  <a:srgbClr val="7030A0"/>
                </a:solidFill>
              </a:rPr>
            </a:br>
            <a:r>
              <a:rPr lang="en-US" sz="3200" b="1" dirty="0" smtClean="0">
                <a:solidFill>
                  <a:srgbClr val="7030A0"/>
                </a:solidFill>
              </a:rPr>
              <a:t/>
            </a:r>
            <a:br>
              <a:rPr lang="en-US" sz="3200" b="1" dirty="0" smtClean="0">
                <a:solidFill>
                  <a:srgbClr val="7030A0"/>
                </a:solidFill>
              </a:rPr>
            </a:br>
            <a:r>
              <a:rPr lang="en-US" sz="3100" b="1" dirty="0" smtClean="0">
                <a:solidFill>
                  <a:srgbClr val="7030A0"/>
                </a:solidFill>
                <a:latin typeface="Times New Roman" pitchFamily="18" charset="0"/>
                <a:cs typeface="Times New Roman" pitchFamily="18" charset="0"/>
              </a:rPr>
              <a:t>The quaternary structure of hemoglobin</a:t>
            </a:r>
            <a:endParaRPr lang="en-US" sz="3100" b="1" dirty="0" smtClean="0">
              <a:latin typeface="Times New Roman" pitchFamily="18" charset="0"/>
              <a:cs typeface="Times New Roman" pitchFamily="18" charset="0"/>
            </a:endParaRPr>
          </a:p>
        </p:txBody>
      </p:sp>
      <p:pic>
        <p:nvPicPr>
          <p:cNvPr id="63491" name="Picture 4"/>
          <p:cNvPicPr>
            <a:picLocks noGrp="1" noChangeAspect="1" noChangeArrowheads="1"/>
          </p:cNvPicPr>
          <p:nvPr>
            <p:ph idx="1"/>
          </p:nvPr>
        </p:nvPicPr>
        <p:blipFill>
          <a:blip r:embed="rId3" cstate="print"/>
          <a:srcRect/>
          <a:stretch>
            <a:fillRect/>
          </a:stretch>
        </p:blipFill>
        <p:spPr>
          <a:xfrm>
            <a:off x="685800" y="1571612"/>
            <a:ext cx="7772400" cy="4448188"/>
          </a:xfrm>
        </p:spPr>
      </p:pic>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4348" y="1857364"/>
            <a:ext cx="7715304" cy="4357718"/>
          </a:xfrm>
        </p:spPr>
        <p:style>
          <a:lnRef idx="2">
            <a:schemeClr val="accent1"/>
          </a:lnRef>
          <a:fillRef idx="1">
            <a:schemeClr val="lt1"/>
          </a:fillRef>
          <a:effectRef idx="0">
            <a:schemeClr val="accent1"/>
          </a:effectRef>
          <a:fontRef idx="minor">
            <a:schemeClr val="dk1"/>
          </a:fontRef>
        </p:style>
        <p:txBody>
          <a:bodyPr>
            <a:normAutofit/>
          </a:bodyPr>
          <a:lstStyle/>
          <a:p>
            <a:pPr algn="justLow"/>
            <a:endParaRPr lang="en-US" sz="2000" dirty="0">
              <a:latin typeface="Times New Roman" pitchFamily="18" charset="0"/>
              <a:cs typeface="Times New Roman" pitchFamily="18" charset="0"/>
            </a:endParaRPr>
          </a:p>
          <a:p>
            <a:pPr algn="justLow"/>
            <a:r>
              <a:rPr lang="en-US" sz="1800" dirty="0">
                <a:latin typeface="Times New Roman" pitchFamily="18" charset="0"/>
                <a:cs typeface="Times New Roman" pitchFamily="18" charset="0"/>
              </a:rPr>
              <a:t>Protein </a:t>
            </a:r>
            <a:r>
              <a:rPr lang="en-US" sz="1800" dirty="0" err="1">
                <a:latin typeface="Times New Roman" pitchFamily="18" charset="0"/>
                <a:cs typeface="Times New Roman" pitchFamily="18" charset="0"/>
              </a:rPr>
              <a:t>denaturation</a:t>
            </a:r>
            <a:r>
              <a:rPr lang="en-US" sz="1800" dirty="0">
                <a:latin typeface="Times New Roman" pitchFamily="18" charset="0"/>
                <a:cs typeface="Times New Roman" pitchFamily="18" charset="0"/>
              </a:rPr>
              <a:t> results in the unfolding and disorganization </a:t>
            </a:r>
            <a:r>
              <a:rPr lang="en-US" sz="1800" dirty="0" smtClean="0">
                <a:latin typeface="Times New Roman" pitchFamily="18" charset="0"/>
                <a:cs typeface="Times New Roman" pitchFamily="18" charset="0"/>
              </a:rPr>
              <a:t>of the </a:t>
            </a:r>
            <a:r>
              <a:rPr lang="en-US" sz="1800" dirty="0">
                <a:latin typeface="Times New Roman" pitchFamily="18" charset="0"/>
                <a:cs typeface="Times New Roman" pitchFamily="18" charset="0"/>
              </a:rPr>
              <a:t>protein’s secondary and tertiary structures, which are </a:t>
            </a:r>
            <a:r>
              <a:rPr lang="en-US" sz="1800" dirty="0" smtClean="0">
                <a:latin typeface="Times New Roman" pitchFamily="18" charset="0"/>
                <a:cs typeface="Times New Roman" pitchFamily="18" charset="0"/>
              </a:rPr>
              <a:t>not accompanied </a:t>
            </a:r>
            <a:r>
              <a:rPr lang="en-US" sz="1800" dirty="0">
                <a:latin typeface="Times New Roman" pitchFamily="18" charset="0"/>
                <a:cs typeface="Times New Roman" pitchFamily="18" charset="0"/>
              </a:rPr>
              <a:t>by hydrolysis of peptide bonds. </a:t>
            </a:r>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Denaturing agents include </a:t>
            </a:r>
            <a:r>
              <a:rPr lang="en-US" sz="1800" dirty="0">
                <a:latin typeface="Times New Roman" pitchFamily="18" charset="0"/>
                <a:cs typeface="Times New Roman" pitchFamily="18" charset="0"/>
              </a:rPr>
              <a:t>heat, organic solvents, mechanical mixing, strong acids </a:t>
            </a:r>
            <a:r>
              <a:rPr lang="en-US" sz="1800" dirty="0" smtClean="0">
                <a:latin typeface="Times New Roman" pitchFamily="18" charset="0"/>
                <a:cs typeface="Times New Roman" pitchFamily="18" charset="0"/>
              </a:rPr>
              <a:t>or bases</a:t>
            </a:r>
            <a:r>
              <a:rPr lang="en-US" sz="1800" dirty="0">
                <a:latin typeface="Times New Roman" pitchFamily="18" charset="0"/>
                <a:cs typeface="Times New Roman" pitchFamily="18" charset="0"/>
              </a:rPr>
              <a:t>, detergents, and ions of heavy metals such as lead and mercury.</a:t>
            </a:r>
          </a:p>
          <a:p>
            <a:pPr algn="justLow"/>
            <a:r>
              <a:rPr lang="en-US" sz="1800" dirty="0">
                <a:latin typeface="Times New Roman" pitchFamily="18" charset="0"/>
                <a:cs typeface="Times New Roman" pitchFamily="18" charset="0"/>
              </a:rPr>
              <a:t>Denaturation may, under ideal conditions, be reversible, </a:t>
            </a:r>
            <a:r>
              <a:rPr lang="en-US" sz="1800" dirty="0" smtClean="0">
                <a:latin typeface="Times New Roman" pitchFamily="18" charset="0"/>
                <a:cs typeface="Times New Roman" pitchFamily="18" charset="0"/>
              </a:rPr>
              <a:t>in which </a:t>
            </a:r>
            <a:r>
              <a:rPr lang="en-US" sz="1800" dirty="0">
                <a:latin typeface="Times New Roman" pitchFamily="18" charset="0"/>
                <a:cs typeface="Times New Roman" pitchFamily="18" charset="0"/>
              </a:rPr>
              <a:t>case the protein refolds into its original native structure </a:t>
            </a:r>
            <a:r>
              <a:rPr lang="en-US" sz="1800" dirty="0" smtClean="0">
                <a:latin typeface="Times New Roman" pitchFamily="18" charset="0"/>
                <a:cs typeface="Times New Roman" pitchFamily="18" charset="0"/>
              </a:rPr>
              <a:t>when the </a:t>
            </a:r>
            <a:r>
              <a:rPr lang="en-US" sz="1800" dirty="0">
                <a:latin typeface="Times New Roman" pitchFamily="18" charset="0"/>
                <a:cs typeface="Times New Roman" pitchFamily="18" charset="0"/>
              </a:rPr>
              <a:t>denaturing agent is removed. However, most proteins, </a:t>
            </a:r>
            <a:r>
              <a:rPr lang="en-US" sz="1800" dirty="0" smtClean="0">
                <a:latin typeface="Times New Roman" pitchFamily="18" charset="0"/>
                <a:cs typeface="Times New Roman" pitchFamily="18" charset="0"/>
              </a:rPr>
              <a:t>once denatured</a:t>
            </a:r>
            <a:r>
              <a:rPr lang="en-US" sz="1800" dirty="0">
                <a:latin typeface="Times New Roman" pitchFamily="18" charset="0"/>
                <a:cs typeface="Times New Roman" pitchFamily="18" charset="0"/>
              </a:rPr>
              <a:t>, remain permanently disordered. </a:t>
            </a:r>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Denatured </a:t>
            </a:r>
            <a:r>
              <a:rPr lang="en-US" sz="1800" dirty="0">
                <a:latin typeface="Times New Roman" pitchFamily="18" charset="0"/>
                <a:cs typeface="Times New Roman" pitchFamily="18" charset="0"/>
              </a:rPr>
              <a:t>proteins </a:t>
            </a:r>
            <a:r>
              <a:rPr lang="en-US" sz="1800" dirty="0" smtClean="0">
                <a:latin typeface="Times New Roman" pitchFamily="18" charset="0"/>
                <a:cs typeface="Times New Roman" pitchFamily="18" charset="0"/>
              </a:rPr>
              <a:t>are often </a:t>
            </a:r>
            <a:r>
              <a:rPr lang="en-US" sz="1800" dirty="0">
                <a:latin typeface="Times New Roman" pitchFamily="18" charset="0"/>
                <a:cs typeface="Times New Roman" pitchFamily="18" charset="0"/>
              </a:rPr>
              <a:t>insoluble and, therefore, precipitate from solution.</a:t>
            </a:r>
          </a:p>
        </p:txBody>
      </p:sp>
      <p:sp>
        <p:nvSpPr>
          <p:cNvPr id="4" name="Rectangle 3"/>
          <p:cNvSpPr/>
          <p:nvPr/>
        </p:nvSpPr>
        <p:spPr>
          <a:xfrm>
            <a:off x="1357290" y="714356"/>
            <a:ext cx="6429420"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0"/>
            <a:endParaRPr lang="en-US" b="1" dirty="0" smtClean="0"/>
          </a:p>
          <a:p>
            <a:pPr algn="ctr" rtl="0"/>
            <a:r>
              <a:rPr lang="en-US" sz="2800" b="1" dirty="0" err="1" smtClean="0">
                <a:latin typeface="Times New Roman" pitchFamily="18" charset="0"/>
                <a:cs typeface="Times New Roman" pitchFamily="18" charset="0"/>
              </a:rPr>
              <a:t>Denaturation</a:t>
            </a:r>
            <a:r>
              <a:rPr lang="en-US" sz="2800" b="1" dirty="0" smtClean="0">
                <a:solidFill>
                  <a:srgbClr val="7030A0"/>
                </a:solidFill>
                <a:latin typeface="Times New Roman" pitchFamily="18" charset="0"/>
                <a:cs typeface="Times New Roman" pitchFamily="18" charset="0"/>
              </a:rPr>
              <a:t> </a:t>
            </a:r>
            <a:r>
              <a:rPr lang="en-US" sz="2800" b="1" dirty="0" smtClean="0">
                <a:latin typeface="Times New Roman" pitchFamily="18" charset="0"/>
                <a:cs typeface="Times New Roman" pitchFamily="18" charset="0"/>
              </a:rPr>
              <a:t>and </a:t>
            </a:r>
            <a:r>
              <a:rPr lang="en-US" sz="2800" b="1" dirty="0" err="1" smtClean="0">
                <a:latin typeface="Times New Roman" pitchFamily="18" charset="0"/>
                <a:cs typeface="Times New Roman" pitchFamily="18" charset="0"/>
              </a:rPr>
              <a:t>misfolding</a:t>
            </a:r>
            <a:r>
              <a:rPr lang="en-US" sz="2800" b="1" dirty="0" smtClean="0">
                <a:latin typeface="Times New Roman" pitchFamily="18" charset="0"/>
                <a:cs typeface="Times New Roman" pitchFamily="18" charset="0"/>
              </a:rPr>
              <a:t> of proteins</a:t>
            </a:r>
          </a:p>
          <a:p>
            <a:pPr algn="ctr" rtl="0"/>
            <a:endParaRPr lang="en-US" b="1" dirty="0"/>
          </a:p>
        </p:txBody>
      </p:sp>
    </p:spTree>
    <p:extLst>
      <p:ext uri="{BB962C8B-B14F-4D97-AF65-F5344CB8AC3E}">
        <p14:creationId xmlns="" xmlns:p14="http://schemas.microsoft.com/office/powerpoint/2010/main" val="26241794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Grp="1" noChangeAspect="1" noChangeArrowheads="1"/>
          </p:cNvPicPr>
          <p:nvPr>
            <p:ph/>
          </p:nvPr>
        </p:nvPicPr>
        <p:blipFill>
          <a:blip r:embed="rId3" cstate="print"/>
          <a:srcRect b="6395"/>
          <a:stretch>
            <a:fillRect/>
          </a:stretch>
        </p:blipFill>
        <p:spPr>
          <a:xfrm>
            <a:off x="762000" y="1071546"/>
            <a:ext cx="7620000" cy="51435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cstate="print"/>
          <a:srcRect/>
          <a:stretch>
            <a:fillRect/>
          </a:stretch>
        </p:blipFill>
        <p:spPr bwMode="auto">
          <a:xfrm>
            <a:off x="500034" y="357166"/>
            <a:ext cx="8215370"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3731" name="Rectangle 2"/>
          <p:cNvSpPr>
            <a:spLocks noChangeArrowheads="1"/>
          </p:cNvSpPr>
          <p:nvPr/>
        </p:nvSpPr>
        <p:spPr bwMode="auto">
          <a:xfrm>
            <a:off x="642910" y="857232"/>
            <a:ext cx="4114800" cy="523875"/>
          </a:xfrm>
          <a:prstGeom prst="rect">
            <a:avLst/>
          </a:prstGeom>
          <a:noFill/>
          <a:ln w="9525">
            <a:noFill/>
            <a:miter lim="800000"/>
            <a:headEnd/>
            <a:tailEnd/>
          </a:ln>
        </p:spPr>
        <p:txBody>
          <a:bodyPr>
            <a:spAutoFit/>
          </a:bodyPr>
          <a:lstStyle/>
          <a:p>
            <a:pPr algn="ctr" rtl="0"/>
            <a:r>
              <a:rPr lang="en-US" sz="2800" b="1" dirty="0">
                <a:solidFill>
                  <a:srgbClr val="7030A0"/>
                </a:solidFill>
              </a:rPr>
              <a:t>Protein </a:t>
            </a:r>
            <a:r>
              <a:rPr lang="en-US" sz="2800" b="1" dirty="0" err="1">
                <a:solidFill>
                  <a:srgbClr val="7030A0"/>
                </a:solidFill>
              </a:rPr>
              <a:t>denaturation</a:t>
            </a:r>
            <a:endParaRPr lang="en-US" sz="2800" dirty="0">
              <a:solidFill>
                <a:srgbClr val="7030A0"/>
              </a:solidFill>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285852" y="785794"/>
            <a:ext cx="6215106" cy="561975"/>
          </a:xfrm>
        </p:spPr>
        <p:style>
          <a:lnRef idx="1">
            <a:schemeClr val="accent4"/>
          </a:lnRef>
          <a:fillRef idx="3">
            <a:schemeClr val="accent4"/>
          </a:fillRef>
          <a:effectRef idx="2">
            <a:schemeClr val="accent4"/>
          </a:effectRef>
          <a:fontRef idx="minor">
            <a:schemeClr val="lt1"/>
          </a:fontRef>
        </p:style>
        <p:txBody>
          <a:bodyPr>
            <a:normAutofit fontScale="90000"/>
          </a:bodyPr>
          <a:lstStyle/>
          <a:p>
            <a:pPr algn="ctr" eaLnBrk="1" hangingPunct="1"/>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ＭＳ Ｐゴシック" pitchFamily="-84" charset="-128"/>
              </a:rPr>
              <a:t>Protein structure: overview</a:t>
            </a:r>
          </a:p>
        </p:txBody>
      </p:sp>
      <p:grpSp>
        <p:nvGrpSpPr>
          <p:cNvPr id="21506" name="Group 31"/>
          <p:cNvGrpSpPr>
            <a:grpSpLocks/>
          </p:cNvGrpSpPr>
          <p:nvPr/>
        </p:nvGrpSpPr>
        <p:grpSpPr bwMode="auto">
          <a:xfrm>
            <a:off x="285720" y="1571612"/>
            <a:ext cx="8448675" cy="4954588"/>
            <a:chOff x="294" y="756"/>
            <a:chExt cx="5322" cy="3121"/>
          </a:xfrm>
        </p:grpSpPr>
        <p:sp>
          <p:nvSpPr>
            <p:cNvPr id="21508" name="Text Box 6"/>
            <p:cNvSpPr txBox="1">
              <a:spLocks noChangeArrowheads="1"/>
            </p:cNvSpPr>
            <p:nvPr/>
          </p:nvSpPr>
          <p:spPr bwMode="auto">
            <a:xfrm>
              <a:off x="372" y="756"/>
              <a:ext cx="5244" cy="3121"/>
            </a:xfrm>
            <a:prstGeom prst="rect">
              <a:avLst/>
            </a:prstGeom>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1">
              <a:schemeClr val="accent4"/>
            </a:lnRef>
            <a:fillRef idx="2">
              <a:schemeClr val="accent4"/>
            </a:fillRef>
            <a:effectRef idx="1">
              <a:schemeClr val="accent4"/>
            </a:effectRef>
            <a:fontRef idx="minor">
              <a:schemeClr val="dk1"/>
            </a:fontRef>
          </p:style>
          <p:txBody>
            <a:bodyPr>
              <a:spAutoFit/>
            </a:bodyPr>
            <a:lstStyle>
              <a:lvl1pPr eaLnBrk="0" hangingPunct="0">
                <a:defRPr sz="2400">
                  <a:solidFill>
                    <a:schemeClr val="tx1"/>
                  </a:solidFill>
                  <a:latin typeface="Times New Roman" pitchFamily="18" charset="0"/>
                  <a:ea typeface="ＭＳ Ｐゴシック" pitchFamily="-84" charset="-128"/>
                </a:defRPr>
              </a:lvl1pPr>
              <a:lvl2pPr marL="742950" indent="-285750" eaLnBrk="0" hangingPunct="0">
                <a:defRPr sz="2400">
                  <a:solidFill>
                    <a:schemeClr val="tx1"/>
                  </a:solidFill>
                  <a:latin typeface="Times New Roman" pitchFamily="18" charset="0"/>
                  <a:ea typeface="ＭＳ Ｐゴシック" pitchFamily="-84" charset="-128"/>
                </a:defRPr>
              </a:lvl2pPr>
              <a:lvl3pPr marL="1143000" indent="-228600" eaLnBrk="0" hangingPunct="0">
                <a:defRPr sz="2400">
                  <a:solidFill>
                    <a:schemeClr val="tx1"/>
                  </a:solidFill>
                  <a:latin typeface="Times New Roman" pitchFamily="18" charset="0"/>
                  <a:ea typeface="ＭＳ Ｐゴシック" pitchFamily="-84" charset="-128"/>
                </a:defRPr>
              </a:lvl3pPr>
              <a:lvl4pPr marL="1600200" indent="-228600" eaLnBrk="0" hangingPunct="0">
                <a:defRPr sz="2400">
                  <a:solidFill>
                    <a:schemeClr val="tx1"/>
                  </a:solidFill>
                  <a:latin typeface="Times New Roman" pitchFamily="18" charset="0"/>
                  <a:ea typeface="ＭＳ Ｐゴシック" pitchFamily="-84" charset="-128"/>
                </a:defRPr>
              </a:lvl4pPr>
              <a:lvl5pPr marL="2057400" indent="-228600" eaLnBrk="0" hangingPunct="0">
                <a:defRPr sz="2400">
                  <a:solidFill>
                    <a:schemeClr val="tx1"/>
                  </a:solidFill>
                  <a:latin typeface="Times New Roman" pitchFamily="18" charset="0"/>
                  <a:ea typeface="ＭＳ Ｐゴシック" pitchFamily="-84" charset="-128"/>
                </a:defRPr>
              </a:lvl5pPr>
              <a:lvl6pPr marL="25146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6pPr>
              <a:lvl7pPr marL="29718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7pPr>
              <a:lvl8pPr marL="34290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8pPr>
              <a:lvl9pPr marL="38862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9pPr>
            </a:lstStyle>
            <a:p>
              <a:pPr algn="l" rtl="0" eaLnBrk="1" hangingPunct="1">
                <a:lnSpc>
                  <a:spcPts val="2400"/>
                </a:lnSpc>
                <a:spcBef>
                  <a:spcPct val="50000"/>
                </a:spcBef>
              </a:pPr>
              <a:r>
                <a:rPr lang="en-US" b="1" dirty="0"/>
                <a:t>  Structural element</a:t>
              </a:r>
              <a:r>
                <a:rPr lang="en-US" dirty="0"/>
                <a:t>		</a:t>
              </a:r>
              <a:r>
                <a:rPr lang="en-US" dirty="0" smtClean="0"/>
                <a:t>         </a:t>
              </a:r>
              <a:r>
                <a:rPr lang="en-US" b="1" dirty="0" smtClean="0"/>
                <a:t>Description</a:t>
              </a:r>
              <a:endParaRPr lang="en-US" b="1" dirty="0"/>
            </a:p>
            <a:p>
              <a:pPr algn="l" rtl="0" eaLnBrk="1" hangingPunct="1">
                <a:lnSpc>
                  <a:spcPts val="2400"/>
                </a:lnSpc>
                <a:spcBef>
                  <a:spcPct val="50000"/>
                </a:spcBef>
              </a:pPr>
              <a:r>
                <a:rPr lang="en-US" dirty="0">
                  <a:solidFill>
                    <a:srgbClr val="006666"/>
                  </a:solidFill>
                </a:rPr>
                <a:t>  </a:t>
              </a:r>
              <a:r>
                <a:rPr lang="en-US" dirty="0" smtClean="0">
                  <a:solidFill>
                    <a:srgbClr val="006666"/>
                  </a:solidFill>
                </a:rPr>
                <a:t>Primary </a:t>
              </a:r>
              <a:r>
                <a:rPr lang="en-US" dirty="0">
                  <a:solidFill>
                    <a:srgbClr val="006666"/>
                  </a:solidFill>
                </a:rPr>
                <a:t>structure		amino acid sequence of protein</a:t>
              </a:r>
            </a:p>
            <a:p>
              <a:pPr algn="l" rtl="0" eaLnBrk="1" hangingPunct="1">
                <a:lnSpc>
                  <a:spcPts val="2400"/>
                </a:lnSpc>
                <a:spcBef>
                  <a:spcPct val="50000"/>
                </a:spcBef>
              </a:pPr>
              <a:r>
                <a:rPr lang="en-US" dirty="0">
                  <a:solidFill>
                    <a:srgbClr val="006666"/>
                  </a:solidFill>
                </a:rPr>
                <a:t>  </a:t>
              </a:r>
              <a:r>
                <a:rPr lang="en-US" dirty="0" smtClean="0">
                  <a:solidFill>
                    <a:srgbClr val="006666"/>
                  </a:solidFill>
                </a:rPr>
                <a:t>Secondary </a:t>
              </a:r>
              <a:r>
                <a:rPr lang="en-US" dirty="0">
                  <a:solidFill>
                    <a:srgbClr val="006666"/>
                  </a:solidFill>
                </a:rPr>
                <a:t>structure		helices, sheets, turns/loops</a:t>
              </a:r>
            </a:p>
            <a:p>
              <a:pPr algn="l" rtl="0" eaLnBrk="1" hangingPunct="1">
                <a:lnSpc>
                  <a:spcPts val="2400"/>
                </a:lnSpc>
                <a:spcBef>
                  <a:spcPct val="50000"/>
                </a:spcBef>
              </a:pPr>
              <a:r>
                <a:rPr lang="en-US" dirty="0">
                  <a:solidFill>
                    <a:srgbClr val="006666"/>
                  </a:solidFill>
                </a:rPr>
                <a:t>  </a:t>
              </a:r>
              <a:r>
                <a:rPr lang="en-US" dirty="0" err="1" smtClean="0">
                  <a:solidFill>
                    <a:srgbClr val="006666"/>
                  </a:solidFill>
                </a:rPr>
                <a:t>Motfi</a:t>
              </a:r>
              <a:r>
                <a:rPr lang="en-US" dirty="0" smtClean="0">
                  <a:solidFill>
                    <a:srgbClr val="006666"/>
                  </a:solidFill>
                </a:rPr>
                <a:t>                         </a:t>
              </a:r>
              <a:r>
                <a:rPr lang="en-US" dirty="0">
                  <a:solidFill>
                    <a:srgbClr val="006666"/>
                  </a:solidFill>
                </a:rPr>
                <a:t>	association of secondary structures</a:t>
              </a:r>
            </a:p>
            <a:p>
              <a:pPr algn="l" rtl="0" eaLnBrk="1" hangingPunct="1">
                <a:lnSpc>
                  <a:spcPts val="2400"/>
                </a:lnSpc>
                <a:spcBef>
                  <a:spcPct val="50000"/>
                </a:spcBef>
              </a:pPr>
              <a:r>
                <a:rPr lang="en-US" dirty="0" smtClean="0">
                  <a:solidFill>
                    <a:srgbClr val="006666"/>
                  </a:solidFill>
                </a:rPr>
                <a:t>  Tertiary structure 		 folded structure of whole protein</a:t>
              </a:r>
              <a:br>
                <a:rPr lang="en-US" dirty="0" smtClean="0">
                  <a:solidFill>
                    <a:srgbClr val="006666"/>
                  </a:solidFill>
                </a:rPr>
              </a:br>
              <a:r>
                <a:rPr lang="en-US" dirty="0" smtClean="0">
                  <a:solidFill>
                    <a:srgbClr val="006666"/>
                  </a:solidFill>
                </a:rPr>
                <a:t>				  	</a:t>
              </a:r>
              <a:endParaRPr lang="en-US" dirty="0">
                <a:solidFill>
                  <a:srgbClr val="006666"/>
                </a:solidFill>
              </a:endParaRPr>
            </a:p>
            <a:p>
              <a:pPr algn="l" rtl="0" eaLnBrk="1" hangingPunct="1">
                <a:lnSpc>
                  <a:spcPts val="2400"/>
                </a:lnSpc>
                <a:spcBef>
                  <a:spcPct val="50000"/>
                </a:spcBef>
              </a:pPr>
              <a:r>
                <a:rPr lang="en-US" dirty="0" smtClean="0">
                  <a:solidFill>
                    <a:srgbClr val="006666"/>
                  </a:solidFill>
                </a:rPr>
                <a:t>		</a:t>
              </a:r>
            </a:p>
            <a:p>
              <a:pPr algn="l" rtl="0" eaLnBrk="1" hangingPunct="1">
                <a:lnSpc>
                  <a:spcPts val="2400"/>
                </a:lnSpc>
                <a:spcBef>
                  <a:spcPct val="50000"/>
                </a:spcBef>
              </a:pPr>
              <a:r>
                <a:rPr lang="en-US" dirty="0" smtClean="0">
                  <a:solidFill>
                    <a:srgbClr val="006666"/>
                  </a:solidFill>
                  <a:cs typeface="Times New Roman" pitchFamily="18" charset="0"/>
                </a:rPr>
                <a:t>  Quaternary structure		assembled complex </a:t>
              </a:r>
            </a:p>
            <a:p>
              <a:pPr algn="l" rtl="0" eaLnBrk="1" hangingPunct="1">
                <a:lnSpc>
                  <a:spcPts val="2400"/>
                </a:lnSpc>
                <a:spcBef>
                  <a:spcPct val="50000"/>
                </a:spcBef>
              </a:pPr>
              <a:r>
                <a:rPr lang="en-US" dirty="0" smtClean="0">
                  <a:solidFill>
                    <a:srgbClr val="006666"/>
                  </a:solidFill>
                  <a:cs typeface="Times New Roman" pitchFamily="18" charset="0"/>
                </a:rPr>
                <a:t>                                                (more than one polypeptide)</a:t>
              </a:r>
              <a:br>
                <a:rPr lang="en-US" dirty="0" smtClean="0">
                  <a:solidFill>
                    <a:srgbClr val="006666"/>
                  </a:solidFill>
                  <a:cs typeface="Times New Roman" pitchFamily="18" charset="0"/>
                </a:rPr>
              </a:br>
              <a:r>
                <a:rPr lang="en-US" dirty="0" smtClean="0">
                  <a:solidFill>
                    <a:srgbClr val="006666"/>
                  </a:solidFill>
                  <a:cs typeface="Times New Roman" pitchFamily="18" charset="0"/>
                </a:rPr>
                <a:t>				</a:t>
              </a:r>
            </a:p>
            <a:p>
              <a:pPr algn="l" rtl="0" eaLnBrk="1" hangingPunct="1">
                <a:lnSpc>
                  <a:spcPts val="2400"/>
                </a:lnSpc>
                <a:spcBef>
                  <a:spcPct val="50000"/>
                </a:spcBef>
              </a:pPr>
              <a:r>
                <a:rPr lang="en-US" dirty="0">
                  <a:cs typeface="Times New Roman" pitchFamily="18" charset="0"/>
                </a:rPr>
                <a:t>					</a:t>
              </a:r>
            </a:p>
          </p:txBody>
        </p:sp>
        <p:sp>
          <p:nvSpPr>
            <p:cNvPr id="21509" name="Rectangle 13"/>
            <p:cNvSpPr>
              <a:spLocks noChangeArrowheads="1"/>
            </p:cNvSpPr>
            <p:nvPr/>
          </p:nvSpPr>
          <p:spPr bwMode="auto">
            <a:xfrm flipV="1">
              <a:off x="294" y="1035"/>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sp>
          <p:nvSpPr>
            <p:cNvPr id="21516" name="Rectangle 25"/>
            <p:cNvSpPr>
              <a:spLocks noChangeArrowheads="1"/>
            </p:cNvSpPr>
            <p:nvPr/>
          </p:nvSpPr>
          <p:spPr bwMode="auto">
            <a:xfrm>
              <a:off x="294" y="3504"/>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sp>
          <p:nvSpPr>
            <p:cNvPr id="21517" name="Rectangle 26"/>
            <p:cNvSpPr>
              <a:spLocks noChangeArrowheads="1"/>
            </p:cNvSpPr>
            <p:nvPr/>
          </p:nvSpPr>
          <p:spPr bwMode="auto">
            <a:xfrm>
              <a:off x="294" y="1347"/>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sp>
          <p:nvSpPr>
            <p:cNvPr id="21518" name="Rectangle 27"/>
            <p:cNvSpPr>
              <a:spLocks noChangeArrowheads="1"/>
            </p:cNvSpPr>
            <p:nvPr/>
          </p:nvSpPr>
          <p:spPr bwMode="auto">
            <a:xfrm>
              <a:off x="294" y="1653"/>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sp>
          <p:nvSpPr>
            <p:cNvPr id="21519" name="Rectangle 28"/>
            <p:cNvSpPr>
              <a:spLocks noChangeArrowheads="1"/>
            </p:cNvSpPr>
            <p:nvPr/>
          </p:nvSpPr>
          <p:spPr bwMode="auto">
            <a:xfrm>
              <a:off x="294" y="1953"/>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sp>
          <p:nvSpPr>
            <p:cNvPr id="21520" name="Rectangle 29"/>
            <p:cNvSpPr>
              <a:spLocks noChangeArrowheads="1"/>
            </p:cNvSpPr>
            <p:nvPr/>
          </p:nvSpPr>
          <p:spPr bwMode="auto">
            <a:xfrm>
              <a:off x="294" y="2253"/>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sp>
          <p:nvSpPr>
            <p:cNvPr id="21521" name="Rectangle 30"/>
            <p:cNvSpPr>
              <a:spLocks noChangeArrowheads="1"/>
            </p:cNvSpPr>
            <p:nvPr/>
          </p:nvSpPr>
          <p:spPr bwMode="auto">
            <a:xfrm>
              <a:off x="294" y="2736"/>
              <a:ext cx="5178" cy="27"/>
            </a:xfrm>
            <a:prstGeom prst="rect">
              <a:avLst/>
            </a:prstGeom>
            <a:gradFill rotWithShape="0">
              <a:gsLst>
                <a:gs pos="0">
                  <a:schemeClr val="accent1"/>
                </a:gs>
                <a:gs pos="100000">
                  <a:srgbClr val="006666"/>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ar-JO"/>
            </a:p>
          </p:txBody>
        </p:sp>
      </p:grpSp>
      <p:sp>
        <p:nvSpPr>
          <p:cNvPr id="21507" name="Text Box 32"/>
          <p:cNvSpPr txBox="1">
            <a:spLocks noChangeArrowheads="1"/>
          </p:cNvSpPr>
          <p:nvPr/>
        </p:nvSpPr>
        <p:spPr bwMode="auto">
          <a:xfrm>
            <a:off x="8534400" y="152400"/>
            <a:ext cx="42068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ea typeface="ＭＳ Ｐゴシック" pitchFamily="-84" charset="-128"/>
              </a:defRPr>
            </a:lvl1pPr>
            <a:lvl2pPr marL="742950" indent="-285750" eaLnBrk="0" hangingPunct="0">
              <a:defRPr sz="2400">
                <a:solidFill>
                  <a:schemeClr val="tx1"/>
                </a:solidFill>
                <a:latin typeface="Times New Roman" pitchFamily="18" charset="0"/>
                <a:ea typeface="ＭＳ Ｐゴシック" pitchFamily="-84" charset="-128"/>
              </a:defRPr>
            </a:lvl2pPr>
            <a:lvl3pPr marL="1143000" indent="-228600" eaLnBrk="0" hangingPunct="0">
              <a:defRPr sz="2400">
                <a:solidFill>
                  <a:schemeClr val="tx1"/>
                </a:solidFill>
                <a:latin typeface="Times New Roman" pitchFamily="18" charset="0"/>
                <a:ea typeface="ＭＳ Ｐゴシック" pitchFamily="-84" charset="-128"/>
              </a:defRPr>
            </a:lvl3pPr>
            <a:lvl4pPr marL="1600200" indent="-228600" eaLnBrk="0" hangingPunct="0">
              <a:defRPr sz="2400">
                <a:solidFill>
                  <a:schemeClr val="tx1"/>
                </a:solidFill>
                <a:latin typeface="Times New Roman" pitchFamily="18" charset="0"/>
                <a:ea typeface="ＭＳ Ｐゴシック" pitchFamily="-84" charset="-128"/>
              </a:defRPr>
            </a:lvl4pPr>
            <a:lvl5pPr marL="2057400" indent="-228600" eaLnBrk="0" hangingPunct="0">
              <a:defRPr sz="2400">
                <a:solidFill>
                  <a:schemeClr val="tx1"/>
                </a:solidFill>
                <a:latin typeface="Times New Roman" pitchFamily="18" charset="0"/>
                <a:ea typeface="ＭＳ Ｐゴシック" pitchFamily="-84" charset="-128"/>
              </a:defRPr>
            </a:lvl5pPr>
            <a:lvl6pPr marL="25146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6pPr>
            <a:lvl7pPr marL="29718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7pPr>
            <a:lvl8pPr marL="34290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8pPr>
            <a:lvl9pPr marL="3886200" indent="-228600" algn="l" rtl="0" eaLnBrk="0" fontAlgn="base" hangingPunct="0">
              <a:spcBef>
                <a:spcPct val="0"/>
              </a:spcBef>
              <a:spcAft>
                <a:spcPct val="0"/>
              </a:spcAft>
              <a:defRPr sz="2400">
                <a:solidFill>
                  <a:schemeClr val="tx1"/>
                </a:solidFill>
                <a:latin typeface="Times New Roman" pitchFamily="18" charset="0"/>
                <a:ea typeface="ＭＳ Ｐゴシック" pitchFamily="-84" charset="-128"/>
              </a:defRPr>
            </a:lvl9pPr>
          </a:lstStyle>
          <a:p>
            <a:pPr eaLnBrk="1" hangingPunct="1"/>
            <a:r>
              <a:rPr lang="en-US" sz="1400"/>
              <a:t>2-6</a:t>
            </a:r>
          </a:p>
        </p:txBody>
      </p:sp>
      <p:sp>
        <p:nvSpPr>
          <p:cNvPr id="21" name="Rectangle 20"/>
          <p:cNvSpPr/>
          <p:nvPr/>
        </p:nvSpPr>
        <p:spPr>
          <a:xfrm>
            <a:off x="4071934" y="4143380"/>
            <a:ext cx="3717684" cy="461665"/>
          </a:xfrm>
          <a:prstGeom prst="rect">
            <a:avLst/>
          </a:prstGeom>
        </p:spPr>
        <p:txBody>
          <a:bodyPr wrap="none">
            <a:spAutoFit/>
          </a:bodyPr>
          <a:lstStyle/>
          <a:p>
            <a:r>
              <a:rPr lang="en-US" sz="2400" dirty="0" smtClean="0">
                <a:solidFill>
                  <a:srgbClr val="006666"/>
                </a:solidFill>
                <a:latin typeface="Times New Roman" pitchFamily="18" charset="0"/>
                <a:ea typeface="ＭＳ Ｐゴシック" pitchFamily="-84" charset="-128"/>
              </a:rPr>
              <a:t>self-contained structural unit</a:t>
            </a:r>
            <a:endParaRPr lang="ar-IQ" sz="2400" dirty="0" smtClean="0">
              <a:solidFill>
                <a:srgbClr val="006666"/>
              </a:solidFill>
              <a:latin typeface="Times New Roman" pitchFamily="18" charset="0"/>
              <a:ea typeface="ＭＳ Ｐゴシック" pitchFamily="-84" charset="-128"/>
            </a:endParaRPr>
          </a:p>
        </p:txBody>
      </p:sp>
      <p:sp>
        <p:nvSpPr>
          <p:cNvPr id="22" name="Rectangle 21"/>
          <p:cNvSpPr/>
          <p:nvPr/>
        </p:nvSpPr>
        <p:spPr>
          <a:xfrm>
            <a:off x="642910" y="4071942"/>
            <a:ext cx="1175322" cy="461665"/>
          </a:xfrm>
          <a:prstGeom prst="rect">
            <a:avLst/>
          </a:prstGeom>
        </p:spPr>
        <p:txBody>
          <a:bodyPr wrap="none">
            <a:spAutoFit/>
          </a:bodyPr>
          <a:lstStyle/>
          <a:p>
            <a:r>
              <a:rPr lang="en-US" sz="2400" dirty="0" smtClean="0">
                <a:solidFill>
                  <a:srgbClr val="006666"/>
                </a:solidFill>
                <a:latin typeface="Times New Roman" pitchFamily="18" charset="0"/>
                <a:ea typeface="ＭＳ Ｐゴシック" pitchFamily="-84" charset="-128"/>
              </a:rPr>
              <a:t>Domain</a:t>
            </a:r>
            <a:endParaRPr lang="ar-IQ" sz="2400" dirty="0" smtClean="0">
              <a:solidFill>
                <a:srgbClr val="006666"/>
              </a:solidFill>
              <a:latin typeface="Times New Roman" pitchFamily="18" charset="0"/>
              <a:ea typeface="ＭＳ Ｐゴシック" pitchFamily="-84" charset="-128"/>
            </a:endParaRPr>
          </a:p>
        </p:txBody>
      </p:sp>
    </p:spTree>
    <p:extLst>
      <p:ext uri="{BB962C8B-B14F-4D97-AF65-F5344CB8AC3E}">
        <p14:creationId xmlns="" xmlns:p14="http://schemas.microsoft.com/office/powerpoint/2010/main" val="23316428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596" y="857232"/>
            <a:ext cx="8286808" cy="642942"/>
          </a:xfrm>
        </p:spPr>
        <p:style>
          <a:lnRef idx="1">
            <a:schemeClr val="accent1"/>
          </a:lnRef>
          <a:fillRef idx="2">
            <a:schemeClr val="accent1"/>
          </a:fillRef>
          <a:effectRef idx="1">
            <a:schemeClr val="accent1"/>
          </a:effectRef>
          <a:fontRef idx="minor">
            <a:schemeClr val="dk1"/>
          </a:fontRef>
        </p:style>
        <p:txBody>
          <a:bodyPr anchor="t">
            <a:normAutofit fontScale="90000"/>
          </a:bodyPr>
          <a:lstStyle/>
          <a:p>
            <a:pPr algn="ctr" eaLnBrk="1" hangingPunct="1"/>
            <a:r>
              <a:rPr lang="en-US" b="1" dirty="0" smtClean="0">
                <a:solidFill>
                  <a:schemeClr val="accent2"/>
                </a:solidFill>
                <a:latin typeface="Times New Roman" pitchFamily="18" charset="0"/>
                <a:cs typeface="Times New Roman" pitchFamily="18" charset="0"/>
              </a:rPr>
              <a:t>Protein Classification</a:t>
            </a:r>
          </a:p>
        </p:txBody>
      </p:sp>
      <p:sp>
        <p:nvSpPr>
          <p:cNvPr id="75779" name="Rectangle 3"/>
          <p:cNvSpPr>
            <a:spLocks noGrp="1" noChangeArrowheads="1"/>
          </p:cNvSpPr>
          <p:nvPr>
            <p:ph type="body" idx="1"/>
          </p:nvPr>
        </p:nvSpPr>
        <p:spPr>
          <a:xfrm>
            <a:off x="428596" y="1500174"/>
            <a:ext cx="8286808" cy="5000660"/>
          </a:xfrm>
          <a:extLst/>
        </p:spPr>
        <p:style>
          <a:lnRef idx="2">
            <a:schemeClr val="accent2"/>
          </a:lnRef>
          <a:fillRef idx="1">
            <a:schemeClr val="lt1"/>
          </a:fillRef>
          <a:effectRef idx="0">
            <a:schemeClr val="accent2"/>
          </a:effectRef>
          <a:fontRef idx="minor">
            <a:schemeClr val="dk1"/>
          </a:fontRef>
        </p:style>
        <p:txBody>
          <a:bodyPr rtlCol="0">
            <a:normAutofit fontScale="92500" lnSpcReduction="10000"/>
          </a:bodyPr>
          <a:lstStyle/>
          <a:p>
            <a:pPr marL="609600" indent="-609600">
              <a:lnSpc>
                <a:spcPct val="90000"/>
              </a:lnSpc>
              <a:buNone/>
              <a:defRPr/>
            </a:pPr>
            <a:r>
              <a:rPr lang="en-US" b="1" dirty="0" smtClean="0">
                <a:solidFill>
                  <a:srgbClr val="000066"/>
                </a:solidFill>
                <a:latin typeface="Times New Roman" pitchFamily="18" charset="0"/>
                <a:cs typeface="Times New Roman" pitchFamily="18" charset="0"/>
              </a:rPr>
              <a:t>  </a:t>
            </a:r>
          </a:p>
          <a:p>
            <a:pPr marL="609600" indent="-609600">
              <a:lnSpc>
                <a:spcPct val="90000"/>
              </a:lnSpc>
              <a:buNone/>
              <a:defRPr/>
            </a:pPr>
            <a:r>
              <a:rPr lang="en-US" b="1" dirty="0" smtClean="0">
                <a:solidFill>
                  <a:srgbClr val="000066"/>
                </a:solidFill>
                <a:latin typeface="Times New Roman" pitchFamily="18" charset="0"/>
                <a:cs typeface="Times New Roman" pitchFamily="18" charset="0"/>
              </a:rPr>
              <a:t>    Fibrous </a:t>
            </a:r>
            <a:r>
              <a:rPr lang="en-US" b="1" dirty="0" smtClean="0">
                <a:solidFill>
                  <a:schemeClr val="accent2"/>
                </a:solidFill>
                <a:latin typeface="Times New Roman" pitchFamily="18" charset="0"/>
                <a:cs typeface="Times New Roman" pitchFamily="18" charset="0"/>
              </a:rPr>
              <a:t>Protein</a:t>
            </a:r>
            <a:endParaRPr lang="en-US" b="1" dirty="0" smtClean="0">
              <a:solidFill>
                <a:srgbClr val="000066"/>
              </a:solidFill>
              <a:latin typeface="Times New Roman" pitchFamily="18" charset="0"/>
              <a:cs typeface="Times New Roman" pitchFamily="18" charset="0"/>
            </a:endParaRP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Polypeptides arranged in long strands or sheets</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Water insoluble (lots of hydrophobic AA’s)</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Strong but flexible</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Structural protein or </a:t>
            </a:r>
            <a:r>
              <a:rPr lang="en-GB" b="1" dirty="0" smtClean="0">
                <a:solidFill>
                  <a:srgbClr val="000066"/>
                </a:solidFill>
                <a:latin typeface="Times New Roman" pitchFamily="18" charset="0"/>
                <a:cs typeface="Times New Roman" pitchFamily="18" charset="0"/>
              </a:rPr>
              <a:t>contractile proteins </a:t>
            </a:r>
            <a:endParaRPr lang="en-US" b="1" dirty="0" smtClean="0">
              <a:solidFill>
                <a:srgbClr val="000066"/>
              </a:solidFill>
              <a:latin typeface="Times New Roman" pitchFamily="18" charset="0"/>
              <a:cs typeface="Times New Roman" pitchFamily="18" charset="0"/>
            </a:endParaRP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(keratin, collagen,</a:t>
            </a:r>
            <a:r>
              <a:rPr lang="en-GB" dirty="0" smtClean="0"/>
              <a:t> </a:t>
            </a:r>
            <a:r>
              <a:rPr lang="en-GB" b="1" dirty="0" smtClean="0">
                <a:solidFill>
                  <a:srgbClr val="000066"/>
                </a:solidFill>
                <a:latin typeface="Times New Roman" pitchFamily="18" charset="0"/>
                <a:cs typeface="Times New Roman" pitchFamily="18" charset="0"/>
              </a:rPr>
              <a:t>muscle, microtubules , </a:t>
            </a:r>
            <a:r>
              <a:rPr lang="en-GB" b="1" dirty="0" err="1" smtClean="0">
                <a:solidFill>
                  <a:srgbClr val="000066"/>
                </a:solidFill>
                <a:latin typeface="Times New Roman" pitchFamily="18" charset="0"/>
                <a:cs typeface="Times New Roman" pitchFamily="18" charset="0"/>
              </a:rPr>
              <a:t>cytoskelton</a:t>
            </a:r>
            <a:r>
              <a:rPr lang="en-GB" b="1" dirty="0" smtClean="0">
                <a:solidFill>
                  <a:srgbClr val="000066"/>
                </a:solidFill>
                <a:latin typeface="Times New Roman" pitchFamily="18" charset="0"/>
                <a:cs typeface="Times New Roman" pitchFamily="18" charset="0"/>
              </a:rPr>
              <a:t>, mitotic spindle, cilia, flagella</a:t>
            </a:r>
            <a:r>
              <a:rPr lang="en-US" b="1" dirty="0" smtClean="0">
                <a:solidFill>
                  <a:srgbClr val="000066"/>
                </a:solidFill>
                <a:latin typeface="Times New Roman" pitchFamily="18" charset="0"/>
                <a:cs typeface="Times New Roman" pitchFamily="18" charset="0"/>
              </a:rPr>
              <a:t> )</a:t>
            </a:r>
          </a:p>
          <a:p>
            <a:pPr marL="609600" indent="-609600" eaLnBrk="1" fontAlgn="auto" hangingPunct="1">
              <a:lnSpc>
                <a:spcPct val="90000"/>
              </a:lnSpc>
              <a:spcAft>
                <a:spcPts val="0"/>
              </a:spcAft>
              <a:buFontTx/>
              <a:buNone/>
              <a:defRPr/>
            </a:pPr>
            <a:endParaRPr lang="en-US" sz="2400" b="1" dirty="0" smtClean="0">
              <a:solidFill>
                <a:srgbClr val="000066"/>
              </a:solidFill>
              <a:latin typeface="Times New Roman" pitchFamily="18" charset="0"/>
              <a:cs typeface="Times New Roman" pitchFamily="18" charset="0"/>
            </a:endParaRPr>
          </a:p>
          <a:p>
            <a:pPr marL="609600" indent="-609600">
              <a:lnSpc>
                <a:spcPct val="90000"/>
              </a:lnSpc>
              <a:buNone/>
              <a:defRPr/>
            </a:pPr>
            <a:r>
              <a:rPr lang="en-US" b="1" dirty="0" smtClean="0">
                <a:solidFill>
                  <a:srgbClr val="000066"/>
                </a:solidFill>
                <a:latin typeface="Times New Roman" pitchFamily="18" charset="0"/>
                <a:cs typeface="Times New Roman" pitchFamily="18" charset="0"/>
              </a:rPr>
              <a:t>    Globular</a:t>
            </a:r>
            <a:r>
              <a:rPr lang="en-US" sz="2400" b="1" dirty="0" smtClean="0">
                <a:solidFill>
                  <a:srgbClr val="000066"/>
                </a:solidFill>
                <a:latin typeface="Times New Roman" pitchFamily="18" charset="0"/>
                <a:cs typeface="Times New Roman" pitchFamily="18" charset="0"/>
              </a:rPr>
              <a:t> </a:t>
            </a:r>
            <a:r>
              <a:rPr lang="en-US" b="1" dirty="0" smtClean="0">
                <a:solidFill>
                  <a:schemeClr val="accent2"/>
                </a:solidFill>
                <a:latin typeface="Times New Roman" pitchFamily="18" charset="0"/>
                <a:cs typeface="Times New Roman" pitchFamily="18" charset="0"/>
              </a:rPr>
              <a:t>Protein</a:t>
            </a:r>
            <a:endParaRPr lang="en-US" sz="2400" b="1" dirty="0" smtClean="0">
              <a:solidFill>
                <a:srgbClr val="000066"/>
              </a:solidFill>
              <a:latin typeface="Times New Roman" pitchFamily="18" charset="0"/>
              <a:cs typeface="Times New Roman" pitchFamily="18" charset="0"/>
            </a:endParaRP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Polypeptide chains folded into spherical or globular form</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Water soluble</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Contain several types of secondary structure</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Diverse functions</a:t>
            </a:r>
          </a:p>
          <a:p>
            <a:pPr marL="906780" lvl="1" indent="-609600">
              <a:lnSpc>
                <a:spcPct val="90000"/>
              </a:lnSpc>
              <a:buFont typeface="+mj-lt"/>
              <a:buAutoNum type="arabicPeriod"/>
              <a:defRPr/>
            </a:pPr>
            <a:r>
              <a:rPr lang="en-US" sz="2200" b="1" dirty="0" smtClean="0">
                <a:solidFill>
                  <a:srgbClr val="000066"/>
                </a:solidFill>
                <a:latin typeface="Times New Roman" pitchFamily="18" charset="0"/>
                <a:cs typeface="Times New Roman" pitchFamily="18" charset="0"/>
              </a:rPr>
              <a:t> (enzymes,</a:t>
            </a:r>
            <a:r>
              <a:rPr lang="fr-FR" dirty="0" smtClean="0"/>
              <a:t> </a:t>
            </a:r>
            <a:r>
              <a:rPr lang="fr-FR" b="1" dirty="0" smtClean="0">
                <a:solidFill>
                  <a:srgbClr val="000066"/>
                </a:solidFill>
                <a:latin typeface="Times New Roman" pitchFamily="18" charset="0"/>
                <a:cs typeface="Times New Roman" pitchFamily="18" charset="0"/>
              </a:rPr>
              <a:t>, </a:t>
            </a:r>
            <a:r>
              <a:rPr lang="fr-FR" b="1" dirty="0" err="1" smtClean="0">
                <a:solidFill>
                  <a:srgbClr val="000066"/>
                </a:solidFill>
                <a:latin typeface="Times New Roman" pitchFamily="18" charset="0"/>
                <a:cs typeface="Times New Roman" pitchFamily="18" charset="0"/>
              </a:rPr>
              <a:t>haemoglobin</a:t>
            </a:r>
            <a:r>
              <a:rPr lang="fr-FR" b="1" dirty="0" smtClean="0">
                <a:solidFill>
                  <a:srgbClr val="000066"/>
                </a:solidFill>
                <a:latin typeface="Times New Roman" pitchFamily="18" charset="0"/>
                <a:cs typeface="Times New Roman" pitchFamily="18" charset="0"/>
              </a:rPr>
              <a:t>, </a:t>
            </a:r>
            <a:r>
              <a:rPr lang="fr-FR" b="1" dirty="0" err="1" smtClean="0">
                <a:solidFill>
                  <a:srgbClr val="000066"/>
                </a:solidFill>
                <a:latin typeface="Times New Roman" pitchFamily="18" charset="0"/>
                <a:cs typeface="Times New Roman" pitchFamily="18" charset="0"/>
              </a:rPr>
              <a:t>immunoglobulins</a:t>
            </a:r>
            <a:r>
              <a:rPr lang="fr-FR" b="1" dirty="0" smtClean="0">
                <a:solidFill>
                  <a:srgbClr val="000066"/>
                </a:solidFill>
                <a:latin typeface="Times New Roman" pitchFamily="18" charset="0"/>
                <a:cs typeface="Times New Roman" pitchFamily="18" charset="0"/>
              </a:rPr>
              <a:t>, membrane </a:t>
            </a:r>
            <a:r>
              <a:rPr lang="fr-FR" b="1" dirty="0" err="1" smtClean="0">
                <a:solidFill>
                  <a:srgbClr val="000066"/>
                </a:solidFill>
                <a:latin typeface="Times New Roman" pitchFamily="18" charset="0"/>
                <a:cs typeface="Times New Roman" pitchFamily="18" charset="0"/>
              </a:rPr>
              <a:t>receptor</a:t>
            </a:r>
            <a:r>
              <a:rPr lang="fr-FR" b="1" dirty="0" smtClean="0">
                <a:solidFill>
                  <a:srgbClr val="000066"/>
                </a:solidFill>
                <a:latin typeface="Times New Roman" pitchFamily="18" charset="0"/>
                <a:cs typeface="Times New Roman" pitchFamily="18" charset="0"/>
              </a:rPr>
              <a:t> sites</a:t>
            </a:r>
            <a:r>
              <a:rPr lang="en-US" b="1" dirty="0" smtClean="0">
                <a:solidFill>
                  <a:srgbClr val="000066"/>
                </a:solidFill>
                <a:latin typeface="Times New Roman" pitchFamily="18" charset="0"/>
                <a:cs typeface="Times New Roman" pitchFamily="18" charset="0"/>
              </a:rPr>
              <a:t> regulatory proteins)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683568" y="764704"/>
            <a:ext cx="6768752" cy="720080"/>
          </a:xfrm>
          <a:ln/>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sz="3200" b="1" dirty="0" smtClean="0"/>
              <a:t/>
            </a:r>
            <a:br>
              <a:rPr lang="en-US" sz="3200" b="1" dirty="0" smtClean="0"/>
            </a:br>
            <a:r>
              <a:rPr lang="en-US" sz="2700" b="1" dirty="0" smtClean="0">
                <a:latin typeface="Times New Roman" pitchFamily="18" charset="0"/>
                <a:cs typeface="Times New Roman" pitchFamily="18" charset="0"/>
              </a:rPr>
              <a:t>Why knowing protein structure is important ????</a:t>
            </a:r>
            <a:endParaRPr lang="en-US" sz="2700" b="1" dirty="0">
              <a:latin typeface="Times New Roman" pitchFamily="18" charset="0"/>
              <a:cs typeface="Times New Roman" pitchFamily="18" charset="0"/>
            </a:endParaRPr>
          </a:p>
        </p:txBody>
      </p:sp>
      <p:sp>
        <p:nvSpPr>
          <p:cNvPr id="19461" name="Rectangle 5"/>
          <p:cNvSpPr>
            <a:spLocks noGrp="1" noChangeArrowheads="1"/>
          </p:cNvSpPr>
          <p:nvPr>
            <p:ph type="body" sz="half" idx="1"/>
          </p:nvPr>
        </p:nvSpPr>
        <p:spPr>
          <a:xfrm>
            <a:off x="611560" y="1628800"/>
            <a:ext cx="7848872" cy="4608512"/>
          </a:xfrm>
        </p:spPr>
        <p:style>
          <a:lnRef idx="2">
            <a:schemeClr val="accent2"/>
          </a:lnRef>
          <a:fillRef idx="1">
            <a:schemeClr val="lt1"/>
          </a:fillRef>
          <a:effectRef idx="0">
            <a:schemeClr val="accent2"/>
          </a:effectRef>
          <a:fontRef idx="minor">
            <a:schemeClr val="dk1"/>
          </a:fontRef>
        </p:style>
        <p:txBody>
          <a:bodyPr>
            <a:normAutofit fontScale="77500" lnSpcReduction="20000"/>
          </a:bodyPr>
          <a:lstStyle/>
          <a:p>
            <a:pPr algn="justLow">
              <a:lnSpc>
                <a:spcPct val="90000"/>
              </a:lnSpc>
            </a:pPr>
            <a:endParaRPr lang="en-US" sz="2800" dirty="0" smtClean="0">
              <a:latin typeface="Times New Roman" pitchFamily="18" charset="0"/>
              <a:cs typeface="Times New Roman" pitchFamily="18" charset="0"/>
            </a:endParaRPr>
          </a:p>
          <a:p>
            <a:pPr algn="justLow">
              <a:lnSpc>
                <a:spcPct val="90000"/>
              </a:lnSpc>
            </a:pPr>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protein’s function depends on its specific </a:t>
            </a:r>
            <a:r>
              <a:rPr lang="en-US" sz="2600" dirty="0" smtClean="0">
                <a:latin typeface="Times New Roman" pitchFamily="18" charset="0"/>
                <a:cs typeface="Times New Roman" pitchFamily="18" charset="0"/>
              </a:rPr>
              <a:t>conformation.</a:t>
            </a:r>
          </a:p>
          <a:p>
            <a:pPr marL="68580" indent="0" algn="justLow">
              <a:lnSpc>
                <a:spcPct val="90000"/>
              </a:lnSpc>
              <a:buNone/>
            </a:pPr>
            <a:endParaRPr lang="en-US" sz="2600" dirty="0" smtClean="0">
              <a:latin typeface="Times New Roman" pitchFamily="18" charset="0"/>
              <a:cs typeface="Times New Roman" pitchFamily="18" charset="0"/>
            </a:endParaRPr>
          </a:p>
          <a:p>
            <a:pPr algn="justLow">
              <a:lnSpc>
                <a:spcPct val="90000"/>
              </a:lnSpc>
            </a:pPr>
            <a:r>
              <a:rPr lang="en-US" sz="2600" dirty="0" smtClean="0">
                <a:latin typeface="Times New Roman" pitchFamily="18" charset="0"/>
                <a:cs typeface="Times New Roman" pitchFamily="18" charset="0"/>
              </a:rPr>
              <a:t>In </a:t>
            </a:r>
            <a:r>
              <a:rPr lang="en-US" sz="2600" dirty="0">
                <a:latin typeface="Times New Roman" pitchFamily="18" charset="0"/>
                <a:cs typeface="Times New Roman" pitchFamily="18" charset="0"/>
              </a:rPr>
              <a:t>almost every case, the function depends on its ability to recognize and bind to some other molecule</a:t>
            </a:r>
            <a:r>
              <a:rPr lang="en-US" sz="2600" dirty="0" smtClean="0">
                <a:latin typeface="Times New Roman" pitchFamily="18" charset="0"/>
                <a:cs typeface="Times New Roman" pitchFamily="18" charset="0"/>
              </a:rPr>
              <a:t>.</a:t>
            </a:r>
          </a:p>
          <a:p>
            <a:pPr marL="68580" indent="0" algn="justLow">
              <a:lnSpc>
                <a:spcPct val="90000"/>
              </a:lnSpc>
              <a:buNone/>
            </a:pPr>
            <a:endParaRPr lang="en-US" sz="2600" dirty="0">
              <a:latin typeface="Times New Roman" pitchFamily="18" charset="0"/>
              <a:cs typeface="Times New Roman" pitchFamily="18" charset="0"/>
            </a:endParaRPr>
          </a:p>
          <a:p>
            <a:pPr lvl="2" algn="justLow">
              <a:lnSpc>
                <a:spcPct val="90000"/>
              </a:lnSpc>
            </a:pPr>
            <a:r>
              <a:rPr lang="en-US" sz="2600" dirty="0">
                <a:latin typeface="Times New Roman" pitchFamily="18" charset="0"/>
                <a:cs typeface="Times New Roman" pitchFamily="18" charset="0"/>
              </a:rPr>
              <a:t>For example, antibodies bind to particular foreign substances that fit their binding sites.</a:t>
            </a:r>
          </a:p>
          <a:p>
            <a:pPr lvl="2" algn="justLow">
              <a:lnSpc>
                <a:spcPct val="90000"/>
              </a:lnSpc>
            </a:pPr>
            <a:r>
              <a:rPr lang="en-US" sz="2600" dirty="0">
                <a:latin typeface="Times New Roman" pitchFamily="18" charset="0"/>
                <a:cs typeface="Times New Roman" pitchFamily="18" charset="0"/>
              </a:rPr>
              <a:t>Enzyme recognize and bind to specific substrates, facilitating a chemical reaction</a:t>
            </a:r>
            <a:r>
              <a:rPr lang="en-US" sz="2600" dirty="0" smtClean="0">
                <a:latin typeface="Times New Roman" pitchFamily="18" charset="0"/>
                <a:cs typeface="Times New Roman" pitchFamily="18" charset="0"/>
              </a:rPr>
              <a:t>.</a:t>
            </a:r>
            <a:r>
              <a:rPr lang="en-US" sz="2600" dirty="0">
                <a:latin typeface="Times New Roman" pitchFamily="18" charset="0"/>
                <a:cs typeface="Times New Roman" pitchFamily="18" charset="0"/>
              </a:rPr>
              <a:t> </a:t>
            </a:r>
            <a:endParaRPr lang="en-US" sz="2600" dirty="0" smtClean="0">
              <a:latin typeface="Times New Roman" pitchFamily="18" charset="0"/>
              <a:cs typeface="Times New Roman" pitchFamily="18" charset="0"/>
            </a:endParaRPr>
          </a:p>
          <a:p>
            <a:pPr marL="685800" lvl="2" indent="0" algn="justLow">
              <a:lnSpc>
                <a:spcPct val="90000"/>
              </a:lnSpc>
              <a:buNone/>
            </a:pPr>
            <a:endParaRPr lang="en-US" sz="2600" dirty="0" smtClean="0">
              <a:latin typeface="Times New Roman" pitchFamily="18" charset="0"/>
              <a:cs typeface="Times New Roman" pitchFamily="18" charset="0"/>
            </a:endParaRPr>
          </a:p>
          <a:p>
            <a:pPr algn="justLow">
              <a:lnSpc>
                <a:spcPct val="90000"/>
              </a:lnSpc>
            </a:pPr>
            <a:r>
              <a:rPr lang="en-US" sz="2600" dirty="0" smtClean="0">
                <a:latin typeface="Times New Roman" pitchFamily="18" charset="0"/>
                <a:cs typeface="Times New Roman" pitchFamily="18" charset="0"/>
              </a:rPr>
              <a:t>A </a:t>
            </a:r>
            <a:r>
              <a:rPr lang="en-US" sz="2600" dirty="0">
                <a:latin typeface="Times New Roman" pitchFamily="18" charset="0"/>
                <a:cs typeface="Times New Roman" pitchFamily="18" charset="0"/>
              </a:rPr>
              <a:t>functional proteins consists of one or more polypeptides that have been precisely twisted, folded, and coiled into a unique shape. </a:t>
            </a:r>
            <a:endParaRPr lang="en-US" sz="2600" dirty="0" smtClean="0">
              <a:latin typeface="Times New Roman" pitchFamily="18" charset="0"/>
              <a:cs typeface="Times New Roman" pitchFamily="18" charset="0"/>
            </a:endParaRPr>
          </a:p>
          <a:p>
            <a:pPr marL="68580" indent="0" algn="justLow">
              <a:lnSpc>
                <a:spcPct val="90000"/>
              </a:lnSpc>
              <a:buNone/>
            </a:pPr>
            <a:endParaRPr lang="en-US" sz="2600" dirty="0">
              <a:latin typeface="Times New Roman" pitchFamily="18" charset="0"/>
              <a:cs typeface="Times New Roman" pitchFamily="18" charset="0"/>
            </a:endParaRPr>
          </a:p>
          <a:p>
            <a:pPr algn="justLow">
              <a:lnSpc>
                <a:spcPct val="90000"/>
              </a:lnSpc>
            </a:pPr>
            <a:r>
              <a:rPr lang="en-US" sz="2600" dirty="0">
                <a:latin typeface="Times New Roman" pitchFamily="18" charset="0"/>
                <a:cs typeface="Times New Roman" pitchFamily="18" charset="0"/>
              </a:rPr>
              <a:t>It is the order of amino acids that determines what the three-dimensional conformation will be.</a:t>
            </a:r>
          </a:p>
          <a:p>
            <a:pPr lvl="1">
              <a:lnSpc>
                <a:spcPct val="90000"/>
              </a:lnSpc>
            </a:pPr>
            <a:endParaRPr lang="en-US" sz="2600" dirty="0">
              <a:latin typeface="Times New Roman" pitchFamily="18" charset="0"/>
              <a:cs typeface="Times New Roman" pitchFamily="18" charset="0"/>
            </a:endParaRPr>
          </a:p>
          <a:p>
            <a:pPr algn="justLow">
              <a:lnSpc>
                <a:spcPct val="90000"/>
              </a:lnSpc>
            </a:pPr>
            <a:endParaRPr lang="en-US" sz="2900" dirty="0">
              <a:latin typeface="Times New Roman" pitchFamily="18" charset="0"/>
              <a:cs typeface="Times New Roman" pitchFamily="18" charset="0"/>
            </a:endParaRPr>
          </a:p>
          <a:p>
            <a:pPr algn="justLow">
              <a:lnSpc>
                <a:spcPct val="90000"/>
              </a:lnSpc>
            </a:pPr>
            <a:endParaRPr lang="en-US" sz="2800" dirty="0">
              <a:latin typeface="Times New Roman" pitchFamily="18" charset="0"/>
              <a:cs typeface="Times New Roman" pitchFamily="18" charset="0"/>
            </a:endParaRPr>
          </a:p>
        </p:txBody>
      </p:sp>
    </p:spTree>
    <p:extLst>
      <p:ext uri="{BB962C8B-B14F-4D97-AF65-F5344CB8AC3E}">
        <p14:creationId xmlns="" xmlns:p14="http://schemas.microsoft.com/office/powerpoint/2010/main" val="2071045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sCAZL3VN0.jpg"/>
          <p:cNvPicPr>
            <a:picLocks noChangeAspect="1"/>
          </p:cNvPicPr>
          <p:nvPr/>
        </p:nvPicPr>
        <p:blipFill>
          <a:blip r:embed="rId3" cstate="print"/>
          <a:stretch>
            <a:fillRect/>
          </a:stretch>
        </p:blipFill>
        <p:spPr>
          <a:xfrm>
            <a:off x="1214414" y="1285860"/>
            <a:ext cx="5786477" cy="3857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052736"/>
            <a:ext cx="8568952" cy="1224136"/>
          </a:xfrm>
        </p:spPr>
        <p:style>
          <a:lnRef idx="3">
            <a:schemeClr val="lt1"/>
          </a:lnRef>
          <a:fillRef idx="1">
            <a:schemeClr val="accent4"/>
          </a:fillRef>
          <a:effectRef idx="1">
            <a:schemeClr val="accent4"/>
          </a:effectRef>
          <a:fontRef idx="minor">
            <a:schemeClr val="lt1"/>
          </a:fontRef>
        </p:style>
        <p:txBody>
          <a:bodyPr>
            <a:normAutofit/>
          </a:bodyPr>
          <a:lstStyle/>
          <a:p>
            <a:pPr algn="ctr"/>
            <a:r>
              <a:rPr lang="en-US" sz="4000" b="1" dirty="0" smtClean="0">
                <a:solidFill>
                  <a:schemeClr val="tx1"/>
                </a:solidFill>
                <a:latin typeface="Times New Roman" pitchFamily="18" charset="0"/>
                <a:cs typeface="Times New Roman" pitchFamily="18" charset="0"/>
              </a:rPr>
              <a:t>Analysis of  Protein and Amino Acids</a:t>
            </a:r>
            <a:endParaRPr lang="en-US" sz="4000" b="1" dirty="0">
              <a:solidFill>
                <a:schemeClr val="tx1"/>
              </a:solidFill>
              <a:latin typeface="Times New Roman" pitchFamily="18" charset="0"/>
              <a:cs typeface="Times New Roman" pitchFamily="18" charset="0"/>
            </a:endParaRPr>
          </a:p>
        </p:txBody>
      </p:sp>
      <p:sp>
        <p:nvSpPr>
          <p:cNvPr id="3" name="Subtitle 2"/>
          <p:cNvSpPr>
            <a:spLocks noGrp="1"/>
          </p:cNvSpPr>
          <p:nvPr>
            <p:ph type="subTitle" idx="1"/>
          </p:nvPr>
        </p:nvSpPr>
        <p:spPr>
          <a:xfrm>
            <a:off x="4644008" y="4869160"/>
            <a:ext cx="3309803" cy="1260629"/>
          </a:xfrm>
        </p:spPr>
        <p:txBody>
          <a:bodyPr/>
          <a:lstStyle/>
          <a:p>
            <a:r>
              <a:rPr lang="en-US" b="1" dirty="0" smtClean="0">
                <a:latin typeface="Times New Roman" pitchFamily="18" charset="0"/>
                <a:cs typeface="Times New Roman" pitchFamily="18" charset="0"/>
              </a:rPr>
              <a:t>Lecture :4</a:t>
            </a:r>
          </a:p>
          <a:p>
            <a:r>
              <a:rPr lang="en-US" b="1" dirty="0" smtClean="0">
                <a:latin typeface="Times New Roman" pitchFamily="18" charset="0"/>
                <a:cs typeface="Times New Roman" pitchFamily="18" charset="0"/>
              </a:rPr>
              <a:t>Dr. </a:t>
            </a:r>
            <a:r>
              <a:rPr lang="en-US" b="1" dirty="0" err="1" smtClean="0">
                <a:latin typeface="Times New Roman" pitchFamily="18" charset="0"/>
                <a:cs typeface="Times New Roman" pitchFamily="18" charset="0"/>
              </a:rPr>
              <a:t>Shaimaa</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Munther</a:t>
            </a:r>
            <a:r>
              <a:rPr lang="en-US" b="1" dirty="0" smtClean="0">
                <a:latin typeface="Times New Roman" pitchFamily="18" charset="0"/>
                <a:cs typeface="Times New Roman" pitchFamily="18" charset="0"/>
              </a:rPr>
              <a:t> </a:t>
            </a:r>
          </a:p>
          <a:p>
            <a:endParaRPr lang="en-US" dirty="0"/>
          </a:p>
        </p:txBody>
      </p:sp>
      <p:pic>
        <p:nvPicPr>
          <p:cNvPr id="101378" name="Picture 2" descr="https://media2.picsearch.com/is?lOcS4QSshg5E2dHF_JFnuWrCccb5hHmfjt4_CdoL30k&amp;height=248"/>
          <p:cNvPicPr>
            <a:picLocks noChangeAspect="1" noChangeArrowheads="1"/>
          </p:cNvPicPr>
          <p:nvPr/>
        </p:nvPicPr>
        <p:blipFill>
          <a:blip r:embed="rId3" cstate="print"/>
          <a:srcRect/>
          <a:stretch>
            <a:fillRect/>
          </a:stretch>
        </p:blipFill>
        <p:spPr bwMode="auto">
          <a:xfrm>
            <a:off x="4644008" y="2420888"/>
            <a:ext cx="3248025" cy="2362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539552" y="908720"/>
            <a:ext cx="8229600" cy="944562"/>
          </a:xfrm>
        </p:spPr>
        <p:style>
          <a:lnRef idx="3">
            <a:schemeClr val="lt1"/>
          </a:lnRef>
          <a:fillRef idx="1">
            <a:schemeClr val="accent1"/>
          </a:fillRef>
          <a:effectRef idx="1">
            <a:schemeClr val="accent1"/>
          </a:effectRef>
          <a:fontRef idx="minor">
            <a:schemeClr val="lt1"/>
          </a:fontRef>
        </p:style>
        <p:txBody>
          <a:bodyPr>
            <a:normAutofit fontScale="90000"/>
          </a:bodyPr>
          <a:lstStyle/>
          <a:p>
            <a:pPr algn="ctr"/>
            <a:r>
              <a:rPr lang="en-US" sz="2800" b="1" dirty="0" smtClean="0">
                <a:solidFill>
                  <a:schemeClr val="tx1"/>
                </a:solidFill>
                <a:latin typeface="Times New Roman" pitchFamily="18" charset="0"/>
                <a:cs typeface="Times New Roman" pitchFamily="18" charset="0"/>
              </a:rPr>
              <a:t>1- ANALYSIS OF THE AMINO ACID CONTENT OF BIOLOGIC MATERIALS</a:t>
            </a:r>
            <a:endParaRPr lang="en-US" sz="2800" dirty="0">
              <a:solidFill>
                <a:schemeClr val="tx1"/>
              </a:solidFill>
            </a:endParaRPr>
          </a:p>
        </p:txBody>
      </p:sp>
      <p:sp>
        <p:nvSpPr>
          <p:cNvPr id="22531" name="Content Placeholder 2"/>
          <p:cNvSpPr>
            <a:spLocks noGrp="1"/>
          </p:cNvSpPr>
          <p:nvPr>
            <p:ph idx="1"/>
          </p:nvPr>
        </p:nvSpPr>
        <p:spPr>
          <a:xfrm>
            <a:off x="755576" y="1988841"/>
            <a:ext cx="7704856" cy="1800200"/>
          </a:xfrm>
        </p:spPr>
        <p:style>
          <a:lnRef idx="2">
            <a:schemeClr val="dk1"/>
          </a:lnRef>
          <a:fillRef idx="1">
            <a:schemeClr val="lt1"/>
          </a:fillRef>
          <a:effectRef idx="0">
            <a:schemeClr val="dk1"/>
          </a:effectRef>
          <a:fontRef idx="minor">
            <a:schemeClr val="dk1"/>
          </a:fontRef>
        </p:style>
        <p:txBody>
          <a:bodyPr>
            <a:normAutofit/>
          </a:bodyPr>
          <a:lstStyle/>
          <a:p>
            <a:pPr algn="just" rtl="0">
              <a:buFontTx/>
              <a:buNone/>
            </a:pPr>
            <a:r>
              <a:rPr lang="en-US" b="1" dirty="0" smtClean="0"/>
              <a:t>	</a:t>
            </a:r>
          </a:p>
          <a:p>
            <a:pPr algn="justLow"/>
            <a:r>
              <a:rPr lang="en-US" b="1" dirty="0" smtClean="0">
                <a:latin typeface="Times New Roman" pitchFamily="18" charset="0"/>
                <a:cs typeface="Times New Roman" pitchFamily="18" charset="0"/>
              </a:rPr>
              <a:t>The first step in determining the primary structure of a polypeptide is to </a:t>
            </a:r>
            <a:r>
              <a:rPr lang="en-US" b="1" u="sng" dirty="0" smtClean="0">
                <a:latin typeface="Times New Roman" pitchFamily="18" charset="0"/>
                <a:cs typeface="Times New Roman" pitchFamily="18" charset="0"/>
              </a:rPr>
              <a:t>identify</a:t>
            </a:r>
            <a:r>
              <a:rPr lang="en-US" b="1" dirty="0" smtClean="0">
                <a:latin typeface="Times New Roman" pitchFamily="18" charset="0"/>
                <a:cs typeface="Times New Roman" pitchFamily="18" charset="0"/>
              </a:rPr>
              <a:t> and </a:t>
            </a:r>
            <a:r>
              <a:rPr lang="en-US" b="1" u="sng" dirty="0" err="1" smtClean="0">
                <a:latin typeface="Times New Roman" pitchFamily="18" charset="0"/>
                <a:cs typeface="Times New Roman" pitchFamily="18" charset="0"/>
              </a:rPr>
              <a:t>quantitate</a:t>
            </a:r>
            <a:r>
              <a:rPr lang="en-US" b="1" dirty="0" smtClean="0">
                <a:latin typeface="Times New Roman" pitchFamily="18" charset="0"/>
                <a:cs typeface="Times New Roman" pitchFamily="18" charset="0"/>
              </a:rPr>
              <a:t> its constituent amino acids.</a:t>
            </a:r>
          </a:p>
          <a:p>
            <a:pPr algn="l" rtl="0">
              <a:buNone/>
            </a:pPr>
            <a:endParaRPr lang="en-US" dirty="0" smtClean="0"/>
          </a:p>
        </p:txBody>
      </p:sp>
      <p:sp>
        <p:nvSpPr>
          <p:cNvPr id="4" name="TextBox 3"/>
          <p:cNvSpPr txBox="1"/>
          <p:nvPr/>
        </p:nvSpPr>
        <p:spPr>
          <a:xfrm>
            <a:off x="3059832" y="4221088"/>
            <a:ext cx="252028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rtl="0"/>
            <a:r>
              <a:rPr lang="en-US" b="1" dirty="0" smtClean="0">
                <a:latin typeface="Times New Roman" pitchFamily="18" charset="0"/>
                <a:cs typeface="Times New Roman" pitchFamily="18" charset="0"/>
              </a:rPr>
              <a:t>PROTEIN</a:t>
            </a:r>
            <a:endParaRPr lang="en-US" b="1" dirty="0">
              <a:latin typeface="Times New Roman" pitchFamily="18" charset="0"/>
              <a:cs typeface="Times New Roman" pitchFamily="18" charset="0"/>
            </a:endParaRPr>
          </a:p>
        </p:txBody>
      </p:sp>
      <p:sp>
        <p:nvSpPr>
          <p:cNvPr id="5" name="TextBox 4"/>
          <p:cNvSpPr txBox="1"/>
          <p:nvPr/>
        </p:nvSpPr>
        <p:spPr>
          <a:xfrm>
            <a:off x="3275856" y="5589240"/>
            <a:ext cx="2016224"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0"/>
            <a:r>
              <a:rPr lang="en-US" b="1" dirty="0" smtClean="0">
                <a:latin typeface="Times New Roman" pitchFamily="18" charset="0"/>
                <a:cs typeface="Times New Roman" pitchFamily="18" charset="0"/>
              </a:rPr>
              <a:t>AMINO ACIDS</a:t>
            </a:r>
            <a:endParaRPr lang="en-US" b="1" dirty="0">
              <a:latin typeface="Times New Roman" pitchFamily="18" charset="0"/>
              <a:cs typeface="Times New Roman" pitchFamily="18" charset="0"/>
            </a:endParaRPr>
          </a:p>
        </p:txBody>
      </p:sp>
      <p:cxnSp>
        <p:nvCxnSpPr>
          <p:cNvPr id="7" name="Straight Arrow Connector 6"/>
          <p:cNvCxnSpPr/>
          <p:nvPr/>
        </p:nvCxnSpPr>
        <p:spPr>
          <a:xfrm>
            <a:off x="4355976" y="4725144"/>
            <a:ext cx="0" cy="72008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7848872" cy="936104"/>
          </a:xfrm>
        </p:spPr>
        <p:style>
          <a:lnRef idx="3">
            <a:schemeClr val="lt1"/>
          </a:lnRef>
          <a:fillRef idx="1">
            <a:schemeClr val="accent1"/>
          </a:fillRef>
          <a:effectRef idx="1">
            <a:schemeClr val="accent1"/>
          </a:effectRef>
          <a:fontRef idx="minor">
            <a:schemeClr val="lt1"/>
          </a:fontRef>
        </p:style>
        <p:txBody>
          <a:bodyPr>
            <a:noAutofit/>
          </a:bodyPr>
          <a:lstStyle/>
          <a:p>
            <a:pPr algn="ctr"/>
            <a:r>
              <a:rPr lang="en-US" sz="2800" b="1" dirty="0" smtClean="0">
                <a:solidFill>
                  <a:srgbClr val="002060"/>
                </a:solidFill>
                <a:latin typeface="Times New Roman" pitchFamily="18" charset="0"/>
                <a:cs typeface="Times New Roman" pitchFamily="18" charset="0"/>
              </a:rPr>
              <a:t>Determination of the Amino Acid Composition of   Polypeptide Chain</a:t>
            </a:r>
            <a:endParaRPr lang="en-US" sz="2800" dirty="0">
              <a:latin typeface="Times New Roman" pitchFamily="18" charset="0"/>
              <a:cs typeface="Times New Roman" pitchFamily="18" charset="0"/>
            </a:endParaRPr>
          </a:p>
        </p:txBody>
      </p:sp>
      <p:sp>
        <p:nvSpPr>
          <p:cNvPr id="3" name="Content Placeholder 2"/>
          <p:cNvSpPr>
            <a:spLocks noGrp="1"/>
          </p:cNvSpPr>
          <p:nvPr>
            <p:ph idx="1"/>
          </p:nvPr>
        </p:nvSpPr>
        <p:spPr>
          <a:xfrm>
            <a:off x="611560" y="1412776"/>
            <a:ext cx="7776864" cy="4608512"/>
          </a:xfrm>
        </p:spPr>
        <p:style>
          <a:lnRef idx="2">
            <a:schemeClr val="dk1"/>
          </a:lnRef>
          <a:fillRef idx="1">
            <a:schemeClr val="lt1"/>
          </a:fillRef>
          <a:effectRef idx="0">
            <a:schemeClr val="dk1"/>
          </a:effectRef>
          <a:fontRef idx="minor">
            <a:schemeClr val="dk1"/>
          </a:fontRef>
        </p:style>
        <p:txBody>
          <a:bodyPr>
            <a:normAutofit/>
          </a:bodyPr>
          <a:lstStyle/>
          <a:p>
            <a:pPr algn="justLow">
              <a:buNone/>
            </a:pPr>
            <a:r>
              <a:rPr lang="en-US" sz="2000" dirty="0" smtClean="0">
                <a:solidFill>
                  <a:schemeClr val="dk1"/>
                </a:solidFill>
                <a:latin typeface="Times New Roman" pitchFamily="18" charset="0"/>
                <a:cs typeface="Times New Roman" pitchFamily="18" charset="0"/>
              </a:rPr>
              <a:t>  </a:t>
            </a:r>
          </a:p>
          <a:p>
            <a:pPr algn="justLow">
              <a:buNone/>
            </a:pPr>
            <a:r>
              <a:rPr lang="en-US" sz="2000" dirty="0" smtClean="0">
                <a:latin typeface="Times New Roman" pitchFamily="18" charset="0"/>
                <a:cs typeface="Times New Roman" pitchFamily="18" charset="0"/>
              </a:rPr>
              <a:t>     </a:t>
            </a:r>
            <a:r>
              <a:rPr lang="en-US" sz="2000" dirty="0" smtClean="0">
                <a:solidFill>
                  <a:schemeClr val="dk1"/>
                </a:solidFill>
                <a:latin typeface="Times New Roman" pitchFamily="18" charset="0"/>
                <a:cs typeface="Times New Roman" pitchFamily="18" charset="0"/>
              </a:rPr>
              <a:t>Amino acid analysis involves four basic steps:</a:t>
            </a:r>
          </a:p>
          <a:p>
            <a:pPr algn="justLow">
              <a:buNone/>
            </a:pPr>
            <a:endParaRPr lang="en-US" sz="2000" dirty="0" smtClean="0">
              <a:solidFill>
                <a:schemeClr val="dk1"/>
              </a:solidFill>
              <a:latin typeface="Times New Roman" pitchFamily="18" charset="0"/>
              <a:cs typeface="Times New Roman" pitchFamily="18" charset="0"/>
            </a:endParaRPr>
          </a:p>
          <a:p>
            <a:pPr marL="525780" indent="-457200" algn="justLow">
              <a:buFont typeface="+mj-lt"/>
              <a:buAutoNum type="arabicPeriod"/>
            </a:pPr>
            <a:r>
              <a:rPr lang="en-US" sz="2000" dirty="0" smtClean="0">
                <a:latin typeface="Times New Roman" pitchFamily="18" charset="0"/>
                <a:cs typeface="Times New Roman" pitchFamily="18" charset="0"/>
              </a:rPr>
              <a:t> </a:t>
            </a:r>
            <a:r>
              <a:rPr lang="en-US" sz="2000" dirty="0" smtClean="0">
                <a:solidFill>
                  <a:schemeClr val="dk1"/>
                </a:solidFill>
                <a:latin typeface="Times New Roman" pitchFamily="18" charset="0"/>
                <a:cs typeface="Times New Roman" pitchFamily="18" charset="0"/>
              </a:rPr>
              <a:t>hydrolysis of the protein </a:t>
            </a:r>
            <a:r>
              <a:rPr lang="en-US" sz="2000" dirty="0" smtClean="0">
                <a:solidFill>
                  <a:schemeClr val="tx1"/>
                </a:solidFill>
                <a:latin typeface="Times New Roman" pitchFamily="18" charset="0"/>
                <a:cs typeface="Times New Roman" pitchFamily="18" charset="0"/>
              </a:rPr>
              <a:t>of</a:t>
            </a:r>
            <a:r>
              <a:rPr lang="en-US" sz="2000" dirty="0" smtClean="0">
                <a:solidFill>
                  <a:schemeClr val="dk1"/>
                </a:solidFill>
                <a:latin typeface="Times New Roman" pitchFamily="18" charset="0"/>
                <a:cs typeface="Times New Roman" pitchFamily="18" charset="0"/>
              </a:rPr>
              <a:t> interest to individual constituent amino acid : this is achieved by treating </a:t>
            </a:r>
            <a:r>
              <a:rPr lang="en-US" sz="2000" dirty="0" smtClean="0">
                <a:latin typeface="Times New Roman" pitchFamily="18" charset="0"/>
                <a:cs typeface="Times New Roman" pitchFamily="18" charset="0"/>
              </a:rPr>
              <a:t>protein sample</a:t>
            </a:r>
            <a:r>
              <a:rPr lang="en-US" sz="2000" dirty="0" smtClean="0">
                <a:solidFill>
                  <a:schemeClr val="dk1"/>
                </a:solidFill>
                <a:latin typeface="Times New Roman" pitchFamily="18" charset="0"/>
                <a:cs typeface="Times New Roman" pitchFamily="18" charset="0"/>
              </a:rPr>
              <a:t> with hot hydrochloric acid to hydrolyze the peptide bonds. This treatment cleaves the peptide bonds and releases the individual amino acids.</a:t>
            </a:r>
          </a:p>
          <a:p>
            <a:pPr marL="525780" indent="-457200" algn="justLow">
              <a:buFont typeface="+mj-lt"/>
              <a:buAutoNum type="arabicPeriod"/>
            </a:pPr>
            <a:endParaRPr lang="en-US" sz="2000" dirty="0" smtClean="0">
              <a:solidFill>
                <a:schemeClr val="dk1"/>
              </a:solidFill>
              <a:latin typeface="Times New Roman" pitchFamily="18" charset="0"/>
              <a:cs typeface="Times New Roman" pitchFamily="18" charset="0"/>
            </a:endParaRPr>
          </a:p>
          <a:p>
            <a:pPr marL="525780" indent="-457200" algn="justLow">
              <a:buFont typeface="+mj-lt"/>
              <a:buAutoNum type="arabicPeriod"/>
            </a:pPr>
            <a:r>
              <a:rPr lang="en-US" sz="2000" dirty="0" smtClean="0">
                <a:latin typeface="Times New Roman" pitchFamily="18" charset="0"/>
                <a:cs typeface="Times New Roman" pitchFamily="18" charset="0"/>
              </a:rPr>
              <a:t>Labeling the amino acids with a detectable UV- absorbing or fluorescent marker e.g. </a:t>
            </a:r>
            <a:r>
              <a:rPr lang="en-US" sz="2000" b="1" i="1" dirty="0" smtClean="0">
                <a:latin typeface="Times New Roman" pitchFamily="18" charset="0"/>
                <a:cs typeface="Times New Roman" pitchFamily="18" charset="0"/>
              </a:rPr>
              <a:t>6-amino-N-hydroxysuccinimidyl </a:t>
            </a:r>
            <a:r>
              <a:rPr lang="en-US" sz="2000" b="1" i="1" dirty="0" err="1" smtClean="0">
                <a:latin typeface="Times New Roman" pitchFamily="18" charset="0"/>
                <a:cs typeface="Times New Roman" pitchFamily="18" charset="0"/>
              </a:rPr>
              <a:t>carbamate</a:t>
            </a:r>
            <a:r>
              <a:rPr lang="en-US" sz="2000" dirty="0" smtClean="0">
                <a:latin typeface="Times New Roman" pitchFamily="18" charset="0"/>
                <a:cs typeface="Times New Roman" pitchFamily="18" charset="0"/>
              </a:rPr>
              <a:t> , which forms fluorescent derivatives that can be separated by high-pressure liquid chromatography for example.</a:t>
            </a:r>
          </a:p>
          <a:p>
            <a:pPr marL="525780" indent="-457200" algn="justLow">
              <a:buFont typeface="+mj-lt"/>
              <a:buAutoNum type="arabicPeriod"/>
            </a:pPr>
            <a:endParaRPr lang="en-US" dirty="0" smtClean="0">
              <a:solidFill>
                <a:schemeClr val="dk1"/>
              </a:solidFill>
              <a:latin typeface="Times New Roman" pitchFamily="18" charset="0"/>
              <a:cs typeface="Times New Roman" pitchFamily="18" charset="0"/>
            </a:endParaRPr>
          </a:p>
          <a:p>
            <a:pPr algn="justLow">
              <a:buNone/>
            </a:pPr>
            <a:endParaRPr lang="en-US" dirty="0" smtClean="0">
              <a:solidFill>
                <a:schemeClr val="dk1"/>
              </a:solidFill>
              <a:latin typeface="Times New Roman" pitchFamily="18" charset="0"/>
              <a:cs typeface="Times New Roman" pitchFamily="18" charset="0"/>
            </a:endParaRPr>
          </a:p>
          <a:p>
            <a:pPr algn="justLow">
              <a:buNone/>
            </a:pPr>
            <a:endParaRPr lang="en-US" dirty="0" smtClean="0">
              <a:solidFill>
                <a:schemeClr val="dk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7776864" cy="3600400"/>
          </a:xfrm>
        </p:spPr>
        <p:style>
          <a:lnRef idx="2">
            <a:schemeClr val="dk1"/>
          </a:lnRef>
          <a:fillRef idx="1">
            <a:schemeClr val="lt1"/>
          </a:fillRef>
          <a:effectRef idx="0">
            <a:schemeClr val="dk1"/>
          </a:effectRef>
          <a:fontRef idx="minor">
            <a:schemeClr val="dk1"/>
          </a:fontRef>
        </p:style>
        <p:txBody>
          <a:bodyPr>
            <a:normAutofit lnSpcReduction="10000"/>
          </a:bodyPr>
          <a:lstStyle/>
          <a:p>
            <a:pPr marL="525780" indent="-457200" algn="justLow">
              <a:buFont typeface="+mj-lt"/>
              <a:buAutoNum type="arabicPeriod"/>
            </a:pPr>
            <a:endParaRPr lang="en-US" sz="2000" dirty="0" smtClean="0">
              <a:latin typeface="Times New Roman" pitchFamily="18" charset="0"/>
              <a:cs typeface="Times New Roman" pitchFamily="18" charset="0"/>
            </a:endParaRPr>
          </a:p>
          <a:p>
            <a:pPr marL="525780" indent="-457200" algn="justLow">
              <a:buNone/>
            </a:pPr>
            <a:r>
              <a:rPr lang="en-US" sz="2000" dirty="0" smtClean="0">
                <a:latin typeface="Times New Roman" pitchFamily="18" charset="0"/>
                <a:cs typeface="Times New Roman" pitchFamily="18" charset="0"/>
              </a:rPr>
              <a:t>3.   Separating the different types of  amino acids by chromatographic methods e.g. adsorption , partition or ion-exchange chromatography.</a:t>
            </a:r>
          </a:p>
          <a:p>
            <a:pPr marL="525780" indent="-457200" algn="justLow">
              <a:buNone/>
            </a:pPr>
            <a:endParaRPr lang="en-US" sz="2000" dirty="0" smtClean="0">
              <a:latin typeface="Times New Roman" pitchFamily="18" charset="0"/>
              <a:cs typeface="Times New Roman" pitchFamily="18" charset="0"/>
            </a:endParaRPr>
          </a:p>
          <a:p>
            <a:pPr marL="525780" indent="-457200" algn="justLow">
              <a:buNone/>
            </a:pPr>
            <a:r>
              <a:rPr lang="en-US" sz="2000" dirty="0" smtClean="0">
                <a:latin typeface="Times New Roman" pitchFamily="18" charset="0"/>
                <a:cs typeface="Times New Roman" pitchFamily="18" charset="0"/>
              </a:rPr>
              <a:t>4.   Measuring and visualization each amino acid type based on the intensity of the detectable marker associated with the </a:t>
            </a:r>
            <a:r>
              <a:rPr lang="en-US" sz="2000" dirty="0" err="1" smtClean="0">
                <a:latin typeface="Times New Roman" pitchFamily="18" charset="0"/>
                <a:cs typeface="Times New Roman" pitchFamily="18" charset="0"/>
              </a:rPr>
              <a:t>emergnce</a:t>
            </a:r>
            <a:r>
              <a:rPr lang="en-US" sz="2000" dirty="0" smtClean="0">
                <a:latin typeface="Times New Roman" pitchFamily="18" charset="0"/>
                <a:cs typeface="Times New Roman" pitchFamily="18" charset="0"/>
              </a:rPr>
              <a:t> of each type of amino acid from the chromatographic system. Amino acids are visualized usually using </a:t>
            </a:r>
            <a:r>
              <a:rPr lang="en-US" sz="2000" dirty="0" err="1" smtClean="0">
                <a:latin typeface="Times New Roman" pitchFamily="18" charset="0"/>
                <a:cs typeface="Times New Roman" pitchFamily="18" charset="0"/>
              </a:rPr>
              <a:t>ninhydrin</a:t>
            </a:r>
            <a:r>
              <a:rPr lang="en-US" sz="2000" dirty="0" smtClean="0">
                <a:latin typeface="Times New Roman" pitchFamily="18" charset="0"/>
                <a:cs typeface="Times New Roman" pitchFamily="18" charset="0"/>
              </a:rPr>
              <a:t>, which forms purple products with amino acids, but a yellow adduct with </a:t>
            </a:r>
            <a:r>
              <a:rPr lang="en-US" sz="2000" dirty="0" err="1" smtClean="0">
                <a:latin typeface="Times New Roman" pitchFamily="18" charset="0"/>
                <a:cs typeface="Times New Roman" pitchFamily="18" charset="0"/>
              </a:rPr>
              <a:t>proline</a:t>
            </a:r>
            <a:r>
              <a:rPr lang="en-US" sz="2000" dirty="0" smtClean="0">
                <a:latin typeface="Times New Roman" pitchFamily="18" charset="0"/>
                <a:cs typeface="Times New Roman" pitchFamily="18" charset="0"/>
              </a:rPr>
              <a:t> and </a:t>
            </a:r>
            <a:r>
              <a:rPr lang="en-US" sz="2000" dirty="0" err="1" smtClean="0">
                <a:latin typeface="Times New Roman" pitchFamily="18" charset="0"/>
                <a:cs typeface="Times New Roman" pitchFamily="18" charset="0"/>
              </a:rPr>
              <a:t>hydroxyproline</a:t>
            </a:r>
            <a:r>
              <a:rPr lang="en-US" sz="2000" dirty="0" smtClean="0">
                <a:latin typeface="Times New Roman" pitchFamily="18" charset="0"/>
                <a:cs typeface="Times New Roman" pitchFamily="18" charset="0"/>
              </a:rPr>
              <a:t>. Detection of amino acid is done by amino acid analyzer .</a:t>
            </a:r>
          </a:p>
          <a:p>
            <a:pPr marL="525780" indent="-457200" algn="justLow">
              <a:buFont typeface="+mj-lt"/>
              <a:buAutoNum type="arabicPeriod"/>
            </a:pPr>
            <a:endParaRPr lang="en-US" sz="2000" dirty="0" smtClean="0">
              <a:solidFill>
                <a:schemeClr val="dk1"/>
              </a:solidFill>
              <a:latin typeface="Times New Roman" pitchFamily="18" charset="0"/>
              <a:cs typeface="Times New Roman" pitchFamily="18" charset="0"/>
            </a:endParaRPr>
          </a:p>
          <a:p>
            <a:pPr marL="525780" indent="-457200" algn="justLow">
              <a:buFont typeface="+mj-lt"/>
              <a:buAutoNum type="arabicPeriod"/>
            </a:pPr>
            <a:endParaRPr lang="en-US" dirty="0" smtClean="0">
              <a:solidFill>
                <a:schemeClr val="dk1"/>
              </a:solidFill>
              <a:latin typeface="Times New Roman" pitchFamily="18" charset="0"/>
              <a:cs typeface="Times New Roman" pitchFamily="18" charset="0"/>
            </a:endParaRPr>
          </a:p>
          <a:p>
            <a:pPr algn="justLow">
              <a:buNone/>
            </a:pPr>
            <a:endParaRPr lang="en-US" dirty="0" smtClean="0">
              <a:solidFill>
                <a:schemeClr val="dk1"/>
              </a:solidFill>
              <a:latin typeface="Times New Roman" pitchFamily="18" charset="0"/>
              <a:cs typeface="Times New Roman" pitchFamily="18" charset="0"/>
            </a:endParaRPr>
          </a:p>
          <a:p>
            <a:pPr algn="justLow">
              <a:buNone/>
            </a:pPr>
            <a:endParaRPr lang="en-US" dirty="0" smtClean="0">
              <a:solidFill>
                <a:schemeClr val="dk1"/>
              </a:solidFill>
              <a:latin typeface="Times New Roman" pitchFamily="18" charset="0"/>
              <a:cs typeface="Times New Roman" pitchFamily="18" charset="0"/>
            </a:endParaRPr>
          </a:p>
        </p:txBody>
      </p:sp>
      <p:pic>
        <p:nvPicPr>
          <p:cNvPr id="4" name="Picture 2" descr="C:\Users\lenovo pc\AppData\Local\Microsoft\Windows\Temporary Internet Files\Content.IE5\IMGXISCY\pitr-Lab-icon-3[1].png"/>
          <p:cNvPicPr>
            <a:picLocks noChangeAspect="1" noChangeArrowheads="1"/>
          </p:cNvPicPr>
          <p:nvPr/>
        </p:nvPicPr>
        <p:blipFill>
          <a:blip r:embed="rId3" cstate="print"/>
          <a:srcRect/>
          <a:stretch>
            <a:fillRect/>
          </a:stretch>
        </p:blipFill>
        <p:spPr bwMode="auto">
          <a:xfrm>
            <a:off x="539552" y="4869160"/>
            <a:ext cx="1152128" cy="1152128"/>
          </a:xfrm>
          <a:prstGeom prst="rect">
            <a:avLst/>
          </a:prstGeom>
          <a:noFill/>
        </p:spPr>
      </p:pic>
      <p:pic>
        <p:nvPicPr>
          <p:cNvPr id="5" name="Picture 4" descr="C:\Users\lenovo pc\AppData\Local\Microsoft\Windows\Temporary Internet Files\Content.IE5\IMGXISCY\peptide1[1].gif"/>
          <p:cNvPicPr>
            <a:picLocks noChangeAspect="1" noChangeArrowheads="1"/>
          </p:cNvPicPr>
          <p:nvPr/>
        </p:nvPicPr>
        <p:blipFill>
          <a:blip r:embed="rId4" cstate="print"/>
          <a:srcRect/>
          <a:stretch>
            <a:fillRect/>
          </a:stretch>
        </p:blipFill>
        <p:spPr bwMode="auto">
          <a:xfrm>
            <a:off x="2627784" y="5013176"/>
            <a:ext cx="3744416" cy="1224136"/>
          </a:xfrm>
          <a:prstGeom prst="rect">
            <a:avLst/>
          </a:prstGeom>
          <a:noFill/>
        </p:spPr>
      </p:pic>
      <p:pic>
        <p:nvPicPr>
          <p:cNvPr id="6" name="Picture 3" descr="C:\Users\lenovo pc\AppData\Local\Microsoft\Windows\Temporary Internet Files\Content.IE5\WN477HRW\amino-acids[1].jpg"/>
          <p:cNvPicPr>
            <a:picLocks noChangeAspect="1" noChangeArrowheads="1"/>
          </p:cNvPicPr>
          <p:nvPr/>
        </p:nvPicPr>
        <p:blipFill>
          <a:blip r:embed="rId5" cstate="print"/>
          <a:srcRect/>
          <a:stretch>
            <a:fillRect/>
          </a:stretch>
        </p:blipFill>
        <p:spPr bwMode="auto">
          <a:xfrm>
            <a:off x="7308304" y="4941168"/>
            <a:ext cx="1296144" cy="1008112"/>
          </a:xfrm>
          <a:prstGeom prst="rect">
            <a:avLst/>
          </a:prstGeom>
          <a:noFill/>
        </p:spPr>
      </p:pic>
      <p:cxnSp>
        <p:nvCxnSpPr>
          <p:cNvPr id="7" name="Straight Arrow Connector 6"/>
          <p:cNvCxnSpPr/>
          <p:nvPr/>
        </p:nvCxnSpPr>
        <p:spPr>
          <a:xfrm>
            <a:off x="1619672" y="5517232"/>
            <a:ext cx="93610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Straight Arrow Connector 7"/>
          <p:cNvCxnSpPr/>
          <p:nvPr/>
        </p:nvCxnSpPr>
        <p:spPr>
          <a:xfrm>
            <a:off x="6372200" y="5517232"/>
            <a:ext cx="864096"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4" name="TextBox 13"/>
          <p:cNvSpPr txBox="1"/>
          <p:nvPr/>
        </p:nvSpPr>
        <p:spPr>
          <a:xfrm>
            <a:off x="539552" y="6093296"/>
            <a:ext cx="1800200" cy="338554"/>
          </a:xfrm>
          <a:prstGeom prst="rect">
            <a:avLst/>
          </a:prstGeom>
          <a:noFill/>
        </p:spPr>
        <p:txBody>
          <a:bodyPr wrap="square" rtlCol="0">
            <a:spAutoFit/>
          </a:bodyPr>
          <a:lstStyle/>
          <a:p>
            <a:pPr algn="ctr" rtl="0"/>
            <a:r>
              <a:rPr lang="en-US" sz="1600" dirty="0" err="1" smtClean="0"/>
              <a:t>Protrin</a:t>
            </a:r>
            <a:r>
              <a:rPr lang="en-US" sz="1600" dirty="0" smtClean="0"/>
              <a:t> sample </a:t>
            </a:r>
          </a:p>
        </p:txBody>
      </p:sp>
      <p:sp>
        <p:nvSpPr>
          <p:cNvPr id="15" name="TextBox 14"/>
          <p:cNvSpPr txBox="1"/>
          <p:nvPr/>
        </p:nvSpPr>
        <p:spPr>
          <a:xfrm>
            <a:off x="7092280" y="6093296"/>
            <a:ext cx="1584176" cy="338554"/>
          </a:xfrm>
          <a:prstGeom prst="rect">
            <a:avLst/>
          </a:prstGeom>
          <a:noFill/>
        </p:spPr>
        <p:txBody>
          <a:bodyPr wrap="square" rtlCol="0">
            <a:spAutoFit/>
          </a:bodyPr>
          <a:lstStyle/>
          <a:p>
            <a:pPr algn="ctr" rtl="0"/>
            <a:r>
              <a:rPr lang="en-US" sz="1600" dirty="0" smtClean="0"/>
              <a:t>Amino Acids</a:t>
            </a:r>
            <a:endParaRPr lang="en-US" sz="1600" dirty="0"/>
          </a:p>
        </p:txBody>
      </p:sp>
      <p:sp>
        <p:nvSpPr>
          <p:cNvPr id="16" name="TextBox 15"/>
          <p:cNvSpPr txBox="1"/>
          <p:nvPr/>
        </p:nvSpPr>
        <p:spPr>
          <a:xfrm>
            <a:off x="3563888" y="6093296"/>
            <a:ext cx="1800200" cy="338554"/>
          </a:xfrm>
          <a:prstGeom prst="rect">
            <a:avLst/>
          </a:prstGeom>
          <a:noFill/>
        </p:spPr>
        <p:txBody>
          <a:bodyPr wrap="square" rtlCol="0">
            <a:spAutoFit/>
          </a:bodyPr>
          <a:lstStyle/>
          <a:p>
            <a:pPr algn="ctr" rtl="0"/>
            <a:r>
              <a:rPr lang="en-US" sz="1600" dirty="0" smtClean="0"/>
              <a:t>Peptide</a:t>
            </a:r>
          </a:p>
        </p:txBody>
      </p:sp>
      <p:sp>
        <p:nvSpPr>
          <p:cNvPr id="12" name="Title 1"/>
          <p:cNvSpPr txBox="1">
            <a:spLocks/>
          </p:cNvSpPr>
          <p:nvPr/>
        </p:nvSpPr>
        <p:spPr>
          <a:xfrm>
            <a:off x="611560" y="404664"/>
            <a:ext cx="7848872" cy="936104"/>
          </a:xfrm>
          <a:prstGeom prst="rect">
            <a:avLst/>
          </a:prstGeom>
        </p:spPr>
        <p:style>
          <a:lnRef idx="3">
            <a:schemeClr val="lt1"/>
          </a:lnRef>
          <a:fillRef idx="1">
            <a:schemeClr val="accent1"/>
          </a:fillRef>
          <a:effectRef idx="1">
            <a:schemeClr val="accent1"/>
          </a:effectRef>
          <a:fontRef idx="minor">
            <a:schemeClr val="lt1"/>
          </a:fontRef>
        </p:style>
        <p:txBody>
          <a:bodyPr vert="horz" lIns="91440" tIns="45720" rIns="91440" bIns="45720" rtlCol="0"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002060"/>
                </a:solidFill>
                <a:effectLst/>
                <a:uLnTx/>
                <a:uFillTx/>
                <a:latin typeface="Times New Roman" pitchFamily="18" charset="0"/>
                <a:ea typeface="+mn-ea"/>
                <a:cs typeface="Times New Roman" pitchFamily="18" charset="0"/>
              </a:rPr>
              <a:t>Determination of the Amino Acid Composition of   Polypeptide Chain</a:t>
            </a:r>
            <a:endParaRPr kumimoji="0" lang="en-US" sz="2800" b="0" i="0" u="none" strike="noStrike" kern="1200" cap="none" spc="0" normalizeH="0" baseline="0" noProof="0" dirty="0">
              <a:ln>
                <a:noFill/>
              </a:ln>
              <a:solidFill>
                <a:schemeClr val="lt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Types+of+Liquid+Chromatography-.jpg"/>
          <p:cNvPicPr>
            <a:picLocks noGrp="1" noChangeAspect="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p:cNvPicPr>
            <a:picLocks noGrp="1" noChangeAspect="1" noChangeArrowheads="1"/>
          </p:cNvPicPr>
          <p:nvPr>
            <p:ph sz="quarter" idx="14"/>
          </p:nvPr>
        </p:nvPicPr>
        <p:blipFill>
          <a:blip r:embed="rId3" cstate="print"/>
          <a:srcRect/>
          <a:stretch>
            <a:fillRect/>
          </a:stretch>
        </p:blipFill>
        <p:spPr>
          <a:xfrm>
            <a:off x="467544" y="332656"/>
            <a:ext cx="8208912"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488832" cy="864096"/>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en-US" dirty="0" smtClean="0">
                <a:latin typeface="Times New Roman" pitchFamily="18" charset="0"/>
                <a:cs typeface="Times New Roman" pitchFamily="18" charset="0"/>
              </a:rPr>
              <a:t>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 Protein Purification and Analysis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827584" y="1556792"/>
            <a:ext cx="7416824" cy="468052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US" dirty="0" smtClean="0">
                <a:latin typeface="Times New Roman" pitchFamily="18" charset="0"/>
                <a:cs typeface="Times New Roman" pitchFamily="18" charset="0"/>
              </a:rPr>
              <a:t>Our understanding of protein structure and function has been derived from the study of many individual proteins.</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To study a protein in detail, the researcher must be able to separate it from other proteins and must have the techniques to determine its properties.</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A pure preparation is essential before a protein’s properties and activities can be determined. </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Methods for separating proteins take advantage of properties that vary from one protein to the next, including size, charge, and binding properties.</a:t>
            </a:r>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476672"/>
            <a:ext cx="7488832" cy="864096"/>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en-US" dirty="0" smtClean="0">
                <a:latin typeface="Times New Roman" pitchFamily="18" charset="0"/>
                <a:cs typeface="Times New Roman" pitchFamily="18" charset="0"/>
              </a:rPr>
              <a:t>Steps of Protein Purification</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827584" y="1556792"/>
            <a:ext cx="7416824" cy="468052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pPr marL="525780" indent="-457200" algn="justLow">
              <a:buAutoNum type="arabicPeriod"/>
            </a:pPr>
            <a:r>
              <a:rPr lang="en-US" dirty="0" smtClean="0">
                <a:latin typeface="Times New Roman" pitchFamily="18" charset="0"/>
                <a:cs typeface="Times New Roman" pitchFamily="18" charset="0"/>
              </a:rPr>
              <a:t>Extraction of protein from tissue </a:t>
            </a:r>
          </a:p>
          <a:p>
            <a:pPr marL="525780" indent="-457200" algn="justLow">
              <a:buAutoNum type="arabicPeriod"/>
            </a:pPr>
            <a:r>
              <a:rPr lang="en-US" dirty="0" smtClean="0">
                <a:latin typeface="Times New Roman" pitchFamily="18" charset="0"/>
                <a:cs typeface="Times New Roman" pitchFamily="18" charset="0"/>
              </a:rPr>
              <a:t>Fractionation and purification of protein mixture using multiple purification techniques:</a:t>
            </a:r>
          </a:p>
          <a:p>
            <a:pPr marL="1097280" lvl="2" indent="-457200" algn="justLow">
              <a:buFont typeface="+mj-lt"/>
              <a:buAutoNum type="alphaLcPeriod"/>
            </a:pPr>
            <a:r>
              <a:rPr lang="en-US" dirty="0" smtClean="0">
                <a:latin typeface="Times New Roman" pitchFamily="18" charset="0"/>
                <a:cs typeface="Times New Roman" pitchFamily="18" charset="0"/>
              </a:rPr>
              <a:t>precipitation depending on the  differences in relative solubility of individual proteins as a function of pH (</a:t>
            </a:r>
            <a:r>
              <a:rPr lang="en-US" dirty="0" err="1" smtClean="0">
                <a:latin typeface="Times New Roman" pitchFamily="18" charset="0"/>
                <a:cs typeface="Times New Roman" pitchFamily="18" charset="0"/>
              </a:rPr>
              <a:t>isoelectric</a:t>
            </a:r>
            <a:r>
              <a:rPr lang="en-US" dirty="0" smtClean="0">
                <a:latin typeface="Times New Roman" pitchFamily="18" charset="0"/>
                <a:cs typeface="Times New Roman" pitchFamily="18" charset="0"/>
              </a:rPr>
              <a:t> precipitation), polarity (precipitation with ethanol or acetone), or salt concentration (salting out with ammonium sulfate). </a:t>
            </a:r>
          </a:p>
          <a:p>
            <a:pPr marL="1097280" lvl="2" indent="-457200" algn="justLow">
              <a:buAutoNum type="alphaLcPeriod" startAt="2"/>
            </a:pPr>
            <a:r>
              <a:rPr lang="en-US" dirty="0" smtClean="0">
                <a:latin typeface="Times New Roman" pitchFamily="18" charset="0"/>
                <a:cs typeface="Times New Roman" pitchFamily="18" charset="0"/>
              </a:rPr>
              <a:t>Chromatographic techniques separate one protein from another based upon difference in their size (size exclusion chromatography), charge (ion-exchange chromatography), </a:t>
            </a:r>
            <a:r>
              <a:rPr lang="en-US" dirty="0" err="1" smtClean="0">
                <a:latin typeface="Times New Roman" pitchFamily="18" charset="0"/>
                <a:cs typeface="Times New Roman" pitchFamily="18" charset="0"/>
              </a:rPr>
              <a:t>hydrophobicity</a:t>
            </a:r>
            <a:r>
              <a:rPr lang="en-US" dirty="0" smtClean="0">
                <a:latin typeface="Times New Roman" pitchFamily="18" charset="0"/>
                <a:cs typeface="Times New Roman" pitchFamily="18" charset="0"/>
              </a:rPr>
              <a:t> (hydrophobic interaction chromatography), or ability to bind a specific </a:t>
            </a:r>
            <a:r>
              <a:rPr lang="en-US" dirty="0" err="1" smtClean="0">
                <a:latin typeface="Times New Roman" pitchFamily="18" charset="0"/>
                <a:cs typeface="Times New Roman" pitchFamily="18" charset="0"/>
              </a:rPr>
              <a:t>ligand</a:t>
            </a:r>
            <a:r>
              <a:rPr lang="en-US" dirty="0" smtClean="0">
                <a:latin typeface="Times New Roman" pitchFamily="18" charset="0"/>
                <a:cs typeface="Times New Roman" pitchFamily="18" charset="0"/>
              </a:rPr>
              <a:t> (affinity chromatography).</a:t>
            </a:r>
          </a:p>
          <a:p>
            <a:pPr algn="justLow"/>
            <a:r>
              <a:rPr lang="en-US" dirty="0" smtClean="0">
                <a:latin typeface="Times New Roman" pitchFamily="18" charset="0"/>
                <a:cs typeface="Times New Roman" pitchFamily="18" charset="0"/>
              </a:rPr>
              <a:t>Characterization using SDS gel electrophoresis, </a:t>
            </a:r>
            <a:r>
              <a:rPr lang="en-US" dirty="0" err="1" smtClean="0">
                <a:latin typeface="Times New Roman" pitchFamily="18" charset="0"/>
                <a:cs typeface="Times New Roman" pitchFamily="18" charset="0"/>
              </a:rPr>
              <a:t>isoelectric</a:t>
            </a:r>
            <a:r>
              <a:rPr lang="en-US" dirty="0" smtClean="0">
                <a:latin typeface="Times New Roman" pitchFamily="18" charset="0"/>
                <a:cs typeface="Times New Roman" pitchFamily="18" charset="0"/>
              </a:rPr>
              <a:t> focusing or mass spectrometry</a:t>
            </a:r>
          </a:p>
          <a:p>
            <a:pPr algn="justLow"/>
            <a:r>
              <a:rPr lang="en-US" dirty="0" smtClean="0">
                <a:latin typeface="Times New Roman" pitchFamily="18" charset="0"/>
                <a:cs typeface="Times New Roman" pitchFamily="18" charset="0"/>
              </a:rPr>
              <a:t> Amino acid sequence  using  </a:t>
            </a:r>
            <a:r>
              <a:rPr lang="en-US" dirty="0" err="1" smtClean="0">
                <a:latin typeface="Times New Roman" pitchFamily="18" charset="0"/>
                <a:cs typeface="Times New Roman" pitchFamily="18" charset="0"/>
              </a:rPr>
              <a:t>Edman</a:t>
            </a:r>
            <a:r>
              <a:rPr lang="en-US" dirty="0" smtClean="0">
                <a:latin typeface="Times New Roman" pitchFamily="18" charset="0"/>
                <a:cs typeface="Times New Roman" pitchFamily="18" charset="0"/>
              </a:rPr>
              <a:t>  method or mass spectrometry</a:t>
            </a:r>
          </a:p>
          <a:p>
            <a:pPr algn="justLow"/>
            <a:r>
              <a:rPr lang="en-US" dirty="0" smtClean="0">
                <a:latin typeface="Times New Roman" pitchFamily="18" charset="0"/>
                <a:cs typeface="Times New Roman" pitchFamily="18" charset="0"/>
              </a:rPr>
              <a:t>Determination of 3D structure using X- ray crystallography.</a:t>
            </a:r>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39552" y="1916832"/>
            <a:ext cx="8064896" cy="4320480"/>
          </a:xfrm>
        </p:spPr>
        <p:style>
          <a:lnRef idx="2">
            <a:schemeClr val="dk1"/>
          </a:lnRef>
          <a:fillRef idx="1">
            <a:schemeClr val="lt1"/>
          </a:fillRef>
          <a:effectRef idx="0">
            <a:schemeClr val="dk1"/>
          </a:effectRef>
          <a:fontRef idx="minor">
            <a:schemeClr val="dk1"/>
          </a:fontRef>
        </p:style>
        <p:txBody>
          <a:bodyPr>
            <a:normAutofit/>
          </a:bodyPr>
          <a:lstStyle/>
          <a:p>
            <a:pPr algn="justLow"/>
            <a:endParaRPr lang="en-US" sz="2000" dirty="0" smtClean="0">
              <a:latin typeface="Times New Roman" pitchFamily="18" charset="0"/>
              <a:cs typeface="Times New Roman" pitchFamily="18" charset="0"/>
            </a:endParaRPr>
          </a:p>
          <a:p>
            <a:pPr algn="justLow"/>
            <a:r>
              <a:rPr lang="en-US" sz="2000" dirty="0" smtClean="0">
                <a:latin typeface="Times New Roman" pitchFamily="18" charset="0"/>
                <a:cs typeface="Times New Roman" pitchFamily="18" charset="0"/>
              </a:rPr>
              <a:t>Since proteins contain a number of charged groups, its solubility depends on the concentration of dissolved ions</a:t>
            </a:r>
          </a:p>
          <a:p>
            <a:pPr algn="justLow"/>
            <a:r>
              <a:rPr lang="en-US" sz="2000" dirty="0" smtClean="0">
                <a:latin typeface="Times New Roman" pitchFamily="18" charset="0"/>
                <a:cs typeface="Times New Roman" pitchFamily="18" charset="0"/>
              </a:rPr>
              <a:t>Salting out is a procedure for </a:t>
            </a:r>
            <a:r>
              <a:rPr lang="en-US" sz="2000" dirty="0" err="1" smtClean="0">
                <a:latin typeface="Times New Roman" pitchFamily="18" charset="0"/>
                <a:cs typeface="Times New Roman" pitchFamily="18" charset="0"/>
              </a:rPr>
              <a:t>seprating</a:t>
            </a:r>
            <a:r>
              <a:rPr lang="en-US" sz="2000" dirty="0" smtClean="0">
                <a:latin typeface="Times New Roman" pitchFamily="18" charset="0"/>
                <a:cs typeface="Times New Roman" pitchFamily="18" charset="0"/>
              </a:rPr>
              <a:t> and purification of protein mixture by using high concentration of salt.</a:t>
            </a:r>
          </a:p>
          <a:p>
            <a:pPr algn="justLow"/>
            <a:r>
              <a:rPr lang="en-US" sz="2000" dirty="0" smtClean="0">
                <a:latin typeface="Times New Roman" pitchFamily="18" charset="0"/>
                <a:cs typeface="Times New Roman" pitchFamily="18" charset="0"/>
              </a:rPr>
              <a:t>Usually we use ammonium </a:t>
            </a:r>
            <a:r>
              <a:rPr lang="en-US" sz="2000" dirty="0" err="1" smtClean="0">
                <a:latin typeface="Times New Roman" pitchFamily="18" charset="0"/>
                <a:cs typeface="Times New Roman" pitchFamily="18" charset="0"/>
              </a:rPr>
              <a:t>sulphate</a:t>
            </a:r>
            <a:r>
              <a:rPr lang="en-US" sz="2000" dirty="0" smtClean="0">
                <a:latin typeface="Times New Roman" pitchFamily="18" charset="0"/>
                <a:cs typeface="Times New Roman" pitchFamily="18" charset="0"/>
              </a:rPr>
              <a:t> salt (NH</a:t>
            </a:r>
            <a:r>
              <a:rPr lang="en-US" sz="1200" dirty="0" smtClean="0">
                <a:latin typeface="Times New Roman" pitchFamily="18" charset="0"/>
                <a:cs typeface="Times New Roman" pitchFamily="18" charset="0"/>
              </a:rPr>
              <a:t>4</a:t>
            </a:r>
            <a:r>
              <a:rPr lang="en-US" sz="2000" dirty="0" smtClean="0">
                <a:latin typeface="Times New Roman" pitchFamily="18" charset="0"/>
                <a:cs typeface="Times New Roman" pitchFamily="18" charset="0"/>
              </a:rPr>
              <a:t>)</a:t>
            </a:r>
            <a:r>
              <a:rPr lang="en-US" sz="12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SO</a:t>
            </a:r>
            <a:r>
              <a:rPr lang="en-US" sz="1200" dirty="0" smtClean="0">
                <a:latin typeface="Times New Roman" pitchFamily="18" charset="0"/>
                <a:cs typeface="Times New Roman" pitchFamily="18" charset="0"/>
              </a:rPr>
              <a:t>4</a:t>
            </a:r>
            <a:r>
              <a:rPr lang="en-US" sz="1600"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since it is a Very Soluble salt that does not harm proteins.</a:t>
            </a:r>
          </a:p>
          <a:p>
            <a:pPr algn="justLow">
              <a:lnSpc>
                <a:spcPct val="90000"/>
              </a:lnSpc>
            </a:pPr>
            <a:r>
              <a:rPr lang="en-US" altLang="en-US" sz="2000" dirty="0" smtClean="0">
                <a:latin typeface="Times New Roman" pitchFamily="18" charset="0"/>
                <a:cs typeface="Times New Roman" pitchFamily="18" charset="0"/>
              </a:rPr>
              <a:t>Adding salt at high concentrations lowers the solubility of macromolecules because it competes for the solvent (H</a:t>
            </a:r>
            <a:r>
              <a:rPr lang="en-US" altLang="en-US" sz="2000" baseline="-25000" dirty="0" smtClean="0">
                <a:latin typeface="Times New Roman" pitchFamily="18" charset="0"/>
                <a:cs typeface="Times New Roman" pitchFamily="18" charset="0"/>
              </a:rPr>
              <a:t>2</a:t>
            </a:r>
            <a:r>
              <a:rPr lang="en-US" altLang="en-US" sz="2000" dirty="0" smtClean="0">
                <a:latin typeface="Times New Roman" pitchFamily="18" charset="0"/>
                <a:cs typeface="Times New Roman" pitchFamily="18" charset="0"/>
              </a:rPr>
              <a:t>O) needed to solvate the macromolecules.</a:t>
            </a:r>
          </a:p>
          <a:p>
            <a:pPr algn="justLow">
              <a:lnSpc>
                <a:spcPct val="90000"/>
              </a:lnSpc>
            </a:pPr>
            <a:r>
              <a:rPr lang="en-US" altLang="en-US" sz="2000" dirty="0" smtClean="0">
                <a:latin typeface="Times New Roman" pitchFamily="18" charset="0"/>
                <a:cs typeface="Times New Roman" pitchFamily="18" charset="0"/>
              </a:rPr>
              <a:t>So high [salt] removes the </a:t>
            </a:r>
            <a:r>
              <a:rPr lang="en-US" altLang="en-US" sz="2000" dirty="0" err="1" smtClean="0">
                <a:latin typeface="Times New Roman" pitchFamily="18" charset="0"/>
                <a:cs typeface="Times New Roman" pitchFamily="18" charset="0"/>
              </a:rPr>
              <a:t>solvation</a:t>
            </a:r>
            <a:r>
              <a:rPr lang="en-US" altLang="en-US" sz="2000" dirty="0" smtClean="0">
                <a:latin typeface="Times New Roman" pitchFamily="18" charset="0"/>
                <a:cs typeface="Times New Roman" pitchFamily="18" charset="0"/>
              </a:rPr>
              <a:t> sphere from the protein molecules and they come out of solution</a:t>
            </a:r>
            <a:endParaRPr lang="en-US" sz="2000" dirty="0">
              <a:latin typeface="Times New Roman" pitchFamily="18" charset="0"/>
              <a:cs typeface="Times New Roman" pitchFamily="18" charset="0"/>
            </a:endParaRPr>
          </a:p>
        </p:txBody>
      </p:sp>
      <p:sp>
        <p:nvSpPr>
          <p:cNvPr id="5" name="Title 3"/>
          <p:cNvSpPr txBox="1">
            <a:spLocks/>
          </p:cNvSpPr>
          <p:nvPr/>
        </p:nvSpPr>
        <p:spPr>
          <a:xfrm>
            <a:off x="611560" y="548680"/>
            <a:ext cx="7848872" cy="108012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0" i="0" u="sng"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Salting Out </a:t>
            </a:r>
            <a:r>
              <a:rPr kumimoji="0" lang="en-US" sz="28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 A method of protein separation and purification </a:t>
            </a:r>
            <a:endParaRPr kumimoji="0" lang="en-US" sz="2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09329" y="692696"/>
            <a:ext cx="6889576" cy="666328"/>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Protein Structure</a:t>
            </a:r>
          </a:p>
        </p:txBody>
      </p:sp>
      <p:sp>
        <p:nvSpPr>
          <p:cNvPr id="17411" name="Rectangle 3"/>
          <p:cNvSpPr>
            <a:spLocks noChangeArrowheads="1"/>
          </p:cNvSpPr>
          <p:nvPr/>
        </p:nvSpPr>
        <p:spPr bwMode="auto">
          <a:xfrm>
            <a:off x="1066800" y="1698625"/>
            <a:ext cx="2743200" cy="5334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20 Amino Acids</a:t>
            </a:r>
          </a:p>
        </p:txBody>
      </p:sp>
      <p:sp>
        <p:nvSpPr>
          <p:cNvPr id="17414" name="Rectangle 6"/>
          <p:cNvSpPr>
            <a:spLocks noChangeArrowheads="1"/>
          </p:cNvSpPr>
          <p:nvPr/>
        </p:nvSpPr>
        <p:spPr bwMode="auto">
          <a:xfrm>
            <a:off x="1066800" y="2375678"/>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Primary</a:t>
            </a:r>
          </a:p>
        </p:txBody>
      </p:sp>
      <p:sp>
        <p:nvSpPr>
          <p:cNvPr id="17415" name="Rectangle 7"/>
          <p:cNvSpPr>
            <a:spLocks noChangeArrowheads="1"/>
          </p:cNvSpPr>
          <p:nvPr/>
        </p:nvSpPr>
        <p:spPr bwMode="auto">
          <a:xfrm>
            <a:off x="1089025" y="3124200"/>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Secondary</a:t>
            </a:r>
          </a:p>
        </p:txBody>
      </p:sp>
      <p:sp>
        <p:nvSpPr>
          <p:cNvPr id="17416" name="Rectangle 8"/>
          <p:cNvSpPr>
            <a:spLocks noChangeArrowheads="1"/>
          </p:cNvSpPr>
          <p:nvPr/>
        </p:nvSpPr>
        <p:spPr bwMode="auto">
          <a:xfrm>
            <a:off x="1066800" y="3949246"/>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Tertiary</a:t>
            </a:r>
          </a:p>
        </p:txBody>
      </p:sp>
      <p:sp>
        <p:nvSpPr>
          <p:cNvPr id="17417" name="Rectangle 9"/>
          <p:cNvSpPr>
            <a:spLocks noChangeArrowheads="1"/>
          </p:cNvSpPr>
          <p:nvPr/>
        </p:nvSpPr>
        <p:spPr bwMode="auto">
          <a:xfrm>
            <a:off x="1066800" y="4727344"/>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dirty="0"/>
              <a:t>Quaternary</a:t>
            </a:r>
          </a:p>
        </p:txBody>
      </p:sp>
      <p:sp>
        <p:nvSpPr>
          <p:cNvPr id="17418" name="Rectangle 10"/>
          <p:cNvSpPr>
            <a:spLocks noChangeArrowheads="1"/>
          </p:cNvSpPr>
          <p:nvPr/>
        </p:nvSpPr>
        <p:spPr bwMode="auto">
          <a:xfrm>
            <a:off x="1066800" y="5631269"/>
            <a:ext cx="2743200" cy="609600"/>
          </a:xfrm>
          <a:prstGeom prst="rect">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a:r>
              <a:rPr lang="en-US"/>
              <a:t>Denatured</a:t>
            </a:r>
          </a:p>
        </p:txBody>
      </p:sp>
      <p:sp>
        <p:nvSpPr>
          <p:cNvPr id="17419" name="Line 11"/>
          <p:cNvSpPr>
            <a:spLocks noChangeShapeType="1"/>
          </p:cNvSpPr>
          <p:nvPr/>
        </p:nvSpPr>
        <p:spPr bwMode="auto">
          <a:xfrm flipH="1">
            <a:off x="4295955" y="1737262"/>
            <a:ext cx="0" cy="124801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0" name="Line 12"/>
          <p:cNvSpPr>
            <a:spLocks noChangeShapeType="1"/>
          </p:cNvSpPr>
          <p:nvPr/>
        </p:nvSpPr>
        <p:spPr bwMode="auto">
          <a:xfrm>
            <a:off x="4295955" y="3226278"/>
            <a:ext cx="0" cy="2110666"/>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Text Box 14"/>
          <p:cNvSpPr txBox="1">
            <a:spLocks noChangeArrowheads="1"/>
          </p:cNvSpPr>
          <p:nvPr/>
        </p:nvSpPr>
        <p:spPr bwMode="auto">
          <a:xfrm>
            <a:off x="4797706" y="1697127"/>
            <a:ext cx="197361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Times New Roman" pitchFamily="18" charset="0"/>
                <a:cs typeface="Times New Roman" pitchFamily="18" charset="0"/>
              </a:rPr>
              <a:t>Coded </a:t>
            </a:r>
            <a:r>
              <a:rPr lang="en-US" dirty="0" smtClean="0">
                <a:latin typeface="Times New Roman" pitchFamily="18" charset="0"/>
                <a:cs typeface="Times New Roman" pitchFamily="18" charset="0"/>
              </a:rPr>
              <a:t>by the DNA</a:t>
            </a:r>
            <a:endParaRPr lang="en-US" dirty="0">
              <a:latin typeface="Times New Roman" pitchFamily="18" charset="0"/>
              <a:cs typeface="Times New Roman" pitchFamily="18" charset="0"/>
            </a:endParaRPr>
          </a:p>
        </p:txBody>
      </p:sp>
      <p:sp>
        <p:nvSpPr>
          <p:cNvPr id="17423" name="Text Box 15"/>
          <p:cNvSpPr txBox="1">
            <a:spLocks noChangeArrowheads="1"/>
          </p:cNvSpPr>
          <p:nvPr/>
        </p:nvSpPr>
        <p:spPr bwMode="auto">
          <a:xfrm>
            <a:off x="4419600" y="2985278"/>
            <a:ext cx="4191000" cy="92333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justLow" rtl="0"/>
            <a:r>
              <a:rPr lang="en-US" dirty="0">
                <a:latin typeface="Times New Roman" pitchFamily="18" charset="0"/>
                <a:cs typeface="Times New Roman" pitchFamily="18" charset="0"/>
              </a:rPr>
              <a:t>Self assembly to a single (native) structure.  Depends on primary structure and solution conditions</a:t>
            </a:r>
          </a:p>
        </p:txBody>
      </p:sp>
      <p:sp>
        <p:nvSpPr>
          <p:cNvPr id="17424" name="Line 16"/>
          <p:cNvSpPr>
            <a:spLocks noChangeShapeType="1"/>
          </p:cNvSpPr>
          <p:nvPr/>
        </p:nvSpPr>
        <p:spPr bwMode="auto">
          <a:xfrm>
            <a:off x="4299945" y="5631269"/>
            <a:ext cx="0" cy="609600"/>
          </a:xfrm>
          <a:prstGeom prst="line">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4429124" y="3950254"/>
            <a:ext cx="3956763" cy="646331"/>
          </a:xfrm>
          <a:prstGeom prst="rect">
            <a:avLst/>
          </a:prstGeom>
          <a:noFill/>
        </p:spPr>
        <p:txBody>
          <a:bodyPr wrap="square" rtlCol="1">
            <a:spAutoFit/>
          </a:bodyPr>
          <a:lstStyle/>
          <a:p>
            <a:pPr algn="l" rtl="0"/>
            <a:r>
              <a:rPr lang="en-US" dirty="0" smtClean="0">
                <a:latin typeface="Times New Roman" pitchFamily="18" charset="0"/>
                <a:cs typeface="Times New Roman" pitchFamily="18" charset="0"/>
              </a:rPr>
              <a:t>Organize </a:t>
            </a:r>
            <a:r>
              <a:rPr lang="en-US" dirty="0">
                <a:latin typeface="Times New Roman" pitchFamily="18" charset="0"/>
                <a:cs typeface="Times New Roman" pitchFamily="18" charset="0"/>
              </a:rPr>
              <a:t>the folding within a single polypeptide.</a:t>
            </a:r>
          </a:p>
        </p:txBody>
      </p:sp>
      <p:sp>
        <p:nvSpPr>
          <p:cNvPr id="4" name="TextBox 3"/>
          <p:cNvSpPr txBox="1"/>
          <p:nvPr/>
        </p:nvSpPr>
        <p:spPr>
          <a:xfrm>
            <a:off x="4429124" y="4690613"/>
            <a:ext cx="3956763" cy="646331"/>
          </a:xfrm>
          <a:prstGeom prst="rect">
            <a:avLst/>
          </a:prstGeom>
          <a:noFill/>
        </p:spPr>
        <p:txBody>
          <a:bodyPr wrap="square" rtlCol="1">
            <a:spAutoFit/>
          </a:bodyPr>
          <a:lstStyle/>
          <a:p>
            <a:pPr algn="l" rtl="0"/>
            <a:r>
              <a:rPr lang="en-US" dirty="0" smtClean="0">
                <a:latin typeface="Times New Roman" pitchFamily="18" charset="0"/>
                <a:cs typeface="Times New Roman" pitchFamily="18" charset="0"/>
              </a:rPr>
              <a:t>Arises </a:t>
            </a:r>
            <a:r>
              <a:rPr lang="en-US" dirty="0">
                <a:latin typeface="Times New Roman" pitchFamily="18" charset="0"/>
                <a:cs typeface="Times New Roman" pitchFamily="18" charset="0"/>
              </a:rPr>
              <a:t>when two or more polypeptides join to form a protein</a:t>
            </a:r>
          </a:p>
        </p:txBody>
      </p:sp>
      <p:sp>
        <p:nvSpPr>
          <p:cNvPr id="6" name="TextBox 5"/>
          <p:cNvSpPr txBox="1"/>
          <p:nvPr/>
        </p:nvSpPr>
        <p:spPr>
          <a:xfrm>
            <a:off x="4740111" y="2375678"/>
            <a:ext cx="3168352" cy="369332"/>
          </a:xfrm>
          <a:prstGeom prst="rect">
            <a:avLst/>
          </a:prstGeom>
          <a:noFill/>
        </p:spPr>
        <p:txBody>
          <a:bodyPr wrap="square" rtlCol="1">
            <a:spAutoFit/>
          </a:bodyPr>
          <a:lstStyle/>
          <a:p>
            <a:pPr algn="l" rtl="0"/>
            <a:r>
              <a:rPr lang="en-US" dirty="0" smtClean="0">
                <a:latin typeface="Times New Roman" pitchFamily="18" charset="0"/>
                <a:cs typeface="Times New Roman" pitchFamily="18" charset="0"/>
              </a:rPr>
              <a:t> linear sequence </a:t>
            </a:r>
            <a:r>
              <a:rPr lang="en-US" dirty="0">
                <a:latin typeface="Times New Roman" pitchFamily="18" charset="0"/>
                <a:cs typeface="Times New Roman" pitchFamily="18" charset="0"/>
              </a:rPr>
              <a:t>of amino acids </a:t>
            </a:r>
            <a:endParaRPr lang="en-US" dirty="0"/>
          </a:p>
        </p:txBody>
      </p:sp>
      <p:sp>
        <p:nvSpPr>
          <p:cNvPr id="7" name="TextBox 6"/>
          <p:cNvSpPr txBox="1"/>
          <p:nvPr/>
        </p:nvSpPr>
        <p:spPr>
          <a:xfrm>
            <a:off x="4429125" y="5733256"/>
            <a:ext cx="3509426" cy="369332"/>
          </a:xfrm>
          <a:prstGeom prst="rect">
            <a:avLst/>
          </a:prstGeom>
          <a:noFill/>
        </p:spPr>
        <p:txBody>
          <a:bodyPr wrap="square" rtlCol="1">
            <a:spAutoFit/>
          </a:bodyPr>
          <a:lstStyle/>
          <a:p>
            <a:pPr algn="l" rtl="0"/>
            <a:r>
              <a:rPr lang="en-US" dirty="0">
                <a:latin typeface="Times New Roman" pitchFamily="18" charset="0"/>
                <a:cs typeface="Times New Roman" pitchFamily="18" charset="0"/>
              </a:rPr>
              <a:t>Occurs with </a:t>
            </a:r>
            <a:r>
              <a:rPr lang="en-US" dirty="0" smtClean="0">
                <a:latin typeface="Times New Roman" pitchFamily="18" charset="0"/>
                <a:cs typeface="Times New Roman" pitchFamily="18" charset="0"/>
              </a:rPr>
              <a:t>protein degradation </a:t>
            </a:r>
            <a:endParaRPr lang="en-US" dirty="0">
              <a:latin typeface="Times New Roman" pitchFamily="18" charset="0"/>
              <a:cs typeface="Times New Roman" pitchFamily="18" charset="0"/>
            </a:endParaRPr>
          </a:p>
        </p:txBody>
      </p:sp>
    </p:spTree>
    <p:extLst>
      <p:ext uri="{BB962C8B-B14F-4D97-AF65-F5344CB8AC3E}">
        <p14:creationId xmlns="" xmlns:p14="http://schemas.microsoft.com/office/powerpoint/2010/main" val="3996201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332656"/>
            <a:ext cx="7848872" cy="1080120"/>
          </a:xfrm>
        </p:spPr>
        <p:style>
          <a:lnRef idx="1">
            <a:schemeClr val="accent5"/>
          </a:lnRef>
          <a:fillRef idx="2">
            <a:schemeClr val="accent5"/>
          </a:fillRef>
          <a:effectRef idx="1">
            <a:schemeClr val="accent5"/>
          </a:effectRef>
          <a:fontRef idx="minor">
            <a:schemeClr val="dk1"/>
          </a:fontRef>
        </p:style>
        <p:txBody>
          <a:bodyPr>
            <a:noAutofit/>
          </a:bodyPr>
          <a:lstStyle/>
          <a:p>
            <a:r>
              <a:rPr lang="en-US" sz="28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Salting Out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 method of protein separation and purification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sz="quarter" idx="13"/>
          </p:nvPr>
        </p:nvSpPr>
        <p:spPr>
          <a:xfrm>
            <a:off x="467544" y="1628800"/>
            <a:ext cx="4608512" cy="4752528"/>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525780" indent="-457200" algn="justLow">
              <a:buFont typeface="+mj-lt"/>
              <a:buAutoNum type="alphaLcParenR"/>
            </a:pPr>
            <a:r>
              <a:rPr lang="en-US" dirty="0" smtClean="0">
                <a:latin typeface="Times New Roman" pitchFamily="18" charset="0"/>
                <a:cs typeface="Times New Roman" pitchFamily="18" charset="0"/>
              </a:rPr>
              <a:t>At low ionic strength, all of the proteins are soluble.</a:t>
            </a:r>
          </a:p>
          <a:p>
            <a:pPr marL="525780" indent="-457200" algn="justLow">
              <a:buFont typeface="+mj-lt"/>
              <a:buAutoNum type="alphaLcParenR"/>
            </a:pPr>
            <a:r>
              <a:rPr lang="en-US" dirty="0" smtClean="0">
                <a:latin typeface="Times New Roman" pitchFamily="18" charset="0"/>
                <a:cs typeface="Times New Roman" pitchFamily="18" charset="0"/>
              </a:rPr>
              <a:t> As the ionic strength increases, the least soluble protein precipitates.</a:t>
            </a:r>
          </a:p>
          <a:p>
            <a:pPr marL="525780" indent="-457200" algn="justLow">
              <a:buFont typeface="+mj-lt"/>
              <a:buAutoNum type="alphaLcParenR"/>
            </a:pPr>
            <a:r>
              <a:rPr lang="en-US" dirty="0" smtClean="0">
                <a:latin typeface="Times New Roman" pitchFamily="18" charset="0"/>
                <a:cs typeface="Times New Roman" pitchFamily="18" charset="0"/>
              </a:rPr>
              <a:t> At even higher ionic strengths, further proteins precipitate.</a:t>
            </a:r>
          </a:p>
          <a:p>
            <a:pPr marL="525780" indent="-457200" algn="justLow">
              <a:buFont typeface="+mj-lt"/>
              <a:buAutoNum type="alphaLcParenR"/>
            </a:pPr>
            <a:endParaRPr lang="en-US" dirty="0" smtClean="0">
              <a:latin typeface="Times New Roman" pitchFamily="18" charset="0"/>
              <a:cs typeface="Times New Roman" pitchFamily="18" charset="0"/>
            </a:endParaRPr>
          </a:p>
          <a:p>
            <a:pPr marL="525780" indent="-457200" algn="justLow"/>
            <a:r>
              <a:rPr lang="en-US" dirty="0" smtClean="0">
                <a:latin typeface="Times New Roman" pitchFamily="18" charset="0"/>
                <a:cs typeface="Times New Roman" pitchFamily="18" charset="0"/>
              </a:rPr>
              <a:t>This process is continued until the desired protein is precipitated.  This process not only allows you to obtain the desired protein, it removes many unwanted proteins in the process</a:t>
            </a:r>
            <a:endParaRPr lang="en-US" dirty="0">
              <a:latin typeface="Times New Roman" pitchFamily="18" charset="0"/>
              <a:cs typeface="Times New Roman" pitchFamily="18" charset="0"/>
            </a:endParaRPr>
          </a:p>
        </p:txBody>
      </p:sp>
      <p:pic>
        <p:nvPicPr>
          <p:cNvPr id="68610" name="Picture 2"/>
          <p:cNvPicPr>
            <a:picLocks noGrp="1" noChangeAspect="1" noChangeArrowheads="1"/>
          </p:cNvPicPr>
          <p:nvPr>
            <p:ph sz="quarter" idx="14"/>
          </p:nvPr>
        </p:nvPicPr>
        <p:blipFill>
          <a:blip r:embed="rId3" cstate="print"/>
          <a:srcRect/>
          <a:stretch>
            <a:fillRect/>
          </a:stretch>
        </p:blipFill>
        <p:spPr bwMode="auto">
          <a:xfrm>
            <a:off x="5220072" y="1628800"/>
            <a:ext cx="3240360" cy="22322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8065" name="Picture 1"/>
          <p:cNvPicPr>
            <a:picLocks noChangeAspect="1" noChangeArrowheads="1"/>
          </p:cNvPicPr>
          <p:nvPr/>
        </p:nvPicPr>
        <p:blipFill>
          <a:blip r:embed="rId4" cstate="print"/>
          <a:srcRect/>
          <a:stretch>
            <a:fillRect/>
          </a:stretch>
        </p:blipFill>
        <p:spPr bwMode="auto">
          <a:xfrm>
            <a:off x="5220072" y="4077072"/>
            <a:ext cx="3240360" cy="2304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76672"/>
            <a:ext cx="7920880" cy="1080120"/>
          </a:xfrm>
        </p:spPr>
        <p:style>
          <a:lnRef idx="1">
            <a:schemeClr val="accent5"/>
          </a:lnRef>
          <a:fillRef idx="2">
            <a:schemeClr val="accent5"/>
          </a:fillRef>
          <a:effectRef idx="1">
            <a:schemeClr val="accent5"/>
          </a:effectRef>
          <a:fontRef idx="minor">
            <a:schemeClr val="dk1"/>
          </a:fontRef>
        </p:style>
        <p:txBody>
          <a:bodyPr>
            <a:noAutofit/>
          </a:bodyPr>
          <a:lstStyle/>
          <a:p>
            <a:pPr algn="justLow"/>
            <a:r>
              <a:rPr lang="en-US" sz="32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Chromatography</a:t>
            </a: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A method for protein separation and purification </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827584" y="1700808"/>
            <a:ext cx="7416824" cy="432048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gn="justLow"/>
            <a:r>
              <a:rPr lang="en-US" dirty="0" smtClean="0">
                <a:latin typeface="Times New Roman" pitchFamily="18" charset="0"/>
                <a:cs typeface="Times New Roman" pitchFamily="18" charset="0"/>
              </a:rPr>
              <a:t>Chromatography is an analytical methods used to separate molecules. </a:t>
            </a:r>
          </a:p>
          <a:p>
            <a:pPr algn="justLow"/>
            <a:r>
              <a:rPr lang="en-US" dirty="0" smtClean="0">
                <a:latin typeface="Times New Roman" pitchFamily="18" charset="0"/>
                <a:cs typeface="Times New Roman" pitchFamily="18" charset="0"/>
              </a:rPr>
              <a:t>It involves a mobile and a stationary phase. </a:t>
            </a:r>
          </a:p>
          <a:p>
            <a:pPr algn="justLow"/>
            <a:r>
              <a:rPr lang="en-US" dirty="0" smtClean="0">
                <a:latin typeface="Times New Roman" pitchFamily="18" charset="0"/>
                <a:cs typeface="Times New Roman" pitchFamily="18" charset="0"/>
              </a:rPr>
              <a:t>Mobile phase is what the material to be separated is dissolved in.</a:t>
            </a:r>
          </a:p>
          <a:p>
            <a:pPr algn="justLow"/>
            <a:r>
              <a:rPr lang="en-US" dirty="0" smtClean="0">
                <a:latin typeface="Times New Roman" pitchFamily="18" charset="0"/>
                <a:cs typeface="Times New Roman" pitchFamily="18" charset="0"/>
              </a:rPr>
              <a:t>Stationary phase is a porous solid matrix which the mobile phase surrounds.</a:t>
            </a:r>
          </a:p>
          <a:p>
            <a:pPr algn="justLow"/>
            <a:r>
              <a:rPr lang="en-US" dirty="0" smtClean="0">
                <a:latin typeface="Times New Roman" pitchFamily="18" charset="0"/>
                <a:cs typeface="Times New Roman" pitchFamily="18" charset="0"/>
              </a:rPr>
              <a:t>Separation occurs because of the differing binding/ interactions each molecule has with both the mobile and stationary phase.</a:t>
            </a:r>
          </a:p>
          <a:p>
            <a:pPr algn="justLow"/>
            <a:r>
              <a:rPr lang="en-US" dirty="0" smtClean="0">
                <a:latin typeface="Times New Roman" pitchFamily="18" charset="0"/>
                <a:cs typeface="Times New Roman" pitchFamily="18" charset="0"/>
              </a:rPr>
              <a:t>Interactions are different depending on the specific  chromatographic method used.</a:t>
            </a:r>
          </a:p>
          <a:p>
            <a:pPr algn="justLow"/>
            <a:endParaRPr lang="en-US" dirty="0" smtClean="0">
              <a:latin typeface="Times New Roman" pitchFamily="18" charset="0"/>
              <a:cs typeface="Times New Roman" pitchFamily="18" charset="0"/>
            </a:endParaRPr>
          </a:p>
          <a:p>
            <a:pPr algn="justLow"/>
            <a:endParaRPr lang="en-US" dirty="0" smtClean="0">
              <a:latin typeface="Times New Roman" pitchFamily="18" charset="0"/>
              <a:cs typeface="Times New Roman" pitchFamily="18" charset="0"/>
            </a:endParaRPr>
          </a:p>
          <a:p>
            <a:pPr algn="justLow">
              <a:buNone/>
            </a:pP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476672"/>
            <a:ext cx="7024744" cy="792088"/>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Types of Chromatography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539552" y="1484784"/>
            <a:ext cx="7848872" cy="4347845"/>
          </a:xfrm>
        </p:spPr>
        <p:style>
          <a:lnRef idx="2">
            <a:schemeClr val="dk1"/>
          </a:lnRef>
          <a:fillRef idx="1">
            <a:schemeClr val="lt1"/>
          </a:fillRef>
          <a:effectRef idx="0">
            <a:schemeClr val="dk1"/>
          </a:effectRef>
          <a:fontRef idx="minor">
            <a:schemeClr val="dk1"/>
          </a:fontRef>
        </p:style>
        <p:txBody>
          <a:bodyPr>
            <a:normAutofit/>
          </a:bodyPr>
          <a:lstStyle/>
          <a:p>
            <a:pPr marL="525780" indent="-457200">
              <a:buFont typeface="+mj-lt"/>
              <a:buAutoNum type="arabicPeriod"/>
            </a:pPr>
            <a:r>
              <a:rPr lang="en-US" u="sng" dirty="0" smtClean="0">
                <a:latin typeface="Times New Roman" pitchFamily="18" charset="0"/>
                <a:cs typeface="Times New Roman" pitchFamily="18" charset="0"/>
              </a:rPr>
              <a:t>Gas - liquid</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Mobile phase is gaseous, stationary phase is liquid usually bound to a solid matrix.</a:t>
            </a:r>
          </a:p>
          <a:p>
            <a:pPr marL="525780" indent="-457200">
              <a:buFont typeface="+mj-lt"/>
              <a:buAutoNum type="arabicPeriod"/>
            </a:pPr>
            <a:r>
              <a:rPr lang="en-US" dirty="0" smtClean="0">
                <a:latin typeface="Times New Roman" pitchFamily="18" charset="0"/>
                <a:cs typeface="Times New Roman" pitchFamily="18" charset="0"/>
              </a:rPr>
              <a:t> </a:t>
            </a:r>
            <a:r>
              <a:rPr lang="en-US" u="sng" dirty="0" smtClean="0">
                <a:latin typeface="Times New Roman" pitchFamily="18" charset="0"/>
                <a:cs typeface="Times New Roman" pitchFamily="18" charset="0"/>
              </a:rPr>
              <a:t>Liquid - Liquid</a:t>
            </a:r>
            <a:r>
              <a:rPr lang="en-US"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Mobile phase is liquid, stationary phase is liquid usually bound to a solid matrix</a:t>
            </a:r>
            <a:r>
              <a:rPr lang="en-US" dirty="0" smtClean="0">
                <a:latin typeface="Times New Roman" pitchFamily="18" charset="0"/>
                <a:cs typeface="Times New Roman" pitchFamily="18" charset="0"/>
              </a:rPr>
              <a:t>.</a:t>
            </a:r>
          </a:p>
          <a:p>
            <a:pPr marL="525780" indent="-457200">
              <a:buFont typeface="+mj-lt"/>
              <a:buAutoNum type="arabicPeriod"/>
            </a:pPr>
            <a:endParaRPr lang="en-US" dirty="0" smtClean="0">
              <a:latin typeface="Times New Roman" pitchFamily="18" charset="0"/>
              <a:cs typeface="Times New Roman" pitchFamily="18" charset="0"/>
            </a:endParaRPr>
          </a:p>
          <a:p>
            <a:pPr lvl="2"/>
            <a:r>
              <a:rPr lang="en-US" sz="1800" dirty="0" smtClean="0">
                <a:latin typeface="Times New Roman" pitchFamily="18" charset="0"/>
                <a:cs typeface="Times New Roman" pitchFamily="18" charset="0"/>
              </a:rPr>
              <a:t>If separation is based on ionic interaction the method is called:               </a:t>
            </a:r>
            <a:r>
              <a:rPr lang="en-US" sz="1800" b="1" dirty="0" smtClean="0">
                <a:solidFill>
                  <a:srgbClr val="FF0000"/>
                </a:solidFill>
                <a:latin typeface="Times New Roman" pitchFamily="18" charset="0"/>
                <a:cs typeface="Times New Roman" pitchFamily="18" charset="0"/>
              </a:rPr>
              <a:t>Ion Exchange Chromatography.</a:t>
            </a:r>
          </a:p>
          <a:p>
            <a:pPr lvl="2"/>
            <a:r>
              <a:rPr lang="en-US" sz="1800" dirty="0" smtClean="0">
                <a:latin typeface="Times New Roman" pitchFamily="18" charset="0"/>
                <a:cs typeface="Times New Roman" pitchFamily="18" charset="0"/>
              </a:rPr>
              <a:t>If the separation is base on size of molecule the method is called:           </a:t>
            </a:r>
            <a:r>
              <a:rPr lang="en-US" sz="1800" b="1" dirty="0" smtClean="0">
                <a:solidFill>
                  <a:srgbClr val="FF0000"/>
                </a:solidFill>
                <a:latin typeface="Times New Roman" pitchFamily="18" charset="0"/>
                <a:cs typeface="Times New Roman" pitchFamily="18" charset="0"/>
              </a:rPr>
              <a:t>Gel Filtration or Size Exclusion.</a:t>
            </a:r>
          </a:p>
          <a:p>
            <a:pPr lvl="2"/>
            <a:r>
              <a:rPr lang="en-US" sz="1800" dirty="0" smtClean="0">
                <a:latin typeface="Times New Roman" pitchFamily="18" charset="0"/>
                <a:cs typeface="Times New Roman" pitchFamily="18" charset="0"/>
              </a:rPr>
              <a:t>If the separation is base on </a:t>
            </a:r>
            <a:r>
              <a:rPr lang="en-US" sz="1800" dirty="0" err="1" smtClean="0">
                <a:latin typeface="Times New Roman" pitchFamily="18" charset="0"/>
                <a:cs typeface="Times New Roman" pitchFamily="18" charset="0"/>
              </a:rPr>
              <a:t>ligand</a:t>
            </a:r>
            <a:r>
              <a:rPr lang="en-US" sz="1800" dirty="0" smtClean="0">
                <a:latin typeface="Times New Roman" pitchFamily="18" charset="0"/>
                <a:cs typeface="Times New Roman" pitchFamily="18" charset="0"/>
              </a:rPr>
              <a:t> affinity the method is called:      </a:t>
            </a:r>
            <a:r>
              <a:rPr lang="en-US" sz="1800" b="1" dirty="0" smtClean="0">
                <a:solidFill>
                  <a:srgbClr val="FF0000"/>
                </a:solidFill>
                <a:latin typeface="Times New Roman" pitchFamily="18" charset="0"/>
                <a:cs typeface="Times New Roman" pitchFamily="18" charset="0"/>
              </a:rPr>
              <a:t>Affinity Chromatography.</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024744" cy="72008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Column Chromatography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sz="quarter" idx="13"/>
          </p:nvPr>
        </p:nvSpPr>
        <p:spPr>
          <a:xfrm>
            <a:off x="179512" y="1484784"/>
            <a:ext cx="5256584" cy="5040560"/>
          </a:xfrm>
        </p:spPr>
        <p:style>
          <a:lnRef idx="2">
            <a:schemeClr val="dk1"/>
          </a:lnRef>
          <a:fillRef idx="1">
            <a:schemeClr val="lt1"/>
          </a:fillRef>
          <a:effectRef idx="0">
            <a:schemeClr val="dk1"/>
          </a:effectRef>
          <a:fontRef idx="minor">
            <a:schemeClr val="dk1"/>
          </a:fontRef>
        </p:style>
        <p:txBody>
          <a:bodyPr>
            <a:noAutofit/>
          </a:bodyPr>
          <a:lstStyle/>
          <a:p>
            <a:pPr algn="justLow"/>
            <a:r>
              <a:rPr lang="en-US" sz="1800" dirty="0" smtClean="0">
                <a:latin typeface="Times New Roman" pitchFamily="18" charset="0"/>
                <a:cs typeface="Times New Roman" pitchFamily="18" charset="0"/>
              </a:rPr>
              <a:t>The most powerful methods for fractionating proteins make use of </a:t>
            </a:r>
            <a:r>
              <a:rPr lang="en-US" sz="1800" b="1" dirty="0" smtClean="0">
                <a:latin typeface="Times New Roman" pitchFamily="18" charset="0"/>
                <a:cs typeface="Times New Roman" pitchFamily="18" charset="0"/>
              </a:rPr>
              <a:t>column chromatography, </a:t>
            </a:r>
            <a:r>
              <a:rPr lang="en-US" sz="1800" dirty="0" smtClean="0">
                <a:latin typeface="Times New Roman" pitchFamily="18" charset="0"/>
                <a:cs typeface="Times New Roman" pitchFamily="18" charset="0"/>
              </a:rPr>
              <a:t>which</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takes advantage of differences in protein charge, size, binding affinity, and other properties .</a:t>
            </a:r>
          </a:p>
          <a:p>
            <a:pPr algn="justLow"/>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A porous solid material with appropriate chemical properties (the stationary phase) is held in a column, and a buffered solution (the mobile phase) percolates through it. </a:t>
            </a:r>
          </a:p>
          <a:p>
            <a:pPr algn="justLow"/>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The protein-containing solution, layered on the top of the column, percolates through the solid matrix within the larger mobile phase.</a:t>
            </a:r>
          </a:p>
          <a:p>
            <a:pPr algn="justLow"/>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Individual proteins migrate faster or more slowly through the column depending on their properties.</a:t>
            </a:r>
          </a:p>
          <a:p>
            <a:pPr algn="justLow"/>
            <a:endParaRPr lang="en-US" sz="1800" dirty="0" smtClean="0">
              <a:latin typeface="Times New Roman" pitchFamily="18" charset="0"/>
              <a:cs typeface="Times New Roman" pitchFamily="18" charset="0"/>
            </a:endParaRPr>
          </a:p>
          <a:p>
            <a:pPr algn="justLow"/>
            <a:endParaRPr lang="en-US" sz="1800" dirty="0" smtClean="0">
              <a:latin typeface="Times New Roman" pitchFamily="18" charset="0"/>
              <a:cs typeface="Times New Roman" pitchFamily="18" charset="0"/>
            </a:endParaRPr>
          </a:p>
        </p:txBody>
      </p:sp>
      <p:pic>
        <p:nvPicPr>
          <p:cNvPr id="71682" name="Picture 2"/>
          <p:cNvPicPr>
            <a:picLocks noGrp="1" noChangeAspect="1" noChangeArrowheads="1"/>
          </p:cNvPicPr>
          <p:nvPr>
            <p:ph sz="quarter" idx="14"/>
          </p:nvPr>
        </p:nvPicPr>
        <p:blipFill>
          <a:blip r:embed="rId3" cstate="print"/>
          <a:srcRect/>
          <a:stretch>
            <a:fillRect/>
          </a:stretch>
        </p:blipFill>
        <p:spPr bwMode="auto">
          <a:xfrm>
            <a:off x="5580112" y="1484784"/>
            <a:ext cx="3312368" cy="50405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608" y="908720"/>
            <a:ext cx="6912768" cy="1080120"/>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Three Chromatographic Methods used in Protein Purification.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115616" y="2204864"/>
            <a:ext cx="6777317" cy="2736304"/>
          </a:xfrm>
        </p:spPr>
        <p:style>
          <a:lnRef idx="2">
            <a:schemeClr val="accent1"/>
          </a:lnRef>
          <a:fillRef idx="1">
            <a:schemeClr val="lt1"/>
          </a:fillRef>
          <a:effectRef idx="0">
            <a:schemeClr val="accent1"/>
          </a:effectRef>
          <a:fontRef idx="minor">
            <a:schemeClr val="dk1"/>
          </a:fontRef>
        </p:style>
        <p:txBody>
          <a:bodyPr/>
          <a:lstStyle/>
          <a:p>
            <a:pPr marL="525780" indent="-457200">
              <a:buAutoNum type="arabicPeriod"/>
            </a:pPr>
            <a:endParaRPr lang="en-US" b="1" dirty="0" smtClean="0">
              <a:latin typeface="Times New Roman" pitchFamily="18" charset="0"/>
              <a:cs typeface="Times New Roman" pitchFamily="18" charset="0"/>
            </a:endParaRPr>
          </a:p>
          <a:p>
            <a:pPr marL="525780" indent="-457200">
              <a:buAutoNum type="arabicPeriod"/>
            </a:pPr>
            <a:r>
              <a:rPr lang="en-US" b="1" dirty="0" smtClean="0">
                <a:latin typeface="Times New Roman" pitchFamily="18" charset="0"/>
                <a:cs typeface="Times New Roman" pitchFamily="18" charset="0"/>
              </a:rPr>
              <a:t>Ion-exchange chromatography</a:t>
            </a:r>
          </a:p>
          <a:p>
            <a:pPr marL="525780" indent="-457200">
              <a:buAutoNum type="arabicPeriod"/>
            </a:pPr>
            <a:r>
              <a:rPr lang="en-US" b="1" dirty="0" smtClean="0">
                <a:latin typeface="Times New Roman" pitchFamily="18" charset="0"/>
                <a:cs typeface="Times New Roman" pitchFamily="18" charset="0"/>
              </a:rPr>
              <a:t> Size-exclusion chromatography</a:t>
            </a:r>
          </a:p>
          <a:p>
            <a:pPr marL="525780" indent="-457200">
              <a:buAutoNum type="arabicPeriod"/>
            </a:pPr>
            <a:r>
              <a:rPr lang="en-US" b="1" dirty="0" smtClean="0">
                <a:latin typeface="Times New Roman" pitchFamily="18" charset="0"/>
                <a:cs typeface="Times New Roman" pitchFamily="18" charset="0"/>
              </a:rPr>
              <a:t> Affinity chromatography</a:t>
            </a:r>
            <a:endParaRPr lang="en-US" dirty="0">
              <a:latin typeface="Times New Roman" pitchFamily="18" charset="0"/>
              <a:cs typeface="Times New Roman" pitchFamily="18" charset="0"/>
            </a:endParaRPr>
          </a:p>
        </p:txBody>
      </p:sp>
      <p:pic>
        <p:nvPicPr>
          <p:cNvPr id="81921" name="Picture 1"/>
          <p:cNvPicPr>
            <a:picLocks noChangeAspect="1" noChangeArrowheads="1"/>
          </p:cNvPicPr>
          <p:nvPr/>
        </p:nvPicPr>
        <p:blipFill>
          <a:blip r:embed="rId3" cstate="print"/>
          <a:srcRect/>
          <a:stretch>
            <a:fillRect/>
          </a:stretch>
        </p:blipFill>
        <p:spPr bwMode="auto">
          <a:xfrm>
            <a:off x="5436096" y="3645024"/>
            <a:ext cx="2855791"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568952" cy="936104"/>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1.  Ion-Exchange Chromatography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4" name="Content Placeholder 3"/>
          <p:cNvSpPr>
            <a:spLocks noGrp="1"/>
          </p:cNvSpPr>
          <p:nvPr>
            <p:ph sz="quarter" idx="13"/>
          </p:nvPr>
        </p:nvSpPr>
        <p:spPr>
          <a:xfrm>
            <a:off x="323528" y="1196752"/>
            <a:ext cx="5112568" cy="5400600"/>
          </a:xfrm>
        </p:spPr>
        <p:style>
          <a:lnRef idx="2">
            <a:schemeClr val="dk1"/>
          </a:lnRef>
          <a:fillRef idx="1">
            <a:schemeClr val="lt1"/>
          </a:fillRef>
          <a:effectRef idx="0">
            <a:schemeClr val="dk1"/>
          </a:effectRef>
          <a:fontRef idx="minor">
            <a:schemeClr val="dk1"/>
          </a:fontRef>
        </p:style>
        <p:txBody>
          <a:bodyPr>
            <a:normAutofit fontScale="77500" lnSpcReduction="20000"/>
          </a:bodyPr>
          <a:lstStyle/>
          <a:p>
            <a:pPr algn="justLow"/>
            <a:r>
              <a:rPr lang="en-US" dirty="0" smtClean="0">
                <a:latin typeface="Times New Roman" pitchFamily="18" charset="0"/>
                <a:cs typeface="Times New Roman" pitchFamily="18" charset="0"/>
              </a:rPr>
              <a:t>In ion-exchange chromatography, proteins interact with the stationary phase by charge–charge interactions.</a:t>
            </a:r>
          </a:p>
          <a:p>
            <a:pPr algn="justLow">
              <a:buNone/>
            </a:pPr>
            <a:r>
              <a:rPr lang="en-US" dirty="0" smtClean="0">
                <a:latin typeface="Times New Roman" pitchFamily="18" charset="0"/>
                <a:cs typeface="Times New Roman" pitchFamily="18" charset="0"/>
              </a:rPr>
              <a:t> </a:t>
            </a:r>
          </a:p>
          <a:p>
            <a:pPr algn="justLow"/>
            <a:r>
              <a:rPr lang="en-US" dirty="0" smtClean="0">
                <a:latin typeface="Times New Roman" pitchFamily="18" charset="0"/>
                <a:cs typeface="Times New Roman" pitchFamily="18" charset="0"/>
              </a:rPr>
              <a:t>Proteins with a net positive charge at a given pH will tightly adhere to beads with negatively charged functional groups such as </a:t>
            </a:r>
            <a:r>
              <a:rPr lang="en-US" dirty="0" err="1" smtClean="0">
                <a:latin typeface="Times New Roman" pitchFamily="18" charset="0"/>
                <a:cs typeface="Times New Roman" pitchFamily="18" charset="0"/>
              </a:rPr>
              <a:t>carboxylates</a:t>
            </a:r>
            <a:r>
              <a:rPr lang="en-US" dirty="0" smtClean="0">
                <a:latin typeface="Times New Roman" pitchFamily="18" charset="0"/>
                <a:cs typeface="Times New Roman" pitchFamily="18" charset="0"/>
              </a:rPr>
              <a:t> or sulfates (</a:t>
            </a:r>
            <a:r>
              <a:rPr lang="en-US" dirty="0" err="1" smtClean="0">
                <a:latin typeface="Times New Roman" pitchFamily="18" charset="0"/>
                <a:cs typeface="Times New Roman" pitchFamily="18" charset="0"/>
              </a:rPr>
              <a:t>cation</a:t>
            </a:r>
            <a:r>
              <a:rPr lang="en-US" dirty="0" smtClean="0">
                <a:latin typeface="Times New Roman" pitchFamily="18" charset="0"/>
                <a:cs typeface="Times New Roman" pitchFamily="18" charset="0"/>
              </a:rPr>
              <a:t> exchangers). Similarly, proteins with a net negative charge adhere to beads with positively charged functional groups, typically tertiary, or quaternary amines (anion exchangers).</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Nonadherent</a:t>
            </a:r>
            <a:r>
              <a:rPr lang="en-US" dirty="0" smtClean="0">
                <a:latin typeface="Times New Roman" pitchFamily="18" charset="0"/>
                <a:cs typeface="Times New Roman" pitchFamily="18" charset="0"/>
              </a:rPr>
              <a:t> proteins flow through the matrix and are washed away. Bound proteins are then selectively displaced by gradually raising the ionic strength of the mobile phase, thereby weakening charge–charge interactions.</a:t>
            </a:r>
          </a:p>
          <a:p>
            <a:pPr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Proteins elute in inverse order of the strength of their interactions with the stationary phase.</a:t>
            </a:r>
          </a:p>
          <a:p>
            <a:pPr algn="justLow"/>
            <a:endParaRPr lang="en-US" dirty="0" smtClean="0"/>
          </a:p>
          <a:p>
            <a:pPr algn="justLow"/>
            <a:endParaRPr lang="en-US" dirty="0"/>
          </a:p>
        </p:txBody>
      </p:sp>
      <p:pic>
        <p:nvPicPr>
          <p:cNvPr id="68610" name="Picture 2"/>
          <p:cNvPicPr>
            <a:picLocks noGrp="1" noChangeAspect="1" noChangeArrowheads="1"/>
          </p:cNvPicPr>
          <p:nvPr>
            <p:ph sz="quarter" idx="14"/>
          </p:nvPr>
        </p:nvPicPr>
        <p:blipFill>
          <a:blip r:embed="rId3" cstate="print"/>
          <a:srcRect/>
          <a:stretch>
            <a:fillRect/>
          </a:stretch>
        </p:blipFill>
        <p:spPr bwMode="auto">
          <a:xfrm>
            <a:off x="5508104" y="1196752"/>
            <a:ext cx="3384376"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96752"/>
            <a:ext cx="5328592" cy="5400600"/>
          </a:xfrm>
        </p:spPr>
        <p:style>
          <a:lnRef idx="2">
            <a:schemeClr val="dk1"/>
          </a:lnRef>
          <a:fillRef idx="1">
            <a:schemeClr val="lt1"/>
          </a:fillRef>
          <a:effectRef idx="0">
            <a:schemeClr val="dk1"/>
          </a:effectRef>
          <a:fontRef idx="minor">
            <a:schemeClr val="dk1"/>
          </a:fontRef>
        </p:style>
        <p:txBody>
          <a:bodyPr>
            <a:normAutofit/>
          </a:bodyPr>
          <a:lstStyle/>
          <a:p>
            <a:pPr algn="justLow"/>
            <a:r>
              <a:rPr lang="en-US" b="1" dirty="0" smtClean="0">
                <a:latin typeface="Times New Roman" pitchFamily="18" charset="0"/>
                <a:cs typeface="Times New Roman" pitchFamily="18" charset="0"/>
              </a:rPr>
              <a:t>Size-exclusion chromatography, </a:t>
            </a:r>
            <a:r>
              <a:rPr lang="en-US" dirty="0" smtClean="0">
                <a:latin typeface="Times New Roman" pitchFamily="18" charset="0"/>
                <a:cs typeface="Times New Roman" pitchFamily="18" charset="0"/>
              </a:rPr>
              <a:t>also called gel filtration, separates proteins according to size. </a:t>
            </a:r>
          </a:p>
          <a:p>
            <a:pPr algn="justLow"/>
            <a:r>
              <a:rPr lang="en-US" dirty="0" smtClean="0">
                <a:latin typeface="Times New Roman" pitchFamily="18" charset="0"/>
                <a:cs typeface="Times New Roman" pitchFamily="18" charset="0"/>
              </a:rPr>
              <a:t>The column matrix is a cross-linked polymer with pores of selected size.</a:t>
            </a:r>
          </a:p>
          <a:p>
            <a:pPr algn="justLow"/>
            <a:r>
              <a:rPr lang="en-US" dirty="0" smtClean="0">
                <a:latin typeface="Times New Roman" pitchFamily="18" charset="0"/>
                <a:cs typeface="Times New Roman" pitchFamily="18" charset="0"/>
              </a:rPr>
              <a:t>Larger proteins migrate faster than smaller ones, because they are too large to enter the pores in the beads and hence take a more direct route through the column. The smaller proteins enter the pores and are slowed by their more labyrinthine path through the column.</a:t>
            </a:r>
            <a:endParaRPr lang="en-US" dirty="0">
              <a:latin typeface="Times New Roman" pitchFamily="18" charset="0"/>
              <a:cs typeface="Times New Roman" pitchFamily="18" charset="0"/>
            </a:endParaRPr>
          </a:p>
        </p:txBody>
      </p:sp>
      <p:pic>
        <p:nvPicPr>
          <p:cNvPr id="69634" name="Picture 2"/>
          <p:cNvPicPr>
            <a:picLocks noGrp="1" noChangeAspect="1" noChangeArrowheads="1"/>
          </p:cNvPicPr>
          <p:nvPr>
            <p:ph sz="quarter" idx="14"/>
          </p:nvPr>
        </p:nvPicPr>
        <p:blipFill>
          <a:blip r:embed="rId3" cstate="print"/>
          <a:srcRect/>
          <a:stretch>
            <a:fillRect/>
          </a:stretch>
        </p:blipFill>
        <p:spPr bwMode="auto">
          <a:xfrm>
            <a:off x="5652120" y="1196752"/>
            <a:ext cx="3240360" cy="5400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323528" y="260648"/>
            <a:ext cx="8568952" cy="93610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p>
            <a:pPr lvl="0" algn="ctr" rtl="0">
              <a:spcBef>
                <a:spcPct val="0"/>
              </a:spcBef>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 Size-Exclusion </a:t>
            </a:r>
            <a:r>
              <a:rPr kumimoji="0" lang="en-US"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Chromatography</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323528" y="1196752"/>
            <a:ext cx="5112568" cy="5400600"/>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algn="justLow"/>
            <a:r>
              <a:rPr lang="en-US" dirty="0" smtClean="0">
                <a:latin typeface="Times New Roman" pitchFamily="18" charset="0"/>
                <a:cs typeface="Times New Roman" pitchFamily="18" charset="0"/>
              </a:rPr>
              <a:t>Affinity chromatography separates proteins by their binding specificities.</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proteins retained on the column are those that bind specifically to a </a:t>
            </a:r>
            <a:r>
              <a:rPr lang="en-US" dirty="0" err="1" smtClean="0">
                <a:latin typeface="Times New Roman" pitchFamily="18" charset="0"/>
                <a:cs typeface="Times New Roman" pitchFamily="18" charset="0"/>
              </a:rPr>
              <a:t>ligand</a:t>
            </a:r>
            <a:r>
              <a:rPr lang="en-US" dirty="0" smtClean="0">
                <a:latin typeface="Times New Roman" pitchFamily="18" charset="0"/>
                <a:cs typeface="Times New Roman" pitchFamily="18" charset="0"/>
              </a:rPr>
              <a:t> cross-linked to the beads.</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Enzymes may be purified by affinity chromatography using immobilized substrates, products, coenzymes, or inhibitors. </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In theory, only proteins that interact with the immobilized </a:t>
            </a:r>
            <a:r>
              <a:rPr lang="en-US" dirty="0" err="1" smtClean="0">
                <a:latin typeface="Times New Roman" pitchFamily="18" charset="0"/>
                <a:cs typeface="Times New Roman" pitchFamily="18" charset="0"/>
              </a:rPr>
              <a:t>ligand</a:t>
            </a:r>
            <a:r>
              <a:rPr lang="en-US" dirty="0" smtClean="0">
                <a:latin typeface="Times New Roman" pitchFamily="18" charset="0"/>
                <a:cs typeface="Times New Roman" pitchFamily="18" charset="0"/>
              </a:rPr>
              <a:t> adhere.</a:t>
            </a:r>
          </a:p>
          <a:p>
            <a:pPr algn="justLow"/>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Bound proteins are then eluted by disrupting protein–</a:t>
            </a:r>
            <a:r>
              <a:rPr lang="en-US" dirty="0" err="1" smtClean="0">
                <a:latin typeface="Times New Roman" pitchFamily="18" charset="0"/>
                <a:cs typeface="Times New Roman" pitchFamily="18" charset="0"/>
              </a:rPr>
              <a:t>ligand</a:t>
            </a:r>
            <a:r>
              <a:rPr lang="en-US" dirty="0" smtClean="0">
                <a:latin typeface="Times New Roman" pitchFamily="18" charset="0"/>
                <a:cs typeface="Times New Roman" pitchFamily="18" charset="0"/>
              </a:rPr>
              <a:t> interactions using urea, guanidine hydrochloride, mildly acidic pH, or high salt concentrations.</a:t>
            </a:r>
            <a:endParaRPr lang="en-US" dirty="0">
              <a:latin typeface="Times New Roman" pitchFamily="18" charset="0"/>
              <a:cs typeface="Times New Roman" pitchFamily="18" charset="0"/>
            </a:endParaRPr>
          </a:p>
        </p:txBody>
      </p:sp>
      <p:pic>
        <p:nvPicPr>
          <p:cNvPr id="70658" name="Picture 2"/>
          <p:cNvPicPr>
            <a:picLocks noGrp="1" noChangeAspect="1" noChangeArrowheads="1"/>
          </p:cNvPicPr>
          <p:nvPr>
            <p:ph sz="quarter" idx="14"/>
          </p:nvPr>
        </p:nvPicPr>
        <p:blipFill>
          <a:blip r:embed="rId3" cstate="print"/>
          <a:srcRect/>
          <a:stretch>
            <a:fillRect/>
          </a:stretch>
        </p:blipFill>
        <p:spPr bwMode="auto">
          <a:xfrm>
            <a:off x="5436096" y="1196752"/>
            <a:ext cx="3240360" cy="5328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itle 1"/>
          <p:cNvSpPr txBox="1">
            <a:spLocks/>
          </p:cNvSpPr>
          <p:nvPr/>
        </p:nvSpPr>
        <p:spPr>
          <a:xfrm>
            <a:off x="323528" y="260648"/>
            <a:ext cx="8568952" cy="93610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b">
            <a:normAutofit/>
          </a:bodyPr>
          <a:lstStyle/>
          <a:p>
            <a:pPr lvl="0" algn="ctr" rtl="0">
              <a:spcBef>
                <a:spcPct val="0"/>
              </a:spcBef>
            </a:pP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2. Affinity </a:t>
            </a:r>
            <a:r>
              <a:rPr kumimoji="0" lang="en-US" sz="4000" b="0" i="0" u="none" strike="noStrike" kern="1200" cap="none" spc="0" normalizeH="0" baseline="0" noProof="0" dirty="0" smtClean="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rPr>
              <a:t>Chromatography</a:t>
            </a:r>
            <a:endParaRPr kumimoji="0" lang="en-US" sz="40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352928" cy="79208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Protein Purity Is Assessed by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Polyacrylamide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Gel Electrophoresis (PAGE)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sz="quarter" idx="13"/>
          </p:nvPr>
        </p:nvSpPr>
        <p:spPr>
          <a:xfrm>
            <a:off x="323528" y="1052736"/>
            <a:ext cx="4464496" cy="5472608"/>
          </a:xfrm>
        </p:spPr>
        <p:style>
          <a:lnRef idx="2">
            <a:schemeClr val="dk1"/>
          </a:lnRef>
          <a:fillRef idx="1">
            <a:schemeClr val="lt1"/>
          </a:fillRef>
          <a:effectRef idx="0">
            <a:schemeClr val="dk1"/>
          </a:effectRef>
          <a:fontRef idx="minor">
            <a:schemeClr val="dk1"/>
          </a:fontRef>
        </p:style>
        <p:txBody>
          <a:bodyPr>
            <a:normAutofit/>
          </a:bodyPr>
          <a:lstStyle/>
          <a:p>
            <a:pPr algn="justLow"/>
            <a:endParaRPr lang="en-US" sz="1800" dirty="0" smtClean="0">
              <a:solidFill>
                <a:schemeClr val="tx2"/>
              </a:solidFill>
              <a:latin typeface="Times New Roman" pitchFamily="18" charset="0"/>
              <a:cs typeface="Times New Roman" pitchFamily="18" charset="0"/>
            </a:endParaRPr>
          </a:p>
          <a:p>
            <a:pPr algn="justLow"/>
            <a:r>
              <a:rPr lang="en-US" sz="2000" dirty="0" smtClean="0">
                <a:solidFill>
                  <a:schemeClr val="tx2"/>
                </a:solidFill>
                <a:latin typeface="Times New Roman" pitchFamily="18" charset="0"/>
                <a:cs typeface="Times New Roman" pitchFamily="18" charset="0"/>
              </a:rPr>
              <a:t>The most widely used method for determining the purity of a protein is SDS-PAGE—</a:t>
            </a:r>
            <a:r>
              <a:rPr lang="en-US" sz="2000" dirty="0" err="1" smtClean="0">
                <a:solidFill>
                  <a:schemeClr val="tx2"/>
                </a:solidFill>
                <a:latin typeface="Times New Roman" pitchFamily="18" charset="0"/>
                <a:cs typeface="Times New Roman" pitchFamily="18" charset="0"/>
              </a:rPr>
              <a:t>polyacrylamide</a:t>
            </a:r>
            <a:r>
              <a:rPr lang="en-US" sz="2000" dirty="0" smtClean="0">
                <a:solidFill>
                  <a:schemeClr val="tx2"/>
                </a:solidFill>
                <a:latin typeface="Times New Roman" pitchFamily="18" charset="0"/>
                <a:cs typeface="Times New Roman" pitchFamily="18" charset="0"/>
              </a:rPr>
              <a:t> gel electrophoresis (PAGE) in the presence of the anionic detergent sodium </a:t>
            </a:r>
            <a:r>
              <a:rPr lang="en-US" sz="2000" dirty="0" err="1" smtClean="0">
                <a:solidFill>
                  <a:schemeClr val="tx2"/>
                </a:solidFill>
                <a:latin typeface="Times New Roman" pitchFamily="18" charset="0"/>
                <a:cs typeface="Times New Roman" pitchFamily="18" charset="0"/>
              </a:rPr>
              <a:t>dodecyl</a:t>
            </a:r>
            <a:r>
              <a:rPr lang="en-US" sz="2000" dirty="0" smtClean="0">
                <a:solidFill>
                  <a:schemeClr val="tx2"/>
                </a:solidFill>
                <a:latin typeface="Times New Roman" pitchFamily="18" charset="0"/>
                <a:cs typeface="Times New Roman" pitchFamily="18" charset="0"/>
              </a:rPr>
              <a:t> sulfate (SDS).</a:t>
            </a:r>
          </a:p>
          <a:p>
            <a:pPr algn="justLow"/>
            <a:endParaRPr lang="en-US" sz="2000" dirty="0" smtClean="0">
              <a:solidFill>
                <a:schemeClr val="tx2"/>
              </a:solidFill>
              <a:latin typeface="Times New Roman" pitchFamily="18" charset="0"/>
              <a:cs typeface="Times New Roman" pitchFamily="18" charset="0"/>
            </a:endParaRPr>
          </a:p>
          <a:p>
            <a:pPr algn="justLow"/>
            <a:r>
              <a:rPr lang="en-US" sz="2000" dirty="0" smtClean="0">
                <a:solidFill>
                  <a:schemeClr val="tx2"/>
                </a:solidFill>
                <a:latin typeface="Times New Roman" pitchFamily="18" charset="0"/>
                <a:cs typeface="Times New Roman" pitchFamily="18" charset="0"/>
              </a:rPr>
              <a:t>Electrophoresis separates charged </a:t>
            </a:r>
            <a:r>
              <a:rPr lang="en-US" sz="2000" dirty="0" err="1" smtClean="0">
                <a:solidFill>
                  <a:schemeClr val="tx2"/>
                </a:solidFill>
                <a:latin typeface="Times New Roman" pitchFamily="18" charset="0"/>
                <a:cs typeface="Times New Roman" pitchFamily="18" charset="0"/>
              </a:rPr>
              <a:t>biomolecules</a:t>
            </a:r>
            <a:r>
              <a:rPr lang="en-US" sz="2000" dirty="0" smtClean="0">
                <a:solidFill>
                  <a:schemeClr val="tx2"/>
                </a:solidFill>
                <a:latin typeface="Times New Roman" pitchFamily="18" charset="0"/>
                <a:cs typeface="Times New Roman" pitchFamily="18" charset="0"/>
              </a:rPr>
              <a:t> based on the rates at which they migrate in an applied electrical field.</a:t>
            </a:r>
          </a:p>
          <a:p>
            <a:pPr algn="justLow"/>
            <a:endParaRPr lang="en-US" sz="2000" dirty="0" smtClean="0">
              <a:solidFill>
                <a:schemeClr val="tx2"/>
              </a:solidFill>
              <a:latin typeface="Times New Roman" pitchFamily="18" charset="0"/>
              <a:cs typeface="Times New Roman" pitchFamily="18" charset="0"/>
            </a:endParaRPr>
          </a:p>
          <a:p>
            <a:pPr algn="justLow"/>
            <a:r>
              <a:rPr lang="en-US" sz="2000" dirty="0" smtClean="0">
                <a:solidFill>
                  <a:schemeClr val="tx2"/>
                </a:solidFill>
                <a:latin typeface="Times New Roman" pitchFamily="18" charset="0"/>
                <a:cs typeface="Times New Roman" pitchFamily="18" charset="0"/>
              </a:rPr>
              <a:t>For SDS-PAGE, </a:t>
            </a:r>
            <a:r>
              <a:rPr lang="en-US" sz="2000" dirty="0" err="1" smtClean="0">
                <a:solidFill>
                  <a:schemeClr val="tx2"/>
                </a:solidFill>
                <a:latin typeface="Times New Roman" pitchFamily="18" charset="0"/>
                <a:cs typeface="Times New Roman" pitchFamily="18" charset="0"/>
              </a:rPr>
              <a:t>acrylamide</a:t>
            </a:r>
            <a:r>
              <a:rPr lang="en-US" sz="2000" dirty="0" smtClean="0">
                <a:solidFill>
                  <a:schemeClr val="tx2"/>
                </a:solidFill>
                <a:latin typeface="Times New Roman" pitchFamily="18" charset="0"/>
                <a:cs typeface="Times New Roman" pitchFamily="18" charset="0"/>
              </a:rPr>
              <a:t> is polymerized and cross-linked to form a porous matrix.</a:t>
            </a:r>
          </a:p>
          <a:p>
            <a:pPr>
              <a:buNone/>
            </a:pPr>
            <a:endParaRPr lang="en-US" sz="1800" dirty="0">
              <a:solidFill>
                <a:schemeClr val="tx2"/>
              </a:solidFill>
              <a:latin typeface="Times New Roman" pitchFamily="18" charset="0"/>
              <a:cs typeface="Times New Roman" pitchFamily="18" charset="0"/>
            </a:endParaRPr>
          </a:p>
        </p:txBody>
      </p:sp>
      <p:pic>
        <p:nvPicPr>
          <p:cNvPr id="68610" name="Picture 2"/>
          <p:cNvPicPr>
            <a:picLocks noChangeAspect="1" noChangeArrowheads="1"/>
          </p:cNvPicPr>
          <p:nvPr/>
        </p:nvPicPr>
        <p:blipFill>
          <a:blip r:embed="rId3" cstate="print"/>
          <a:srcRect/>
          <a:stretch>
            <a:fillRect/>
          </a:stretch>
        </p:blipFill>
        <p:spPr bwMode="auto">
          <a:xfrm>
            <a:off x="4788024" y="1052736"/>
            <a:ext cx="3888432"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32656"/>
            <a:ext cx="8496944" cy="792088"/>
          </a:xfrm>
        </p:spPr>
        <p:style>
          <a:lnRef idx="1">
            <a:schemeClr val="accent5"/>
          </a:lnRef>
          <a:fillRef idx="2">
            <a:schemeClr val="accent5"/>
          </a:fillRef>
          <a:effectRef idx="1">
            <a:schemeClr val="accent5"/>
          </a:effectRef>
          <a:fontRef idx="minor">
            <a:schemeClr val="dk1"/>
          </a:fontRef>
        </p:style>
        <p:txBody>
          <a:bodyPr>
            <a:normAutofit fontScale="90000"/>
          </a:bodyPr>
          <a:lstStyle/>
          <a:p>
            <a:pPr algn="ct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Protein Purity Is Assessed by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Polyacrylamide</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 Gel Electrophoresis (PAGE)</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
        <p:nvSpPr>
          <p:cNvPr id="3" name="Content Placeholder 2"/>
          <p:cNvSpPr>
            <a:spLocks noGrp="1"/>
          </p:cNvSpPr>
          <p:nvPr>
            <p:ph sz="quarter" idx="13"/>
          </p:nvPr>
        </p:nvSpPr>
        <p:spPr>
          <a:xfrm>
            <a:off x="179512" y="1124744"/>
            <a:ext cx="5328592" cy="5472608"/>
          </a:xfrm>
        </p:spPr>
        <p:style>
          <a:lnRef idx="2">
            <a:schemeClr val="dk1"/>
          </a:lnRef>
          <a:fillRef idx="1">
            <a:schemeClr val="lt1"/>
          </a:fillRef>
          <a:effectRef idx="0">
            <a:schemeClr val="dk1"/>
          </a:effectRef>
          <a:fontRef idx="minor">
            <a:schemeClr val="dk1"/>
          </a:fontRef>
        </p:style>
        <p:txBody>
          <a:bodyPr>
            <a:normAutofit/>
          </a:bodyPr>
          <a:lstStyle/>
          <a:p>
            <a:pPr algn="justLow"/>
            <a:endParaRPr lang="en-US" sz="1800" dirty="0" smtClean="0">
              <a:latin typeface="Times New Roman" pitchFamily="18" charset="0"/>
              <a:cs typeface="Times New Roman" pitchFamily="18" charset="0"/>
            </a:endParaRPr>
          </a:p>
          <a:p>
            <a:pPr algn="justLow"/>
            <a:r>
              <a:rPr lang="en-US" sz="1800" dirty="0" smtClean="0">
                <a:latin typeface="Times New Roman" pitchFamily="18" charset="0"/>
                <a:cs typeface="Times New Roman" pitchFamily="18" charset="0"/>
              </a:rPr>
              <a:t>SDS-PAGE is used to separate protein mixtures in a protein denaturing environment . That is, the SDS causes proteins to denature and take on a rod-like shape and have similar charge to mass ratios.</a:t>
            </a:r>
          </a:p>
          <a:p>
            <a:pPr algn="justLow">
              <a:buNone/>
            </a:pPr>
            <a:r>
              <a:rPr lang="en-US" sz="1800" dirty="0" smtClean="0">
                <a:solidFill>
                  <a:schemeClr val="tx2"/>
                </a:solidFill>
                <a:latin typeface="Times New Roman" pitchFamily="18" charset="0"/>
                <a:cs typeface="Times New Roman" pitchFamily="18" charset="0"/>
              </a:rPr>
              <a:t> </a:t>
            </a:r>
          </a:p>
          <a:p>
            <a:pPr algn="justLow"/>
            <a:r>
              <a:rPr lang="en-US" sz="1800" dirty="0" smtClean="0">
                <a:solidFill>
                  <a:schemeClr val="tx2"/>
                </a:solidFill>
                <a:latin typeface="Times New Roman" pitchFamily="18" charset="0"/>
                <a:cs typeface="Times New Roman" pitchFamily="18" charset="0"/>
              </a:rPr>
              <a:t>Since the charge-to-mass ratio of each SDS-polypeptide complex is approximately equal, polypeptides separate based on their relative molecular mass (</a:t>
            </a:r>
            <a:r>
              <a:rPr lang="en-US" sz="1800" dirty="0" err="1" smtClean="0">
                <a:solidFill>
                  <a:schemeClr val="tx2"/>
                </a:solidFill>
                <a:latin typeface="Times New Roman" pitchFamily="18" charset="0"/>
                <a:cs typeface="Times New Roman" pitchFamily="18" charset="0"/>
              </a:rPr>
              <a:t>Mr</a:t>
            </a:r>
            <a:r>
              <a:rPr lang="en-US" sz="1800" dirty="0" smtClean="0">
                <a:solidFill>
                  <a:schemeClr val="tx2"/>
                </a:solidFill>
                <a:latin typeface="Times New Roman" pitchFamily="18" charset="0"/>
                <a:cs typeface="Times New Roman" pitchFamily="18" charset="0"/>
              </a:rPr>
              <a:t>).</a:t>
            </a:r>
          </a:p>
          <a:p>
            <a:pPr algn="justLow"/>
            <a:endParaRPr lang="en-US" sz="1800" dirty="0" smtClean="0">
              <a:solidFill>
                <a:schemeClr val="tx2"/>
              </a:solidFill>
              <a:latin typeface="Times New Roman" pitchFamily="18" charset="0"/>
              <a:cs typeface="Times New Roman" pitchFamily="18" charset="0"/>
            </a:endParaRPr>
          </a:p>
          <a:p>
            <a:pPr algn="justLow"/>
            <a:r>
              <a:rPr lang="en-US" sz="1800" dirty="0" smtClean="0">
                <a:solidFill>
                  <a:schemeClr val="tx2"/>
                </a:solidFill>
                <a:latin typeface="Times New Roman" pitchFamily="18" charset="0"/>
                <a:cs typeface="Times New Roman" pitchFamily="18" charset="0"/>
              </a:rPr>
              <a:t> Individual polypeptides trapped in the </a:t>
            </a:r>
            <a:r>
              <a:rPr lang="en-US" sz="1800" dirty="0" err="1" smtClean="0">
                <a:solidFill>
                  <a:schemeClr val="tx2"/>
                </a:solidFill>
                <a:latin typeface="Times New Roman" pitchFamily="18" charset="0"/>
                <a:cs typeface="Times New Roman" pitchFamily="18" charset="0"/>
              </a:rPr>
              <a:t>acrylamide</a:t>
            </a:r>
            <a:r>
              <a:rPr lang="en-US" sz="1800" dirty="0" smtClean="0">
                <a:solidFill>
                  <a:schemeClr val="tx2"/>
                </a:solidFill>
                <a:latin typeface="Times New Roman" pitchFamily="18" charset="0"/>
                <a:cs typeface="Times New Roman" pitchFamily="18" charset="0"/>
              </a:rPr>
              <a:t> gel after removal of the electrical field are visualized by staining with dyes such as </a:t>
            </a:r>
            <a:r>
              <a:rPr lang="en-US" sz="1800" dirty="0" err="1" smtClean="0">
                <a:solidFill>
                  <a:schemeClr val="tx2"/>
                </a:solidFill>
                <a:latin typeface="Times New Roman" pitchFamily="18" charset="0"/>
                <a:cs typeface="Times New Roman" pitchFamily="18" charset="0"/>
              </a:rPr>
              <a:t>Coomassie</a:t>
            </a:r>
            <a:r>
              <a:rPr lang="en-US" sz="1800" dirty="0" smtClean="0">
                <a:solidFill>
                  <a:schemeClr val="tx2"/>
                </a:solidFill>
                <a:latin typeface="Times New Roman" pitchFamily="18" charset="0"/>
                <a:cs typeface="Times New Roman" pitchFamily="18" charset="0"/>
              </a:rPr>
              <a:t> blue .</a:t>
            </a:r>
          </a:p>
          <a:p>
            <a:endParaRPr lang="en-US" sz="1800" dirty="0" smtClean="0">
              <a:solidFill>
                <a:schemeClr val="tx2"/>
              </a:solidFill>
              <a:latin typeface="Times New Roman" pitchFamily="18" charset="0"/>
              <a:cs typeface="Times New Roman" pitchFamily="18" charset="0"/>
            </a:endParaRPr>
          </a:p>
          <a:p>
            <a:endParaRPr lang="en-US" sz="1800" dirty="0">
              <a:solidFill>
                <a:schemeClr val="tx2"/>
              </a:solidFill>
              <a:latin typeface="Times New Roman" pitchFamily="18" charset="0"/>
              <a:cs typeface="Times New Roman" pitchFamily="18" charset="0"/>
            </a:endParaRPr>
          </a:p>
        </p:txBody>
      </p:sp>
      <p:pic>
        <p:nvPicPr>
          <p:cNvPr id="69634" name="Picture 2"/>
          <p:cNvPicPr>
            <a:picLocks noChangeAspect="1" noChangeArrowheads="1"/>
          </p:cNvPicPr>
          <p:nvPr/>
        </p:nvPicPr>
        <p:blipFill>
          <a:blip r:embed="rId3" cstate="print"/>
          <a:srcRect/>
          <a:stretch>
            <a:fillRect/>
          </a:stretch>
        </p:blipFill>
        <p:spPr bwMode="auto">
          <a:xfrm>
            <a:off x="5580112" y="1124744"/>
            <a:ext cx="3240360"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908720"/>
            <a:ext cx="7024744" cy="792088"/>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3600" b="1" dirty="0">
                <a:solidFill>
                  <a:schemeClr val="tx1"/>
                </a:solidFill>
                <a:latin typeface="Times New Roman" pitchFamily="18" charset="0"/>
                <a:cs typeface="Times New Roman" pitchFamily="18" charset="0"/>
              </a:rPr>
              <a:t>Levels of Protein Structure</a:t>
            </a:r>
            <a:endParaRPr lang="en-US" sz="3600" dirty="0">
              <a:solidFill>
                <a:schemeClr val="tx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2081213"/>
            <a:ext cx="6768752" cy="35080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extLst>
      <p:ext uri="{BB962C8B-B14F-4D97-AF65-F5344CB8AC3E}">
        <p14:creationId xmlns="" xmlns:p14="http://schemas.microsoft.com/office/powerpoint/2010/main" val="15692535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8912" cy="864096"/>
          </a:xfrm>
        </p:spPr>
        <p:style>
          <a:lnRef idx="1">
            <a:schemeClr val="accent5"/>
          </a:lnRef>
          <a:fillRef idx="2">
            <a:schemeClr val="accent5"/>
          </a:fillRef>
          <a:effectRef idx="1">
            <a:schemeClr val="accent5"/>
          </a:effectRef>
          <a:fontRef idx="minor">
            <a:schemeClr val="dk1"/>
          </a:fontRef>
        </p:style>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Polypeptide Sequencing</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Content Placeholder 4"/>
          <p:cNvSpPr>
            <a:spLocks noGrp="1"/>
          </p:cNvSpPr>
          <p:nvPr>
            <p:ph sz="quarter" idx="13"/>
          </p:nvPr>
        </p:nvSpPr>
        <p:spPr>
          <a:xfrm>
            <a:off x="467544" y="1268760"/>
            <a:ext cx="5184576" cy="5184576"/>
          </a:xfrm>
        </p:spPr>
        <p:style>
          <a:lnRef idx="2">
            <a:schemeClr val="dk1"/>
          </a:lnRef>
          <a:fillRef idx="1">
            <a:schemeClr val="lt1"/>
          </a:fillRef>
          <a:effectRef idx="0">
            <a:schemeClr val="dk1"/>
          </a:effectRef>
          <a:fontRef idx="minor">
            <a:schemeClr val="dk1"/>
          </a:fontRef>
        </p:style>
        <p:txBody>
          <a:bodyPr>
            <a:normAutofit/>
          </a:bodyPr>
          <a:lstStyle/>
          <a:p>
            <a:pPr algn="justLow"/>
            <a:r>
              <a:rPr lang="en-US" sz="2000" dirty="0" smtClean="0">
                <a:latin typeface="Times New Roman" pitchFamily="18" charset="0"/>
                <a:cs typeface="Times New Roman" pitchFamily="18" charset="0"/>
              </a:rPr>
              <a:t>Sanger was the first to determine the sequence of a polypeptide.</a:t>
            </a:r>
          </a:p>
          <a:p>
            <a:pPr algn="justLow"/>
            <a:r>
              <a:rPr lang="en-US" sz="2000" dirty="0" smtClean="0">
                <a:latin typeface="Times New Roman" pitchFamily="18" charset="0"/>
                <a:cs typeface="Times New Roman" pitchFamily="18" charset="0"/>
              </a:rPr>
              <a:t>insulin was the first protein to be sequenced. Sanger won the Nobel prize for protein sequencing.</a:t>
            </a:r>
          </a:p>
          <a:p>
            <a:pPr algn="justLow"/>
            <a:r>
              <a:rPr lang="en-US" sz="2000" dirty="0" smtClean="0">
                <a:latin typeface="Times New Roman" pitchFamily="18" charset="0"/>
                <a:cs typeface="Times New Roman" pitchFamily="18" charset="0"/>
              </a:rPr>
              <a:t>It took 10 years, many people, and it took 100 g of protein!</a:t>
            </a:r>
          </a:p>
          <a:p>
            <a:pPr algn="justLow"/>
            <a:r>
              <a:rPr lang="en-US" sz="2000" dirty="0" smtClean="0">
                <a:latin typeface="Times New Roman" pitchFamily="18" charset="0"/>
                <a:cs typeface="Times New Roman" pitchFamily="18" charset="0"/>
              </a:rPr>
              <a:t>Today it takes one person several days to sequence the same insulin.</a:t>
            </a:r>
          </a:p>
          <a:p>
            <a:pPr algn="justLow"/>
            <a:r>
              <a:rPr lang="en-US" sz="2000" dirty="0" smtClean="0">
                <a:latin typeface="Times New Roman" pitchFamily="18" charset="0"/>
                <a:cs typeface="Times New Roman" pitchFamily="18" charset="0"/>
              </a:rPr>
              <a:t>The most </a:t>
            </a:r>
            <a:r>
              <a:rPr lang="en-US" sz="2000" dirty="0" err="1" smtClean="0">
                <a:latin typeface="Times New Roman" pitchFamily="18" charset="0"/>
                <a:cs typeface="Times New Roman" pitchFamily="18" charset="0"/>
              </a:rPr>
              <a:t>widly</a:t>
            </a:r>
            <a:r>
              <a:rPr lang="en-US" sz="2000" dirty="0" smtClean="0">
                <a:latin typeface="Times New Roman" pitchFamily="18" charset="0"/>
                <a:cs typeface="Times New Roman" pitchFamily="18" charset="0"/>
              </a:rPr>
              <a:t> used method today for polypeptide sequencing are: </a:t>
            </a:r>
            <a:r>
              <a:rPr lang="en-US" sz="2000" dirty="0" err="1" smtClean="0">
                <a:latin typeface="Times New Roman" pitchFamily="18" charset="0"/>
                <a:cs typeface="Times New Roman" pitchFamily="18" charset="0"/>
              </a:rPr>
              <a:t>Edman</a:t>
            </a:r>
            <a:r>
              <a:rPr lang="en-US" sz="2000" dirty="0" smtClean="0">
                <a:latin typeface="Times New Roman" pitchFamily="18" charset="0"/>
                <a:cs typeface="Times New Roman" pitchFamily="18" charset="0"/>
              </a:rPr>
              <a:t> degradation for short polypeptide chains and mass spectrometry for larger one</a:t>
            </a:r>
          </a:p>
          <a:p>
            <a:pPr algn="justLow"/>
            <a:endParaRPr lang="en-US" sz="2000" dirty="0">
              <a:latin typeface="Times New Roman" pitchFamily="18" charset="0"/>
              <a:cs typeface="Times New Roman" pitchFamily="18" charset="0"/>
            </a:endParaRPr>
          </a:p>
        </p:txBody>
      </p:sp>
      <p:pic>
        <p:nvPicPr>
          <p:cNvPr id="7" name="Picture 1026"/>
          <p:cNvPicPr>
            <a:picLocks noGrp="1" noChangeAspect="1" noChangeArrowheads="1"/>
          </p:cNvPicPr>
          <p:nvPr>
            <p:ph sz="quarter" idx="14"/>
          </p:nvPr>
        </p:nvPicPr>
        <p:blipFill>
          <a:blip r:embed="rId3" cstate="print">
            <a:extLst>
              <a:ext uri="{28A0092B-C50C-407E-A947-70E740481C1C}">
                <a14:useLocalDpi xmlns="" xmlns:a14="http://schemas.microsoft.com/office/drawing/2010/main" val="0"/>
              </a:ext>
            </a:extLst>
          </a:blip>
          <a:srcRect/>
          <a:stretch>
            <a:fillRect/>
          </a:stretch>
        </p:blipFill>
        <p:spPr bwMode="auto">
          <a:xfrm>
            <a:off x="5868144" y="1340769"/>
            <a:ext cx="2520280" cy="2088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610" name="Picture 2"/>
          <p:cNvPicPr>
            <a:picLocks noChangeAspect="1" noChangeArrowheads="1"/>
          </p:cNvPicPr>
          <p:nvPr/>
        </p:nvPicPr>
        <p:blipFill>
          <a:blip r:embed="rId4" cstate="print"/>
          <a:srcRect/>
          <a:stretch>
            <a:fillRect/>
          </a:stretch>
        </p:blipFill>
        <p:spPr bwMode="auto">
          <a:xfrm>
            <a:off x="5796137" y="3789040"/>
            <a:ext cx="2664296" cy="21602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67544" y="332656"/>
            <a:ext cx="8229600" cy="1340768"/>
          </a:xfrm>
        </p:spPr>
        <p:style>
          <a:lnRef idx="1">
            <a:schemeClr val="accent4"/>
          </a:lnRef>
          <a:fillRef idx="2">
            <a:schemeClr val="accent4"/>
          </a:fillRef>
          <a:effectRef idx="1">
            <a:schemeClr val="accent4"/>
          </a:effectRef>
          <a:fontRef idx="minor">
            <a:schemeClr val="dk1"/>
          </a:fontRef>
        </p:style>
        <p:txBody>
          <a:bodyPr>
            <a:no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2800" b="1" dirty="0" err="1" smtClean="0">
                <a:latin typeface="Times New Roman" pitchFamily="18" charset="0"/>
                <a:cs typeface="Times New Roman" pitchFamily="18" charset="0"/>
              </a:rPr>
              <a:t>Edman</a:t>
            </a:r>
            <a:r>
              <a:rPr lang="en-US" sz="2800" b="1" dirty="0" smtClean="0">
                <a:latin typeface="Times New Roman" pitchFamily="18" charset="0"/>
                <a:cs typeface="Times New Roman" pitchFamily="18" charset="0"/>
              </a:rPr>
              <a:t> Degradation</a:t>
            </a:r>
            <a:br>
              <a:rPr lang="en-US" sz="2800" b="1" dirty="0" smtClean="0">
                <a:latin typeface="Times New Roman" pitchFamily="18" charset="0"/>
                <a:cs typeface="Times New Roman" pitchFamily="18" charset="0"/>
              </a:rPr>
            </a:br>
            <a:r>
              <a:rPr lang="en-US" sz="2800" b="1" dirty="0" smtClean="0">
                <a:latin typeface="Times New Roman" pitchFamily="18" charset="0"/>
                <a:cs typeface="Times New Roman" pitchFamily="18" charset="0"/>
              </a:rPr>
              <a:t>Sequencing of polypeptide from its N-terminal end </a:t>
            </a:r>
            <a:br>
              <a:rPr lang="en-US" sz="2800" b="1" dirty="0" smtClean="0">
                <a:latin typeface="Times New Roman" pitchFamily="18" charset="0"/>
                <a:cs typeface="Times New Roman" pitchFamily="18" charset="0"/>
              </a:rPr>
            </a:br>
            <a:endParaRPr lang="en-US" sz="2800" b="1" dirty="0" smtClean="0">
              <a:latin typeface="Times New Roman" pitchFamily="18" charset="0"/>
              <a:cs typeface="Times New Roman" pitchFamily="18" charset="0"/>
            </a:endParaRPr>
          </a:p>
        </p:txBody>
      </p:sp>
      <p:sp>
        <p:nvSpPr>
          <p:cNvPr id="30723" name="Content Placeholder 2"/>
          <p:cNvSpPr>
            <a:spLocks noGrp="1"/>
          </p:cNvSpPr>
          <p:nvPr>
            <p:ph idx="1"/>
          </p:nvPr>
        </p:nvSpPr>
        <p:spPr>
          <a:xfrm>
            <a:off x="611560" y="1772816"/>
            <a:ext cx="7848872" cy="439248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gn="l" rtl="0"/>
            <a:endParaRPr lang="en-US" dirty="0" smtClean="0"/>
          </a:p>
          <a:p>
            <a:pPr algn="justLow"/>
            <a:r>
              <a:rPr lang="en-US" sz="2200" dirty="0" smtClean="0">
                <a:latin typeface="Times New Roman" pitchFamily="18" charset="0"/>
                <a:cs typeface="Times New Roman" pitchFamily="18" charset="0"/>
              </a:rPr>
              <a:t>Sequencing is a stepwise process of identifying the specific amino acids at each position in the peptide chain, beginning at the </a:t>
            </a:r>
            <a:r>
              <a:rPr lang="en-US" sz="2200" dirty="0" err="1" smtClean="0">
                <a:latin typeface="Times New Roman" pitchFamily="18" charset="0"/>
                <a:cs typeface="Times New Roman" pitchFamily="18" charset="0"/>
              </a:rPr>
              <a:t>N­terminal</a:t>
            </a:r>
            <a:r>
              <a:rPr lang="en-US" sz="2200" dirty="0" smtClean="0">
                <a:latin typeface="Times New Roman" pitchFamily="18" charset="0"/>
                <a:cs typeface="Times New Roman" pitchFamily="18" charset="0"/>
              </a:rPr>
              <a:t> end. </a:t>
            </a:r>
          </a:p>
          <a:p>
            <a:pPr algn="justLow"/>
            <a:endParaRPr lang="en-US" sz="2200" dirty="0" smtClean="0">
              <a:latin typeface="Times New Roman" pitchFamily="18" charset="0"/>
              <a:cs typeface="Times New Roman" pitchFamily="18" charset="0"/>
            </a:endParaRPr>
          </a:p>
          <a:p>
            <a:pPr algn="justLow"/>
            <a:r>
              <a:rPr lang="en-US" sz="2200" dirty="0" err="1" smtClean="0">
                <a:latin typeface="Times New Roman" pitchFamily="18" charset="0"/>
                <a:cs typeface="Times New Roman" pitchFamily="18" charset="0"/>
              </a:rPr>
              <a:t>Phenylisothiocyanate</a:t>
            </a:r>
            <a:r>
              <a:rPr lang="en-US" sz="2200" dirty="0" smtClean="0">
                <a:latin typeface="Times New Roman" pitchFamily="18" charset="0"/>
                <a:cs typeface="Times New Roman" pitchFamily="18" charset="0"/>
              </a:rPr>
              <a:t>, known as </a:t>
            </a:r>
            <a:r>
              <a:rPr lang="en-US" sz="2200" dirty="0" err="1" smtClean="0">
                <a:latin typeface="Times New Roman" pitchFamily="18" charset="0"/>
                <a:cs typeface="Times New Roman" pitchFamily="18" charset="0"/>
              </a:rPr>
              <a:t>Edman's</a:t>
            </a:r>
            <a:r>
              <a:rPr lang="en-US" sz="2200" dirty="0" smtClean="0">
                <a:latin typeface="Times New Roman" pitchFamily="18" charset="0"/>
                <a:cs typeface="Times New Roman" pitchFamily="18" charset="0"/>
              </a:rPr>
              <a:t> reagent, is used to label the amino-terminal residue under mildly alkaline  conditions</a:t>
            </a:r>
          </a:p>
          <a:p>
            <a:pPr algn="justLow"/>
            <a:endParaRPr lang="en-US" sz="2200" dirty="0" smtClean="0">
              <a:latin typeface="Times New Roman" pitchFamily="18" charset="0"/>
              <a:cs typeface="Times New Roman" pitchFamily="18" charset="0"/>
            </a:endParaRPr>
          </a:p>
          <a:p>
            <a:pPr algn="justLow"/>
            <a:r>
              <a:rPr lang="en-US" sz="2200" dirty="0" smtClean="0">
                <a:latin typeface="Times New Roman" pitchFamily="18" charset="0"/>
                <a:cs typeface="Times New Roman" pitchFamily="18" charset="0"/>
              </a:rPr>
              <a:t>The resulting </a:t>
            </a:r>
            <a:r>
              <a:rPr lang="en-US" sz="2200" dirty="0" err="1" smtClean="0">
                <a:latin typeface="Times New Roman" pitchFamily="18" charset="0"/>
                <a:cs typeface="Times New Roman" pitchFamily="18" charset="0"/>
              </a:rPr>
              <a:t>phenylthiohydantoin</a:t>
            </a:r>
            <a:r>
              <a:rPr lang="en-US" sz="2200" dirty="0" smtClean="0">
                <a:latin typeface="Times New Roman" pitchFamily="18" charset="0"/>
                <a:cs typeface="Times New Roman" pitchFamily="18" charset="0"/>
              </a:rPr>
              <a:t> (PTH) derivative introduces an instability in the N-terminal peptide bond that can be selectively hydrolyzed without cleaving the other peptide bonds. </a:t>
            </a:r>
          </a:p>
          <a:p>
            <a:pPr algn="justLow"/>
            <a:endParaRPr lang="en-US" sz="2200" dirty="0" smtClean="0">
              <a:latin typeface="Times New Roman" pitchFamily="18" charset="0"/>
              <a:cs typeface="Times New Roman" pitchFamily="18" charset="0"/>
            </a:endParaRPr>
          </a:p>
          <a:p>
            <a:pPr algn="justLow"/>
            <a:r>
              <a:rPr lang="en-US" sz="2200" dirty="0" err="1" smtClean="0">
                <a:latin typeface="Times New Roman" pitchFamily="18" charset="0"/>
                <a:cs typeface="Times New Roman" pitchFamily="18" charset="0"/>
              </a:rPr>
              <a:t>Edman's</a:t>
            </a:r>
            <a:r>
              <a:rPr lang="en-US" sz="2200" dirty="0" smtClean="0">
                <a:latin typeface="Times New Roman" pitchFamily="18" charset="0"/>
                <a:cs typeface="Times New Roman" pitchFamily="18" charset="0"/>
              </a:rPr>
              <a:t> reagent can be applied repeatedly to the shortened peptide obtained in each previous cycle. </a:t>
            </a:r>
          </a:p>
          <a:p>
            <a:pPr algn="justLow"/>
            <a:endParaRPr lang="en-US" sz="2200" dirty="0" smtClean="0">
              <a:latin typeface="Times New Roman" pitchFamily="18" charset="0"/>
              <a:cs typeface="Times New Roman" pitchFamily="18" charset="0"/>
            </a:endParaRPr>
          </a:p>
          <a:p>
            <a:pPr algn="justLow"/>
            <a:r>
              <a:rPr lang="en-US" sz="2200" dirty="0" smtClean="0">
                <a:latin typeface="Times New Roman" pitchFamily="18" charset="0"/>
                <a:cs typeface="Times New Roman" pitchFamily="18" charset="0"/>
              </a:rPr>
              <a:t>This process has been automated ("</a:t>
            </a:r>
            <a:r>
              <a:rPr lang="en-US" sz="2200" dirty="0" err="1" smtClean="0">
                <a:latin typeface="Times New Roman" pitchFamily="18" charset="0"/>
                <a:cs typeface="Times New Roman" pitchFamily="18" charset="0"/>
              </a:rPr>
              <a:t>sequenator</a:t>
            </a:r>
            <a:r>
              <a:rPr lang="en-US" sz="2200" dirty="0" smtClean="0">
                <a:latin typeface="Times New Roman" pitchFamily="18" charset="0"/>
                <a:cs typeface="Times New Roman" pitchFamily="18" charset="0"/>
              </a:rPr>
              <a:t>").</a:t>
            </a:r>
          </a:p>
          <a:p>
            <a:pPr algn="justLow"/>
            <a:endParaRPr lang="en-US" sz="2000" b="1" dirty="0" smtClean="0">
              <a:solidFill>
                <a:srgbClr val="0070C0"/>
              </a:solidFill>
            </a:endParaRPr>
          </a:p>
          <a:p>
            <a:pPr algn="justLow"/>
            <a:endParaRPr lang="en-US" sz="2100" b="1" dirty="0" smtClean="0">
              <a:latin typeface="Times New Roman" pitchFamily="18" charset="0"/>
              <a:cs typeface="Times New Roman" pitchFamily="18" charset="0"/>
            </a:endParaRPr>
          </a:p>
          <a:p>
            <a:pPr algn="justLow"/>
            <a:endParaRPr lang="en-US" sz="2000" b="1" dirty="0" smtClean="0">
              <a:latin typeface="Times New Roman" pitchFamily="18" charset="0"/>
              <a:cs typeface="Times New Roman" pitchFamily="18" charset="0"/>
            </a:endParaRPr>
          </a:p>
          <a:p>
            <a:pPr algn="l" rtl="0"/>
            <a:endParaRPr lang="en-US" dirty="0" smtClean="0"/>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C:\VOETHRES\06_004.JPG"/>
          <p:cNvPicPr>
            <a:picLocks noGrp="1" noChangeAspect="1" noChangeArrowheads="1"/>
          </p:cNvPicPr>
          <p:nvPr>
            <p:ph idx="1"/>
          </p:nvPr>
        </p:nvPicPr>
        <p:blipFill>
          <a:blip r:embed="rId3" cstate="print"/>
          <a:srcRect/>
          <a:stretch>
            <a:fillRect/>
          </a:stretch>
        </p:blipFill>
        <p:spPr bwMode="auto">
          <a:xfrm>
            <a:off x="251520" y="332656"/>
            <a:ext cx="8568952" cy="626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2"/>
          <p:cNvSpPr>
            <a:spLocks noChangeArrowheads="1"/>
          </p:cNvSpPr>
          <p:nvPr/>
        </p:nvSpPr>
        <p:spPr bwMode="auto">
          <a:xfrm>
            <a:off x="4355976" y="4941168"/>
            <a:ext cx="3886200" cy="52387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r>
              <a:rPr lang="en-US" sz="2800" b="1" dirty="0" err="1">
                <a:cs typeface="Simplified Arabic" pitchFamily="18" charset="-78"/>
              </a:rPr>
              <a:t>Edman</a:t>
            </a:r>
            <a:r>
              <a:rPr lang="en-US" sz="2800" b="1" dirty="0">
                <a:cs typeface="Simplified Arabic" pitchFamily="18" charset="-78"/>
              </a:rPr>
              <a:t> </a:t>
            </a:r>
            <a:r>
              <a:rPr lang="en-US" sz="2800" b="1" dirty="0" smtClean="0">
                <a:cs typeface="Simplified Arabic" pitchFamily="18" charset="-78"/>
              </a:rPr>
              <a:t>Degradation</a:t>
            </a:r>
            <a:endParaRPr lang="en-US" sz="2800" b="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8912" cy="792088"/>
          </a:xfrm>
        </p:spPr>
        <p:style>
          <a:lnRef idx="1">
            <a:schemeClr val="accent5"/>
          </a:lnRef>
          <a:fillRef idx="2">
            <a:schemeClr val="accent5"/>
          </a:fillRef>
          <a:effectRef idx="1">
            <a:schemeClr val="accent5"/>
          </a:effectRef>
          <a:fontRef idx="minor">
            <a:schemeClr val="dk1"/>
          </a:fontRef>
        </p:style>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Mass Spectrometry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Content Placeholder 2"/>
          <p:cNvSpPr>
            <a:spLocks noGrp="1"/>
          </p:cNvSpPr>
          <p:nvPr>
            <p:ph idx="1"/>
          </p:nvPr>
        </p:nvSpPr>
        <p:spPr>
          <a:xfrm>
            <a:off x="467544" y="1124744"/>
            <a:ext cx="8208912" cy="3816424"/>
          </a:xfrm>
        </p:spPr>
        <p:style>
          <a:lnRef idx="2">
            <a:schemeClr val="dk1"/>
          </a:lnRef>
          <a:fillRef idx="1">
            <a:schemeClr val="lt1"/>
          </a:fillRef>
          <a:effectRef idx="0">
            <a:schemeClr val="dk1"/>
          </a:effectRef>
          <a:fontRef idx="minor">
            <a:schemeClr val="dk1"/>
          </a:fontRef>
        </p:style>
        <p:txBody>
          <a:bodyPr>
            <a:normAutofit/>
          </a:bodyPr>
          <a:lstStyle/>
          <a:p>
            <a:pPr algn="justLow"/>
            <a:r>
              <a:rPr lang="en-US" sz="1800" dirty="0" smtClean="0">
                <a:latin typeface="Times New Roman" pitchFamily="18" charset="0"/>
                <a:cs typeface="Times New Roman" pitchFamily="18" charset="0"/>
              </a:rPr>
              <a:t>The superior sensitivity, speed, and versatility of MS have replaced the </a:t>
            </a:r>
            <a:r>
              <a:rPr lang="en-US" sz="1800" dirty="0" err="1" smtClean="0">
                <a:latin typeface="Times New Roman" pitchFamily="18" charset="0"/>
                <a:cs typeface="Times New Roman" pitchFamily="18" charset="0"/>
              </a:rPr>
              <a:t>Edman</a:t>
            </a:r>
            <a:r>
              <a:rPr lang="en-US" sz="1800" dirty="0" smtClean="0">
                <a:latin typeface="Times New Roman" pitchFamily="18" charset="0"/>
                <a:cs typeface="Times New Roman" pitchFamily="18" charset="0"/>
              </a:rPr>
              <a:t> technique as the principal method for determining the sequences of peptides and proteins. </a:t>
            </a:r>
          </a:p>
          <a:p>
            <a:pPr algn="justLow"/>
            <a:r>
              <a:rPr lang="en-US" sz="1800" dirty="0" smtClean="0">
                <a:latin typeface="Times New Roman" pitchFamily="18" charset="0"/>
                <a:cs typeface="Times New Roman" pitchFamily="18" charset="0"/>
              </a:rPr>
              <a:t>Mass Spectrometer  breaks the peptides down into fragment ions and measures the mass of each piece.  MS electrically accelerates the fragmented ions; heavier ions accelerate slower than lighter ones. Thus MS measure mass/charge ratio of an ion. </a:t>
            </a:r>
          </a:p>
          <a:p>
            <a:pPr algn="justLow"/>
            <a:r>
              <a:rPr lang="en-US" sz="1800" dirty="0" smtClean="0">
                <a:latin typeface="Times New Roman" pitchFamily="18" charset="0"/>
                <a:cs typeface="Times New Roman" pitchFamily="18" charset="0"/>
              </a:rPr>
              <a:t>MS can be used to analyze metabolites, carbohydrates, and posttranslational modifications such as </a:t>
            </a:r>
            <a:r>
              <a:rPr lang="en-US" sz="1800" dirty="0" err="1" smtClean="0">
                <a:latin typeface="Times New Roman" pitchFamily="18" charset="0"/>
                <a:cs typeface="Times New Roman" pitchFamily="18" charset="0"/>
              </a:rPr>
              <a:t>phosphorylation</a:t>
            </a:r>
            <a:r>
              <a:rPr lang="en-US" sz="1800" dirty="0" smtClean="0">
                <a:latin typeface="Times New Roman" pitchFamily="18" charset="0"/>
                <a:cs typeface="Times New Roman" pitchFamily="18" charset="0"/>
              </a:rPr>
              <a:t> or hydroxylation that add identified increments of mass to a protein (Table below).</a:t>
            </a:r>
          </a:p>
          <a:p>
            <a:pPr algn="justLow"/>
            <a:r>
              <a:rPr lang="en-US" sz="1800" dirty="0" smtClean="0">
                <a:latin typeface="Times New Roman" pitchFamily="18" charset="0"/>
                <a:cs typeface="Times New Roman" pitchFamily="18" charset="0"/>
              </a:rPr>
              <a:t>These modifications are difficult to detect using the </a:t>
            </a:r>
            <a:r>
              <a:rPr lang="en-US" sz="1800" dirty="0" err="1" smtClean="0">
                <a:latin typeface="Times New Roman" pitchFamily="18" charset="0"/>
                <a:cs typeface="Times New Roman" pitchFamily="18" charset="0"/>
              </a:rPr>
              <a:t>Edman</a:t>
            </a:r>
            <a:r>
              <a:rPr lang="en-US" sz="1800" dirty="0" smtClean="0">
                <a:latin typeface="Times New Roman" pitchFamily="18" charset="0"/>
                <a:cs typeface="Times New Roman" pitchFamily="18" charset="0"/>
              </a:rPr>
              <a:t> technique and undetectable in the DNA-derived amino acid sequence.</a:t>
            </a:r>
            <a:endParaRPr lang="en-US" sz="1800"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467544" y="4437112"/>
            <a:ext cx="8280920" cy="22322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Grp="1" noChangeAspect="1" noChangeArrowheads="1"/>
          </p:cNvPicPr>
          <p:nvPr>
            <p:ph idx="1"/>
          </p:nvPr>
        </p:nvPicPr>
        <p:blipFill>
          <a:blip r:embed="rId3" cstate="print"/>
          <a:srcRect/>
          <a:stretch>
            <a:fillRect/>
          </a:stretch>
        </p:blipFill>
        <p:spPr bwMode="auto">
          <a:xfrm>
            <a:off x="467544" y="1052736"/>
            <a:ext cx="8208912" cy="54726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itle 1"/>
          <p:cNvSpPr>
            <a:spLocks noGrp="1"/>
          </p:cNvSpPr>
          <p:nvPr>
            <p:ph type="title"/>
          </p:nvPr>
        </p:nvSpPr>
        <p:spPr>
          <a:xfrm>
            <a:off x="467544" y="332656"/>
            <a:ext cx="4320480" cy="504056"/>
          </a:xfrm>
        </p:spPr>
        <p:style>
          <a:lnRef idx="1">
            <a:schemeClr val="accent5"/>
          </a:lnRef>
          <a:fillRef idx="2">
            <a:schemeClr val="accent5"/>
          </a:fillRef>
          <a:effectRef idx="1">
            <a:schemeClr val="accent5"/>
          </a:effectRef>
          <a:fontRef idx="minor">
            <a:schemeClr val="dk1"/>
          </a:fontRef>
        </p:style>
        <p:txBody>
          <a:bodyPr>
            <a:noAutofit/>
          </a:bodyPr>
          <a:lstStyle/>
          <a:p>
            <a:pPr algn="ctr"/>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Mass Spectrometry</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imagesCAZL3VN0.jpg"/>
          <p:cNvPicPr>
            <a:picLocks noChangeAspect="1"/>
          </p:cNvPicPr>
          <p:nvPr/>
        </p:nvPicPr>
        <p:blipFill>
          <a:blip r:embed="rId3" cstate="print"/>
          <a:stretch>
            <a:fillRect/>
          </a:stretch>
        </p:blipFill>
        <p:spPr>
          <a:xfrm>
            <a:off x="1214414" y="1285860"/>
            <a:ext cx="5786477" cy="38576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579438" y="692696"/>
            <a:ext cx="8229600" cy="576064"/>
          </a:xfrm>
        </p:spPr>
        <p:style>
          <a:lnRef idx="1">
            <a:schemeClr val="accent1"/>
          </a:lnRef>
          <a:fillRef idx="2">
            <a:schemeClr val="accent1"/>
          </a:fillRef>
          <a:effectRef idx="1">
            <a:schemeClr val="accent1"/>
          </a:effectRef>
          <a:fontRef idx="minor">
            <a:schemeClr val="dk1"/>
          </a:fontRef>
        </p:style>
        <p:txBody>
          <a:bodyPr>
            <a:normAutofit/>
          </a:bodyPr>
          <a:lstStyle/>
          <a:p>
            <a:pPr algn="ctr"/>
            <a:r>
              <a:rPr lang="en-US" sz="3000" b="1" dirty="0" smtClean="0">
                <a:solidFill>
                  <a:sysClr val="windowText" lastClr="000000"/>
                </a:solidFill>
              </a:rPr>
              <a:t>Chemistry </a:t>
            </a:r>
            <a:r>
              <a:rPr lang="en-US" sz="3000" b="1" dirty="0">
                <a:solidFill>
                  <a:sysClr val="windowText" lastClr="000000"/>
                </a:solidFill>
              </a:rPr>
              <a:t>of Protein Structure</a:t>
            </a:r>
          </a:p>
        </p:txBody>
      </p:sp>
      <p:sp>
        <p:nvSpPr>
          <p:cNvPr id="63496" name="Rectangle 8"/>
          <p:cNvSpPr>
            <a:spLocks noGrp="1" noChangeArrowheads="1"/>
          </p:cNvSpPr>
          <p:nvPr>
            <p:ph type="body" idx="1"/>
          </p:nvPr>
        </p:nvSpPr>
        <p:spPr>
          <a:xfrm>
            <a:off x="539552" y="1676400"/>
            <a:ext cx="2362200" cy="4648200"/>
          </a:xfrm>
          <a:noFill/>
          <a:ln/>
        </p:spPr>
        <p:txBody>
          <a:bodyPr/>
          <a:lstStyle/>
          <a:p>
            <a:pPr>
              <a:buFontTx/>
              <a:buNone/>
            </a:pPr>
            <a:r>
              <a:rPr lang="en-US" sz="2400" b="1" dirty="0"/>
              <a:t>Primary</a:t>
            </a:r>
          </a:p>
          <a:p>
            <a:pPr>
              <a:buFontTx/>
              <a:buNone/>
            </a:pPr>
            <a:endParaRPr lang="en-US" sz="2400" b="1" dirty="0"/>
          </a:p>
          <a:p>
            <a:pPr>
              <a:buFontTx/>
              <a:buNone/>
            </a:pPr>
            <a:endParaRPr lang="en-US" sz="2400" b="1" dirty="0"/>
          </a:p>
          <a:p>
            <a:pPr>
              <a:buFontTx/>
              <a:buNone/>
            </a:pPr>
            <a:r>
              <a:rPr lang="en-US" sz="2400" b="1" dirty="0"/>
              <a:t>Secondary</a:t>
            </a:r>
          </a:p>
          <a:p>
            <a:pPr>
              <a:buFontTx/>
              <a:buNone/>
            </a:pPr>
            <a:endParaRPr lang="en-US" sz="2400" b="1" dirty="0"/>
          </a:p>
          <a:p>
            <a:pPr>
              <a:buFontTx/>
              <a:buNone/>
            </a:pPr>
            <a:endParaRPr lang="en-US" sz="2400" b="1" dirty="0"/>
          </a:p>
          <a:p>
            <a:pPr>
              <a:buFontTx/>
              <a:buNone/>
            </a:pPr>
            <a:r>
              <a:rPr lang="en-US" sz="2400" b="1" dirty="0"/>
              <a:t>Tertiary</a:t>
            </a:r>
          </a:p>
          <a:p>
            <a:pPr>
              <a:buFontTx/>
              <a:buNone/>
            </a:pPr>
            <a:endParaRPr lang="en-US" sz="2400" b="1" dirty="0"/>
          </a:p>
          <a:p>
            <a:pPr>
              <a:buFontTx/>
              <a:buNone/>
            </a:pPr>
            <a:endParaRPr lang="en-US" sz="2400" b="1" dirty="0"/>
          </a:p>
          <a:p>
            <a:pPr>
              <a:buFontTx/>
              <a:buNone/>
            </a:pPr>
            <a:r>
              <a:rPr lang="en-US" sz="2400" b="1" dirty="0"/>
              <a:t>Quaternary</a:t>
            </a:r>
          </a:p>
        </p:txBody>
      </p:sp>
      <p:sp>
        <p:nvSpPr>
          <p:cNvPr id="63499" name="AutoShape 11"/>
          <p:cNvSpPr>
            <a:spLocks noChangeArrowheads="1"/>
          </p:cNvSpPr>
          <p:nvPr/>
        </p:nvSpPr>
        <p:spPr bwMode="auto">
          <a:xfrm rot="-5400000">
            <a:off x="2667000" y="1524000"/>
            <a:ext cx="990600" cy="1143000"/>
          </a:xfrm>
          <a:prstGeom prst="triangle">
            <a:avLst>
              <a:gd name="adj" fmla="val 50000"/>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0" name="AutoShape 12"/>
          <p:cNvSpPr>
            <a:spLocks noChangeArrowheads="1"/>
          </p:cNvSpPr>
          <p:nvPr/>
        </p:nvSpPr>
        <p:spPr bwMode="auto">
          <a:xfrm rot="-5400000">
            <a:off x="2667000" y="5410200"/>
            <a:ext cx="990600" cy="1143000"/>
          </a:xfrm>
          <a:prstGeom prst="triangle">
            <a:avLst>
              <a:gd name="adj" fmla="val 50000"/>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1" name="AutoShape 13"/>
          <p:cNvSpPr>
            <a:spLocks noChangeArrowheads="1"/>
          </p:cNvSpPr>
          <p:nvPr/>
        </p:nvSpPr>
        <p:spPr bwMode="auto">
          <a:xfrm rot="-5400000">
            <a:off x="2667000" y="4114800"/>
            <a:ext cx="990600" cy="1143000"/>
          </a:xfrm>
          <a:prstGeom prst="triangle">
            <a:avLst>
              <a:gd name="adj" fmla="val 50000"/>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2" name="AutoShape 14"/>
          <p:cNvSpPr>
            <a:spLocks noChangeArrowheads="1"/>
          </p:cNvSpPr>
          <p:nvPr/>
        </p:nvSpPr>
        <p:spPr bwMode="auto">
          <a:xfrm rot="-5400000">
            <a:off x="2667000" y="2743200"/>
            <a:ext cx="990600" cy="1143000"/>
          </a:xfrm>
          <a:prstGeom prst="triangle">
            <a:avLst>
              <a:gd name="adj" fmla="val 50000"/>
            </a:avLst>
          </a:prstGeom>
          <a:gradFill rotWithShape="0">
            <a:gsLst>
              <a:gs pos="0">
                <a:schemeClr val="tx1"/>
              </a:gs>
              <a:gs pos="100000">
                <a:schemeClr val="tx1">
                  <a:gamma/>
                  <a:tint val="0"/>
                  <a:invGamma/>
                </a:schemeClr>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3" name="AutoShape 15"/>
          <p:cNvSpPr>
            <a:spLocks noChangeArrowheads="1"/>
          </p:cNvSpPr>
          <p:nvPr/>
        </p:nvSpPr>
        <p:spPr bwMode="auto">
          <a:xfrm rot="5400000" flipH="1">
            <a:off x="5715000" y="1524000"/>
            <a:ext cx="990600" cy="1143000"/>
          </a:xfrm>
          <a:prstGeom prst="triangle">
            <a:avLst>
              <a:gd name="adj" fmla="val 50000"/>
            </a:avLst>
          </a:prstGeom>
          <a:gradFill rotWithShape="0">
            <a:gsLst>
              <a:gs pos="0">
                <a:schemeClr val="tx1">
                  <a:gamma/>
                  <a:tint val="0"/>
                  <a:invGamma/>
                </a:schemeClr>
              </a:gs>
              <a:gs pos="100000">
                <a:schemeClr val="tx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4" name="AutoShape 16"/>
          <p:cNvSpPr>
            <a:spLocks noChangeArrowheads="1"/>
          </p:cNvSpPr>
          <p:nvPr/>
        </p:nvSpPr>
        <p:spPr bwMode="auto">
          <a:xfrm rot="5400000" flipH="1">
            <a:off x="5715000" y="5410200"/>
            <a:ext cx="990600" cy="1143000"/>
          </a:xfrm>
          <a:prstGeom prst="triangle">
            <a:avLst>
              <a:gd name="adj" fmla="val 50000"/>
            </a:avLst>
          </a:prstGeom>
          <a:gradFill rotWithShape="0">
            <a:gsLst>
              <a:gs pos="0">
                <a:schemeClr val="tx1">
                  <a:gamma/>
                  <a:tint val="0"/>
                  <a:invGamma/>
                </a:schemeClr>
              </a:gs>
              <a:gs pos="100000">
                <a:schemeClr val="tx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5" name="AutoShape 17"/>
          <p:cNvSpPr>
            <a:spLocks noChangeArrowheads="1"/>
          </p:cNvSpPr>
          <p:nvPr/>
        </p:nvSpPr>
        <p:spPr bwMode="auto">
          <a:xfrm rot="5400000" flipH="1">
            <a:off x="5715000" y="4114800"/>
            <a:ext cx="990600" cy="1143000"/>
          </a:xfrm>
          <a:prstGeom prst="triangle">
            <a:avLst>
              <a:gd name="adj" fmla="val 50000"/>
            </a:avLst>
          </a:prstGeom>
          <a:gradFill rotWithShape="0">
            <a:gsLst>
              <a:gs pos="0">
                <a:schemeClr val="tx1">
                  <a:gamma/>
                  <a:tint val="0"/>
                  <a:invGamma/>
                </a:schemeClr>
              </a:gs>
              <a:gs pos="100000">
                <a:schemeClr val="tx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6" name="AutoShape 18"/>
          <p:cNvSpPr>
            <a:spLocks noChangeArrowheads="1"/>
          </p:cNvSpPr>
          <p:nvPr/>
        </p:nvSpPr>
        <p:spPr bwMode="auto">
          <a:xfrm rot="5400000" flipH="1">
            <a:off x="5715000" y="2743200"/>
            <a:ext cx="990600" cy="1143000"/>
          </a:xfrm>
          <a:prstGeom prst="triangle">
            <a:avLst>
              <a:gd name="adj" fmla="val 50000"/>
            </a:avLst>
          </a:prstGeom>
          <a:gradFill rotWithShape="0">
            <a:gsLst>
              <a:gs pos="0">
                <a:schemeClr val="tx1">
                  <a:gamma/>
                  <a:tint val="0"/>
                  <a:invGamma/>
                </a:schemeClr>
              </a:gs>
              <a:gs pos="100000">
                <a:schemeClr val="tx1"/>
              </a:gs>
            </a:gsLst>
            <a:lin ang="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507" name="Rectangle 19"/>
          <p:cNvSpPr>
            <a:spLocks noChangeArrowheads="1"/>
          </p:cNvSpPr>
          <p:nvPr/>
        </p:nvSpPr>
        <p:spPr bwMode="auto">
          <a:xfrm>
            <a:off x="6189906" y="1690255"/>
            <a:ext cx="2362200" cy="464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r>
              <a:rPr lang="en-US" sz="2400" b="1" dirty="0"/>
              <a:t>Assembly</a:t>
            </a:r>
          </a:p>
          <a:p>
            <a:pPr marL="342900" indent="-342900">
              <a:spcBef>
                <a:spcPct val="20000"/>
              </a:spcBef>
            </a:pPr>
            <a:endParaRPr lang="en-US" sz="2400" b="1" dirty="0"/>
          </a:p>
          <a:p>
            <a:pPr marL="342900" indent="-342900">
              <a:spcBef>
                <a:spcPct val="20000"/>
              </a:spcBef>
            </a:pPr>
            <a:endParaRPr lang="en-US" sz="2400" b="1" dirty="0"/>
          </a:p>
          <a:p>
            <a:pPr marL="342900" indent="-342900">
              <a:spcBef>
                <a:spcPct val="20000"/>
              </a:spcBef>
            </a:pPr>
            <a:r>
              <a:rPr lang="en-US" sz="2400" b="1" dirty="0"/>
              <a:t>Folding</a:t>
            </a:r>
          </a:p>
          <a:p>
            <a:pPr marL="342900" indent="-342900">
              <a:spcBef>
                <a:spcPct val="20000"/>
              </a:spcBef>
            </a:pPr>
            <a:endParaRPr lang="en-US" sz="2400" b="1" dirty="0"/>
          </a:p>
          <a:p>
            <a:pPr marL="342900" indent="-342900">
              <a:spcBef>
                <a:spcPct val="20000"/>
              </a:spcBef>
            </a:pPr>
            <a:endParaRPr lang="en-US" sz="2400" b="1" dirty="0"/>
          </a:p>
          <a:p>
            <a:pPr marL="342900" indent="-342900">
              <a:spcBef>
                <a:spcPct val="20000"/>
              </a:spcBef>
            </a:pPr>
            <a:r>
              <a:rPr lang="en-US" sz="2400" b="1" dirty="0"/>
              <a:t>Packing</a:t>
            </a:r>
          </a:p>
          <a:p>
            <a:pPr marL="342900" indent="-342900">
              <a:spcBef>
                <a:spcPct val="20000"/>
              </a:spcBef>
            </a:pPr>
            <a:endParaRPr lang="en-US" sz="2400" b="1" dirty="0"/>
          </a:p>
          <a:p>
            <a:pPr marL="342900" indent="-342900">
              <a:spcBef>
                <a:spcPct val="20000"/>
              </a:spcBef>
            </a:pPr>
            <a:endParaRPr lang="en-US" sz="2400" b="1" dirty="0"/>
          </a:p>
          <a:p>
            <a:pPr marL="342900" indent="-342900">
              <a:spcBef>
                <a:spcPct val="20000"/>
              </a:spcBef>
            </a:pPr>
            <a:r>
              <a:rPr lang="en-US" sz="2400" b="1" dirty="0"/>
              <a:t>Interaction</a:t>
            </a:r>
          </a:p>
        </p:txBody>
      </p:sp>
      <p:pic>
        <p:nvPicPr>
          <p:cNvPr id="63495" name="Picture 7" descr="flowchar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657600" y="1524000"/>
            <a:ext cx="2076450" cy="4953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810300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title"/>
          </p:nvPr>
        </p:nvSpPr>
        <p:spPr>
          <a:xfrm>
            <a:off x="683568" y="764704"/>
            <a:ext cx="2520280" cy="653453"/>
          </a:xfrm>
        </p:spPr>
        <p:style>
          <a:lnRef idx="1">
            <a:schemeClr val="accent6"/>
          </a:lnRef>
          <a:fillRef idx="2">
            <a:schemeClr val="accent6"/>
          </a:fillRef>
          <a:effectRef idx="1">
            <a:schemeClr val="accent6"/>
          </a:effectRef>
          <a:fontRef idx="minor">
            <a:schemeClr val="dk1"/>
          </a:fontRef>
        </p:style>
        <p:txBody>
          <a:bodyPr/>
          <a:lstStyle/>
          <a:p>
            <a:r>
              <a:rPr lang="en-US" sz="3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Note :</a:t>
            </a:r>
          </a:p>
        </p:txBody>
      </p:sp>
      <p:sp>
        <p:nvSpPr>
          <p:cNvPr id="9220" name="Rectangle 7"/>
          <p:cNvSpPr>
            <a:spLocks noChangeArrowheads="1"/>
          </p:cNvSpPr>
          <p:nvPr/>
        </p:nvSpPr>
        <p:spPr bwMode="auto">
          <a:xfrm>
            <a:off x="667869" y="1556792"/>
            <a:ext cx="7920880" cy="172819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lstStyle/>
          <a:p>
            <a:pPr marL="342900" indent="-342900" algn="justLow" rtl="0">
              <a:lnSpc>
                <a:spcPct val="90000"/>
              </a:lnSpc>
              <a:spcBef>
                <a:spcPct val="20000"/>
              </a:spcBef>
              <a:buFontTx/>
              <a:buChar char="•"/>
              <a:defRPr/>
            </a:pPr>
            <a:endParaRPr lang="en-US" sz="2400" dirty="0" smtClean="0">
              <a:latin typeface="Times New Roman" pitchFamily="18" charset="0"/>
              <a:cs typeface="Times New Roman" pitchFamily="18" charset="0"/>
            </a:endParaRPr>
          </a:p>
          <a:p>
            <a:pPr marL="342900" indent="-342900" algn="justLow" rtl="0">
              <a:lnSpc>
                <a:spcPct val="90000"/>
              </a:lnSpc>
              <a:spcBef>
                <a:spcPct val="20000"/>
              </a:spcBef>
              <a:buFontTx/>
              <a:buChar char="•"/>
              <a:defRPr/>
            </a:pPr>
            <a:r>
              <a:rPr lang="en-US" sz="2400" dirty="0" smtClean="0">
                <a:latin typeface="Times New Roman" pitchFamily="18" charset="0"/>
                <a:cs typeface="Times New Roman" pitchFamily="18" charset="0"/>
              </a:rPr>
              <a:t>Protein Assembly occurs </a:t>
            </a:r>
            <a:r>
              <a:rPr lang="en-US" sz="2400" dirty="0">
                <a:latin typeface="Times New Roman" pitchFamily="18" charset="0"/>
                <a:cs typeface="Times New Roman" pitchFamily="18" charset="0"/>
              </a:rPr>
              <a:t>at the ribosome </a:t>
            </a:r>
            <a:r>
              <a:rPr lang="en-US" sz="2400" dirty="0" smtClean="0">
                <a:latin typeface="Times New Roman" pitchFamily="18" charset="0"/>
                <a:cs typeface="Times New Roman" pitchFamily="18" charset="0"/>
              </a:rPr>
              <a:t> which involves </a:t>
            </a:r>
            <a:r>
              <a:rPr lang="en-US" sz="2400" dirty="0">
                <a:latin typeface="Times New Roman" pitchFamily="18" charset="0"/>
                <a:cs typeface="Times New Roman" pitchFamily="18" charset="0"/>
              </a:rPr>
              <a:t>polymerization of amino acids attached to </a:t>
            </a:r>
            <a:r>
              <a:rPr lang="en-US" sz="2400" dirty="0" err="1" smtClean="0">
                <a:latin typeface="Times New Roman" pitchFamily="18" charset="0"/>
                <a:cs typeface="Times New Roman" pitchFamily="18" charset="0"/>
              </a:rPr>
              <a:t>tRNA</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this yields </a:t>
            </a:r>
            <a:r>
              <a:rPr lang="en-US" sz="2400" dirty="0">
                <a:latin typeface="Times New Roman" pitchFamily="18" charset="0"/>
                <a:cs typeface="Times New Roman" pitchFamily="18" charset="0"/>
              </a:rPr>
              <a:t>primary </a:t>
            </a:r>
            <a:r>
              <a:rPr lang="en-US" sz="2400" dirty="0" smtClean="0">
                <a:latin typeface="Times New Roman" pitchFamily="18" charset="0"/>
                <a:cs typeface="Times New Roman" pitchFamily="18" charset="0"/>
              </a:rPr>
              <a:t>structure.</a:t>
            </a:r>
          </a:p>
          <a:p>
            <a:pPr marL="342900" indent="-342900" algn="justLow" rtl="0">
              <a:lnSpc>
                <a:spcPct val="90000"/>
              </a:lnSpc>
              <a:spcBef>
                <a:spcPct val="20000"/>
              </a:spcBef>
              <a:buFontTx/>
              <a:buChar char="•"/>
              <a:defRPr/>
            </a:pPr>
            <a:endParaRPr lang="en-US" sz="2400" dirty="0">
              <a:latin typeface="Times New Roman" pitchFamily="18" charset="0"/>
              <a:cs typeface="Times New Roman" pitchFamily="18" charset="0"/>
            </a:endParaRPr>
          </a:p>
          <a:p>
            <a:pPr marL="342900" indent="-342900" algn="justLow" rtl="0">
              <a:lnSpc>
                <a:spcPct val="90000"/>
              </a:lnSpc>
              <a:spcBef>
                <a:spcPct val="20000"/>
              </a:spcBef>
              <a:buFontTx/>
              <a:buChar char="•"/>
              <a:defRPr/>
            </a:pPr>
            <a:endParaRPr lang="en-US" sz="2400" b="1" dirty="0">
              <a:latin typeface="Times New Roman" pitchFamily="18" charset="0"/>
              <a:cs typeface="Times New Roman" pitchFamily="18" charset="0"/>
            </a:endParaRPr>
          </a:p>
          <a:p>
            <a:pPr marL="342900" indent="-342900">
              <a:lnSpc>
                <a:spcPct val="90000"/>
              </a:lnSpc>
              <a:spcBef>
                <a:spcPct val="20000"/>
              </a:spcBef>
              <a:buFontTx/>
              <a:buChar char="•"/>
              <a:defRPr/>
            </a:pPr>
            <a:endParaRPr lang="en-US" sz="2800" b="1" dirty="0"/>
          </a:p>
        </p:txBody>
      </p:sp>
      <p:pic>
        <p:nvPicPr>
          <p:cNvPr id="8197" name="Picture 4" descr="Illustration of the Translation proces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81726" y="3501008"/>
            <a:ext cx="4428926" cy="2454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0584566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73144"/>
          </a:xfrm>
        </p:spPr>
        <p:style>
          <a:lnRef idx="0">
            <a:schemeClr val="accent1"/>
          </a:lnRef>
          <a:fillRef idx="3">
            <a:schemeClr val="accent1"/>
          </a:fillRef>
          <a:effectRef idx="3">
            <a:schemeClr val="accent1"/>
          </a:effectRef>
          <a:fontRef idx="minor">
            <a:schemeClr val="lt1"/>
          </a:fontRef>
        </p:style>
        <p:txBody>
          <a:bodyPr>
            <a:normAutofit/>
          </a:bodyPr>
          <a:lstStyle/>
          <a:p>
            <a:r>
              <a:rPr lang="en-US" sz="2800" b="1" dirty="0" smtClean="0">
                <a:solidFill>
                  <a:schemeClr val="tx1"/>
                </a:solidFill>
                <a:latin typeface="Times New Roman" pitchFamily="18" charset="0"/>
                <a:cs typeface="Times New Roman" pitchFamily="18" charset="0"/>
              </a:rPr>
              <a:t>1- PRIMARY </a:t>
            </a:r>
            <a:r>
              <a:rPr lang="en-US" sz="2800" b="1" dirty="0">
                <a:solidFill>
                  <a:schemeClr val="tx1"/>
                </a:solidFill>
                <a:latin typeface="Times New Roman" pitchFamily="18" charset="0"/>
                <a:cs typeface="Times New Roman" pitchFamily="18" charset="0"/>
              </a:rPr>
              <a:t>STRUCTURE </a:t>
            </a:r>
            <a:r>
              <a:rPr lang="en-US" sz="2800" b="1" dirty="0" smtClean="0">
                <a:solidFill>
                  <a:schemeClr val="tx1"/>
                </a:solidFill>
                <a:latin typeface="Times New Roman" pitchFamily="18" charset="0"/>
                <a:cs typeface="Times New Roman" pitchFamily="18" charset="0"/>
              </a:rPr>
              <a:t>OF PROTEINS</a:t>
            </a:r>
            <a:endParaRPr lang="en-US" sz="2800"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1043492" y="1916832"/>
            <a:ext cx="6984892" cy="3915797"/>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Low"/>
            <a:endParaRPr lang="en-US" dirty="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sequence of amino acids in a protein is called the primary </a:t>
            </a:r>
            <a:r>
              <a:rPr lang="en-US" dirty="0" smtClean="0">
                <a:latin typeface="Times New Roman" pitchFamily="18" charset="0"/>
                <a:cs typeface="Times New Roman" pitchFamily="18" charset="0"/>
              </a:rPr>
              <a:t>structure of </a:t>
            </a:r>
            <a:r>
              <a:rPr lang="en-US" dirty="0">
                <a:latin typeface="Times New Roman" pitchFamily="18" charset="0"/>
                <a:cs typeface="Times New Roman" pitchFamily="18" charset="0"/>
              </a:rPr>
              <a:t>the protein</a:t>
            </a:r>
            <a:r>
              <a:rPr lang="en-US" dirty="0" smtClean="0">
                <a:latin typeface="Times New Roman" pitchFamily="18" charset="0"/>
                <a:cs typeface="Times New Roman" pitchFamily="18" charset="0"/>
              </a:rPr>
              <a:t>.</a:t>
            </a:r>
          </a:p>
          <a:p>
            <a:pPr marL="68580" indent="0"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 </a:t>
            </a:r>
            <a:r>
              <a:rPr lang="en-US" dirty="0">
                <a:latin typeface="Times New Roman" pitchFamily="18" charset="0"/>
                <a:cs typeface="Times New Roman" pitchFamily="18" charset="0"/>
              </a:rPr>
              <a:t>Understanding the primary structure of proteins is </a:t>
            </a:r>
            <a:r>
              <a:rPr lang="en-US" dirty="0" smtClean="0">
                <a:latin typeface="Times New Roman" pitchFamily="18" charset="0"/>
                <a:cs typeface="Times New Roman" pitchFamily="18" charset="0"/>
              </a:rPr>
              <a:t>important because </a:t>
            </a:r>
            <a:r>
              <a:rPr lang="en-US" dirty="0">
                <a:latin typeface="Times New Roman" pitchFamily="18" charset="0"/>
                <a:cs typeface="Times New Roman" pitchFamily="18" charset="0"/>
              </a:rPr>
              <a:t>many genetic diseases result in proteins with </a:t>
            </a:r>
            <a:r>
              <a:rPr lang="en-US" dirty="0" smtClean="0">
                <a:latin typeface="Times New Roman" pitchFamily="18" charset="0"/>
                <a:cs typeface="Times New Roman" pitchFamily="18" charset="0"/>
              </a:rPr>
              <a:t>abnormal amino </a:t>
            </a:r>
            <a:r>
              <a:rPr lang="en-US" dirty="0">
                <a:latin typeface="Times New Roman" pitchFamily="18" charset="0"/>
                <a:cs typeface="Times New Roman" pitchFamily="18" charset="0"/>
              </a:rPr>
              <a:t>acid sequences, which cause improper folding and loss </a:t>
            </a:r>
            <a:r>
              <a:rPr lang="en-US" dirty="0" smtClean="0">
                <a:latin typeface="Times New Roman" pitchFamily="18" charset="0"/>
                <a:cs typeface="Times New Roman" pitchFamily="18" charset="0"/>
              </a:rPr>
              <a:t>or impairment </a:t>
            </a:r>
            <a:r>
              <a:rPr lang="en-US" dirty="0">
                <a:latin typeface="Times New Roman" pitchFamily="18" charset="0"/>
                <a:cs typeface="Times New Roman" pitchFamily="18" charset="0"/>
              </a:rPr>
              <a:t>of normal function. </a:t>
            </a:r>
            <a:endParaRPr lang="en-US" dirty="0" smtClean="0">
              <a:latin typeface="Times New Roman" pitchFamily="18" charset="0"/>
              <a:cs typeface="Times New Roman" pitchFamily="18" charset="0"/>
            </a:endParaRPr>
          </a:p>
          <a:p>
            <a:pPr marL="68580" indent="0" algn="justLow">
              <a:buNone/>
            </a:pPr>
            <a:endParaRPr lang="en-US" dirty="0" smtClean="0">
              <a:latin typeface="Times New Roman" pitchFamily="18" charset="0"/>
              <a:cs typeface="Times New Roman" pitchFamily="18" charset="0"/>
            </a:endParaRPr>
          </a:p>
          <a:p>
            <a:pPr algn="justLow"/>
            <a:r>
              <a:rPr lang="en-US" dirty="0" smtClean="0">
                <a:latin typeface="Times New Roman" pitchFamily="18" charset="0"/>
                <a:cs typeface="Times New Roman" pitchFamily="18" charset="0"/>
              </a:rPr>
              <a:t>If </a:t>
            </a:r>
            <a:r>
              <a:rPr lang="en-US" dirty="0">
                <a:latin typeface="Times New Roman" pitchFamily="18" charset="0"/>
                <a:cs typeface="Times New Roman" pitchFamily="18" charset="0"/>
              </a:rPr>
              <a:t>the primary structures of the </a:t>
            </a:r>
            <a:r>
              <a:rPr lang="en-US" dirty="0" smtClean="0">
                <a:latin typeface="Times New Roman" pitchFamily="18" charset="0"/>
                <a:cs typeface="Times New Roman" pitchFamily="18" charset="0"/>
              </a:rPr>
              <a:t>normal and </a:t>
            </a:r>
            <a:r>
              <a:rPr lang="en-US" dirty="0">
                <a:latin typeface="Times New Roman" pitchFamily="18" charset="0"/>
                <a:cs typeface="Times New Roman" pitchFamily="18" charset="0"/>
              </a:rPr>
              <a:t>the mutated proteins are known, this information may be used </a:t>
            </a:r>
            <a:r>
              <a:rPr lang="en-US" dirty="0" smtClean="0">
                <a:latin typeface="Times New Roman" pitchFamily="18" charset="0"/>
                <a:cs typeface="Times New Roman" pitchFamily="18" charset="0"/>
              </a:rPr>
              <a:t>to diagnose </a:t>
            </a:r>
            <a:r>
              <a:rPr lang="en-US" dirty="0">
                <a:latin typeface="Times New Roman" pitchFamily="18" charset="0"/>
                <a:cs typeface="Times New Roman" pitchFamily="18" charset="0"/>
              </a:rPr>
              <a:t>or study the disease.</a:t>
            </a:r>
          </a:p>
        </p:txBody>
      </p:sp>
    </p:spTree>
    <p:extLst>
      <p:ext uri="{BB962C8B-B14F-4D97-AF65-F5344CB8AC3E}">
        <p14:creationId xmlns="" xmlns:p14="http://schemas.microsoft.com/office/powerpoint/2010/main" val="38492547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2916</TotalTime>
  <Words>6992</Words>
  <Application>Microsoft Office PowerPoint</Application>
  <PresentationFormat>On-screen Show (4:3)</PresentationFormat>
  <Paragraphs>690</Paragraphs>
  <Slides>65</Slides>
  <Notes>63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Austin</vt:lpstr>
      <vt:lpstr>Photo Editor Photo</vt:lpstr>
      <vt:lpstr>Structure of protein </vt:lpstr>
      <vt:lpstr>Learning Outcomes - Proteins</vt:lpstr>
      <vt:lpstr>Structure of Proteins</vt:lpstr>
      <vt:lpstr> Why knowing protein structure is important ????</vt:lpstr>
      <vt:lpstr>Protein Structure</vt:lpstr>
      <vt:lpstr>Levels of Protein Structure</vt:lpstr>
      <vt:lpstr>Chemistry of Protein Structure</vt:lpstr>
      <vt:lpstr>Note :</vt:lpstr>
      <vt:lpstr>1- PRIMARY STRUCTURE OF PROTEINS</vt:lpstr>
      <vt:lpstr>1- PRIMARY STRUCTURE OF PROTEINS</vt:lpstr>
      <vt:lpstr>PRIMARY STRUCTURE OF PROTEINS</vt:lpstr>
      <vt:lpstr>PRIMARY STRUCTURE OF PROTEINS</vt:lpstr>
      <vt:lpstr> The trans-peptide group.</vt:lpstr>
      <vt:lpstr>1- PRIMARY STRUCTURE OF PROTEINS</vt:lpstr>
      <vt:lpstr>Slide 15</vt:lpstr>
      <vt:lpstr>1- PRIMARY STRUCTURE OF PROTEINS</vt:lpstr>
      <vt:lpstr>2- SECONDARY STRUCTURE OF PROTEINS</vt:lpstr>
      <vt:lpstr>2- SECONDARY STRUCTURE OF PROTEINS</vt:lpstr>
      <vt:lpstr>Secondary structure</vt:lpstr>
      <vt:lpstr>2- SECONDARY STRUCTURE OF PROTEINS</vt:lpstr>
      <vt:lpstr>2- SECONDARY STRUCTURE OF PROTEINS</vt:lpstr>
      <vt:lpstr>Parallel and antiparallel sheets</vt:lpstr>
      <vt:lpstr>Slide 23</vt:lpstr>
      <vt:lpstr>Slide 24</vt:lpstr>
      <vt:lpstr>3-TERTIARY STRUCTURE OF GLOBULAR PROTEINS</vt:lpstr>
      <vt:lpstr>Slide 26</vt:lpstr>
      <vt:lpstr>Slide 27</vt:lpstr>
      <vt:lpstr>3-TERTIARY STRUCTURE OF GLOBULAR PROTEINS</vt:lpstr>
      <vt:lpstr>Types of Tertiary Structure</vt:lpstr>
      <vt:lpstr>Protein folding </vt:lpstr>
      <vt:lpstr>4- QUATERNARY STRUCTURE OF PROTEINS</vt:lpstr>
      <vt:lpstr>QUATERNARY STRUCTURE </vt:lpstr>
      <vt:lpstr>Slide 33</vt:lpstr>
      <vt:lpstr>     The quaternary structure of hemoglobin</vt:lpstr>
      <vt:lpstr>Slide 35</vt:lpstr>
      <vt:lpstr>Slide 36</vt:lpstr>
      <vt:lpstr>Slide 37</vt:lpstr>
      <vt:lpstr>Protein structure: overview</vt:lpstr>
      <vt:lpstr>Protein Classification</vt:lpstr>
      <vt:lpstr>Slide 40</vt:lpstr>
      <vt:lpstr>Analysis of  Protein and Amino Acids</vt:lpstr>
      <vt:lpstr>1- ANALYSIS OF THE AMINO ACID CONTENT OF BIOLOGIC MATERIALS</vt:lpstr>
      <vt:lpstr>Determination of the Amino Acid Composition of   Polypeptide Chain</vt:lpstr>
      <vt:lpstr>Slide 44</vt:lpstr>
      <vt:lpstr>Slide 45</vt:lpstr>
      <vt:lpstr>Slide 46</vt:lpstr>
      <vt:lpstr> 2- Protein Purification and Analysis</vt:lpstr>
      <vt:lpstr>Steps of Protein Purification</vt:lpstr>
      <vt:lpstr>Slide 49</vt:lpstr>
      <vt:lpstr>Salting Out : A method of protein separation and purification </vt:lpstr>
      <vt:lpstr>Chromatography: A method for protein separation and purification </vt:lpstr>
      <vt:lpstr>Types of Chromatography</vt:lpstr>
      <vt:lpstr>Column Chromatography</vt:lpstr>
      <vt:lpstr>Three Chromatographic Methods used in Protein Purification.</vt:lpstr>
      <vt:lpstr>1.  Ion-Exchange Chromatography</vt:lpstr>
      <vt:lpstr>Slide 56</vt:lpstr>
      <vt:lpstr>Slide 57</vt:lpstr>
      <vt:lpstr>Protein Purity Is Assessed by Polyacrylamide Gel Electrophoresis (PAGE)</vt:lpstr>
      <vt:lpstr>Protein Purity Is Assessed by Polyacrylamide Gel Electrophoresis (PAGE)</vt:lpstr>
      <vt:lpstr>Polypeptide Sequencing</vt:lpstr>
      <vt:lpstr>                Edman Degradation Sequencing of polypeptide from its N-terminal end  </vt:lpstr>
      <vt:lpstr>Slide 62</vt:lpstr>
      <vt:lpstr>Mass Spectrometry</vt:lpstr>
      <vt:lpstr>Mass Spectrometry</vt:lpstr>
      <vt:lpstr>Slide 65</vt:lpstr>
    </vt:vector>
  </TitlesOfParts>
  <Company>isra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amino acids </dc:title>
  <dc:creator>D_fares</dc:creator>
  <cp:lastModifiedBy>shosho</cp:lastModifiedBy>
  <cp:revision>310</cp:revision>
  <dcterms:created xsi:type="dcterms:W3CDTF">2016-09-22T08:49:46Z</dcterms:created>
  <dcterms:modified xsi:type="dcterms:W3CDTF">2018-11-10T09:02:14Z</dcterms:modified>
</cp:coreProperties>
</file>