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43"/>
  </p:notesMasterIdLst>
  <p:handoutMasterIdLst>
    <p:handoutMasterId r:id="rId44"/>
  </p:handoutMasterIdLst>
  <p:sldIdLst>
    <p:sldId id="256" r:id="rId2"/>
    <p:sldId id="452" r:id="rId3"/>
    <p:sldId id="426" r:id="rId4"/>
    <p:sldId id="479" r:id="rId5"/>
    <p:sldId id="532" r:id="rId6"/>
    <p:sldId id="480" r:id="rId7"/>
    <p:sldId id="562" r:id="rId8"/>
    <p:sldId id="563" r:id="rId9"/>
    <p:sldId id="564" r:id="rId10"/>
    <p:sldId id="565" r:id="rId11"/>
    <p:sldId id="566" r:id="rId12"/>
    <p:sldId id="567" r:id="rId13"/>
    <p:sldId id="540" r:id="rId14"/>
    <p:sldId id="541" r:id="rId15"/>
    <p:sldId id="543" r:id="rId16"/>
    <p:sldId id="544" r:id="rId17"/>
    <p:sldId id="545" r:id="rId18"/>
    <p:sldId id="568" r:id="rId19"/>
    <p:sldId id="569" r:id="rId20"/>
    <p:sldId id="547" r:id="rId21"/>
    <p:sldId id="548" r:id="rId22"/>
    <p:sldId id="549" r:id="rId23"/>
    <p:sldId id="550" r:id="rId24"/>
    <p:sldId id="551" r:id="rId25"/>
    <p:sldId id="553" r:id="rId26"/>
    <p:sldId id="554" r:id="rId27"/>
    <p:sldId id="555" r:id="rId28"/>
    <p:sldId id="556" r:id="rId29"/>
    <p:sldId id="478" r:id="rId30"/>
    <p:sldId id="467" r:id="rId31"/>
    <p:sldId id="477" r:id="rId32"/>
    <p:sldId id="536" r:id="rId33"/>
    <p:sldId id="475" r:id="rId34"/>
    <p:sldId id="557" r:id="rId35"/>
    <p:sldId id="558" r:id="rId36"/>
    <p:sldId id="559" r:id="rId37"/>
    <p:sldId id="560" r:id="rId38"/>
    <p:sldId id="561" r:id="rId39"/>
    <p:sldId id="469" r:id="rId40"/>
    <p:sldId id="490" r:id="rId41"/>
    <p:sldId id="528" r:id="rId4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1182" autoAdjust="0"/>
  </p:normalViewPr>
  <p:slideViewPr>
    <p:cSldViewPr>
      <p:cViewPr varScale="1">
        <p:scale>
          <a:sx n="67" d="100"/>
          <a:sy n="67" d="100"/>
        </p:scale>
        <p:origin x="-1476" y="-96"/>
      </p:cViewPr>
      <p:guideLst>
        <p:guide orient="horz" pos="2160"/>
        <p:guide pos="2880"/>
      </p:guideLst>
    </p:cSldViewPr>
  </p:slideViewPr>
  <p:outlineViewPr>
    <p:cViewPr>
      <p:scale>
        <a:sx n="33" d="100"/>
        <a:sy n="33" d="100"/>
      </p:scale>
      <p:origin x="12" y="334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5954669D-C677-421E-B9C0-2502F9E14C76}" type="datetime1">
              <a:rPr lang="en-US" smtClean="0"/>
              <a:pPr/>
              <a:t>10/5/2019</a:t>
            </a:fld>
            <a:endParaRPr lang="ar-IQ"/>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F24F3DDE-734B-419B-9BE3-1712E551F237}" type="slidenum">
              <a:rPr lang="ar-IQ" smtClean="0"/>
              <a:pPr/>
              <a:t>‹#›</a:t>
            </a:fld>
            <a:endParaRPr lang="ar-IQ"/>
          </a:p>
        </p:txBody>
      </p:sp>
    </p:spTree>
    <p:extLst>
      <p:ext uri="{BB962C8B-B14F-4D97-AF65-F5344CB8AC3E}">
        <p14:creationId xmlns:p14="http://schemas.microsoft.com/office/powerpoint/2010/main" val="149470296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0E2E7AF-CD5A-4E29-B917-17508ADE1998}" type="datetime1">
              <a:rPr lang="en-US" smtClean="0"/>
              <a:pPr/>
              <a:t>10/5/2019</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3414538-2C83-44B7-9E89-3E38B8738449}" type="slidenum">
              <a:rPr lang="ar-IQ" smtClean="0"/>
              <a:pPr/>
              <a:t>‹#›</a:t>
            </a:fld>
            <a:endParaRPr lang="ar-IQ"/>
          </a:p>
        </p:txBody>
      </p:sp>
    </p:spTree>
    <p:extLst>
      <p:ext uri="{BB962C8B-B14F-4D97-AF65-F5344CB8AC3E}">
        <p14:creationId xmlns:p14="http://schemas.microsoft.com/office/powerpoint/2010/main" val="895645952"/>
      </p:ext>
    </p:extLst>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1</a:t>
            </a:fld>
            <a:endParaRPr lang="ar-IQ"/>
          </a:p>
        </p:txBody>
      </p:sp>
      <p:sp>
        <p:nvSpPr>
          <p:cNvPr id="5" name="Date Placeholder 4"/>
          <p:cNvSpPr>
            <a:spLocks noGrp="1"/>
          </p:cNvSpPr>
          <p:nvPr>
            <p:ph type="dt" idx="11"/>
          </p:nvPr>
        </p:nvSpPr>
        <p:spPr/>
        <p:txBody>
          <a:bodyPr/>
          <a:lstStyle/>
          <a:p>
            <a:fld id="{58A630D3-3D5C-49DF-BBF0-1A041891F50E}" type="datetime1">
              <a:rPr lang="en-US" smtClean="0"/>
              <a:pPr/>
              <a:t>10/5/2019</a:t>
            </a:fld>
            <a:endParaRPr lang="ar-IQ"/>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FD997BEA-979F-4AA1-BEC0-601FCB83C167}" type="slidenum">
              <a:rPr lang="ar-IQ" smtClean="0"/>
              <a:pPr/>
              <a:t>10</a:t>
            </a:fld>
            <a:endParaRPr lang="ar-IQ"/>
          </a:p>
        </p:txBody>
      </p:sp>
      <p:sp>
        <p:nvSpPr>
          <p:cNvPr id="5" name="Date Placeholder 4"/>
          <p:cNvSpPr>
            <a:spLocks noGrp="1"/>
          </p:cNvSpPr>
          <p:nvPr>
            <p:ph type="dt" idx="11"/>
          </p:nvPr>
        </p:nvSpPr>
        <p:spPr/>
        <p:txBody>
          <a:bodyPr/>
          <a:lstStyle/>
          <a:p>
            <a:fld id="{9818DBF3-619E-40FA-8BDE-85C6BE3DC4E2}" type="datetime1">
              <a:rPr lang="en-US" smtClean="0"/>
              <a:pPr/>
              <a:t>10/5/2019</a:t>
            </a:fld>
            <a:endParaRPr lang="ar-IQ"/>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FD997BEA-979F-4AA1-BEC0-601FCB83C167}" type="slidenum">
              <a:rPr lang="ar-IQ" smtClean="0"/>
              <a:pPr/>
              <a:t>11</a:t>
            </a:fld>
            <a:endParaRPr lang="ar-IQ"/>
          </a:p>
        </p:txBody>
      </p:sp>
      <p:sp>
        <p:nvSpPr>
          <p:cNvPr id="5" name="Date Placeholder 4"/>
          <p:cNvSpPr>
            <a:spLocks noGrp="1"/>
          </p:cNvSpPr>
          <p:nvPr>
            <p:ph type="dt" idx="11"/>
          </p:nvPr>
        </p:nvSpPr>
        <p:spPr/>
        <p:txBody>
          <a:bodyPr/>
          <a:lstStyle/>
          <a:p>
            <a:fld id="{F446A7C8-22C7-4592-879C-CE8470A356B1}" type="datetime1">
              <a:rPr lang="en-US" smtClean="0"/>
              <a:pPr/>
              <a:t>10/5/2019</a:t>
            </a:fld>
            <a:endParaRPr lang="ar-IQ"/>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FD997BEA-979F-4AA1-BEC0-601FCB83C167}" type="slidenum">
              <a:rPr lang="ar-IQ" smtClean="0"/>
              <a:pPr/>
              <a:t>12</a:t>
            </a:fld>
            <a:endParaRPr lang="ar-IQ"/>
          </a:p>
        </p:txBody>
      </p:sp>
      <p:sp>
        <p:nvSpPr>
          <p:cNvPr id="5" name="Date Placeholder 4"/>
          <p:cNvSpPr>
            <a:spLocks noGrp="1"/>
          </p:cNvSpPr>
          <p:nvPr>
            <p:ph type="dt" idx="11"/>
          </p:nvPr>
        </p:nvSpPr>
        <p:spPr/>
        <p:txBody>
          <a:bodyPr/>
          <a:lstStyle/>
          <a:p>
            <a:fld id="{E39F1D95-1900-4AA8-A415-F300FD463BA0}" type="datetime1">
              <a:rPr lang="en-US" smtClean="0"/>
              <a:pPr/>
              <a:t>10/5/2019</a:t>
            </a:fld>
            <a:endParaRPr lang="ar-IQ"/>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A97B09F-4B98-4321-92E7-2535396712D2}" type="slidenum">
              <a:rPr lang="ar-SA"/>
              <a:pPr eaLnBrk="1" hangingPunct="1"/>
              <a:t>13</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21CF01E-BFE7-4EB9-A4FA-1D62269F8C0D}" type="slidenum">
              <a:rPr lang="ar-SA"/>
              <a:pPr eaLnBrk="1" hangingPunct="1"/>
              <a:t>14</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847CD36-4AA6-4D85-9F64-8E30AEBD335C}" type="slidenum">
              <a:rPr lang="ar-SA"/>
              <a:pPr eaLnBrk="1" hangingPunct="1"/>
              <a:t>16</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568A7E-7EDA-4179-927A-C8999E671411}" type="slidenum">
              <a:rPr lang="ar-SA"/>
              <a:pPr eaLnBrk="1" hangingPunct="1"/>
              <a:t>17</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FD997BEA-979F-4AA1-BEC0-601FCB83C167}" type="slidenum">
              <a:rPr lang="ar-IQ" smtClean="0"/>
              <a:pPr/>
              <a:t>18</a:t>
            </a:fld>
            <a:endParaRPr lang="ar-IQ"/>
          </a:p>
        </p:txBody>
      </p:sp>
      <p:sp>
        <p:nvSpPr>
          <p:cNvPr id="5" name="Date Placeholder 4"/>
          <p:cNvSpPr>
            <a:spLocks noGrp="1"/>
          </p:cNvSpPr>
          <p:nvPr>
            <p:ph type="dt" idx="11"/>
          </p:nvPr>
        </p:nvSpPr>
        <p:spPr/>
        <p:txBody>
          <a:bodyPr/>
          <a:lstStyle/>
          <a:p>
            <a:fld id="{5A576DE5-E684-4CB9-A80C-74ABDB4ABBD4}" type="datetime1">
              <a:rPr lang="en-US" smtClean="0"/>
              <a:pPr/>
              <a:t>10/5/2019</a:t>
            </a:fld>
            <a:endParaRPr lang="ar-IQ"/>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19</a:t>
            </a:fld>
            <a:endParaRPr lang="ar-IQ"/>
          </a:p>
        </p:txBody>
      </p:sp>
      <p:sp>
        <p:nvSpPr>
          <p:cNvPr id="5" name="Date Placeholder 4"/>
          <p:cNvSpPr>
            <a:spLocks noGrp="1"/>
          </p:cNvSpPr>
          <p:nvPr>
            <p:ph type="dt" idx="11"/>
          </p:nvPr>
        </p:nvSpPr>
        <p:spPr/>
        <p:txBody>
          <a:bodyPr/>
          <a:lstStyle/>
          <a:p>
            <a:fld id="{C0DCA560-33C4-4037-B611-9E8CF5A93F26}" type="datetime1">
              <a:rPr lang="en-US" smtClean="0"/>
              <a:pPr/>
              <a:t>10/5/2019</a:t>
            </a:fld>
            <a:endParaRPr lang="ar-IQ"/>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5020B40-69E5-4C46-829C-08F23CE25131}" type="slidenum">
              <a:rPr lang="ar-SA"/>
              <a:pPr eaLnBrk="1" hangingPunct="1"/>
              <a:t>23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FD997BEA-979F-4AA1-BEC0-601FCB83C167}" type="slidenum">
              <a:rPr lang="ar-IQ" smtClean="0"/>
              <a:pPr/>
              <a:t>2</a:t>
            </a:fld>
            <a:endParaRPr lang="ar-IQ"/>
          </a:p>
        </p:txBody>
      </p:sp>
      <p:sp>
        <p:nvSpPr>
          <p:cNvPr id="5" name="Date Placeholder 4"/>
          <p:cNvSpPr>
            <a:spLocks noGrp="1"/>
          </p:cNvSpPr>
          <p:nvPr>
            <p:ph type="dt" idx="11"/>
          </p:nvPr>
        </p:nvSpPr>
        <p:spPr/>
        <p:txBody>
          <a:bodyPr/>
          <a:lstStyle/>
          <a:p>
            <a:fld id="{19F55B9F-CBCA-43C0-AE7B-17870DF9F2E8}" type="datetime1">
              <a:rPr lang="en-US" smtClean="0"/>
              <a:pPr/>
              <a:t>10/5/2019</a:t>
            </a:fld>
            <a:endParaRPr lang="ar-IQ"/>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1B3616B-6AD5-4AC0-B70A-44FB76719329}" type="slidenum">
              <a:rPr lang="ar-SA"/>
              <a:pPr eaLnBrk="1" hangingPunct="1"/>
              <a:t>24</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889785-4B11-47FE-A786-4397B9B7DD5B}" type="slidenum">
              <a:rPr lang="ar-SA"/>
              <a:pPr eaLnBrk="1" hangingPunct="1"/>
              <a:t>25</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4A0FC05-415B-4FAB-B950-70E2C230EF7A}" type="slidenum">
              <a:rPr lang="ar-SA"/>
              <a:pPr eaLnBrk="1" hangingPunct="1"/>
              <a:t>28</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0ED167A7-18A9-45C7-B1D0-B298E1941F81}" type="slidenum">
              <a:rPr lang="ar-IQ" smtClean="0"/>
              <a:pPr/>
              <a:t>29</a:t>
            </a:fld>
            <a:endParaRPr lang="ar-IQ"/>
          </a:p>
        </p:txBody>
      </p:sp>
      <p:sp>
        <p:nvSpPr>
          <p:cNvPr id="5" name="Date Placeholder 4"/>
          <p:cNvSpPr>
            <a:spLocks noGrp="1"/>
          </p:cNvSpPr>
          <p:nvPr>
            <p:ph type="dt" idx="11"/>
          </p:nvPr>
        </p:nvSpPr>
        <p:spPr/>
        <p:txBody>
          <a:bodyPr/>
          <a:lstStyle/>
          <a:p>
            <a:fld id="{35C10370-B2BE-42B7-976C-80665FECE8FD}" type="datetime1">
              <a:rPr lang="en-US" smtClean="0"/>
              <a:pPr/>
              <a:t>10/5/2019</a:t>
            </a:fld>
            <a:endParaRPr lang="ar-IQ"/>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auditory neurons BIPOLAR </a:t>
            </a:r>
          </a:p>
          <a:p>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cutaneous</a:t>
            </a:r>
            <a:r>
              <a:rPr lang="en-US" sz="1200" dirty="0" smtClean="0">
                <a:latin typeface="Times New Roman" pitchFamily="18" charset="0"/>
                <a:cs typeface="Times New Roman" pitchFamily="18" charset="0"/>
              </a:rPr>
              <a:t> neurons PSEUDOPOLAR</a:t>
            </a:r>
            <a:endParaRPr lang="ar-IQ" dirty="0"/>
          </a:p>
        </p:txBody>
      </p:sp>
      <p:sp>
        <p:nvSpPr>
          <p:cNvPr id="4" name="Slide Number Placeholder 3"/>
          <p:cNvSpPr>
            <a:spLocks noGrp="1"/>
          </p:cNvSpPr>
          <p:nvPr>
            <p:ph type="sldNum" sz="quarter" idx="10"/>
          </p:nvPr>
        </p:nvSpPr>
        <p:spPr/>
        <p:txBody>
          <a:bodyPr/>
          <a:lstStyle/>
          <a:p>
            <a:fld id="{FD997BEA-979F-4AA1-BEC0-601FCB83C167}" type="slidenum">
              <a:rPr lang="ar-IQ" smtClean="0"/>
              <a:pPr/>
              <a:t>30</a:t>
            </a:fld>
            <a:endParaRPr lang="ar-IQ"/>
          </a:p>
        </p:txBody>
      </p:sp>
      <p:sp>
        <p:nvSpPr>
          <p:cNvPr id="5" name="Date Placeholder 4"/>
          <p:cNvSpPr>
            <a:spLocks noGrp="1"/>
          </p:cNvSpPr>
          <p:nvPr>
            <p:ph type="dt" idx="11"/>
          </p:nvPr>
        </p:nvSpPr>
        <p:spPr/>
        <p:txBody>
          <a:bodyPr/>
          <a:lstStyle/>
          <a:p>
            <a:fld id="{3E76E872-4182-4C9F-A85A-5E735CB82A5D}" type="datetime1">
              <a:rPr lang="en-US" smtClean="0"/>
              <a:pPr/>
              <a:t>10/5/2019</a:t>
            </a:fld>
            <a:endParaRPr lang="ar-IQ"/>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FD997BEA-979F-4AA1-BEC0-601FCB83C167}" type="slidenum">
              <a:rPr lang="ar-IQ" smtClean="0"/>
              <a:pPr/>
              <a:t>31</a:t>
            </a:fld>
            <a:endParaRPr lang="ar-IQ"/>
          </a:p>
        </p:txBody>
      </p:sp>
      <p:sp>
        <p:nvSpPr>
          <p:cNvPr id="5" name="Date Placeholder 4"/>
          <p:cNvSpPr>
            <a:spLocks noGrp="1"/>
          </p:cNvSpPr>
          <p:nvPr>
            <p:ph type="dt" idx="11"/>
          </p:nvPr>
        </p:nvSpPr>
        <p:spPr/>
        <p:txBody>
          <a:bodyPr/>
          <a:lstStyle/>
          <a:p>
            <a:fld id="{71B37396-7B5F-4B89-AC0D-155BA6367B5A}" type="datetime1">
              <a:rPr lang="en-US" smtClean="0"/>
              <a:pPr/>
              <a:t>10/5/2019</a:t>
            </a:fld>
            <a:endParaRPr lang="ar-IQ"/>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FD997BEA-979F-4AA1-BEC0-601FCB83C167}" type="slidenum">
              <a:rPr lang="ar-IQ" smtClean="0"/>
              <a:pPr/>
              <a:t>32</a:t>
            </a:fld>
            <a:endParaRPr lang="ar-IQ"/>
          </a:p>
        </p:txBody>
      </p:sp>
      <p:sp>
        <p:nvSpPr>
          <p:cNvPr id="5" name="Date Placeholder 4"/>
          <p:cNvSpPr>
            <a:spLocks noGrp="1"/>
          </p:cNvSpPr>
          <p:nvPr>
            <p:ph type="dt" idx="11"/>
          </p:nvPr>
        </p:nvSpPr>
        <p:spPr/>
        <p:txBody>
          <a:bodyPr/>
          <a:lstStyle/>
          <a:p>
            <a:fld id="{71B37396-7B5F-4B89-AC0D-155BA6367B5A}" type="datetime1">
              <a:rPr lang="en-US" smtClean="0"/>
              <a:pPr/>
              <a:t>10/5/2019</a:t>
            </a:fld>
            <a:endParaRPr lang="ar-IQ"/>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33</a:t>
            </a:fld>
            <a:endParaRPr lang="ar-IQ"/>
          </a:p>
        </p:txBody>
      </p:sp>
      <p:sp>
        <p:nvSpPr>
          <p:cNvPr id="5" name="Date Placeholder 4"/>
          <p:cNvSpPr>
            <a:spLocks noGrp="1"/>
          </p:cNvSpPr>
          <p:nvPr>
            <p:ph type="dt" idx="11"/>
          </p:nvPr>
        </p:nvSpPr>
        <p:spPr/>
        <p:txBody>
          <a:bodyPr/>
          <a:lstStyle/>
          <a:p>
            <a:fld id="{F495BCC6-EDD2-4B62-ABFE-8BAFDA727CB3}" type="datetime1">
              <a:rPr lang="en-US" smtClean="0"/>
              <a:pPr/>
              <a:t>10/5/2019</a:t>
            </a:fld>
            <a:endParaRPr lang="ar-IQ"/>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FB42EDC-062C-4AA3-8D34-AAF266F67007}" type="slidenum">
              <a:rPr lang="ar-SA"/>
              <a:pPr eaLnBrk="1" hangingPunct="1"/>
              <a:t>34</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82637E8-C705-4442-87DC-60CCA3DC9840}" type="slidenum">
              <a:rPr lang="ar-SA"/>
              <a:pPr eaLnBrk="1" hangingPunct="1"/>
              <a:t>37</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3</a:t>
            </a:fld>
            <a:endParaRPr lang="ar-IQ"/>
          </a:p>
        </p:txBody>
      </p:sp>
      <p:sp>
        <p:nvSpPr>
          <p:cNvPr id="5" name="Date Placeholder 4"/>
          <p:cNvSpPr>
            <a:spLocks noGrp="1"/>
          </p:cNvSpPr>
          <p:nvPr>
            <p:ph type="dt" idx="11"/>
          </p:nvPr>
        </p:nvSpPr>
        <p:spPr/>
        <p:txBody>
          <a:bodyPr/>
          <a:lstStyle/>
          <a:p>
            <a:fld id="{49263756-AB5D-4FDA-8D02-8A1D8E2A0CD1}" type="datetime1">
              <a:rPr lang="en-US" smtClean="0"/>
              <a:pPr/>
              <a:t>10/5/2019</a:t>
            </a:fld>
            <a:endParaRPr lang="ar-IQ"/>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FD997BEA-979F-4AA1-BEC0-601FCB83C167}" type="slidenum">
              <a:rPr lang="ar-IQ" smtClean="0"/>
              <a:pPr/>
              <a:t>39</a:t>
            </a:fld>
            <a:endParaRPr lang="ar-IQ"/>
          </a:p>
        </p:txBody>
      </p:sp>
      <p:sp>
        <p:nvSpPr>
          <p:cNvPr id="5" name="Date Placeholder 4"/>
          <p:cNvSpPr>
            <a:spLocks noGrp="1"/>
          </p:cNvSpPr>
          <p:nvPr>
            <p:ph type="dt" idx="11"/>
          </p:nvPr>
        </p:nvSpPr>
        <p:spPr/>
        <p:txBody>
          <a:bodyPr/>
          <a:lstStyle/>
          <a:p>
            <a:fld id="{6845B296-79A5-4CA1-90C4-4EC7AF6E490A}" type="datetime1">
              <a:rPr lang="en-US" smtClean="0"/>
              <a:pPr/>
              <a:t>10/5/2019</a:t>
            </a:fld>
            <a:endParaRPr lang="ar-IQ"/>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0ED167A7-18A9-45C7-B1D0-B298E1941F81}" type="slidenum">
              <a:rPr lang="ar-IQ" smtClean="0"/>
              <a:pPr/>
              <a:t>40</a:t>
            </a:fld>
            <a:endParaRPr lang="ar-IQ"/>
          </a:p>
        </p:txBody>
      </p:sp>
      <p:sp>
        <p:nvSpPr>
          <p:cNvPr id="5" name="Date Placeholder 4"/>
          <p:cNvSpPr>
            <a:spLocks noGrp="1"/>
          </p:cNvSpPr>
          <p:nvPr>
            <p:ph type="dt" idx="11"/>
          </p:nvPr>
        </p:nvSpPr>
        <p:spPr/>
        <p:txBody>
          <a:bodyPr/>
          <a:lstStyle/>
          <a:p>
            <a:fld id="{CE1CA8C2-052B-48C3-AF82-6646EED35F26}" type="datetime1">
              <a:rPr lang="en-US" smtClean="0"/>
              <a:pPr/>
              <a:t>10/5/2019</a:t>
            </a:fld>
            <a:endParaRPr lang="ar-IQ"/>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41</a:t>
            </a:fld>
            <a:endParaRPr lang="ar-IQ"/>
          </a:p>
        </p:txBody>
      </p:sp>
      <p:sp>
        <p:nvSpPr>
          <p:cNvPr id="5" name="Date Placeholder 4"/>
          <p:cNvSpPr>
            <a:spLocks noGrp="1"/>
          </p:cNvSpPr>
          <p:nvPr>
            <p:ph type="dt" idx="11"/>
          </p:nvPr>
        </p:nvSpPr>
        <p:spPr/>
        <p:txBody>
          <a:bodyPr/>
          <a:lstStyle/>
          <a:p>
            <a:fld id="{A64F5918-F17C-4DCA-8820-E8FEF27A62BF}" type="datetime1">
              <a:rPr lang="en-US" smtClean="0"/>
              <a:pPr/>
              <a:t>10/5/2019</a:t>
            </a:fld>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FD997BEA-979F-4AA1-BEC0-601FCB83C167}" type="slidenum">
              <a:rPr lang="ar-IQ" smtClean="0"/>
              <a:pPr/>
              <a:t>4</a:t>
            </a:fld>
            <a:endParaRPr lang="ar-IQ"/>
          </a:p>
        </p:txBody>
      </p:sp>
      <p:sp>
        <p:nvSpPr>
          <p:cNvPr id="5" name="Date Placeholder 4"/>
          <p:cNvSpPr>
            <a:spLocks noGrp="1"/>
          </p:cNvSpPr>
          <p:nvPr>
            <p:ph type="dt" idx="11"/>
          </p:nvPr>
        </p:nvSpPr>
        <p:spPr/>
        <p:txBody>
          <a:bodyPr/>
          <a:lstStyle/>
          <a:p>
            <a:fld id="{6848E829-8019-4BE6-A688-FDD3E3290C08}" type="datetime1">
              <a:rPr lang="en-US" smtClean="0"/>
              <a:pPr/>
              <a:t>10/5/2019</a:t>
            </a:fld>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Date Placeholder 3"/>
          <p:cNvSpPr>
            <a:spLocks noGrp="1"/>
          </p:cNvSpPr>
          <p:nvPr>
            <p:ph type="dt" idx="10"/>
          </p:nvPr>
        </p:nvSpPr>
        <p:spPr/>
        <p:txBody>
          <a:bodyPr/>
          <a:lstStyle/>
          <a:p>
            <a:fld id="{00E2E7AF-CD5A-4E29-B917-17508ADE1998}" type="datetime1">
              <a:rPr lang="en-US" smtClean="0"/>
              <a:pPr/>
              <a:t>10/5/2019</a:t>
            </a:fld>
            <a:endParaRPr lang="ar-IQ"/>
          </a:p>
        </p:txBody>
      </p:sp>
      <p:sp>
        <p:nvSpPr>
          <p:cNvPr id="5" name="Slide Number Placeholder 4"/>
          <p:cNvSpPr>
            <a:spLocks noGrp="1"/>
          </p:cNvSpPr>
          <p:nvPr>
            <p:ph type="sldNum" sz="quarter" idx="11"/>
          </p:nvPr>
        </p:nvSpPr>
        <p:spPr/>
        <p:txBody>
          <a:bodyPr/>
          <a:lstStyle/>
          <a:p>
            <a:fld id="{43414538-2C83-44B7-9E89-3E38B8738449}" type="slidenum">
              <a:rPr lang="ar-IQ" smtClean="0"/>
              <a:pPr/>
              <a:t>5</a:t>
            </a:fld>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FD997BEA-979F-4AA1-BEC0-601FCB83C167}" type="slidenum">
              <a:rPr lang="ar-IQ" smtClean="0"/>
              <a:pPr/>
              <a:t>6</a:t>
            </a:fld>
            <a:endParaRPr lang="ar-IQ"/>
          </a:p>
        </p:txBody>
      </p:sp>
      <p:sp>
        <p:nvSpPr>
          <p:cNvPr id="5" name="Date Placeholder 4"/>
          <p:cNvSpPr>
            <a:spLocks noGrp="1"/>
          </p:cNvSpPr>
          <p:nvPr>
            <p:ph type="dt" idx="11"/>
          </p:nvPr>
        </p:nvSpPr>
        <p:spPr/>
        <p:txBody>
          <a:bodyPr/>
          <a:lstStyle/>
          <a:p>
            <a:fld id="{A2C23FF4-8D1F-4474-BE02-9F9B38C14B76}" type="datetime1">
              <a:rPr lang="en-US" smtClean="0"/>
              <a:pPr/>
              <a:t>10/5/2019</a:t>
            </a:fld>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FD997BEA-979F-4AA1-BEC0-601FCB83C167}" type="slidenum">
              <a:rPr lang="ar-IQ" smtClean="0"/>
              <a:pPr/>
              <a:t>7</a:t>
            </a:fld>
            <a:endParaRPr lang="ar-IQ"/>
          </a:p>
        </p:txBody>
      </p:sp>
      <p:sp>
        <p:nvSpPr>
          <p:cNvPr id="5" name="Date Placeholder 4"/>
          <p:cNvSpPr>
            <a:spLocks noGrp="1"/>
          </p:cNvSpPr>
          <p:nvPr>
            <p:ph type="dt" idx="11"/>
          </p:nvPr>
        </p:nvSpPr>
        <p:spPr/>
        <p:txBody>
          <a:bodyPr/>
          <a:lstStyle/>
          <a:p>
            <a:fld id="{FE3D9845-A6C6-4728-A0C8-876C7C873B09}" type="datetime1">
              <a:rPr lang="en-US" smtClean="0"/>
              <a:pPr/>
              <a:t>10/5/2019</a:t>
            </a:fld>
            <a:endParaRPr lang="ar-IQ"/>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Date Placeholder 3"/>
          <p:cNvSpPr>
            <a:spLocks noGrp="1"/>
          </p:cNvSpPr>
          <p:nvPr>
            <p:ph type="dt" idx="10"/>
          </p:nvPr>
        </p:nvSpPr>
        <p:spPr/>
        <p:txBody>
          <a:bodyPr/>
          <a:lstStyle/>
          <a:p>
            <a:fld id="{00E2E7AF-CD5A-4E29-B917-17508ADE1998}" type="datetime1">
              <a:rPr lang="en-US" smtClean="0"/>
              <a:pPr/>
              <a:t>10/5/2019</a:t>
            </a:fld>
            <a:endParaRPr lang="ar-IQ"/>
          </a:p>
        </p:txBody>
      </p:sp>
      <p:sp>
        <p:nvSpPr>
          <p:cNvPr id="5" name="Slide Number Placeholder 4"/>
          <p:cNvSpPr>
            <a:spLocks noGrp="1"/>
          </p:cNvSpPr>
          <p:nvPr>
            <p:ph type="sldNum" sz="quarter" idx="11"/>
          </p:nvPr>
        </p:nvSpPr>
        <p:spPr/>
        <p:txBody>
          <a:bodyPr/>
          <a:lstStyle/>
          <a:p>
            <a:fld id="{43414538-2C83-44B7-9E89-3E38B8738449}" type="slidenum">
              <a:rPr lang="ar-IQ" smtClean="0"/>
              <a:pPr/>
              <a:t>8</a:t>
            </a:fld>
            <a:endParaRPr lang="ar-IQ"/>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FD997BEA-979F-4AA1-BEC0-601FCB83C167}" type="slidenum">
              <a:rPr lang="ar-IQ" smtClean="0"/>
              <a:pPr/>
              <a:t>9</a:t>
            </a:fld>
            <a:endParaRPr lang="ar-IQ"/>
          </a:p>
        </p:txBody>
      </p:sp>
      <p:sp>
        <p:nvSpPr>
          <p:cNvPr id="5" name="Date Placeholder 4"/>
          <p:cNvSpPr>
            <a:spLocks noGrp="1"/>
          </p:cNvSpPr>
          <p:nvPr>
            <p:ph type="dt" idx="11"/>
          </p:nvPr>
        </p:nvSpPr>
        <p:spPr/>
        <p:txBody>
          <a:bodyPr/>
          <a:lstStyle/>
          <a:p>
            <a:fld id="{9818DBF3-619E-40FA-8BDE-85C6BE3DC4E2}" type="datetime1">
              <a:rPr lang="en-US" smtClean="0"/>
              <a:pPr/>
              <a:t>10/5/2019</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9F73AAD-76ED-4564-BBC8-818E36A67F2B}" type="datetimeFigureOut">
              <a:rPr lang="ar-IQ" smtClean="0"/>
              <a:pPr/>
              <a:t>06/02/1441</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AE7BA7A-65D3-4D65-8C59-51B0FB8D8CE8}"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F73AAD-76ED-4564-BBC8-818E36A67F2B}" type="datetimeFigureOut">
              <a:rPr lang="ar-IQ" smtClean="0"/>
              <a:pPr/>
              <a:t>06/02/1441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AAE7BA7A-65D3-4D65-8C59-51B0FB8D8CE8}"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F73AAD-76ED-4564-BBC8-818E36A67F2B}" type="datetimeFigureOut">
              <a:rPr lang="ar-IQ" smtClean="0"/>
              <a:pPr/>
              <a:t>06/02/1441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AAE7BA7A-65D3-4D65-8C59-51B0FB8D8CE8}"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C4E3A46-C033-404F-B9BD-894A35B00E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F73AAD-76ED-4564-BBC8-818E36A67F2B}" type="datetimeFigureOut">
              <a:rPr lang="ar-IQ" smtClean="0"/>
              <a:pPr/>
              <a:t>06/02/1441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AAE7BA7A-65D3-4D65-8C59-51B0FB8D8CE8}" type="slidenum">
              <a:rPr lang="ar-IQ" smtClean="0"/>
              <a:pPr/>
              <a:t>‹#›</a:t>
            </a:fld>
            <a:endParaRPr lang="ar-IQ"/>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9F73AAD-76ED-4564-BBC8-818E36A67F2B}" type="datetimeFigureOut">
              <a:rPr lang="ar-IQ" smtClean="0"/>
              <a:pPr/>
              <a:t>06/02/1441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AAE7BA7A-65D3-4D65-8C59-51B0FB8D8CE8}" type="slidenum">
              <a:rPr lang="ar-IQ" smtClean="0"/>
              <a:pPr/>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F73AAD-76ED-4564-BBC8-818E36A67F2B}" type="datetimeFigureOut">
              <a:rPr lang="ar-IQ" smtClean="0"/>
              <a:pPr/>
              <a:t>06/02/1441</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AAE7BA7A-65D3-4D65-8C59-51B0FB8D8CE8}" type="slidenum">
              <a:rPr lang="ar-IQ" smtClean="0"/>
              <a:pPr/>
              <a:t>‹#›</a:t>
            </a:fld>
            <a:endParaRPr lang="ar-IQ"/>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9F73AAD-76ED-4564-BBC8-818E36A67F2B}" type="datetimeFigureOut">
              <a:rPr lang="ar-IQ" smtClean="0"/>
              <a:pPr/>
              <a:t>06/02/1441</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AAE7BA7A-65D3-4D65-8C59-51B0FB8D8CE8}"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9F73AAD-76ED-4564-BBC8-818E36A67F2B}" type="datetimeFigureOut">
              <a:rPr lang="ar-IQ" smtClean="0"/>
              <a:pPr/>
              <a:t>06/02/1441</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AAE7BA7A-65D3-4D65-8C59-51B0FB8D8CE8}" type="slidenum">
              <a:rPr lang="ar-IQ" smtClean="0"/>
              <a:pPr/>
              <a:t>‹#›</a:t>
            </a:fld>
            <a:endParaRPr lang="ar-IQ"/>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9F73AAD-76ED-4564-BBC8-818E36A67F2B}" type="datetimeFigureOut">
              <a:rPr lang="ar-IQ" smtClean="0"/>
              <a:pPr/>
              <a:t>06/02/1441</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AAE7BA7A-65D3-4D65-8C59-51B0FB8D8CE8}"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9F73AAD-76ED-4564-BBC8-818E36A67F2B}" type="datetimeFigureOut">
              <a:rPr lang="ar-IQ" smtClean="0"/>
              <a:pPr/>
              <a:t>06/02/1441</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AAE7BA7A-65D3-4D65-8C59-51B0FB8D8CE8}"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9F73AAD-76ED-4564-BBC8-818E36A67F2B}" type="datetimeFigureOut">
              <a:rPr lang="ar-IQ" smtClean="0"/>
              <a:pPr/>
              <a:t>06/02/1441</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AE7BA7A-65D3-4D65-8C59-51B0FB8D8CE8}" type="slidenum">
              <a:rPr lang="ar-IQ" smtClean="0"/>
              <a:pPr/>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9F73AAD-76ED-4564-BBC8-818E36A67F2B}" type="datetimeFigureOut">
              <a:rPr lang="ar-IQ" smtClean="0"/>
              <a:pPr/>
              <a:t>06/02/1441</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AE7BA7A-65D3-4D65-8C59-51B0FB8D8CE8}"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428604"/>
            <a:ext cx="7986714" cy="928693"/>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rtl="0"/>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Cardiovascular System </a:t>
            </a:r>
            <a:endParaRPr lang="ar-IQ"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3214678" y="5072074"/>
            <a:ext cx="5929322" cy="960401"/>
          </a:xfrm>
        </p:spPr>
        <p:style>
          <a:lnRef idx="1">
            <a:schemeClr val="accent4"/>
          </a:lnRef>
          <a:fillRef idx="3">
            <a:schemeClr val="accent4"/>
          </a:fillRef>
          <a:effectRef idx="2">
            <a:schemeClr val="accent4"/>
          </a:effectRef>
          <a:fontRef idx="minor">
            <a:schemeClr val="lt1"/>
          </a:fontRef>
        </p:style>
        <p:txBody>
          <a:bodyPr>
            <a:normAutofit lnSpcReduction="10000"/>
          </a:bodyPr>
          <a:lstStyle/>
          <a:p>
            <a:pPr algn="l" rt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Lecture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algn="l" rt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Dr.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Shaimaa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Munther</a:t>
            </a:r>
            <a:endParaRPr lang="ar-IQ"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1357290" y="2000240"/>
            <a:ext cx="2609850" cy="19526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357298"/>
            <a:ext cx="8286808" cy="5259434"/>
          </a:xfrm>
        </p:spPr>
        <p:style>
          <a:lnRef idx="2">
            <a:schemeClr val="accent1"/>
          </a:lnRef>
          <a:fillRef idx="1">
            <a:schemeClr val="lt1"/>
          </a:fillRef>
          <a:effectRef idx="0">
            <a:schemeClr val="accent1"/>
          </a:effectRef>
          <a:fontRef idx="minor">
            <a:schemeClr val="dk1"/>
          </a:fontRef>
        </p:style>
        <p:txBody>
          <a:bodyPr>
            <a:normAutofit/>
          </a:bodyPr>
          <a:lstStyle/>
          <a:p>
            <a:pPr algn="justLow" rtl="0"/>
            <a:endParaRPr lang="en-US" sz="2400" b="1" dirty="0" smtClean="0">
              <a:latin typeface="Times New Roman" pitchFamily="18" charset="0"/>
              <a:cs typeface="Times New Roman" pitchFamily="18" charset="0"/>
            </a:endParaRPr>
          </a:p>
          <a:p>
            <a:pPr algn="justLow" rtl="0"/>
            <a:r>
              <a:rPr lang="en-US" sz="2400" b="1" dirty="0" smtClean="0">
                <a:latin typeface="Times New Roman" pitchFamily="18" charset="0"/>
                <a:cs typeface="Times New Roman" pitchFamily="18" charset="0"/>
              </a:rPr>
              <a:t>One-way </a:t>
            </a:r>
            <a:r>
              <a:rPr lang="en-US" sz="2400" b="1" dirty="0">
                <a:latin typeface="Times New Roman" pitchFamily="18" charset="0"/>
                <a:cs typeface="Times New Roman" pitchFamily="18" charset="0"/>
              </a:rPr>
              <a:t>semilunar valves :</a:t>
            </a:r>
            <a:r>
              <a:rPr lang="en-US" sz="2400" dirty="0">
                <a:latin typeface="Times New Roman" pitchFamily="18" charset="0"/>
                <a:cs typeface="Times New Roman" pitchFamily="18" charset="0"/>
              </a:rPr>
              <a:t> Are located at the origin of the </a:t>
            </a:r>
            <a:r>
              <a:rPr lang="en-US" sz="2400" b="1" dirty="0">
                <a:latin typeface="Times New Roman" pitchFamily="18" charset="0"/>
                <a:cs typeface="Times New Roman" pitchFamily="18" charset="0"/>
              </a:rPr>
              <a:t>pulmonary artery and aorta. </a:t>
            </a:r>
            <a:r>
              <a:rPr lang="en-US" sz="2400" dirty="0">
                <a:latin typeface="Times New Roman" pitchFamily="18" charset="0"/>
                <a:cs typeface="Times New Roman" pitchFamily="18" charset="0"/>
              </a:rPr>
              <a:t>These valves open during ventricular contraction, allowing blood to enter the pulmonary and systemic circulations. </a:t>
            </a:r>
            <a:endParaRPr lang="en-US" sz="2400" dirty="0" smtClean="0">
              <a:latin typeface="Times New Roman" pitchFamily="18" charset="0"/>
              <a:cs typeface="Times New Roman" pitchFamily="18" charset="0"/>
            </a:endParaRPr>
          </a:p>
          <a:p>
            <a:pPr algn="justLow" rtl="0"/>
            <a:endParaRPr lang="en-US" sz="2400" dirty="0">
              <a:latin typeface="Times New Roman" pitchFamily="18" charset="0"/>
              <a:cs typeface="Times New Roman" pitchFamily="18" charset="0"/>
            </a:endParaRPr>
          </a:p>
          <a:p>
            <a:pPr algn="justLow" rtl="0"/>
            <a:r>
              <a:rPr lang="en-US" sz="2400" dirty="0">
                <a:latin typeface="Times New Roman" pitchFamily="18" charset="0"/>
                <a:cs typeface="Times New Roman" pitchFamily="18" charset="0"/>
              </a:rPr>
              <a:t>During ventricular relaxation, when the pressure in the arteries is greater than the pressure in the ventricles, the semilunar valves snap shut thus preventing the backflow of blood into the ventricles .</a:t>
            </a:r>
          </a:p>
        </p:txBody>
      </p:sp>
      <p:sp>
        <p:nvSpPr>
          <p:cNvPr id="4" name="Title 1"/>
          <p:cNvSpPr txBox="1">
            <a:spLocks/>
          </p:cNvSpPr>
          <p:nvPr/>
        </p:nvSpPr>
        <p:spPr>
          <a:xfrm>
            <a:off x="1357290" y="214290"/>
            <a:ext cx="6000792" cy="642942"/>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normAutofit fontScale="92500" lnSpcReduction="1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rPr>
              <a:t> </a:t>
            </a:r>
            <a:endParaRPr kumimoji="0" lang="ar-IQ" sz="41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p:txBody>
      </p:sp>
      <p:sp>
        <p:nvSpPr>
          <p:cNvPr id="5" name="Title 1"/>
          <p:cNvSpPr txBox="1">
            <a:spLocks/>
          </p:cNvSpPr>
          <p:nvPr/>
        </p:nvSpPr>
        <p:spPr>
          <a:xfrm>
            <a:off x="500034" y="214290"/>
            <a:ext cx="8143932" cy="1000132"/>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normAutofit fontScale="85000" lnSpcReduction="20000"/>
            <a:scene3d>
              <a:camera prst="orthographicFront"/>
              <a:lightRig rig="soft" dir="t"/>
            </a:scene3d>
            <a:sp3d prstMaterial="softEdge">
              <a:bevelT w="25400" h="25400"/>
            </a:sp3d>
          </a:bodyPr>
          <a:lstStyle/>
          <a:p>
            <a:pPr algn="ctr" rtl="0"/>
            <a:r>
              <a:rPr kumimoji="0" lang="en-US" sz="41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rPr>
              <a:t> </a:t>
            </a:r>
            <a:r>
              <a:rPr lang="en-US" sz="4400" b="1" dirty="0" err="1"/>
              <a:t>Atrioventricular</a:t>
            </a:r>
            <a:r>
              <a:rPr lang="en-US" sz="4400" b="1" dirty="0"/>
              <a:t> and Semilunar Valves</a:t>
            </a:r>
            <a:endParaRPr lang="en-US" sz="4400" dirty="0"/>
          </a:p>
        </p:txBody>
      </p:sp>
    </p:spTree>
    <p:extLst>
      <p:ext uri="{BB962C8B-B14F-4D97-AF65-F5344CB8AC3E}">
        <p14:creationId xmlns:p14="http://schemas.microsoft.com/office/powerpoint/2010/main" val="140613870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71546"/>
            <a:ext cx="8286808" cy="5545186"/>
          </a:xfrm>
        </p:spPr>
        <p:style>
          <a:lnRef idx="2">
            <a:schemeClr val="accent1"/>
          </a:lnRef>
          <a:fillRef idx="1">
            <a:schemeClr val="lt1"/>
          </a:fillRef>
          <a:effectRef idx="0">
            <a:schemeClr val="accent1"/>
          </a:effectRef>
          <a:fontRef idx="minor">
            <a:schemeClr val="dk1"/>
          </a:fontRef>
        </p:style>
        <p:txBody>
          <a:bodyPr>
            <a:normAutofit/>
          </a:bodyPr>
          <a:lstStyle/>
          <a:p>
            <a:pPr algn="justLow" rtl="0"/>
            <a:r>
              <a:rPr lang="en-US" sz="2600" dirty="0" smtClean="0">
                <a:latin typeface="Times New Roman" pitchFamily="18" charset="0"/>
                <a:cs typeface="Times New Roman" pitchFamily="18" charset="0"/>
              </a:rPr>
              <a:t>Like </a:t>
            </a:r>
            <a:r>
              <a:rPr lang="en-US" sz="2600" dirty="0">
                <a:latin typeface="Times New Roman" pitchFamily="18" charset="0"/>
                <a:cs typeface="Times New Roman" pitchFamily="18" charset="0"/>
              </a:rPr>
              <a:t>skeletal muscle cells, cardiac (heart) muscle cells, or myocardial cells, are </a:t>
            </a:r>
            <a:r>
              <a:rPr lang="en-US" sz="2600" dirty="0" smtClean="0">
                <a:latin typeface="Times New Roman" pitchFamily="18" charset="0"/>
                <a:cs typeface="Times New Roman" pitchFamily="18" charset="0"/>
              </a:rPr>
              <a:t>striated; the </a:t>
            </a:r>
            <a:r>
              <a:rPr lang="en-US" sz="2600" dirty="0">
                <a:latin typeface="Times New Roman" pitchFamily="18" charset="0"/>
                <a:cs typeface="Times New Roman" pitchFamily="18" charset="0"/>
              </a:rPr>
              <a:t>myocardial cells are short, branched, and </a:t>
            </a:r>
            <a:r>
              <a:rPr lang="en-US" sz="2600" dirty="0" smtClean="0">
                <a:latin typeface="Times New Roman" pitchFamily="18" charset="0"/>
                <a:cs typeface="Times New Roman" pitchFamily="18" charset="0"/>
              </a:rPr>
              <a:t>interconnected. Each </a:t>
            </a:r>
            <a:r>
              <a:rPr lang="en-US" sz="2600" dirty="0">
                <a:latin typeface="Times New Roman" pitchFamily="18" charset="0"/>
                <a:cs typeface="Times New Roman" pitchFamily="18" charset="0"/>
              </a:rPr>
              <a:t>myocardial cell is tubular in structure and joined to adjacent myocardial cells by electrical synapses, or</a:t>
            </a:r>
            <a:r>
              <a:rPr lang="en-US" sz="2600" b="1" dirty="0">
                <a:latin typeface="Times New Roman" pitchFamily="18" charset="0"/>
                <a:cs typeface="Times New Roman" pitchFamily="18" charset="0"/>
              </a:rPr>
              <a:t> gap junctions </a:t>
            </a:r>
            <a:r>
              <a:rPr lang="en-US" sz="2600" b="1" dirty="0" smtClean="0">
                <a:latin typeface="Times New Roman" pitchFamily="18" charset="0"/>
                <a:cs typeface="Times New Roman" pitchFamily="18" charset="0"/>
              </a:rPr>
              <a:t>.</a:t>
            </a:r>
          </a:p>
          <a:p>
            <a:pPr algn="justLow" rtl="0">
              <a:buNone/>
            </a:pPr>
            <a:endParaRPr lang="en-US" sz="2600" b="1" dirty="0" smtClean="0">
              <a:latin typeface="Times New Roman" pitchFamily="18" charset="0"/>
              <a:cs typeface="Times New Roman" pitchFamily="18" charset="0"/>
            </a:endParaRPr>
          </a:p>
          <a:p>
            <a:pPr algn="justLow" rtl="0"/>
            <a:r>
              <a:rPr lang="en-US" sz="2600" dirty="0">
                <a:latin typeface="Times New Roman" pitchFamily="18" charset="0"/>
                <a:cs typeface="Times New Roman" pitchFamily="18" charset="0"/>
              </a:rPr>
              <a:t>The gap junctions are concentrated at the ends of each myocardial cell </a:t>
            </a:r>
            <a:r>
              <a:rPr lang="en-US" sz="2600" dirty="0" smtClean="0">
                <a:latin typeface="Times New Roman" pitchFamily="18" charset="0"/>
                <a:cs typeface="Times New Roman" pitchFamily="18" charset="0"/>
              </a:rPr>
              <a:t>, which </a:t>
            </a:r>
            <a:r>
              <a:rPr lang="en-US" sz="2600" dirty="0">
                <a:latin typeface="Times New Roman" pitchFamily="18" charset="0"/>
                <a:cs typeface="Times New Roman" pitchFamily="18" charset="0"/>
              </a:rPr>
              <a:t>permits electrical impulses to be conducted primarily along the long axis from cell to cell. </a:t>
            </a:r>
            <a:endParaRPr lang="en-US" sz="2600" dirty="0" smtClean="0">
              <a:latin typeface="Times New Roman" pitchFamily="18" charset="0"/>
              <a:cs typeface="Times New Roman" pitchFamily="18" charset="0"/>
            </a:endParaRPr>
          </a:p>
          <a:p>
            <a:pPr algn="justLow" rtl="0">
              <a:buNone/>
            </a:pPr>
            <a:endParaRPr lang="en-US" sz="2600" dirty="0">
              <a:latin typeface="Times New Roman" pitchFamily="18" charset="0"/>
              <a:cs typeface="Times New Roman" pitchFamily="18" charset="0"/>
            </a:endParaRPr>
          </a:p>
          <a:p>
            <a:pPr algn="justLow" rtl="0"/>
            <a:r>
              <a:rPr lang="en-US" sz="2600" dirty="0" smtClean="0">
                <a:latin typeface="Times New Roman" pitchFamily="18" charset="0"/>
                <a:cs typeface="Times New Roman" pitchFamily="18" charset="0"/>
              </a:rPr>
              <a:t>while skeletal muscle requires nervous stimulation to contract, cardiac muscle can produce impulses and contract spontaneously. </a:t>
            </a:r>
          </a:p>
          <a:p>
            <a:pPr algn="justLow" rtl="0"/>
            <a:endParaRPr lang="ar-IQ" sz="2900" dirty="0">
              <a:solidFill>
                <a:schemeClr val="tx1"/>
              </a:solidFill>
              <a:latin typeface="Times New Roman" pitchFamily="18" charset="0"/>
              <a:ea typeface="Times New Roman"/>
              <a:cs typeface="Times New Roman" pitchFamily="18" charset="0"/>
            </a:endParaRPr>
          </a:p>
        </p:txBody>
      </p:sp>
      <p:sp>
        <p:nvSpPr>
          <p:cNvPr id="4" name="Title 1"/>
          <p:cNvSpPr txBox="1">
            <a:spLocks/>
          </p:cNvSpPr>
          <p:nvPr/>
        </p:nvSpPr>
        <p:spPr>
          <a:xfrm>
            <a:off x="1357290" y="214290"/>
            <a:ext cx="6000792" cy="642942"/>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normAutofit fontScale="40000" lnSpcReduction="20000"/>
            <a:scene3d>
              <a:camera prst="orthographicFront"/>
              <a:lightRig rig="soft" dir="t"/>
            </a:scene3d>
            <a:sp3d prstMaterial="softEdge">
              <a:bevelT w="25400" h="25400"/>
            </a:sp3d>
          </a:bodyPr>
          <a:lstStyle/>
          <a:p>
            <a:pPr algn="ctr" rtl="0">
              <a:spcBef>
                <a:spcPct val="0"/>
              </a:spcBef>
              <a:defRPr/>
            </a:pPr>
            <a:endParaRPr kumimoji="0" lang="en-US" sz="41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endParaRPr>
          </a:p>
          <a:p>
            <a:pPr algn="ctr" rtl="0">
              <a:spcBef>
                <a:spcPct val="0"/>
              </a:spcBef>
              <a:defRPr/>
            </a:pPr>
            <a:r>
              <a:rPr kumimoji="0" lang="en-US" sz="41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rPr>
              <a:t> </a:t>
            </a:r>
            <a:r>
              <a:rPr lang="en-US" sz="5900" b="1" dirty="0">
                <a:latin typeface="Times New Roman" pitchFamily="18" charset="0"/>
                <a:cs typeface="Times New Roman" pitchFamily="18" charset="0"/>
              </a:rPr>
              <a:t>Physiology of Cardiac muscle</a:t>
            </a:r>
            <a:endParaRPr lang="en-US" sz="5900" dirty="0">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ar-IQ" sz="41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5413531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71546"/>
            <a:ext cx="8286808" cy="5545186"/>
          </a:xfrm>
        </p:spPr>
        <p:style>
          <a:lnRef idx="2">
            <a:schemeClr val="accent1"/>
          </a:lnRef>
          <a:fillRef idx="1">
            <a:schemeClr val="lt1"/>
          </a:fillRef>
          <a:effectRef idx="0">
            <a:schemeClr val="accent1"/>
          </a:effectRef>
          <a:fontRef idx="minor">
            <a:schemeClr val="dk1"/>
          </a:fontRef>
        </p:style>
        <p:txBody>
          <a:bodyPr>
            <a:normAutofit/>
          </a:bodyPr>
          <a:lstStyle/>
          <a:p>
            <a:pPr algn="justLow" rtl="0"/>
            <a:endParaRPr lang="en-US" sz="2800" dirty="0" smtClean="0">
              <a:latin typeface="Times New Roman" pitchFamily="18" charset="0"/>
              <a:cs typeface="Times New Roman" pitchFamily="18" charset="0"/>
            </a:endParaRPr>
          </a:p>
          <a:p>
            <a:pPr algn="justLow" rtl="0"/>
            <a:r>
              <a:rPr lang="en-US" sz="2800" dirty="0" smtClean="0">
                <a:latin typeface="Times New Roman" pitchFamily="18" charset="0"/>
                <a:cs typeface="Times New Roman" pitchFamily="18" charset="0"/>
              </a:rPr>
              <a:t>Cardiac muscle </a:t>
            </a:r>
            <a:r>
              <a:rPr lang="en-US" sz="2800" dirty="0">
                <a:latin typeface="Times New Roman" pitchFamily="18" charset="0"/>
                <a:cs typeface="Times New Roman" pitchFamily="18" charset="0"/>
              </a:rPr>
              <a:t>are involuntary effectors regulated by autonomic motor neurons</a:t>
            </a:r>
            <a:r>
              <a:rPr lang="en-US" sz="2800" dirty="0" smtClean="0">
                <a:latin typeface="Times New Roman" pitchFamily="18" charset="0"/>
                <a:cs typeface="Times New Roman" pitchFamily="18" charset="0"/>
              </a:rPr>
              <a:t>.</a:t>
            </a:r>
          </a:p>
          <a:p>
            <a:pPr algn="justLow" rtl="0"/>
            <a:endParaRPr lang="en-US" sz="2800" dirty="0">
              <a:latin typeface="Times New Roman" pitchFamily="18" charset="0"/>
              <a:cs typeface="Times New Roman" pitchFamily="18" charset="0"/>
            </a:endParaRPr>
          </a:p>
          <a:p>
            <a:pPr algn="justLow" rtl="0"/>
            <a:r>
              <a:rPr lang="en-US" sz="2800" dirty="0" smtClean="0">
                <a:latin typeface="Times New Roman" pitchFamily="18" charset="0"/>
                <a:cs typeface="Times New Roman" pitchFamily="18" charset="0"/>
              </a:rPr>
              <a:t>Action </a:t>
            </a:r>
            <a:r>
              <a:rPr lang="en-US" sz="2800" dirty="0">
                <a:latin typeface="Times New Roman" pitchFamily="18" charset="0"/>
                <a:cs typeface="Times New Roman" pitchFamily="18" charset="0"/>
              </a:rPr>
              <a:t>potentials that originate at any point in a mass of myocardial cells, called a myocardium, can spread to all cells in the mass that are joined by gap junctions. Behaves as a single functional unit. Thus, a myocardium contracts to its full extent each time because all of its cells contribute to </a:t>
            </a:r>
            <a:r>
              <a:rPr lang="en-US" sz="2800" dirty="0" smtClean="0">
                <a:latin typeface="Times New Roman" pitchFamily="18" charset="0"/>
                <a:cs typeface="Times New Roman" pitchFamily="18" charset="0"/>
              </a:rPr>
              <a:t>that contraction.</a:t>
            </a:r>
            <a:endParaRPr lang="en-US" sz="2800" dirty="0">
              <a:latin typeface="Times New Roman" pitchFamily="18" charset="0"/>
              <a:cs typeface="Times New Roman" pitchFamily="18" charset="0"/>
            </a:endParaRPr>
          </a:p>
          <a:p>
            <a:pPr algn="justLow" rtl="0"/>
            <a:endParaRPr lang="ar-IQ" sz="2800" dirty="0">
              <a:latin typeface="Times New Roman" pitchFamily="18" charset="0"/>
              <a:cs typeface="Times New Roman" pitchFamily="18" charset="0"/>
            </a:endParaRPr>
          </a:p>
        </p:txBody>
      </p:sp>
      <p:sp>
        <p:nvSpPr>
          <p:cNvPr id="5" name="Title 1"/>
          <p:cNvSpPr txBox="1">
            <a:spLocks/>
          </p:cNvSpPr>
          <p:nvPr/>
        </p:nvSpPr>
        <p:spPr>
          <a:xfrm>
            <a:off x="1643042" y="214290"/>
            <a:ext cx="6000792" cy="642942"/>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normAutofit fontScale="40000" lnSpcReduction="20000"/>
            <a:scene3d>
              <a:camera prst="orthographicFront"/>
              <a:lightRig rig="soft" dir="t"/>
            </a:scene3d>
            <a:sp3d prstMaterial="softEdge">
              <a:bevelT w="25400" h="25400"/>
            </a:sp3d>
          </a:bodyPr>
          <a:lstStyle/>
          <a:p>
            <a:pPr algn="ctr" rtl="0">
              <a:spcBef>
                <a:spcPct val="0"/>
              </a:spcBef>
              <a:defRPr/>
            </a:pPr>
            <a:endParaRPr kumimoji="0" lang="en-US" sz="41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endParaRPr>
          </a:p>
          <a:p>
            <a:pPr algn="ctr" rtl="0">
              <a:spcBef>
                <a:spcPct val="0"/>
              </a:spcBef>
              <a:defRPr/>
            </a:pPr>
            <a:r>
              <a:rPr kumimoji="0" lang="en-US" sz="41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rPr>
              <a:t> </a:t>
            </a:r>
            <a:r>
              <a:rPr lang="en-US" sz="5900" b="1" dirty="0">
                <a:latin typeface="Times New Roman" pitchFamily="18" charset="0"/>
                <a:cs typeface="Times New Roman" pitchFamily="18" charset="0"/>
              </a:rPr>
              <a:t>Physiology of Cardiac muscle</a:t>
            </a:r>
            <a:endParaRPr lang="en-US" sz="5900" dirty="0">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ar-IQ" sz="41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3974838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288" y="692150"/>
            <a:ext cx="8229600" cy="1143000"/>
          </a:xfrm>
        </p:spPr>
        <p:txBody>
          <a:bodyPr/>
          <a:lstStyle/>
          <a:p>
            <a:pPr algn="l" eaLnBrk="1" hangingPunct="1"/>
            <a:r>
              <a:rPr lang="en-US" sz="4000" b="1" smtClean="0">
                <a:solidFill>
                  <a:srgbClr val="FF1B41"/>
                </a:solidFill>
                <a:latin typeface="Times New Roman" pitchFamily="18" charset="0"/>
                <a:cs typeface="Times New Roman" pitchFamily="18" charset="0"/>
              </a:rPr>
              <a:t>Properties of the cardiac muscle:</a:t>
            </a:r>
          </a:p>
        </p:txBody>
      </p:sp>
      <p:sp>
        <p:nvSpPr>
          <p:cNvPr id="9219" name="Rectangle 3"/>
          <p:cNvSpPr>
            <a:spLocks noGrp="1" noChangeArrowheads="1"/>
          </p:cNvSpPr>
          <p:nvPr>
            <p:ph type="body" idx="1"/>
          </p:nvPr>
        </p:nvSpPr>
        <p:spPr>
          <a:xfrm>
            <a:off x="395288" y="1844824"/>
            <a:ext cx="8229600" cy="3816201"/>
          </a:xfrm>
        </p:spPr>
        <p:style>
          <a:lnRef idx="2">
            <a:schemeClr val="dk1"/>
          </a:lnRef>
          <a:fillRef idx="1">
            <a:schemeClr val="lt1"/>
          </a:fillRef>
          <a:effectRef idx="0">
            <a:schemeClr val="dk1"/>
          </a:effectRef>
          <a:fontRef idx="minor">
            <a:schemeClr val="dk1"/>
          </a:fontRef>
        </p:style>
        <p:txBody>
          <a:bodyPr/>
          <a:lstStyle/>
          <a:p>
            <a:pPr marL="609600" indent="-609600" algn="l" rtl="0" eaLnBrk="1" hangingPunct="1">
              <a:buFont typeface="Wingdings" pitchFamily="2" charset="2"/>
              <a:buNone/>
            </a:pPr>
            <a:endParaRPr lang="en-US" sz="2800" dirty="0" smtClean="0">
              <a:latin typeface="Times New Roman" pitchFamily="18" charset="0"/>
              <a:cs typeface="Times New Roman" pitchFamily="18" charset="0"/>
            </a:endParaRPr>
          </a:p>
          <a:p>
            <a:pPr marL="609600" indent="-609600" algn="l" rtl="0" eaLnBrk="1" hangingPunct="1">
              <a:buFont typeface="Wingdings" pitchFamily="2" charset="2"/>
              <a:buNone/>
            </a:pPr>
            <a:r>
              <a:rPr lang="en-US" sz="2800" dirty="0" smtClean="0">
                <a:latin typeface="Times New Roman" pitchFamily="18" charset="0"/>
                <a:cs typeface="Times New Roman" pitchFamily="18" charset="0"/>
              </a:rPr>
              <a:t>1. Syncytium.</a:t>
            </a:r>
          </a:p>
          <a:p>
            <a:pPr marL="609600" indent="-609600" algn="l" rtl="0" eaLnBrk="1" hangingPunct="1">
              <a:buFont typeface="Wingdings" pitchFamily="2" charset="2"/>
              <a:buNone/>
            </a:pPr>
            <a:r>
              <a:rPr lang="en-US" sz="2800" dirty="0" smtClean="0">
                <a:latin typeface="Times New Roman" pitchFamily="18" charset="0"/>
                <a:cs typeface="Times New Roman" pitchFamily="18" charset="0"/>
              </a:rPr>
              <a:t>2. Automaticity and Rhythmicity.</a:t>
            </a:r>
          </a:p>
          <a:p>
            <a:pPr marL="609600" indent="-609600" algn="l" rtl="0" eaLnBrk="1" hangingPunct="1">
              <a:buFont typeface="Wingdings" pitchFamily="2" charset="2"/>
              <a:buNone/>
            </a:pPr>
            <a:r>
              <a:rPr lang="en-US" sz="2800" dirty="0" smtClean="0">
                <a:latin typeface="Times New Roman" pitchFamily="18" charset="0"/>
                <a:cs typeface="Times New Roman" pitchFamily="18" charset="0"/>
              </a:rPr>
              <a:t>3. Excitability and Conductivity.</a:t>
            </a:r>
          </a:p>
          <a:p>
            <a:pPr marL="609600" indent="-609600" algn="l" rtl="0" eaLnBrk="1" hangingPunct="1">
              <a:buFont typeface="Wingdings" pitchFamily="2" charset="2"/>
              <a:buNone/>
            </a:pPr>
            <a:r>
              <a:rPr lang="en-US" sz="2800" dirty="0" smtClean="0">
                <a:latin typeface="Times New Roman" pitchFamily="18" charset="0"/>
                <a:cs typeface="Times New Roman" pitchFamily="18" charset="0"/>
              </a:rPr>
              <a:t>4. Contractility.</a:t>
            </a:r>
          </a:p>
          <a:p>
            <a:pPr marL="609600" indent="-609600" algn="l" rtl="0" eaLnBrk="1" hangingPunct="1">
              <a:buFontTx/>
              <a:buNone/>
            </a:pPr>
            <a:endParaRPr lang="en-US" dirty="0" smtClean="0"/>
          </a:p>
        </p:txBody>
      </p:sp>
    </p:spTree>
    <p:extLst>
      <p:ext uri="{BB962C8B-B14F-4D97-AF65-F5344CB8AC3E}">
        <p14:creationId xmlns:p14="http://schemas.microsoft.com/office/powerpoint/2010/main" val="3962149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1481329"/>
            <a:ext cx="8229600" cy="795544"/>
          </a:xfrm>
        </p:spPr>
        <p:txBody>
          <a:bodyPr>
            <a:normAutofit fontScale="92500" lnSpcReduction="20000"/>
          </a:bodyPr>
          <a:lstStyle/>
          <a:p>
            <a:pPr algn="just" rtl="0"/>
            <a:r>
              <a:rPr lang="en-US" sz="2400" dirty="0" smtClean="0">
                <a:latin typeface="Times New Roman" pitchFamily="18" charset="0"/>
                <a:cs typeface="Times New Roman" pitchFamily="18" charset="0"/>
              </a:rPr>
              <a:t>The myocardium contracts as if it is </a:t>
            </a:r>
            <a:r>
              <a:rPr lang="en-US" sz="2400" b="1" i="1" u="sng" dirty="0" smtClean="0">
                <a:latin typeface="Times New Roman" pitchFamily="18" charset="0"/>
                <a:cs typeface="Times New Roman" pitchFamily="18" charset="0"/>
              </a:rPr>
              <a:t>a single Functional unit.</a:t>
            </a:r>
            <a:r>
              <a:rPr lang="en-US" sz="24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endParaRPr lang="en-US" sz="3600" b="1" dirty="0" smtClean="0">
              <a:latin typeface="Times New Roman" pitchFamily="18" charset="0"/>
              <a:cs typeface="Times New Roman" pitchFamily="18" charset="0"/>
            </a:endParaRPr>
          </a:p>
        </p:txBody>
      </p:sp>
      <p:sp>
        <p:nvSpPr>
          <p:cNvPr id="10242" name="Rectangle 2"/>
          <p:cNvSpPr>
            <a:spLocks noGrp="1" noChangeArrowheads="1"/>
          </p:cNvSpPr>
          <p:nvPr>
            <p:ph type="title"/>
          </p:nvPr>
        </p:nvSpPr>
        <p:spPr/>
        <p:txBody>
          <a:bodyPr>
            <a:normAutofit/>
          </a:bodyPr>
          <a:lstStyle/>
          <a:p>
            <a:pPr algn="l" eaLnBrk="1" hangingPunct="1"/>
            <a:r>
              <a:rPr lang="en-US" sz="3200" b="1" dirty="0" smtClean="0">
                <a:solidFill>
                  <a:srgbClr val="FF1B41"/>
                </a:solidFill>
                <a:latin typeface="Times New Roman" pitchFamily="18" charset="0"/>
                <a:cs typeface="Times New Roman" pitchFamily="18" charset="0"/>
              </a:rPr>
              <a:t>Syncytium</a:t>
            </a:r>
          </a:p>
        </p:txBody>
      </p:sp>
      <p:sp>
        <p:nvSpPr>
          <p:cNvPr id="6" name="Rectangle 2"/>
          <p:cNvSpPr txBox="1">
            <a:spLocks noChangeArrowheads="1"/>
          </p:cNvSpPr>
          <p:nvPr/>
        </p:nvSpPr>
        <p:spPr>
          <a:xfrm>
            <a:off x="323528" y="1988840"/>
            <a:ext cx="8064822" cy="504056"/>
          </a:xfrm>
          <a:prstGeom prst="rect">
            <a:avLst/>
          </a:prstGeom>
        </p:spPr>
        <p:txBody>
          <a:bodyPr vert="horz" rtlCol="0" anchor="ctr">
            <a:normAutofit fontScale="92500" lnSpcReduction="10000"/>
            <a:scene3d>
              <a:camera prst="orthographicFront"/>
              <a:lightRig rig="soft" dir="t"/>
            </a:scene3d>
            <a:sp3d prstMaterial="softEdge">
              <a:bevelT w="25400" h="25400"/>
            </a:sp3d>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dirty="0">
                <a:solidFill>
                  <a:srgbClr val="FF1B41"/>
                </a:solidFill>
                <a:latin typeface="Times New Roman" pitchFamily="18" charset="0"/>
                <a:cs typeface="Times New Roman" pitchFamily="18" charset="0"/>
              </a:rPr>
              <a:t>Physiologic anatomy of cardiac muscle</a:t>
            </a:r>
          </a:p>
        </p:txBody>
      </p:sp>
      <p:sp>
        <p:nvSpPr>
          <p:cNvPr id="3" name="Rectangle 2"/>
          <p:cNvSpPr/>
          <p:nvPr/>
        </p:nvSpPr>
        <p:spPr>
          <a:xfrm>
            <a:off x="467544" y="2636912"/>
            <a:ext cx="8136904" cy="1785104"/>
          </a:xfrm>
          <a:prstGeom prst="rect">
            <a:avLst/>
          </a:prstGeom>
        </p:spPr>
        <p:txBody>
          <a:bodyPr wrap="square">
            <a:spAutoFit/>
          </a:bodyPr>
          <a:lstStyle/>
          <a:p>
            <a:pPr marL="285750" indent="-285750" algn="justLow" rtl="0">
              <a:buFont typeface="Arial" pitchFamily="34" charset="0"/>
              <a:buChar char="•"/>
            </a:pPr>
            <a:r>
              <a:rPr lang="en-US" sz="2200" dirty="0">
                <a:latin typeface="Times New Roman" pitchFamily="18" charset="0"/>
                <a:cs typeface="Times New Roman" pitchFamily="18" charset="0"/>
              </a:rPr>
              <a:t>A</a:t>
            </a:r>
            <a:r>
              <a:rPr lang="en-US" sz="2200" dirty="0" smtClean="0">
                <a:latin typeface="Times New Roman" pitchFamily="18" charset="0"/>
                <a:cs typeface="Times New Roman" pitchFamily="18" charset="0"/>
              </a:rPr>
              <a:t>djacent </a:t>
            </a:r>
            <a:r>
              <a:rPr lang="en-US" sz="2200" dirty="0">
                <a:latin typeface="Times New Roman" pitchFamily="18" charset="0"/>
                <a:cs typeface="Times New Roman" pitchFamily="18" charset="0"/>
              </a:rPr>
              <a:t>myocardial cells are joined end to end at structures called intercalated discs, where the Gap junctions  allow ions to flow from one cell directly into the next cell making the action potentials to move with ease from one cardiac </a:t>
            </a:r>
            <a:r>
              <a:rPr lang="en-US" sz="2200" dirty="0" err="1">
                <a:latin typeface="Times New Roman" pitchFamily="18" charset="0"/>
                <a:cs typeface="Times New Roman" pitchFamily="18" charset="0"/>
              </a:rPr>
              <a:t>myocyte</a:t>
            </a:r>
            <a:r>
              <a:rPr lang="en-US" sz="2200" dirty="0">
                <a:latin typeface="Times New Roman" pitchFamily="18" charset="0"/>
                <a:cs typeface="Times New Roman" pitchFamily="18" charset="0"/>
              </a:rPr>
              <a:t> (cell A)) to stimulate the neighbor </a:t>
            </a:r>
            <a:r>
              <a:rPr lang="en-US" sz="2200" dirty="0" err="1">
                <a:latin typeface="Times New Roman" pitchFamily="18" charset="0"/>
                <a:cs typeface="Times New Roman" pitchFamily="18" charset="0"/>
              </a:rPr>
              <a:t>myocyte</a:t>
            </a:r>
            <a:r>
              <a:rPr lang="en-US" sz="2200" dirty="0">
                <a:latin typeface="Times New Roman" pitchFamily="18" charset="0"/>
                <a:cs typeface="Times New Roman" pitchFamily="18" charset="0"/>
              </a:rPr>
              <a:t> (cell B,…C,...)</a:t>
            </a:r>
            <a:endParaRPr lang="en-GB" sz="2200" dirty="0">
              <a:latin typeface="Times New Roman" pitchFamily="18" charset="0"/>
              <a:cs typeface="Times New Roman" pitchFamily="18" charset="0"/>
            </a:endParaRPr>
          </a:p>
        </p:txBody>
      </p:sp>
      <p:pic>
        <p:nvPicPr>
          <p:cNvPr id="8" name="Picture 5" descr="th?i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581128"/>
            <a:ext cx="4716462" cy="2088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338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57156"/>
            <a:ext cx="7848600" cy="95410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2800" b="1" dirty="0"/>
              <a:t>Conduction of Action Potentials within </a:t>
            </a:r>
            <a:r>
              <a:rPr lang="en-US" sz="2800" b="1" dirty="0" smtClean="0"/>
              <a:t>the heart</a:t>
            </a:r>
            <a:endParaRPr lang="en-US" sz="2800" dirty="0"/>
          </a:p>
        </p:txBody>
      </p:sp>
      <p:pic>
        <p:nvPicPr>
          <p:cNvPr id="27653" name="Picture 3" descr="http://alexandria.healthlibrary.ca/documents/notes/bom/unit_2/Mandl/7img/7no3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84783"/>
            <a:ext cx="3048000" cy="514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http://www.mhhe.com/biosci/esp/2001_saladin/folder_structure/tr/m2/s4/assets/images/trm2s4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25563"/>
            <a:ext cx="3581400" cy="530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72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1000"/>
                                        <p:tgtEl>
                                          <p:spTgt spid="27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nodeType="clickEffect">
                                  <p:stCondLst>
                                    <p:cond delay="0"/>
                                  </p:stCondLst>
                                  <p:childTnLst>
                                    <p:set>
                                      <p:cBhvr>
                                        <p:cTn id="11" dur="1" fill="hold">
                                          <p:stCondLst>
                                            <p:cond delay="0"/>
                                          </p:stCondLst>
                                        </p:cTn>
                                        <p:tgtEl>
                                          <p:spTgt spid="27654"/>
                                        </p:tgtEl>
                                        <p:attrNameLst>
                                          <p:attrName>style.visibility</p:attrName>
                                        </p:attrNameLst>
                                      </p:cBhvr>
                                      <p:to>
                                        <p:strVal val="visible"/>
                                      </p:to>
                                    </p:set>
                                    <p:animEffect transition="in" filter="slide(fromRight)">
                                      <p:cBhvr>
                                        <p:cTn id="12" dur="1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t="9528" b="9497"/>
          <a:stretch>
            <a:fillRect/>
          </a:stretch>
        </p:blipFill>
        <p:spPr bwMode="auto">
          <a:xfrm>
            <a:off x="0" y="1341438"/>
            <a:ext cx="91440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ChangeArrowheads="1"/>
          </p:cNvSpPr>
          <p:nvPr/>
        </p:nvSpPr>
        <p:spPr bwMode="auto">
          <a:xfrm>
            <a:off x="0" y="333375"/>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4400" b="1">
                <a:solidFill>
                  <a:srgbClr val="008000"/>
                </a:solidFill>
                <a:latin typeface="Times New Roman" pitchFamily="18" charset="0"/>
                <a:cs typeface="Times New Roman" pitchFamily="18" charset="0"/>
              </a:rPr>
              <a:t>Syncytium</a:t>
            </a:r>
            <a:r>
              <a:rPr lang="en-US" sz="3600" b="1">
                <a:solidFill>
                  <a:srgbClr val="008000"/>
                </a:solidFill>
                <a:effectLst>
                  <a:outerShdw blurRad="38100" dist="38100" dir="2700000" algn="tl">
                    <a:srgbClr val="C0C0C0"/>
                  </a:outerShdw>
                </a:effectLst>
                <a:latin typeface="Times New Roman" pitchFamily="18" charset="0"/>
                <a:cs typeface="Times New Roman" pitchFamily="18" charset="0"/>
              </a:rPr>
              <a:t> </a:t>
            </a:r>
            <a:r>
              <a:rPr lang="en-US" sz="3600">
                <a:effectLst>
                  <a:outerShdw blurRad="38100" dist="38100" dir="2700000" algn="tl">
                    <a:srgbClr val="C0C0C0"/>
                  </a:outerShdw>
                </a:effectLst>
                <a:latin typeface="Times New Roman" pitchFamily="18" charset="0"/>
                <a:cs typeface="Times New Roman" pitchFamily="18" charset="0"/>
              </a:rPr>
              <a:t> </a:t>
            </a:r>
            <a:r>
              <a:rPr lang="en-US" sz="3600" b="1">
                <a:effectLst>
                  <a:outerShdw blurRad="38100" dist="38100" dir="2700000" algn="tl">
                    <a:srgbClr val="C0C0C0"/>
                  </a:outerShdw>
                </a:effectLst>
                <a:latin typeface="Times New Roman" pitchFamily="18" charset="0"/>
                <a:cs typeface="Times New Roman" pitchFamily="18" charset="0"/>
              </a:rPr>
              <a:t>(single functional unit)</a:t>
            </a:r>
          </a:p>
        </p:txBody>
      </p:sp>
    </p:spTree>
    <p:extLst>
      <p:ext uri="{BB962C8B-B14F-4D97-AF65-F5344CB8AC3E}">
        <p14:creationId xmlns:p14="http://schemas.microsoft.com/office/powerpoint/2010/main" val="1600514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60648"/>
            <a:ext cx="8229600" cy="791865"/>
          </a:xfrm>
        </p:spPr>
        <p:style>
          <a:lnRef idx="3">
            <a:schemeClr val="lt1"/>
          </a:lnRef>
          <a:fillRef idx="1">
            <a:schemeClr val="accent4"/>
          </a:fillRef>
          <a:effectRef idx="1">
            <a:schemeClr val="accent4"/>
          </a:effectRef>
          <a:fontRef idx="minor">
            <a:schemeClr val="lt1"/>
          </a:fontRef>
        </p:style>
        <p:txBody>
          <a:bodyPr>
            <a:normAutofit fontScale="90000"/>
          </a:bodyPr>
          <a:lstStyle/>
          <a:p>
            <a:pPr algn="l" eaLnBrk="1" hangingPunct="1"/>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sz="40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Autorhythmicity</a:t>
            </a: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en-US"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br>
              <a:rPr lang="en-US"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endParaRPr lang="en-GB"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14339" name="Rectangle 3"/>
          <p:cNvSpPr>
            <a:spLocks noGrp="1" noChangeArrowheads="1"/>
          </p:cNvSpPr>
          <p:nvPr>
            <p:ph type="body" idx="1"/>
          </p:nvPr>
        </p:nvSpPr>
        <p:spPr>
          <a:xfrm>
            <a:off x="395536" y="1196752"/>
            <a:ext cx="8424936" cy="5112568"/>
          </a:xfrm>
        </p:spPr>
        <p:style>
          <a:lnRef idx="2">
            <a:schemeClr val="dk1"/>
          </a:lnRef>
          <a:fillRef idx="1">
            <a:schemeClr val="lt1"/>
          </a:fillRef>
          <a:effectRef idx="0">
            <a:schemeClr val="dk1"/>
          </a:effectRef>
          <a:fontRef idx="minor">
            <a:schemeClr val="dk1"/>
          </a:fontRef>
        </p:style>
        <p:txBody>
          <a:bodyPr/>
          <a:lstStyle/>
          <a:p>
            <a:pPr eaLnBrk="1" hangingPunct="1">
              <a:buFontTx/>
              <a:buNone/>
            </a:pPr>
            <a:endParaRPr lang="en-US" b="1" dirty="0" smtClean="0">
              <a:solidFill>
                <a:srgbClr val="0033CC"/>
              </a:solidFill>
              <a:latin typeface="Times New Roman" pitchFamily="18" charset="0"/>
              <a:cs typeface="Times New Roman" pitchFamily="18" charset="0"/>
            </a:endParaRPr>
          </a:p>
          <a:p>
            <a:pPr algn="l" rtl="0" eaLnBrk="1" hangingPunct="1">
              <a:buFontTx/>
              <a:buNone/>
            </a:pPr>
            <a:r>
              <a:rPr lang="en-US" b="1" dirty="0" smtClean="0">
                <a:solidFill>
                  <a:srgbClr val="0033CC"/>
                </a:solidFill>
                <a:latin typeface="Times New Roman" pitchFamily="18" charset="0"/>
                <a:cs typeface="Times New Roman" pitchFamily="18" charset="0"/>
              </a:rPr>
              <a:t>Automaticity:</a:t>
            </a:r>
            <a:r>
              <a:rPr lang="en-US" sz="1800" b="1" dirty="0" smtClean="0">
                <a:latin typeface="Times New Roman" pitchFamily="18" charset="0"/>
                <a:cs typeface="Times New Roman" pitchFamily="18" charset="0"/>
              </a:rPr>
              <a:t> </a:t>
            </a:r>
          </a:p>
          <a:p>
            <a:pPr algn="justLow" rtl="0" eaLnBrk="1" hangingPunct="1">
              <a:buFontTx/>
              <a:buNone/>
            </a:pPr>
            <a:r>
              <a:rPr lang="en-US" sz="1800" b="1" dirty="0">
                <a:latin typeface="Times New Roman" pitchFamily="18" charset="0"/>
                <a:cs typeface="Times New Roman" pitchFamily="18" charset="0"/>
              </a:rPr>
              <a:t> </a:t>
            </a:r>
            <a:r>
              <a:rPr lang="en-US" sz="18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ability of the heart to </a:t>
            </a:r>
            <a:r>
              <a:rPr lang="en-US" sz="2400" dirty="0" smtClean="0">
                <a:solidFill>
                  <a:srgbClr val="FF0000"/>
                </a:solidFill>
                <a:latin typeface="Times New Roman" pitchFamily="18" charset="0"/>
                <a:cs typeface="Times New Roman" pitchFamily="18" charset="0"/>
              </a:rPr>
              <a:t>initiate</a:t>
            </a:r>
            <a:r>
              <a:rPr lang="en-US" sz="2400" dirty="0" smtClean="0">
                <a:latin typeface="Times New Roman" pitchFamily="18" charset="0"/>
                <a:cs typeface="Times New Roman" pitchFamily="18" charset="0"/>
              </a:rPr>
              <a:t> its own contraction </a:t>
            </a:r>
            <a:r>
              <a:rPr lang="en-US" sz="2400" dirty="0" smtClean="0">
                <a:solidFill>
                  <a:srgbClr val="FF0000"/>
                </a:solidFill>
                <a:latin typeface="Times New Roman" pitchFamily="18" charset="0"/>
                <a:cs typeface="Times New Roman" pitchFamily="18" charset="0"/>
              </a:rPr>
              <a:t>independent</a:t>
            </a:r>
            <a:r>
              <a:rPr lang="en-US" sz="2400" dirty="0" smtClean="0">
                <a:latin typeface="Times New Roman" pitchFamily="18" charset="0"/>
                <a:cs typeface="Times New Roman" pitchFamily="18" charset="0"/>
              </a:rPr>
              <a:t> of external stimuli. i. e., Automatic generation of  cardiac impulse (the property of self- excitation).         </a:t>
            </a:r>
          </a:p>
          <a:p>
            <a:pPr algn="justLow" eaLnBrk="1" hangingPunct="1">
              <a:buFontTx/>
              <a:buNone/>
            </a:pPr>
            <a:r>
              <a:rPr lang="en-US" sz="2400" dirty="0" smtClean="0">
                <a:latin typeface="Times New Roman" pitchFamily="18" charset="0"/>
                <a:cs typeface="Times New Roman" pitchFamily="18" charset="0"/>
              </a:rPr>
              <a:t>                            </a:t>
            </a:r>
            <a:endParaRPr lang="en-GB" sz="2400" dirty="0" smtClean="0">
              <a:solidFill>
                <a:srgbClr val="FF3300"/>
              </a:solidFill>
              <a:latin typeface="Times New Roman" pitchFamily="18" charset="0"/>
              <a:cs typeface="Times New Roman" pitchFamily="18" charset="0"/>
            </a:endParaRPr>
          </a:p>
        </p:txBody>
      </p:sp>
      <p:sp>
        <p:nvSpPr>
          <p:cNvPr id="10244" name="Rectangle 4"/>
          <p:cNvSpPr>
            <a:spLocks noChangeArrowheads="1"/>
          </p:cNvSpPr>
          <p:nvPr/>
        </p:nvSpPr>
        <p:spPr bwMode="auto">
          <a:xfrm>
            <a:off x="539552" y="3645024"/>
            <a:ext cx="79928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a:defRPr/>
            </a:pPr>
            <a:r>
              <a:rPr lang="en-US" sz="2700" b="1" dirty="0">
                <a:solidFill>
                  <a:srgbClr val="0033CC"/>
                </a:solidFill>
                <a:latin typeface="Times New Roman" pitchFamily="18" charset="0"/>
                <a:cs typeface="Times New Roman" pitchFamily="18" charset="0"/>
              </a:rPr>
              <a:t>Rhythmicity</a:t>
            </a:r>
            <a:r>
              <a:rPr lang="en-US" sz="3200" b="1" dirty="0">
                <a:solidFill>
                  <a:srgbClr val="0033CC"/>
                </a:solidFill>
                <a:effectLst>
                  <a:outerShdw blurRad="38100" dist="38100" dir="2700000" algn="tl">
                    <a:srgbClr val="C0C0C0"/>
                  </a:outerShdw>
                </a:effectLst>
                <a:latin typeface="Times New Roman" pitchFamily="18" charset="0"/>
                <a:cs typeface="Times New Roman" pitchFamily="18" charset="0"/>
              </a:rPr>
              <a:t>:</a:t>
            </a:r>
            <a:r>
              <a:rPr lang="en-US" sz="3200" b="1" dirty="0">
                <a:solidFill>
                  <a:srgbClr val="FFFF00"/>
                </a:solidFill>
                <a:effectLst>
                  <a:outerShdw blurRad="38100" dist="38100" dir="2700000" algn="tl">
                    <a:srgbClr val="C0C0C0"/>
                  </a:outerShdw>
                </a:effectLst>
                <a:latin typeface="Times New Roman" pitchFamily="18" charset="0"/>
                <a:cs typeface="Times New Roman" pitchFamily="18" charset="0"/>
              </a:rPr>
              <a:t> </a:t>
            </a:r>
            <a:endParaRPr lang="en-US" sz="3200" b="1" dirty="0" smtClean="0">
              <a:solidFill>
                <a:srgbClr val="FFFF00"/>
              </a:solidFill>
              <a:effectLst>
                <a:outerShdw blurRad="38100" dist="38100" dir="2700000" algn="tl">
                  <a:srgbClr val="C0C0C0"/>
                </a:outerShdw>
              </a:effectLst>
              <a:latin typeface="Times New Roman" pitchFamily="18" charset="0"/>
              <a:cs typeface="Times New Roman" pitchFamily="18" charset="0"/>
            </a:endParaRPr>
          </a:p>
          <a:p>
            <a:pPr algn="l" rtl="0">
              <a:defRPr/>
            </a:pPr>
            <a:r>
              <a:rPr lang="en-US" sz="2400" dirty="0">
                <a:solidFill>
                  <a:schemeClr val="dk1"/>
                </a:solidFill>
                <a:latin typeface="Times New Roman" pitchFamily="18" charset="0"/>
                <a:cs typeface="Times New Roman" pitchFamily="18" charset="0"/>
              </a:rPr>
              <a:t>The regular generation of </a:t>
            </a:r>
            <a:r>
              <a:rPr lang="en-US" sz="2400" dirty="0" smtClean="0">
                <a:solidFill>
                  <a:schemeClr val="dk1"/>
                </a:solidFill>
                <a:latin typeface="Times New Roman" pitchFamily="18" charset="0"/>
                <a:cs typeface="Times New Roman" pitchFamily="18" charset="0"/>
              </a:rPr>
              <a:t>action </a:t>
            </a:r>
            <a:r>
              <a:rPr lang="en-US" sz="2400" dirty="0">
                <a:solidFill>
                  <a:schemeClr val="dk1"/>
                </a:solidFill>
                <a:latin typeface="Times New Roman" pitchFamily="18" charset="0"/>
                <a:cs typeface="Times New Roman" pitchFamily="18" charset="0"/>
              </a:rPr>
              <a:t>potentials (cardiac impulse).</a:t>
            </a:r>
          </a:p>
          <a:p>
            <a:pPr algn="l" rtl="0">
              <a:defRPr/>
            </a:pPr>
            <a:r>
              <a:rPr lang="en-US" sz="2400" dirty="0" smtClean="0">
                <a:solidFill>
                  <a:schemeClr val="dk1"/>
                </a:solidFill>
                <a:latin typeface="Times New Roman" pitchFamily="18" charset="0"/>
                <a:cs typeface="Times New Roman" pitchFamily="18" charset="0"/>
              </a:rPr>
              <a:t> </a:t>
            </a:r>
            <a:r>
              <a:rPr lang="en-US" sz="2400" dirty="0">
                <a:solidFill>
                  <a:schemeClr val="dk1"/>
                </a:solidFill>
                <a:latin typeface="Times New Roman" pitchFamily="18" charset="0"/>
                <a:cs typeface="Times New Roman" pitchFamily="18" charset="0"/>
              </a:rPr>
              <a:t>i.e., the heart can beat regularly.</a:t>
            </a:r>
            <a:endParaRPr lang="en-GB" sz="2400" dirty="0">
              <a:solidFill>
                <a:schemeClr val="dk1"/>
              </a:solidFill>
              <a:latin typeface="Times New Roman" pitchFamily="18" charset="0"/>
              <a:cs typeface="Times New Roman" pitchFamily="18" charset="0"/>
            </a:endParaRPr>
          </a:p>
        </p:txBody>
      </p:sp>
    </p:spTree>
    <p:extLst>
      <p:ext uri="{BB962C8B-B14F-4D97-AF65-F5344CB8AC3E}">
        <p14:creationId xmlns:p14="http://schemas.microsoft.com/office/powerpoint/2010/main" val="4212302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85860"/>
            <a:ext cx="8286808" cy="5357850"/>
          </a:xfrm>
        </p:spPr>
        <p:style>
          <a:lnRef idx="2">
            <a:schemeClr val="accent1"/>
          </a:lnRef>
          <a:fillRef idx="1">
            <a:schemeClr val="lt1"/>
          </a:fillRef>
          <a:effectRef idx="0">
            <a:schemeClr val="accent1"/>
          </a:effectRef>
          <a:fontRef idx="minor">
            <a:schemeClr val="dk1"/>
          </a:fontRef>
        </p:style>
        <p:txBody>
          <a:bodyPr>
            <a:normAutofit/>
          </a:bodyPr>
          <a:lstStyle/>
          <a:p>
            <a:pPr algn="justLow" rtl="0"/>
            <a:endParaRPr lang="en-US" sz="2800" b="1" dirty="0" smtClean="0">
              <a:solidFill>
                <a:schemeClr val="tx1"/>
              </a:solidFill>
              <a:latin typeface="Times New Roman" pitchFamily="18" charset="0"/>
              <a:ea typeface="Times New Roman"/>
              <a:cs typeface="Times New Roman" pitchFamily="18" charset="0"/>
            </a:endParaRPr>
          </a:p>
          <a:p>
            <a:pPr algn="justLow" rtl="0"/>
            <a:r>
              <a:rPr lang="en-US" sz="2100" dirty="0">
                <a:latin typeface="Times New Roman" pitchFamily="18" charset="0"/>
                <a:cs typeface="Times New Roman" pitchFamily="18" charset="0"/>
              </a:rPr>
              <a:t>Normally Cardiac action potential originate in a specialized group of cells called the </a:t>
            </a:r>
            <a:r>
              <a:rPr lang="en-US" sz="2100" b="1" dirty="0">
                <a:latin typeface="Times New Roman" pitchFamily="18" charset="0"/>
                <a:cs typeface="Times New Roman" pitchFamily="18" charset="0"/>
              </a:rPr>
              <a:t>pacemaker</a:t>
            </a:r>
            <a:r>
              <a:rPr lang="en-US" sz="2100" dirty="0">
                <a:latin typeface="Times New Roman" pitchFamily="18" charset="0"/>
                <a:cs typeface="Times New Roman" pitchFamily="18" charset="0"/>
              </a:rPr>
              <a:t>. However, the rate of this spontaneous depolarization and thus the rate of the heartbeat , are regulated by autonomic innervation.</a:t>
            </a:r>
          </a:p>
          <a:p>
            <a:pPr algn="justLow" rtl="0"/>
            <a:endParaRPr lang="en-US" sz="2100" dirty="0">
              <a:latin typeface="Times New Roman" pitchFamily="18" charset="0"/>
              <a:cs typeface="Times New Roman" pitchFamily="18" charset="0"/>
            </a:endParaRPr>
          </a:p>
          <a:p>
            <a:pPr algn="justLow" rtl="0"/>
            <a:r>
              <a:rPr lang="en-US" sz="2100" dirty="0">
                <a:latin typeface="Times New Roman" pitchFamily="18" charset="0"/>
                <a:cs typeface="Times New Roman" pitchFamily="18" charset="0"/>
              </a:rPr>
              <a:t>If the heart of a frog is removed from the body and all neural innervations are severed, it will still continue to beat as long as the myocardial cells remain alive. The automatic nature of the heartbeat is referred to as </a:t>
            </a:r>
            <a:r>
              <a:rPr lang="en-US" sz="2100" b="1" dirty="0">
                <a:latin typeface="Times New Roman" pitchFamily="18" charset="0"/>
                <a:cs typeface="Times New Roman" pitchFamily="18" charset="0"/>
              </a:rPr>
              <a:t>automaticity</a:t>
            </a:r>
            <a:r>
              <a:rPr lang="en-US" sz="2100" i="1" dirty="0">
                <a:latin typeface="Times New Roman" pitchFamily="18" charset="0"/>
                <a:cs typeface="Times New Roman" pitchFamily="18" charset="0"/>
              </a:rPr>
              <a:t>. </a:t>
            </a:r>
            <a:r>
              <a:rPr lang="en-US" sz="2100" dirty="0">
                <a:latin typeface="Times New Roman" pitchFamily="18" charset="0"/>
                <a:cs typeface="Times New Roman" pitchFamily="18" charset="0"/>
              </a:rPr>
              <a:t>As a result of experiments with isolated myocardial cells and of observations, scientists have learned that there are three regions that can spontaneously generate action potentials and thereby function as </a:t>
            </a:r>
            <a:r>
              <a:rPr lang="en-US" sz="2100" b="1" dirty="0" smtClean="0">
                <a:latin typeface="Times New Roman" pitchFamily="18" charset="0"/>
                <a:cs typeface="Times New Roman" pitchFamily="18" charset="0"/>
              </a:rPr>
              <a:t>pacemakers, (</a:t>
            </a:r>
            <a:r>
              <a:rPr lang="en-US" sz="2000" b="1" dirty="0" smtClean="0">
                <a:latin typeface="Times New Roman" pitchFamily="18" charset="0"/>
                <a:cs typeface="Times New Roman" pitchFamily="18" charset="0"/>
              </a:rPr>
              <a:t>The SA node</a:t>
            </a:r>
            <a:r>
              <a:rPr lang="en-US" sz="2000" dirty="0" smtClean="0">
                <a:latin typeface="Times New Roman" pitchFamily="18" charset="0"/>
                <a:cs typeface="Times New Roman" pitchFamily="18" charset="0"/>
              </a:rPr>
              <a:t> , </a:t>
            </a:r>
            <a:r>
              <a:rPr lang="en-US" sz="2000" b="1" dirty="0" smtClean="0">
                <a:latin typeface="Times New Roman" pitchFamily="18" charset="0"/>
                <a:cs typeface="Times New Roman" pitchFamily="18" charset="0"/>
              </a:rPr>
              <a:t>the AV node and Purkinje fibers</a:t>
            </a:r>
            <a:r>
              <a:rPr lang="en-US" sz="2000" dirty="0" smtClean="0">
                <a:latin typeface="Times New Roman" pitchFamily="18" charset="0"/>
                <a:cs typeface="Times New Roman" pitchFamily="18" charset="0"/>
              </a:rPr>
              <a:t> )</a:t>
            </a:r>
            <a:endParaRPr lang="en-US" sz="2100" dirty="0">
              <a:latin typeface="Times New Roman" pitchFamily="18" charset="0"/>
              <a:cs typeface="Times New Roman" pitchFamily="18" charset="0"/>
            </a:endParaRPr>
          </a:p>
          <a:p>
            <a:pPr algn="justLow" rtl="0"/>
            <a:endParaRPr lang="ar-IQ" sz="2100" dirty="0">
              <a:latin typeface="Times New Roman" pitchFamily="18" charset="0"/>
              <a:cs typeface="Times New Roman" pitchFamily="18" charset="0"/>
            </a:endParaRPr>
          </a:p>
        </p:txBody>
      </p:sp>
      <p:sp>
        <p:nvSpPr>
          <p:cNvPr id="4" name="Title 1"/>
          <p:cNvSpPr txBox="1">
            <a:spLocks/>
          </p:cNvSpPr>
          <p:nvPr/>
        </p:nvSpPr>
        <p:spPr>
          <a:xfrm>
            <a:off x="571472" y="214290"/>
            <a:ext cx="8001056" cy="714380"/>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normAutofit fontScale="25000" lnSpcReduction="20000"/>
            <a:scene3d>
              <a:camera prst="orthographicFront"/>
              <a:lightRig rig="soft" dir="t"/>
            </a:scene3d>
            <a:sp3d prstMaterial="softEdge">
              <a:bevelT w="25400" h="25400"/>
            </a:sp3d>
          </a:bodyPr>
          <a:lstStyle/>
          <a:p>
            <a:pPr algn="ctr" rtl="0">
              <a:spcBef>
                <a:spcPct val="0"/>
              </a:spcBef>
              <a:defRPr/>
            </a:pPr>
            <a:r>
              <a:rPr kumimoji="0" lang="en-US" sz="41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rPr>
              <a:t> </a:t>
            </a:r>
          </a:p>
          <a:p>
            <a:pPr algn="ctr" rtl="0">
              <a:spcBef>
                <a:spcPct val="0"/>
              </a:spcBef>
              <a:defRPr/>
            </a:pPr>
            <a:r>
              <a:rPr lang="en-US" sz="9600" b="1" dirty="0" smtClean="0">
                <a:latin typeface="Times New Roman" pitchFamily="18" charset="0"/>
                <a:cs typeface="Times New Roman" pitchFamily="18" charset="0"/>
              </a:rPr>
              <a:t>ELECTRICAL </a:t>
            </a:r>
            <a:r>
              <a:rPr lang="en-US" sz="9600" b="1" dirty="0">
                <a:latin typeface="Times New Roman" pitchFamily="18" charset="0"/>
                <a:cs typeface="Times New Roman" pitchFamily="18" charset="0"/>
              </a:rPr>
              <a:t>ACTIVITY OF THE HEART &amp; CARDIAC ACTION POTENTIAL </a:t>
            </a:r>
            <a:endParaRPr lang="en-US" sz="9600" dirty="0">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ar-IQ" sz="62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95769861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14282" y="642918"/>
            <a:ext cx="8715436" cy="6072230"/>
          </a:xfrm>
        </p:spPr>
        <p:style>
          <a:lnRef idx="2">
            <a:schemeClr val="accent1"/>
          </a:lnRef>
          <a:fillRef idx="1">
            <a:schemeClr val="lt1"/>
          </a:fillRef>
          <a:effectRef idx="0">
            <a:schemeClr val="accent1"/>
          </a:effectRef>
          <a:fontRef idx="minor">
            <a:schemeClr val="dk1"/>
          </a:fontRef>
        </p:style>
        <p:txBody>
          <a:bodyPr>
            <a:normAutofit/>
          </a:bodyPr>
          <a:lstStyle/>
          <a:p>
            <a:pPr algn="justLow" rtl="0"/>
            <a:r>
              <a:rPr lang="en-US" sz="2400" dirty="0" smtClean="0">
                <a:latin typeface="Times New Roman" pitchFamily="18" charset="0"/>
                <a:cs typeface="Times New Roman" pitchFamily="18" charset="0"/>
              </a:rPr>
              <a:t>In the normal heart,  only one of these, the </a:t>
            </a:r>
            <a:r>
              <a:rPr lang="en-US" sz="2400" b="1" dirty="0" err="1" smtClean="0">
                <a:latin typeface="Times New Roman" pitchFamily="18" charset="0"/>
                <a:cs typeface="Times New Roman" pitchFamily="18" charset="0"/>
              </a:rPr>
              <a:t>sinoatrial</a:t>
            </a:r>
            <a:r>
              <a:rPr lang="en-US" sz="2400" b="1" dirty="0" smtClean="0">
                <a:latin typeface="Times New Roman" pitchFamily="18" charset="0"/>
                <a:cs typeface="Times New Roman" pitchFamily="18" charset="0"/>
              </a:rPr>
              <a:t> node (SA node), </a:t>
            </a:r>
            <a:r>
              <a:rPr lang="en-US" sz="2400" dirty="0" smtClean="0">
                <a:latin typeface="Times New Roman" pitchFamily="18" charset="0"/>
                <a:cs typeface="Times New Roman" pitchFamily="18" charset="0"/>
              </a:rPr>
              <a:t>functions as the </a:t>
            </a:r>
            <a:r>
              <a:rPr lang="en-US" sz="2400" b="1" dirty="0" smtClean="0">
                <a:latin typeface="Times New Roman" pitchFamily="18" charset="0"/>
                <a:cs typeface="Times New Roman" pitchFamily="18" charset="0"/>
              </a:rPr>
              <a:t>primary pacemaker</a:t>
            </a:r>
            <a:r>
              <a:rPr lang="en-US" sz="2400" dirty="0" smtClean="0">
                <a:latin typeface="Times New Roman" pitchFamily="18" charset="0"/>
                <a:cs typeface="Times New Roman" pitchFamily="18" charset="0"/>
              </a:rPr>
              <a:t>.</a:t>
            </a:r>
          </a:p>
          <a:p>
            <a:pPr algn="justLow" rtl="0"/>
            <a:endParaRPr lang="en-US" sz="2400" dirty="0" smtClean="0">
              <a:latin typeface="Times New Roman" pitchFamily="18" charset="0"/>
              <a:cs typeface="Times New Roman" pitchFamily="18" charset="0"/>
            </a:endParaRPr>
          </a:p>
          <a:p>
            <a:pPr algn="justLow" rtl="0"/>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SA node</a:t>
            </a:r>
            <a:r>
              <a:rPr lang="en-US" sz="2400" dirty="0">
                <a:latin typeface="Times New Roman" pitchFamily="18" charset="0"/>
                <a:cs typeface="Times New Roman" pitchFamily="18" charset="0"/>
              </a:rPr>
              <a:t> is located in the right atrium near the opening of the  superior vena cava, and serves as the primary (normal pacemaker of the heart. </a:t>
            </a:r>
            <a:endParaRPr lang="en-US" sz="2400" dirty="0" smtClean="0">
              <a:latin typeface="Times New Roman" pitchFamily="18" charset="0"/>
              <a:cs typeface="Times New Roman" pitchFamily="18" charset="0"/>
            </a:endParaRPr>
          </a:p>
          <a:p>
            <a:pPr algn="justLow" rtl="0"/>
            <a:endParaRPr lang="en-US" sz="2400" dirty="0">
              <a:latin typeface="Times New Roman" pitchFamily="18" charset="0"/>
              <a:cs typeface="Times New Roman" pitchFamily="18" charset="0"/>
            </a:endParaRPr>
          </a:p>
          <a:p>
            <a:pPr algn="justLow" rtl="0"/>
            <a:r>
              <a:rPr lang="en-US" sz="2400" dirty="0">
                <a:latin typeface="Times New Roman" pitchFamily="18" charset="0"/>
                <a:cs typeface="Times New Roman" pitchFamily="18" charset="0"/>
              </a:rPr>
              <a:t>The two </a:t>
            </a:r>
            <a:r>
              <a:rPr lang="en-US" sz="2400" b="1" dirty="0">
                <a:latin typeface="Times New Roman" pitchFamily="18" charset="0"/>
                <a:cs typeface="Times New Roman" pitchFamily="18" charset="0"/>
              </a:rPr>
              <a:t>secondary pacemaker regions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the </a:t>
            </a:r>
            <a:r>
              <a:rPr lang="en-US" sz="2400" b="1" dirty="0">
                <a:latin typeface="Times New Roman" pitchFamily="18" charset="0"/>
                <a:cs typeface="Times New Roman" pitchFamily="18" charset="0"/>
              </a:rPr>
              <a:t>AV node and Purkinje fibers</a:t>
            </a:r>
            <a:r>
              <a:rPr lang="en-US" sz="2400" dirty="0">
                <a:latin typeface="Times New Roman" pitchFamily="18" charset="0"/>
                <a:cs typeface="Times New Roman" pitchFamily="18" charset="0"/>
              </a:rPr>
              <a:t> (parts of conducting system of the myocardium) potential are suppressed by action potentials originating in the SA node</a:t>
            </a:r>
          </a:p>
          <a:p>
            <a:pPr algn="justLow" rtl="0"/>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1133062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81328"/>
            <a:ext cx="4286280" cy="4948068"/>
          </a:xfrm>
        </p:spPr>
        <p:style>
          <a:lnRef idx="2">
            <a:schemeClr val="accent1"/>
          </a:lnRef>
          <a:fillRef idx="1">
            <a:schemeClr val="lt1"/>
          </a:fillRef>
          <a:effectRef idx="0">
            <a:schemeClr val="accent1"/>
          </a:effectRef>
          <a:fontRef idx="minor">
            <a:schemeClr val="dk1"/>
          </a:fontRef>
        </p:style>
        <p:txBody>
          <a:bodyPr>
            <a:normAutofit/>
          </a:bodyPr>
          <a:lstStyle/>
          <a:p>
            <a:pPr algn="justLow" rtl="0"/>
            <a:r>
              <a:rPr lang="en-US" sz="2400" dirty="0">
                <a:latin typeface="Times New Roman" pitchFamily="18" charset="0"/>
                <a:cs typeface="Times New Roman" pitchFamily="18" charset="0"/>
              </a:rPr>
              <a:t>The </a:t>
            </a:r>
            <a:r>
              <a:rPr lang="en-US" sz="2400" b="1" dirty="0">
                <a:latin typeface="Times New Roman" pitchFamily="18" charset="0"/>
                <a:cs typeface="Times New Roman" pitchFamily="18" charset="0"/>
              </a:rPr>
              <a:t>circulatory system </a:t>
            </a:r>
            <a:r>
              <a:rPr lang="en-US" sz="2400" dirty="0">
                <a:latin typeface="Times New Roman" pitchFamily="18" charset="0"/>
                <a:cs typeface="Times New Roman" pitchFamily="18" charset="0"/>
              </a:rPr>
              <a:t>consists of two subdivisions: </a:t>
            </a:r>
          </a:p>
          <a:p>
            <a:pPr algn="justLow" rtl="0"/>
            <a:r>
              <a:rPr lang="en-US" sz="2400" dirty="0">
                <a:latin typeface="Times New Roman" pitchFamily="18" charset="0"/>
                <a:cs typeface="Times New Roman" pitchFamily="18" charset="0"/>
              </a:rPr>
              <a:t>The cardiovascular system and the lymphatic system. </a:t>
            </a:r>
          </a:p>
          <a:p>
            <a:pPr algn="justLow" rtl="0"/>
            <a:r>
              <a:rPr lang="en-US" sz="2400" dirty="0">
                <a:latin typeface="Times New Roman" pitchFamily="18" charset="0"/>
                <a:cs typeface="Times New Roman" pitchFamily="18" charset="0"/>
              </a:rPr>
              <a:t>The </a:t>
            </a:r>
            <a:r>
              <a:rPr lang="en-US" sz="2400" b="1" dirty="0">
                <a:latin typeface="Times New Roman" pitchFamily="18" charset="0"/>
                <a:cs typeface="Times New Roman" pitchFamily="18" charset="0"/>
              </a:rPr>
              <a:t>cardiovascular system </a:t>
            </a:r>
            <a:r>
              <a:rPr lang="en-US" sz="2400" dirty="0">
                <a:latin typeface="Times New Roman" pitchFamily="18" charset="0"/>
                <a:cs typeface="Times New Roman" pitchFamily="18" charset="0"/>
              </a:rPr>
              <a:t>consists of the heart and blood vessels, and the </a:t>
            </a:r>
            <a:r>
              <a:rPr lang="en-US" sz="2400" b="1" dirty="0">
                <a:latin typeface="Times New Roman" pitchFamily="18" charset="0"/>
                <a:cs typeface="Times New Roman" pitchFamily="18" charset="0"/>
              </a:rPr>
              <a:t>lymphatic system, </a:t>
            </a:r>
            <a:r>
              <a:rPr lang="en-US" sz="2400" dirty="0">
                <a:latin typeface="Times New Roman" pitchFamily="18" charset="0"/>
                <a:cs typeface="Times New Roman" pitchFamily="18" charset="0"/>
              </a:rPr>
              <a:t>which includes lymphatic vessels and lymphoid tissues within the spleen, thymus, tonsils, and lymph nodes.</a:t>
            </a:r>
          </a:p>
          <a:p>
            <a:pPr algn="justLow" rtl="0"/>
            <a:endParaRPr lang="ar-IQ" sz="2400" dirty="0">
              <a:latin typeface="Times New Roman" pitchFamily="18" charset="0"/>
              <a:cs typeface="Times New Roman" pitchFamily="18" charset="0"/>
            </a:endParaRPr>
          </a:p>
        </p:txBody>
      </p:sp>
      <p:sp>
        <p:nvSpPr>
          <p:cNvPr id="2" name="Title 1"/>
          <p:cNvSpPr>
            <a:spLocks noGrp="1"/>
          </p:cNvSpPr>
          <p:nvPr>
            <p:ph type="title"/>
          </p:nvPr>
        </p:nvSpPr>
        <p:spPr>
          <a:xfrm>
            <a:off x="357158" y="428604"/>
            <a:ext cx="8286808" cy="762000"/>
          </a:xfrm>
        </p:spPr>
        <p:style>
          <a:lnRef idx="3">
            <a:schemeClr val="lt1"/>
          </a:lnRef>
          <a:fillRef idx="1">
            <a:schemeClr val="accent4"/>
          </a:fillRef>
          <a:effectRef idx="1">
            <a:schemeClr val="accent4"/>
          </a:effectRef>
          <a:fontRef idx="minor">
            <a:schemeClr val="lt1"/>
          </a:fontRef>
        </p:style>
        <p:txBody>
          <a:bodyPr>
            <a:normAutofit fontScale="90000"/>
          </a:bodyPr>
          <a:lstStyle/>
          <a:p>
            <a:pPr rtl="0"/>
            <a:r>
              <a:rPr lang="en-US" dirty="0">
                <a:effectLst/>
                <a:latin typeface="Times New Roman" pitchFamily="18" charset="0"/>
                <a:cs typeface="Times New Roman" pitchFamily="18" charset="0"/>
              </a:rPr>
              <a:t/>
            </a:r>
            <a:br>
              <a:rPr lang="en-US" dirty="0">
                <a:effectLst/>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a:effectLst/>
                <a:latin typeface="Times New Roman" pitchFamily="18" charset="0"/>
                <a:cs typeface="Times New Roman" pitchFamily="18" charset="0"/>
              </a:rPr>
              <a:t>Circulatory System </a:t>
            </a:r>
            <a:br>
              <a:rPr lang="en-US" dirty="0">
                <a:effectLst/>
                <a:latin typeface="Times New Roman" pitchFamily="18" charset="0"/>
                <a:cs typeface="Times New Roman" pitchFamily="18" charset="0"/>
              </a:rPr>
            </a:br>
            <a:r>
              <a:rPr lang="en-US" dirty="0">
                <a:effectLst/>
                <a:latin typeface="Times New Roman" pitchFamily="18" charset="0"/>
                <a:cs typeface="Times New Roman" pitchFamily="18" charset="0"/>
              </a:rPr>
              <a:t> </a:t>
            </a:r>
            <a:r>
              <a:rPr lang="en-US" dirty="0" smtClean="0">
                <a:latin typeface="Times New Roman" pitchFamily="18" charset="0"/>
                <a:cs typeface="Times New Roman" pitchFamily="18" charset="0"/>
              </a:rPr>
              <a:t>                               </a:t>
            </a:r>
            <a:endParaRPr lang="ar-IQ" dirty="0">
              <a:latin typeface="Times New Roman" pitchFamily="18" charset="0"/>
              <a:cs typeface="Times New Roman" pitchFamily="18" charset="0"/>
            </a:endParaRPr>
          </a:p>
        </p:txBody>
      </p:sp>
      <p:pic>
        <p:nvPicPr>
          <p:cNvPr id="4"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929190" y="1428736"/>
            <a:ext cx="3643338" cy="4857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806606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295400" y="392113"/>
            <a:ext cx="6477000" cy="519112"/>
          </a:xfrm>
          <a:prstGeom prst="rect">
            <a:avLst/>
          </a:prstGeom>
          <a:solidFill>
            <a:srgbClr val="FFFF00"/>
          </a:solidFill>
          <a:ln w="9525">
            <a:noFill/>
            <a:miter lim="800000"/>
            <a:headEnd/>
            <a:tailEnd/>
          </a:ln>
          <a:effectLst>
            <a:outerShdw blurRad="50800" dist="38100" dir="5400000" algn="t" rotWithShape="0">
              <a:prstClr val="black">
                <a:alpha val="40000"/>
              </a:prstClr>
            </a:outerShdw>
          </a:effectLst>
        </p:spPr>
        <p:txBody>
          <a:bodyPr anchor="ctr">
            <a:spAutoFit/>
          </a:bodyPr>
          <a:lstStyle/>
          <a:p>
            <a:pPr algn="ctr">
              <a:defRPr/>
            </a:pPr>
            <a:r>
              <a:rPr lang="en-US" sz="2800" b="1">
                <a:latin typeface="Calibri" pitchFamily="34" charset="0"/>
                <a:ea typeface="Calibri" pitchFamily="34" charset="0"/>
                <a:cs typeface="NewCaledonia"/>
              </a:rPr>
              <a:t>Initiation of Cardiac Electrical Activity</a:t>
            </a:r>
            <a:endParaRPr lang="en-US" sz="3200">
              <a:latin typeface="Calibri" pitchFamily="34" charset="0"/>
              <a:ea typeface="Calibri" pitchFamily="34" charset="0"/>
              <a:cs typeface="NewCaledonia"/>
            </a:endParaRPr>
          </a:p>
        </p:txBody>
      </p:sp>
      <p:pic>
        <p:nvPicPr>
          <p:cNvPr id="1075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295400"/>
            <a:ext cx="5819775"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04800" y="1143000"/>
            <a:ext cx="3048000" cy="457200"/>
          </a:xfrm>
          <a:prstGeom prst="rect">
            <a:avLst/>
          </a:prstGeom>
          <a:solidFill>
            <a:srgbClr val="FFC9C9"/>
          </a:solidFill>
          <a:ln w="9525">
            <a:noFill/>
            <a:miter lim="800000"/>
            <a:headEnd/>
            <a:tailEnd/>
          </a:ln>
          <a:effectLst>
            <a:outerShdw blurRad="50800" dist="38100" dir="5400000" algn="t" rotWithShape="0">
              <a:prstClr val="black">
                <a:alpha val="40000"/>
              </a:prstClr>
            </a:outerShdw>
          </a:effec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defRPr/>
            </a:pPr>
            <a:r>
              <a:rPr lang="en-US" sz="2400" b="1" smtClean="0"/>
              <a:t>Pacemaker cells</a:t>
            </a:r>
          </a:p>
        </p:txBody>
      </p:sp>
      <p:sp>
        <p:nvSpPr>
          <p:cNvPr id="7" name="TextBox 6"/>
          <p:cNvSpPr txBox="1">
            <a:spLocks noChangeArrowheads="1"/>
          </p:cNvSpPr>
          <p:nvPr/>
        </p:nvSpPr>
        <p:spPr bwMode="auto">
          <a:xfrm>
            <a:off x="457200" y="2514600"/>
            <a:ext cx="3657600" cy="457200"/>
          </a:xfrm>
          <a:prstGeom prst="rect">
            <a:avLst/>
          </a:prstGeom>
          <a:solidFill>
            <a:srgbClr val="FDE7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a:t>Conduction system:</a:t>
            </a:r>
          </a:p>
        </p:txBody>
      </p:sp>
      <p:sp>
        <p:nvSpPr>
          <p:cNvPr id="8" name="TextBox 7"/>
          <p:cNvSpPr txBox="1">
            <a:spLocks noChangeArrowheads="1"/>
          </p:cNvSpPr>
          <p:nvPr/>
        </p:nvSpPr>
        <p:spPr bwMode="auto">
          <a:xfrm>
            <a:off x="609600" y="2971800"/>
            <a:ext cx="3733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400" b="1">
              <a:solidFill>
                <a:srgbClr val="FF0000"/>
              </a:solidFill>
            </a:endParaRPr>
          </a:p>
          <a:p>
            <a:pPr eaLnBrk="1" hangingPunct="1">
              <a:buFontTx/>
              <a:buChar char="-"/>
            </a:pPr>
            <a:r>
              <a:rPr lang="en-US" b="1"/>
              <a:t>Sino-atrial </a:t>
            </a:r>
            <a:r>
              <a:rPr lang="en-US" b="1">
                <a:solidFill>
                  <a:srgbClr val="FF0000"/>
                </a:solidFill>
              </a:rPr>
              <a:t>(SA) </a:t>
            </a:r>
            <a:r>
              <a:rPr lang="en-US" b="1"/>
              <a:t>node.</a:t>
            </a:r>
          </a:p>
          <a:p>
            <a:pPr eaLnBrk="1" hangingPunct="1"/>
            <a:endParaRPr lang="en-US" b="1"/>
          </a:p>
          <a:p>
            <a:pPr eaLnBrk="1" hangingPunct="1">
              <a:buFontTx/>
              <a:buChar char="-"/>
            </a:pPr>
            <a:r>
              <a:rPr lang="en-US" b="1"/>
              <a:t>Atrio-ventricular </a:t>
            </a:r>
            <a:r>
              <a:rPr lang="en-US" b="1">
                <a:solidFill>
                  <a:srgbClr val="FF0000"/>
                </a:solidFill>
              </a:rPr>
              <a:t>(AV) </a:t>
            </a:r>
            <a:r>
              <a:rPr lang="en-US" b="1"/>
              <a:t>node.</a:t>
            </a:r>
          </a:p>
          <a:p>
            <a:pPr eaLnBrk="1" hangingPunct="1"/>
            <a:endParaRPr lang="en-US" b="1"/>
          </a:p>
          <a:p>
            <a:pPr eaLnBrk="1" hangingPunct="1">
              <a:buFontTx/>
              <a:buChar char="-"/>
            </a:pPr>
            <a:r>
              <a:rPr lang="en-US" b="1"/>
              <a:t>Bundle of </a:t>
            </a:r>
            <a:r>
              <a:rPr lang="en-US" b="1">
                <a:solidFill>
                  <a:srgbClr val="FF0000"/>
                </a:solidFill>
              </a:rPr>
              <a:t>His</a:t>
            </a:r>
            <a:r>
              <a:rPr lang="en-US" b="1"/>
              <a:t>.</a:t>
            </a:r>
          </a:p>
          <a:p>
            <a:pPr eaLnBrk="1" hangingPunct="1"/>
            <a:endParaRPr lang="en-US" b="1"/>
          </a:p>
          <a:p>
            <a:pPr eaLnBrk="1" hangingPunct="1">
              <a:buFontTx/>
              <a:buChar char="-"/>
            </a:pPr>
            <a:r>
              <a:rPr lang="en-US" b="1">
                <a:solidFill>
                  <a:srgbClr val="FF0000"/>
                </a:solidFill>
              </a:rPr>
              <a:t>Purkinje</a:t>
            </a:r>
            <a:r>
              <a:rPr lang="en-US" b="1"/>
              <a:t> system.</a:t>
            </a:r>
            <a:endParaRPr lang="en-US"/>
          </a:p>
        </p:txBody>
      </p:sp>
    </p:spTree>
    <p:extLst>
      <p:ext uri="{BB962C8B-B14F-4D97-AF65-F5344CB8AC3E}">
        <p14:creationId xmlns:p14="http://schemas.microsoft.com/office/powerpoint/2010/main" val="4083827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07525"/>
                                        </p:tgtEl>
                                        <p:attrNameLst>
                                          <p:attrName>style.visibility</p:attrName>
                                        </p:attrNameLst>
                                      </p:cBhvr>
                                      <p:to>
                                        <p:strVal val="visible"/>
                                      </p:to>
                                    </p:set>
                                    <p:animEffect transition="in" filter="fade">
                                      <p:cBhvr>
                                        <p:cTn id="14" dur="2000"/>
                                        <p:tgtEl>
                                          <p:spTgt spid="10752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533400"/>
            <a:ext cx="83248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62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0" y="990600"/>
            <a:ext cx="4627563" cy="579438"/>
          </a:xfrm>
          <a:prstGeom prst="rect">
            <a:avLst/>
          </a:prstGeom>
          <a:solidFill>
            <a:srgbClr val="FFFF00"/>
          </a:solidFill>
          <a:ln w="9525">
            <a:noFill/>
            <a:miter lim="800000"/>
            <a:headEnd/>
            <a:tailEnd/>
          </a:ln>
          <a:effectLst>
            <a:outerShdw blurRad="50800" dist="38100" dir="5400000" algn="t" rotWithShape="0">
              <a:prstClr val="black">
                <a:alpha val="40000"/>
              </a:prstClr>
            </a:outerShdw>
          </a:effectLst>
        </p:spPr>
        <p:txBody>
          <a:bodyPr>
            <a:spAutoFit/>
          </a:bodyPr>
          <a:lstStyle/>
          <a:p>
            <a:pPr algn="ctr">
              <a:defRPr/>
            </a:pPr>
            <a:r>
              <a:rPr lang="en-US" sz="3200" b="1" dirty="0"/>
              <a:t>Pacemaker potential</a:t>
            </a:r>
            <a:endParaRPr lang="en-US" sz="3200" dirty="0"/>
          </a:p>
        </p:txBody>
      </p:sp>
      <p:sp>
        <p:nvSpPr>
          <p:cNvPr id="7" name="TextBox 6"/>
          <p:cNvSpPr txBox="1">
            <a:spLocks noChangeArrowheads="1"/>
          </p:cNvSpPr>
          <p:nvPr/>
        </p:nvSpPr>
        <p:spPr bwMode="auto">
          <a:xfrm>
            <a:off x="5943600" y="304800"/>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a:solidFill>
                  <a:srgbClr val="FF0000"/>
                </a:solidFill>
              </a:rPr>
              <a:t>SA node</a:t>
            </a:r>
            <a:endParaRPr lang="en-US" b="1">
              <a:solidFill>
                <a:srgbClr val="FF0000"/>
              </a:solidFill>
            </a:endParaRPr>
          </a:p>
        </p:txBody>
      </p:sp>
      <p:sp>
        <p:nvSpPr>
          <p:cNvPr id="8" name="TextBox 7"/>
          <p:cNvSpPr txBox="1">
            <a:spLocks noChangeArrowheads="1"/>
          </p:cNvSpPr>
          <p:nvPr/>
        </p:nvSpPr>
        <p:spPr bwMode="auto">
          <a:xfrm>
            <a:off x="5943600" y="1000125"/>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a:solidFill>
                  <a:srgbClr val="00B050"/>
                </a:solidFill>
              </a:rPr>
              <a:t>AV node</a:t>
            </a:r>
            <a:endParaRPr lang="en-US" b="1">
              <a:solidFill>
                <a:srgbClr val="00B050"/>
              </a:solidFill>
            </a:endParaRPr>
          </a:p>
        </p:txBody>
      </p:sp>
      <p:sp>
        <p:nvSpPr>
          <p:cNvPr id="9" name="TextBox 8"/>
          <p:cNvSpPr txBox="1">
            <a:spLocks noChangeArrowheads="1"/>
          </p:cNvSpPr>
          <p:nvPr/>
        </p:nvSpPr>
        <p:spPr bwMode="auto">
          <a:xfrm>
            <a:off x="5943600" y="1838325"/>
            <a:ext cx="297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a:solidFill>
                  <a:srgbClr val="00B050"/>
                </a:solidFill>
              </a:rPr>
              <a:t>Purkinje cells</a:t>
            </a:r>
            <a:endParaRPr lang="en-US" b="1">
              <a:solidFill>
                <a:srgbClr val="00B050"/>
              </a:solidFill>
            </a:endParaRPr>
          </a:p>
        </p:txBody>
      </p:sp>
      <p:sp>
        <p:nvSpPr>
          <p:cNvPr id="10" name="Rectangle 9"/>
          <p:cNvSpPr>
            <a:spLocks noChangeArrowheads="1"/>
          </p:cNvSpPr>
          <p:nvPr/>
        </p:nvSpPr>
        <p:spPr bwMode="auto">
          <a:xfrm>
            <a:off x="0" y="3572678"/>
            <a:ext cx="8686800" cy="954107"/>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ctr" rtl="0"/>
            <a:r>
              <a:rPr lang="en-US" sz="2800" dirty="0">
                <a:latin typeface="Times New Roman" pitchFamily="18" charset="0"/>
                <a:cs typeface="Times New Roman" pitchFamily="18" charset="0"/>
              </a:rPr>
              <a:t>Pacemaker cells can </a:t>
            </a:r>
            <a:r>
              <a:rPr lang="en-US" sz="2800" b="1" i="1" u="sng" dirty="0">
                <a:solidFill>
                  <a:srgbClr val="FF0000"/>
                </a:solidFill>
                <a:latin typeface="Times New Roman" pitchFamily="18" charset="0"/>
                <a:cs typeface="Times New Roman" pitchFamily="18" charset="0"/>
              </a:rPr>
              <a:t>spontaneously</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and </a:t>
            </a:r>
            <a:r>
              <a:rPr lang="en-US" sz="2800" b="1" i="1" u="sng" dirty="0">
                <a:solidFill>
                  <a:srgbClr val="FF0000"/>
                </a:solidFill>
                <a:latin typeface="Times New Roman" pitchFamily="18" charset="0"/>
                <a:cs typeface="Times New Roman" pitchFamily="18" charset="0"/>
              </a:rPr>
              <a:t>regularly</a:t>
            </a:r>
            <a:r>
              <a:rPr lang="en-US" sz="2800" b="1" dirty="0">
                <a:solidFill>
                  <a:srgbClr val="FF0000"/>
                </a:solidFill>
                <a:latin typeface="Times New Roman" pitchFamily="18" charset="0"/>
                <a:cs typeface="Times New Roman" pitchFamily="18" charset="0"/>
              </a:rPr>
              <a:t> </a:t>
            </a:r>
          </a:p>
          <a:p>
            <a:pPr algn="ctr" rtl="0"/>
            <a:r>
              <a:rPr lang="en-US" sz="2800" dirty="0">
                <a:latin typeface="Times New Roman" pitchFamily="18" charset="0"/>
                <a:cs typeface="Times New Roman" pitchFamily="18" charset="0"/>
              </a:rPr>
              <a:t>initiate action potential </a:t>
            </a:r>
          </a:p>
        </p:txBody>
      </p:sp>
      <p:grpSp>
        <p:nvGrpSpPr>
          <p:cNvPr id="2" name="Group 16"/>
          <p:cNvGrpSpPr>
            <a:grpSpLocks/>
          </p:cNvGrpSpPr>
          <p:nvPr/>
        </p:nvGrpSpPr>
        <p:grpSpPr bwMode="auto">
          <a:xfrm>
            <a:off x="4627563" y="566738"/>
            <a:ext cx="1316037" cy="1533525"/>
            <a:chOff x="4627563" y="566738"/>
            <a:chExt cx="1316037" cy="1533525"/>
          </a:xfrm>
        </p:grpSpPr>
        <p:cxnSp>
          <p:nvCxnSpPr>
            <p:cNvPr id="12" name="Straight Arrow Connector 11"/>
            <p:cNvCxnSpPr>
              <a:stCxn id="19458" idx="3"/>
              <a:endCxn id="7" idx="1"/>
            </p:cNvCxnSpPr>
            <p:nvPr/>
          </p:nvCxnSpPr>
          <p:spPr>
            <a:xfrm flipV="1">
              <a:off x="4627563" y="566738"/>
              <a:ext cx="1316037" cy="715962"/>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9458" idx="3"/>
              <a:endCxn id="8" idx="1"/>
            </p:cNvCxnSpPr>
            <p:nvPr/>
          </p:nvCxnSpPr>
          <p:spPr>
            <a:xfrm flipV="1">
              <a:off x="4627563" y="1262063"/>
              <a:ext cx="1316037" cy="20637"/>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9458" idx="3"/>
              <a:endCxn id="9" idx="1"/>
            </p:cNvCxnSpPr>
            <p:nvPr/>
          </p:nvCxnSpPr>
          <p:spPr>
            <a:xfrm>
              <a:off x="4627563" y="1282700"/>
              <a:ext cx="1316037" cy="817563"/>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0229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nodeType="afterGroup">
                            <p:stCondLst>
                              <p:cond delay="1000"/>
                            </p:stCondLst>
                            <p:childTnLst>
                              <p:par>
                                <p:cTn id="18" presetID="22" presetClass="entr" presetSubtype="8" fill="hold" grpId="0" nodeType="afterEffect">
                                  <p:stCondLst>
                                    <p:cond delay="20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strVal val="#ppt_w*0.70"/>
                                          </p:val>
                                        </p:tav>
                                        <p:tav tm="100000">
                                          <p:val>
                                            <p:strVal val="#ppt_w"/>
                                          </p:val>
                                        </p:tav>
                                      </p:tavLst>
                                    </p:anim>
                                    <p:anim calcmode="lin" valueType="num">
                                      <p:cBhvr>
                                        <p:cTn id="26" dur="1000" fill="hold"/>
                                        <p:tgtEl>
                                          <p:spTgt spid="10"/>
                                        </p:tgtEl>
                                        <p:attrNameLst>
                                          <p:attrName>ppt_h</p:attrName>
                                        </p:attrNameLst>
                                      </p:cBhvr>
                                      <p:tavLst>
                                        <p:tav tm="0">
                                          <p:val>
                                            <p:strVal val="#ppt_h"/>
                                          </p:val>
                                        </p:tav>
                                        <p:tav tm="100000">
                                          <p:val>
                                            <p:strVal val="#ppt_h"/>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51520" y="1556793"/>
            <a:ext cx="4834880" cy="4805908"/>
          </a:xfrm>
        </p:spPr>
        <p:style>
          <a:lnRef idx="2">
            <a:schemeClr val="dk1"/>
          </a:lnRef>
          <a:fillRef idx="1">
            <a:schemeClr val="lt1"/>
          </a:fillRef>
          <a:effectRef idx="0">
            <a:schemeClr val="dk1"/>
          </a:effectRef>
          <a:fontRef idx="minor">
            <a:schemeClr val="dk1"/>
          </a:fontRef>
        </p:style>
        <p:txBody>
          <a:bodyPr/>
          <a:lstStyle/>
          <a:p>
            <a:pPr algn="justLow" rtl="0" eaLnBrk="1" hangingPunct="1">
              <a:lnSpc>
                <a:spcPct val="80000"/>
              </a:lnSpc>
            </a:pPr>
            <a:endParaRPr lang="en-US" sz="2400" dirty="0" smtClean="0">
              <a:latin typeface="Times New Roman" pitchFamily="18" charset="0"/>
              <a:cs typeface="Times New Roman" pitchFamily="18" charset="0"/>
            </a:endParaRPr>
          </a:p>
          <a:p>
            <a:pPr algn="justLow" rtl="0" eaLnBrk="1" hangingPunct="1">
              <a:lnSpc>
                <a:spcPct val="80000"/>
              </a:lnSpc>
            </a:pPr>
            <a:r>
              <a:rPr lang="en-US" sz="2400" dirty="0" smtClean="0">
                <a:latin typeface="Times New Roman" pitchFamily="18" charset="0"/>
                <a:cs typeface="Times New Roman" pitchFamily="18" charset="0"/>
              </a:rPr>
              <a:t>SA node is the normal </a:t>
            </a:r>
            <a:r>
              <a:rPr lang="en-US" sz="2400" dirty="0" smtClean="0">
                <a:solidFill>
                  <a:srgbClr val="FF3300"/>
                </a:solidFill>
                <a:latin typeface="Times New Roman" pitchFamily="18" charset="0"/>
                <a:cs typeface="Times New Roman" pitchFamily="18" charset="0"/>
              </a:rPr>
              <a:t>primary </a:t>
            </a:r>
            <a:r>
              <a:rPr lang="en-US" sz="2400" dirty="0" smtClean="0">
                <a:latin typeface="Times New Roman" pitchFamily="18" charset="0"/>
                <a:cs typeface="Times New Roman" pitchFamily="18" charset="0"/>
              </a:rPr>
              <a:t>pacemaker of the heart (fastest rate; 100-110 times per minute).</a:t>
            </a:r>
          </a:p>
          <a:p>
            <a:pPr algn="justLow" rtl="0" eaLnBrk="1" hangingPunct="1">
              <a:lnSpc>
                <a:spcPct val="80000"/>
              </a:lnSpc>
              <a:buFontTx/>
              <a:buNone/>
            </a:pPr>
            <a:endParaRPr lang="en-US" sz="2400" dirty="0" smtClean="0">
              <a:latin typeface="Times New Roman" pitchFamily="18" charset="0"/>
              <a:cs typeface="Times New Roman" pitchFamily="18" charset="0"/>
            </a:endParaRPr>
          </a:p>
          <a:p>
            <a:pPr algn="justLow" rtl="0" eaLnBrk="1" hangingPunct="1">
              <a:lnSpc>
                <a:spcPct val="80000"/>
              </a:lnSpc>
            </a:pPr>
            <a:r>
              <a:rPr lang="en-US" sz="2400" dirty="0" smtClean="0">
                <a:latin typeface="Times New Roman" pitchFamily="18" charset="0"/>
                <a:cs typeface="Times New Roman" pitchFamily="18" charset="0"/>
              </a:rPr>
              <a:t>The AV node is a </a:t>
            </a:r>
            <a:r>
              <a:rPr lang="en-US" sz="2400" dirty="0" smtClean="0">
                <a:solidFill>
                  <a:srgbClr val="0033CC"/>
                </a:solidFill>
                <a:latin typeface="Times New Roman" pitchFamily="18" charset="0"/>
                <a:cs typeface="Times New Roman" pitchFamily="18" charset="0"/>
              </a:rPr>
              <a:t>secondary </a:t>
            </a:r>
            <a:r>
              <a:rPr lang="en-US" sz="2400" dirty="0" smtClean="0">
                <a:latin typeface="Times New Roman" pitchFamily="18" charset="0"/>
                <a:cs typeface="Times New Roman" pitchFamily="18" charset="0"/>
              </a:rPr>
              <a:t>pacemaker (40 to 60 /minute).</a:t>
            </a:r>
          </a:p>
          <a:p>
            <a:pPr algn="justLow" rtl="0" eaLnBrk="1" hangingPunct="1">
              <a:lnSpc>
                <a:spcPct val="80000"/>
              </a:lnSpc>
              <a:buFontTx/>
              <a:buNone/>
            </a:pPr>
            <a:endParaRPr lang="en-US" sz="2400" dirty="0" smtClean="0">
              <a:latin typeface="Times New Roman" pitchFamily="18" charset="0"/>
              <a:cs typeface="Times New Roman" pitchFamily="18" charset="0"/>
            </a:endParaRPr>
          </a:p>
          <a:p>
            <a:pPr algn="justLow" rtl="0" eaLnBrk="1" hangingPunct="1">
              <a:lnSpc>
                <a:spcPct val="80000"/>
              </a:lnSpc>
            </a:pPr>
            <a:r>
              <a:rPr lang="en-US" sz="2400" dirty="0" smtClean="0">
                <a:latin typeface="Times New Roman" pitchFamily="18" charset="0"/>
                <a:cs typeface="Times New Roman" pitchFamily="18" charset="0"/>
              </a:rPr>
              <a:t>The Purkinje system is a </a:t>
            </a:r>
            <a:r>
              <a:rPr lang="en-US" sz="2400" dirty="0" smtClean="0">
                <a:solidFill>
                  <a:srgbClr val="0033CC"/>
                </a:solidFill>
                <a:latin typeface="Times New Roman" pitchFamily="18" charset="0"/>
                <a:cs typeface="Times New Roman" pitchFamily="18" charset="0"/>
              </a:rPr>
              <a:t>tertiary</a:t>
            </a:r>
            <a:r>
              <a:rPr lang="en-US" sz="2400" dirty="0" smtClean="0">
                <a:latin typeface="Times New Roman" pitchFamily="18" charset="0"/>
                <a:cs typeface="Times New Roman" pitchFamily="18" charset="0"/>
              </a:rPr>
              <a:t> pacemaker (15 and 40).</a:t>
            </a:r>
          </a:p>
        </p:txBody>
      </p:sp>
      <p:sp>
        <p:nvSpPr>
          <p:cNvPr id="19458" name="Rectangle 2"/>
          <p:cNvSpPr>
            <a:spLocks noGrp="1" noChangeArrowheads="1"/>
          </p:cNvSpPr>
          <p:nvPr>
            <p:ph type="title"/>
          </p:nvPr>
        </p:nvSpPr>
        <p:spPr>
          <a:xfrm>
            <a:off x="457200" y="274638"/>
            <a:ext cx="8229600" cy="922114"/>
          </a:xfrm>
        </p:spPr>
        <p:style>
          <a:lnRef idx="3">
            <a:schemeClr val="lt1"/>
          </a:lnRef>
          <a:fillRef idx="1">
            <a:schemeClr val="accent4"/>
          </a:fillRef>
          <a:effectRef idx="1">
            <a:schemeClr val="accent4"/>
          </a:effectRef>
          <a:fontRef idx="minor">
            <a:schemeClr val="lt1"/>
          </a:fontRef>
        </p:style>
        <p:txBody>
          <a:bodyPr/>
          <a:lstStyle/>
          <a:p>
            <a:pPr algn="l" eaLnBrk="1" hangingPunct="1"/>
            <a:r>
              <a:rPr lang="en-US"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SA node as the pacemaker of the heart:</a:t>
            </a:r>
            <a:r>
              <a:rPr lang="en-US"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p>
        </p:txBody>
      </p:sp>
      <p:pic>
        <p:nvPicPr>
          <p:cNvPr id="19461" name="Picture 5" descr="th?i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556792"/>
            <a:ext cx="3347864" cy="4680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254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1481328"/>
            <a:ext cx="4186238" cy="4525963"/>
          </a:xfrm>
        </p:spPr>
        <p:txBody>
          <a:bodyPr/>
          <a:lstStyle/>
          <a:p>
            <a:pPr algn="justLow" rtl="0">
              <a:lnSpc>
                <a:spcPct val="90000"/>
              </a:lnSpc>
            </a:pPr>
            <a:r>
              <a:rPr lang="en-US" b="1" dirty="0" smtClean="0">
                <a:solidFill>
                  <a:srgbClr val="0033CC"/>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Although the SA node discharges at an intrinsic rhythmical rate of 100-110 times per minute but the pulse rate averages 70 or 80 times per minute, this is because of the effect of</a:t>
            </a:r>
            <a:r>
              <a:rPr lang="en-US" sz="2400" dirty="0" smtClean="0">
                <a:solidFill>
                  <a:srgbClr val="FF1B41"/>
                </a:solidFill>
                <a:latin typeface="Times New Roman" pitchFamily="18" charset="0"/>
                <a:cs typeface="Times New Roman" pitchFamily="18" charset="0"/>
              </a:rPr>
              <a:t> </a:t>
            </a:r>
            <a:r>
              <a:rPr lang="en-US" sz="2400" dirty="0" smtClean="0">
                <a:solidFill>
                  <a:srgbClr val="FF3300"/>
                </a:solidFill>
                <a:latin typeface="Times New Roman" pitchFamily="18" charset="0"/>
                <a:cs typeface="Times New Roman" pitchFamily="18" charset="0"/>
              </a:rPr>
              <a:t>vagal tone</a:t>
            </a:r>
            <a:r>
              <a:rPr lang="en-US" sz="3600" b="1" dirty="0" smtClean="0">
                <a:solidFill>
                  <a:srgbClr val="FF3300"/>
                </a:solidFill>
                <a:latin typeface="Times New Roman" pitchFamily="18" charset="0"/>
                <a:cs typeface="Times New Roman" pitchFamily="18" charset="0"/>
              </a:rPr>
              <a:t>.</a:t>
            </a:r>
          </a:p>
        </p:txBody>
      </p:sp>
      <p:sp>
        <p:nvSpPr>
          <p:cNvPr id="20482" name="Rectangle 2"/>
          <p:cNvSpPr>
            <a:spLocks noGrp="1" noChangeArrowheads="1"/>
          </p:cNvSpPr>
          <p:nvPr>
            <p:ph type="title"/>
          </p:nvPr>
        </p:nvSpPr>
        <p:spPr>
          <a:xfrm>
            <a:off x="457200" y="274638"/>
            <a:ext cx="8229600" cy="895350"/>
          </a:xfrm>
        </p:spPr>
        <p:txBody>
          <a:bodyPr/>
          <a:lstStyle/>
          <a:p>
            <a:pPr algn="l" eaLnBrk="1" hangingPunct="1"/>
            <a:r>
              <a:rPr lang="en-US" b="1" dirty="0" smtClean="0">
                <a:solidFill>
                  <a:schemeClr val="hlink"/>
                </a:solidFill>
                <a:latin typeface="Times New Roman" pitchFamily="18" charset="0"/>
                <a:cs typeface="Times New Roman" pitchFamily="18" charset="0"/>
              </a:rPr>
              <a:t>Intrinsic SA node rate:</a:t>
            </a:r>
          </a:p>
        </p:txBody>
      </p:sp>
      <p:sp>
        <p:nvSpPr>
          <p:cNvPr id="20485" name="AutoShape 5" descr="th?id=H"/>
          <p:cNvSpPr>
            <a:spLocks noChangeAspect="1" noChangeArrowheads="1"/>
          </p:cNvSpPr>
          <p:nvPr/>
        </p:nvSpPr>
        <p:spPr bwMode="auto">
          <a:xfrm>
            <a:off x="155575" y="46038"/>
            <a:ext cx="2857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20486" name="Picture 6" descr="heart-electrical-200x2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268760"/>
            <a:ext cx="2844378"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 descr="animation_HrConSyT-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4005064"/>
            <a:ext cx="2455955" cy="2592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316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9512" y="260648"/>
            <a:ext cx="8433469" cy="720080"/>
          </a:xfrm>
        </p:spPr>
        <p:style>
          <a:lnRef idx="3">
            <a:schemeClr val="lt1"/>
          </a:lnRef>
          <a:fillRef idx="1">
            <a:schemeClr val="accent1"/>
          </a:fillRef>
          <a:effectRef idx="1">
            <a:schemeClr val="accent1"/>
          </a:effectRef>
          <a:fontRef idx="minor">
            <a:schemeClr val="lt1"/>
          </a:fontRef>
        </p:style>
        <p:txBody>
          <a:bodyPr>
            <a:normAutofit fontScale="90000"/>
          </a:bodyPr>
          <a:lstStyle/>
          <a:p>
            <a:pPr algn="l" eaLnBrk="1" hangingPunct="1"/>
            <a:r>
              <a:rPr lang="en-US"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en-US"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en-US"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Self-excitation of SA node:</a:t>
            </a:r>
            <a:br>
              <a:rPr lang="en-US"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en-US"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sz="2700" dirty="0">
                <a:solidFill>
                  <a:schemeClr val="tx1"/>
                </a:solidFill>
                <a:latin typeface="Times New Roman" pitchFamily="18" charset="0"/>
                <a:cs typeface="Times New Roman" pitchFamily="18" charset="0"/>
              </a:rPr>
              <a:t>What causes the SA node to fire spontaneously?</a:t>
            </a:r>
            <a:br>
              <a:rPr lang="en-US" sz="2700" dirty="0">
                <a:solidFill>
                  <a:schemeClr val="tx1"/>
                </a:solidFill>
                <a:latin typeface="Times New Roman" pitchFamily="18" charset="0"/>
                <a:cs typeface="Times New Roman" pitchFamily="18" charset="0"/>
              </a:rPr>
            </a:br>
            <a:endParaRPr lang="en-US" sz="2700" dirty="0">
              <a:solidFill>
                <a:schemeClr val="tx1"/>
              </a:solidFill>
              <a:latin typeface="Times New Roman" pitchFamily="18" charset="0"/>
              <a:cs typeface="Times New Roman" pitchFamily="18" charset="0"/>
            </a:endParaRPr>
          </a:p>
        </p:txBody>
      </p:sp>
      <p:sp>
        <p:nvSpPr>
          <p:cNvPr id="22531" name="Rectangle 3"/>
          <p:cNvSpPr>
            <a:spLocks noGrp="1" noChangeArrowheads="1"/>
          </p:cNvSpPr>
          <p:nvPr>
            <p:ph type="body" sz="half" idx="1"/>
          </p:nvPr>
        </p:nvSpPr>
        <p:spPr>
          <a:xfrm>
            <a:off x="179512" y="1916113"/>
            <a:ext cx="4392488" cy="4530725"/>
          </a:xfrm>
        </p:spPr>
        <p:style>
          <a:lnRef idx="2">
            <a:schemeClr val="dk1"/>
          </a:lnRef>
          <a:fillRef idx="1">
            <a:schemeClr val="lt1"/>
          </a:fillRef>
          <a:effectRef idx="0">
            <a:schemeClr val="dk1"/>
          </a:effectRef>
          <a:fontRef idx="minor">
            <a:schemeClr val="dk1"/>
          </a:fontRef>
        </p:style>
        <p:txBody>
          <a:bodyPr>
            <a:normAutofit/>
          </a:bodyPr>
          <a:lstStyle/>
          <a:p>
            <a:pPr algn="justLow" rtl="0" eaLnBrk="1" hangingPunct="1"/>
            <a:r>
              <a:rPr lang="en-US" sz="2400" b="1" dirty="0" smtClean="0">
                <a:latin typeface="Times New Roman" pitchFamily="18" charset="0"/>
                <a:cs typeface="Times New Roman" pitchFamily="18" charset="0"/>
              </a:rPr>
              <a:t>SA node does not have      a stable resting membrane potential which starts at about – 60 mV.</a:t>
            </a:r>
          </a:p>
          <a:p>
            <a:pPr algn="justLow" rtl="0" eaLnBrk="1" hangingPunct="1">
              <a:buFontTx/>
              <a:buNone/>
            </a:pPr>
            <a:endParaRPr lang="en-US" sz="2400" b="1" dirty="0" smtClean="0">
              <a:latin typeface="Times New Roman" pitchFamily="18" charset="0"/>
              <a:cs typeface="Times New Roman" pitchFamily="18" charset="0"/>
            </a:endParaRPr>
          </a:p>
          <a:p>
            <a:pPr algn="justLow" rtl="0" eaLnBrk="1" hangingPunct="1"/>
            <a:r>
              <a:rPr lang="en-US" sz="2400" b="1" dirty="0" smtClean="0">
                <a:latin typeface="Times New Roman" pitchFamily="18" charset="0"/>
                <a:cs typeface="Times New Roman" pitchFamily="18" charset="0"/>
              </a:rPr>
              <a:t>This is due to the inherent leakiness of the SA nodal fibers to Na</a:t>
            </a:r>
            <a:r>
              <a:rPr lang="en-US" sz="2400" b="1" baseline="300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ions </a:t>
            </a:r>
            <a:r>
              <a:rPr lang="en-US" sz="2400" b="1" dirty="0" smtClean="0">
                <a:solidFill>
                  <a:srgbClr val="FF3300"/>
                </a:solidFill>
                <a:latin typeface="Times New Roman" pitchFamily="18" charset="0"/>
                <a:cs typeface="Times New Roman" pitchFamily="18" charset="0"/>
              </a:rPr>
              <a:t>(Na</a:t>
            </a:r>
            <a:r>
              <a:rPr lang="en-US" sz="2400" b="1" baseline="30000" dirty="0" smtClean="0">
                <a:solidFill>
                  <a:srgbClr val="FF3300"/>
                </a:solidFill>
                <a:latin typeface="Times New Roman" pitchFamily="18" charset="0"/>
                <a:cs typeface="Times New Roman" pitchFamily="18" charset="0"/>
              </a:rPr>
              <a:t>+</a:t>
            </a:r>
            <a:r>
              <a:rPr lang="en-US" sz="2400" b="1" dirty="0" smtClean="0">
                <a:solidFill>
                  <a:srgbClr val="FF3300"/>
                </a:solidFill>
                <a:latin typeface="Times New Roman" pitchFamily="18" charset="0"/>
                <a:cs typeface="Times New Roman" pitchFamily="18" charset="0"/>
              </a:rPr>
              <a:t> influx</a:t>
            </a:r>
            <a:r>
              <a:rPr lang="en-US" sz="2400" b="1" dirty="0" smtClean="0">
                <a:latin typeface="Times New Roman" pitchFamily="18" charset="0"/>
                <a:cs typeface="Times New Roman" pitchFamily="18" charset="0"/>
              </a:rPr>
              <a:t>). rising the membrane potential up to a threshed to fire an action potential.</a:t>
            </a:r>
          </a:p>
        </p:txBody>
      </p:sp>
      <p:pic>
        <p:nvPicPr>
          <p:cNvPr id="22533" name="Picture 5" descr="screen_shot_2012-05-12_at_94507_am13368411353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204864"/>
            <a:ext cx="3896965" cy="396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581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765175"/>
            <a:ext cx="6983412"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455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ChangeArrowheads="1"/>
          </p:cNvSpPr>
          <p:nvPr/>
        </p:nvSpPr>
        <p:spPr bwMode="auto">
          <a:xfrm>
            <a:off x="152400" y="457200"/>
            <a:ext cx="8153400" cy="52322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eaLnBrk="0" hangingPunct="0">
              <a:defRPr/>
            </a:pPr>
            <a:r>
              <a:rPr lang="en-US" sz="2800" b="1" i="1" dirty="0">
                <a:solidFill>
                  <a:schemeClr val="bg1"/>
                </a:solidFill>
                <a:latin typeface="Times New Roman" pitchFamily="18" charset="0"/>
                <a:ea typeface="Calibri" pitchFamily="34" charset="0"/>
              </a:rPr>
              <a:t>Factors that affect the rate of discharge of SA node:</a:t>
            </a:r>
            <a:endParaRPr lang="en-US" sz="3600" dirty="0">
              <a:solidFill>
                <a:schemeClr val="bg1"/>
              </a:solidFill>
            </a:endParaRPr>
          </a:p>
        </p:txBody>
      </p:sp>
      <p:sp>
        <p:nvSpPr>
          <p:cNvPr id="4" name="TextBox 3"/>
          <p:cNvSpPr txBox="1"/>
          <p:nvPr/>
        </p:nvSpPr>
        <p:spPr>
          <a:xfrm>
            <a:off x="228600" y="2057400"/>
            <a:ext cx="4114800" cy="461665"/>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2400" b="1" dirty="0">
                <a:solidFill>
                  <a:schemeClr val="bg1"/>
                </a:solidFill>
              </a:rPr>
              <a:t>Autonomic nerves activity</a:t>
            </a:r>
            <a:r>
              <a:rPr lang="en-US" sz="2400" dirty="0">
                <a:solidFill>
                  <a:schemeClr val="bg1"/>
                </a:solidFill>
              </a:rPr>
              <a:t>:</a:t>
            </a:r>
          </a:p>
        </p:txBody>
      </p:sp>
      <p:sp>
        <p:nvSpPr>
          <p:cNvPr id="25608" name="TextBox 4"/>
          <p:cNvSpPr txBox="1">
            <a:spLocks noChangeArrowheads="1"/>
          </p:cNvSpPr>
          <p:nvPr/>
        </p:nvSpPr>
        <p:spPr bwMode="auto">
          <a:xfrm>
            <a:off x="1219200" y="1066800"/>
            <a:ext cx="480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latin typeface="Times New Roman" pitchFamily="18" charset="0"/>
                <a:cs typeface="Times New Roman" pitchFamily="18" charset="0"/>
              </a:rPr>
              <a:t>Factors affecting </a:t>
            </a:r>
            <a:r>
              <a:rPr lang="en-US" sz="2400" b="1" i="1">
                <a:solidFill>
                  <a:srgbClr val="FF0000"/>
                </a:solidFill>
                <a:latin typeface="Times New Roman" pitchFamily="18" charset="0"/>
                <a:cs typeface="Times New Roman" pitchFamily="18" charset="0"/>
              </a:rPr>
              <a:t>“heart rate”</a:t>
            </a:r>
            <a:r>
              <a:rPr lang="en-US" sz="2400" b="1">
                <a:latin typeface="Times New Roman" pitchFamily="18" charset="0"/>
                <a:cs typeface="Times New Roman" pitchFamily="18" charset="0"/>
              </a:rPr>
              <a:t>:</a:t>
            </a:r>
            <a:endParaRPr lang="en-US" b="1">
              <a:latin typeface="Times New Roman" pitchFamily="18" charset="0"/>
              <a:cs typeface="Times New Roman" pitchFamily="18" charset="0"/>
            </a:endParaRPr>
          </a:p>
        </p:txBody>
      </p:sp>
      <p:sp>
        <p:nvSpPr>
          <p:cNvPr id="6" name="TextBox 5"/>
          <p:cNvSpPr txBox="1"/>
          <p:nvPr/>
        </p:nvSpPr>
        <p:spPr>
          <a:xfrm>
            <a:off x="685800" y="2819400"/>
            <a:ext cx="3200400"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2400" b="1" dirty="0"/>
              <a:t>Sympathetic activity </a:t>
            </a:r>
          </a:p>
        </p:txBody>
      </p:sp>
      <p:sp>
        <p:nvSpPr>
          <p:cNvPr id="7" name="TextBox 6"/>
          <p:cNvSpPr txBox="1">
            <a:spLocks noChangeArrowheads="1"/>
          </p:cNvSpPr>
          <p:nvPr/>
        </p:nvSpPr>
        <p:spPr bwMode="auto">
          <a:xfrm>
            <a:off x="5486400" y="2797175"/>
            <a:ext cx="312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i="1">
                <a:solidFill>
                  <a:srgbClr val="FF0000"/>
                </a:solidFill>
              </a:rPr>
              <a:t>Tachycardia</a:t>
            </a:r>
            <a:endParaRPr lang="en-US" sz="2000">
              <a:solidFill>
                <a:srgbClr val="FF0000"/>
              </a:solidFill>
            </a:endParaRPr>
          </a:p>
          <a:p>
            <a:pPr eaLnBrk="1" hangingPunct="1"/>
            <a:r>
              <a:rPr lang="en-US" sz="2000" b="1" i="1">
                <a:solidFill>
                  <a:srgbClr val="FF0000"/>
                </a:solidFill>
              </a:rPr>
              <a:t>Positive chronotropy</a:t>
            </a:r>
            <a:endParaRPr lang="en-US" sz="2000" i="1">
              <a:solidFill>
                <a:srgbClr val="FF0000"/>
              </a:solidFill>
            </a:endParaRPr>
          </a:p>
        </p:txBody>
      </p:sp>
      <p:sp>
        <p:nvSpPr>
          <p:cNvPr id="8" name="Right Arrow 7"/>
          <p:cNvSpPr/>
          <p:nvPr/>
        </p:nvSpPr>
        <p:spPr>
          <a:xfrm>
            <a:off x="4038600" y="2971800"/>
            <a:ext cx="1371600" cy="228600"/>
          </a:xfrm>
          <a:prstGeom prst="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9" name="Rectangle 8"/>
          <p:cNvSpPr>
            <a:spLocks noChangeArrowheads="1"/>
          </p:cNvSpPr>
          <p:nvPr/>
        </p:nvSpPr>
        <p:spPr bwMode="auto">
          <a:xfrm>
            <a:off x="304800" y="4114800"/>
            <a:ext cx="218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t>Norepinephrine </a:t>
            </a:r>
          </a:p>
        </p:txBody>
      </p:sp>
      <p:sp>
        <p:nvSpPr>
          <p:cNvPr id="10" name="Rectangle 9"/>
          <p:cNvSpPr>
            <a:spLocks noChangeArrowheads="1"/>
          </p:cNvSpPr>
          <p:nvPr/>
        </p:nvSpPr>
        <p:spPr bwMode="auto">
          <a:xfrm>
            <a:off x="3048000" y="4114800"/>
            <a:ext cx="243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latin typeface="Symbol" pitchFamily="18" charset="2"/>
              </a:rPr>
              <a:t>b</a:t>
            </a:r>
            <a:r>
              <a:rPr lang="en-US" b="1" baseline="-25000"/>
              <a:t>1</a:t>
            </a:r>
            <a:r>
              <a:rPr lang="en-US" b="1"/>
              <a:t>-adrenoreceptors </a:t>
            </a:r>
          </a:p>
        </p:txBody>
      </p:sp>
      <p:sp>
        <p:nvSpPr>
          <p:cNvPr id="11" name="Rectangle 10"/>
          <p:cNvSpPr>
            <a:spLocks noChangeArrowheads="1"/>
          </p:cNvSpPr>
          <p:nvPr/>
        </p:nvSpPr>
        <p:spPr bwMode="auto">
          <a:xfrm>
            <a:off x="6194425" y="4086225"/>
            <a:ext cx="272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generation of c-AMP</a:t>
            </a:r>
          </a:p>
        </p:txBody>
      </p:sp>
      <p:sp>
        <p:nvSpPr>
          <p:cNvPr id="12" name="Rectangle 11"/>
          <p:cNvSpPr>
            <a:spLocks noChangeArrowheads="1"/>
          </p:cNvSpPr>
          <p:nvPr/>
        </p:nvSpPr>
        <p:spPr bwMode="auto">
          <a:xfrm>
            <a:off x="5334000" y="50292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Channels opening …ion influx</a:t>
            </a:r>
          </a:p>
        </p:txBody>
      </p:sp>
      <p:sp>
        <p:nvSpPr>
          <p:cNvPr id="13" name="Rectangle 12"/>
          <p:cNvSpPr>
            <a:spLocks noChangeArrowheads="1"/>
          </p:cNvSpPr>
          <p:nvPr/>
        </p:nvSpPr>
        <p:spPr bwMode="auto">
          <a:xfrm>
            <a:off x="381000" y="5029200"/>
            <a:ext cx="3900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rgbClr val="FF0000"/>
                </a:solidFill>
              </a:rPr>
              <a:t>increases the slope of phase 4 </a:t>
            </a:r>
          </a:p>
        </p:txBody>
      </p:sp>
      <p:cxnSp>
        <p:nvCxnSpPr>
          <p:cNvPr id="15" name="Straight Arrow Connector 14"/>
          <p:cNvCxnSpPr>
            <a:stCxn id="9" idx="3"/>
            <a:endCxn id="10" idx="1"/>
          </p:cNvCxnSpPr>
          <p:nvPr/>
        </p:nvCxnSpPr>
        <p:spPr>
          <a:xfrm>
            <a:off x="2487613" y="4300538"/>
            <a:ext cx="56038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5459413" y="4329113"/>
            <a:ext cx="63658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rot="120000">
            <a:off x="6907213" y="4495800"/>
            <a:ext cx="26987" cy="533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flipH="1">
            <a:off x="4267200" y="5224463"/>
            <a:ext cx="762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3457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nodeType="afterGroup">
                            <p:stCondLst>
                              <p:cond delay="500"/>
                            </p:stCondLst>
                            <p:childTnLst>
                              <p:par>
                                <p:cTn id="21" presetID="55"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0.70"/>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nodeType="afterGroup">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par>
                          <p:cTn id="54" fill="hold" nodeType="afterGroup">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up)">
                                      <p:cBhvr>
                                        <p:cTn id="57" dur="500"/>
                                        <p:tgtEl>
                                          <p:spTgt spid="1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right)">
                                      <p:cBhvr>
                                        <p:cTn id="62" dur="500"/>
                                        <p:tgtEl>
                                          <p:spTgt spid="20"/>
                                        </p:tgtEl>
                                      </p:cBhvr>
                                    </p:animEffect>
                                  </p:childTnLst>
                                </p:cTn>
                              </p:par>
                            </p:childTnLst>
                          </p:cTn>
                        </p:par>
                        <p:par>
                          <p:cTn id="63" fill="hold" nodeType="afterGroup">
                            <p:stCondLst>
                              <p:cond delay="500"/>
                            </p:stCondLst>
                            <p:childTnLst>
                              <p:par>
                                <p:cTn id="64" presetID="55"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strVal val="#ppt_w*0.70"/>
                                          </p:val>
                                        </p:tav>
                                        <p:tav tm="100000">
                                          <p:val>
                                            <p:strVal val="#ppt_w"/>
                                          </p:val>
                                        </p:tav>
                                      </p:tavLst>
                                    </p:anim>
                                    <p:anim calcmode="lin" valueType="num">
                                      <p:cBhvr>
                                        <p:cTn id="67" dur="1000" fill="hold"/>
                                        <p:tgtEl>
                                          <p:spTgt spid="13"/>
                                        </p:tgtEl>
                                        <p:attrNameLst>
                                          <p:attrName>ppt_h</p:attrName>
                                        </p:attrNameLst>
                                      </p:cBhvr>
                                      <p:tavLst>
                                        <p:tav tm="0">
                                          <p:val>
                                            <p:strVal val="#ppt_h"/>
                                          </p:val>
                                        </p:tav>
                                        <p:tav tm="100000">
                                          <p:val>
                                            <p:strVal val="#ppt_h"/>
                                          </p:val>
                                        </p:tav>
                                      </p:tavLst>
                                    </p:anim>
                                    <p:animEffect transition="in" filter="fade">
                                      <p:cBhvr>
                                        <p:cTn id="6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79388" y="260350"/>
            <a:ext cx="8229600" cy="1143000"/>
          </a:xfrm>
        </p:spPr>
        <p:style>
          <a:lnRef idx="3">
            <a:schemeClr val="lt1"/>
          </a:lnRef>
          <a:fillRef idx="1">
            <a:schemeClr val="accent4"/>
          </a:fillRef>
          <a:effectRef idx="1">
            <a:schemeClr val="accent4"/>
          </a:effectRef>
          <a:fontRef idx="minor">
            <a:schemeClr val="lt1"/>
          </a:fontRef>
        </p:style>
        <p:txBody>
          <a:bodyPr/>
          <a:lstStyle/>
          <a:p>
            <a:pPr eaLnBrk="1" hangingPunct="1"/>
            <a:r>
              <a:rPr lang="en-US" sz="40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Atrioventricular</a:t>
            </a: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node (AV node):</a:t>
            </a:r>
          </a:p>
        </p:txBody>
      </p:sp>
      <p:sp>
        <p:nvSpPr>
          <p:cNvPr id="28675" name="Rectangle 3"/>
          <p:cNvSpPr>
            <a:spLocks noGrp="1" noChangeArrowheads="1"/>
          </p:cNvSpPr>
          <p:nvPr>
            <p:ph type="body" sz="half" idx="1"/>
          </p:nvPr>
        </p:nvSpPr>
        <p:spPr>
          <a:xfrm>
            <a:off x="323528" y="1628775"/>
            <a:ext cx="4464496" cy="4968875"/>
          </a:xfrm>
        </p:spPr>
        <p:style>
          <a:lnRef idx="2">
            <a:schemeClr val="dk1"/>
          </a:lnRef>
          <a:fillRef idx="1">
            <a:schemeClr val="lt1"/>
          </a:fillRef>
          <a:effectRef idx="0">
            <a:schemeClr val="dk1"/>
          </a:effectRef>
          <a:fontRef idx="minor">
            <a:schemeClr val="dk1"/>
          </a:fontRef>
        </p:style>
        <p:txBody>
          <a:bodyPr>
            <a:normAutofit/>
          </a:bodyPr>
          <a:lstStyle/>
          <a:p>
            <a:pPr algn="justLow" rtl="0" eaLnBrk="1" hangingPunct="1">
              <a:lnSpc>
                <a:spcPct val="90000"/>
              </a:lnSpc>
            </a:pPr>
            <a:r>
              <a:rPr lang="en-US" sz="2400" b="1" dirty="0" smtClean="0">
                <a:latin typeface="Times New Roman" pitchFamily="18" charset="0"/>
                <a:cs typeface="Times New Roman" pitchFamily="18" charset="0"/>
              </a:rPr>
              <a:t>The cardiac impulse will not travel from the atria into ventricles too rapidly </a:t>
            </a:r>
            <a:r>
              <a:rPr lang="en-US" sz="2400" b="1" dirty="0" smtClean="0">
                <a:solidFill>
                  <a:srgbClr val="FF3300"/>
                </a:solidFill>
                <a:latin typeface="Times New Roman" pitchFamily="18" charset="0"/>
                <a:cs typeface="Times New Roman" pitchFamily="18" charset="0"/>
              </a:rPr>
              <a:t>(why and how).</a:t>
            </a:r>
          </a:p>
          <a:p>
            <a:pPr algn="justLow" rtl="0" eaLnBrk="1" hangingPunct="1">
              <a:lnSpc>
                <a:spcPct val="90000"/>
              </a:lnSpc>
            </a:pPr>
            <a:endParaRPr lang="en-US" sz="2400" b="1" dirty="0" smtClean="0">
              <a:solidFill>
                <a:srgbClr val="FF3300"/>
              </a:solidFill>
              <a:latin typeface="Times New Roman" pitchFamily="18" charset="0"/>
              <a:cs typeface="Times New Roman" pitchFamily="18" charset="0"/>
            </a:endParaRPr>
          </a:p>
          <a:p>
            <a:pPr algn="justLow" rtl="0" eaLnBrk="1" hangingPunct="1">
              <a:lnSpc>
                <a:spcPct val="90000"/>
              </a:lnSpc>
            </a:pPr>
            <a:r>
              <a:rPr lang="en-US" sz="2400" b="1" dirty="0" smtClean="0">
                <a:latin typeface="Times New Roman" pitchFamily="18" charset="0"/>
                <a:cs typeface="Times New Roman" pitchFamily="18" charset="0"/>
              </a:rPr>
              <a:t>There is a delay of transmission of the cardiac impulse in the AV node (0.12 sec) to allow time for the atria to empty their blood into the ventricles before ventricular contraction begins</a:t>
            </a:r>
            <a:r>
              <a:rPr lang="en-US" sz="2800" b="1" dirty="0" smtClean="0">
                <a:latin typeface="Times New Roman" pitchFamily="18" charset="0"/>
                <a:cs typeface="Times New Roman" pitchFamily="18" charset="0"/>
              </a:rPr>
              <a:t>.</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737042"/>
            <a:ext cx="3816424" cy="4478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1104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28604"/>
            <a:ext cx="8229600" cy="6000792"/>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624078" lvl="1" indent="-514350" algn="l" rtl="0">
              <a:spcBef>
                <a:spcPts val="400"/>
              </a:spcBef>
              <a:buSzPct val="68000"/>
              <a:buNone/>
            </a:pPr>
            <a:endParaRPr lang="en-US" b="1" u="sng" dirty="0" smtClean="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Q / </a:t>
            </a:r>
            <a:r>
              <a:rPr lang="en-US" b="1" dirty="0">
                <a:latin typeface="Times New Roman" pitchFamily="18" charset="0"/>
                <a:cs typeface="Times New Roman" pitchFamily="18" charset="0"/>
              </a:rPr>
              <a:t>As previously mentioned, two other regions in the heart, the AV node and Purkinje fibers, can potentially serve as pacemakers but are normally suppressed by action potentials originating in the SA node. </a:t>
            </a:r>
            <a:endParaRPr lang="en-US" dirty="0">
              <a:latin typeface="Times New Roman" pitchFamily="18" charset="0"/>
              <a:cs typeface="Times New Roman" pitchFamily="18" charset="0"/>
            </a:endParaRPr>
          </a:p>
          <a:p>
            <a:pPr algn="justLow" rtl="0"/>
            <a:r>
              <a:rPr lang="en-US" sz="2400" dirty="0">
                <a:latin typeface="Times New Roman" pitchFamily="18" charset="0"/>
                <a:cs typeface="Times New Roman" pitchFamily="18" charset="0"/>
              </a:rPr>
              <a:t>A/ This is because their rate of spontaneous depolarization is slower than that of the SA node. Thus, the potential pacemaker cells are stimulated by action potentials from the SA node before they can stimulate themselves through their own pacemaker potentials. </a:t>
            </a:r>
            <a:endParaRPr lang="en-US" sz="2400" dirty="0" smtClean="0">
              <a:latin typeface="Times New Roman" pitchFamily="18" charset="0"/>
              <a:cs typeface="Times New Roman" pitchFamily="18" charset="0"/>
            </a:endParaRPr>
          </a:p>
          <a:p>
            <a:pPr algn="justLow" rtl="0">
              <a:buNone/>
            </a:pPr>
            <a:endParaRPr lang="en-US" sz="2400" dirty="0">
              <a:latin typeface="Times New Roman" pitchFamily="18" charset="0"/>
              <a:cs typeface="Times New Roman" pitchFamily="18" charset="0"/>
            </a:endParaRPr>
          </a:p>
          <a:p>
            <a:pPr algn="justLow" rtl="0"/>
            <a:r>
              <a:rPr lang="en-US" sz="2400" dirty="0">
                <a:latin typeface="Times New Roman" pitchFamily="18" charset="0"/>
                <a:cs typeface="Times New Roman" pitchFamily="18" charset="0"/>
              </a:rPr>
              <a:t>If action potentials from the SA node are prevented from reaching these areas (through blockage of conduction), they will generate pacemaker potentials at their own rate and serve as sites for the origin of action potentials; they will function as pacemakers</a:t>
            </a:r>
            <a:r>
              <a:rPr lang="ar-IQ"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Low" rtl="0">
              <a:buNone/>
            </a:pPr>
            <a:endParaRPr lang="en-US" sz="2400" dirty="0">
              <a:latin typeface="Times New Roman" pitchFamily="18" charset="0"/>
              <a:cs typeface="Times New Roman" pitchFamily="18" charset="0"/>
            </a:endParaRPr>
          </a:p>
          <a:p>
            <a:pPr algn="justLow" rtl="0"/>
            <a:r>
              <a:rPr lang="en-US" sz="2400" dirty="0">
                <a:latin typeface="Times New Roman" pitchFamily="18" charset="0"/>
                <a:cs typeface="Times New Roman" pitchFamily="18" charset="0"/>
              </a:rPr>
              <a:t>A pacemaker other than the SA node is called an </a:t>
            </a:r>
            <a:r>
              <a:rPr lang="en-US" sz="2400" b="1" dirty="0">
                <a:latin typeface="Times New Roman" pitchFamily="18" charset="0"/>
                <a:cs typeface="Times New Roman" pitchFamily="18" charset="0"/>
              </a:rPr>
              <a:t>ectopic pacemaker</a:t>
            </a:r>
            <a:r>
              <a:rPr lang="en-US" sz="2400" dirty="0">
                <a:latin typeface="Times New Roman" pitchFamily="18" charset="0"/>
                <a:cs typeface="Times New Roman" pitchFamily="18" charset="0"/>
              </a:rPr>
              <a:t>, or alternatively, an </a:t>
            </a:r>
            <a:r>
              <a:rPr lang="en-US" sz="2400" b="1" dirty="0">
                <a:latin typeface="Times New Roman" pitchFamily="18" charset="0"/>
                <a:cs typeface="Times New Roman" pitchFamily="18" charset="0"/>
              </a:rPr>
              <a:t>ectopic focus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So</a:t>
            </a:r>
            <a:r>
              <a:rPr lang="en-US" sz="2400" dirty="0">
                <a:latin typeface="Times New Roman" pitchFamily="18" charset="0"/>
                <a:cs typeface="Times New Roman" pitchFamily="18" charset="0"/>
              </a:rPr>
              <a:t>, the rhythm set by such an ectopic pacemaker is usually slower than that normally set by the SA node.</a:t>
            </a:r>
          </a:p>
          <a:p>
            <a:pPr marL="566928" indent="-457200" algn="justLow" rtl="0">
              <a:lnSpc>
                <a:spcPct val="90000"/>
              </a:lnSpc>
            </a:pPr>
            <a:endParaRPr lang="en-US" sz="2400" dirty="0" smtClean="0">
              <a:latin typeface="Times New Roman" pitchFamily="18" charset="0"/>
              <a:cs typeface="Times New Roman" pitchFamily="18" charset="0"/>
            </a:endParaRPr>
          </a:p>
          <a:p>
            <a:pPr marL="850392" lvl="1" indent="-457200" algn="justLow" rtl="0">
              <a:lnSpc>
                <a:spcPct val="90000"/>
              </a:lnSpc>
              <a:buNone/>
            </a:pPr>
            <a:endParaRPr lang="en-US" sz="2000" dirty="0" smtClean="0">
              <a:solidFill>
                <a:schemeClr val="tx1"/>
              </a:solidFill>
              <a:latin typeface="Times New Roman" pitchFamily="18" charset="0"/>
              <a:cs typeface="Times New Roman" pitchFamily="18" charset="0"/>
            </a:endParaRPr>
          </a:p>
          <a:p>
            <a:pPr marL="624078" indent="-514350" algn="l" rtl="0">
              <a:buNone/>
            </a:pPr>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3606756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071546"/>
            <a:ext cx="4429156" cy="5572164"/>
          </a:xfrm>
        </p:spPr>
        <p:style>
          <a:lnRef idx="2">
            <a:schemeClr val="accent1"/>
          </a:lnRef>
          <a:fillRef idx="1">
            <a:schemeClr val="lt1"/>
          </a:fillRef>
          <a:effectRef idx="0">
            <a:schemeClr val="accent1"/>
          </a:effectRef>
          <a:fontRef idx="minor">
            <a:schemeClr val="dk1"/>
          </a:fontRef>
        </p:style>
        <p:txBody>
          <a:bodyPr>
            <a:noAutofit/>
          </a:bodyPr>
          <a:lstStyle/>
          <a:p>
            <a:pPr algn="justLow" rtl="0"/>
            <a:endParaRPr lang="en-US" sz="2000" dirty="0" smtClean="0">
              <a:latin typeface="Times New Roman" pitchFamily="18" charset="0"/>
              <a:cs typeface="Times New Roman" pitchFamily="18" charset="0"/>
            </a:endParaRPr>
          </a:p>
          <a:p>
            <a:pPr algn="justLow" rtl="0"/>
            <a:r>
              <a:rPr lang="en-US" sz="2000"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heart </a:t>
            </a:r>
            <a:r>
              <a:rPr lang="en-US" sz="2000" dirty="0">
                <a:latin typeface="Times New Roman" pitchFamily="18" charset="0"/>
                <a:cs typeface="Times New Roman" pitchFamily="18" charset="0"/>
              </a:rPr>
              <a:t>is a four-chambered double pump. Its pumping action creates the pressure needed to push blood through the vessels to the lungs and body cells. </a:t>
            </a:r>
            <a:endParaRPr lang="en-US" sz="2000" dirty="0" smtClean="0">
              <a:latin typeface="Times New Roman" pitchFamily="18" charset="0"/>
              <a:cs typeface="Times New Roman" pitchFamily="18" charset="0"/>
            </a:endParaRPr>
          </a:p>
          <a:p>
            <a:pPr algn="justLow" rtl="0"/>
            <a:endParaRPr lang="en-US" sz="2000" dirty="0">
              <a:latin typeface="Times New Roman" pitchFamily="18" charset="0"/>
              <a:cs typeface="Times New Roman" pitchFamily="18" charset="0"/>
            </a:endParaRPr>
          </a:p>
          <a:p>
            <a:pPr algn="justLow" rtl="0"/>
            <a:r>
              <a:rPr lang="en-US" sz="2000" dirty="0">
                <a:latin typeface="Times New Roman" pitchFamily="18" charset="0"/>
                <a:cs typeface="Times New Roman" pitchFamily="18" charset="0"/>
              </a:rPr>
              <a:t>At rest, the heart of an </a:t>
            </a:r>
            <a:r>
              <a:rPr lang="en-US" sz="2000" dirty="0" smtClean="0">
                <a:latin typeface="Times New Roman" pitchFamily="18" charset="0"/>
                <a:cs typeface="Times New Roman" pitchFamily="18" charset="0"/>
              </a:rPr>
              <a:t>adult, </a:t>
            </a:r>
            <a:r>
              <a:rPr lang="en-US" sz="2000" dirty="0">
                <a:latin typeface="Times New Roman" pitchFamily="18" charset="0"/>
                <a:cs typeface="Times New Roman" pitchFamily="18" charset="0"/>
              </a:rPr>
              <a:t>pumps about 5 liters of blood per minute</a:t>
            </a:r>
            <a:r>
              <a:rPr lang="en-US" sz="2000" dirty="0" smtClean="0">
                <a:latin typeface="Times New Roman" pitchFamily="18" charset="0"/>
                <a:cs typeface="Times New Roman" pitchFamily="18" charset="0"/>
              </a:rPr>
              <a:t>.</a:t>
            </a:r>
          </a:p>
          <a:p>
            <a:pPr algn="justLow" rtl="0"/>
            <a:endParaRPr lang="en-US" sz="2000" dirty="0">
              <a:latin typeface="Times New Roman" pitchFamily="18" charset="0"/>
              <a:cs typeface="Times New Roman" pitchFamily="18" charset="0"/>
            </a:endParaRPr>
          </a:p>
          <a:p>
            <a:pPr algn="justLow" rtl="0"/>
            <a:r>
              <a:rPr lang="en-US" sz="2000" dirty="0">
                <a:latin typeface="Times New Roman" pitchFamily="18" charset="0"/>
                <a:cs typeface="Times New Roman" pitchFamily="18" charset="0"/>
              </a:rPr>
              <a:t>At this rate, it takes about 1 minute for blood to be circulated to the most distal extremity and back to the heart.</a:t>
            </a:r>
          </a:p>
        </p:txBody>
      </p:sp>
      <p:sp>
        <p:nvSpPr>
          <p:cNvPr id="3" name="Title 2"/>
          <p:cNvSpPr>
            <a:spLocks noGrp="1"/>
          </p:cNvSpPr>
          <p:nvPr>
            <p:ph type="title"/>
          </p:nvPr>
        </p:nvSpPr>
        <p:spPr>
          <a:xfrm>
            <a:off x="457200" y="274638"/>
            <a:ext cx="8229600" cy="654032"/>
          </a:xfrm>
        </p:spPr>
        <p:style>
          <a:lnRef idx="3">
            <a:schemeClr val="lt1"/>
          </a:lnRef>
          <a:fillRef idx="1">
            <a:schemeClr val="accent4"/>
          </a:fillRef>
          <a:effectRef idx="1">
            <a:schemeClr val="accent4"/>
          </a:effectRef>
          <a:fontRef idx="minor">
            <a:schemeClr val="lt1"/>
          </a:fontRef>
        </p:style>
        <p:txBody>
          <a:bodyPr>
            <a:normAutofit/>
          </a:bodyPr>
          <a:lstStyle/>
          <a:p>
            <a:pPr rtl="0"/>
            <a:r>
              <a:rPr lang="en-US" sz="3600" dirty="0">
                <a:effectLst/>
                <a:latin typeface="Times New Roman" pitchFamily="18" charset="0"/>
                <a:cs typeface="Times New Roman" pitchFamily="18" charset="0"/>
              </a:rPr>
              <a:t>Heart physiology </a:t>
            </a:r>
          </a:p>
        </p:txBody>
      </p:sp>
      <p:pic>
        <p:nvPicPr>
          <p:cNvPr id="2050" name="Picture 2"/>
          <p:cNvPicPr>
            <a:picLocks noChangeAspect="1" noChangeArrowheads="1"/>
          </p:cNvPicPr>
          <p:nvPr/>
        </p:nvPicPr>
        <p:blipFill>
          <a:blip r:embed="rId3"/>
          <a:srcRect/>
          <a:stretch>
            <a:fillRect/>
          </a:stretch>
        </p:blipFill>
        <p:spPr bwMode="auto">
          <a:xfrm>
            <a:off x="5143504" y="1643050"/>
            <a:ext cx="3571900" cy="4357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4422"/>
            <a:ext cx="8701118" cy="5338778"/>
          </a:xfrm>
        </p:spPr>
        <p:style>
          <a:lnRef idx="2">
            <a:schemeClr val="accent1"/>
          </a:lnRef>
          <a:fillRef idx="1">
            <a:schemeClr val="lt1"/>
          </a:fillRef>
          <a:effectRef idx="0">
            <a:schemeClr val="accent1"/>
          </a:effectRef>
          <a:fontRef idx="minor">
            <a:schemeClr val="dk1"/>
          </a:fontRef>
        </p:style>
        <p:txBody>
          <a:bodyPr>
            <a:normAutofit/>
          </a:bodyPr>
          <a:lstStyle/>
          <a:p>
            <a:pPr algn="justLow" rtl="0"/>
            <a:r>
              <a:rPr lang="en-US" sz="2400" dirty="0">
                <a:latin typeface="Times New Roman" pitchFamily="18" charset="0"/>
                <a:cs typeface="Times New Roman" pitchFamily="18" charset="0"/>
              </a:rPr>
              <a:t>During the period of diastole, the SA node exhibits a slow spontaneous depolarization called the </a:t>
            </a:r>
            <a:r>
              <a:rPr lang="en-US" sz="2400" b="1" dirty="0">
                <a:latin typeface="Times New Roman" pitchFamily="18" charset="0"/>
                <a:cs typeface="Times New Roman" pitchFamily="18" charset="0"/>
              </a:rPr>
              <a:t>pacemaker potential</a:t>
            </a:r>
            <a:r>
              <a:rPr lang="en-US" sz="2400" dirty="0">
                <a:latin typeface="Times New Roman" pitchFamily="18" charset="0"/>
                <a:cs typeface="Times New Roman" pitchFamily="18" charset="0"/>
              </a:rPr>
              <a:t>, spreads from myocardial cell to myocardial cell </a:t>
            </a:r>
            <a:r>
              <a:rPr lang="en-US" sz="2400" b="1" dirty="0">
                <a:latin typeface="Times New Roman" pitchFamily="18" charset="0"/>
                <a:cs typeface="Times New Roman" pitchFamily="18" charset="0"/>
              </a:rPr>
              <a:t>through the gap junctions that connect them and spread from the through</a:t>
            </a:r>
            <a:r>
              <a:rPr lang="en-US" sz="2400" dirty="0">
                <a:latin typeface="Times New Roman" pitchFamily="18" charset="0"/>
                <a:cs typeface="Times New Roman" pitchFamily="18" charset="0"/>
              </a:rPr>
              <a:t> the atria, and, by means of </a:t>
            </a:r>
            <a:r>
              <a:rPr lang="en-US" sz="2400" b="1" dirty="0">
                <a:latin typeface="Times New Roman" pitchFamily="18" charset="0"/>
                <a:cs typeface="Times New Roman" pitchFamily="18" charset="0"/>
              </a:rPr>
              <a:t>conducting tissue</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into the ventricles.</a:t>
            </a:r>
            <a:endParaRPr lang="ar-IQ" sz="2400" dirty="0">
              <a:latin typeface="Times New Roman" pitchFamily="18" charset="0"/>
              <a:cs typeface="Times New Roman" pitchFamily="18" charset="0"/>
            </a:endParaRPr>
          </a:p>
        </p:txBody>
      </p:sp>
      <p:sp>
        <p:nvSpPr>
          <p:cNvPr id="4" name="Title 1"/>
          <p:cNvSpPr>
            <a:spLocks noGrp="1"/>
          </p:cNvSpPr>
          <p:nvPr>
            <p:ph type="title"/>
          </p:nvPr>
        </p:nvSpPr>
        <p:spPr>
          <a:xfrm>
            <a:off x="457200" y="274638"/>
            <a:ext cx="8229600" cy="725470"/>
          </a:xfrm>
        </p:spPr>
        <p:style>
          <a:lnRef idx="3">
            <a:schemeClr val="lt1"/>
          </a:lnRef>
          <a:fillRef idx="1">
            <a:schemeClr val="accent4"/>
          </a:fillRef>
          <a:effectRef idx="1">
            <a:schemeClr val="accent4"/>
          </a:effectRef>
          <a:fontRef idx="minor">
            <a:schemeClr val="lt1"/>
          </a:fontRef>
        </p:style>
        <p:txBody>
          <a:bodyPr/>
          <a:lstStyle/>
          <a:p>
            <a:pPr algn="ctr"/>
            <a:r>
              <a:rPr lang="en-US" dirty="0">
                <a:effectLst/>
                <a:latin typeface="Times New Roman" pitchFamily="18" charset="0"/>
                <a:cs typeface="Times New Roman" pitchFamily="18" charset="0"/>
              </a:rPr>
              <a:t>Pacemaker Potential</a:t>
            </a:r>
          </a:p>
        </p:txBody>
      </p:sp>
    </p:spTree>
    <p:extLst>
      <p:ext uri="{BB962C8B-B14F-4D97-AF65-F5344CB8AC3E}">
        <p14:creationId xmlns:p14="http://schemas.microsoft.com/office/powerpoint/2010/main" val="401331816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00108"/>
            <a:ext cx="5500726" cy="5572164"/>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l" rtl="0"/>
            <a:endParaRPr lang="en-US" dirty="0" smtClean="0">
              <a:latin typeface="Times New Roman" pitchFamily="18" charset="0"/>
              <a:ea typeface="Times New Roman"/>
              <a:cs typeface="Times New Roman" pitchFamily="18" charset="0"/>
            </a:endParaRPr>
          </a:p>
          <a:p>
            <a:pPr algn="justLow" rtl="0"/>
            <a:r>
              <a:rPr lang="en-US" dirty="0">
                <a:latin typeface="Times New Roman" pitchFamily="18" charset="0"/>
                <a:cs typeface="Times New Roman" pitchFamily="18" charset="0"/>
              </a:rPr>
              <a:t>Once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myocardial cell has been stimulated by action potentials originating in the SA node, it produces its own action potentials. </a:t>
            </a:r>
            <a:endParaRPr lang="en-US" dirty="0" smtClean="0">
              <a:latin typeface="Times New Roman" pitchFamily="18" charset="0"/>
              <a:cs typeface="Times New Roman" pitchFamily="18" charset="0"/>
            </a:endParaRPr>
          </a:p>
          <a:p>
            <a:pPr algn="justLow" rtl="0">
              <a:buNone/>
            </a:pPr>
            <a:endParaRPr lang="en-US" dirty="0">
              <a:latin typeface="Times New Roman" pitchFamily="18" charset="0"/>
              <a:cs typeface="Times New Roman" pitchFamily="18" charset="0"/>
            </a:endParaRPr>
          </a:p>
          <a:p>
            <a:pPr algn="justLow" rtl="0"/>
            <a:r>
              <a:rPr lang="en-US" b="1" dirty="0">
                <a:latin typeface="Times New Roman" pitchFamily="18" charset="0"/>
                <a:cs typeface="Times New Roman" pitchFamily="18" charset="0"/>
              </a:rPr>
              <a:t>Resting membrane potential</a:t>
            </a:r>
            <a:r>
              <a:rPr lang="en-US" dirty="0">
                <a:latin typeface="Times New Roman" pitchFamily="18" charset="0"/>
                <a:cs typeface="Times New Roman" pitchFamily="18" charset="0"/>
              </a:rPr>
              <a:t> : The majority of myocardial cells have </a:t>
            </a:r>
            <a:r>
              <a:rPr lang="en-US" b="1" dirty="0">
                <a:latin typeface="Times New Roman" pitchFamily="18" charset="0"/>
                <a:cs typeface="Times New Roman" pitchFamily="18" charset="0"/>
              </a:rPr>
              <a:t>resting membrane potentials of about ( − 85 mV) . </a:t>
            </a:r>
            <a:endParaRPr lang="en-US" b="1" dirty="0" smtClean="0">
              <a:latin typeface="Times New Roman" pitchFamily="18" charset="0"/>
              <a:cs typeface="Times New Roman" pitchFamily="18" charset="0"/>
            </a:endParaRPr>
          </a:p>
          <a:p>
            <a:pPr algn="justLow" rtl="0">
              <a:buNone/>
            </a:pPr>
            <a:endParaRPr lang="en-US" dirty="0">
              <a:latin typeface="Times New Roman" pitchFamily="18" charset="0"/>
              <a:cs typeface="Times New Roman" pitchFamily="18" charset="0"/>
            </a:endParaRPr>
          </a:p>
          <a:p>
            <a:pPr algn="justLow" rtl="0"/>
            <a:r>
              <a:rPr lang="en-US" b="1" dirty="0" smtClean="0">
                <a:latin typeface="Times New Roman" pitchFamily="18" charset="0"/>
                <a:cs typeface="Times New Roman" pitchFamily="18" charset="0"/>
              </a:rPr>
              <a:t>Depolarization </a:t>
            </a:r>
            <a:r>
              <a:rPr lang="en-US" b="1" dirty="0">
                <a:latin typeface="Times New Roman" pitchFamily="18" charset="0"/>
                <a:cs typeface="Times New Roman" pitchFamily="18" charset="0"/>
              </a:rPr>
              <a:t>phase</a:t>
            </a:r>
            <a:r>
              <a:rPr lang="en-US" dirty="0">
                <a:latin typeface="Times New Roman" pitchFamily="18" charset="0"/>
                <a:cs typeface="Times New Roman" pitchFamily="18" charset="0"/>
              </a:rPr>
              <a:t> : When stimulated by action potentials from a pacemaker region, these cells become </a:t>
            </a:r>
            <a:r>
              <a:rPr lang="en-US" b="1" dirty="0">
                <a:latin typeface="Times New Roman" pitchFamily="18" charset="0"/>
                <a:cs typeface="Times New Roman" pitchFamily="18" charset="0"/>
              </a:rPr>
              <a:t>depolarized </a:t>
            </a:r>
            <a:r>
              <a:rPr lang="en-US" dirty="0">
                <a:latin typeface="Times New Roman" pitchFamily="18" charset="0"/>
                <a:cs typeface="Times New Roman" pitchFamily="18" charset="0"/>
              </a:rPr>
              <a:t>to threshold, at which point their </a:t>
            </a:r>
            <a:r>
              <a:rPr lang="en-US" b="1" dirty="0">
                <a:latin typeface="Times New Roman" pitchFamily="18" charset="0"/>
                <a:cs typeface="Times New Roman" pitchFamily="18" charset="0"/>
              </a:rPr>
              <a:t>voltage-regulated Na + gates open leading to </a:t>
            </a:r>
            <a:r>
              <a:rPr lang="en-US" b="1" dirty="0" err="1">
                <a:latin typeface="Times New Roman" pitchFamily="18" charset="0"/>
                <a:cs typeface="Times New Roman" pitchFamily="18" charset="0"/>
              </a:rPr>
              <a:t>upshoot</a:t>
            </a:r>
            <a:r>
              <a:rPr lang="en-US" b="1" dirty="0">
                <a:latin typeface="Times New Roman" pitchFamily="18" charset="0"/>
                <a:cs typeface="Times New Roman" pitchFamily="18" charset="0"/>
              </a:rPr>
              <a:t> phase</a:t>
            </a:r>
            <a:r>
              <a:rPr lang="en-US" dirty="0">
                <a:latin typeface="Times New Roman" pitchFamily="18" charset="0"/>
                <a:cs typeface="Times New Roman" pitchFamily="18" charset="0"/>
              </a:rPr>
              <a:t> of the action potential due to the rapid inward diffusion of Na + through fast Na + channels. Following the rapid reversal of the membrane polarity, the membrane potential quickly declines to about − 15 mV. Unlike the action potential of other cells, however, this level of depolarization is maintained for 200 to 300 </a:t>
            </a:r>
            <a:r>
              <a:rPr lang="en-US" dirty="0" err="1">
                <a:latin typeface="Times New Roman" pitchFamily="18" charset="0"/>
                <a:cs typeface="Times New Roman" pitchFamily="18" charset="0"/>
              </a:rPr>
              <a:t>msec</a:t>
            </a:r>
            <a:r>
              <a:rPr lang="en-US" dirty="0">
                <a:latin typeface="Times New Roman" pitchFamily="18" charset="0"/>
                <a:cs typeface="Times New Roman" pitchFamily="18" charset="0"/>
              </a:rPr>
              <a:t> before </a:t>
            </a:r>
            <a:r>
              <a:rPr lang="en-US" dirty="0" err="1" smtClean="0">
                <a:latin typeface="Times New Roman" pitchFamily="18" charset="0"/>
                <a:cs typeface="Times New Roman" pitchFamily="18" charset="0"/>
              </a:rPr>
              <a:t>repolarization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Low" rtl="0"/>
            <a:endParaRPr lang="ar-IQ" dirty="0">
              <a:latin typeface="Times New Roman" pitchFamily="18" charset="0"/>
              <a:cs typeface="Times New Roman" pitchFamily="18" charset="0"/>
            </a:endParaRPr>
          </a:p>
        </p:txBody>
      </p:sp>
      <p:sp>
        <p:nvSpPr>
          <p:cNvPr id="4" name="Title 1"/>
          <p:cNvSpPr>
            <a:spLocks noGrp="1"/>
          </p:cNvSpPr>
          <p:nvPr>
            <p:ph type="title"/>
          </p:nvPr>
        </p:nvSpPr>
        <p:spPr>
          <a:xfrm>
            <a:off x="285720" y="0"/>
            <a:ext cx="8401080" cy="857232"/>
          </a:xfrm>
        </p:spPr>
        <p:style>
          <a:lnRef idx="3">
            <a:schemeClr val="lt1"/>
          </a:lnRef>
          <a:fillRef idx="1">
            <a:schemeClr val="accent4"/>
          </a:fillRef>
          <a:effectRef idx="1">
            <a:schemeClr val="accent4"/>
          </a:effectRef>
          <a:fontRef idx="minor">
            <a:schemeClr val="lt1"/>
          </a:fontRef>
        </p:style>
        <p:txBody>
          <a:bodyPr/>
          <a:lstStyle/>
          <a:p>
            <a:pPr algn="ctr" rtl="0"/>
            <a:r>
              <a:rPr lang="en-US" dirty="0">
                <a:effectLst/>
                <a:latin typeface="Times New Roman" pitchFamily="18" charset="0"/>
                <a:cs typeface="Times New Roman" pitchFamily="18" charset="0"/>
              </a:rPr>
              <a:t>Myocardial Action Potential</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857884" y="1285860"/>
            <a:ext cx="3000396" cy="5072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2882352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00108"/>
            <a:ext cx="8643998" cy="5572164"/>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l" rtl="0"/>
            <a:endParaRPr lang="en-US" dirty="0" smtClean="0">
              <a:latin typeface="Times New Roman" pitchFamily="18" charset="0"/>
              <a:ea typeface="Times New Roman"/>
              <a:cs typeface="Times New Roman" pitchFamily="18" charset="0"/>
            </a:endParaRPr>
          </a:p>
          <a:p>
            <a:pPr algn="justLow" rtl="0"/>
            <a:r>
              <a:rPr lang="en-US" b="1" dirty="0" smtClean="0">
                <a:latin typeface="Times New Roman" pitchFamily="18" charset="0"/>
                <a:cs typeface="Times New Roman" pitchFamily="18" charset="0"/>
              </a:rPr>
              <a:t>Plateau </a:t>
            </a:r>
            <a:r>
              <a:rPr lang="en-US" b="1" dirty="0">
                <a:latin typeface="Times New Roman" pitchFamily="18" charset="0"/>
                <a:cs typeface="Times New Roman" pitchFamily="18" charset="0"/>
              </a:rPr>
              <a:t>phase</a:t>
            </a:r>
            <a:r>
              <a:rPr lang="en-US" dirty="0">
                <a:latin typeface="Times New Roman" pitchFamily="18" charset="0"/>
                <a:cs typeface="Times New Roman" pitchFamily="18" charset="0"/>
              </a:rPr>
              <a:t> results from a </a:t>
            </a:r>
            <a:r>
              <a:rPr lang="en-US" b="1" dirty="0">
                <a:latin typeface="Times New Roman" pitchFamily="18" charset="0"/>
                <a:cs typeface="Times New Roman" pitchFamily="18" charset="0"/>
              </a:rPr>
              <a:t>slow inward diffusion of Ca 2 +</a:t>
            </a:r>
            <a:r>
              <a:rPr lang="en-US" dirty="0">
                <a:latin typeface="Times New Roman" pitchFamily="18" charset="0"/>
                <a:cs typeface="Times New Roman" pitchFamily="18" charset="0"/>
              </a:rPr>
              <a:t> through slow Ca 2 + channels, which balances a slow outward diffusion of K + . </a:t>
            </a:r>
            <a:endParaRPr lang="en-US" dirty="0" smtClean="0">
              <a:latin typeface="Times New Roman" pitchFamily="18" charset="0"/>
              <a:cs typeface="Times New Roman" pitchFamily="18" charset="0"/>
            </a:endParaRPr>
          </a:p>
          <a:p>
            <a:pPr algn="justLow" rtl="0">
              <a:buNone/>
            </a:pPr>
            <a:endParaRPr lang="en-US" dirty="0">
              <a:latin typeface="Times New Roman" pitchFamily="18" charset="0"/>
              <a:cs typeface="Times New Roman" pitchFamily="18" charset="0"/>
            </a:endParaRPr>
          </a:p>
          <a:p>
            <a:pPr algn="justLow" rtl="0"/>
            <a:r>
              <a:rPr lang="en-US" b="1" dirty="0" smtClean="0">
                <a:latin typeface="Times New Roman" pitchFamily="18" charset="0"/>
                <a:cs typeface="Times New Roman" pitchFamily="18" charset="0"/>
              </a:rPr>
              <a:t>Rapid </a:t>
            </a:r>
            <a:r>
              <a:rPr lang="en-US" b="1" dirty="0">
                <a:latin typeface="Times New Roman" pitchFamily="18" charset="0"/>
                <a:cs typeface="Times New Roman" pitchFamily="18" charset="0"/>
              </a:rPr>
              <a:t>repolarization</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phase :  </a:t>
            </a:r>
            <a:r>
              <a:rPr lang="en-US" dirty="0">
                <a:latin typeface="Times New Roman" pitchFamily="18" charset="0"/>
                <a:cs typeface="Times New Roman" pitchFamily="18" charset="0"/>
              </a:rPr>
              <a:t> at the end of the plateau phase is achieved, as in other cells, by the opening of voltage-gated K + channels and the </a:t>
            </a:r>
            <a:r>
              <a:rPr lang="en-US" b="1" dirty="0">
                <a:latin typeface="Times New Roman" pitchFamily="18" charset="0"/>
                <a:cs typeface="Times New Roman" pitchFamily="18" charset="0"/>
              </a:rPr>
              <a:t>rapid outward diffusion of K+ </a:t>
            </a:r>
            <a:r>
              <a:rPr lang="en-US" dirty="0">
                <a:latin typeface="Times New Roman" pitchFamily="18" charset="0"/>
                <a:cs typeface="Times New Roman" pitchFamily="18" charset="0"/>
              </a:rPr>
              <a:t> brings the action potential phase toward the end . </a:t>
            </a:r>
            <a:endParaRPr lang="en-US" dirty="0" smtClean="0">
              <a:latin typeface="Times New Roman" pitchFamily="18" charset="0"/>
              <a:cs typeface="Times New Roman" pitchFamily="18" charset="0"/>
            </a:endParaRPr>
          </a:p>
          <a:p>
            <a:pPr algn="justLow" rtl="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NOTE/ The long plateau phase of the myocardial action potential distinguishes it from the spike-like action potentials in axons and muscle fibers. The plateau phase is accompanied by the entry of </a:t>
            </a:r>
            <a:r>
              <a:rPr lang="en-US" dirty="0" err="1">
                <a:latin typeface="Times New Roman" pitchFamily="18" charset="0"/>
                <a:cs typeface="Times New Roman" pitchFamily="18" charset="0"/>
              </a:rPr>
              <a:t>Ca</a:t>
            </a:r>
            <a:r>
              <a:rPr lang="en-US" dirty="0">
                <a:latin typeface="Times New Roman" pitchFamily="18" charset="0"/>
                <a:cs typeface="Times New Roman" pitchFamily="18" charset="0"/>
              </a:rPr>
              <a:t> 2+ , which begins excitation-contraction coupling  as described shortly . </a:t>
            </a:r>
          </a:p>
          <a:p>
            <a:pPr algn="justLow" rtl="0"/>
            <a:endParaRPr lang="ar-IQ" dirty="0">
              <a:latin typeface="Times New Roman" pitchFamily="18" charset="0"/>
              <a:cs typeface="Times New Roman" pitchFamily="18" charset="0"/>
            </a:endParaRPr>
          </a:p>
        </p:txBody>
      </p:sp>
      <p:sp>
        <p:nvSpPr>
          <p:cNvPr id="4" name="Title 1"/>
          <p:cNvSpPr>
            <a:spLocks noGrp="1"/>
          </p:cNvSpPr>
          <p:nvPr>
            <p:ph type="title"/>
          </p:nvPr>
        </p:nvSpPr>
        <p:spPr>
          <a:xfrm>
            <a:off x="285720" y="0"/>
            <a:ext cx="8401080" cy="857232"/>
          </a:xfrm>
        </p:spPr>
        <p:style>
          <a:lnRef idx="3">
            <a:schemeClr val="lt1"/>
          </a:lnRef>
          <a:fillRef idx="1">
            <a:schemeClr val="accent4"/>
          </a:fillRef>
          <a:effectRef idx="1">
            <a:schemeClr val="accent4"/>
          </a:effectRef>
          <a:fontRef idx="minor">
            <a:schemeClr val="lt1"/>
          </a:fontRef>
        </p:style>
        <p:txBody>
          <a:bodyPr/>
          <a:lstStyle/>
          <a:p>
            <a:pPr algn="ctr" rtl="0"/>
            <a:r>
              <a:rPr lang="en-US" dirty="0">
                <a:effectLst/>
                <a:latin typeface="Times New Roman" pitchFamily="18" charset="0"/>
                <a:cs typeface="Times New Roman" pitchFamily="18" charset="0"/>
              </a:rPr>
              <a:t>Myocardial Action Potential</a:t>
            </a:r>
          </a:p>
        </p:txBody>
      </p:sp>
    </p:spTree>
    <p:extLst>
      <p:ext uri="{BB962C8B-B14F-4D97-AF65-F5344CB8AC3E}">
        <p14:creationId xmlns:p14="http://schemas.microsoft.com/office/powerpoint/2010/main" val="262882352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half" idx="1"/>
          </p:nvPr>
        </p:nvSpPr>
        <p:spPr>
          <a:xfrm>
            <a:off x="357158" y="1357298"/>
            <a:ext cx="8501122" cy="5214974"/>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l" rtl="0"/>
            <a:endParaRPr lang="en-US" b="1"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mechanism of excitation-contraction coupling in myocardial cells, involving </a:t>
            </a:r>
            <a:r>
              <a:rPr lang="en-US" b="1" dirty="0">
                <a:latin typeface="Times New Roman" pitchFamily="18" charset="0"/>
                <a:cs typeface="Times New Roman" pitchFamily="18" charset="0"/>
              </a:rPr>
              <a:t>Ca 2 + - stimulated Ca 2 + release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In summary:</a:t>
            </a:r>
            <a:endParaRPr lang="en-US" dirty="0">
              <a:latin typeface="Times New Roman" pitchFamily="18" charset="0"/>
              <a:cs typeface="Times New Roman" pitchFamily="18" charset="0"/>
            </a:endParaRPr>
          </a:p>
          <a:p>
            <a:pPr marL="624078" indent="-514350" algn="justLow" rtl="0">
              <a:buFont typeface="+mj-lt"/>
              <a:buAutoNum type="arabicPeriod"/>
            </a:pPr>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depolarization</a:t>
            </a:r>
            <a:r>
              <a:rPr lang="en-US" dirty="0">
                <a:latin typeface="Times New Roman" pitchFamily="18" charset="0"/>
                <a:cs typeface="Times New Roman" pitchFamily="18" charset="0"/>
              </a:rPr>
              <a:t> of action potentials, conducted along the sarcolemma and transverse tubules, briefly opens voltage-gated Ca 2 + </a:t>
            </a:r>
            <a:r>
              <a:rPr lang="en-US" dirty="0" smtClean="0">
                <a:latin typeface="Times New Roman" pitchFamily="18" charset="0"/>
                <a:cs typeface="Times New Roman" pitchFamily="18" charset="0"/>
              </a:rPr>
              <a:t>channels in </a:t>
            </a:r>
            <a:r>
              <a:rPr lang="en-US" dirty="0">
                <a:latin typeface="Times New Roman" pitchFamily="18" charset="0"/>
                <a:cs typeface="Times New Roman" pitchFamily="18" charset="0"/>
              </a:rPr>
              <a:t>the plasma membrane , allows some Ca 2 + to diffuse into the cytoplasm from the extracellular fluid,  </a:t>
            </a:r>
          </a:p>
          <a:p>
            <a:pPr marL="624078" indent="-514350" algn="justLow" rtl="0">
              <a:buFont typeface="+mj-lt"/>
              <a:buAutoNum type="arabicPeriod"/>
            </a:pPr>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extracellular Ca 2 + stimulates the opening of </a:t>
            </a:r>
            <a:r>
              <a:rPr lang="en-US" b="1" dirty="0">
                <a:latin typeface="Times New Roman" pitchFamily="18" charset="0"/>
                <a:cs typeface="Times New Roman" pitchFamily="18" charset="0"/>
              </a:rPr>
              <a:t>Ca 2 + release channels in the sarcoplasmic reticulum</a:t>
            </a:r>
            <a:r>
              <a:rPr lang="en-US" dirty="0">
                <a:latin typeface="Times New Roman" pitchFamily="18" charset="0"/>
                <a:cs typeface="Times New Roman" pitchFamily="18" charset="0"/>
              </a:rPr>
              <a:t>, which had previously stored </a:t>
            </a:r>
          </a:p>
          <a:p>
            <a:pPr marL="624078" indent="-514350" algn="justLow" rtl="0">
              <a:buFont typeface="+mj-lt"/>
              <a:buAutoNum type="arabicPeriod"/>
            </a:pPr>
            <a:r>
              <a:rPr lang="en-US" dirty="0" smtClean="0">
                <a:latin typeface="Times New Roman" pitchFamily="18" charset="0"/>
                <a:cs typeface="Times New Roman" pitchFamily="18" charset="0"/>
              </a:rPr>
              <a:t>Ca </a:t>
            </a:r>
            <a:r>
              <a:rPr lang="en-US" dirty="0">
                <a:latin typeface="Times New Roman" pitchFamily="18" charset="0"/>
                <a:cs typeface="Times New Roman" pitchFamily="18" charset="0"/>
              </a:rPr>
              <a:t>2 + diffuses out of the sarcoplasmic reticulum, </a:t>
            </a:r>
            <a:r>
              <a:rPr lang="en-US" b="1" dirty="0">
                <a:latin typeface="Times New Roman" pitchFamily="18" charset="0"/>
                <a:cs typeface="Times New Roman" pitchFamily="18" charset="0"/>
              </a:rPr>
              <a:t>binds to troponin,</a:t>
            </a:r>
            <a:r>
              <a:rPr lang="en-US" dirty="0">
                <a:latin typeface="Times New Roman" pitchFamily="18" charset="0"/>
                <a:cs typeface="Times New Roman" pitchFamily="18" charset="0"/>
              </a:rPr>
              <a:t> and </a:t>
            </a:r>
            <a:r>
              <a:rPr lang="en-US" b="1" dirty="0">
                <a:latin typeface="Times New Roman" pitchFamily="18" charset="0"/>
                <a:cs typeface="Times New Roman" pitchFamily="18" charset="0"/>
              </a:rPr>
              <a:t>stimulates contraction.</a:t>
            </a:r>
            <a:endParaRPr lang="en-US" dirty="0">
              <a:latin typeface="Times New Roman" pitchFamily="18" charset="0"/>
              <a:cs typeface="Times New Roman" pitchFamily="18" charset="0"/>
            </a:endParaRPr>
          </a:p>
          <a:p>
            <a:pPr marL="624078" indent="-514350" algn="justLow" rtl="0">
              <a:buFont typeface="+mj-lt"/>
              <a:buAutoNum type="arabicPeriod"/>
            </a:pPr>
            <a:r>
              <a:rPr lang="en-US" b="1" dirty="0" smtClean="0">
                <a:latin typeface="Times New Roman" pitchFamily="18" charset="0"/>
                <a:cs typeface="Times New Roman" pitchFamily="18" charset="0"/>
              </a:rPr>
              <a:t>During </a:t>
            </a:r>
            <a:r>
              <a:rPr lang="en-US" b="1" dirty="0">
                <a:latin typeface="Times New Roman" pitchFamily="18" charset="0"/>
                <a:cs typeface="Times New Roman" pitchFamily="18" charset="0"/>
              </a:rPr>
              <a:t>the repolarization</a:t>
            </a:r>
            <a:r>
              <a:rPr lang="en-US" dirty="0">
                <a:latin typeface="Times New Roman" pitchFamily="18" charset="0"/>
                <a:cs typeface="Times New Roman" pitchFamily="18" charset="0"/>
              </a:rPr>
              <a:t> phase of the action potential, the concentration of Ca 2 + within the cytoplasm is lowered &amp; Ca 2 + removed back into the sarcoplasmic reticulum by a Ca 2 + </a:t>
            </a:r>
            <a:r>
              <a:rPr lang="en-US" dirty="0" err="1" smtClean="0">
                <a:latin typeface="Times New Roman" pitchFamily="18" charset="0"/>
                <a:cs typeface="Times New Roman" pitchFamily="18" charset="0"/>
              </a:rPr>
              <a:t>ATPase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pump, and  the remaining Ca2+ out of the cytoplasm  thereby allowing the myocardium to relax during repolarization .</a:t>
            </a:r>
          </a:p>
        </p:txBody>
      </p:sp>
      <p:sp>
        <p:nvSpPr>
          <p:cNvPr id="5" name="Title 1"/>
          <p:cNvSpPr txBox="1">
            <a:spLocks/>
          </p:cNvSpPr>
          <p:nvPr/>
        </p:nvSpPr>
        <p:spPr>
          <a:xfrm>
            <a:off x="642910" y="214290"/>
            <a:ext cx="7929618" cy="857256"/>
          </a:xfrm>
          <a:prstGeom prst="rect">
            <a:avLst/>
          </a:prstGeom>
        </p:spPr>
        <p:style>
          <a:lnRef idx="3">
            <a:schemeClr val="lt1"/>
          </a:lnRef>
          <a:fillRef idx="1">
            <a:schemeClr val="accent4"/>
          </a:fillRef>
          <a:effectRef idx="1">
            <a:schemeClr val="accent4"/>
          </a:effectRef>
          <a:fontRef idx="minor">
            <a:schemeClr val="lt1"/>
          </a:fontRef>
        </p:style>
        <p:txBody>
          <a:bodyPr vert="horz" anchor="ctr">
            <a:normAutofit fontScale="70000" lnSpcReduction="20000"/>
            <a:scene3d>
              <a:camera prst="orthographicFront"/>
              <a:lightRig rig="soft" dir="t"/>
            </a:scene3d>
            <a:sp3d prstMaterial="softEdge">
              <a:bevelT w="25400" h="25400"/>
            </a:sp3d>
          </a:bodyPr>
          <a:lstStyle/>
          <a:p>
            <a:pPr lvl="0" algn="ctr" rtl="0">
              <a:spcBef>
                <a:spcPct val="0"/>
              </a:spcBef>
              <a:defRPr/>
            </a:pPr>
            <a:r>
              <a:rPr lang="en-US" sz="4400" b="1" dirty="0"/>
              <a:t>An action potential in a myocardial cell from the ventricles.</a:t>
            </a:r>
            <a:endParaRPr kumimoji="0" lang="ar-IQ" sz="4100" b="1" i="0" u="none" strike="noStrike" kern="1200" cap="none" spc="0" normalizeH="0" baseline="0" noProof="0" dirty="0">
              <a:ln>
                <a:noFill/>
              </a:ln>
              <a:solidFill>
                <a:schemeClr val="lt1"/>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993775"/>
          </a:xfrm>
        </p:spPr>
        <p:txBody>
          <a:bodyPr>
            <a:normAutofit fontScale="90000"/>
          </a:bodyPr>
          <a:lstStyle/>
          <a:p>
            <a:pPr algn="l" eaLnBrk="1" hangingPunct="1"/>
            <a:r>
              <a:rPr lang="en-US" sz="3600" b="1" smtClean="0">
                <a:latin typeface="Times New Roman" pitchFamily="18" charset="0"/>
                <a:cs typeface="Times New Roman" pitchFamily="18" charset="0"/>
              </a:rPr>
              <a:t/>
            </a:r>
            <a:br>
              <a:rPr lang="en-US" sz="3600" b="1" smtClean="0">
                <a:latin typeface="Times New Roman" pitchFamily="18" charset="0"/>
                <a:cs typeface="Times New Roman" pitchFamily="18" charset="0"/>
              </a:rPr>
            </a:br>
            <a:r>
              <a:rPr lang="en-US" sz="3600" b="1" smtClean="0">
                <a:solidFill>
                  <a:schemeClr val="hlink"/>
                </a:solidFill>
                <a:latin typeface="Times New Roman" pitchFamily="18" charset="0"/>
                <a:cs typeface="Times New Roman" pitchFamily="18" charset="0"/>
              </a:rPr>
              <a:t>Ionic basis of the action potential of cardiac ventricular muscle fiber cell:</a:t>
            </a:r>
            <a:r>
              <a:rPr lang="en-US" sz="3600" smtClean="0">
                <a:solidFill>
                  <a:srgbClr val="66FF33"/>
                </a:solidFill>
                <a:latin typeface="Times New Roman" pitchFamily="18" charset="0"/>
                <a:cs typeface="Times New Roman" pitchFamily="18" charset="0"/>
              </a:rPr>
              <a:t/>
            </a:r>
            <a:br>
              <a:rPr lang="en-US" sz="3600" smtClean="0">
                <a:solidFill>
                  <a:srgbClr val="66FF33"/>
                </a:solidFill>
                <a:latin typeface="Times New Roman" pitchFamily="18" charset="0"/>
                <a:cs typeface="Times New Roman" pitchFamily="18" charset="0"/>
              </a:rPr>
            </a:br>
            <a:endParaRPr lang="en-US" sz="3600" smtClean="0">
              <a:solidFill>
                <a:srgbClr val="66FF33"/>
              </a:solidFill>
              <a:latin typeface="Times New Roman" pitchFamily="18" charset="0"/>
              <a:cs typeface="Times New Roman" pitchFamily="18" charset="0"/>
            </a:endParaRPr>
          </a:p>
        </p:txBody>
      </p:sp>
      <p:sp>
        <p:nvSpPr>
          <p:cNvPr id="29699" name="Rectangle 3"/>
          <p:cNvSpPr>
            <a:spLocks noGrp="1" noChangeArrowheads="1"/>
          </p:cNvSpPr>
          <p:nvPr>
            <p:ph type="body" sz="half" idx="1"/>
          </p:nvPr>
        </p:nvSpPr>
        <p:spPr>
          <a:xfrm>
            <a:off x="323528" y="1600200"/>
            <a:ext cx="4680520" cy="4925144"/>
          </a:xfrm>
        </p:spPr>
        <p:style>
          <a:lnRef idx="2">
            <a:schemeClr val="dk1"/>
          </a:lnRef>
          <a:fillRef idx="1">
            <a:schemeClr val="lt1"/>
          </a:fillRef>
          <a:effectRef idx="0">
            <a:schemeClr val="dk1"/>
          </a:effectRef>
          <a:fontRef idx="minor">
            <a:schemeClr val="dk1"/>
          </a:fontRef>
        </p:style>
        <p:txBody>
          <a:bodyPr>
            <a:normAutofit/>
          </a:bodyPr>
          <a:lstStyle/>
          <a:p>
            <a:pPr algn="justLow" rtl="0" eaLnBrk="1" hangingPunct="1">
              <a:lnSpc>
                <a:spcPct val="80000"/>
              </a:lnSpc>
            </a:pPr>
            <a:r>
              <a:rPr lang="en-US" sz="2400" dirty="0" smtClean="0">
                <a:latin typeface="Times New Roman" pitchFamily="18" charset="0"/>
                <a:cs typeface="Times New Roman" pitchFamily="18" charset="0"/>
              </a:rPr>
              <a:t>Phase 0 (upstroke): initial rapid depolarization (Na</a:t>
            </a:r>
            <a:r>
              <a:rPr lang="en-US" sz="2400" baseline="30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influx).</a:t>
            </a:r>
          </a:p>
          <a:p>
            <a:pPr algn="justLow" rtl="0" eaLnBrk="1" hangingPunct="1">
              <a:lnSpc>
                <a:spcPct val="80000"/>
              </a:lnSpc>
            </a:pPr>
            <a:r>
              <a:rPr lang="en-US" sz="2400" dirty="0" smtClean="0">
                <a:latin typeface="Times New Roman" pitchFamily="18" charset="0"/>
                <a:cs typeface="Times New Roman" pitchFamily="18" charset="0"/>
              </a:rPr>
              <a:t>Phase 1 (partial repolarization): K</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efflux (K</a:t>
            </a:r>
            <a:r>
              <a:rPr lang="en-US" sz="2400" baseline="30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outflow) </a:t>
            </a:r>
          </a:p>
          <a:p>
            <a:pPr algn="justLow" rtl="0" eaLnBrk="1" hangingPunct="1">
              <a:lnSpc>
                <a:spcPct val="80000"/>
              </a:lnSpc>
            </a:pPr>
            <a:r>
              <a:rPr lang="en-US" sz="2400" dirty="0" smtClean="0">
                <a:latin typeface="Times New Roman" pitchFamily="18" charset="0"/>
                <a:cs typeface="Times New Roman" pitchFamily="18" charset="0"/>
              </a:rPr>
              <a:t>Phase 2 (plateau): prolonged plateau is due to slower and prolonged opening of the voltage-gated Ca</a:t>
            </a:r>
            <a:r>
              <a:rPr lang="en-US" sz="2400" baseline="30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channels with Ca</a:t>
            </a:r>
            <a:r>
              <a:rPr lang="en-US" sz="2400" baseline="30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influx.</a:t>
            </a:r>
          </a:p>
          <a:p>
            <a:pPr algn="justLow" rtl="0" eaLnBrk="1" hangingPunct="1">
              <a:lnSpc>
                <a:spcPct val="80000"/>
              </a:lnSpc>
            </a:pPr>
            <a:r>
              <a:rPr lang="en-US" sz="2400" dirty="0" smtClean="0">
                <a:latin typeface="Times New Roman" pitchFamily="18" charset="0"/>
                <a:cs typeface="Times New Roman" pitchFamily="18" charset="0"/>
              </a:rPr>
              <a:t>Phase 3 (rapid repolarization): by (K</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efflux). </a:t>
            </a:r>
          </a:p>
          <a:p>
            <a:pPr algn="justLow" rtl="0" eaLnBrk="1" hangingPunct="1">
              <a:lnSpc>
                <a:spcPct val="80000"/>
              </a:lnSpc>
            </a:pPr>
            <a:r>
              <a:rPr lang="en-US" sz="2400" dirty="0" smtClean="0">
                <a:latin typeface="Times New Roman" pitchFamily="18" charset="0"/>
                <a:cs typeface="Times New Roman" pitchFamily="18" charset="0"/>
              </a:rPr>
              <a:t>Phase 4 (complete repolarization): by Na</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-K</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pump.</a:t>
            </a:r>
          </a:p>
        </p:txBody>
      </p:sp>
      <p:pic>
        <p:nvPicPr>
          <p:cNvPr id="2970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64088" y="1628775"/>
            <a:ext cx="3312368" cy="4321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722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30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4"/>
          <p:cNvSpPr>
            <a:spLocks noChangeShapeType="1"/>
          </p:cNvSpPr>
          <p:nvPr/>
        </p:nvSpPr>
        <p:spPr bwMode="auto">
          <a:xfrm>
            <a:off x="1042988" y="5373688"/>
            <a:ext cx="69135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47" name="Line 5"/>
          <p:cNvSpPr>
            <a:spLocks noChangeShapeType="1"/>
          </p:cNvSpPr>
          <p:nvPr/>
        </p:nvSpPr>
        <p:spPr bwMode="auto">
          <a:xfrm flipV="1">
            <a:off x="1042988" y="620713"/>
            <a:ext cx="0" cy="4752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34" name="Freeform 6"/>
          <p:cNvSpPr>
            <a:spLocks/>
          </p:cNvSpPr>
          <p:nvPr/>
        </p:nvSpPr>
        <p:spPr bwMode="auto">
          <a:xfrm>
            <a:off x="1033463" y="166688"/>
            <a:ext cx="4043362" cy="1585912"/>
          </a:xfrm>
          <a:custGeom>
            <a:avLst/>
            <a:gdLst>
              <a:gd name="T0" fmla="*/ 0 w 2893"/>
              <a:gd name="T1" fmla="*/ 2147483647 h 999"/>
              <a:gd name="T2" fmla="*/ 2147483647 w 2893"/>
              <a:gd name="T3" fmla="*/ 2147483647 h 999"/>
              <a:gd name="T4" fmla="*/ 2147483647 w 2893"/>
              <a:gd name="T5" fmla="*/ 2147483647 h 999"/>
              <a:gd name="T6" fmla="*/ 2147483647 w 2893"/>
              <a:gd name="T7" fmla="*/ 2147483647 h 999"/>
              <a:gd name="T8" fmla="*/ 2147483647 w 2893"/>
              <a:gd name="T9" fmla="*/ 2147483647 h 999"/>
              <a:gd name="T10" fmla="*/ 2147483647 w 2893"/>
              <a:gd name="T11" fmla="*/ 2147483647 h 999"/>
              <a:gd name="T12" fmla="*/ 2147483647 w 2893"/>
              <a:gd name="T13" fmla="*/ 2147483647 h 999"/>
              <a:gd name="T14" fmla="*/ 0 60000 65536"/>
              <a:gd name="T15" fmla="*/ 0 60000 65536"/>
              <a:gd name="T16" fmla="*/ 0 60000 65536"/>
              <a:gd name="T17" fmla="*/ 0 60000 65536"/>
              <a:gd name="T18" fmla="*/ 0 60000 65536"/>
              <a:gd name="T19" fmla="*/ 0 60000 65536"/>
              <a:gd name="T20" fmla="*/ 0 60000 65536"/>
              <a:gd name="T21" fmla="*/ 0 w 2893"/>
              <a:gd name="T22" fmla="*/ 0 h 999"/>
              <a:gd name="T23" fmla="*/ 2893 w 2893"/>
              <a:gd name="T24" fmla="*/ 999 h 9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93" h="999">
                <a:moveTo>
                  <a:pt x="0" y="873"/>
                </a:moveTo>
                <a:cubicBezTo>
                  <a:pt x="65" y="861"/>
                  <a:pt x="305" y="929"/>
                  <a:pt x="388" y="785"/>
                </a:cubicBezTo>
                <a:cubicBezTo>
                  <a:pt x="471" y="641"/>
                  <a:pt x="466" y="0"/>
                  <a:pt x="501" y="9"/>
                </a:cubicBezTo>
                <a:cubicBezTo>
                  <a:pt x="536" y="18"/>
                  <a:pt x="533" y="677"/>
                  <a:pt x="596" y="838"/>
                </a:cubicBezTo>
                <a:cubicBezTo>
                  <a:pt x="659" y="999"/>
                  <a:pt x="747" y="982"/>
                  <a:pt x="877" y="973"/>
                </a:cubicBezTo>
                <a:cubicBezTo>
                  <a:pt x="1007" y="964"/>
                  <a:pt x="1042" y="820"/>
                  <a:pt x="1378" y="785"/>
                </a:cubicBezTo>
                <a:cubicBezTo>
                  <a:pt x="1714" y="750"/>
                  <a:pt x="2578" y="765"/>
                  <a:pt x="2893" y="76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35" name="Freeform 7"/>
          <p:cNvSpPr>
            <a:spLocks/>
          </p:cNvSpPr>
          <p:nvPr/>
        </p:nvSpPr>
        <p:spPr bwMode="auto">
          <a:xfrm>
            <a:off x="1033463" y="2819400"/>
            <a:ext cx="7043737" cy="2438400"/>
          </a:xfrm>
          <a:custGeom>
            <a:avLst/>
            <a:gdLst>
              <a:gd name="T0" fmla="*/ 0 w 4996"/>
              <a:gd name="T1" fmla="*/ 2147483647 h 2239"/>
              <a:gd name="T2" fmla="*/ 2147483647 w 4996"/>
              <a:gd name="T3" fmla="*/ 2147483647 h 2239"/>
              <a:gd name="T4" fmla="*/ 2147483647 w 4996"/>
              <a:gd name="T5" fmla="*/ 0 h 2239"/>
              <a:gd name="T6" fmla="*/ 2147483647 w 4996"/>
              <a:gd name="T7" fmla="*/ 2147483647 h 2239"/>
              <a:gd name="T8" fmla="*/ 2147483647 w 4996"/>
              <a:gd name="T9" fmla="*/ 2147483647 h 2239"/>
              <a:gd name="T10" fmla="*/ 0 60000 65536"/>
              <a:gd name="T11" fmla="*/ 0 60000 65536"/>
              <a:gd name="T12" fmla="*/ 0 60000 65536"/>
              <a:gd name="T13" fmla="*/ 0 60000 65536"/>
              <a:gd name="T14" fmla="*/ 0 60000 65536"/>
              <a:gd name="T15" fmla="*/ 0 w 4996"/>
              <a:gd name="T16" fmla="*/ 0 h 2239"/>
              <a:gd name="T17" fmla="*/ 4996 w 4996"/>
              <a:gd name="T18" fmla="*/ 2239 h 2239"/>
            </a:gdLst>
            <a:ahLst/>
            <a:cxnLst>
              <a:cxn ang="T10">
                <a:pos x="T0" y="T1"/>
              </a:cxn>
              <a:cxn ang="T11">
                <a:pos x="T2" y="T3"/>
              </a:cxn>
              <a:cxn ang="T12">
                <a:pos x="T4" y="T5"/>
              </a:cxn>
              <a:cxn ang="T13">
                <a:pos x="T6" y="T7"/>
              </a:cxn>
              <a:cxn ang="T14">
                <a:pos x="T8" y="T9"/>
              </a:cxn>
            </a:cxnLst>
            <a:rect l="T15" t="T16" r="T17" b="T18"/>
            <a:pathLst>
              <a:path w="4996" h="2239">
                <a:moveTo>
                  <a:pt x="0" y="2145"/>
                </a:moveTo>
                <a:cubicBezTo>
                  <a:pt x="123" y="2101"/>
                  <a:pt x="405" y="2239"/>
                  <a:pt x="739" y="1882"/>
                </a:cubicBezTo>
                <a:cubicBezTo>
                  <a:pt x="1073" y="1525"/>
                  <a:pt x="1501" y="0"/>
                  <a:pt x="2002" y="0"/>
                </a:cubicBezTo>
                <a:cubicBezTo>
                  <a:pt x="2503" y="0"/>
                  <a:pt x="3245" y="1539"/>
                  <a:pt x="3744" y="1882"/>
                </a:cubicBezTo>
                <a:cubicBezTo>
                  <a:pt x="4243" y="2225"/>
                  <a:pt x="4735" y="2021"/>
                  <a:pt x="4996" y="2058"/>
                </a:cubicBezTo>
              </a:path>
            </a:pathLst>
          </a:custGeom>
          <a:noFill/>
          <a:ln w="539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36" name="Text Box 8"/>
          <p:cNvSpPr txBox="1">
            <a:spLocks noChangeArrowheads="1"/>
          </p:cNvSpPr>
          <p:nvPr/>
        </p:nvSpPr>
        <p:spPr bwMode="auto">
          <a:xfrm>
            <a:off x="4768850" y="609600"/>
            <a:ext cx="384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a:t>Muscle action potential</a:t>
            </a:r>
          </a:p>
        </p:txBody>
      </p:sp>
      <p:sp>
        <p:nvSpPr>
          <p:cNvPr id="22537" name="Text Box 9"/>
          <p:cNvSpPr txBox="1">
            <a:spLocks noChangeArrowheads="1"/>
          </p:cNvSpPr>
          <p:nvPr/>
        </p:nvSpPr>
        <p:spPr bwMode="auto">
          <a:xfrm>
            <a:off x="5248275" y="2932113"/>
            <a:ext cx="37433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a:solidFill>
                  <a:srgbClr val="FF3300"/>
                </a:solidFill>
              </a:rPr>
              <a:t>Skeletal muscle contraction</a:t>
            </a:r>
          </a:p>
        </p:txBody>
      </p:sp>
      <p:sp>
        <p:nvSpPr>
          <p:cNvPr id="22538" name="Line 10"/>
          <p:cNvSpPr>
            <a:spLocks noChangeShapeType="1"/>
          </p:cNvSpPr>
          <p:nvPr/>
        </p:nvSpPr>
        <p:spPr bwMode="auto">
          <a:xfrm flipV="1">
            <a:off x="1371600" y="1654175"/>
            <a:ext cx="0" cy="936625"/>
          </a:xfrm>
          <a:prstGeom prst="line">
            <a:avLst/>
          </a:prstGeom>
          <a:noFill/>
          <a:ln w="38100">
            <a:solidFill>
              <a:schemeClr val="hlink"/>
            </a:solidFill>
            <a:prstDash val="sys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8"/>
          <p:cNvSpPr/>
          <p:nvPr/>
        </p:nvSpPr>
        <p:spPr>
          <a:xfrm>
            <a:off x="1614488" y="28575"/>
            <a:ext cx="152400" cy="5334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09535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8"/>
                                        </p:tgtEl>
                                        <p:attrNameLst>
                                          <p:attrName>style.visibility</p:attrName>
                                        </p:attrNameLst>
                                      </p:cBhvr>
                                      <p:to>
                                        <p:strVal val="visible"/>
                                      </p:to>
                                    </p:set>
                                    <p:animEffect transition="in" filter="wipe(down)">
                                      <p:cBhvr>
                                        <p:cTn id="7" dur="500"/>
                                        <p:tgtEl>
                                          <p:spTgt spid="22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wipe(left)">
                                      <p:cBhvr>
                                        <p:cTn id="12" dur="500"/>
                                        <p:tgtEl>
                                          <p:spTgt spid="225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36"/>
                                        </p:tgtEl>
                                        <p:attrNameLst>
                                          <p:attrName>style.visibility</p:attrName>
                                        </p:attrNameLst>
                                      </p:cBhvr>
                                      <p:to>
                                        <p:strVal val="visible"/>
                                      </p:to>
                                    </p:set>
                                    <p:animEffect transition="in" filter="dissolve">
                                      <p:cBhvr>
                                        <p:cTn id="17" dur="500"/>
                                        <p:tgtEl>
                                          <p:spTgt spid="225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5"/>
                                        </p:tgtEl>
                                        <p:attrNameLst>
                                          <p:attrName>style.visibility</p:attrName>
                                        </p:attrNameLst>
                                      </p:cBhvr>
                                      <p:to>
                                        <p:strVal val="visible"/>
                                      </p:to>
                                    </p:set>
                                    <p:animEffect transition="in" filter="wipe(left)">
                                      <p:cBhvr>
                                        <p:cTn id="22" dur="2000"/>
                                        <p:tgtEl>
                                          <p:spTgt spid="225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537"/>
                                        </p:tgtEl>
                                        <p:attrNameLst>
                                          <p:attrName>style.visibility</p:attrName>
                                        </p:attrNameLst>
                                      </p:cBhvr>
                                      <p:to>
                                        <p:strVal val="visible"/>
                                      </p:to>
                                    </p:set>
                                    <p:animEffect transition="in" filter="dissolve">
                                      <p:cBhvr>
                                        <p:cTn id="27" dur="500"/>
                                        <p:tgtEl>
                                          <p:spTgt spid="2253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5" grpId="0" animBg="1"/>
      <p:bldP spid="22536" grpId="0"/>
      <p:bldP spid="22537" grpId="0"/>
      <p:bldP spid="2253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algn="l" eaLnBrk="1" hangingPunct="1"/>
            <a:r>
              <a:rPr lang="en-US" b="1" smtClean="0">
                <a:solidFill>
                  <a:schemeClr val="hlink"/>
                </a:solidFill>
                <a:latin typeface="Times New Roman" pitchFamily="18" charset="0"/>
                <a:cs typeface="Times New Roman" pitchFamily="18" charset="0"/>
              </a:rPr>
              <a:t>Refractory period:</a:t>
            </a:r>
            <a:r>
              <a:rPr lang="en-US" sz="3200" b="1" smtClean="0">
                <a:solidFill>
                  <a:schemeClr val="hlink"/>
                </a:solidFill>
              </a:rPr>
              <a:t/>
            </a:r>
            <a:br>
              <a:rPr lang="en-US" sz="3200" b="1" smtClean="0">
                <a:solidFill>
                  <a:schemeClr val="hlink"/>
                </a:solidFill>
              </a:rPr>
            </a:br>
            <a:endParaRPr lang="en-US" sz="3200" b="1" smtClean="0">
              <a:solidFill>
                <a:schemeClr val="hlink"/>
              </a:solidFill>
            </a:endParaRPr>
          </a:p>
        </p:txBody>
      </p:sp>
      <p:sp>
        <p:nvSpPr>
          <p:cNvPr id="32771" name="Rectangle 3"/>
          <p:cNvSpPr>
            <a:spLocks noGrp="1" noChangeArrowheads="1"/>
          </p:cNvSpPr>
          <p:nvPr>
            <p:ph type="body" sz="half" idx="1"/>
          </p:nvPr>
        </p:nvSpPr>
        <p:spPr>
          <a:xfrm>
            <a:off x="251520" y="1196752"/>
            <a:ext cx="4356100" cy="5257800"/>
          </a:xfrm>
        </p:spPr>
        <p:style>
          <a:lnRef idx="2">
            <a:schemeClr val="dk1"/>
          </a:lnRef>
          <a:fillRef idx="1">
            <a:schemeClr val="lt1"/>
          </a:fillRef>
          <a:effectRef idx="0">
            <a:schemeClr val="dk1"/>
          </a:effectRef>
          <a:fontRef idx="minor">
            <a:schemeClr val="dk1"/>
          </a:fontRef>
        </p:style>
        <p:txBody>
          <a:bodyPr/>
          <a:lstStyle/>
          <a:p>
            <a:pPr algn="justLow" rtl="0" eaLnBrk="1" hangingPunct="1">
              <a:lnSpc>
                <a:spcPct val="90000"/>
              </a:lnSpc>
            </a:pPr>
            <a:r>
              <a:rPr lang="en-US" sz="2000" b="1" dirty="0" smtClean="0">
                <a:solidFill>
                  <a:srgbClr val="0033CC"/>
                </a:solidFill>
                <a:latin typeface="Times New Roman" pitchFamily="18" charset="0"/>
                <a:cs typeface="Times New Roman" pitchFamily="18" charset="0"/>
              </a:rPr>
              <a:t>Absolute refractory period (ARP):</a:t>
            </a:r>
            <a:r>
              <a:rPr lang="en-US" sz="2000" dirty="0" smtClean="0">
                <a:latin typeface="Times New Roman" pitchFamily="18" charset="0"/>
                <a:cs typeface="Times New Roman" pitchFamily="18" charset="0"/>
              </a:rPr>
              <a:t> it is the interval during which no action potential can be produced, regardless of the stimulus intensity. It lasts the upstroke plus plateau and initial repolarization till mid-repolarization at about -50 to -60 mV. This period prevents waves summation and tetanus.</a:t>
            </a:r>
          </a:p>
          <a:p>
            <a:pPr algn="justLow" rtl="0" eaLnBrk="1" hangingPunct="1">
              <a:lnSpc>
                <a:spcPct val="90000"/>
              </a:lnSpc>
              <a:buFontTx/>
              <a:buNone/>
            </a:pPr>
            <a:endParaRPr lang="en-US" sz="2000" dirty="0" smtClean="0">
              <a:latin typeface="Times New Roman" pitchFamily="18" charset="0"/>
              <a:cs typeface="Times New Roman" pitchFamily="18" charset="0"/>
            </a:endParaRPr>
          </a:p>
          <a:p>
            <a:pPr algn="justLow" rtl="0" eaLnBrk="1" hangingPunct="1">
              <a:lnSpc>
                <a:spcPct val="90000"/>
              </a:lnSpc>
            </a:pPr>
            <a:r>
              <a:rPr lang="en-US" sz="2000" b="1" dirty="0" smtClean="0">
                <a:solidFill>
                  <a:srgbClr val="0033CC"/>
                </a:solidFill>
                <a:latin typeface="Times New Roman" pitchFamily="18" charset="0"/>
                <a:cs typeface="Times New Roman" pitchFamily="18" charset="0"/>
              </a:rPr>
              <a:t>Relative refractory period (RRP):</a:t>
            </a:r>
            <a:r>
              <a:rPr lang="en-US" sz="2000" dirty="0" smtClean="0">
                <a:latin typeface="Times New Roman" pitchFamily="18" charset="0"/>
                <a:cs typeface="Times New Roman" pitchFamily="18" charset="0"/>
              </a:rPr>
              <a:t> it is the interval during which a second action potential can be produced but at higher stimulus intensity.  It lasts from the end of ARP (</a:t>
            </a:r>
            <a:r>
              <a:rPr lang="en-US" sz="2000" dirty="0" err="1" smtClean="0">
                <a:latin typeface="Times New Roman" pitchFamily="18" charset="0"/>
                <a:cs typeface="Times New Roman" pitchFamily="18" charset="0"/>
              </a:rPr>
              <a:t>midrepolarization</a:t>
            </a:r>
            <a:r>
              <a:rPr lang="en-US" sz="2000" dirty="0" smtClean="0">
                <a:latin typeface="Times New Roman" pitchFamily="18" charset="0"/>
                <a:cs typeface="Times New Roman" pitchFamily="18" charset="0"/>
              </a:rPr>
              <a:t>) and ends shortly before complete repolarization</a:t>
            </a:r>
          </a:p>
        </p:txBody>
      </p:sp>
      <p:pic>
        <p:nvPicPr>
          <p:cNvPr id="3277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6463" y="1124745"/>
            <a:ext cx="4104009" cy="5040560"/>
          </a:xfrm>
          <a:noFill/>
        </p:spPr>
      </p:pic>
    </p:spTree>
    <p:extLst>
      <p:ext uri="{BB962C8B-B14F-4D97-AF65-F5344CB8AC3E}">
        <p14:creationId xmlns:p14="http://schemas.microsoft.com/office/powerpoint/2010/main" val="3687056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615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style>
          <a:lnRef idx="3">
            <a:schemeClr val="lt1"/>
          </a:lnRef>
          <a:fillRef idx="1">
            <a:schemeClr val="accent4"/>
          </a:fillRef>
          <a:effectRef idx="1">
            <a:schemeClr val="accent4"/>
          </a:effectRef>
          <a:fontRef idx="minor">
            <a:schemeClr val="lt1"/>
          </a:fontRef>
        </p:style>
        <p:txBody>
          <a:bodyPr>
            <a:normAutofit fontScale="90000"/>
          </a:bodyPr>
          <a:lstStyle/>
          <a:p>
            <a:pPr algn="ctr" rtl="0"/>
            <a:r>
              <a:rPr lang="en-US" dirty="0" smtClean="0">
                <a:effectLst/>
                <a:latin typeface="Times New Roman" pitchFamily="18" charset="0"/>
                <a:cs typeface="Times New Roman" pitchFamily="18" charset="0"/>
              </a:rPr>
              <a:t/>
            </a:r>
            <a:br>
              <a:rPr lang="en-US" dirty="0" smtClean="0">
                <a:effectLst/>
                <a:latin typeface="Times New Roman" pitchFamily="18" charset="0"/>
                <a:cs typeface="Times New Roman" pitchFamily="18" charset="0"/>
              </a:rPr>
            </a:br>
            <a:r>
              <a:rPr lang="en-US" dirty="0" smtClean="0">
                <a:effectLst/>
                <a:latin typeface="Times New Roman" pitchFamily="18" charset="0"/>
                <a:cs typeface="Times New Roman" pitchFamily="18" charset="0"/>
              </a:rPr>
              <a:t>Conducting </a:t>
            </a:r>
            <a:r>
              <a:rPr lang="en-US" dirty="0">
                <a:effectLst/>
                <a:latin typeface="Times New Roman" pitchFamily="18" charset="0"/>
                <a:cs typeface="Times New Roman" pitchFamily="18" charset="0"/>
              </a:rPr>
              <a:t>Tissues of the Heart</a:t>
            </a:r>
            <a:br>
              <a:rPr lang="en-US" dirty="0">
                <a:effectLst/>
                <a:latin typeface="Times New Roman" pitchFamily="18" charset="0"/>
                <a:cs typeface="Times New Roman" pitchFamily="18" charset="0"/>
              </a:rPr>
            </a:b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2984"/>
            <a:ext cx="8229600" cy="5572164"/>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justLow" rtl="0"/>
            <a:r>
              <a:rPr lang="en-US" dirty="0">
                <a:latin typeface="Times New Roman" pitchFamily="18" charset="0"/>
                <a:cs typeface="Times New Roman" pitchFamily="18" charset="0"/>
              </a:rPr>
              <a:t>Action potentials that originate in the SA node spread to adjacent myocardial cells of the right and left atria through the gap junctions between these cells. Because the myocardium of the atria is separated from the myocardium of the ventricles by the </a:t>
            </a:r>
            <a:r>
              <a:rPr lang="en-US" b="1" dirty="0">
                <a:latin typeface="Times New Roman" pitchFamily="18" charset="0"/>
                <a:cs typeface="Times New Roman" pitchFamily="18" charset="0"/>
              </a:rPr>
              <a:t>fibrous skeleton of the heart</a:t>
            </a:r>
            <a:r>
              <a:rPr lang="en-US" dirty="0">
                <a:latin typeface="Times New Roman" pitchFamily="18" charset="0"/>
                <a:cs typeface="Times New Roman" pitchFamily="18" charset="0"/>
              </a:rPr>
              <a:t>, however, the impulse cannot be conducted directly from the atria to the ventricles  . </a:t>
            </a:r>
            <a:endParaRPr lang="en-US" dirty="0" smtClean="0">
              <a:latin typeface="Times New Roman" pitchFamily="18" charset="0"/>
              <a:cs typeface="Times New Roman" pitchFamily="18" charset="0"/>
            </a:endParaRPr>
          </a:p>
          <a:p>
            <a:pPr algn="justLow" rtl="0">
              <a:buNone/>
            </a:pPr>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Specialized conducting tissue, composed of modified myocardial cells, is thus required. </a:t>
            </a:r>
            <a:r>
              <a:rPr lang="en-US" b="1" dirty="0">
                <a:latin typeface="Times New Roman" pitchFamily="18" charset="0"/>
                <a:cs typeface="Times New Roman" pitchFamily="18" charset="0"/>
              </a:rPr>
              <a:t>These specialized myocardial cells form the AV node, bundle of His, and Purkinje fibers</a:t>
            </a:r>
            <a:r>
              <a:rPr lang="ar-IQ"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Low" rtl="0">
              <a:buNone/>
            </a:pPr>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Once the impulse has spread through the atria, it passes to the </a:t>
            </a:r>
            <a:r>
              <a:rPr lang="en-US" dirty="0" err="1">
                <a:latin typeface="Times New Roman" pitchFamily="18" charset="0"/>
                <a:cs typeface="Times New Roman" pitchFamily="18" charset="0"/>
              </a:rPr>
              <a:t>atrioventricular</a:t>
            </a:r>
            <a:r>
              <a:rPr lang="en-US" dirty="0">
                <a:latin typeface="Times New Roman" pitchFamily="18" charset="0"/>
                <a:cs typeface="Times New Roman" pitchFamily="18" charset="0"/>
              </a:rPr>
              <a:t> node (AV node), which is located on the inferior portion of the </a:t>
            </a:r>
            <a:r>
              <a:rPr lang="en-US" dirty="0" err="1">
                <a:latin typeface="Times New Roman" pitchFamily="18" charset="0"/>
                <a:cs typeface="Times New Roman" pitchFamily="18" charset="0"/>
              </a:rPr>
              <a:t>interatrial</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septum.</a:t>
            </a:r>
          </a:p>
          <a:p>
            <a:pPr algn="justLow" rtl="0">
              <a:buNone/>
            </a:pPr>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From here  the impulse continues through the </a:t>
            </a:r>
            <a:r>
              <a:rPr lang="en-US" dirty="0" err="1">
                <a:latin typeface="Times New Roman" pitchFamily="18" charset="0"/>
                <a:cs typeface="Times New Roman" pitchFamily="18" charset="0"/>
              </a:rPr>
              <a:t>atrioventricular</a:t>
            </a:r>
            <a:r>
              <a:rPr lang="en-US" dirty="0">
                <a:latin typeface="Times New Roman" pitchFamily="18" charset="0"/>
                <a:cs typeface="Times New Roman" pitchFamily="18" charset="0"/>
              </a:rPr>
              <a:t> bundle , or bundle of </a:t>
            </a:r>
            <a:r>
              <a:rPr lang="en-US" dirty="0" smtClean="0">
                <a:latin typeface="Times New Roman" pitchFamily="18" charset="0"/>
                <a:cs typeface="Times New Roman" pitchFamily="18" charset="0"/>
              </a:rPr>
              <a:t>His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.Within </a:t>
            </a:r>
            <a:r>
              <a:rPr lang="en-US" dirty="0">
                <a:latin typeface="Times New Roman" pitchFamily="18" charset="0"/>
                <a:cs typeface="Times New Roman" pitchFamily="18" charset="0"/>
              </a:rPr>
              <a:t>the myocardium of the ventricles, the action potential spreads from the inner (endocardium) to the outer (</a:t>
            </a:r>
            <a:r>
              <a:rPr lang="en-US" dirty="0" err="1">
                <a:latin typeface="Times New Roman" pitchFamily="18" charset="0"/>
                <a:cs typeface="Times New Roman" pitchFamily="18" charset="0"/>
              </a:rPr>
              <a:t>epicardium</a:t>
            </a:r>
            <a:r>
              <a:rPr lang="en-US" dirty="0">
                <a:latin typeface="Times New Roman" pitchFamily="18" charset="0"/>
                <a:cs typeface="Times New Roman" pitchFamily="18" charset="0"/>
              </a:rPr>
              <a:t>) side This causes both ventricles to contract simultaneously and eject blood into the pulmonary and systemic circulations</a:t>
            </a:r>
          </a:p>
          <a:p>
            <a:pPr algn="justLow" rtl="0"/>
            <a:endParaRPr lang="en-US" dirty="0">
              <a:latin typeface="Times New Roman" pitchFamily="18" charset="0"/>
              <a:cs typeface="Times New Roman" pitchFamily="18" charset="0"/>
            </a:endParaRPr>
          </a:p>
          <a:p>
            <a:pPr algn="justLow" rtl="0"/>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344923868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5357850"/>
          </a:xfrm>
        </p:spPr>
        <p:style>
          <a:lnRef idx="2">
            <a:schemeClr val="accent1"/>
          </a:lnRef>
          <a:fillRef idx="1">
            <a:schemeClr val="lt1"/>
          </a:fillRef>
          <a:effectRef idx="0">
            <a:schemeClr val="accent1"/>
          </a:effectRef>
          <a:fontRef idx="minor">
            <a:schemeClr val="dk1"/>
          </a:fontRef>
        </p:style>
        <p:txBody>
          <a:bodyPr>
            <a:noAutofit/>
          </a:bodyPr>
          <a:lstStyle/>
          <a:p>
            <a:pPr algn="justLow" rtl="0"/>
            <a:r>
              <a:rPr lang="en-US" sz="1800" dirty="0">
                <a:latin typeface="Times New Roman" pitchFamily="18" charset="0"/>
                <a:cs typeface="Times New Roman" pitchFamily="18" charset="0"/>
              </a:rPr>
              <a:t>Heart is about the size of a fist, the hollow, cone-shaped heart is divided into four chambers. </a:t>
            </a:r>
            <a:endParaRPr lang="en-US" sz="1800" dirty="0" smtClean="0">
              <a:latin typeface="Times New Roman" pitchFamily="18" charset="0"/>
              <a:cs typeface="Times New Roman" pitchFamily="18" charset="0"/>
            </a:endParaRPr>
          </a:p>
          <a:p>
            <a:pPr algn="justLow" rtl="0"/>
            <a:endParaRPr lang="en-US" sz="1800" dirty="0">
              <a:latin typeface="Times New Roman" pitchFamily="18" charset="0"/>
              <a:cs typeface="Times New Roman" pitchFamily="18" charset="0"/>
            </a:endParaRPr>
          </a:p>
          <a:p>
            <a:pPr algn="justLow" rtl="0"/>
            <a:r>
              <a:rPr lang="en-US" sz="1800" b="1" dirty="0">
                <a:latin typeface="Times New Roman" pitchFamily="18" charset="0"/>
                <a:cs typeface="Times New Roman" pitchFamily="18" charset="0"/>
              </a:rPr>
              <a:t>The right and left atria</a:t>
            </a:r>
            <a:r>
              <a:rPr lang="en-US" sz="1800" dirty="0">
                <a:latin typeface="Times New Roman" pitchFamily="18" charset="0"/>
                <a:cs typeface="Times New Roman" pitchFamily="18" charset="0"/>
              </a:rPr>
              <a:t> receive blood from the venous system;</a:t>
            </a:r>
            <a:r>
              <a:rPr lang="en-US" sz="1800" b="1" dirty="0">
                <a:latin typeface="Times New Roman" pitchFamily="18" charset="0"/>
                <a:cs typeface="Times New Roman" pitchFamily="18" charset="0"/>
              </a:rPr>
              <a:t> the right and left ventricles</a:t>
            </a:r>
            <a:r>
              <a:rPr lang="en-US" sz="1800" dirty="0">
                <a:latin typeface="Times New Roman" pitchFamily="18" charset="0"/>
                <a:cs typeface="Times New Roman" pitchFamily="18" charset="0"/>
              </a:rPr>
              <a:t> pump blood into the arterial system. </a:t>
            </a:r>
            <a:endParaRPr lang="en-US" sz="1800" dirty="0" smtClean="0">
              <a:latin typeface="Times New Roman" pitchFamily="18" charset="0"/>
              <a:cs typeface="Times New Roman" pitchFamily="18" charset="0"/>
            </a:endParaRPr>
          </a:p>
          <a:p>
            <a:pPr algn="justLow" rtl="0"/>
            <a:endParaRPr lang="en-US" sz="1800" dirty="0">
              <a:latin typeface="Times New Roman" pitchFamily="18" charset="0"/>
              <a:cs typeface="Times New Roman" pitchFamily="18" charset="0"/>
            </a:endParaRPr>
          </a:p>
          <a:p>
            <a:pPr algn="justLow" rtl="0"/>
            <a:r>
              <a:rPr lang="en-US" sz="1800" dirty="0">
                <a:latin typeface="Times New Roman" pitchFamily="18" charset="0"/>
                <a:cs typeface="Times New Roman" pitchFamily="18" charset="0"/>
              </a:rPr>
              <a:t>The right atrium and ventricle are separated from the left atrium and ventricle by a muscular wall, or </a:t>
            </a:r>
            <a:r>
              <a:rPr lang="en-US" sz="1800" b="1" dirty="0" smtClean="0">
                <a:latin typeface="Times New Roman" pitchFamily="18" charset="0"/>
                <a:cs typeface="Times New Roman" pitchFamily="18" charset="0"/>
              </a:rPr>
              <a:t>septum</a:t>
            </a:r>
            <a:r>
              <a:rPr lang="en-US" sz="1800" dirty="0" smtClean="0">
                <a:latin typeface="Times New Roman" pitchFamily="18" charset="0"/>
                <a:cs typeface="Times New Roman" pitchFamily="18" charset="0"/>
              </a:rPr>
              <a:t>. This </a:t>
            </a:r>
            <a:r>
              <a:rPr lang="en-US" sz="1800" dirty="0">
                <a:latin typeface="Times New Roman" pitchFamily="18" charset="0"/>
                <a:cs typeface="Times New Roman" pitchFamily="18" charset="0"/>
              </a:rPr>
              <a:t>septum normally prevents mixture of the blood from the two sides of the </a:t>
            </a:r>
            <a:r>
              <a:rPr lang="en-US" sz="1800" dirty="0" smtClean="0">
                <a:latin typeface="Times New Roman" pitchFamily="18" charset="0"/>
                <a:cs typeface="Times New Roman" pitchFamily="18" charset="0"/>
              </a:rPr>
              <a:t>heart</a:t>
            </a:r>
          </a:p>
          <a:p>
            <a:pPr algn="justLow" rtl="0"/>
            <a:endParaRPr lang="en-US" sz="1800" dirty="0">
              <a:latin typeface="Times New Roman" pitchFamily="18" charset="0"/>
              <a:cs typeface="Times New Roman" pitchFamily="18" charset="0"/>
            </a:endParaRPr>
          </a:p>
          <a:p>
            <a:pPr algn="justLow" rtl="0"/>
            <a:r>
              <a:rPr lang="en-US" sz="1800" dirty="0">
                <a:latin typeface="Times New Roman" pitchFamily="18" charset="0"/>
                <a:cs typeface="Times New Roman" pitchFamily="18" charset="0"/>
              </a:rPr>
              <a:t>Between the atria and ventricles, there is a layer of dense connective tissue known as the </a:t>
            </a:r>
            <a:r>
              <a:rPr lang="en-US" sz="1800" b="1" dirty="0">
                <a:latin typeface="Times New Roman" pitchFamily="18" charset="0"/>
                <a:cs typeface="Times New Roman" pitchFamily="18" charset="0"/>
              </a:rPr>
              <a:t>fibrous skeleton of the heart . </a:t>
            </a:r>
            <a:endParaRPr lang="en-US" sz="1800" dirty="0">
              <a:latin typeface="Times New Roman" pitchFamily="18" charset="0"/>
              <a:cs typeface="Times New Roman" pitchFamily="18" charset="0"/>
            </a:endParaRPr>
          </a:p>
          <a:p>
            <a:pPr algn="justLow" rtl="0"/>
            <a:endParaRPr lang="en-US" sz="1800" dirty="0" smtClean="0">
              <a:latin typeface="Times New Roman" pitchFamily="18" charset="0"/>
              <a:cs typeface="Times New Roman" pitchFamily="18" charset="0"/>
            </a:endParaRPr>
          </a:p>
          <a:p>
            <a:pPr algn="justLow" rtl="0"/>
            <a:r>
              <a:rPr lang="en-US" sz="1800" dirty="0" smtClean="0">
                <a:latin typeface="Times New Roman" pitchFamily="18" charset="0"/>
                <a:cs typeface="Times New Roman" pitchFamily="18" charset="0"/>
              </a:rPr>
              <a:t> </a:t>
            </a:r>
            <a:r>
              <a:rPr lang="en-US" sz="1800" b="1" dirty="0">
                <a:latin typeface="Times New Roman" pitchFamily="18" charset="0"/>
                <a:cs typeface="Times New Roman" pitchFamily="18" charset="0"/>
              </a:rPr>
              <a:t>The right ventricle</a:t>
            </a:r>
            <a:r>
              <a:rPr lang="en-US" sz="1800" dirty="0">
                <a:latin typeface="Times New Roman" pitchFamily="18" charset="0"/>
                <a:cs typeface="Times New Roman" pitchFamily="18" charset="0"/>
              </a:rPr>
              <a:t> pumps blood to the lungs, where the blood becomes oxygenated; </a:t>
            </a:r>
            <a:r>
              <a:rPr lang="en-US" sz="180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The </a:t>
            </a:r>
            <a:r>
              <a:rPr lang="en-US" sz="1800" b="1" dirty="0">
                <a:latin typeface="Times New Roman" pitchFamily="18" charset="0"/>
                <a:cs typeface="Times New Roman" pitchFamily="18" charset="0"/>
              </a:rPr>
              <a:t>left ventricle</a:t>
            </a:r>
            <a:r>
              <a:rPr lang="en-US" sz="1800" dirty="0">
                <a:latin typeface="Times New Roman" pitchFamily="18" charset="0"/>
                <a:cs typeface="Times New Roman" pitchFamily="18" charset="0"/>
              </a:rPr>
              <a:t> pumps oxygenated blood to the entire body.</a:t>
            </a:r>
          </a:p>
          <a:p>
            <a:pPr algn="justLow" rtl="0">
              <a:lnSpc>
                <a:spcPct val="115000"/>
              </a:lnSpc>
            </a:pPr>
            <a:endParaRPr lang="en-US" sz="1800" dirty="0">
              <a:latin typeface="Times New Roman" pitchFamily="18" charset="0"/>
              <a:ea typeface="Times New Roman"/>
              <a:cs typeface="Times New Roman" pitchFamily="18" charset="0"/>
            </a:endParaRPr>
          </a:p>
          <a:p>
            <a:pPr marL="0" indent="0" algn="justLow" rtl="0">
              <a:lnSpc>
                <a:spcPct val="115000"/>
              </a:lnSpc>
              <a:buNone/>
            </a:pPr>
            <a:endParaRPr lang="ar-IQ" sz="1800" dirty="0">
              <a:latin typeface="Times New Roman" pitchFamily="18" charset="0"/>
              <a:cs typeface="Times New Roman" pitchFamily="18" charset="0"/>
            </a:endParaRPr>
          </a:p>
        </p:txBody>
      </p:sp>
      <p:sp>
        <p:nvSpPr>
          <p:cNvPr id="4" name="Title 2"/>
          <p:cNvSpPr txBox="1">
            <a:spLocks/>
          </p:cNvSpPr>
          <p:nvPr/>
        </p:nvSpPr>
        <p:spPr>
          <a:xfrm>
            <a:off x="571472" y="214290"/>
            <a:ext cx="8229600" cy="654032"/>
          </a:xfrm>
          <a:prstGeom prst="rect">
            <a:avLst/>
          </a:prstGeom>
        </p:spPr>
        <p:style>
          <a:lnRef idx="3">
            <a:schemeClr val="lt1"/>
          </a:lnRef>
          <a:fillRef idx="1">
            <a:schemeClr val="accent4"/>
          </a:fillRef>
          <a:effectRef idx="1">
            <a:schemeClr val="accent4"/>
          </a:effectRef>
          <a:fontRef idx="minor">
            <a:schemeClr val="lt1"/>
          </a:fontRef>
        </p:style>
        <p:txBody>
          <a:bodyPr vert="horz" rtlCol="0" anchor="ctr">
            <a:normAutofit/>
            <a:scene3d>
              <a:camera prst="orthographicFront"/>
              <a:lightRig rig="soft" dir="t"/>
            </a:scene3d>
            <a:sp3d prstMaterial="softEdge">
              <a:bevelT w="25400" h="25400"/>
            </a:sp3d>
          </a:bodyPr>
          <a:lstStyle/>
          <a:p>
            <a:pPr algn="ctr" rtl="0"/>
            <a:r>
              <a:rPr lang="en-US" sz="3600" b="1" dirty="0"/>
              <a:t>STRUCTURE OF THE HEART</a:t>
            </a:r>
            <a:endParaRPr lang="en-US" sz="3600" dirty="0"/>
          </a:p>
        </p:txBody>
      </p:sp>
    </p:spTree>
    <p:extLst>
      <p:ext uri="{BB962C8B-B14F-4D97-AF65-F5344CB8AC3E}">
        <p14:creationId xmlns:p14="http://schemas.microsoft.com/office/powerpoint/2010/main" val="229112546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style>
          <a:lnRef idx="3">
            <a:schemeClr val="lt1"/>
          </a:lnRef>
          <a:fillRef idx="1">
            <a:schemeClr val="accent4"/>
          </a:fillRef>
          <a:effectRef idx="1">
            <a:schemeClr val="accent4"/>
          </a:effectRef>
          <a:fontRef idx="minor">
            <a:schemeClr val="lt1"/>
          </a:fontRef>
        </p:style>
        <p:txBody>
          <a:bodyPr>
            <a:normAutofit fontScale="90000"/>
          </a:bodyPr>
          <a:lstStyle/>
          <a:p>
            <a:pPr algn="ctr" rtl="0" eaLnBrk="1" fontAlgn="auto" hangingPunct="1">
              <a:spcAft>
                <a:spcPts val="0"/>
              </a:spcAft>
              <a:defRPr/>
            </a:pPr>
            <a:endParaRPr lang="en-US" sz="5400" dirty="0">
              <a:solidFill>
                <a:schemeClr val="tx1"/>
              </a:solidFill>
              <a:latin typeface="Times New Roman" pitchFamily="18" charset="0"/>
              <a:cs typeface="Times New Roman"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714480" y="1737042"/>
            <a:ext cx="5572164" cy="4478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35965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72" y="2071678"/>
            <a:ext cx="8229600" cy="1143000"/>
          </a:xfrm>
        </p:spPr>
        <p:style>
          <a:lnRef idx="3">
            <a:schemeClr val="lt1"/>
          </a:lnRef>
          <a:fillRef idx="1">
            <a:schemeClr val="accent2"/>
          </a:fillRef>
          <a:effectRef idx="1">
            <a:schemeClr val="accent2"/>
          </a:effectRef>
          <a:fontRef idx="minor">
            <a:schemeClr val="lt1"/>
          </a:fontRef>
        </p:style>
        <p:txBody>
          <a:bodyPr/>
          <a:lstStyle/>
          <a:p>
            <a:pPr algn="ctr"/>
            <a:r>
              <a:rPr lang="en-US" dirty="0" smtClean="0">
                <a:latin typeface="Times New Roman" pitchFamily="18" charset="0"/>
                <a:cs typeface="Times New Roman" pitchFamily="18" charset="0"/>
              </a:rPr>
              <a:t>Thank You </a:t>
            </a:r>
            <a:endParaRPr lang="ar-IQ"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8662" y="500042"/>
            <a:ext cx="7500990" cy="5929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2176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142984"/>
            <a:ext cx="8501122" cy="5410216"/>
          </a:xfrm>
        </p:spPr>
        <p:style>
          <a:lnRef idx="2">
            <a:schemeClr val="accent1"/>
          </a:lnRef>
          <a:fillRef idx="1">
            <a:schemeClr val="lt1"/>
          </a:fillRef>
          <a:effectRef idx="0">
            <a:schemeClr val="accent1"/>
          </a:effectRef>
          <a:fontRef idx="minor">
            <a:schemeClr val="dk1"/>
          </a:fontRef>
        </p:style>
        <p:txBody>
          <a:bodyPr/>
          <a:lstStyle/>
          <a:p>
            <a:pPr algn="justLow" rtl="0">
              <a:lnSpc>
                <a:spcPct val="115000"/>
              </a:lnSpc>
            </a:pPr>
            <a:endParaRPr lang="en-US" dirty="0" smtClean="0">
              <a:solidFill>
                <a:schemeClr val="tx1"/>
              </a:solidFill>
              <a:latin typeface="Times New Roman" pitchFamily="18" charset="0"/>
              <a:ea typeface="Times New Roman"/>
              <a:cs typeface="Times New Roman" pitchFamily="18" charset="0"/>
            </a:endParaRPr>
          </a:p>
          <a:p>
            <a:pPr algn="justLow" rtl="0"/>
            <a:r>
              <a:rPr lang="en-US" b="1" dirty="0">
                <a:latin typeface="Times New Roman" pitchFamily="18" charset="0"/>
                <a:cs typeface="Times New Roman" pitchFamily="18" charset="0"/>
              </a:rPr>
              <a:t>Myocardium  :  </a:t>
            </a:r>
            <a:r>
              <a:rPr lang="en-US" dirty="0">
                <a:latin typeface="Times New Roman" pitchFamily="18" charset="0"/>
                <a:cs typeface="Times New Roman" pitchFamily="18" charset="0"/>
              </a:rPr>
              <a:t>Bundles of myocardial cells  in the atria attach to the upper margin of this fibrous skeleton and form a single functioning unit.</a:t>
            </a:r>
          </a:p>
          <a:p>
            <a:pPr algn="justLow" rtl="0"/>
            <a:endParaRPr lang="en-US" dirty="0">
              <a:latin typeface="Times New Roman" pitchFamily="18" charset="0"/>
              <a:cs typeface="Times New Roman" pitchFamily="18" charset="0"/>
            </a:endParaRPr>
          </a:p>
          <a:p>
            <a:pPr algn="justLow" rtl="0"/>
            <a:r>
              <a:rPr lang="en-US" b="1" dirty="0">
                <a:latin typeface="Times New Roman" pitchFamily="18" charset="0"/>
                <a:cs typeface="Times New Roman" pitchFamily="18" charset="0"/>
              </a:rPr>
              <a:t>Special conducting tissue</a:t>
            </a:r>
            <a:r>
              <a:rPr lang="en-US" dirty="0">
                <a:latin typeface="Times New Roman" pitchFamily="18" charset="0"/>
                <a:cs typeface="Times New Roman" pitchFamily="18" charset="0"/>
              </a:rPr>
              <a:t> is needed to carry action potentials from the atria to the ventricles</a:t>
            </a:r>
          </a:p>
          <a:p>
            <a:pPr algn="justLow" rtl="0"/>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31617393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428736"/>
            <a:ext cx="8286808" cy="5187996"/>
          </a:xfrm>
        </p:spPr>
        <p:style>
          <a:lnRef idx="2">
            <a:schemeClr val="accent1"/>
          </a:lnRef>
          <a:fillRef idx="1">
            <a:schemeClr val="lt1"/>
          </a:fillRef>
          <a:effectRef idx="0">
            <a:schemeClr val="accent1"/>
          </a:effectRef>
          <a:fontRef idx="minor">
            <a:schemeClr val="dk1"/>
          </a:fontRef>
        </p:style>
        <p:txBody>
          <a:bodyPr>
            <a:normAutofit fontScale="92500"/>
          </a:bodyPr>
          <a:lstStyle/>
          <a:p>
            <a:pPr algn="justLow" rtl="0"/>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atria and ventricles are separated into two functional units by a sheet of connective tissue—</a:t>
            </a:r>
            <a:r>
              <a:rPr lang="en-US" sz="2800" b="1" dirty="0">
                <a:latin typeface="Times New Roman" pitchFamily="18" charset="0"/>
                <a:cs typeface="Times New Roman" pitchFamily="18" charset="0"/>
              </a:rPr>
              <a:t>the fibrous skeleton</a:t>
            </a:r>
            <a:r>
              <a:rPr lang="en-US" sz="2800" dirty="0">
                <a:latin typeface="Times New Roman" pitchFamily="18" charset="0"/>
                <a:cs typeface="Times New Roman" pitchFamily="18" charset="0"/>
              </a:rPr>
              <a:t> previously mentioned. Embedded within this sheet of tissue are one-way </a:t>
            </a:r>
            <a:r>
              <a:rPr lang="en-US" sz="2800" b="1" dirty="0" err="1">
                <a:latin typeface="Times New Roman" pitchFamily="18" charset="0"/>
                <a:cs typeface="Times New Roman" pitchFamily="18" charset="0"/>
              </a:rPr>
              <a:t>atrioventricular</a:t>
            </a:r>
            <a:r>
              <a:rPr lang="en-US" sz="2800" b="1" dirty="0">
                <a:latin typeface="Times New Roman" pitchFamily="18" charset="0"/>
                <a:cs typeface="Times New Roman" pitchFamily="18" charset="0"/>
              </a:rPr>
              <a:t> (AV) valves. </a:t>
            </a:r>
            <a:endParaRPr lang="en-US" sz="2800" b="1" dirty="0" smtClean="0">
              <a:latin typeface="Times New Roman" pitchFamily="18" charset="0"/>
              <a:cs typeface="Times New Roman" pitchFamily="18" charset="0"/>
            </a:endParaRPr>
          </a:p>
          <a:p>
            <a:pPr algn="justLow" rtl="0">
              <a:buNone/>
            </a:pPr>
            <a:endParaRPr lang="en-US" sz="2800" dirty="0">
              <a:latin typeface="Times New Roman" pitchFamily="18" charset="0"/>
              <a:cs typeface="Times New Roman" pitchFamily="18" charset="0"/>
            </a:endParaRPr>
          </a:p>
          <a:p>
            <a:pPr lvl="0" algn="justLow" rtl="0"/>
            <a:r>
              <a:rPr lang="en-US" sz="2800" b="1" dirty="0">
                <a:latin typeface="Times New Roman" pitchFamily="18" charset="0"/>
                <a:cs typeface="Times New Roman" pitchFamily="18" charset="0"/>
              </a:rPr>
              <a:t>The AV valve</a:t>
            </a:r>
            <a:r>
              <a:rPr lang="en-US" sz="2800" dirty="0">
                <a:latin typeface="Times New Roman" pitchFamily="18" charset="0"/>
                <a:cs typeface="Times New Roman" pitchFamily="18" charset="0"/>
              </a:rPr>
              <a:t> located between the right atrium and right ventricle </a:t>
            </a:r>
            <a:r>
              <a:rPr lang="en-US" sz="2800" b="1" dirty="0">
                <a:latin typeface="Times New Roman" pitchFamily="18" charset="0"/>
                <a:cs typeface="Times New Roman" pitchFamily="18" charset="0"/>
              </a:rPr>
              <a:t>has three flaps</a:t>
            </a:r>
            <a:r>
              <a:rPr lang="en-US" sz="2800" dirty="0">
                <a:latin typeface="Times New Roman" pitchFamily="18" charset="0"/>
                <a:cs typeface="Times New Roman" pitchFamily="18" charset="0"/>
              </a:rPr>
              <a:t>, and is therefore called</a:t>
            </a:r>
            <a:r>
              <a:rPr lang="en-US" sz="2800" b="1" dirty="0">
                <a:latin typeface="Times New Roman" pitchFamily="18" charset="0"/>
                <a:cs typeface="Times New Roman" pitchFamily="18" charset="0"/>
              </a:rPr>
              <a:t> the tricuspid valve</a:t>
            </a:r>
            <a:r>
              <a:rPr lang="en-US" sz="2800" i="1" dirty="0">
                <a:latin typeface="Times New Roman" pitchFamily="18" charset="0"/>
                <a:cs typeface="Times New Roman" pitchFamily="18" charset="0"/>
              </a:rPr>
              <a:t>. </a:t>
            </a:r>
            <a:endParaRPr lang="en-US" sz="2800" i="1" dirty="0" smtClean="0">
              <a:latin typeface="Times New Roman" pitchFamily="18" charset="0"/>
              <a:cs typeface="Times New Roman" pitchFamily="18" charset="0"/>
            </a:endParaRPr>
          </a:p>
          <a:p>
            <a:pPr lvl="0" algn="justLow" rtl="0">
              <a:buNone/>
            </a:pPr>
            <a:endParaRPr lang="en-US" sz="2800" dirty="0">
              <a:latin typeface="Times New Roman" pitchFamily="18" charset="0"/>
              <a:cs typeface="Times New Roman" pitchFamily="18" charset="0"/>
            </a:endParaRPr>
          </a:p>
          <a:p>
            <a:pPr lvl="0" algn="justLow" rtl="0"/>
            <a:r>
              <a:rPr lang="en-US" sz="2800" dirty="0">
                <a:latin typeface="Times New Roman" pitchFamily="18" charset="0"/>
                <a:cs typeface="Times New Roman" pitchFamily="18" charset="0"/>
              </a:rPr>
              <a:t>The AV valve between the left atrium and left ventricle </a:t>
            </a:r>
            <a:r>
              <a:rPr lang="en-US" sz="2800" b="1" dirty="0">
                <a:latin typeface="Times New Roman" pitchFamily="18" charset="0"/>
                <a:cs typeface="Times New Roman" pitchFamily="18" charset="0"/>
              </a:rPr>
              <a:t>has two flaps</a:t>
            </a:r>
            <a:r>
              <a:rPr lang="en-US" sz="2800" dirty="0">
                <a:latin typeface="Times New Roman" pitchFamily="18" charset="0"/>
                <a:cs typeface="Times New Roman" pitchFamily="18" charset="0"/>
              </a:rPr>
              <a:t> and is thus called the </a:t>
            </a:r>
            <a:r>
              <a:rPr lang="en-US" sz="2800" b="1" dirty="0">
                <a:latin typeface="Times New Roman" pitchFamily="18" charset="0"/>
                <a:cs typeface="Times New Roman" pitchFamily="18" charset="0"/>
              </a:rPr>
              <a:t>bicuspid valve, or, alternatively, the mitral </a:t>
            </a:r>
            <a:r>
              <a:rPr lang="en-US" sz="2800" b="1" dirty="0" smtClean="0">
                <a:latin typeface="Times New Roman" pitchFamily="18" charset="0"/>
                <a:cs typeface="Times New Roman" pitchFamily="18" charset="0"/>
              </a:rPr>
              <a:t>valve</a:t>
            </a:r>
            <a:endParaRPr lang="en-US" sz="2800" dirty="0">
              <a:latin typeface="Times New Roman" pitchFamily="18" charset="0"/>
              <a:cs typeface="Times New Roman" pitchFamily="18" charset="0"/>
            </a:endParaRPr>
          </a:p>
        </p:txBody>
      </p:sp>
      <p:sp>
        <p:nvSpPr>
          <p:cNvPr id="4" name="Title 1"/>
          <p:cNvSpPr txBox="1">
            <a:spLocks/>
          </p:cNvSpPr>
          <p:nvPr/>
        </p:nvSpPr>
        <p:spPr>
          <a:xfrm>
            <a:off x="500034" y="214290"/>
            <a:ext cx="8143932" cy="1000132"/>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normAutofit fontScale="85000" lnSpcReduction="20000"/>
            <a:scene3d>
              <a:camera prst="orthographicFront"/>
              <a:lightRig rig="soft" dir="t"/>
            </a:scene3d>
            <a:sp3d prstMaterial="softEdge">
              <a:bevelT w="25400" h="25400"/>
            </a:sp3d>
          </a:bodyPr>
          <a:lstStyle/>
          <a:p>
            <a:pPr algn="ctr" rtl="0"/>
            <a:r>
              <a:rPr kumimoji="0" lang="en-US" sz="41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rPr>
              <a:t> </a:t>
            </a:r>
            <a:r>
              <a:rPr lang="en-US" sz="4400" b="1" dirty="0" err="1"/>
              <a:t>Atrioventricular</a:t>
            </a:r>
            <a:r>
              <a:rPr lang="en-US" sz="4400" b="1" dirty="0"/>
              <a:t> and Semilunar Valves</a:t>
            </a:r>
            <a:endParaRPr lang="en-US" sz="4400" dirty="0"/>
          </a:p>
        </p:txBody>
      </p:sp>
    </p:spTree>
    <p:extLst>
      <p:ext uri="{BB962C8B-B14F-4D97-AF65-F5344CB8AC3E}">
        <p14:creationId xmlns:p14="http://schemas.microsoft.com/office/powerpoint/2010/main" val="167359985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28728" y="500042"/>
            <a:ext cx="6215106" cy="5929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64613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357298"/>
            <a:ext cx="8286808" cy="5259434"/>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Low" rtl="0"/>
            <a:r>
              <a:rPr lang="en-US" sz="2400" b="1" dirty="0">
                <a:latin typeface="Times New Roman" pitchFamily="18" charset="0"/>
                <a:cs typeface="Times New Roman" pitchFamily="18" charset="0"/>
              </a:rPr>
              <a:t>The AV valves</a:t>
            </a:r>
            <a:r>
              <a:rPr lang="en-US" sz="2400" dirty="0">
                <a:latin typeface="Times New Roman" pitchFamily="18" charset="0"/>
                <a:cs typeface="Times New Roman" pitchFamily="18" charset="0"/>
              </a:rPr>
              <a:t> allow blood to flow from the atria to the ventricles, but they normally prevent the backflow of blood into the atria. </a:t>
            </a:r>
            <a:endParaRPr lang="en-US" sz="2400" dirty="0" smtClean="0">
              <a:latin typeface="Times New Roman" pitchFamily="18" charset="0"/>
              <a:cs typeface="Times New Roman" pitchFamily="18" charset="0"/>
            </a:endParaRPr>
          </a:p>
          <a:p>
            <a:pPr algn="justLow" rtl="0">
              <a:buNone/>
            </a:pPr>
            <a:endParaRPr lang="en-US" sz="2400" dirty="0">
              <a:latin typeface="Times New Roman" pitchFamily="18" charset="0"/>
              <a:cs typeface="Times New Roman" pitchFamily="18" charset="0"/>
            </a:endParaRPr>
          </a:p>
          <a:p>
            <a:pPr algn="justLow" rtl="0"/>
            <a:r>
              <a:rPr lang="en-US" sz="2400" dirty="0">
                <a:latin typeface="Times New Roman" pitchFamily="18" charset="0"/>
                <a:cs typeface="Times New Roman" pitchFamily="18" charset="0"/>
              </a:rPr>
              <a:t>Opening and closing of these valves occur as a result of pressure differences between the atria and ventricles </a:t>
            </a:r>
            <a:r>
              <a:rPr lang="en-US" sz="2400" dirty="0" smtClean="0">
                <a:latin typeface="Times New Roman" pitchFamily="18" charset="0"/>
                <a:cs typeface="Times New Roman" pitchFamily="18" charset="0"/>
              </a:rPr>
              <a:t> When </a:t>
            </a:r>
            <a:r>
              <a:rPr lang="en-US" sz="2400" dirty="0">
                <a:latin typeface="Times New Roman" pitchFamily="18" charset="0"/>
                <a:cs typeface="Times New Roman" pitchFamily="18" charset="0"/>
              </a:rPr>
              <a:t>the ventricles are relaxed, the venous return of blood to the atria causes the pressure in the atria to exceed that in the ventricles. The AV valves therefore open, allowing blood to enter the ventricles</a:t>
            </a:r>
            <a:r>
              <a:rPr lang="en-US" sz="2400" dirty="0" smtClean="0">
                <a:latin typeface="Times New Roman" pitchFamily="18" charset="0"/>
                <a:cs typeface="Times New Roman" pitchFamily="18" charset="0"/>
              </a:rPr>
              <a:t>.</a:t>
            </a:r>
          </a:p>
          <a:p>
            <a:pPr algn="justLow" rtl="0">
              <a:buNone/>
            </a:pPr>
            <a:endParaRPr lang="en-US" sz="2400" dirty="0">
              <a:latin typeface="Times New Roman" pitchFamily="18" charset="0"/>
              <a:cs typeface="Times New Roman" pitchFamily="18" charset="0"/>
            </a:endParaRPr>
          </a:p>
          <a:p>
            <a:pPr algn="justLow" rtl="0"/>
            <a:r>
              <a:rPr lang="en-US" sz="2400" dirty="0">
                <a:latin typeface="Times New Roman" pitchFamily="18" charset="0"/>
                <a:cs typeface="Times New Roman" pitchFamily="18" charset="0"/>
              </a:rPr>
              <a:t> As the ventricles contract, the </a:t>
            </a:r>
            <a:r>
              <a:rPr lang="en-US" sz="2400" dirty="0" err="1">
                <a:latin typeface="Times New Roman" pitchFamily="18" charset="0"/>
                <a:cs typeface="Times New Roman" pitchFamily="18" charset="0"/>
              </a:rPr>
              <a:t>intraventricular</a:t>
            </a:r>
            <a:r>
              <a:rPr lang="en-US" sz="2400" dirty="0">
                <a:latin typeface="Times New Roman" pitchFamily="18" charset="0"/>
                <a:cs typeface="Times New Roman" pitchFamily="18" charset="0"/>
              </a:rPr>
              <a:t> pressure rises above the pressure in the atria and pushes the AV valves closed</a:t>
            </a:r>
            <a:r>
              <a:rPr lang="ar-SA"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Title 1"/>
          <p:cNvSpPr txBox="1">
            <a:spLocks/>
          </p:cNvSpPr>
          <p:nvPr/>
        </p:nvSpPr>
        <p:spPr>
          <a:xfrm>
            <a:off x="1357290" y="214290"/>
            <a:ext cx="6000792" cy="642942"/>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normAutofit fontScale="92500" lnSpcReduction="1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rPr>
              <a:t> </a:t>
            </a:r>
            <a:endParaRPr kumimoji="0" lang="ar-IQ" sz="41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p:txBody>
      </p:sp>
      <p:sp>
        <p:nvSpPr>
          <p:cNvPr id="5" name="Title 1"/>
          <p:cNvSpPr txBox="1">
            <a:spLocks/>
          </p:cNvSpPr>
          <p:nvPr/>
        </p:nvSpPr>
        <p:spPr>
          <a:xfrm>
            <a:off x="500034" y="214290"/>
            <a:ext cx="8143932" cy="1000132"/>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normAutofit fontScale="85000" lnSpcReduction="20000"/>
            <a:scene3d>
              <a:camera prst="orthographicFront"/>
              <a:lightRig rig="soft" dir="t"/>
            </a:scene3d>
            <a:sp3d prstMaterial="softEdge">
              <a:bevelT w="25400" h="25400"/>
            </a:sp3d>
          </a:bodyPr>
          <a:lstStyle/>
          <a:p>
            <a:pPr algn="ctr" rtl="0"/>
            <a:r>
              <a:rPr kumimoji="0" lang="en-US" sz="41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rPr>
              <a:t> </a:t>
            </a:r>
            <a:r>
              <a:rPr lang="en-US" sz="4400" b="1" dirty="0" err="1"/>
              <a:t>Atrioventricular</a:t>
            </a:r>
            <a:r>
              <a:rPr lang="en-US" sz="4400" b="1" dirty="0"/>
              <a:t> and Semilunar Valves</a:t>
            </a:r>
            <a:endParaRPr lang="en-US" sz="4400" dirty="0"/>
          </a:p>
        </p:txBody>
      </p:sp>
    </p:spTree>
    <p:extLst>
      <p:ext uri="{BB962C8B-B14F-4D97-AF65-F5344CB8AC3E}">
        <p14:creationId xmlns:p14="http://schemas.microsoft.com/office/powerpoint/2010/main" val="4082871696"/>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1854</TotalTime>
  <Words>2535</Words>
  <Application>Microsoft Office PowerPoint</Application>
  <PresentationFormat>On-screen Show (4:3)</PresentationFormat>
  <Paragraphs>244</Paragraphs>
  <Slides>41</Slides>
  <Notes>32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Concourse</vt:lpstr>
      <vt:lpstr>  Cardiovascular System </vt:lpstr>
      <vt:lpstr>    Circulatory System                                  </vt:lpstr>
      <vt:lpstr>Heart physiology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Properties of the cardiac muscle:</vt:lpstr>
      <vt:lpstr>Syncytium</vt:lpstr>
      <vt:lpstr>PowerPoint Presentation</vt:lpstr>
      <vt:lpstr>PowerPoint Presentation</vt:lpstr>
      <vt:lpstr> Autorhythmicity:  </vt:lpstr>
      <vt:lpstr>PowerPoint Presentation</vt:lpstr>
      <vt:lpstr>PowerPoint Presentation</vt:lpstr>
      <vt:lpstr>PowerPoint Presentation</vt:lpstr>
      <vt:lpstr>PowerPoint Presentation</vt:lpstr>
      <vt:lpstr>PowerPoint Presentation</vt:lpstr>
      <vt:lpstr>SA node as the pacemaker of the heart: </vt:lpstr>
      <vt:lpstr>Intrinsic SA node rate:</vt:lpstr>
      <vt:lpstr>  Self-excitation of SA node:  What causes the SA node to fire spontaneously? </vt:lpstr>
      <vt:lpstr>PowerPoint Presentation</vt:lpstr>
      <vt:lpstr>PowerPoint Presentation</vt:lpstr>
      <vt:lpstr>Atrioventricular node (AV node):</vt:lpstr>
      <vt:lpstr>PowerPoint Presentation</vt:lpstr>
      <vt:lpstr>Pacemaker Potential</vt:lpstr>
      <vt:lpstr>Myocardial Action Potential</vt:lpstr>
      <vt:lpstr>Myocardial Action Potential</vt:lpstr>
      <vt:lpstr>PowerPoint Presentation</vt:lpstr>
      <vt:lpstr> Ionic basis of the action potential of cardiac ventricular muscle fiber cell: </vt:lpstr>
      <vt:lpstr>PowerPoint Presentation</vt:lpstr>
      <vt:lpstr>PowerPoint Presentation</vt:lpstr>
      <vt:lpstr>Refractory period: </vt:lpstr>
      <vt:lpstr>PowerPoint Presentation</vt:lpstr>
      <vt:lpstr> Conducting Tissues of the Heart </vt:lpstr>
      <vt:lpstr>PowerPoint Presentation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Nervous System </dc:title>
  <dc:creator>irdeto</dc:creator>
  <cp:lastModifiedBy>Maher</cp:lastModifiedBy>
  <cp:revision>183</cp:revision>
  <dcterms:created xsi:type="dcterms:W3CDTF">2012-09-28T20:31:39Z</dcterms:created>
  <dcterms:modified xsi:type="dcterms:W3CDTF">2019-10-05T08:52:28Z</dcterms:modified>
</cp:coreProperties>
</file>