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8" r:id="rId3"/>
    <p:sldId id="259" r:id="rId4"/>
    <p:sldId id="315" r:id="rId5"/>
    <p:sldId id="317" r:id="rId6"/>
    <p:sldId id="261" r:id="rId7"/>
    <p:sldId id="305" r:id="rId8"/>
    <p:sldId id="342" r:id="rId9"/>
    <p:sldId id="304" r:id="rId10"/>
    <p:sldId id="322" r:id="rId11"/>
    <p:sldId id="361" r:id="rId12"/>
    <p:sldId id="314" r:id="rId13"/>
    <p:sldId id="320" r:id="rId14"/>
    <p:sldId id="321" r:id="rId15"/>
    <p:sldId id="291" r:id="rId16"/>
    <p:sldId id="270" r:id="rId17"/>
    <p:sldId id="325" r:id="rId18"/>
    <p:sldId id="326" r:id="rId19"/>
    <p:sldId id="323" r:id="rId20"/>
    <p:sldId id="285" r:id="rId21"/>
    <p:sldId id="324" r:id="rId22"/>
    <p:sldId id="378" r:id="rId23"/>
    <p:sldId id="369" r:id="rId24"/>
    <p:sldId id="370" r:id="rId25"/>
    <p:sldId id="377" r:id="rId26"/>
    <p:sldId id="380" r:id="rId27"/>
    <p:sldId id="376" r:id="rId28"/>
    <p:sldId id="387" r:id="rId29"/>
    <p:sldId id="373" r:id="rId30"/>
    <p:sldId id="374" r:id="rId31"/>
    <p:sldId id="379" r:id="rId32"/>
    <p:sldId id="343" r:id="rId33"/>
    <p:sldId id="340" r:id="rId34"/>
    <p:sldId id="382" r:id="rId35"/>
    <p:sldId id="384" r:id="rId36"/>
    <p:sldId id="385" r:id="rId37"/>
    <p:sldId id="383" r:id="rId38"/>
    <p:sldId id="381" r:id="rId39"/>
    <p:sldId id="386" r:id="rId40"/>
    <p:sldId id="388" r:id="rId41"/>
    <p:sldId id="353" r:id="rId42"/>
    <p:sldId id="338" r:id="rId43"/>
    <p:sldId id="303" r:id="rId44"/>
  </p:sldIdLst>
  <p:sldSz cx="9144000" cy="6858000" type="screen4x3"/>
  <p:notesSz cx="6735763" cy="98694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0053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5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931963-CC9B-4F15-B2AF-FBE324471F45}" type="datetime8">
              <a:rPr lang="ar-IQ" smtClean="0"/>
              <a:pPr/>
              <a:t>22 تشرين الأول، 17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230202-02F8-432A-BD92-B74147E3984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69B073-24F1-4320-ACB8-23349EE0977A}" type="datetime8">
              <a:rPr lang="ar-IQ" smtClean="0"/>
              <a:pPr/>
              <a:t>22 تشرين الأول، 17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F5A4FC2-F88F-4D6D-8565-9450C0904D0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7364161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015D00-A8FD-4743-A7A2-4E4541211E25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47606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10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7713C76-CCA6-4E6C-ADC3-729C280F499C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82356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Each of these amino acids has a non polar side chain that does not gain or lose protons or participate in hydrogen or ionic bonds.</a:t>
            </a:r>
          </a:p>
          <a:p>
            <a:pPr algn="just" rtl="0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side chains of these amino acids can be thought of as “oily” or lipid-like, a property that promotes hydrophobic interactions.</a:t>
            </a:r>
          </a:p>
          <a:p>
            <a:pPr algn="just" rtl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These amino acids are: Glycine, Alanine,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Isoleucine, Phenylalanine,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Trypyophan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Methionine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differs from other amino acids in that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proline’s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side chain and α-amino N form a rigid, five-membered ring structure.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then, has a secondary (rather than a primary) amino group. It is frequently referred to as an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imino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11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3DB0B01-CD2E-4017-8C53-60C6E71C825A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47216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12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88D8C3D-5488-45A9-8676-AA7A02CD38FA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837577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13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8FDDF9-ABC3-4756-9CD3-CB19CCD83F6B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67917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14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CF58AE-23D9-40E5-A97A-FC33EA1E3688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65696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22AD462-3027-4A1A-B44E-B3AD4F4A30CC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0490009-5163-4BDD-AC15-670BD8EB8620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41047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Un common amino acids 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are found in the collagen and gelatin proteins.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Thyroxin and 3,3`,5-triiodothyronine, iodinated </a:t>
            </a:r>
            <a:r>
              <a:rPr lang="en-US" sz="1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are found in thyroglobulin, a protein produced by the thyroid gland.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γ-</a:t>
            </a:r>
            <a:r>
              <a:rPr lang="en-US" sz="1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Carboxyglutamic</a:t>
            </a: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acid is involved in blood clotting.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Finally, </a:t>
            </a:r>
            <a:r>
              <a:rPr lang="en-US" sz="1200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methylarginine</a:t>
            </a: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acetyllysine</a:t>
            </a:r>
            <a:r>
              <a:rPr lang="en-US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are found in histone proteins associated with chromosomes.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0CCA8-6B8F-4A5F-8F66-0A7BE2059A0E}" type="slidenum">
              <a:rPr lang="ar-SA" smtClean="0"/>
              <a:pPr>
                <a:defRPr/>
              </a:pPr>
              <a:t>16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3B62E8-0651-4090-A9B5-E297108FE793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94234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17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1F4261-01F5-41B8-8C7C-A77158D35B95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17877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B913CC3-BBE5-443A-B913-BAF6FA8302C1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98025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0"/>
            <a:r>
              <a:rPr lang="en-US" sz="1200" dirty="0" smtClean="0"/>
              <a:t>Each amino acid name has an associated three-letter abbreviation</a:t>
            </a:r>
          </a:p>
          <a:p>
            <a:pPr algn="justLow" rtl="0"/>
            <a:r>
              <a:rPr lang="en-US" sz="1200" dirty="0" smtClean="0"/>
              <a:t>and a one-letter symbol .</a:t>
            </a:r>
          </a:p>
          <a:p>
            <a:pPr algn="justLow" rtl="0"/>
            <a:r>
              <a:rPr lang="en-US" sz="1200" dirty="0" smtClean="0"/>
              <a:t>The one-letter codes are determined by the following rules:</a:t>
            </a:r>
          </a:p>
          <a:p>
            <a:pPr algn="justLow" rtl="0"/>
            <a:r>
              <a:rPr lang="en-US" sz="1200" b="1" dirty="0" smtClean="0"/>
              <a:t>1. Unique first letter: If only one amino acid begins with a particular </a:t>
            </a:r>
            <a:r>
              <a:rPr lang="en-US" sz="1200" dirty="0" smtClean="0"/>
              <a:t>letter, then that letter is used as its symbol. For example, I = isoleucine.</a:t>
            </a:r>
          </a:p>
          <a:p>
            <a:pPr algn="justLow" rtl="0"/>
            <a:r>
              <a:rPr lang="en-US" sz="1200" b="1" dirty="0" smtClean="0"/>
              <a:t>2. Most commonly occurring amino acids have priority: If more </a:t>
            </a:r>
            <a:r>
              <a:rPr lang="en-US" sz="1200" dirty="0" smtClean="0"/>
              <a:t>than one amino acid begins with a particular letter, the most common of these amino acids receives this letter as its symbol. For example, glycine is more common than glutamate, so G = glycine.</a:t>
            </a:r>
          </a:p>
          <a:p>
            <a:pPr algn="justLow" rtl="0"/>
            <a:r>
              <a:rPr lang="en-US" sz="1200" b="1" dirty="0" smtClean="0"/>
              <a:t>3. Similar sounding names: Some one-letter symbols sound like the </a:t>
            </a:r>
            <a:r>
              <a:rPr lang="en-US" sz="1200" dirty="0" smtClean="0"/>
              <a:t>amino acid they represent. For example, F = phenylalanine, or W = tryptophan (“</a:t>
            </a:r>
            <a:r>
              <a:rPr lang="en-US" sz="1200" dirty="0" err="1" smtClean="0"/>
              <a:t>twyptophan</a:t>
            </a:r>
            <a:r>
              <a:rPr lang="en-US" sz="1200" dirty="0" smtClean="0"/>
              <a:t>”).</a:t>
            </a:r>
          </a:p>
          <a:p>
            <a:pPr algn="justLow" rtl="0"/>
            <a:r>
              <a:rPr lang="en-US" sz="1200" b="1" dirty="0" smtClean="0"/>
              <a:t>4. Letter close to initial letter: For the remaining amino acids, a </a:t>
            </a:r>
            <a:r>
              <a:rPr lang="en-US" sz="1200" b="1" dirty="0" err="1" smtClean="0"/>
              <a:t>oneletter</a:t>
            </a:r>
            <a:endParaRPr lang="en-US" sz="1200" b="1" dirty="0" smtClean="0"/>
          </a:p>
          <a:p>
            <a:pPr algn="justLow" rtl="0"/>
            <a:r>
              <a:rPr lang="en-US" sz="1200" dirty="0" smtClean="0"/>
              <a:t>symbol is assigned that is as close in the alphabet as possible to the initial letter of the amino acid, for example, K = lysine. Furthermore, B is assigned to </a:t>
            </a:r>
            <a:r>
              <a:rPr lang="en-US" sz="1200" dirty="0" err="1" smtClean="0"/>
              <a:t>Asx</a:t>
            </a:r>
            <a:r>
              <a:rPr lang="en-US" sz="1200" dirty="0" smtClean="0"/>
              <a:t>, signifying either aspartic acid or asparagine, Z is assigned to </a:t>
            </a:r>
            <a:r>
              <a:rPr lang="en-US" sz="1200" dirty="0" err="1" smtClean="0"/>
              <a:t>Glx</a:t>
            </a:r>
            <a:r>
              <a:rPr lang="en-US" sz="1200" dirty="0" smtClean="0"/>
              <a:t>, signifying either glutamic acid or glutamine, and X is assigned to an unidentified amino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19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2DB4C7-5246-47CC-A81E-3A1F3E2D7E4A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76266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2C2CD2-6917-4980-87C3-8226BA2E7F8F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433969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F326BD1-9D59-4CF8-A05C-179ADC737C31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F6D431-50DA-4CA6-A5D5-305A2645708B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791302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21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2A4D38-8F8B-4475-9955-55AD163F1F69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950455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u="sng" dirty="0" err="1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Amphoteric</a:t>
            </a:r>
            <a:r>
              <a:rPr lang="en-US" u="sng" dirty="0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 properties of amino acids: 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that is they have both basic and acidic groups and so can act as base or acid.</a:t>
            </a:r>
          </a:p>
          <a:p>
            <a:pPr algn="l" rtl="0" eaLnBrk="1" hangingPunct="1"/>
            <a:r>
              <a:rPr lang="en-US" dirty="0" smtClean="0">
                <a:latin typeface="Times" pitchFamily="18" charset="0"/>
                <a:cs typeface="Arial" pitchFamily="34" charset="0"/>
              </a:rPr>
              <a:t>Neutral amino acids (monobasic,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monocarboxylic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) exist in aqueous solution as “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Zwitter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ion” i.e. contain both positive and negative charge.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Zwitter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ion is electrically neutral and can’t migrate into electric field. </a:t>
            </a:r>
          </a:p>
          <a:p>
            <a:pPr algn="l" rtl="0" eaLnBrk="1" hangingPunct="1"/>
            <a:r>
              <a:rPr lang="en-US" u="sng" dirty="0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Isoelectric</a:t>
            </a:r>
            <a:r>
              <a:rPr lang="en-US" u="sng" dirty="0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 point (IEP) = 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is the pH at which the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zwitter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ion is formed.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e.g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IEP of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alanine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is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13C78-22C4-48BF-A9CA-DEC034F507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FFD9FD-497C-4A2A-96F2-D9397568C29F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760538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Solubility of Amino Acids Reflects Their Ionic Character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charges conferred by the dissociable functional groups of amino acids ensure that they are readily solvated by—and thus soluble in—polar solvents such as water and ethanol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insoluble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nonpolar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solvents such as benzene, hexane, or ether.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 acids do not absorb visible light and thus are colorless. However, tyrosine, phenylalanine, and especially tryptophan absorb high-wavelength (250–290 nm) ultraviolet light.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absorbs ultraviolet light about ten times more efficiently than phenylalanine or tyrosine, tryptophan makes the major contribution to the ability of most proteins to absorb light in the</a:t>
            </a:r>
          </a:p>
          <a:p>
            <a:pPr algn="l" rtl="0"/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of 280 nm.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23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304B583-64A7-4465-9C44-CCA08E3E0663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673391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C78E94-A117-4805-B30C-FE199D6B7038}" type="slidenum">
              <a:rPr lang="en-US" sz="1100">
                <a:solidFill>
                  <a:schemeClr val="tx1"/>
                </a:solidFill>
              </a:rPr>
              <a:pPr eaLnBrk="1" hangingPunct="1"/>
              <a:t>24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D912EAD-744D-4C58-B11B-9B4B5EB9F13A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002985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B42470-0857-4685-81B4-590704D86DD1}" type="slidenum">
              <a:rPr lang="en-US" sz="1100">
                <a:solidFill>
                  <a:schemeClr val="tx1"/>
                </a:solidFill>
              </a:rPr>
              <a:pPr eaLnBrk="1" hangingPunct="1"/>
              <a:t>25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71E15E-2A7C-4250-A68A-CE04239D3D93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39006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70B34-49BD-4731-A7BD-5FD1A2BC43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6E6FA3-A1BC-49B6-883D-CFEC7289F11A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114357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27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57FFE0-D7F2-49EB-8019-967E90A82F1E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70B34-49BD-4731-A7BD-5FD1A2BC43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0F91682-4149-4F7E-A108-7002F91E2F0B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406477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4528DC-82C7-44D2-A4EB-C3DE5D4E75C0}" type="slidenum">
              <a:rPr lang="en-US" sz="1100">
                <a:solidFill>
                  <a:schemeClr val="tx1"/>
                </a:solidFill>
              </a:rPr>
              <a:pPr eaLnBrk="1" hangingPunct="1"/>
              <a:t>29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A0D3A6-6719-4022-AE03-D514BB4DF428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22261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1200" dirty="0" smtClean="0"/>
              <a:t>This chapter describes the properties of amino acids. Chapter 2 explores how these simple building blocks are joined to form proteins that have unique three-dimensional structures, making them capable of performing</a:t>
            </a:r>
          </a:p>
          <a:p>
            <a:pPr algn="just" rtl="0">
              <a:buNone/>
            </a:pPr>
            <a:r>
              <a:rPr lang="en-US" sz="1200" dirty="0" smtClean="0"/>
              <a:t>specific biologic functions.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0CCA8-6B8F-4A5F-8F66-0A7BE2059A0E}" type="slidenum">
              <a:rPr lang="ar-SA" smtClean="0"/>
              <a:pPr>
                <a:defRPr/>
              </a:pPr>
              <a:t>3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8CFDCE-F872-4BE5-A995-7864F1D50A8C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90691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30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C0103E-97E8-44A3-AFC9-3058C26EBBB6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99899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31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8A9DA0-1987-47DA-AA85-B468BE43E278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89E946-D08D-4D58-BE82-7174ECF9CADD}" type="slidenum">
              <a:rPr lang="en-AU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A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AU" sz="1200">
                <a:latin typeface="Times New Roman" pitchFamily="18" charset="0"/>
              </a:rPr>
              <a:t>5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Rectangle 7"/>
          <p:cNvSpPr>
            <a:spLocks noChangeArrowheads="1"/>
          </p:cNvSpPr>
          <p:nvPr/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AU" sz="1200">
                <a:latin typeface="Times New Roman" pitchFamily="18" charset="0"/>
              </a:rPr>
              <a:t>6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Rectangle 9"/>
          <p:cNvSpPr>
            <a:spLocks noChangeArrowheads="1"/>
          </p:cNvSpPr>
          <p:nvPr/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7713"/>
            <a:ext cx="4913313" cy="36861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8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FFC6095-8336-46F2-9818-3B571D7CBA6C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265655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u="sng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Amphoteric properties of amino acids: </a:t>
            </a:r>
            <a:r>
              <a:rPr lang="en-US" smtClean="0">
                <a:latin typeface="Times" pitchFamily="18" charset="0"/>
                <a:cs typeface="Arial" pitchFamily="34" charset="0"/>
              </a:rPr>
              <a:t>that is they have both basic and acidic groups and so can act as base or acid.</a:t>
            </a:r>
          </a:p>
          <a:p>
            <a:pPr algn="just" eaLnBrk="1" hangingPunct="1"/>
            <a:r>
              <a:rPr lang="en-US" smtClean="0">
                <a:latin typeface="Times" pitchFamily="18" charset="0"/>
                <a:cs typeface="Arial" pitchFamily="34" charset="0"/>
              </a:rPr>
              <a:t>Neutral amino acids (monobasic, monocarboxylic) exist in aqueous solution as “ Zwitter ion” i.e. contain both positive and negative charge. Zwitter ion is electrically neutral and can’t migrate into electric field. </a:t>
            </a:r>
          </a:p>
          <a:p>
            <a:pPr algn="just" eaLnBrk="1" hangingPunct="1"/>
            <a:r>
              <a:rPr lang="en-US" u="sng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 Isoelectric point (IEP) = </a:t>
            </a:r>
            <a:r>
              <a:rPr lang="en-US" smtClean="0">
                <a:latin typeface="Times" pitchFamily="18" charset="0"/>
                <a:cs typeface="Arial" pitchFamily="34" charset="0"/>
              </a:rPr>
              <a:t>is the pH at which the zwitter ion is formed. e.g IEP of alanine is 6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D61D90-7373-4D06-9E5D-C45E655B797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DE4AE8-D8DD-4C5D-A743-4EC52D199B33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201793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34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D99705-A1F6-4302-B674-EECF0CB74461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608311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35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DDC5F9-45F6-4ACB-A488-39B555BB8761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36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E07C33-CE3A-4D3F-BCD4-C80B4CCF7921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corresponds to the pH at which the form II (with a net charge of zero) predominates and at which there are also equal amounts of forms I (net charge of +1) and III (net charge of –1).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37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6230AA5-BE20-42CC-A995-DC606354F27E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38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991EFE7-44ED-4756-88DE-46AEAD7B1DEC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39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141963-B25E-4889-8420-ADD3D836A66E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56DD29B-61CE-4752-B95C-12D59B2A1A91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162145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40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62222A8-FD07-426B-AE73-700CF8B218B6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38442-5A11-4B93-8929-BBC240F0366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91B064-8164-49A0-B12C-5FE0855AB1D4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349646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42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67133AF-A3C3-4C2F-8BD4-0C006E49907A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43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B0182AC-010B-40F6-86D4-F4C0DC27D271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27525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5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036ECA-C81C-4C29-BDD4-4066E4A9F3C5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73316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6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F10BCC4-309E-44EE-9148-219111F425DD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22344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638DF02-6E7C-40BE-91DB-7DC438A3D151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10503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70B34-49BD-4731-A7BD-5FD1A2BC43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5C9F19-0FAE-4DBB-86A0-D631D7C24921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90734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1200" dirty="0" smtClean="0"/>
              <a:t>whether they are </a:t>
            </a:r>
            <a:r>
              <a:rPr lang="en-US" sz="1200" dirty="0" err="1" smtClean="0"/>
              <a:t>nonpolar</a:t>
            </a:r>
            <a:r>
              <a:rPr lang="en-US" sz="1200" dirty="0" smtClean="0"/>
              <a:t> (have an even distribution of electrons) or</a:t>
            </a:r>
          </a:p>
          <a:p>
            <a:pPr algn="just" rtl="0"/>
            <a:r>
              <a:rPr lang="en-US" sz="1200" dirty="0" smtClean="0"/>
              <a:t>polar (have an uneven distribution of electrons, such as acids and</a:t>
            </a:r>
          </a:p>
          <a:p>
            <a:pPr algn="just" rtl="0"/>
            <a:r>
              <a:rPr lang="en-US" sz="1200" dirty="0" smtClean="0"/>
              <a:t>bases; Figures 1.2 and 1.3).</a:t>
            </a:r>
            <a:endParaRPr lang="ar-SA" sz="1400" smtClean="0">
              <a:latin typeface="Times New Roman" pitchFamily="18" charset="0"/>
              <a:cs typeface="Times New Roman" pitchFamily="18" charset="0"/>
            </a:endParaRPr>
          </a:p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4FC2-F88F-4D6D-8565-9450C0904D09}" type="slidenum">
              <a:rPr lang="ar-IQ" smtClean="0"/>
              <a:pPr/>
              <a:t>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90EA05-5490-4AB2-B57B-D4162D11B659}" type="datetime8">
              <a:rPr lang="ar-IQ" smtClean="0"/>
              <a:pPr/>
              <a:t>22 تشرين الأول، 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45450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ar-IQ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4AA7-4FB9-402D-BF5B-FAA90A3D04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17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E5F60D2-471C-4264-9140-BF09FA028FED}" type="datetimeFigureOut">
              <a:rPr lang="ar-IQ" smtClean="0"/>
              <a:pPr/>
              <a:t>02/02/1439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3EE7140-C1C8-4B57-860A-5E79B9EEF72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4357694"/>
            <a:ext cx="4464496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: 2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Munther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1480"/>
            <a:ext cx="8352928" cy="3001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 Structure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Function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Amino Acids </a:t>
            </a:r>
            <a:endParaRPr lang="ar-IQ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:\Sandra_Schnee\msoffice\My Projects\Carey 5e\DCM\final files\mhcar5DCM_ch25-28\chapter27\Table Library\27_01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249"/>
            <a:ext cx="4320480" cy="651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 descr="p:\Sandra_Schnee\msoffice\My Projects\Carey 5e\DCM\final files\mhcar5DCM_ch25-28\chapter27\Table Library\27_0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35764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92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136904" cy="18002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amino acids are: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Glycine, Alanine,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Isoleucine, Phenylalanine,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Trypyophan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Methionine and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side chains cluster in the interior of the protein due to hydrophobicity.</a:t>
            </a:r>
          </a:p>
          <a:p>
            <a:pPr algn="justLow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side chain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its α-amino group form a ring structure.</a:t>
            </a:r>
          </a:p>
          <a:p>
            <a:pPr algn="justLow" eaLnBrk="1" hangingPunct="1"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imino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acid)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gives the fibrous structure of collagen, and interrupts the α-helices found in globular proteins.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284984"/>
            <a:ext cx="8136904" cy="338437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5596" y="404664"/>
            <a:ext cx="734481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Amino acids with non polar side chains</a:t>
            </a:r>
            <a:endParaRPr lang="ar-SA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3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508104" y="3717032"/>
            <a:ext cx="288032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148064" y="1700808"/>
            <a:ext cx="3600400" cy="1920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392" y="4584960"/>
            <a:ext cx="3862567" cy="655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2050185"/>
            <a:ext cx="4032448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355847"/>
            <a:ext cx="6984776" cy="8409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Amino acids with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non-polar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side chains</a:t>
            </a:r>
            <a:endParaRPr lang="ar-IQ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4516579" y="2453135"/>
            <a:ext cx="487469" cy="274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4580384" y="4775591"/>
            <a:ext cx="587005" cy="274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1484784"/>
            <a:ext cx="8407893" cy="2201391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Low" eaLnBrk="1" hangingPunct="1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hydrophilic because they form hydrogen bonds with water.  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include: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Serine, Threonine, Cysteine, Tyrosine, asparagine,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glutamine.</a:t>
            </a:r>
          </a:p>
          <a:p>
            <a:pPr algn="justLow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amino acids have zero net charge at neutral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Cysteine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contains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sulfhydryl group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(-SH), an important component of the active site of many enzymes.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683568" y="309786"/>
            <a:ext cx="7776864" cy="925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Amino acids with uncharged polar side chains</a:t>
            </a:r>
            <a:endParaRPr lang="en-US" alt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3717032"/>
            <a:ext cx="8424936" cy="28726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278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700808"/>
            <a:ext cx="8391028" cy="23762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Low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cysteines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can become oxidized to form a dimmer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contains a covalent cross-link called a disulfide bond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S-S-).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Serine and  threonine contain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polar  hydroxyl group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serve as a site of  attachment (in enzymes) for groups such as a phosphate.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Amide group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asparagine, as well as the hydroxyl group of serine or threonine serve as a site of attachment for oligosaccharide chains in glycoproteins.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99929"/>
            <a:ext cx="4317430" cy="23860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683568" y="309786"/>
            <a:ext cx="7776864" cy="925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 Amino acids with uncharged polar side chains</a:t>
            </a:r>
            <a:endParaRPr lang="en-US" altLang="en-US" sz="24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4199929"/>
            <a:ext cx="3888431" cy="23860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74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21593" y="1772816"/>
            <a:ext cx="8068816" cy="2088232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amino acids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aspartic and glutamic acid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are proton donors. </a:t>
            </a:r>
          </a:p>
          <a:p>
            <a:pPr algn="justLow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physiologic pH, the side chains of these amino acids are fully ionized, containing a negatively charged carboxylate group            (–COO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Low" rt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are, therefore, called aspartate or glutamate to emphasize that these amino acids are negatively charged at physiologic pH .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Amino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acids with acidic side chains</a:t>
            </a:r>
            <a:endParaRPr lang="en-GB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32" y="3933056"/>
            <a:ext cx="7931707" cy="26642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724128" y="6083423"/>
            <a:ext cx="194421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Glutamic acid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7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59321" y="1484784"/>
            <a:ext cx="8229600" cy="2736304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rtl="0"/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These include: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Lysine, Arginine &amp;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amino acids.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R groups have significant positive charge.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Lysine has a second positive amino group at the ε position on its (R) chain.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Arginine has a positively charged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guanidino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group.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has a positive imidazole group facilitates the enzyme-catalyzed reaction by serving as a proton donor/acceptor</a:t>
            </a:r>
            <a:endParaRPr lang="en-US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48072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>
              <a:defRPr/>
            </a:pP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Amino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acids with basic side chains</a:t>
            </a:r>
            <a:endParaRPr lang="ar-S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536" y="4221088"/>
            <a:ext cx="8208912" cy="23496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120680" cy="79208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2743200" algn="l"/>
              </a:tabLst>
            </a:pPr>
            <a:r>
              <a:rPr lang="en-US" alt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itchFamily="18" charset="0"/>
                <a:cs typeface="Arial" pitchFamily="34" charset="0"/>
              </a:rPr>
              <a:t>Nutritional classification of amino acids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824536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45720" indent="0" algn="just">
              <a:spcBef>
                <a:spcPct val="20000"/>
              </a:spcBef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dirty="0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   </a:t>
            </a:r>
          </a:p>
          <a:p>
            <a:pPr marL="45720" indent="0" algn="just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Amino acids can be classified into :      </a:t>
            </a:r>
          </a:p>
          <a:p>
            <a:pPr marL="45720" indent="0" algn="just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1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1- Essential amino acids:</a:t>
            </a:r>
            <a:r>
              <a:rPr lang="en-US" altLang="en-US" sz="21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94360" lvl="2" indent="0" algn="just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These amino acids can’t be formed in the body and so, it is essential to be taken in diet. Their deficiency affects growth, health and protein synthesis.</a:t>
            </a:r>
          </a:p>
          <a:p>
            <a:pPr marL="45720" indent="0" algn="justLow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1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2- </a:t>
            </a:r>
            <a:r>
              <a:rPr lang="en-US" altLang="en-US" sz="21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Semiessential</a:t>
            </a:r>
            <a:r>
              <a:rPr lang="en-US" altLang="en-US" sz="21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amino acids: </a:t>
            </a:r>
          </a:p>
          <a:p>
            <a:pPr marL="594360" lvl="2" indent="0" algn="justLow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These are formed in the body but not in sufficient amount for body requirements especially in children.</a:t>
            </a:r>
          </a:p>
          <a:p>
            <a:pPr marL="45720" indent="0" algn="justLow">
              <a:spcBef>
                <a:spcPct val="20000"/>
              </a:spcBef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1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 of essential and </a:t>
            </a:r>
            <a:r>
              <a:rPr lang="en-US" altLang="en-US" sz="21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semiessential</a:t>
            </a:r>
            <a:r>
              <a:rPr lang="en-US" altLang="en-US" sz="21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amino acids:</a:t>
            </a:r>
          </a:p>
          <a:p>
            <a:pPr marL="674370" lvl="2" indent="0" algn="justLow">
              <a:buNone/>
            </a:pP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leucin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isoleucin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, phenylalanine, tryptophan, methionine, lysine, 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histidin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, threonine and arginine. </a:t>
            </a:r>
          </a:p>
          <a:p>
            <a:pPr marL="674370" lvl="2" indent="0" algn="justLow">
              <a:buNone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is considered as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semiessential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amino acids since its synthesized at rates inadequate to support growth in children.</a:t>
            </a:r>
          </a:p>
          <a:p>
            <a:pPr marL="400050" lvl="1" indent="0" algn="justLow">
              <a:buNone/>
            </a:pP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Non essential amino acids:</a:t>
            </a:r>
          </a:p>
          <a:p>
            <a:pPr marL="674370" lvl="2" indent="0" algn="justLow">
              <a:buNone/>
            </a:pP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These are the rest of amino acids that are formed in the body in amount enough for adults and children. </a:t>
            </a: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  <a:p>
            <a:pPr marL="674370" lvl="2" indent="0" algn="justLow">
              <a:buNone/>
            </a:pP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hese include: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alanine, asparagine, aspartic acid, cysteine, glutamic acid, glutamine, glycine,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, serine, and tyrosine.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pPr marL="674370" lvl="2" indent="0" algn="justLow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Tyrosine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is produced from phenylalanine, so if the diet is deficient in phenylalanine, tyrosine will be required as well.</a:t>
            </a:r>
          </a:p>
          <a:p>
            <a:pPr algn="justLow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endParaRPr lang="en-US" altLang="en-US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396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143932" cy="592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466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48E2C-6808-4F6B-8C5C-BABDE597FFCB}" type="slidenum">
              <a:rPr lang="en-US"/>
              <a:pPr/>
              <a:t>19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847"/>
            <a:ext cx="8381260" cy="84090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3975" indent="-53975">
              <a:lnSpc>
                <a:spcPct val="130000"/>
              </a:lnSpc>
              <a:spcBef>
                <a:spcPct val="20000"/>
              </a:spcBef>
            </a:pPr>
            <a:r>
              <a:rPr lang="en-US" sz="2400" b="1" dirty="0"/>
              <a:t>Abbreviations and symbols for commonly occurring amino acids</a:t>
            </a:r>
            <a:endParaRPr lang="en-US" sz="2400" dirty="0">
              <a:latin typeface="Franklin Gothic Book" pitchFamily="34" charset="0"/>
            </a:endParaRPr>
          </a:p>
        </p:txBody>
      </p:sp>
      <p:pic>
        <p:nvPicPr>
          <p:cNvPr id="2345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8686800" cy="507754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836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5400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Aims of The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43067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The students should be learning about Amino acids:</a:t>
            </a:r>
          </a:p>
          <a:p>
            <a:pPr marL="1158240" lvl="2" indent="-609600"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The structures and types.</a:t>
            </a:r>
          </a:p>
          <a:p>
            <a:pPr marL="1158240" lvl="2" indent="-609600">
              <a:buFont typeface="Wingdings 2"/>
              <a:buChar char="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importance and functional role. </a:t>
            </a:r>
          </a:p>
          <a:p>
            <a:pPr marL="1158240" lvl="2" indent="-609600"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Optical properties. </a:t>
            </a:r>
          </a:p>
          <a:p>
            <a:pPr marL="1158240" lvl="2" indent="-609600"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Acid-Base properties and Buffer characteristic.</a:t>
            </a:r>
          </a:p>
        </p:txBody>
      </p:sp>
    </p:spTree>
    <p:extLst>
      <p:ext uri="{BB962C8B-B14F-4D97-AF65-F5344CB8AC3E}">
        <p14:creationId xmlns:p14="http://schemas.microsoft.com/office/powerpoint/2010/main" xmlns="" val="354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95536" y="2276872"/>
            <a:ext cx="8352928" cy="11524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6075" indent="-293688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Low" rtl="0" eaLnBrk="1" hangingPunct="1">
              <a:lnSpc>
                <a:spcPct val="13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b="1" dirty="0"/>
              <a:t>Optical Properties of Amino Acids </a:t>
            </a:r>
          </a:p>
          <a:p>
            <a:pPr algn="justLow" rtl="0" eaLnBrk="1" hangingPunct="1">
              <a:lnSpc>
                <a:spcPct val="13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b="1" dirty="0" smtClean="0"/>
              <a:t>ACIDIC AND BASIC PROPERTIES OF AMINO ACIDS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043608" y="304800"/>
            <a:ext cx="6840760" cy="81047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6075" indent="-293688" algn="ctr" rtl="0">
              <a:lnSpc>
                <a:spcPct val="13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Properties of Amino Acids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3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700808"/>
            <a:ext cx="3960440" cy="465715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α-carbon of amino acid is attached to four different chemical  groups, thus its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 chiral or optically active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carbon atom. </a:t>
            </a:r>
            <a:r>
              <a:rPr lang="en-US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Glycine is the exception.</a:t>
            </a:r>
          </a:p>
          <a:p>
            <a:pPr marL="45720" indent="0" algn="justLow" eaLnBrk="1" hangingPunct="1">
              <a:lnSpc>
                <a:spcPct val="90000"/>
              </a:lnSpc>
              <a:buNone/>
            </a:pPr>
            <a:endParaRPr lang="en-US" sz="18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Amino acids exist in two forms, D and L, that are mirror images of each other.</a:t>
            </a:r>
          </a:p>
          <a:p>
            <a:pPr marL="45720" indent="0" algn="justLow" eaLnBrk="1" hangingPunct="1">
              <a:lnSpc>
                <a:spcPct val="90000"/>
              </a:lnSpc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All amino acids found in proteins are of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L-configuration.   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521575" cy="54927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Optical Properties of Amino Acids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153192" cy="2405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7686" y="5143512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/>
            <a:r>
              <a:rPr lang="en-US" dirty="0" smtClean="0"/>
              <a:t>D- and L- amino acids are </a:t>
            </a:r>
            <a:r>
              <a:rPr lang="en-US" b="1" dirty="0" err="1" smtClean="0"/>
              <a:t>stereoisomers</a:t>
            </a:r>
            <a:r>
              <a:rPr lang="en-US" dirty="0" smtClean="0"/>
              <a:t> of each other. Only </a:t>
            </a:r>
            <a:r>
              <a:rPr lang="en-US" b="1" dirty="0" smtClean="0"/>
              <a:t>L-amino acids</a:t>
            </a:r>
            <a:r>
              <a:rPr lang="en-US" dirty="0" smtClean="0"/>
              <a:t> are found in human proteins. D-amino acids are found in some antibiotics and in bacterial cell walls.</a:t>
            </a:r>
          </a:p>
        </p:txBody>
      </p:sp>
    </p:spTree>
    <p:extLst>
      <p:ext uri="{BB962C8B-B14F-4D97-AF65-F5344CB8AC3E}">
        <p14:creationId xmlns:p14="http://schemas.microsoft.com/office/powerpoint/2010/main" xmlns="" val="272821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8605"/>
            <a:ext cx="8229600" cy="100013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ACIDIC AND BASIC PROPERTIES OF AMINO ACIDS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91512" cy="4525963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Low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Amino acids in aqueous solution contain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weakly acidic α-carboxyl groups and weakly basic α-amino groups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Each of the acidic and basic amino acids contains an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ionizable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group in its side chain.</a:t>
            </a:r>
          </a:p>
          <a:p>
            <a:pPr algn="justLow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Thus, both free and some of the combined amino acids in peptide linkages can act 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buffers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concentration of a weak acid (HA) and its conjugate base(A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 is described by the Henderson-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Hasselbalch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equation.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[A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]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pH =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log  </a:t>
            </a:r>
            <a:r>
              <a:rPr lang="en-US" sz="2400" b="1" dirty="0" smtClean="0">
                <a:latin typeface="Times New Roman" pitchFamily="18" charset="0"/>
                <a:ea typeface="Majalla UI"/>
                <a:cs typeface="Majalla UI"/>
              </a:rPr>
              <a:t>───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[HA 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024744" cy="88745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 R</a:t>
            </a:r>
            <a:r>
              <a:rPr lang="en-US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eview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88840"/>
            <a:ext cx="8286808" cy="35089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 = - log [H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really a proton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 range is from 0 - 14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[H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is high, the solution is acidic; pH &lt; 7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[H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is low, the solution is basic or alkaline ; pH &gt; 7</a:t>
            </a:r>
          </a:p>
        </p:txBody>
      </p:sp>
    </p:spTree>
    <p:extLst>
      <p:ext uri="{BB962C8B-B14F-4D97-AF65-F5344CB8AC3E}">
        <p14:creationId xmlns:p14="http://schemas.microsoft.com/office/powerpoint/2010/main" xmlns="" val="278916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00042"/>
            <a:ext cx="3816424" cy="72008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 S</a:t>
            </a:r>
            <a:r>
              <a:rPr lang="en-US" sz="3600" b="1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cale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2910" y="1857364"/>
            <a:ext cx="3888432" cy="4464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Devised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Sorenson (1902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Low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[H+] can range from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0.1M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US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-14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justLow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log scale simplifies 	notation</a:t>
            </a:r>
          </a:p>
          <a:p>
            <a:pPr algn="justLow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pH = -log [H</a:t>
            </a:r>
            <a:r>
              <a:rPr lang="en-US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justLow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Neutral pH =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7.0</a:t>
            </a:r>
            <a:endParaRPr 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5" descr="FG02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00042"/>
            <a:ext cx="3643338" cy="606906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36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00042"/>
            <a:ext cx="7280839" cy="78581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Acid/conjugate base pairs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85786" y="1714488"/>
            <a:ext cx="7616900" cy="33575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For a weak acid :</a:t>
            </a:r>
            <a:endParaRPr lang="en-US" sz="2400" baseline="30000" dirty="0">
              <a:solidFill>
                <a:schemeClr val="tx2"/>
              </a:solidFill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400" baseline="30000" dirty="0">
                <a:solidFill>
                  <a:schemeClr val="tx2"/>
                </a:solidFill>
                <a:cs typeface="Times New Roman" pitchFamily="18" charset="0"/>
              </a:rPr>
              <a:t>		 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HA  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        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400" baseline="30000" dirty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+ H</a:t>
            </a:r>
            <a:r>
              <a:rPr lang="en-US" sz="2400" baseline="30000" dirty="0">
                <a:solidFill>
                  <a:schemeClr val="tx2"/>
                </a:solidFill>
                <a:cs typeface="Times New Roman" pitchFamily="18" charset="0"/>
              </a:rPr>
              <a:t>+</a:t>
            </a:r>
          </a:p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        HA 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= acid ( donates H</a:t>
            </a:r>
            <a:r>
              <a:rPr lang="en-US" sz="1600" baseline="30000" dirty="0" smtClean="0">
                <a:solidFill>
                  <a:schemeClr val="tx2"/>
                </a:solidFill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)                      (</a:t>
            </a:r>
            <a:r>
              <a:rPr lang="en-US" sz="1600" dirty="0" err="1">
                <a:solidFill>
                  <a:schemeClr val="tx2"/>
                </a:solidFill>
                <a:cs typeface="Times New Roman" pitchFamily="18" charset="0"/>
              </a:rPr>
              <a:t>Bronstad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 Acid)</a:t>
            </a:r>
          </a:p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        A</a:t>
            </a:r>
            <a:r>
              <a:rPr lang="en-US" sz="1600" baseline="300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= Conjugate base (accepts H</a:t>
            </a:r>
            <a:r>
              <a:rPr lang="en-US" sz="1600" baseline="30000" dirty="0" smtClean="0">
                <a:solidFill>
                  <a:schemeClr val="tx2"/>
                </a:solidFill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)        (</a:t>
            </a:r>
            <a:r>
              <a:rPr lang="en-US" sz="1600" dirty="0" err="1">
                <a:solidFill>
                  <a:schemeClr val="tx2"/>
                </a:solidFill>
                <a:cs typeface="Times New Roman" pitchFamily="18" charset="0"/>
              </a:rPr>
              <a:t>Bronstad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 Base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</a:p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endParaRPr lang="en-US" sz="1600" dirty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US" sz="2400" b="1" baseline="30000" dirty="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US" sz="2400" b="1" baseline="300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US" sz="2400" b="1" baseline="30000" dirty="0">
              <a:latin typeface="Comic Sans MS" pitchFamily="66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28992" y="2428868"/>
            <a:ext cx="533400" cy="152400"/>
            <a:chOff x="2004" y="1920"/>
            <a:chExt cx="336" cy="96"/>
          </a:xfrm>
        </p:grpSpPr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2004" y="1920"/>
              <a:ext cx="33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 flipH="1">
              <a:off x="2004" y="2016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857224" y="5286388"/>
            <a:ext cx="7572428" cy="122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 K</a:t>
            </a:r>
            <a:r>
              <a:rPr lang="en-US" sz="2000" baseline="-25000" dirty="0" smtClean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&amp; pK</a:t>
            </a:r>
            <a:r>
              <a:rPr lang="en-US" sz="2000" baseline="-250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value describe tendency to loose H</a:t>
            </a:r>
            <a:r>
              <a:rPr lang="en-US" sz="2000" baseline="30000" dirty="0">
                <a:solidFill>
                  <a:schemeClr val="tx2"/>
                </a:solidFill>
                <a:cs typeface="Times New Roman" pitchFamily="18" charset="0"/>
              </a:rPr>
              <a:t>+</a:t>
            </a:r>
          </a:p>
          <a:p>
            <a:pPr algn="l" rtl="0" eaLnBrk="1" hangingPunct="1">
              <a:spcBef>
                <a:spcPct val="0"/>
              </a:spcBef>
            </a:pPr>
            <a:endParaRPr lang="en-US" sz="2000" baseline="30000" dirty="0">
              <a:solidFill>
                <a:schemeClr val="tx2"/>
              </a:solidFill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   large 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K</a:t>
            </a:r>
            <a:r>
              <a:rPr lang="en-US" sz="2000" baseline="-250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= stronger acid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   small 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K</a:t>
            </a:r>
            <a:r>
              <a:rPr lang="en-US" sz="2000" baseline="-250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= weaker acid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147" y="3540680"/>
            <a:ext cx="1820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K</a:t>
            </a:r>
            <a:r>
              <a:rPr lang="en-US" baseline="-25000" dirty="0">
                <a:solidFill>
                  <a:schemeClr val="tx2"/>
                </a:solidFill>
                <a:latin typeface="Arial" pitchFamily="34" charset="0"/>
              </a:rPr>
              <a:t>a </a:t>
            </a:r>
            <a:r>
              <a:rPr lang="en-US" baseline="-25000" dirty="0" smtClean="0">
                <a:solidFill>
                  <a:schemeClr val="tx2"/>
                </a:solidFill>
                <a:latin typeface="Arial" pitchFamily="34" charset="0"/>
              </a:rPr>
              <a:t>=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   [</a:t>
            </a:r>
            <a:r>
              <a:rPr lang="en-US" u="sng" dirty="0" smtClean="0">
                <a:solidFill>
                  <a:schemeClr val="tx2"/>
                </a:solidFill>
                <a:latin typeface="Arial" pitchFamily="34" charset="0"/>
              </a:rPr>
              <a:t>H</a:t>
            </a:r>
            <a:r>
              <a:rPr lang="en-US" u="sng" baseline="30000" dirty="0">
                <a:solidFill>
                  <a:schemeClr val="tx2"/>
                </a:solidFill>
                <a:latin typeface="Arial" pitchFamily="34" charset="0"/>
              </a:rPr>
              <a:t>+</a:t>
            </a:r>
            <a:r>
              <a:rPr lang="en-US" u="sng" dirty="0">
                <a:solidFill>
                  <a:schemeClr val="tx2"/>
                </a:solidFill>
                <a:latin typeface="Arial" pitchFamily="34" charset="0"/>
              </a:rPr>
              <a:t>][A</a:t>
            </a:r>
            <a:r>
              <a:rPr lang="en-US" u="sng" baseline="30000" dirty="0">
                <a:solidFill>
                  <a:schemeClr val="tx2"/>
                </a:solidFill>
                <a:latin typeface="Arial" pitchFamily="34" charset="0"/>
              </a:rPr>
              <a:t>-</a:t>
            </a:r>
            <a:r>
              <a:rPr lang="en-US" u="sng" dirty="0" smtClean="0">
                <a:solidFill>
                  <a:schemeClr val="tx2"/>
                </a:solidFill>
                <a:latin typeface="Arial" pitchFamily="34" charset="0"/>
              </a:rPr>
              <a:t>]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</a:t>
            </a:r>
          </a:p>
          <a:p>
            <a:pPr algn="l" rtl="0"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          [HA]</a:t>
            </a:r>
            <a:endParaRPr lang="en-US" u="sng" dirty="0">
              <a:solidFill>
                <a:schemeClr val="tx2"/>
              </a:solidFill>
              <a:latin typeface="Arial" pitchFamily="34" charset="0"/>
            </a:endParaRPr>
          </a:p>
          <a:p>
            <a:pPr algn="l" rtl="0">
              <a:spcBef>
                <a:spcPct val="0"/>
              </a:spcBef>
            </a:pPr>
            <a:r>
              <a:rPr lang="en-US" baseline="-25000" dirty="0" smtClean="0">
                <a:latin typeface="Arial" pitchFamily="34" charset="0"/>
              </a:rPr>
              <a:t>                       </a:t>
            </a:r>
            <a:r>
              <a:rPr lang="en-US" dirty="0" smtClean="0">
                <a:latin typeface="Arial" pitchFamily="34" charset="0"/>
              </a:rPr>
              <a:t>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3147" y="4279344"/>
            <a:ext cx="154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- log K</a:t>
            </a:r>
            <a:r>
              <a:rPr lang="en-US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8628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sz="4000" cap="none" dirty="0" smtClean="0"/>
              <a:t>p</a:t>
            </a:r>
            <a:r>
              <a:rPr lang="en-US" sz="4000" dirty="0" smtClean="0"/>
              <a:t>H &amp; </a:t>
            </a:r>
            <a:r>
              <a:rPr lang="en-US" sz="4000" cap="none" dirty="0" err="1" smtClean="0"/>
              <a:t>p</a:t>
            </a:r>
            <a:r>
              <a:rPr lang="en-US" sz="4000" dirty="0" err="1" smtClean="0"/>
              <a:t>K</a:t>
            </a:r>
            <a:r>
              <a:rPr lang="en-US" sz="4000" cap="none" dirty="0" err="1" smtClean="0"/>
              <a:t>a</a:t>
            </a:r>
            <a:endParaRPr lang="en-US" sz="4000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concentration of protons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aquoas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fluids.</a:t>
            </a:r>
          </a:p>
          <a:p>
            <a:pPr algn="just" rt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that pH at which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protonated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unprotonated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species are in equal concentrations.</a:t>
            </a:r>
          </a:p>
          <a:p>
            <a:pPr algn="just" rt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stronger acids have larger ka i.e. a lower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values.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670CC8-05CA-4079-9448-2E50A8FC95ED}" type="slidenum">
              <a:rPr lang="ar-SA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048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38200" indent="-838200">
              <a:defRPr/>
            </a:pP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Henderson-</a:t>
            </a:r>
            <a:r>
              <a:rPr lang="en-U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Hasselbalch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equation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00174"/>
            <a:ext cx="8362950" cy="5143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For the reaction    (HA            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[H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[A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dirty="0" smtClean="0">
                <a:latin typeface="Times New Roman" pitchFamily="18" charset="0"/>
                <a:ea typeface="Majalla UI"/>
                <a:cs typeface="Majalla UI"/>
              </a:rPr>
              <a:t>─────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------ (1)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[HA]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solving for the [H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in the above equation, taking the logarithm of both sides of the equation, multiplying both sides of the equation by -1, and substituting pH = -log [H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-log [K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we obtain: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[A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pH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log  </a:t>
            </a:r>
            <a:r>
              <a:rPr lang="en-US" dirty="0" smtClean="0">
                <a:latin typeface="Times New Roman" pitchFamily="18" charset="0"/>
                <a:ea typeface="Majalla UI"/>
                <a:cs typeface="Majalla UI"/>
              </a:rPr>
              <a:t>───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------ (2)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[HA]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(Henderson-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Hasselbalch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equation)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cs typeface="Times New Roman" pitchFamily="18" charset="0"/>
              </a:rPr>
              <a:t>*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H-H equation describes the relationship between pH,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pKa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and buffer concentration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86182" y="1857364"/>
            <a:ext cx="762000" cy="214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508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04"/>
            <a:ext cx="7772400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rtl="0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This is Important !!!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28802"/>
            <a:ext cx="8534400" cy="35575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algn="l" rtl="0"/>
            <a:r>
              <a:rPr lang="en-US" dirty="0" smtClean="0"/>
              <a:t>If pH =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, 	then	     [A</a:t>
            </a:r>
            <a:r>
              <a:rPr lang="en-US" sz="4000" baseline="30000" dirty="0" smtClean="0"/>
              <a:t>-</a:t>
            </a:r>
            <a:r>
              <a:rPr lang="en-US" dirty="0" smtClean="0"/>
              <a:t>]     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dirty="0" smtClean="0"/>
              <a:t>       [HA]</a:t>
            </a:r>
          </a:p>
          <a:p>
            <a:pPr algn="l" rtl="0">
              <a:buFontTx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then [</a:t>
            </a:r>
            <a:r>
              <a:rPr lang="en-US" dirty="0" err="1" smtClean="0">
                <a:solidFill>
                  <a:schemeClr val="accent2"/>
                </a:solidFill>
              </a:rPr>
              <a:t>deprotonated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dirty="0" err="1" smtClean="0">
                <a:solidFill>
                  <a:schemeClr val="accent2"/>
                </a:solidFill>
              </a:rPr>
              <a:t>protonated</a:t>
            </a:r>
            <a:r>
              <a:rPr lang="en-US" dirty="0" smtClean="0">
                <a:solidFill>
                  <a:schemeClr val="accent2"/>
                </a:solidFill>
              </a:rPr>
              <a:t>]     </a:t>
            </a:r>
          </a:p>
          <a:p>
            <a:pPr algn="l" rtl="0">
              <a:lnSpc>
                <a:spcPct val="40000"/>
              </a:lnSpc>
              <a:buFontTx/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If pH &lt;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, 	then		[A</a:t>
            </a:r>
            <a:r>
              <a:rPr lang="en-US" sz="4000" baseline="30000" dirty="0" smtClean="0"/>
              <a:t>-</a:t>
            </a:r>
            <a:r>
              <a:rPr lang="en-US" dirty="0" smtClean="0"/>
              <a:t>]      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dirty="0" smtClean="0"/>
              <a:t>       [HA]</a:t>
            </a:r>
          </a:p>
          <a:p>
            <a:pPr algn="l" rtl="0">
              <a:buFontTx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then [</a:t>
            </a:r>
            <a:r>
              <a:rPr lang="en-US" dirty="0" err="1" smtClean="0">
                <a:solidFill>
                  <a:schemeClr val="accent2"/>
                </a:solidFill>
              </a:rPr>
              <a:t>deprotonated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b="1" dirty="0" smtClean="0">
                <a:solidFill>
                  <a:srgbClr val="FF0000"/>
                </a:solidFill>
              </a:rPr>
              <a:t> &lt;</a:t>
            </a: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dirty="0" err="1" smtClean="0">
                <a:solidFill>
                  <a:schemeClr val="accent2"/>
                </a:solidFill>
              </a:rPr>
              <a:t>protonated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</a:p>
          <a:p>
            <a:pPr algn="l" rtl="0">
              <a:lnSpc>
                <a:spcPct val="70000"/>
              </a:lnSpc>
              <a:buFontTx/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If pH &gt;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, 	then		[A</a:t>
            </a:r>
            <a:r>
              <a:rPr lang="en-US" sz="4000" baseline="30000" dirty="0" smtClean="0"/>
              <a:t>-</a:t>
            </a:r>
            <a:r>
              <a:rPr lang="en-US" dirty="0" smtClean="0"/>
              <a:t>]        </a:t>
            </a:r>
            <a:r>
              <a:rPr lang="en-US" b="1" dirty="0" smtClean="0">
                <a:solidFill>
                  <a:srgbClr val="FF0000"/>
                </a:solidFill>
              </a:rPr>
              <a:t>&gt;</a:t>
            </a:r>
            <a:r>
              <a:rPr lang="en-US" dirty="0" smtClean="0"/>
              <a:t>      [HA]</a:t>
            </a:r>
          </a:p>
          <a:p>
            <a:pPr algn="l" rtl="0">
              <a:buFontTx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then [</a:t>
            </a:r>
            <a:r>
              <a:rPr lang="en-US" dirty="0" err="1" smtClean="0">
                <a:solidFill>
                  <a:schemeClr val="accent2"/>
                </a:solidFill>
              </a:rPr>
              <a:t>deprotonated</a:t>
            </a:r>
            <a:r>
              <a:rPr lang="en-US" dirty="0" smtClean="0">
                <a:solidFill>
                  <a:schemeClr val="accent2"/>
                </a:solidFill>
              </a:rPr>
              <a:t>] </a:t>
            </a:r>
            <a:r>
              <a:rPr lang="en-US" b="1" dirty="0" smtClean="0">
                <a:solidFill>
                  <a:srgbClr val="FF0000"/>
                </a:solidFill>
              </a:rPr>
              <a:t>&gt;</a:t>
            </a:r>
            <a:r>
              <a:rPr lang="en-US" dirty="0" smtClean="0">
                <a:solidFill>
                  <a:schemeClr val="accent2"/>
                </a:solidFill>
              </a:rPr>
              <a:t> [</a:t>
            </a:r>
            <a:r>
              <a:rPr lang="en-US" dirty="0" err="1" smtClean="0">
                <a:solidFill>
                  <a:schemeClr val="accent2"/>
                </a:solidFill>
              </a:rPr>
              <a:t>protonated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04800" y="5943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0"/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428604"/>
            <a:ext cx="4680520" cy="720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Buffers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772816"/>
            <a:ext cx="7715304" cy="42993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indent="-274320" algn="justLow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4320" algn="justLow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Buffers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are aqueous systems that resist changes in pH when small amounts of a strong acid or base are added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 algn="justLow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buffered system consist of a weak acid and its conjugate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base or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weak base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its conjugate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acid.</a:t>
            </a:r>
          </a:p>
          <a:p>
            <a:pPr marL="68580" indent="0" algn="justLow">
              <a:buNone/>
              <a:defRPr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most effective buffering occurs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that are within +/-1 pH unit of the pKa</a:t>
            </a:r>
          </a:p>
        </p:txBody>
      </p:sp>
    </p:spTree>
    <p:extLst>
      <p:ext uri="{BB962C8B-B14F-4D97-AF65-F5344CB8AC3E}">
        <p14:creationId xmlns:p14="http://schemas.microsoft.com/office/powerpoint/2010/main" xmlns="" val="148552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358246" cy="47285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algn="just" rt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Proteins are the most abundant and functionally diverse molecules in living systems. </a:t>
            </a:r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Virtually every life process depends on this class of molecules. </a:t>
            </a:r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pPr marL="45720" indent="0" algn="just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3920" lvl="1" indent="-609600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®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Enzymes and polypeptide hormones.</a:t>
            </a:r>
          </a:p>
          <a:p>
            <a:pPr marL="883920" lvl="1" indent="-609600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®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Myosin, a contractile protein of muscle.</a:t>
            </a:r>
          </a:p>
          <a:p>
            <a:pPr marL="883920" lvl="1" indent="-609600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®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Bone, consisted from the protein collagen.</a:t>
            </a:r>
          </a:p>
          <a:p>
            <a:pPr marL="883920" lvl="1" indent="-609600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®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Blood proteins, such as hemoglobin and plasma albumin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immunoglobulins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83920" lvl="1" indent="-609600"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Proteins all share the common structural feature of being linear polymers of amino acids.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08712" cy="725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Structural Feature of Proteins </a:t>
            </a:r>
            <a:endParaRPr lang="en-U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2786082" cy="745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Buffer 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930" y="1660158"/>
            <a:ext cx="384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COOH             H</a:t>
            </a:r>
            <a:r>
              <a:rPr lang="ar-JO" baseline="30000" dirty="0"/>
              <a:t>+</a:t>
            </a:r>
            <a:r>
              <a:rPr lang="en-US" dirty="0"/>
              <a:t> + 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ar-JO" baseline="30000" dirty="0"/>
              <a:t> 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7488" y="2164214"/>
            <a:ext cx="3886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COONa          Na + 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ar-JO" baseline="30000" dirty="0"/>
              <a:t> </a:t>
            </a:r>
            <a:r>
              <a:rPr lang="en-US" baseline="30000" dirty="0"/>
              <a:t>-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42976" y="1714488"/>
            <a:ext cx="0" cy="12334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2976" y="2928934"/>
            <a:ext cx="42484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57818" y="1714488"/>
            <a:ext cx="0" cy="12334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51392" y="3275459"/>
            <a:ext cx="4312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CH</a:t>
            </a:r>
            <a:r>
              <a:rPr lang="en-US" baseline="-25000" dirty="0" smtClean="0"/>
              <a:t>3</a:t>
            </a:r>
            <a:r>
              <a:rPr lang="en-US" dirty="0" smtClean="0"/>
              <a:t>COOH                H</a:t>
            </a:r>
            <a:r>
              <a:rPr lang="ar-JO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FF0000"/>
                </a:solidFill>
              </a:rPr>
              <a:t>CH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COO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ar-JO" baseline="30000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01987" y="5052026"/>
            <a:ext cx="3991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COOH       </a:t>
            </a:r>
            <a:r>
              <a:rPr lang="en-US" dirty="0" smtClean="0"/>
              <a:t>        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ar-JO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+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/>
              <a:t>-</a:t>
            </a:r>
            <a:endParaRPr lang="en-US" dirty="0"/>
          </a:p>
          <a:p>
            <a:pPr algn="l" rtl="0"/>
            <a:r>
              <a:rPr lang="ar-JO" baseline="30000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15616" y="3656655"/>
            <a:ext cx="4014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COONa          </a:t>
            </a:r>
            <a:r>
              <a:rPr lang="en-US" dirty="0" smtClean="0"/>
              <a:t>  Na </a:t>
            </a:r>
            <a:r>
              <a:rPr lang="en-US" dirty="0"/>
              <a:t>+ 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ar-JO" baseline="30000" dirty="0"/>
              <a:t> </a:t>
            </a:r>
            <a:r>
              <a:rPr lang="en-US" baseline="30000" dirty="0"/>
              <a:t>-</a:t>
            </a: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21980" y="5421359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   CH</a:t>
            </a:r>
            <a:r>
              <a:rPr lang="en-US" baseline="-25000" dirty="0" smtClean="0"/>
              <a:t>3</a:t>
            </a:r>
            <a:r>
              <a:rPr lang="en-US" dirty="0" smtClean="0"/>
              <a:t>COONa            Na </a:t>
            </a:r>
            <a:r>
              <a:rPr lang="en-US" dirty="0"/>
              <a:t>+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/>
              <a:t>-</a:t>
            </a:r>
            <a:endParaRPr lang="en-US" dirty="0"/>
          </a:p>
          <a:p>
            <a:r>
              <a:rPr lang="ar-JO" baseline="30000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36897" y="4038314"/>
            <a:ext cx="3330980" cy="36933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HCI                  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ar-JO" baseline="30000" dirty="0" smtClean="0">
                <a:solidFill>
                  <a:srgbClr val="FF0000"/>
                </a:solidFill>
              </a:rPr>
              <a:t> </a:t>
            </a:r>
            <a:r>
              <a:rPr lang="ar-JO" baseline="30000" dirty="0">
                <a:solidFill>
                  <a:srgbClr val="FF0000"/>
                </a:solidFill>
              </a:rPr>
              <a:t>+</a:t>
            </a:r>
            <a:r>
              <a:rPr lang="en-US" dirty="0" smtClean="0"/>
              <a:t> + CL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75655" y="5814556"/>
            <a:ext cx="34746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NaOH                  Na + </a:t>
            </a:r>
            <a:r>
              <a:rPr lang="en-US" dirty="0" smtClean="0">
                <a:solidFill>
                  <a:srgbClr val="FF0000"/>
                </a:solidFill>
              </a:rPr>
              <a:t>OH</a:t>
            </a:r>
            <a:r>
              <a:rPr lang="ar-JO" baseline="30000" dirty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15616" y="3275459"/>
            <a:ext cx="0" cy="12336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15616" y="4509120"/>
            <a:ext cx="42484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64088" y="3275459"/>
            <a:ext cx="0" cy="12336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15616" y="5052026"/>
            <a:ext cx="0" cy="11318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15616" y="6183888"/>
            <a:ext cx="42484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64088" y="5052026"/>
            <a:ext cx="0" cy="11318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28860" y="1857364"/>
            <a:ext cx="3777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00298" y="2357430"/>
            <a:ext cx="4337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28860" y="3429000"/>
            <a:ext cx="4258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28860" y="3857628"/>
            <a:ext cx="4524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28860" y="4214818"/>
            <a:ext cx="4391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28860" y="5214950"/>
            <a:ext cx="521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00298" y="5643578"/>
            <a:ext cx="424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428860" y="6000768"/>
            <a:ext cx="6052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428860" y="1928802"/>
            <a:ext cx="3777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357422" y="3500438"/>
            <a:ext cx="4258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428860" y="5286388"/>
            <a:ext cx="4316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000760" y="3500438"/>
            <a:ext cx="1800200" cy="73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HCL </a:t>
            </a:r>
          </a:p>
          <a:p>
            <a:pPr algn="ctr"/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072198" y="5214950"/>
            <a:ext cx="1800200" cy="73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NaOH </a:t>
            </a:r>
          </a:p>
          <a:p>
            <a:pPr algn="ctr"/>
            <a:r>
              <a:rPr lang="en-US" dirty="0"/>
              <a:t>Addition</a:t>
            </a:r>
          </a:p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929322" y="1857364"/>
            <a:ext cx="1800200" cy="73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Buffer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249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00034" y="3143248"/>
            <a:ext cx="5643602" cy="9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1260" cy="10543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mino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cid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ositive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egative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ero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cap="none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harge </a:t>
            </a:r>
            <a:endParaRPr lang="ar-IQ" cap="none" dirty="0" smtClean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857364"/>
            <a:ext cx="8143932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Charged and uncharged form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ionizable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–COOH and –NH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weak acids that exist in solution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protonic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equilibrium : 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572008"/>
            <a:ext cx="8072494" cy="193899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 rtl="0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 algn="justLow" rtl="0"/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While both R–COOH &amp; R–NH3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weak acids , R–COOH is a far stronger than R–NH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Thus , at physiological pH (pH 7.4) , carboxyl group exist entirely as R–COOˉ and amino groups predominantly as R –NH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 rtl="0"/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&#10;F04-02.jpg                                                     0005D4EAMacintosh HD                   B74677AA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86512" y="2928934"/>
            <a:ext cx="2557657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11138"/>
            <a:ext cx="8893175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A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 changes in pH affect amino acids?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3860800"/>
            <a:ext cx="8027987" cy="2320925"/>
            <a:chOff x="249" y="2432"/>
            <a:chExt cx="5057" cy="146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1" y="2432"/>
              <a:ext cx="1351" cy="1143"/>
              <a:chOff x="611" y="2432"/>
              <a:chExt cx="1351" cy="1143"/>
            </a:xfrm>
          </p:grpSpPr>
          <p:sp>
            <p:nvSpPr>
              <p:cNvPr id="43081" name="Rectangle 5"/>
              <p:cNvSpPr>
                <a:spLocks noChangeArrowheads="1"/>
              </p:cNvSpPr>
              <p:nvPr/>
            </p:nvSpPr>
            <p:spPr bwMode="auto">
              <a:xfrm>
                <a:off x="1393" y="2908"/>
                <a:ext cx="155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9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82" name="Rectangle 6"/>
              <p:cNvSpPr>
                <a:spLocks noChangeArrowheads="1"/>
              </p:cNvSpPr>
              <p:nvPr/>
            </p:nvSpPr>
            <p:spPr bwMode="auto">
              <a:xfrm>
                <a:off x="1386" y="3297"/>
                <a:ext cx="16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9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83" name="Rectangle 7"/>
              <p:cNvSpPr>
                <a:spLocks noChangeArrowheads="1"/>
              </p:cNvSpPr>
              <p:nvPr/>
            </p:nvSpPr>
            <p:spPr bwMode="auto">
              <a:xfrm>
                <a:off x="611" y="2901"/>
                <a:ext cx="16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90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84" name="Rectangle 8"/>
              <p:cNvSpPr>
                <a:spLocks noChangeArrowheads="1"/>
              </p:cNvSpPr>
              <p:nvPr/>
            </p:nvSpPr>
            <p:spPr bwMode="auto">
              <a:xfrm>
                <a:off x="771" y="2996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85" name="Rectangle 9"/>
              <p:cNvSpPr>
                <a:spLocks noChangeArrowheads="1"/>
              </p:cNvSpPr>
              <p:nvPr/>
            </p:nvSpPr>
            <p:spPr bwMode="auto">
              <a:xfrm>
                <a:off x="858" y="2901"/>
                <a:ext cx="16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9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86" name="Rectangle 10"/>
              <p:cNvSpPr>
                <a:spLocks noChangeArrowheads="1"/>
              </p:cNvSpPr>
              <p:nvPr/>
            </p:nvSpPr>
            <p:spPr bwMode="auto">
              <a:xfrm>
                <a:off x="1033" y="2821"/>
                <a:ext cx="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 dirty="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43087" name="Rectangle 11"/>
              <p:cNvSpPr>
                <a:spLocks noChangeArrowheads="1"/>
              </p:cNvSpPr>
              <p:nvPr/>
            </p:nvSpPr>
            <p:spPr bwMode="auto">
              <a:xfrm>
                <a:off x="1393" y="2512"/>
                <a:ext cx="155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9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88" name="Rectangle 12"/>
              <p:cNvSpPr>
                <a:spLocks noChangeArrowheads="1"/>
              </p:cNvSpPr>
              <p:nvPr/>
            </p:nvSpPr>
            <p:spPr bwMode="auto">
              <a:xfrm>
                <a:off x="1553" y="2512"/>
                <a:ext cx="16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9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89" name="Rectangle 13"/>
              <p:cNvSpPr>
                <a:spLocks noChangeArrowheads="1"/>
              </p:cNvSpPr>
              <p:nvPr/>
            </p:nvSpPr>
            <p:spPr bwMode="auto">
              <a:xfrm>
                <a:off x="1728" y="2512"/>
                <a:ext cx="16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9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90" name="Rectangle 14"/>
              <p:cNvSpPr>
                <a:spLocks noChangeArrowheads="1"/>
              </p:cNvSpPr>
              <p:nvPr/>
            </p:nvSpPr>
            <p:spPr bwMode="auto">
              <a:xfrm>
                <a:off x="1903" y="2432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91" name="Rectangle 15"/>
              <p:cNvSpPr>
                <a:spLocks noChangeArrowheads="1"/>
              </p:cNvSpPr>
              <p:nvPr/>
            </p:nvSpPr>
            <p:spPr bwMode="auto">
              <a:xfrm>
                <a:off x="1782" y="2908"/>
                <a:ext cx="16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90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92" name="Line 16"/>
              <p:cNvSpPr>
                <a:spLocks noChangeShapeType="1"/>
              </p:cNvSpPr>
              <p:nvPr/>
            </p:nvSpPr>
            <p:spPr bwMode="auto">
              <a:xfrm>
                <a:off x="1466" y="3156"/>
                <a:ext cx="1" cy="17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93" name="Line 17"/>
              <p:cNvSpPr>
                <a:spLocks noChangeShapeType="1"/>
              </p:cNvSpPr>
              <p:nvPr/>
            </p:nvSpPr>
            <p:spPr bwMode="auto">
              <a:xfrm flipH="1">
                <a:off x="1062" y="3039"/>
                <a:ext cx="316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94" name="Line 18"/>
              <p:cNvSpPr>
                <a:spLocks noChangeShapeType="1"/>
              </p:cNvSpPr>
              <p:nvPr/>
            </p:nvSpPr>
            <p:spPr bwMode="auto">
              <a:xfrm flipV="1">
                <a:off x="1466" y="2767"/>
                <a:ext cx="1" cy="17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95" name="Line 19"/>
              <p:cNvSpPr>
                <a:spLocks noChangeShapeType="1"/>
              </p:cNvSpPr>
              <p:nvPr/>
            </p:nvSpPr>
            <p:spPr bwMode="auto">
              <a:xfrm>
                <a:off x="1568" y="3039"/>
                <a:ext cx="185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49" y="2475"/>
              <a:ext cx="5057" cy="1419"/>
              <a:chOff x="249" y="2475"/>
              <a:chExt cx="5057" cy="1419"/>
            </a:xfrm>
          </p:grpSpPr>
          <p:sp>
            <p:nvSpPr>
              <p:cNvPr id="43056" name="Text Box 21"/>
              <p:cNvSpPr txBox="1">
                <a:spLocks noChangeArrowheads="1"/>
              </p:cNvSpPr>
              <p:nvPr/>
            </p:nvSpPr>
            <p:spPr bwMode="auto">
              <a:xfrm>
                <a:off x="249" y="3564"/>
                <a:ext cx="492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AU" sz="2800" dirty="0">
                    <a:latin typeface="Comic Sans MS" pitchFamily="66" charset="0"/>
                  </a:rPr>
                  <a:t>Amino acids can act as a </a:t>
                </a:r>
                <a:r>
                  <a:rPr lang="en-AU" sz="2800" dirty="0">
                    <a:solidFill>
                      <a:srgbClr val="FF0000"/>
                    </a:solidFill>
                    <a:latin typeface="Comic Sans MS" pitchFamily="66" charset="0"/>
                  </a:rPr>
                  <a:t>base</a:t>
                </a:r>
                <a:r>
                  <a:rPr lang="en-AU" sz="2800" dirty="0">
                    <a:latin typeface="Comic Sans MS" pitchFamily="66" charset="0"/>
                  </a:rPr>
                  <a:t> and </a:t>
                </a:r>
                <a:r>
                  <a:rPr lang="en-AU" sz="2800" dirty="0">
                    <a:solidFill>
                      <a:srgbClr val="FF0000"/>
                    </a:solidFill>
                    <a:latin typeface="Comic Sans MS" pitchFamily="66" charset="0"/>
                  </a:rPr>
                  <a:t>accept a H</a:t>
                </a:r>
                <a:r>
                  <a:rPr lang="en-AU" sz="2800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+</a:t>
                </a:r>
                <a:endParaRPr lang="en-AU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894" y="2976"/>
                <a:ext cx="776" cy="192"/>
                <a:chOff x="2894" y="2976"/>
                <a:chExt cx="776" cy="192"/>
              </a:xfrm>
            </p:grpSpPr>
            <p:sp>
              <p:nvSpPr>
                <p:cNvPr id="43078" name="Line 23"/>
                <p:cNvSpPr>
                  <a:spLocks noChangeShapeType="1"/>
                </p:cNvSpPr>
                <p:nvPr/>
              </p:nvSpPr>
              <p:spPr bwMode="auto">
                <a:xfrm>
                  <a:off x="3072" y="3168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3079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3010"/>
                  <a:ext cx="776" cy="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43080" name="Freeform 25"/>
                <p:cNvSpPr>
                  <a:spLocks/>
                </p:cNvSpPr>
                <p:nvPr/>
              </p:nvSpPr>
              <p:spPr bwMode="auto">
                <a:xfrm>
                  <a:off x="3515" y="2976"/>
                  <a:ext cx="145" cy="87"/>
                </a:xfrm>
                <a:custGeom>
                  <a:avLst/>
                  <a:gdLst>
                    <a:gd name="T0" fmla="*/ 145 w 145"/>
                    <a:gd name="T1" fmla="*/ 43 h 87"/>
                    <a:gd name="T2" fmla="*/ 0 w 145"/>
                    <a:gd name="T3" fmla="*/ 87 h 87"/>
                    <a:gd name="T4" fmla="*/ 29 w 145"/>
                    <a:gd name="T5" fmla="*/ 43 h 87"/>
                    <a:gd name="T6" fmla="*/ 0 w 145"/>
                    <a:gd name="T7" fmla="*/ 0 h 87"/>
                    <a:gd name="T8" fmla="*/ 145 w 145"/>
                    <a:gd name="T9" fmla="*/ 4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87"/>
                    <a:gd name="T17" fmla="*/ 145 w 145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87">
                      <a:moveTo>
                        <a:pt x="145" y="43"/>
                      </a:moveTo>
                      <a:lnTo>
                        <a:pt x="0" y="87"/>
                      </a:lnTo>
                      <a:lnTo>
                        <a:pt x="29" y="43"/>
                      </a:lnTo>
                      <a:lnTo>
                        <a:pt x="0" y="0"/>
                      </a:lnTo>
                      <a:lnTo>
                        <a:pt x="145" y="43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sp>
            <p:nvSpPr>
              <p:cNvPr id="43058" name="Rectangle 26"/>
              <p:cNvSpPr>
                <a:spLocks noChangeArrowheads="1"/>
              </p:cNvSpPr>
              <p:nvPr/>
            </p:nvSpPr>
            <p:spPr bwMode="auto">
              <a:xfrm>
                <a:off x="2646" y="2821"/>
                <a:ext cx="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AU" sz="2400">
                  <a:latin typeface="Times New Roman" pitchFamily="18" charset="0"/>
                </a:endParaRPr>
              </a:p>
            </p:txBody>
          </p: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107" y="2865"/>
                <a:ext cx="547" cy="314"/>
                <a:chOff x="2107" y="2865"/>
                <a:chExt cx="547" cy="314"/>
              </a:xfrm>
            </p:grpSpPr>
            <p:sp>
              <p:nvSpPr>
                <p:cNvPr id="43076" name="Rectangle 28"/>
                <p:cNvSpPr>
                  <a:spLocks noChangeArrowheads="1"/>
                </p:cNvSpPr>
                <p:nvPr/>
              </p:nvSpPr>
              <p:spPr bwMode="auto">
                <a:xfrm>
                  <a:off x="2486" y="2901"/>
                  <a:ext cx="16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H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77" name="Rectangle 29"/>
                <p:cNvSpPr>
                  <a:spLocks noChangeArrowheads="1"/>
                </p:cNvSpPr>
                <p:nvPr/>
              </p:nvSpPr>
              <p:spPr bwMode="auto">
                <a:xfrm>
                  <a:off x="2107" y="2865"/>
                  <a:ext cx="24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 + 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845" y="2475"/>
                <a:ext cx="1461" cy="1057"/>
                <a:chOff x="3845" y="2475"/>
                <a:chExt cx="1461" cy="1057"/>
              </a:xfrm>
            </p:grpSpPr>
            <p:sp>
              <p:nvSpPr>
                <p:cNvPr id="43061" name="Rectangle 31"/>
                <p:cNvSpPr>
                  <a:spLocks noChangeArrowheads="1"/>
                </p:cNvSpPr>
                <p:nvPr/>
              </p:nvSpPr>
              <p:spPr bwMode="auto">
                <a:xfrm>
                  <a:off x="4628" y="2865"/>
                  <a:ext cx="155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C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62" name="Rectangle 32"/>
                <p:cNvSpPr>
                  <a:spLocks noChangeArrowheads="1"/>
                </p:cNvSpPr>
                <p:nvPr/>
              </p:nvSpPr>
              <p:spPr bwMode="auto">
                <a:xfrm>
                  <a:off x="4620" y="3254"/>
                  <a:ext cx="16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R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845" y="2857"/>
                  <a:ext cx="16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H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005" y="2952"/>
                  <a:ext cx="88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200">
                      <a:solidFill>
                        <a:srgbClr val="000000"/>
                      </a:solidFill>
                      <a:latin typeface="Times New Roman" pitchFamily="18" charset="0"/>
                    </a:rPr>
                    <a:t>3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65" name="Rectangle 35"/>
                <p:cNvSpPr>
                  <a:spLocks noChangeArrowheads="1"/>
                </p:cNvSpPr>
                <p:nvPr/>
              </p:nvSpPr>
              <p:spPr bwMode="auto">
                <a:xfrm>
                  <a:off x="4093" y="2857"/>
                  <a:ext cx="16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N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66" name="Rectangle 36"/>
                <p:cNvSpPr>
                  <a:spLocks noChangeArrowheads="1"/>
                </p:cNvSpPr>
                <p:nvPr/>
              </p:nvSpPr>
              <p:spPr bwMode="auto">
                <a:xfrm>
                  <a:off x="4268" y="2777"/>
                  <a:ext cx="99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200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67" name="Rectangle 37"/>
                <p:cNvSpPr>
                  <a:spLocks noChangeArrowheads="1"/>
                </p:cNvSpPr>
                <p:nvPr/>
              </p:nvSpPr>
              <p:spPr bwMode="auto">
                <a:xfrm>
                  <a:off x="4628" y="2475"/>
                  <a:ext cx="155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C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68" name="Rectangle 38"/>
                <p:cNvSpPr>
                  <a:spLocks noChangeArrowheads="1"/>
                </p:cNvSpPr>
                <p:nvPr/>
              </p:nvSpPr>
              <p:spPr bwMode="auto">
                <a:xfrm>
                  <a:off x="4788" y="2475"/>
                  <a:ext cx="16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O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69" name="Rectangle 39"/>
                <p:cNvSpPr>
                  <a:spLocks noChangeArrowheads="1"/>
                </p:cNvSpPr>
                <p:nvPr/>
              </p:nvSpPr>
              <p:spPr bwMode="auto">
                <a:xfrm>
                  <a:off x="4963" y="2475"/>
                  <a:ext cx="16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O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70" name="Rectangle 40"/>
                <p:cNvSpPr>
                  <a:spLocks noChangeArrowheads="1"/>
                </p:cNvSpPr>
                <p:nvPr/>
              </p:nvSpPr>
              <p:spPr bwMode="auto">
                <a:xfrm>
                  <a:off x="5138" y="2475"/>
                  <a:ext cx="16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H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71" name="Rectangle 41"/>
                <p:cNvSpPr>
                  <a:spLocks noChangeArrowheads="1"/>
                </p:cNvSpPr>
                <p:nvPr/>
              </p:nvSpPr>
              <p:spPr bwMode="auto">
                <a:xfrm>
                  <a:off x="5017" y="2865"/>
                  <a:ext cx="16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AU" sz="2900">
                      <a:solidFill>
                        <a:srgbClr val="000000"/>
                      </a:solidFill>
                      <a:latin typeface="Times New Roman" pitchFamily="18" charset="0"/>
                    </a:rPr>
                    <a:t>H</a:t>
                  </a:r>
                  <a:endParaRPr lang="en-AU" sz="2400">
                    <a:latin typeface="Times New Roman" pitchFamily="18" charset="0"/>
                  </a:endParaRPr>
                </a:p>
              </p:txBody>
            </p:sp>
            <p:sp>
              <p:nvSpPr>
                <p:cNvPr id="43072" name="Line 42"/>
                <p:cNvSpPr>
                  <a:spLocks noChangeShapeType="1"/>
                </p:cNvSpPr>
                <p:nvPr/>
              </p:nvSpPr>
              <p:spPr bwMode="auto">
                <a:xfrm>
                  <a:off x="4700" y="3112"/>
                  <a:ext cx="1" cy="17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4307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297" y="2996"/>
                  <a:ext cx="316" cy="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4307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700" y="2723"/>
                  <a:ext cx="1" cy="17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43075" name="Line 45"/>
                <p:cNvSpPr>
                  <a:spLocks noChangeShapeType="1"/>
                </p:cNvSpPr>
                <p:nvPr/>
              </p:nvSpPr>
              <p:spPr bwMode="auto">
                <a:xfrm>
                  <a:off x="4802" y="2996"/>
                  <a:ext cx="186" cy="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</p:grpSp>
      </p:grp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395288" y="3270250"/>
            <a:ext cx="79406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 dirty="0">
                <a:latin typeface="Comic Sans MS" pitchFamily="66" charset="0"/>
              </a:rPr>
              <a:t>Amino acids can act as an </a:t>
            </a:r>
            <a:r>
              <a:rPr lang="en-AU" sz="2800" dirty="0">
                <a:solidFill>
                  <a:srgbClr val="FF0000"/>
                </a:solidFill>
                <a:latin typeface="Comic Sans MS" pitchFamily="66" charset="0"/>
              </a:rPr>
              <a:t>acid</a:t>
            </a:r>
            <a:r>
              <a:rPr lang="en-AU" sz="2800" dirty="0">
                <a:latin typeface="Comic Sans MS" pitchFamily="66" charset="0"/>
              </a:rPr>
              <a:t> and </a:t>
            </a:r>
            <a:r>
              <a:rPr lang="en-AU" sz="2800" dirty="0">
                <a:solidFill>
                  <a:srgbClr val="FF0000"/>
                </a:solidFill>
                <a:latin typeface="Comic Sans MS" pitchFamily="66" charset="0"/>
              </a:rPr>
              <a:t>donate a H</a:t>
            </a:r>
            <a:r>
              <a:rPr lang="en-AU" sz="28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A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827088" y="1571612"/>
            <a:ext cx="7173936" cy="1641488"/>
            <a:chOff x="1020" y="619"/>
            <a:chExt cx="3938" cy="1168"/>
          </a:xfrm>
        </p:grpSpPr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020" y="619"/>
              <a:ext cx="1239" cy="1168"/>
              <a:chOff x="1020" y="619"/>
              <a:chExt cx="1239" cy="1168"/>
            </a:xfrm>
          </p:grpSpPr>
          <p:sp>
            <p:nvSpPr>
              <p:cNvPr id="43039" name="Rectangle 49"/>
              <p:cNvSpPr>
                <a:spLocks noChangeArrowheads="1"/>
              </p:cNvSpPr>
              <p:nvPr/>
            </p:nvSpPr>
            <p:spPr bwMode="auto">
              <a:xfrm>
                <a:off x="1756" y="1104"/>
                <a:ext cx="16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0" name="Rectangle 50"/>
              <p:cNvSpPr>
                <a:spLocks noChangeArrowheads="1"/>
              </p:cNvSpPr>
              <p:nvPr/>
            </p:nvSpPr>
            <p:spPr bwMode="auto">
              <a:xfrm>
                <a:off x="1750" y="1501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1" name="Rectangle 51"/>
              <p:cNvSpPr>
                <a:spLocks noChangeArrowheads="1"/>
              </p:cNvSpPr>
              <p:nvPr/>
            </p:nvSpPr>
            <p:spPr bwMode="auto">
              <a:xfrm>
                <a:off x="1020" y="1097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2" name="Rectangle 52"/>
              <p:cNvSpPr>
                <a:spLocks noChangeArrowheads="1"/>
              </p:cNvSpPr>
              <p:nvPr/>
            </p:nvSpPr>
            <p:spPr bwMode="auto">
              <a:xfrm>
                <a:off x="1228" y="1193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3" name="Rectangle 53"/>
              <p:cNvSpPr>
                <a:spLocks noChangeArrowheads="1"/>
              </p:cNvSpPr>
              <p:nvPr/>
            </p:nvSpPr>
            <p:spPr bwMode="auto">
              <a:xfrm>
                <a:off x="1302" y="1097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4" name="Rectangle 54"/>
              <p:cNvSpPr>
                <a:spLocks noChangeArrowheads="1"/>
              </p:cNvSpPr>
              <p:nvPr/>
            </p:nvSpPr>
            <p:spPr bwMode="auto">
              <a:xfrm>
                <a:off x="1451" y="1015"/>
                <a:ext cx="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5" name="Rectangle 55"/>
              <p:cNvSpPr>
                <a:spLocks noChangeArrowheads="1"/>
              </p:cNvSpPr>
              <p:nvPr/>
            </p:nvSpPr>
            <p:spPr bwMode="auto">
              <a:xfrm>
                <a:off x="1756" y="701"/>
                <a:ext cx="16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 dirty="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43046" name="Rectangle 56"/>
              <p:cNvSpPr>
                <a:spLocks noChangeArrowheads="1"/>
              </p:cNvSpPr>
              <p:nvPr/>
            </p:nvSpPr>
            <p:spPr bwMode="auto">
              <a:xfrm>
                <a:off x="1892" y="701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7" name="Rectangle 57"/>
              <p:cNvSpPr>
                <a:spLocks noChangeArrowheads="1"/>
              </p:cNvSpPr>
              <p:nvPr/>
            </p:nvSpPr>
            <p:spPr bwMode="auto">
              <a:xfrm>
                <a:off x="2040" y="701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8" name="Rectangle 58"/>
              <p:cNvSpPr>
                <a:spLocks noChangeArrowheads="1"/>
              </p:cNvSpPr>
              <p:nvPr/>
            </p:nvSpPr>
            <p:spPr bwMode="auto">
              <a:xfrm>
                <a:off x="2189" y="619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49" name="Rectangle 59"/>
              <p:cNvSpPr>
                <a:spLocks noChangeArrowheads="1"/>
              </p:cNvSpPr>
              <p:nvPr/>
            </p:nvSpPr>
            <p:spPr bwMode="auto">
              <a:xfrm>
                <a:off x="2086" y="1104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50" name="Line 60"/>
              <p:cNvSpPr>
                <a:spLocks noChangeShapeType="1"/>
              </p:cNvSpPr>
              <p:nvPr/>
            </p:nvSpPr>
            <p:spPr bwMode="auto">
              <a:xfrm>
                <a:off x="1818" y="1357"/>
                <a:ext cx="1" cy="1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51" name="Line 61"/>
              <p:cNvSpPr>
                <a:spLocks noChangeShapeType="1"/>
              </p:cNvSpPr>
              <p:nvPr/>
            </p:nvSpPr>
            <p:spPr bwMode="auto">
              <a:xfrm flipH="1">
                <a:off x="1475" y="1238"/>
                <a:ext cx="26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52" name="Line 62"/>
              <p:cNvSpPr>
                <a:spLocks noChangeShapeType="1"/>
              </p:cNvSpPr>
              <p:nvPr/>
            </p:nvSpPr>
            <p:spPr bwMode="auto">
              <a:xfrm flipV="1">
                <a:off x="1818" y="961"/>
                <a:ext cx="1" cy="1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53" name="Line 63"/>
              <p:cNvSpPr>
                <a:spLocks noChangeShapeType="1"/>
              </p:cNvSpPr>
              <p:nvPr/>
            </p:nvSpPr>
            <p:spPr bwMode="auto">
              <a:xfrm>
                <a:off x="1904" y="1238"/>
                <a:ext cx="15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2448" y="1164"/>
              <a:ext cx="659" cy="89"/>
              <a:chOff x="2448" y="1164"/>
              <a:chExt cx="659" cy="89"/>
            </a:xfrm>
          </p:grpSpPr>
          <p:sp>
            <p:nvSpPr>
              <p:cNvPr id="43037" name="Line 65"/>
              <p:cNvSpPr>
                <a:spLocks noChangeShapeType="1"/>
              </p:cNvSpPr>
              <p:nvPr/>
            </p:nvSpPr>
            <p:spPr bwMode="auto">
              <a:xfrm>
                <a:off x="2448" y="1208"/>
                <a:ext cx="65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38" name="Freeform 66"/>
              <p:cNvSpPr>
                <a:spLocks/>
              </p:cNvSpPr>
              <p:nvPr/>
            </p:nvSpPr>
            <p:spPr bwMode="auto">
              <a:xfrm>
                <a:off x="2984" y="1164"/>
                <a:ext cx="123" cy="89"/>
              </a:xfrm>
              <a:custGeom>
                <a:avLst/>
                <a:gdLst>
                  <a:gd name="T0" fmla="*/ 123 w 123"/>
                  <a:gd name="T1" fmla="*/ 44 h 89"/>
                  <a:gd name="T2" fmla="*/ 0 w 123"/>
                  <a:gd name="T3" fmla="*/ 89 h 89"/>
                  <a:gd name="T4" fmla="*/ 24 w 123"/>
                  <a:gd name="T5" fmla="*/ 44 h 89"/>
                  <a:gd name="T6" fmla="*/ 0 w 123"/>
                  <a:gd name="T7" fmla="*/ 0 h 89"/>
                  <a:gd name="T8" fmla="*/ 123 w 123"/>
                  <a:gd name="T9" fmla="*/ 44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89"/>
                  <a:gd name="T17" fmla="*/ 123 w 123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89">
                    <a:moveTo>
                      <a:pt x="123" y="44"/>
                    </a:moveTo>
                    <a:lnTo>
                      <a:pt x="0" y="89"/>
                    </a:lnTo>
                    <a:lnTo>
                      <a:pt x="24" y="44"/>
                    </a:lnTo>
                    <a:lnTo>
                      <a:pt x="0" y="0"/>
                    </a:lnTo>
                    <a:lnTo>
                      <a:pt x="123" y="4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3288" y="619"/>
              <a:ext cx="1098" cy="1168"/>
              <a:chOff x="3288" y="619"/>
              <a:chExt cx="1098" cy="1168"/>
            </a:xfrm>
          </p:grpSpPr>
          <p:sp>
            <p:nvSpPr>
              <p:cNvPr id="43023" name="Rectangle 68"/>
              <p:cNvSpPr>
                <a:spLocks noChangeArrowheads="1"/>
              </p:cNvSpPr>
              <p:nvPr/>
            </p:nvSpPr>
            <p:spPr bwMode="auto">
              <a:xfrm>
                <a:off x="3882" y="1104"/>
                <a:ext cx="16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 dirty="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43024" name="Rectangle 69"/>
              <p:cNvSpPr>
                <a:spLocks noChangeArrowheads="1"/>
              </p:cNvSpPr>
              <p:nvPr/>
            </p:nvSpPr>
            <p:spPr bwMode="auto">
              <a:xfrm>
                <a:off x="3876" y="1501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25" name="Rectangle 70"/>
              <p:cNvSpPr>
                <a:spLocks noChangeArrowheads="1"/>
              </p:cNvSpPr>
              <p:nvPr/>
            </p:nvSpPr>
            <p:spPr bwMode="auto">
              <a:xfrm>
                <a:off x="3288" y="1117"/>
                <a:ext cx="175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26" name="Rectangle 71"/>
              <p:cNvSpPr>
                <a:spLocks noChangeArrowheads="1"/>
              </p:cNvSpPr>
              <p:nvPr/>
            </p:nvSpPr>
            <p:spPr bwMode="auto">
              <a:xfrm>
                <a:off x="3472" y="1201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27" name="Rectangle 72"/>
              <p:cNvSpPr>
                <a:spLocks noChangeArrowheads="1"/>
              </p:cNvSpPr>
              <p:nvPr/>
            </p:nvSpPr>
            <p:spPr bwMode="auto">
              <a:xfrm>
                <a:off x="3546" y="1104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28" name="Rectangle 73"/>
              <p:cNvSpPr>
                <a:spLocks noChangeArrowheads="1"/>
              </p:cNvSpPr>
              <p:nvPr/>
            </p:nvSpPr>
            <p:spPr bwMode="auto">
              <a:xfrm>
                <a:off x="3882" y="701"/>
                <a:ext cx="16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29" name="Rectangle 74"/>
              <p:cNvSpPr>
                <a:spLocks noChangeArrowheads="1"/>
              </p:cNvSpPr>
              <p:nvPr/>
            </p:nvSpPr>
            <p:spPr bwMode="auto">
              <a:xfrm>
                <a:off x="4018" y="701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30" name="Rectangle 75"/>
              <p:cNvSpPr>
                <a:spLocks noChangeArrowheads="1"/>
              </p:cNvSpPr>
              <p:nvPr/>
            </p:nvSpPr>
            <p:spPr bwMode="auto">
              <a:xfrm>
                <a:off x="4167" y="701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31" name="Rectangle 76"/>
              <p:cNvSpPr>
                <a:spLocks noChangeArrowheads="1"/>
              </p:cNvSpPr>
              <p:nvPr/>
            </p:nvSpPr>
            <p:spPr bwMode="auto">
              <a:xfrm>
                <a:off x="4315" y="619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2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32" name="Rectangle 77"/>
              <p:cNvSpPr>
                <a:spLocks noChangeArrowheads="1"/>
              </p:cNvSpPr>
              <p:nvPr/>
            </p:nvSpPr>
            <p:spPr bwMode="auto">
              <a:xfrm>
                <a:off x="4213" y="1104"/>
                <a:ext cx="17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AU" sz="300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AU" sz="2400">
                  <a:latin typeface="Times New Roman" pitchFamily="18" charset="0"/>
                </a:endParaRPr>
              </a:p>
            </p:txBody>
          </p:sp>
          <p:sp>
            <p:nvSpPr>
              <p:cNvPr id="43033" name="Line 78"/>
              <p:cNvSpPr>
                <a:spLocks noChangeShapeType="1"/>
              </p:cNvSpPr>
              <p:nvPr/>
            </p:nvSpPr>
            <p:spPr bwMode="auto">
              <a:xfrm>
                <a:off x="3944" y="1357"/>
                <a:ext cx="1" cy="1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34" name="Line 79"/>
              <p:cNvSpPr>
                <a:spLocks noChangeShapeType="1"/>
              </p:cNvSpPr>
              <p:nvPr/>
            </p:nvSpPr>
            <p:spPr bwMode="auto">
              <a:xfrm flipH="1">
                <a:off x="3719" y="1238"/>
                <a:ext cx="15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35" name="Line 80"/>
              <p:cNvSpPr>
                <a:spLocks noChangeShapeType="1"/>
              </p:cNvSpPr>
              <p:nvPr/>
            </p:nvSpPr>
            <p:spPr bwMode="auto">
              <a:xfrm flipV="1">
                <a:off x="3944" y="961"/>
                <a:ext cx="1" cy="1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036" name="Line 81"/>
              <p:cNvSpPr>
                <a:spLocks noChangeShapeType="1"/>
              </p:cNvSpPr>
              <p:nvPr/>
            </p:nvSpPr>
            <p:spPr bwMode="auto">
              <a:xfrm>
                <a:off x="4031" y="1238"/>
                <a:ext cx="15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43020" name="Rectangle 82"/>
            <p:cNvSpPr>
              <a:spLocks noChangeArrowheads="1"/>
            </p:cNvSpPr>
            <p:nvPr/>
          </p:nvSpPr>
          <p:spPr bwMode="auto">
            <a:xfrm>
              <a:off x="4723" y="1097"/>
              <a:ext cx="17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300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en-AU" sz="2400">
                <a:latin typeface="Times New Roman" pitchFamily="18" charset="0"/>
              </a:endParaRPr>
            </a:p>
          </p:txBody>
        </p:sp>
        <p:sp>
          <p:nvSpPr>
            <p:cNvPr id="43021" name="Rectangle 83"/>
            <p:cNvSpPr>
              <a:spLocks noChangeArrowheads="1"/>
            </p:cNvSpPr>
            <p:nvPr/>
          </p:nvSpPr>
          <p:spPr bwMode="auto">
            <a:xfrm>
              <a:off x="4859" y="1015"/>
              <a:ext cx="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22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AU" sz="2400">
                <a:latin typeface="Times New Roman" pitchFamily="18" charset="0"/>
              </a:endParaRPr>
            </a:p>
          </p:txBody>
        </p:sp>
        <p:sp>
          <p:nvSpPr>
            <p:cNvPr id="43022" name="Rectangle 84"/>
            <p:cNvSpPr>
              <a:spLocks noChangeArrowheads="1"/>
            </p:cNvSpPr>
            <p:nvPr/>
          </p:nvSpPr>
          <p:spPr bwMode="auto">
            <a:xfrm>
              <a:off x="4439" y="1075"/>
              <a:ext cx="25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AU" sz="3000">
                  <a:solidFill>
                    <a:srgbClr val="000000"/>
                  </a:solidFill>
                  <a:latin typeface="Times New Roman" pitchFamily="18" charset="0"/>
                </a:rPr>
                <a:t> + </a:t>
              </a:r>
              <a:endParaRPr lang="en-AU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3"/>
            <a:ext cx="8786874" cy="7143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Acid-Base Properties of Amino Acids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844550"/>
            <a:ext cx="8786874" cy="4084648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200" dirty="0" smtClean="0">
                <a:cs typeface="Arial" pitchFamily="34" charset="0"/>
              </a:rPr>
              <a:t>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Arial" pitchFamily="34" charset="0"/>
              </a:rPr>
              <a:t>Example: the following chemical structures for </a:t>
            </a:r>
            <a:r>
              <a:rPr lang="en-US" sz="2400" dirty="0" err="1" smtClean="0">
                <a:cs typeface="Arial" pitchFamily="34" charset="0"/>
              </a:rPr>
              <a:t>glycine</a:t>
            </a:r>
            <a:r>
              <a:rPr lang="en-US" sz="2400" dirty="0" smtClean="0">
                <a:cs typeface="Arial" pitchFamily="34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i="1" dirty="0" smtClean="0">
                <a:cs typeface="Arial" pitchFamily="34" charset="0"/>
              </a:rPr>
              <a:t>              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cs typeface="Arial" pitchFamily="34" charset="0"/>
              </a:rPr>
              <a:t>                                                 	 </a:t>
            </a:r>
            <a:r>
              <a:rPr lang="en-US" sz="1800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r>
              <a:rPr lang="en-US" sz="1800" baseline="-25000" dirty="0" smtClean="0">
                <a:solidFill>
                  <a:srgbClr val="0000FF"/>
                </a:solidFill>
                <a:cs typeface="Arial" pitchFamily="34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sz="1800" dirty="0" smtClean="0">
                <a:cs typeface="Arial" pitchFamily="34" charset="0"/>
              </a:rPr>
              <a:t> – CH</a:t>
            </a:r>
            <a:r>
              <a:rPr lang="en-US" sz="1800" baseline="-25000" dirty="0" smtClean="0">
                <a:cs typeface="Arial" pitchFamily="34" charset="0"/>
              </a:rPr>
              <a:t>2</a:t>
            </a:r>
            <a:r>
              <a:rPr lang="en-US" sz="1800" dirty="0" smtClean="0">
                <a:cs typeface="Arial" pitchFamily="34" charset="0"/>
              </a:rPr>
              <a:t> -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COOH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200" dirty="0" smtClean="0">
                <a:cs typeface="Arial" pitchFamily="34" charset="0"/>
              </a:rPr>
              <a:t>	 </a:t>
            </a:r>
            <a:r>
              <a:rPr lang="en-US" dirty="0" smtClean="0">
                <a:cs typeface="Arial" pitchFamily="34" charset="0"/>
              </a:rPr>
              <a:t>at</a:t>
            </a:r>
            <a:r>
              <a:rPr lang="en-US" sz="1200" dirty="0" smtClean="0">
                <a:cs typeface="Arial" pitchFamily="34" charset="0"/>
              </a:rPr>
              <a:t>     </a:t>
            </a:r>
            <a:r>
              <a:rPr lang="en-US" u="sng" dirty="0" smtClean="0">
                <a:cs typeface="Arial" pitchFamily="34" charset="0"/>
              </a:rPr>
              <a:t>pH=1:</a:t>
            </a:r>
            <a:r>
              <a:rPr lang="en-US" dirty="0" smtClean="0">
                <a:cs typeface="Arial" pitchFamily="34" charset="0"/>
              </a:rPr>
              <a:t>		</a:t>
            </a:r>
            <a:r>
              <a:rPr lang="en-US" baseline="30000" dirty="0" smtClean="0">
                <a:solidFill>
                  <a:srgbClr val="0000FF"/>
                </a:solidFill>
                <a:cs typeface="Arial" pitchFamily="34" charset="0"/>
              </a:rPr>
              <a:t>+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dirty="0" smtClean="0">
                <a:cs typeface="Arial" pitchFamily="34" charset="0"/>
              </a:rPr>
              <a:t> – CH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COOH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u="sng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u="sng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>
                <a:cs typeface="Arial" pitchFamily="34" charset="0"/>
              </a:rPr>
              <a:t>	at    </a:t>
            </a:r>
            <a:r>
              <a:rPr lang="en-US" u="sng" dirty="0" smtClean="0">
                <a:cs typeface="Arial" pitchFamily="34" charset="0"/>
              </a:rPr>
              <a:t>pH=7:</a:t>
            </a:r>
            <a:r>
              <a:rPr lang="en-US" dirty="0" smtClean="0">
                <a:cs typeface="Arial" pitchFamily="34" charset="0"/>
              </a:rPr>
              <a:t>		</a:t>
            </a:r>
            <a:r>
              <a:rPr lang="en-US" baseline="30000" dirty="0" smtClean="0">
                <a:solidFill>
                  <a:srgbClr val="0000FF"/>
                </a:solidFill>
                <a:cs typeface="Arial" pitchFamily="34" charset="0"/>
              </a:rPr>
              <a:t>+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dirty="0" smtClean="0">
                <a:cs typeface="Arial" pitchFamily="34" charset="0"/>
              </a:rPr>
              <a:t> – CH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 –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COO</a:t>
            </a:r>
            <a:r>
              <a:rPr lang="en-US" baseline="30000" dirty="0" smtClean="0">
                <a:solidFill>
                  <a:srgbClr val="FF0000"/>
                </a:solidFill>
                <a:cs typeface="Arial" pitchFamily="34" charset="0"/>
              </a:rPr>
              <a:t>-                      </a:t>
            </a:r>
            <a:r>
              <a:rPr lang="en-US" dirty="0" smtClean="0">
                <a:cs typeface="Arial" pitchFamily="34" charset="0"/>
              </a:rPr>
              <a:t> “ Zwitterions ”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u="sng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u="sng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cs typeface="Arial" pitchFamily="34" charset="0"/>
              </a:rPr>
              <a:t>	at    </a:t>
            </a:r>
            <a:r>
              <a:rPr lang="en-US" u="sng" dirty="0" smtClean="0">
                <a:cs typeface="Arial" pitchFamily="34" charset="0"/>
              </a:rPr>
              <a:t>pH=12:</a:t>
            </a:r>
            <a:r>
              <a:rPr lang="en-US" dirty="0" smtClean="0">
                <a:cs typeface="Arial" pitchFamily="34" charset="0"/>
              </a:rPr>
              <a:t>		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r>
              <a:rPr lang="en-US" dirty="0" smtClean="0">
                <a:cs typeface="Arial" pitchFamily="34" charset="0"/>
              </a:rPr>
              <a:t> – CH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 –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COO</a:t>
            </a:r>
            <a:r>
              <a:rPr lang="en-US" baseline="30000" dirty="0" smtClean="0">
                <a:solidFill>
                  <a:srgbClr val="FF0000"/>
                </a:solidFill>
                <a:cs typeface="Arial" pitchFamily="34" charset="0"/>
              </a:rPr>
              <a:t>-</a:t>
            </a:r>
            <a:endParaRPr lang="en-US" baseline="300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000" baseline="30000" dirty="0" smtClean="0">
                <a:solidFill>
                  <a:srgbClr val="0000FF"/>
                </a:solidFill>
                <a:cs typeface="Arial" pitchFamily="34" charset="0"/>
              </a:rPr>
              <a:t>			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000" baseline="30000" dirty="0" smtClean="0">
                <a:solidFill>
                  <a:srgbClr val="0000FF"/>
                </a:solidFill>
                <a:cs typeface="Arial" pitchFamily="34" charset="0"/>
              </a:rPr>
              <a:t>			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44" y="4941888"/>
            <a:ext cx="878687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2" algn="l" rtl="0">
              <a:defRPr/>
            </a:pPr>
            <a:endParaRPr lang="en-US" baseline="30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5715008" y="3286124"/>
            <a:ext cx="5730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4643446"/>
            <a:ext cx="8786874" cy="20002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643470" cy="50006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Amino acids have characteristic titration curves</a:t>
            </a:r>
          </a:p>
          <a:p>
            <a:pPr algn="justLow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Acid-base titration involves the gradual addition or removal of protons</a:t>
            </a:r>
          </a:p>
          <a:p>
            <a:pPr algn="justLow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provided by the titration curve of an amino acid involve: The regions of its buffering power, its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zwetterions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the specified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isoelectric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point of that amino acids 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Titration Solution of an amino acid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7752" y="1643050"/>
            <a:ext cx="3857652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86314" y="6143644"/>
            <a:ext cx="392909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b="1" spc="150" dirty="0" smtClean="0">
                <a:latin typeface="Times New Roman" pitchFamily="18" charset="0"/>
                <a:cs typeface="Times New Roman" pitchFamily="18" charset="0"/>
              </a:rPr>
              <a:t>Titration curve of </a:t>
            </a:r>
            <a:r>
              <a:rPr lang="en-US" sz="2000" b="1" spc="150" dirty="0" err="1" smtClean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000" b="1" spc="1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38653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2844" y="1428736"/>
            <a:ext cx="4214841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applying the Henderson-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Hasselbalch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equation to each dissociable acidic group, it is possible to calculate the complete titration curve of a weak acid. </a:t>
            </a:r>
          </a:p>
          <a:p>
            <a:pPr algn="justLow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Figure 1 shows the change in pH that occurs during the addition of base to the fully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protonated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(I) to produce the completely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deprotonated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 (III).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9300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Titration curve of </a:t>
            </a:r>
            <a:r>
              <a:rPr lang="en-U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alanine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IQ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29124" y="1428736"/>
            <a:ext cx="4500594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572132" y="5929330"/>
            <a:ext cx="35719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3" y="1500174"/>
            <a:ext cx="4572032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Note the following:</a:t>
            </a:r>
          </a:p>
          <a:p>
            <a:pPr algn="justLow">
              <a:buNone/>
            </a:pPr>
            <a:r>
              <a:rPr lang="en-US" b="1" dirty="0" smtClean="0"/>
              <a:t>  </a:t>
            </a:r>
            <a:r>
              <a:rPr lang="en-US" dirty="0" smtClean="0"/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Buffer pairs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– COOH/– COO– pair can serve as a buffer in the pH region around pK1, and the – NH3+/– NH2 pair can buffer in the region around pK2.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When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 =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When the pH is equal to pK1 (2.3), equal amounts of forms I and II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exist in solution. When the pH is equal to pK2 (9.1), equal amounts of forms II and III are present in solution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9300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Titration curve of </a:t>
            </a:r>
            <a:r>
              <a:rPr lang="en-U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alanine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IQ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1500174"/>
            <a:ext cx="4214842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57884" y="6143644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285860"/>
            <a:ext cx="8429684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5720" y="3429000"/>
            <a:ext cx="8501122" cy="32101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Isoelectric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point: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At neutral pH,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exists predominantly as the dipolar form II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which the amino and carboxyl groups are ionized, but the net charge is zero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Zwetterions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isoelectric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point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the pH at which an amino acid is electrically neutral, that is, in which the sum of the positive charges equals the sum of the negative charges. 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an amino acid,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that has only two dissociable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hydrogens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(one from the α-carboxyl and one from the α-amino group),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average of pK1 and pK2</a:t>
            </a:r>
          </a:p>
          <a:p>
            <a:pPr algn="justLow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[2.3 + 9.1]/2 = 5.7 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is, thus, midway between pK1 (2.3) and pK2 (9.1).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Titration curve of </a:t>
            </a:r>
            <a:r>
              <a:rPr lang="en-U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alanine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IQ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388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“Zwitterions ” :</a:t>
            </a:r>
          </a:p>
          <a:p>
            <a:pPr lvl="1" algn="justLow">
              <a:defRPr/>
            </a:pPr>
            <a:r>
              <a:rPr lang="en-US" dirty="0" smtClean="0">
                <a:cs typeface="Arial" pitchFamily="34" charset="0"/>
              </a:rPr>
              <a:t>Zwitterions are one example of an </a:t>
            </a:r>
            <a:r>
              <a:rPr lang="en-US" dirty="0" err="1" smtClean="0">
                <a:cs typeface="Arial" pitchFamily="34" charset="0"/>
              </a:rPr>
              <a:t>isoelectric</a:t>
            </a:r>
            <a:r>
              <a:rPr lang="en-US" dirty="0" smtClean="0">
                <a:cs typeface="Arial" pitchFamily="34" charset="0"/>
              </a:rPr>
              <a:t> species : the form of a molecule that has an equal number of positive and negative charges and thus is electrically neutral</a:t>
            </a:r>
            <a:endParaRPr lang="ar-IQ" dirty="0" smtClean="0">
              <a:cs typeface="Arial" pitchFamily="34" charset="0"/>
            </a:endParaRPr>
          </a:p>
          <a:p>
            <a:pPr lvl="1" algn="justLow">
              <a:defRPr/>
            </a:pPr>
            <a:r>
              <a:rPr lang="en-US" dirty="0" smtClean="0">
                <a:cs typeface="Arial" pitchFamily="34" charset="0"/>
              </a:rPr>
              <a:t>Ions bearing two charges were named </a:t>
            </a:r>
            <a:r>
              <a:rPr lang="en-US" dirty="0" err="1" smtClean="0">
                <a:cs typeface="Arial" pitchFamily="34" charset="0"/>
              </a:rPr>
              <a:t>zwitter</a:t>
            </a:r>
            <a:r>
              <a:rPr lang="en-US" dirty="0" smtClean="0">
                <a:cs typeface="Arial" pitchFamily="34" charset="0"/>
              </a:rPr>
              <a:t> ions by German scientists;  the name still applies today, e.g. </a:t>
            </a:r>
            <a:r>
              <a:rPr lang="en-US" dirty="0" err="1" smtClean="0">
                <a:cs typeface="Arial" pitchFamily="34" charset="0"/>
              </a:rPr>
              <a:t>glycin</a:t>
            </a:r>
            <a:r>
              <a:rPr lang="en-US" dirty="0" smtClean="0">
                <a:cs typeface="Arial" pitchFamily="34" charset="0"/>
              </a:rPr>
              <a:t> at neutral pH    </a:t>
            </a:r>
            <a:r>
              <a:rPr lang="en-US" baseline="30000" dirty="0" smtClean="0">
                <a:solidFill>
                  <a:srgbClr val="0000FF"/>
                </a:solidFill>
                <a:cs typeface="Arial" pitchFamily="34" charset="0"/>
              </a:rPr>
              <a:t>+</a:t>
            </a:r>
            <a:r>
              <a:rPr lang="en-US" dirty="0" smtClean="0">
                <a:cs typeface="Arial" pitchFamily="34" charset="0"/>
              </a:rPr>
              <a:t>H</a:t>
            </a:r>
            <a:r>
              <a:rPr lang="en-US" baseline="-25000" dirty="0" smtClean="0">
                <a:cs typeface="Arial" pitchFamily="34" charset="0"/>
              </a:rPr>
              <a:t>3</a:t>
            </a:r>
            <a:r>
              <a:rPr lang="en-US" dirty="0" smtClean="0">
                <a:cs typeface="Arial" pitchFamily="34" charset="0"/>
              </a:rPr>
              <a:t>N – CH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 – COO</a:t>
            </a:r>
            <a:r>
              <a:rPr lang="en-US" baseline="30000" dirty="0" smtClean="0">
                <a:solidFill>
                  <a:srgbClr val="FF0000"/>
                </a:solidFill>
                <a:cs typeface="Arial" pitchFamily="34" charset="0"/>
              </a:rPr>
              <a:t>-</a:t>
            </a:r>
          </a:p>
          <a:p>
            <a:pPr algn="justLow">
              <a:defRPr/>
            </a:pPr>
            <a:endParaRPr lang="en-US" baseline="30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algn="justLow">
              <a:buFont typeface="Arial" pitchFamily="34" charset="0"/>
              <a:buChar char="•"/>
              <a:defRPr/>
            </a:pPr>
            <a:r>
              <a:rPr lang="en-US" b="1" u="sng" dirty="0" err="1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Isoelectric</a:t>
            </a:r>
            <a:r>
              <a:rPr lang="en-US" b="1" u="sng" dirty="0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 point (PI) :</a:t>
            </a:r>
          </a:p>
          <a:p>
            <a:pPr algn="justLow"/>
            <a:r>
              <a:rPr lang="en-US" dirty="0" smtClean="0">
                <a:latin typeface="Times" pitchFamily="18" charset="0"/>
                <a:cs typeface="Arial" pitchFamily="34" charset="0"/>
              </a:rPr>
              <a:t> Is the pH at which the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zwitter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ion is formed.</a:t>
            </a:r>
          </a:p>
          <a:p>
            <a:pPr algn="justLow"/>
            <a:r>
              <a:rPr lang="en-US" dirty="0" smtClean="0"/>
              <a:t> 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This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isoelectric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pH, also called the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pI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, is the pH midway between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pKa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values for the ionizations on either side of the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isoelectric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species 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e.g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  PI of </a:t>
            </a:r>
            <a:r>
              <a:rPr lang="en-US" dirty="0" err="1" smtClean="0">
                <a:latin typeface="Times" pitchFamily="18" charset="0"/>
                <a:cs typeface="Arial" pitchFamily="34" charset="0"/>
              </a:rPr>
              <a:t>alanine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 is about 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itchFamily="18" charset="0"/>
                <a:cs typeface="Arial" pitchFamily="34" charset="0"/>
              </a:rPr>
              <a:t>Zwitterions</a:t>
            </a:r>
            <a:r>
              <a:rPr lang="en-US" dirty="0" smtClean="0">
                <a:solidFill>
                  <a:srgbClr val="C00000"/>
                </a:solidFill>
                <a:latin typeface="Times" pitchFamily="18" charset="0"/>
                <a:cs typeface="Arial" pitchFamily="34" charset="0"/>
              </a:rPr>
              <a:t> 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itchFamily="18" charset="0"/>
                <a:cs typeface="Arial" pitchFamily="34" charset="0"/>
              </a:rPr>
              <a:t>&amp; The </a:t>
            </a:r>
            <a:r>
              <a:rPr lang="en-U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itchFamily="18" charset="0"/>
                <a:cs typeface="Arial" pitchFamily="34" charset="0"/>
              </a:rPr>
              <a:t>Isoelectric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itchFamily="18" charset="0"/>
                <a:cs typeface="Arial" pitchFamily="34" charset="0"/>
              </a:rPr>
              <a:t> point (PI) </a:t>
            </a:r>
            <a:endParaRPr lang="ar-IQ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571613"/>
            <a:ext cx="8407893" cy="16430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an amino acid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has only two dissociating groups, there is no ambiguity. The first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(R—COOH) is 2.35 and the second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(R—NH3+) is 9.69.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isoelectric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thus is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9300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Calculation of the </a:t>
            </a:r>
            <a:r>
              <a:rPr lang="en-U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isoelectric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point</a:t>
            </a:r>
            <a:endParaRPr lang="ar-IQ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3429000"/>
            <a:ext cx="842968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0"/>
            <a:r>
              <a:rPr lang="en-US" sz="2000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spc="15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polyprotic</a:t>
            </a:r>
            <a:r>
              <a:rPr lang="en-US" sz="2000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acids, </a:t>
            </a:r>
            <a:r>
              <a:rPr lang="en-US" sz="2000" spc="15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2000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also the pH midway between the </a:t>
            </a:r>
            <a:r>
              <a:rPr lang="en-US" sz="2000" spc="15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000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values on either side of the </a:t>
            </a:r>
            <a:r>
              <a:rPr lang="en-US" sz="2000" spc="15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isoionic</a:t>
            </a:r>
            <a:r>
              <a:rPr lang="en-US" sz="2000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species. For example, the </a:t>
            </a:r>
            <a:r>
              <a:rPr lang="en-US" sz="2000" spc="15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2000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for aspartic acid is:</a:t>
            </a:r>
          </a:p>
          <a:p>
            <a:pPr algn="justLow" rtl="0"/>
            <a:endParaRPr lang="ar-IQ" sz="2000" spc="15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2962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3162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929198"/>
            <a:ext cx="8358246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749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5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addition to the 20 common amino acids, proteins may contain residues created by modification of common residues already incorporated into a polypeptide. Among these uncommon amino acids are:</a:t>
            </a:r>
          </a:p>
          <a:p>
            <a:pPr marL="502920" indent="-457200" algn="justLow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4-hydroxyproline,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derivative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5-hydroxylysine,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derived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lysine.The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former is found in plant cell wall proteins, and both are found in collagen, a fibrous protein of connective tissues. </a:t>
            </a:r>
          </a:p>
          <a:p>
            <a:pPr marL="502920" indent="-457200" algn="justLow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Another important uncommon amino acid is </a:t>
            </a:r>
            <a:r>
              <a:rPr lang="el-GR" b="1" dirty="0" smtClean="0">
                <a:latin typeface="Times New Roman"/>
                <a:cs typeface="Times New Roman"/>
              </a:rPr>
              <a:t>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carboxyglutamate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bloodclotting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in certain other proteins that bind Ca2 as part of their biological function.</a:t>
            </a:r>
          </a:p>
          <a:p>
            <a:pPr marL="502920" indent="-457200" algn="justLow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Desmosine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derivative of four Lys residues, which is found in the fibrous 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elastin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indent="-457200" algn="justLow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Selenocysteine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special case. This rare amino acid residue is introduced during protein synthesis rather than created through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postsynthetic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modification. It contains selenium rather than the sulfur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Actually derived from serine,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selenocysteine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constituent of just a few known proteins.</a:t>
            </a:r>
          </a:p>
          <a:p>
            <a:pPr marL="502920" indent="-457200" algn="justLow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300 additional amino acids have been found in cells. They have a variety of functions but are not constituents of proteins, e.g.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citrulline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014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Uncommon Amino Acids Also Have</a:t>
            </a:r>
            <a:b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Important Functions</a:t>
            </a:r>
            <a:endParaRPr lang="ar-IQ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 rtl="0">
              <a:buNone/>
            </a:pPr>
            <a:r>
              <a:rPr lang="en-US" b="1" dirty="0" smtClean="0"/>
              <a:t>  </a:t>
            </a:r>
            <a:r>
              <a:rPr lang="en-US" b="1" u="sng" dirty="0" smtClean="0"/>
              <a:t> </a:t>
            </a:r>
          </a:p>
          <a:p>
            <a:pPr marL="0" indent="0" algn="just" rtl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u="sng" dirty="0" smtClean="0"/>
              <a:t>FUNCTION OF AMINO ACIDS:</a:t>
            </a:r>
          </a:p>
          <a:p>
            <a:pPr marL="400050" lvl="1" indent="0" algn="just" rtl="0">
              <a:buNone/>
            </a:pPr>
            <a:r>
              <a:rPr lang="en-US" dirty="0" smtClean="0"/>
              <a:t>In </a:t>
            </a:r>
            <a:r>
              <a:rPr lang="en-US" dirty="0"/>
              <a:t>addition to providing </a:t>
            </a:r>
            <a:r>
              <a:rPr lang="en-US" b="1" dirty="0"/>
              <a:t>the monomer units from which the long polypeptide chains of proteins are synthesized</a:t>
            </a:r>
            <a:r>
              <a:rPr lang="en-US" dirty="0"/>
              <a:t>, the L-α -amino acids and their derivatives participate in cellular functions in that :</a:t>
            </a:r>
          </a:p>
          <a:p>
            <a:pPr marL="0" indent="0" algn="just" rtl="0">
              <a:buNone/>
            </a:pPr>
            <a:r>
              <a:rPr lang="en-US" dirty="0"/>
              <a:t> </a:t>
            </a:r>
          </a:p>
          <a:p>
            <a:pPr marL="914400" lvl="1" indent="-514350" algn="just" rtl="0">
              <a:buFont typeface="+mj-lt"/>
              <a:buAutoNum type="arabicParenR"/>
            </a:pPr>
            <a:r>
              <a:rPr lang="en-US" dirty="0"/>
              <a:t> Several amino acids function as </a:t>
            </a:r>
            <a:r>
              <a:rPr lang="en-US" b="1" dirty="0"/>
              <a:t>neurotransmitters </a:t>
            </a:r>
            <a:r>
              <a:rPr lang="en-US" dirty="0"/>
              <a:t>themselves, while others are precursors of neurotransmitters, mediators, or hormones </a:t>
            </a:r>
          </a:p>
          <a:p>
            <a:pPr marL="914400" lvl="1" indent="-514350" algn="just" rtl="0">
              <a:buFont typeface="+mj-lt"/>
              <a:buAutoNum type="arabicParenR"/>
            </a:pPr>
            <a:endParaRPr lang="en-US" dirty="0" smtClean="0"/>
          </a:p>
          <a:p>
            <a:pPr marL="914400" lvl="1" indent="-514350" algn="just" rtl="0">
              <a:buFont typeface="+mj-lt"/>
              <a:buAutoNum type="arabicParenR"/>
            </a:pPr>
            <a:r>
              <a:rPr lang="en-US" dirty="0" smtClean="0"/>
              <a:t>Specific </a:t>
            </a:r>
            <a:r>
              <a:rPr lang="en-US" dirty="0"/>
              <a:t>amino acids form </a:t>
            </a:r>
            <a:r>
              <a:rPr lang="en-US" b="1" dirty="0"/>
              <a:t>precursors </a:t>
            </a:r>
            <a:r>
              <a:rPr lang="en-US" dirty="0"/>
              <a:t>for other metabolites e. g., for glucose in gluconeogenesis, also in the biosynthesis of </a:t>
            </a:r>
            <a:r>
              <a:rPr lang="en-US" dirty="0" err="1"/>
              <a:t>porphyrins</a:t>
            </a:r>
            <a:r>
              <a:rPr lang="en-US" dirty="0"/>
              <a:t>, purines, </a:t>
            </a:r>
            <a:r>
              <a:rPr lang="en-US" dirty="0" err="1"/>
              <a:t>pyrimidines</a:t>
            </a:r>
            <a:r>
              <a:rPr lang="en-US" dirty="0"/>
              <a:t>, and urea. </a:t>
            </a:r>
          </a:p>
          <a:p>
            <a:pPr marL="914400" lvl="1" indent="-514350" algn="just" rtl="0">
              <a:buFont typeface="+mj-lt"/>
              <a:buAutoNum type="arabicParenR"/>
            </a:pPr>
            <a:endParaRPr lang="en-US" dirty="0" smtClean="0"/>
          </a:p>
          <a:p>
            <a:pPr marL="914400" lvl="1" indent="-514350" algn="just" rtl="0">
              <a:buFont typeface="+mj-lt"/>
              <a:buAutoNum type="arabicParenR"/>
            </a:pPr>
            <a:r>
              <a:rPr lang="en-US" dirty="0" smtClean="0"/>
              <a:t>Short </a:t>
            </a:r>
            <a:r>
              <a:rPr lang="en-US" dirty="0"/>
              <a:t>polymers of amino acids called </a:t>
            </a:r>
            <a:r>
              <a:rPr lang="en-US" b="1" i="1" dirty="0"/>
              <a:t>peptides</a:t>
            </a:r>
            <a:r>
              <a:rPr lang="en-US" i="1" dirty="0"/>
              <a:t> </a:t>
            </a:r>
            <a:r>
              <a:rPr lang="en-US" dirty="0" smtClean="0"/>
              <a:t>act as </a:t>
            </a:r>
            <a:r>
              <a:rPr lang="en-US" dirty="0"/>
              <a:t>hormones, </a:t>
            </a:r>
            <a:r>
              <a:rPr lang="en-US" dirty="0" smtClean="0"/>
              <a:t>or  </a:t>
            </a:r>
            <a:r>
              <a:rPr lang="en-US" dirty="0" err="1" smtClean="0"/>
              <a:t>neuromodulators</a:t>
            </a:r>
            <a:endParaRPr lang="en-US" dirty="0" smtClean="0"/>
          </a:p>
          <a:p>
            <a:pPr marL="914400" lvl="1" indent="-514350" algn="just" rtl="0">
              <a:buFont typeface="+mj-lt"/>
              <a:buAutoNum type="arabicParenR"/>
            </a:pPr>
            <a:endParaRPr lang="en-US" dirty="0"/>
          </a:p>
          <a:p>
            <a:pPr marL="914400" lvl="1" indent="-514350" algn="just" rtl="0">
              <a:buFont typeface="+mj-lt"/>
              <a:buAutoNum type="arabicParenR"/>
            </a:pPr>
            <a:r>
              <a:rPr lang="en-US" dirty="0" smtClean="0"/>
              <a:t>Some form </a:t>
            </a:r>
            <a:r>
              <a:rPr lang="en-US" dirty="0"/>
              <a:t>components of </a:t>
            </a:r>
            <a:r>
              <a:rPr lang="en-US" b="1" dirty="0"/>
              <a:t>lipids</a:t>
            </a:r>
            <a:r>
              <a:rPr lang="en-US" dirty="0"/>
              <a:t>  e. g., serine in phospholipids and glycine in bile salts</a:t>
            </a:r>
            <a:r>
              <a:rPr lang="en-US" dirty="0" smtClean="0"/>
              <a:t>.</a:t>
            </a:r>
          </a:p>
          <a:p>
            <a:pPr marL="914400" lvl="1" indent="-514350" algn="just" rtl="0">
              <a:buFont typeface="+mj-lt"/>
              <a:buAutoNum type="arabicParenR"/>
            </a:pPr>
            <a:endParaRPr lang="en-US" dirty="0" smtClean="0"/>
          </a:p>
          <a:p>
            <a:pPr marL="914400" lvl="1" indent="-514350" algn="just" rtl="0">
              <a:buFont typeface="+mj-lt"/>
              <a:buAutoNum type="arabicParenR"/>
            </a:pPr>
            <a:r>
              <a:rPr lang="en-US" dirty="0" smtClean="0"/>
              <a:t> Present in polypeptide antibiotics</a:t>
            </a:r>
            <a:endParaRPr lang="en-US" dirty="0"/>
          </a:p>
          <a:p>
            <a:pPr lvl="0" algn="l" rtl="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355847"/>
            <a:ext cx="7056784" cy="91291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FUNCTION OF AMINO ACIDS:</a:t>
            </a:r>
          </a:p>
        </p:txBody>
      </p:sp>
    </p:spTree>
    <p:extLst>
      <p:ext uri="{BB962C8B-B14F-4D97-AF65-F5344CB8AC3E}">
        <p14:creationId xmlns:p14="http://schemas.microsoft.com/office/powerpoint/2010/main" xmlns="" val="133474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365125"/>
            <a:ext cx="4643470" cy="84929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>
                <a:cs typeface="Arial" pitchFamily="34" charset="0"/>
              </a:rPr>
              <a:t>    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Peptide Chain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136705" cy="293750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Low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Peptide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are biologically occurring short chains of amino acid monomers linked by peptide (amide) bonds.</a:t>
            </a:r>
          </a:p>
          <a:p>
            <a:pPr algn="justLow"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covalent chemical bonds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are formed when the carboxyl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group of one amino acid reacts with the amine group of another. </a:t>
            </a:r>
          </a:p>
          <a:p>
            <a:pPr algn="justLow"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shortest peptides are dipeptides, consisting of 2 amino acids joined by a single peptide bond, followed by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tripeptides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tetrapeptides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etc. </a:t>
            </a:r>
          </a:p>
          <a:p>
            <a:pPr algn="justLow"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polypeptide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is a long, continuous, and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peptide chain. </a:t>
            </a:r>
          </a:p>
          <a:p>
            <a:pPr algn="justLow">
              <a:buFont typeface="Arial" pitchFamily="34" charset="0"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Each  polypeptide chain starts on the left side by free amino group of the first amino  acid enter in chain formation . It is termed (N- terminus).</a:t>
            </a:r>
          </a:p>
          <a:p>
            <a:pPr algn="justLow">
              <a:buFont typeface="Arial" pitchFamily="34" charset="0"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Each polypeptide chain ends on the right side by free COOH group of the last amino acid and termed (C-terminus).</a:t>
            </a:r>
            <a:endParaRPr lang="ar-SA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grpSp>
        <p:nvGrpSpPr>
          <p:cNvPr id="41988" name="Group 14"/>
          <p:cNvGrpSpPr>
            <a:grpSpLocks/>
          </p:cNvGrpSpPr>
          <p:nvPr/>
        </p:nvGrpSpPr>
        <p:grpSpPr bwMode="auto">
          <a:xfrm>
            <a:off x="214282" y="4841776"/>
            <a:ext cx="4536504" cy="1940460"/>
            <a:chOff x="144" y="2114"/>
            <a:chExt cx="2928" cy="1716"/>
          </a:xfrm>
        </p:grpSpPr>
        <p:pic>
          <p:nvPicPr>
            <p:cNvPr id="4199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2655"/>
            <a:stretch>
              <a:fillRect/>
            </a:stretch>
          </p:blipFill>
          <p:spPr bwMode="auto">
            <a:xfrm>
              <a:off x="144" y="2114"/>
              <a:ext cx="2640" cy="17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1" name="Line 13"/>
            <p:cNvSpPr>
              <a:spLocks noChangeShapeType="1"/>
            </p:cNvSpPr>
            <p:nvPr/>
          </p:nvSpPr>
          <p:spPr bwMode="auto">
            <a:xfrm>
              <a:off x="2736" y="33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991" b="3355"/>
          <a:stretch>
            <a:fillRect/>
          </a:stretch>
        </p:blipFill>
        <p:spPr bwMode="auto">
          <a:xfrm>
            <a:off x="4786314" y="4857760"/>
            <a:ext cx="4186316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28860" y="6286520"/>
            <a:ext cx="285752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251421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99C1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000108"/>
            <a:ext cx="642942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76672"/>
            <a:ext cx="4968552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Proteins</a:t>
            </a:r>
            <a:endParaRPr lang="ar-JO" sz="4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4644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Proteins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are linear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polymers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built from monomeric units called amino acids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Twenty amino acids are commonly found in proteins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These amino acids contain a variety of different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functional groups.</a:t>
            </a:r>
          </a:p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Protein function depends on 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both</a:t>
            </a:r>
          </a:p>
          <a:p>
            <a:pPr marL="45720" indent="0">
              <a:buNone/>
            </a:pP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7200" spc="150" dirty="0">
                <a:latin typeface="Times New Roman" pitchFamily="18" charset="0"/>
                <a:cs typeface="Times New Roman" pitchFamily="18" charset="0"/>
              </a:rPr>
              <a:t>amino acid content, and</a:t>
            </a:r>
          </a:p>
          <a:p>
            <a:pPr lvl="1"/>
            <a:r>
              <a:rPr lang="en-US" sz="7200" spc="150" dirty="0">
                <a:latin typeface="Times New Roman" pitchFamily="18" charset="0"/>
                <a:cs typeface="Times New Roman" pitchFamily="18" charset="0"/>
              </a:rPr>
              <a:t>amino acid </a:t>
            </a:r>
            <a:r>
              <a:rPr lang="en-US" sz="7200" spc="150" dirty="0" smtClean="0">
                <a:latin typeface="Times New Roman" pitchFamily="18" charset="0"/>
                <a:cs typeface="Times New Roman" pitchFamily="18" charset="0"/>
              </a:rPr>
              <a:t>sequence</a:t>
            </a:r>
          </a:p>
          <a:p>
            <a:pPr lvl="1"/>
            <a:endParaRPr lang="en-US" sz="7200" spc="1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Protein fold into diverse shapes such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7200" spc="150" dirty="0" smtClean="0">
                <a:latin typeface="Times New Roman" pitchFamily="18" charset="0"/>
                <a:cs typeface="Times New Roman" pitchFamily="18" charset="0"/>
              </a:rPr>
              <a:t>spherical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spc="150" dirty="0" smtClean="0">
                <a:latin typeface="Times New Roman" pitchFamily="18" charset="0"/>
                <a:cs typeface="Times New Roman" pitchFamily="18" charset="0"/>
              </a:rPr>
              <a:t>oval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spc="150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7200" spc="150" dirty="0">
                <a:latin typeface="Times New Roman" pitchFamily="18" charset="0"/>
                <a:cs typeface="Times New Roman" pitchFamily="18" charset="0"/>
              </a:rPr>
              <a:t>strands, etc</a:t>
            </a:r>
            <a:r>
              <a:rPr lang="en-US" sz="7200" spc="1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spc="1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All information for 3-D structure is contained in the linear sequence of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amino acids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To understand protein function, we must first understand the nature of amino acids.</a:t>
            </a:r>
          </a:p>
          <a:p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sz="6400" spc="15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82892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67544" y="1911331"/>
            <a:ext cx="8218488" cy="43979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buNone/>
            </a:pPr>
            <a:endParaRPr lang="en-US" sz="2400" dirty="0" smtClean="0"/>
          </a:p>
          <a:p>
            <a:pPr algn="justLow" rtl="0"/>
            <a:r>
              <a:rPr lang="en-US" sz="2400" dirty="0" smtClean="0"/>
              <a:t>Although more than 300 different amino acids have been described in nature, only 20 are commonly found as constituents of mammalian proteins.</a:t>
            </a:r>
          </a:p>
          <a:p>
            <a:pPr marL="45720" indent="0" algn="justLow" rtl="0">
              <a:buNone/>
            </a:pPr>
            <a:endParaRPr lang="en-US" sz="2400" dirty="0" smtClean="0"/>
          </a:p>
          <a:p>
            <a:pPr algn="justLow" rtl="0"/>
            <a:r>
              <a:rPr lang="en-US" sz="2400" u="sng" dirty="0" smtClean="0"/>
              <a:t>Note</a:t>
            </a:r>
            <a:r>
              <a:rPr lang="en-US" sz="2400" u="sng" dirty="0"/>
              <a:t>: </a:t>
            </a:r>
            <a:endParaRPr lang="en-US" sz="2400" u="sng" dirty="0" smtClean="0"/>
          </a:p>
          <a:p>
            <a:pPr marL="320040" lvl="1" indent="0" algn="justLow">
              <a:buNone/>
            </a:pPr>
            <a:r>
              <a:rPr lang="en-US" sz="2200" dirty="0" smtClean="0"/>
              <a:t>These </a:t>
            </a:r>
            <a:r>
              <a:rPr lang="en-US" sz="2200" dirty="0"/>
              <a:t>are the only amino acids that are coded for by DNA, the genetic material in the </a:t>
            </a:r>
            <a:r>
              <a:rPr lang="en-US" sz="2200" dirty="0" smtClean="0"/>
              <a:t>cell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96744" cy="1027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STRUCTURE OF THE AMINO ACIDS</a:t>
            </a:r>
            <a:endParaRPr lang="ar-SA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19072"/>
            <a:ext cx="5400600" cy="4878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Each amino acid (except for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has:</a:t>
            </a:r>
          </a:p>
          <a:p>
            <a:pPr lvl="1" algn="justLow" rt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carboxyl group</a:t>
            </a:r>
          </a:p>
          <a:p>
            <a:pPr lvl="1" algn="justLow" rt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primary amino group</a:t>
            </a:r>
          </a:p>
          <a:p>
            <a:pPr lvl="1" algn="justLow" rt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hydrogen atom </a:t>
            </a:r>
          </a:p>
          <a:p>
            <a:pPr lvl="1" algn="justLow" rt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distinctive side chain (“R-group”) , all bonded to the α-carbon atom</a:t>
            </a:r>
          </a:p>
          <a:p>
            <a:pPr lvl="1" algn="justLow" rtl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physiologic pH (approximately pH 7.4), the carboxyl group is dissociated, forming the negatively charged carboxylate  ion     (–COO‾), and the amino group is protonated (–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NH3‾).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Arun-Backup\project\Ferrier\Image_Bank\image_bank\images\jpg\figure_1.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868144" y="1700808"/>
            <a:ext cx="3024336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STRUCTURE OF THE AMINO ACIDS</a:t>
            </a:r>
            <a:endParaRPr lang="ar-SA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80278" y="5478791"/>
            <a:ext cx="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28"/>
            <a:ext cx="822960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Zwitterionic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form of the </a:t>
            </a:r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-amino acids that occur at physiological pH values</a:t>
            </a:r>
            <a:endParaRPr lang="en-US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387" name="Picture 4" descr="&#10;F04-02.jpg                                                     0005D4EAMacintosh HD                   B74677AA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2000240"/>
            <a:ext cx="7366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963006-1370-4E91-9A29-9E9D7068D8A2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18488" cy="49466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endParaRPr lang="en-US" sz="2000" dirty="0" smtClean="0"/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proteins, almost all of these carboxyl and amino groups are combined through peptide linkage and, in general, are not available for chemical reaction except for hydrogen bond formation .</a:t>
            </a:r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Thus, it is the nature of the side chains that ultimately dictates the role of an amino acid plays in a protein. </a:t>
            </a:r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is, therefore, useful to classify the amino acids according to the properties of their side chains into:</a:t>
            </a:r>
          </a:p>
          <a:p>
            <a:pPr algn="just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rtl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1. Amino acids with non polar side chains</a:t>
            </a:r>
          </a:p>
          <a:p>
            <a:pPr lvl="1" algn="just" rtl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2. Amino acids with uncharged polar side chains</a:t>
            </a:r>
          </a:p>
          <a:p>
            <a:pPr lvl="1" algn="just" rtl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3. Amino acids with acidic side chains</a:t>
            </a:r>
          </a:p>
          <a:p>
            <a:pPr lvl="1" algn="just" rtl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4. Amino acids with basic side chains</a:t>
            </a:r>
          </a:p>
          <a:p>
            <a:pPr lvl="1" algn="just" rtl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96744" cy="1027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STRUCTURE OF THE AMINO ACIDS</a:t>
            </a:r>
            <a:endParaRPr lang="ar-SA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2835</TotalTime>
  <Words>3790</Words>
  <Application>Microsoft Office PowerPoint</Application>
  <PresentationFormat>On-screen Show (4:3)</PresentationFormat>
  <Paragraphs>475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Grid</vt:lpstr>
      <vt:lpstr> Protein Structure &amp; Function             Amino Acids </vt:lpstr>
      <vt:lpstr>Aims of The Lecture</vt:lpstr>
      <vt:lpstr>Structural Feature of Proteins </vt:lpstr>
      <vt:lpstr>Slide 4</vt:lpstr>
      <vt:lpstr>Proteins</vt:lpstr>
      <vt:lpstr>STRUCTURE OF THE AMINO ACIDS</vt:lpstr>
      <vt:lpstr>STRUCTURE OF THE AMINO ACIDS</vt:lpstr>
      <vt:lpstr>Zwitterionic form of the α-amino acids that occur at physiological pH values</vt:lpstr>
      <vt:lpstr>STRUCTURE OF THE AMINO ACIDS</vt:lpstr>
      <vt:lpstr>Slide 10</vt:lpstr>
      <vt:lpstr>Slide 11</vt:lpstr>
      <vt:lpstr>1. Amino acids with non-polar side chains</vt:lpstr>
      <vt:lpstr>Slide 13</vt:lpstr>
      <vt:lpstr>Slide 14</vt:lpstr>
      <vt:lpstr>3. Amino acids with acidic side chains</vt:lpstr>
      <vt:lpstr>4. Amino acids with basic side chains</vt:lpstr>
      <vt:lpstr>Nutritional classification of amino acids</vt:lpstr>
      <vt:lpstr>Slide 18</vt:lpstr>
      <vt:lpstr>Abbreviations and symbols for commonly occurring amino acids</vt:lpstr>
      <vt:lpstr>Slide 20</vt:lpstr>
      <vt:lpstr>Optical Properties of Amino Acids </vt:lpstr>
      <vt:lpstr>ACIDIC AND BASIC PROPERTIES OF AMINO ACIDS </vt:lpstr>
      <vt:lpstr>pH Review</vt:lpstr>
      <vt:lpstr>pH Scale</vt:lpstr>
      <vt:lpstr>Acid/conjugate base pairs</vt:lpstr>
      <vt:lpstr>pH &amp; pKa</vt:lpstr>
      <vt:lpstr>Henderson-Hasselbalch equation </vt:lpstr>
      <vt:lpstr>This is Important !!!</vt:lpstr>
      <vt:lpstr>Buffers</vt:lpstr>
      <vt:lpstr>Buffer </vt:lpstr>
      <vt:lpstr>Amino acid may have positive, negative , or zero net charge </vt:lpstr>
      <vt:lpstr>Do changes in pH affect amino acids?</vt:lpstr>
      <vt:lpstr>Acid-Base Properties of Amino Acids</vt:lpstr>
      <vt:lpstr>Titration Solution of an amino acid</vt:lpstr>
      <vt:lpstr> Titration curve of alanine  </vt:lpstr>
      <vt:lpstr> Titration curve of alanine  </vt:lpstr>
      <vt:lpstr> Titration curve of alanine  </vt:lpstr>
      <vt:lpstr>Zwitterions &amp; The Isoelectric point (PI) </vt:lpstr>
      <vt:lpstr>Calculation of the isoelectric point</vt:lpstr>
      <vt:lpstr>Uncommon Amino Acids Also Have Important Functions</vt:lpstr>
      <vt:lpstr>FUNCTION OF AMINO ACIDS:</vt:lpstr>
      <vt:lpstr>    Peptide Chain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function tests </dc:title>
  <dc:creator>shosho</dc:creator>
  <cp:lastModifiedBy>shosho</cp:lastModifiedBy>
  <cp:revision>193</cp:revision>
  <dcterms:created xsi:type="dcterms:W3CDTF">2016-01-02T18:26:39Z</dcterms:created>
  <dcterms:modified xsi:type="dcterms:W3CDTF">2017-10-22T20:02:01Z</dcterms:modified>
</cp:coreProperties>
</file>