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5" r:id="rId1"/>
  </p:sldMasterIdLst>
  <p:notesMasterIdLst>
    <p:notesMasterId r:id="rId27"/>
  </p:notesMasterIdLst>
  <p:sldIdLst>
    <p:sldId id="256" r:id="rId2"/>
    <p:sldId id="257" r:id="rId3"/>
    <p:sldId id="285" r:id="rId4"/>
    <p:sldId id="284" r:id="rId5"/>
    <p:sldId id="265" r:id="rId6"/>
    <p:sldId id="292" r:id="rId7"/>
    <p:sldId id="293" r:id="rId8"/>
    <p:sldId id="315" r:id="rId9"/>
    <p:sldId id="258" r:id="rId10"/>
    <p:sldId id="259" r:id="rId11"/>
    <p:sldId id="298" r:id="rId12"/>
    <p:sldId id="299" r:id="rId13"/>
    <p:sldId id="313" r:id="rId14"/>
    <p:sldId id="314" r:id="rId15"/>
    <p:sldId id="264" r:id="rId16"/>
    <p:sldId id="305" r:id="rId17"/>
    <p:sldId id="306" r:id="rId18"/>
    <p:sldId id="307" r:id="rId19"/>
    <p:sldId id="300" r:id="rId20"/>
    <p:sldId id="310" r:id="rId21"/>
    <p:sldId id="311" r:id="rId22"/>
    <p:sldId id="308" r:id="rId23"/>
    <p:sldId id="312" r:id="rId24"/>
    <p:sldId id="294" r:id="rId25"/>
    <p:sldId id="31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343"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211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7C63F-D3AC-4CBC-9DB9-B85524EEC478}" type="datetimeFigureOut">
              <a:rPr lang="en-GB" smtClean="0"/>
              <a:t>28/02/2019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FF746-B082-427C-9E72-86A2F07FDBE3}" type="slidenum">
              <a:rPr lang="en-GB" smtClean="0"/>
              <a:t>‹#›</a:t>
            </a:fld>
            <a:endParaRPr lang="en-GB"/>
          </a:p>
        </p:txBody>
      </p:sp>
    </p:spTree>
    <p:extLst>
      <p:ext uri="{BB962C8B-B14F-4D97-AF65-F5344CB8AC3E}">
        <p14:creationId xmlns:p14="http://schemas.microsoft.com/office/powerpoint/2010/main" val="213628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cap="none" dirty="0" smtClean="0">
                <a:solidFill>
                  <a:srgbClr val="FFFF00"/>
                </a:solidFill>
                <a:latin typeface="Times New Roman" panose="02020603050405020304" pitchFamily="18" charset="0"/>
                <a:cs typeface="Times New Roman" panose="02020603050405020304" pitchFamily="18" charset="0"/>
              </a:rPr>
              <a:t>growth of the skeleton </a:t>
            </a:r>
            <a:r>
              <a:rPr lang="en-US" sz="1200" cap="none" dirty="0" smtClean="0">
                <a:latin typeface="Times New Roman" panose="02020603050405020304" pitchFamily="18" charset="0"/>
                <a:cs typeface="Times New Roman" panose="02020603050405020304" pitchFamily="18" charset="0"/>
              </a:rPr>
              <a:t>involves : </a:t>
            </a:r>
          </a:p>
          <a:p>
            <a:pPr algn="l" rtl="0"/>
            <a:r>
              <a:rPr lang="en-US" sz="1200" cap="none" dirty="0" smtClean="0">
                <a:latin typeface="Times New Roman" panose="02020603050405020304" pitchFamily="18" charset="0"/>
                <a:cs typeface="Times New Roman" panose="02020603050405020304" pitchFamily="18" charset="0"/>
              </a:rPr>
              <a:t>1- an increase in bone thickness and an increase in bone length. through stimulation of osteoblast (bone-forming cell) activity and proliferation of the epiphyseal cartilage in the ends of the long bones. </a:t>
            </a:r>
          </a:p>
          <a:p>
            <a:pPr algn="l" rtl="0"/>
            <a:r>
              <a:rPr lang="en-US" sz="1200" cap="none" dirty="0" smtClean="0">
                <a:latin typeface="Times New Roman" panose="02020603050405020304" pitchFamily="18" charset="0"/>
                <a:cs typeface="Times New Roman" panose="02020603050405020304" pitchFamily="18" charset="0"/>
              </a:rPr>
              <a:t>2- the growth of visceral tissues occurs by hyperplasia (increasing the number of cells) and hypertrophy (increasing the size of cells). </a:t>
            </a:r>
          </a:p>
          <a:p>
            <a:endParaRPr lang="en-GB" dirty="0"/>
          </a:p>
        </p:txBody>
      </p:sp>
      <p:sp>
        <p:nvSpPr>
          <p:cNvPr id="4" name="Slide Number Placeholder 3"/>
          <p:cNvSpPr>
            <a:spLocks noGrp="1"/>
          </p:cNvSpPr>
          <p:nvPr>
            <p:ph type="sldNum" sz="quarter" idx="10"/>
          </p:nvPr>
        </p:nvSpPr>
        <p:spPr/>
        <p:txBody>
          <a:bodyPr/>
          <a:lstStyle/>
          <a:p>
            <a:fld id="{8DDFF746-B082-427C-9E72-86A2F07FDBE3}" type="slidenum">
              <a:rPr lang="en-GB" smtClean="0"/>
              <a:t>6</a:t>
            </a:fld>
            <a:endParaRPr lang="en-GB"/>
          </a:p>
        </p:txBody>
      </p:sp>
    </p:spTree>
    <p:extLst>
      <p:ext uri="{BB962C8B-B14F-4D97-AF65-F5344CB8AC3E}">
        <p14:creationId xmlns:p14="http://schemas.microsoft.com/office/powerpoint/2010/main" val="264780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None/>
            </a:pPr>
            <a:r>
              <a:rPr lang="en-US" sz="1200" cap="none" dirty="0" smtClean="0">
                <a:solidFill>
                  <a:srgbClr val="FFFF00"/>
                </a:solidFill>
                <a:latin typeface="Times New Roman" panose="02020603050405020304" pitchFamily="18" charset="0"/>
                <a:cs typeface="Times New Roman" panose="02020603050405020304" pitchFamily="18" charset="0"/>
              </a:rPr>
              <a:t>luteinizing hormone (</a:t>
            </a:r>
            <a:r>
              <a:rPr lang="en-US" sz="1200" cap="none" dirty="0" err="1" smtClean="0">
                <a:solidFill>
                  <a:srgbClr val="FFFF00"/>
                </a:solidFill>
                <a:latin typeface="Times New Roman" panose="02020603050405020304" pitchFamily="18" charset="0"/>
                <a:cs typeface="Times New Roman" panose="02020603050405020304" pitchFamily="18" charset="0"/>
              </a:rPr>
              <a:t>lh</a:t>
            </a:r>
            <a:r>
              <a:rPr lang="en-US" sz="1200" cap="none" dirty="0" smtClean="0">
                <a:solidFill>
                  <a:srgbClr val="FFFF00"/>
                </a:solidFill>
                <a:latin typeface="Times New Roman" panose="02020603050405020304" pitchFamily="18" charset="0"/>
                <a:cs typeface="Times New Roman" panose="02020603050405020304" pitchFamily="18" charset="0"/>
              </a:rPr>
              <a:t>) </a:t>
            </a:r>
            <a:r>
              <a:rPr lang="en-US" sz="1200" cap="none" dirty="0" smtClean="0">
                <a:latin typeface="Times New Roman" panose="02020603050405020304" pitchFamily="18" charset="0"/>
                <a:cs typeface="Times New Roman" panose="02020603050405020304" pitchFamily="18" charset="0"/>
              </a:rPr>
              <a:t>:  is also named for its effects in the female: </a:t>
            </a:r>
          </a:p>
          <a:p>
            <a:pPr algn="l" rtl="0">
              <a:buNone/>
            </a:pPr>
            <a:r>
              <a:rPr lang="en-US" sz="1200" cap="none" dirty="0" smtClean="0">
                <a:latin typeface="Times New Roman" panose="02020603050405020304" pitchFamily="18" charset="0"/>
                <a:cs typeface="Times New Roman" panose="02020603050405020304" pitchFamily="18" charset="0"/>
              </a:rPr>
              <a:t>  1-cause the rupture of the follicle and the release of the ovum and to cause conversion of the ovarian follicle into a </a:t>
            </a:r>
            <a:r>
              <a:rPr lang="en-US" sz="1200" cap="none" dirty="0" smtClean="0">
                <a:solidFill>
                  <a:srgbClr val="FFFF00"/>
                </a:solidFill>
                <a:latin typeface="Times New Roman" panose="02020603050405020304" pitchFamily="18" charset="0"/>
                <a:cs typeface="Times New Roman" panose="02020603050405020304" pitchFamily="18" charset="0"/>
              </a:rPr>
              <a:t>corpus luteum</a:t>
            </a:r>
            <a:r>
              <a:rPr lang="en-US" sz="1200" cap="none" dirty="0" smtClean="0">
                <a:latin typeface="Times New Roman" panose="02020603050405020304" pitchFamily="18" charset="0"/>
                <a:cs typeface="Times New Roman" panose="02020603050405020304" pitchFamily="18" charset="0"/>
              </a:rPr>
              <a:t> (</a:t>
            </a:r>
            <a:r>
              <a:rPr lang="en-US" sz="1200" cap="none" dirty="0" err="1" smtClean="0">
                <a:latin typeface="Times New Roman" panose="02020603050405020304" pitchFamily="18" charset="0"/>
                <a:cs typeface="Times New Roman" panose="02020603050405020304" pitchFamily="18" charset="0"/>
              </a:rPr>
              <a:t>latin</a:t>
            </a:r>
            <a:r>
              <a:rPr lang="en-US" sz="1200" cap="none" dirty="0" smtClean="0">
                <a:latin typeface="Times New Roman" panose="02020603050405020304" pitchFamily="18" charset="0"/>
                <a:cs typeface="Times New Roman" panose="02020603050405020304" pitchFamily="18" charset="0"/>
              </a:rPr>
              <a:t>, yellow body). </a:t>
            </a:r>
          </a:p>
          <a:p>
            <a:pPr algn="l" rtl="0">
              <a:buNone/>
            </a:pPr>
            <a:r>
              <a:rPr lang="en-US" sz="1200" cap="none" dirty="0" smtClean="0">
                <a:latin typeface="Times New Roman" panose="02020603050405020304" pitchFamily="18" charset="0"/>
                <a:cs typeface="Times New Roman" panose="02020603050405020304" pitchFamily="18" charset="0"/>
              </a:rPr>
              <a:t>  2-this hormone also induces secretion of estrogen and progesterone from the corpus luteum. </a:t>
            </a:r>
          </a:p>
          <a:p>
            <a:pPr algn="l" rtl="0">
              <a:buNone/>
            </a:pPr>
            <a:r>
              <a:rPr lang="en-US" sz="1200" cap="none" dirty="0" smtClean="0">
                <a:latin typeface="Times New Roman" panose="02020603050405020304" pitchFamily="18" charset="0"/>
                <a:cs typeface="Times New Roman" panose="02020603050405020304" pitchFamily="18" charset="0"/>
              </a:rPr>
              <a:t> 3-in males, </a:t>
            </a:r>
            <a:r>
              <a:rPr lang="en-US" sz="1200" cap="none" dirty="0" err="1" smtClean="0">
                <a:latin typeface="Times New Roman" panose="02020603050405020304" pitchFamily="18" charset="0"/>
                <a:cs typeface="Times New Roman" panose="02020603050405020304" pitchFamily="18" charset="0"/>
              </a:rPr>
              <a:t>lh</a:t>
            </a:r>
            <a:r>
              <a:rPr lang="en-US" sz="1200" cap="none" dirty="0" smtClean="0">
                <a:latin typeface="Times New Roman" panose="02020603050405020304" pitchFamily="18" charset="0"/>
                <a:cs typeface="Times New Roman" panose="02020603050405020304" pitchFamily="18" charset="0"/>
              </a:rPr>
              <a:t> acts on the </a:t>
            </a:r>
            <a:r>
              <a:rPr lang="en-US" sz="1200" cap="none" dirty="0" err="1" smtClean="0">
                <a:latin typeface="Times New Roman" panose="02020603050405020304" pitchFamily="18" charset="0"/>
                <a:cs typeface="Times New Roman" panose="02020603050405020304" pitchFamily="18" charset="0"/>
              </a:rPr>
              <a:t>leydig</a:t>
            </a:r>
            <a:r>
              <a:rPr lang="en-US" sz="1200" cap="none" dirty="0" smtClean="0">
                <a:latin typeface="Times New Roman" panose="02020603050405020304" pitchFamily="18" charset="0"/>
                <a:cs typeface="Times New Roman" panose="02020603050405020304" pitchFamily="18" charset="0"/>
              </a:rPr>
              <a:t> cells of the testes to stimulate secretion of testosterone. </a:t>
            </a:r>
            <a:endParaRPr lang="en-US" sz="1200" cap="none"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DDFF746-B082-427C-9E72-86A2F07FDBE3}" type="slidenum">
              <a:rPr lang="en-GB" smtClean="0"/>
              <a:t>7</a:t>
            </a:fld>
            <a:endParaRPr lang="en-GB"/>
          </a:p>
        </p:txBody>
      </p:sp>
    </p:spTree>
    <p:extLst>
      <p:ext uri="{BB962C8B-B14F-4D97-AF65-F5344CB8AC3E}">
        <p14:creationId xmlns:p14="http://schemas.microsoft.com/office/powerpoint/2010/main" val="1937867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52923261"/>
      </p:ext>
    </p:extLst>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45892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4669331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592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41346535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217705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234337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1741434557"/>
      </p:ext>
    </p:extLst>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707698285"/>
      </p:ext>
    </p:extLst>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1564004351"/>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2350263867"/>
      </p:ext>
    </p:extLst>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1758133365"/>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3187817725"/>
      </p:ext>
    </p:extLst>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1683577470"/>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3001557448"/>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2691387816"/>
      </p:ext>
    </p:extLst>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F194A5-D462-4563-86AE-88D22A95A509}" type="datetimeFigureOut">
              <a:rPr lang="ar-IQ" smtClean="0"/>
              <a:pPr/>
              <a:t>23/06/1440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ADF9000-0ADD-448D-9E22-1EA42840E1A5}" type="slidenum">
              <a:rPr lang="ar-IQ" smtClean="0"/>
              <a:pPr/>
              <a:t>‹#›</a:t>
            </a:fld>
            <a:endParaRPr lang="ar-IQ"/>
          </a:p>
        </p:txBody>
      </p:sp>
    </p:spTree>
    <p:extLst>
      <p:ext uri="{BB962C8B-B14F-4D97-AF65-F5344CB8AC3E}">
        <p14:creationId xmlns:p14="http://schemas.microsoft.com/office/powerpoint/2010/main" val="156861270"/>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20F194A5-D462-4563-86AE-88D22A95A509}" type="datetimeFigureOut">
              <a:rPr lang="ar-IQ" smtClean="0"/>
              <a:pPr/>
              <a:t>23/06/1440</a:t>
            </a:fld>
            <a:endParaRPr lang="ar-IQ"/>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ADF9000-0ADD-448D-9E22-1EA42840E1A5}" type="slidenum">
              <a:rPr lang="ar-IQ" smtClean="0"/>
              <a:pPr/>
              <a:t>‹#›</a:t>
            </a:fld>
            <a:endParaRPr lang="ar-IQ"/>
          </a:p>
        </p:txBody>
      </p:sp>
    </p:spTree>
    <p:extLst>
      <p:ext uri="{BB962C8B-B14F-4D97-AF65-F5344CB8AC3E}">
        <p14:creationId xmlns:p14="http://schemas.microsoft.com/office/powerpoint/2010/main" val="269816457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ransition spd="med">
    <p:fade thruBlk="1"/>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156" y="2204864"/>
            <a:ext cx="7763814" cy="792088"/>
          </a:xfrm>
        </p:spPr>
        <p:style>
          <a:lnRef idx="1">
            <a:schemeClr val="dk1"/>
          </a:lnRef>
          <a:fillRef idx="2">
            <a:schemeClr val="dk1"/>
          </a:fillRef>
          <a:effectRef idx="1">
            <a:schemeClr val="dk1"/>
          </a:effectRef>
          <a:fontRef idx="minor">
            <a:schemeClr val="dk1"/>
          </a:fontRef>
        </p:style>
        <p:txBody>
          <a:bodyPr/>
          <a:lstStyle/>
          <a:p>
            <a:r>
              <a:rPr lang="en-US" sz="40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Anterior Pituitary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Hormones</a:t>
            </a:r>
            <a:endParaRPr lang="ar-IQ" sz="4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649570" y="5085184"/>
            <a:ext cx="7772400" cy="852115"/>
          </a:xfrm>
        </p:spPr>
        <p:txBody>
          <a:bodyPr>
            <a:noAutofit/>
          </a:bodyPr>
          <a:lstStyle/>
          <a:p>
            <a:pPr algn="l"/>
            <a:r>
              <a:rPr lang="en-US" sz="2400" cap="none" dirty="0" err="1">
                <a:latin typeface="Times New Roman" panose="02020603050405020304" pitchFamily="18" charset="0"/>
                <a:cs typeface="Times New Roman" panose="02020603050405020304" pitchFamily="18" charset="0"/>
              </a:rPr>
              <a:t>L</a:t>
            </a:r>
            <a:r>
              <a:rPr lang="en-US" sz="2400" cap="none" dirty="0" err="1" smtClean="0">
                <a:latin typeface="Times New Roman" panose="02020603050405020304" pitchFamily="18" charset="0"/>
                <a:cs typeface="Times New Roman" panose="02020603050405020304" pitchFamily="18" charset="0"/>
              </a:rPr>
              <a:t>ec</a:t>
            </a:r>
            <a:r>
              <a:rPr lang="en-US" sz="2400" cap="none" dirty="0" smtClean="0">
                <a:latin typeface="Times New Roman" panose="02020603050405020304" pitchFamily="18" charset="0"/>
                <a:cs typeface="Times New Roman" panose="02020603050405020304" pitchFamily="18" charset="0"/>
              </a:rPr>
              <a:t> . 2</a:t>
            </a:r>
          </a:p>
          <a:p>
            <a:pPr algn="l">
              <a:lnSpc>
                <a:spcPct val="130000"/>
              </a:lnSpc>
            </a:pPr>
            <a:r>
              <a:rPr lang="en-US" sz="2400" cap="none" dirty="0">
                <a:latin typeface="Times New Roman" panose="02020603050405020304" pitchFamily="18" charset="0"/>
                <a:cs typeface="Times New Roman" panose="02020603050405020304" pitchFamily="18" charset="0"/>
              </a:rPr>
              <a:t>D</a:t>
            </a:r>
            <a:r>
              <a:rPr lang="en-US" sz="2400" cap="none" dirty="0" smtClean="0">
                <a:latin typeface="Times New Roman" panose="02020603050405020304" pitchFamily="18" charset="0"/>
                <a:cs typeface="Times New Roman" panose="02020603050405020304" pitchFamily="18" charset="0"/>
              </a:rPr>
              <a:t>r. </a:t>
            </a:r>
            <a:r>
              <a:rPr lang="en-US" sz="2400" cap="none" dirty="0" err="1">
                <a:latin typeface="Times New Roman" panose="02020603050405020304" pitchFamily="18" charset="0"/>
                <a:cs typeface="Times New Roman" panose="02020603050405020304" pitchFamily="18" charset="0"/>
              </a:rPr>
              <a:t>S</a:t>
            </a:r>
            <a:r>
              <a:rPr lang="en-US" sz="2400" cap="none" dirty="0" err="1" smtClean="0">
                <a:latin typeface="Times New Roman" panose="02020603050405020304" pitchFamily="18" charset="0"/>
                <a:cs typeface="Times New Roman" panose="02020603050405020304" pitchFamily="18" charset="0"/>
              </a:rPr>
              <a:t>haimaa</a:t>
            </a:r>
            <a:r>
              <a:rPr lang="en-US" sz="2400" cap="none" dirty="0" smtClean="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M</a:t>
            </a:r>
            <a:r>
              <a:rPr lang="en-US" sz="2400" cap="none" dirty="0" err="1" smtClean="0">
                <a:latin typeface="Times New Roman" panose="02020603050405020304" pitchFamily="18" charset="0"/>
                <a:cs typeface="Times New Roman" panose="02020603050405020304" pitchFamily="18" charset="0"/>
              </a:rPr>
              <a:t>unther</a:t>
            </a:r>
            <a:r>
              <a:rPr lang="en-US" sz="2400" cap="none" dirty="0" smtClean="0">
                <a:latin typeface="Times New Roman" panose="02020603050405020304" pitchFamily="18" charset="0"/>
                <a:cs typeface="Times New Roman" panose="02020603050405020304" pitchFamily="18" charset="0"/>
              </a:rPr>
              <a:t> </a:t>
            </a:r>
            <a:endParaRPr lang="ar-IQ" sz="2400" cap="none"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015" y="332656"/>
            <a:ext cx="7488832" cy="86409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3200" cap="none" dirty="0" smtClean="0">
                <a:solidFill>
                  <a:srgbClr val="FFFF00"/>
                </a:solidFill>
                <a:latin typeface="Times New Roman" panose="02020603050405020304" pitchFamily="18" charset="0"/>
                <a:cs typeface="Times New Roman" panose="02020603050405020304" pitchFamily="18" charset="0"/>
              </a:rPr>
              <a:t/>
            </a:r>
            <a:br>
              <a:rPr lang="en-US" sz="3200" cap="none" dirty="0" smtClean="0">
                <a:solidFill>
                  <a:srgbClr val="FFFF00"/>
                </a:solidFill>
                <a:latin typeface="Times New Roman" panose="02020603050405020304" pitchFamily="18" charset="0"/>
                <a:cs typeface="Times New Roman" panose="02020603050405020304" pitchFamily="18" charset="0"/>
              </a:rPr>
            </a:br>
            <a:r>
              <a:rPr lang="en-US" sz="32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en-US" sz="32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euronal Signals</a:t>
            </a:r>
            <a:r>
              <a:rPr lang="en-US" sz="3200" cap="none" dirty="0" smtClean="0">
                <a:solidFill>
                  <a:srgbClr val="FFFF00"/>
                </a:solidFill>
                <a:latin typeface="Times New Roman" panose="02020603050405020304" pitchFamily="18" charset="0"/>
                <a:cs typeface="Times New Roman" panose="02020603050405020304" pitchFamily="18" charset="0"/>
              </a:rPr>
              <a:t/>
            </a:r>
            <a:br>
              <a:rPr lang="en-US" sz="3200" cap="none" dirty="0" smtClean="0">
                <a:solidFill>
                  <a:srgbClr val="FFFF00"/>
                </a:solidFill>
                <a:latin typeface="Times New Roman" panose="02020603050405020304" pitchFamily="18" charset="0"/>
                <a:cs typeface="Times New Roman" panose="02020603050405020304" pitchFamily="18" charset="0"/>
              </a:rPr>
            </a:br>
            <a:endParaRPr lang="ar-IQ" sz="3200" cap="none"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281971" y="1412776"/>
            <a:ext cx="8280920" cy="2448271"/>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cap="none" dirty="0">
                <a:latin typeface="Times New Roman" panose="02020603050405020304" pitchFamily="18" charset="0"/>
                <a:cs typeface="Times New Roman" panose="02020603050405020304" pitchFamily="18" charset="0"/>
              </a:rPr>
              <a:t>A</a:t>
            </a:r>
            <a:r>
              <a:rPr lang="en-US" sz="2000" cap="none" dirty="0" smtClean="0">
                <a:latin typeface="Times New Roman" panose="02020603050405020304" pitchFamily="18" charset="0"/>
                <a:cs typeface="Times New Roman" panose="02020603050405020304" pitchFamily="18" charset="0"/>
              </a:rPr>
              <a:t>ction potentials generated by the neurosecretory cells originating in the hypothalamus are transmitted down the neuronal axons to the nerve terminals in the neurohypophysis and stimulate the release of the hormones into the blood. </a:t>
            </a:r>
          </a:p>
          <a:p>
            <a:pPr algn="justLow" rtl="0"/>
            <a:r>
              <a:rPr lang="en-US" cap="none" dirty="0">
                <a:latin typeface="Times New Roman" panose="02020603050405020304" pitchFamily="18" charset="0"/>
                <a:cs typeface="Times New Roman" panose="02020603050405020304" pitchFamily="18" charset="0"/>
              </a:rPr>
              <a:t>S</a:t>
            </a:r>
            <a:r>
              <a:rPr lang="en-US" sz="2000" cap="none" dirty="0" smtClean="0">
                <a:latin typeface="Times New Roman" panose="02020603050405020304" pitchFamily="18" charset="0"/>
                <a:cs typeface="Times New Roman" panose="02020603050405020304" pitchFamily="18" charset="0"/>
              </a:rPr>
              <a:t>pecific forms of sensory input that regulate the release of ADH and oxytocin</a:t>
            </a:r>
            <a:endParaRPr lang="ar-IQ" sz="2000" cap="none"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7584" y="476672"/>
            <a:ext cx="7488832" cy="72008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sz="36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3200" cap="none" dirty="0" smtClean="0">
              <a:latin typeface="Times New Roman" panose="02020603050405020304" pitchFamily="18" charset="0"/>
              <a:cs typeface="Times New Roman" panose="02020603050405020304" pitchFamily="18" charset="0"/>
            </a:endParaRPr>
          </a:p>
          <a:p>
            <a:r>
              <a:rPr lang="en-US" sz="1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Hormonal </a:t>
            </a:r>
            <a:r>
              <a:rPr lang="en-US" sz="1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a:t>
            </a:r>
            <a:r>
              <a:rPr lang="en-US" sz="128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ignals</a:t>
            </a:r>
            <a:endParaRPr lang="ar-IQ" sz="1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en-US" sz="3200" cap="none" dirty="0" smtClean="0">
                <a:solidFill>
                  <a:srgbClr val="FFFF00"/>
                </a:solidFill>
                <a:latin typeface="Times New Roman" panose="02020603050405020304" pitchFamily="18" charset="0"/>
                <a:cs typeface="Times New Roman" panose="02020603050405020304" pitchFamily="18" charset="0"/>
              </a:rPr>
              <a:t/>
            </a:r>
            <a:br>
              <a:rPr lang="en-US" sz="3200" cap="none" dirty="0" smtClean="0">
                <a:solidFill>
                  <a:srgbClr val="FFFF00"/>
                </a:solidFill>
                <a:latin typeface="Times New Roman" panose="02020603050405020304" pitchFamily="18" charset="0"/>
                <a:cs typeface="Times New Roman" panose="02020603050405020304" pitchFamily="18" charset="0"/>
              </a:rPr>
            </a:br>
            <a:endParaRPr lang="ar-IQ" sz="3200" cap="none"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31540" y="1484784"/>
            <a:ext cx="8280920"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Low">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adenohypophysis does not have a direct anatomical connection </a:t>
            </a:r>
            <a:r>
              <a:rPr lang="en-US" sz="2000" dirty="0" smtClean="0">
                <a:latin typeface="Times New Roman" panose="02020603050405020304" pitchFamily="18" charset="0"/>
                <a:cs typeface="Times New Roman" panose="02020603050405020304" pitchFamily="18" charset="0"/>
              </a:rPr>
              <a:t>with the </a:t>
            </a:r>
            <a:r>
              <a:rPr lang="en-US" sz="2000" dirty="0">
                <a:latin typeface="Times New Roman" panose="02020603050405020304" pitchFamily="18" charset="0"/>
                <a:cs typeface="Times New Roman" panose="02020603050405020304" pitchFamily="18" charset="0"/>
              </a:rPr>
              <a:t>hypothalamus; therefore, regulation of hormone secretion by way </a:t>
            </a:r>
            <a:r>
              <a:rPr lang="en-US" sz="2000" dirty="0" smtClean="0">
                <a:latin typeface="Times New Roman" panose="02020603050405020304" pitchFamily="18" charset="0"/>
                <a:cs typeface="Times New Roman" panose="02020603050405020304" pitchFamily="18" charset="0"/>
              </a:rPr>
              <a:t>of neuronal </a:t>
            </a:r>
            <a:r>
              <a:rPr lang="en-US" sz="2000" dirty="0">
                <a:latin typeface="Times New Roman" panose="02020603050405020304" pitchFamily="18" charset="0"/>
                <a:cs typeface="Times New Roman" panose="02020603050405020304" pitchFamily="18" charset="0"/>
              </a:rPr>
              <a:t>signals is not </a:t>
            </a:r>
            <a:r>
              <a:rPr lang="en-US" sz="2000" dirty="0" smtClean="0">
                <a:latin typeface="Times New Roman" panose="02020603050405020304" pitchFamily="18" charset="0"/>
                <a:cs typeface="Times New Roman" panose="02020603050405020304" pitchFamily="18" charset="0"/>
              </a:rPr>
              <a:t>possible, </a:t>
            </a:r>
            <a:r>
              <a:rPr lang="en-US" sz="2000" dirty="0">
                <a:latin typeface="Times New Roman" panose="02020603050405020304" pitchFamily="18" charset="0"/>
                <a:cs typeface="Times New Roman" panose="02020603050405020304" pitchFamily="18" charset="0"/>
              </a:rPr>
              <a:t>instead, these two structures are </a:t>
            </a:r>
            <a:r>
              <a:rPr lang="en-US" sz="2000" dirty="0" smtClean="0">
                <a:latin typeface="Times New Roman" panose="02020603050405020304" pitchFamily="18" charset="0"/>
                <a:cs typeface="Times New Roman" panose="02020603050405020304" pitchFamily="18" charset="0"/>
              </a:rPr>
              <a:t>associated by </a:t>
            </a:r>
            <a:r>
              <a:rPr lang="en-US" sz="2000" dirty="0">
                <a:latin typeface="Times New Roman" panose="02020603050405020304" pitchFamily="18" charset="0"/>
                <a:cs typeface="Times New Roman" panose="02020603050405020304" pitchFamily="18" charset="0"/>
              </a:rPr>
              <a:t>a specialized circulatory system and the secretion of hormones from </a:t>
            </a:r>
            <a:r>
              <a:rPr lang="en-US" sz="2000" dirty="0" smtClean="0">
                <a:latin typeface="Times New Roman" panose="02020603050405020304" pitchFamily="18" charset="0"/>
                <a:cs typeface="Times New Roman" panose="02020603050405020304" pitchFamily="18" charset="0"/>
              </a:rPr>
              <a:t>the adenohypophysis </a:t>
            </a:r>
            <a:r>
              <a:rPr lang="en-US" sz="2000" dirty="0">
                <a:latin typeface="Times New Roman" panose="02020603050405020304" pitchFamily="18" charset="0"/>
                <a:cs typeface="Times New Roman" panose="02020603050405020304" pitchFamily="18" charset="0"/>
              </a:rPr>
              <a:t>is regulated by hormonal signals from the </a:t>
            </a:r>
            <a:r>
              <a:rPr lang="en-US" sz="2000" dirty="0" smtClean="0">
                <a:latin typeface="Times New Roman" panose="02020603050405020304" pitchFamily="18" charset="0"/>
                <a:cs typeface="Times New Roman" panose="02020603050405020304" pitchFamily="18" charset="0"/>
              </a:rPr>
              <a:t>hypothalamus</a:t>
            </a:r>
          </a:p>
          <a:p>
            <a:pPr marL="342900" indent="-342900" algn="justLow">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Low">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neurosecretory cells synthesize two types of </a:t>
            </a:r>
            <a:r>
              <a:rPr lang="en-US" sz="2000" dirty="0" smtClean="0">
                <a:latin typeface="Times New Roman" panose="02020603050405020304" pitchFamily="18" charset="0"/>
                <a:cs typeface="Times New Roman" panose="02020603050405020304" pitchFamily="18" charset="0"/>
              </a:rPr>
              <a:t>hormones:</a:t>
            </a:r>
          </a:p>
          <a:p>
            <a:pPr marL="914400" lvl="1" indent="-457200" algn="justLow">
              <a:buFont typeface="+mj-lt"/>
              <a:buAutoNum type="arabicPeriod"/>
            </a:pPr>
            <a:r>
              <a:rPr lang="en-US" sz="2000" dirty="0" smtClean="0">
                <a:latin typeface="Times New Roman" panose="02020603050405020304" pitchFamily="18" charset="0"/>
                <a:cs typeface="Times New Roman" panose="02020603050405020304" pitchFamily="18" charset="0"/>
              </a:rPr>
              <a:t>Releasing </a:t>
            </a:r>
            <a:r>
              <a:rPr lang="en-US" sz="2000" dirty="0">
                <a:latin typeface="Times New Roman" panose="02020603050405020304" pitchFamily="18" charset="0"/>
                <a:cs typeface="Times New Roman" panose="02020603050405020304" pitchFamily="18" charset="0"/>
              </a:rPr>
              <a:t>hormones </a:t>
            </a:r>
            <a:endParaRPr lang="en-US" sz="2000" dirty="0" smtClean="0">
              <a:latin typeface="Times New Roman" panose="02020603050405020304" pitchFamily="18" charset="0"/>
              <a:cs typeface="Times New Roman" panose="02020603050405020304" pitchFamily="18" charset="0"/>
            </a:endParaRPr>
          </a:p>
          <a:p>
            <a:pPr marL="914400" lvl="1" indent="-457200" algn="justLow">
              <a:buFont typeface="+mj-lt"/>
              <a:buAutoNum type="arabicPeriod"/>
            </a:pP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nhibiting hormones</a:t>
            </a:r>
          </a:p>
          <a:p>
            <a:pPr lvl="1" algn="justLow"/>
            <a:endParaRPr lang="en-US" sz="2000" dirty="0" smtClean="0">
              <a:latin typeface="Times New Roman" panose="02020603050405020304" pitchFamily="18" charset="0"/>
              <a:cs typeface="Times New Roman" panose="02020603050405020304" pitchFamily="18" charset="0"/>
            </a:endParaRPr>
          </a:p>
          <a:p>
            <a:pPr marL="342900" indent="-342900" algn="justLow">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of these hormones helps to regulate the release of a particular hormone from the </a:t>
            </a:r>
            <a:r>
              <a:rPr lang="en-US" sz="2000" dirty="0" smtClean="0">
                <a:latin typeface="Times New Roman" panose="02020603050405020304" pitchFamily="18" charset="0"/>
                <a:cs typeface="Times New Roman" panose="02020603050405020304" pitchFamily="18" charset="0"/>
              </a:rPr>
              <a:t>adenohypophysis. </a:t>
            </a:r>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or </a:t>
            </a:r>
            <a:r>
              <a:rPr lang="en-US" sz="2000" dirty="0">
                <a:latin typeface="Times New Roman" panose="02020603050405020304" pitchFamily="18" charset="0"/>
                <a:cs typeface="Times New Roman" panose="02020603050405020304" pitchFamily="18" charset="0"/>
              </a:rPr>
              <a:t>example, thyrotropin-releasing hormone produced by the neurosecretory cells of the hypothalamus stimulates secretion of thyrotropin from the adenohypophysis. </a:t>
            </a:r>
          </a:p>
          <a:p>
            <a:pPr marL="342900" indent="-342900" algn="justLow">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justLow"/>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170163"/>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685332" y="548680"/>
            <a:ext cx="7773338" cy="720081"/>
          </a:xfrm>
        </p:spPr>
        <p:style>
          <a:lnRef idx="2">
            <a:schemeClr val="dk1"/>
          </a:lnRef>
          <a:fillRef idx="1">
            <a:schemeClr val="lt1"/>
          </a:fillRef>
          <a:effectRef idx="0">
            <a:schemeClr val="dk1"/>
          </a:effectRef>
          <a:fontRef idx="minor">
            <a:schemeClr val="dk1"/>
          </a:fontRef>
        </p:style>
        <p:txBody>
          <a:bodyPr/>
          <a:lstStyle/>
          <a:p>
            <a:r>
              <a:rPr lang="en-US" alt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Endocrine Control</a:t>
            </a:r>
          </a:p>
        </p:txBody>
      </p:sp>
      <p:sp>
        <p:nvSpPr>
          <p:cNvPr id="9223" name="Rectangle 7"/>
          <p:cNvSpPr>
            <a:spLocks noGrp="1" noChangeArrowheads="1"/>
          </p:cNvSpPr>
          <p:nvPr>
            <p:ph type="body" idx="4294967295"/>
          </p:nvPr>
        </p:nvSpPr>
        <p:spPr>
          <a:xfrm>
            <a:off x="472282" y="1700808"/>
            <a:ext cx="8199437" cy="3252325"/>
          </a:xfrm>
        </p:spPr>
        <p:style>
          <a:lnRef idx="2">
            <a:schemeClr val="dk1"/>
          </a:lnRef>
          <a:fillRef idx="1">
            <a:schemeClr val="lt1"/>
          </a:fillRef>
          <a:effectRef idx="0">
            <a:schemeClr val="dk1"/>
          </a:effectRef>
          <a:fontRef idx="minor">
            <a:schemeClr val="dk1"/>
          </a:fontRef>
        </p:style>
        <p:txBody>
          <a:bodyPr>
            <a:normAutofit/>
          </a:bodyPr>
          <a:lstStyle/>
          <a:p>
            <a:r>
              <a:rPr lang="en-US" altLang="en-US" cap="none" dirty="0">
                <a:latin typeface="Times New Roman" panose="02020603050405020304" pitchFamily="18" charset="0"/>
                <a:cs typeface="Times New Roman" panose="02020603050405020304" pitchFamily="18" charset="0"/>
              </a:rPr>
              <a:t>T</a:t>
            </a:r>
            <a:r>
              <a:rPr lang="en-US" altLang="en-US" cap="none" dirty="0" smtClean="0">
                <a:latin typeface="Times New Roman" panose="02020603050405020304" pitchFamily="18" charset="0"/>
                <a:cs typeface="Times New Roman" panose="02020603050405020304" pitchFamily="18" charset="0"/>
              </a:rPr>
              <a:t>here are three levels</a:t>
            </a:r>
          </a:p>
          <a:p>
            <a:pPr marL="914400" lvl="1" indent="-457200">
              <a:buFont typeface="+mj-lt"/>
              <a:buAutoNum type="arabicPeriod"/>
            </a:pPr>
            <a:r>
              <a:rPr lang="en-US" altLang="en-US" sz="2000" cap="none" dirty="0" smtClean="0">
                <a:latin typeface="Times New Roman" panose="02020603050405020304" pitchFamily="18" charset="0"/>
                <a:cs typeface="Times New Roman" panose="02020603050405020304" pitchFamily="18" charset="0"/>
              </a:rPr>
              <a:t>Hypothalamic stimulation—from CNS</a:t>
            </a:r>
          </a:p>
          <a:p>
            <a:pPr marL="914400" lvl="1" indent="-457200">
              <a:buFont typeface="+mj-lt"/>
              <a:buAutoNum type="arabicPeriod"/>
            </a:pPr>
            <a:r>
              <a:rPr lang="en-US" altLang="en-US" sz="2000" cap="none" dirty="0" smtClean="0">
                <a:latin typeface="Times New Roman" panose="02020603050405020304" pitchFamily="18" charset="0"/>
                <a:cs typeface="Times New Roman" panose="02020603050405020304" pitchFamily="18" charset="0"/>
              </a:rPr>
              <a:t>Pituitary stimulation—from hypothalamic trophic hormones</a:t>
            </a:r>
          </a:p>
          <a:p>
            <a:pPr marL="914400" lvl="1" indent="-457200">
              <a:buFont typeface="+mj-lt"/>
              <a:buAutoNum type="arabicPeriod"/>
            </a:pPr>
            <a:r>
              <a:rPr lang="en-US" altLang="en-US" sz="2000" cap="none" dirty="0" smtClean="0">
                <a:latin typeface="Times New Roman" panose="02020603050405020304" pitchFamily="18" charset="0"/>
                <a:cs typeface="Times New Roman" panose="02020603050405020304" pitchFamily="18" charset="0"/>
              </a:rPr>
              <a:t>Endocrine gland stimulation—from pituitary trophic hormones</a:t>
            </a:r>
            <a:endParaRPr lang="en-US" altLang="en-US"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153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819944"/>
          </a:xfrm>
        </p:spPr>
        <p:style>
          <a:lnRef idx="2">
            <a:schemeClr val="dk1"/>
          </a:lnRef>
          <a:fillRef idx="1">
            <a:schemeClr val="lt1"/>
          </a:fillRef>
          <a:effectRef idx="0">
            <a:schemeClr val="dk1"/>
          </a:effectRef>
          <a:fontRef idx="minor">
            <a:schemeClr val="dk1"/>
          </a:fontRef>
        </p:style>
        <p:txBody>
          <a:bodyPr/>
          <a:lstStyle/>
          <a:p>
            <a:r>
              <a:rPr lang="en-US" altLang="en-US" sz="32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Hypothalamic Releasing Hormones</a:t>
            </a:r>
          </a:p>
        </p:txBody>
      </p:sp>
      <p:sp>
        <p:nvSpPr>
          <p:cNvPr id="5123" name="Rectangle 3"/>
          <p:cNvSpPr>
            <a:spLocks noGrp="1" noChangeArrowheads="1"/>
          </p:cNvSpPr>
          <p:nvPr>
            <p:ph type="body" idx="4294967295"/>
          </p:nvPr>
        </p:nvSpPr>
        <p:spPr>
          <a:xfrm>
            <a:off x="152400" y="1447800"/>
            <a:ext cx="8763000" cy="4953000"/>
          </a:xfrm>
        </p:spPr>
        <p:style>
          <a:lnRef idx="2">
            <a:schemeClr val="dk1"/>
          </a:lnRef>
          <a:fillRef idx="1">
            <a:schemeClr val="lt1"/>
          </a:fillRef>
          <a:effectRef idx="0">
            <a:schemeClr val="dk1"/>
          </a:effectRef>
          <a:fontRef idx="minor">
            <a:schemeClr val="dk1"/>
          </a:fontRef>
        </p:style>
        <p:txBody>
          <a:bodyPr/>
          <a:lstStyle/>
          <a:p>
            <a:pPr>
              <a:buFontTx/>
              <a:buNone/>
            </a:pPr>
            <a:r>
              <a:rPr lang="en-US" altLang="en-US" cap="none" dirty="0" smtClean="0">
                <a:latin typeface="Times New Roman" panose="02020603050405020304" pitchFamily="18" charset="0"/>
                <a:cs typeface="Times New Roman" panose="02020603050405020304" pitchFamily="18" charset="0"/>
              </a:rPr>
              <a:t>    </a:t>
            </a:r>
          </a:p>
          <a:p>
            <a:pPr>
              <a:buFontTx/>
              <a:buNone/>
            </a:pPr>
            <a:r>
              <a:rPr lang="en-US" altLang="en-US" cap="none" dirty="0" smtClean="0">
                <a:latin typeface="Times New Roman" panose="02020603050405020304" pitchFamily="18" charset="0"/>
                <a:cs typeface="Times New Roman" panose="02020603050405020304" pitchFamily="18" charset="0"/>
              </a:rPr>
              <a:t>Seven releasing hormones are made in the hypothalamus</a:t>
            </a:r>
            <a:endParaRPr lang="en-US" altLang="en-US" dirty="0">
              <a:latin typeface="Times New Roman" panose="02020603050405020304" pitchFamily="18" charset="0"/>
              <a:cs typeface="Times New Roman" panose="02020603050405020304" pitchFamily="18" charset="0"/>
            </a:endParaRPr>
          </a:p>
          <a:p>
            <a:pPr lvl="1"/>
            <a:r>
              <a:rPr lang="en-US" altLang="en-US" sz="2000" dirty="0" smtClean="0">
                <a:latin typeface="Times New Roman" panose="02020603050405020304" pitchFamily="18" charset="0"/>
                <a:cs typeface="Times New Roman" panose="02020603050405020304" pitchFamily="18" charset="0"/>
              </a:rPr>
              <a:t>T</a:t>
            </a:r>
            <a:r>
              <a:rPr lang="en-US" altLang="en-US" sz="2000" cap="none" dirty="0" smtClean="0">
                <a:latin typeface="Times New Roman" panose="02020603050405020304" pitchFamily="18" charset="0"/>
                <a:cs typeface="Times New Roman" panose="02020603050405020304" pitchFamily="18" charset="0"/>
              </a:rPr>
              <a:t>hyrotropin</a:t>
            </a:r>
            <a:r>
              <a:rPr lang="en-US" altLang="en-US" sz="2000" dirty="0" smtClean="0">
                <a:latin typeface="Times New Roman" panose="02020603050405020304" pitchFamily="18" charset="0"/>
                <a:cs typeface="Times New Roman" panose="02020603050405020304" pitchFamily="18" charset="0"/>
              </a:rPr>
              <a:t>-r</a:t>
            </a:r>
            <a:r>
              <a:rPr lang="en-US" altLang="en-US" sz="2000" cap="none" dirty="0" smtClean="0">
                <a:latin typeface="Times New Roman" panose="02020603050405020304" pitchFamily="18" charset="0"/>
                <a:cs typeface="Times New Roman" panose="02020603050405020304" pitchFamily="18" charset="0"/>
              </a:rPr>
              <a:t>eleasing</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(TRH)</a:t>
            </a:r>
          </a:p>
          <a:p>
            <a:pPr lvl="1"/>
            <a:r>
              <a:rPr lang="en-US" altLang="en-US" sz="2000" dirty="0" err="1" smtClean="0">
                <a:latin typeface="Times New Roman" panose="02020603050405020304" pitchFamily="18" charset="0"/>
                <a:cs typeface="Times New Roman" panose="02020603050405020304" pitchFamily="18" charset="0"/>
              </a:rPr>
              <a:t>C</a:t>
            </a:r>
            <a:r>
              <a:rPr lang="en-US" altLang="en-US" sz="2000" cap="none" dirty="0" err="1" smtClean="0">
                <a:latin typeface="Times New Roman" panose="02020603050405020304" pitchFamily="18" charset="0"/>
                <a:cs typeface="Times New Roman" panose="02020603050405020304" pitchFamily="18" charset="0"/>
              </a:rPr>
              <a:t>orticotropin</a:t>
            </a:r>
            <a:r>
              <a:rPr lang="en-US" altLang="en-US" sz="2000" dirty="0" smtClean="0">
                <a:latin typeface="Times New Roman" panose="02020603050405020304" pitchFamily="18" charset="0"/>
                <a:cs typeface="Times New Roman" panose="02020603050405020304" pitchFamily="18" charset="0"/>
              </a:rPr>
              <a:t>-r</a:t>
            </a:r>
            <a:r>
              <a:rPr lang="en-US" altLang="en-US" sz="2000" cap="none" dirty="0" smtClean="0">
                <a:latin typeface="Times New Roman" panose="02020603050405020304" pitchFamily="18" charset="0"/>
                <a:cs typeface="Times New Roman" panose="02020603050405020304" pitchFamily="18" charset="0"/>
              </a:rPr>
              <a:t>eleasing</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(CRH)</a:t>
            </a:r>
          </a:p>
          <a:p>
            <a:pPr lvl="1"/>
            <a:r>
              <a:rPr lang="en-US" altLang="en-US" sz="2000" dirty="0" smtClean="0">
                <a:latin typeface="Times New Roman" panose="02020603050405020304" pitchFamily="18" charset="0"/>
                <a:cs typeface="Times New Roman" panose="02020603050405020304" pitchFamily="18" charset="0"/>
              </a:rPr>
              <a:t>G</a:t>
            </a:r>
            <a:r>
              <a:rPr lang="en-US" altLang="en-US" sz="2000" cap="none" dirty="0" smtClean="0">
                <a:latin typeface="Times New Roman" panose="02020603050405020304" pitchFamily="18" charset="0"/>
                <a:cs typeface="Times New Roman" panose="02020603050405020304" pitchFamily="18" charset="0"/>
              </a:rPr>
              <a:t>onadotropin</a:t>
            </a:r>
            <a:r>
              <a:rPr lang="en-US" altLang="en-US" sz="2000" dirty="0" smtClean="0">
                <a:latin typeface="Times New Roman" panose="02020603050405020304" pitchFamily="18" charset="0"/>
                <a:cs typeface="Times New Roman" panose="02020603050405020304" pitchFamily="18" charset="0"/>
              </a:rPr>
              <a:t>-r</a:t>
            </a:r>
            <a:r>
              <a:rPr lang="en-US" altLang="en-US" sz="2000" cap="none" dirty="0" smtClean="0">
                <a:latin typeface="Times New Roman" panose="02020603050405020304" pitchFamily="18" charset="0"/>
                <a:cs typeface="Times New Roman" panose="02020603050405020304" pitchFamily="18" charset="0"/>
              </a:rPr>
              <a:t>eleasing </a:t>
            </a:r>
            <a:r>
              <a:rPr lang="en-US" altLang="en-US" sz="2000" dirty="0" smtClean="0">
                <a:latin typeface="Times New Roman" panose="02020603050405020304" pitchFamily="18" charset="0"/>
                <a:cs typeface="Times New Roman" panose="02020603050405020304" pitchFamily="18" charset="0"/>
              </a:rPr>
              <a:t>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a:t>
            </a:r>
            <a:r>
              <a:rPr lang="en-US" altLang="en-US" sz="2000" dirty="0" err="1">
                <a:latin typeface="Times New Roman" panose="02020603050405020304" pitchFamily="18" charset="0"/>
                <a:cs typeface="Times New Roman" panose="02020603050405020304" pitchFamily="18" charset="0"/>
              </a:rPr>
              <a:t>GnRH</a:t>
            </a:r>
            <a:r>
              <a:rPr lang="en-US" altLang="en-US" sz="2000" dirty="0">
                <a:latin typeface="Times New Roman" panose="02020603050405020304" pitchFamily="18" charset="0"/>
                <a:cs typeface="Times New Roman" panose="02020603050405020304" pitchFamily="18" charset="0"/>
              </a:rPr>
              <a:t>)</a:t>
            </a:r>
          </a:p>
          <a:p>
            <a:pPr lvl="1"/>
            <a:r>
              <a:rPr lang="en-US" altLang="en-US" sz="2000" dirty="0" smtClean="0">
                <a:latin typeface="Times New Roman" panose="02020603050405020304" pitchFamily="18" charset="0"/>
                <a:cs typeface="Times New Roman" panose="02020603050405020304" pitchFamily="18" charset="0"/>
              </a:rPr>
              <a:t>G</a:t>
            </a:r>
            <a:r>
              <a:rPr lang="en-US" altLang="en-US" sz="2000" cap="none" dirty="0" smtClean="0">
                <a:latin typeface="Times New Roman" panose="02020603050405020304" pitchFamily="18" charset="0"/>
                <a:cs typeface="Times New Roman" panose="02020603050405020304" pitchFamily="18" charset="0"/>
              </a:rPr>
              <a:t>rowth</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-r</a:t>
            </a:r>
            <a:r>
              <a:rPr lang="en-US" altLang="en-US" sz="2000" cap="none" dirty="0" smtClean="0">
                <a:latin typeface="Times New Roman" panose="02020603050405020304" pitchFamily="18" charset="0"/>
                <a:cs typeface="Times New Roman" panose="02020603050405020304" pitchFamily="18" charset="0"/>
              </a:rPr>
              <a:t>eleasing</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(GHRH)</a:t>
            </a:r>
          </a:p>
          <a:p>
            <a:pPr lvl="1"/>
            <a:r>
              <a:rPr lang="en-US" altLang="en-US" sz="2000" dirty="0" smtClean="0">
                <a:latin typeface="Times New Roman" panose="02020603050405020304" pitchFamily="18" charset="0"/>
                <a:cs typeface="Times New Roman" panose="02020603050405020304" pitchFamily="18" charset="0"/>
              </a:rPr>
              <a:t>G</a:t>
            </a:r>
            <a:r>
              <a:rPr lang="en-US" altLang="en-US" sz="2000" cap="none" dirty="0" smtClean="0">
                <a:latin typeface="Times New Roman" panose="02020603050405020304" pitchFamily="18" charset="0"/>
                <a:cs typeface="Times New Roman" panose="02020603050405020304" pitchFamily="18" charset="0"/>
              </a:rPr>
              <a:t>rowth</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-r</a:t>
            </a:r>
            <a:r>
              <a:rPr lang="en-US" altLang="en-US" sz="2000" cap="none" dirty="0" smtClean="0">
                <a:latin typeface="Times New Roman" panose="02020603050405020304" pitchFamily="18" charset="0"/>
                <a:cs typeface="Times New Roman" panose="02020603050405020304" pitchFamily="18" charset="0"/>
              </a:rPr>
              <a:t>elease</a:t>
            </a:r>
            <a:r>
              <a:rPr lang="en-US" altLang="en-US" sz="2000" dirty="0" smtClean="0">
                <a:latin typeface="Times New Roman" panose="02020603050405020304" pitchFamily="18" charset="0"/>
                <a:cs typeface="Times New Roman" panose="02020603050405020304" pitchFamily="18" charset="0"/>
              </a:rPr>
              <a:t> i</a:t>
            </a:r>
            <a:r>
              <a:rPr lang="en-US" altLang="en-US" sz="2000" cap="none" dirty="0" smtClean="0">
                <a:latin typeface="Times New Roman" panose="02020603050405020304" pitchFamily="18" charset="0"/>
                <a:cs typeface="Times New Roman" panose="02020603050405020304" pitchFamily="18" charset="0"/>
              </a:rPr>
              <a:t>nhibiting</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(GHIH)</a:t>
            </a:r>
          </a:p>
          <a:p>
            <a:pPr lvl="1"/>
            <a:r>
              <a:rPr lang="en-US" altLang="en-US" sz="2000" dirty="0" smtClean="0">
                <a:latin typeface="Times New Roman" panose="02020603050405020304" pitchFamily="18" charset="0"/>
                <a:cs typeface="Times New Roman" panose="02020603050405020304" pitchFamily="18" charset="0"/>
              </a:rPr>
              <a:t>P</a:t>
            </a:r>
            <a:r>
              <a:rPr lang="en-US" altLang="en-US" sz="2000" cap="none" dirty="0" smtClean="0">
                <a:latin typeface="Times New Roman" panose="02020603050405020304" pitchFamily="18" charset="0"/>
                <a:cs typeface="Times New Roman" panose="02020603050405020304" pitchFamily="18" charset="0"/>
              </a:rPr>
              <a:t>rolactin</a:t>
            </a:r>
            <a:r>
              <a:rPr lang="en-US" altLang="en-US" sz="2000" dirty="0" smtClean="0">
                <a:latin typeface="Times New Roman" panose="02020603050405020304" pitchFamily="18" charset="0"/>
                <a:cs typeface="Times New Roman" panose="02020603050405020304" pitchFamily="18" charset="0"/>
              </a:rPr>
              <a:t>-r</a:t>
            </a:r>
            <a:r>
              <a:rPr lang="en-US" altLang="en-US" sz="2000" cap="none" dirty="0" smtClean="0">
                <a:latin typeface="Times New Roman" panose="02020603050405020304" pitchFamily="18" charset="0"/>
                <a:cs typeface="Times New Roman" panose="02020603050405020304" pitchFamily="18" charset="0"/>
              </a:rPr>
              <a:t>eleasing</a:t>
            </a:r>
            <a:r>
              <a:rPr lang="en-US" altLang="en-US" sz="2000" dirty="0" smtClean="0">
                <a:latin typeface="Times New Roman" panose="02020603050405020304" pitchFamily="18" charset="0"/>
                <a:cs typeface="Times New Roman" panose="02020603050405020304" pitchFamily="18" charset="0"/>
              </a:rPr>
              <a:t> f</a:t>
            </a:r>
            <a:r>
              <a:rPr lang="en-US" altLang="en-US" sz="2000" cap="none" dirty="0" smtClean="0">
                <a:latin typeface="Times New Roman" panose="02020603050405020304" pitchFamily="18" charset="0"/>
                <a:cs typeface="Times New Roman" panose="02020603050405020304" pitchFamily="18" charset="0"/>
              </a:rPr>
              <a:t>actor</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(PRF)</a:t>
            </a:r>
          </a:p>
          <a:p>
            <a:pPr lvl="1"/>
            <a:r>
              <a:rPr lang="en-US" altLang="en-US" sz="2000" dirty="0" smtClean="0">
                <a:latin typeface="Times New Roman" panose="02020603050405020304" pitchFamily="18" charset="0"/>
                <a:cs typeface="Times New Roman" panose="02020603050405020304" pitchFamily="18" charset="0"/>
              </a:rPr>
              <a:t>P</a:t>
            </a:r>
            <a:r>
              <a:rPr lang="en-US" altLang="en-US" sz="2000" cap="none" dirty="0" smtClean="0">
                <a:latin typeface="Times New Roman" panose="02020603050405020304" pitchFamily="18" charset="0"/>
                <a:cs typeface="Times New Roman" panose="02020603050405020304" pitchFamily="18" charset="0"/>
              </a:rPr>
              <a:t>rolactin</a:t>
            </a:r>
            <a:r>
              <a:rPr lang="en-US" altLang="en-US" sz="2000" dirty="0" smtClean="0">
                <a:latin typeface="Times New Roman" panose="02020603050405020304" pitchFamily="18" charset="0"/>
                <a:cs typeface="Times New Roman" panose="02020603050405020304" pitchFamily="18" charset="0"/>
              </a:rPr>
              <a:t>-i</a:t>
            </a:r>
            <a:r>
              <a:rPr lang="en-US" altLang="en-US" sz="2000" cap="none" dirty="0" smtClean="0">
                <a:latin typeface="Times New Roman" panose="02020603050405020304" pitchFamily="18" charset="0"/>
                <a:cs typeface="Times New Roman" panose="02020603050405020304" pitchFamily="18" charset="0"/>
              </a:rPr>
              <a:t>nhibiting</a:t>
            </a:r>
            <a:r>
              <a:rPr lang="en-US" altLang="en-US" sz="2000" dirty="0" smtClean="0">
                <a:latin typeface="Times New Roman" panose="02020603050405020304" pitchFamily="18" charset="0"/>
                <a:cs typeface="Times New Roman" panose="02020603050405020304" pitchFamily="18" charset="0"/>
              </a:rPr>
              <a:t> h</a:t>
            </a:r>
            <a:r>
              <a:rPr lang="en-US" altLang="en-US" sz="2000" cap="none" dirty="0" smtClean="0">
                <a:latin typeface="Times New Roman" panose="02020603050405020304" pitchFamily="18" charset="0"/>
                <a:cs typeface="Times New Roman" panose="02020603050405020304" pitchFamily="18" charset="0"/>
              </a:rPr>
              <a:t>ormone </a:t>
            </a:r>
            <a:r>
              <a:rPr lang="en-US" altLang="en-US" sz="2000" dirty="0" smtClean="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PIH)</a:t>
            </a:r>
          </a:p>
        </p:txBody>
      </p:sp>
    </p:spTree>
    <p:extLst>
      <p:ext uri="{BB962C8B-B14F-4D97-AF65-F5344CB8AC3E}">
        <p14:creationId xmlns:p14="http://schemas.microsoft.com/office/powerpoint/2010/main" val="343023223"/>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3"/>
          <p:cNvSpPr txBox="1">
            <a:spLocks noChangeArrowheads="1"/>
          </p:cNvSpPr>
          <p:nvPr/>
        </p:nvSpPr>
        <p:spPr bwMode="auto">
          <a:xfrm>
            <a:off x="287524" y="1412776"/>
            <a:ext cx="4104456" cy="378565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Hypothalamic </a:t>
            </a:r>
            <a:r>
              <a:rPr lang="en-US" altLang="en-US" sz="2400" dirty="0" smtClean="0">
                <a:latin typeface="Times New Roman" panose="02020603050405020304" pitchFamily="18" charset="0"/>
                <a:cs typeface="Times New Roman" panose="02020603050405020304" pitchFamily="18" charset="0"/>
              </a:rPr>
              <a:t>hormones regulate </a:t>
            </a:r>
            <a:r>
              <a:rPr lang="en-US" altLang="en-US" sz="2400" dirty="0">
                <a:latin typeface="Times New Roman" panose="02020603050405020304" pitchFamily="18" charset="0"/>
                <a:cs typeface="Times New Roman" panose="02020603050405020304" pitchFamily="18" charset="0"/>
              </a:rPr>
              <a:t>anterior </a:t>
            </a:r>
            <a:r>
              <a:rPr lang="en-US" altLang="en-US" sz="2400" dirty="0" smtClean="0">
                <a:latin typeface="Times New Roman" panose="02020603050405020304" pitchFamily="18" charset="0"/>
                <a:cs typeface="Times New Roman" panose="02020603050405020304" pitchFamily="18" charset="0"/>
              </a:rPr>
              <a:t>pituitary trophic </a:t>
            </a:r>
            <a:r>
              <a:rPr lang="en-US" altLang="en-US" sz="2400" dirty="0">
                <a:latin typeface="Times New Roman" panose="02020603050405020304" pitchFamily="18" charset="0"/>
                <a:cs typeface="Times New Roman" panose="02020603050405020304" pitchFamily="18" charset="0"/>
              </a:rPr>
              <a:t>hormones that, </a:t>
            </a:r>
            <a:r>
              <a:rPr lang="en-US" altLang="en-US" sz="2400" dirty="0" smtClean="0">
                <a:latin typeface="Times New Roman" panose="02020603050405020304" pitchFamily="18" charset="0"/>
                <a:cs typeface="Times New Roman" panose="02020603050405020304" pitchFamily="18" charset="0"/>
              </a:rPr>
              <a:t>in turn</a:t>
            </a:r>
            <a:r>
              <a:rPr lang="en-US" altLang="en-US" sz="2400" dirty="0">
                <a:latin typeface="Times New Roman" panose="02020603050405020304" pitchFamily="18" charset="0"/>
                <a:cs typeface="Times New Roman" panose="02020603050405020304" pitchFamily="18" charset="0"/>
              </a:rPr>
              <a:t>, determine target </a:t>
            </a:r>
            <a:r>
              <a:rPr lang="en-US" altLang="en-US" sz="2400" dirty="0" smtClean="0">
                <a:latin typeface="Times New Roman" panose="02020603050405020304" pitchFamily="18" charset="0"/>
                <a:cs typeface="Times New Roman" panose="02020603050405020304" pitchFamily="18" charset="0"/>
              </a:rPr>
              <a:t> gland </a:t>
            </a:r>
            <a:r>
              <a:rPr lang="en-US" altLang="en-US" sz="2400" dirty="0">
                <a:latin typeface="Times New Roman" panose="02020603050405020304" pitchFamily="18" charset="0"/>
                <a:cs typeface="Times New Roman" panose="02020603050405020304" pitchFamily="18" charset="0"/>
              </a:rPr>
              <a:t>secretion. </a:t>
            </a:r>
            <a:endParaRPr lang="en-US" altLang="en-US" sz="2400" dirty="0" smtClean="0">
              <a:latin typeface="Times New Roman" panose="02020603050405020304" pitchFamily="18" charset="0"/>
              <a:cs typeface="Times New Roman" panose="02020603050405020304" pitchFamily="18" charset="0"/>
            </a:endParaRPr>
          </a:p>
          <a:p>
            <a:pPr algn="just" eaLnBrk="1" hangingPunct="1"/>
            <a:endParaRPr lang="en-US" altLang="en-US" sz="2400" dirty="0" smtClean="0">
              <a:latin typeface="Times New Roman" panose="02020603050405020304" pitchFamily="18" charset="0"/>
              <a:cs typeface="Times New Roman" panose="02020603050405020304" pitchFamily="18" charset="0"/>
            </a:endParaRPr>
          </a:p>
          <a:p>
            <a:pPr marL="342900" indent="-342900" algn="just" eaLnBrk="1" hangingPunct="1">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There </a:t>
            </a:r>
            <a:r>
              <a:rPr lang="en-US" altLang="en-US" sz="2400" dirty="0">
                <a:latin typeface="Times New Roman" panose="02020603050405020304" pitchFamily="18" charset="0"/>
                <a:cs typeface="Times New Roman" panose="02020603050405020304" pitchFamily="18" charset="0"/>
              </a:rPr>
              <a:t>is </a:t>
            </a:r>
            <a:r>
              <a:rPr lang="en-US" altLang="en-US" sz="2400" dirty="0" smtClean="0">
                <a:latin typeface="Times New Roman" panose="02020603050405020304" pitchFamily="18" charset="0"/>
                <a:cs typeface="Times New Roman" panose="02020603050405020304" pitchFamily="18" charset="0"/>
              </a:rPr>
              <a:t>a peripheral </a:t>
            </a:r>
            <a:r>
              <a:rPr lang="en-US" altLang="en-US" sz="2400" dirty="0">
                <a:latin typeface="Times New Roman" panose="02020603050405020304" pitchFamily="18" charset="0"/>
                <a:cs typeface="Times New Roman" panose="02020603050405020304" pitchFamily="18" charset="0"/>
              </a:rPr>
              <a:t>hormones </a:t>
            </a:r>
            <a:r>
              <a:rPr lang="en-US" altLang="en-US" sz="2400" dirty="0" smtClean="0">
                <a:latin typeface="Times New Roman" panose="02020603050405020304" pitchFamily="18" charset="0"/>
                <a:cs typeface="Times New Roman" panose="02020603050405020304" pitchFamily="18" charset="0"/>
              </a:rPr>
              <a:t> feedback </a:t>
            </a:r>
            <a:r>
              <a:rPr lang="en-US" altLang="en-US" sz="2400" dirty="0">
                <a:latin typeface="Times New Roman" panose="02020603050405020304" pitchFamily="18" charset="0"/>
                <a:cs typeface="Times New Roman" panose="02020603050405020304" pitchFamily="18" charset="0"/>
              </a:rPr>
              <a:t>which regulates </a:t>
            </a:r>
            <a:r>
              <a:rPr lang="en-US" altLang="en-US" sz="2400" dirty="0" smtClean="0">
                <a:latin typeface="Times New Roman" panose="02020603050405020304" pitchFamily="18" charset="0"/>
                <a:cs typeface="Times New Roman" panose="02020603050405020304" pitchFamily="18" charset="0"/>
              </a:rPr>
              <a:t> hypothalamic </a:t>
            </a:r>
            <a:r>
              <a:rPr lang="en-US" altLang="en-US" sz="2400" dirty="0">
                <a:latin typeface="Times New Roman" panose="02020603050405020304" pitchFamily="18" charset="0"/>
                <a:cs typeface="Times New Roman" panose="02020603050405020304" pitchFamily="18" charset="0"/>
              </a:rPr>
              <a:t>and </a:t>
            </a:r>
            <a:r>
              <a:rPr lang="en-US" altLang="en-US" sz="2400" dirty="0" smtClean="0">
                <a:latin typeface="Times New Roman" panose="02020603050405020304" pitchFamily="18" charset="0"/>
                <a:cs typeface="Times New Roman" panose="02020603050405020304" pitchFamily="18" charset="0"/>
              </a:rPr>
              <a:t> pituitary </a:t>
            </a:r>
            <a:r>
              <a:rPr lang="en-US" altLang="en-US" sz="2400" dirty="0">
                <a:latin typeface="Times New Roman" panose="02020603050405020304" pitchFamily="18" charset="0"/>
                <a:cs typeface="Times New Roman" panose="02020603050405020304" pitchFamily="18" charset="0"/>
              </a:rPr>
              <a:t>hormones. </a:t>
            </a:r>
          </a:p>
        </p:txBody>
      </p:sp>
      <p:sp>
        <p:nvSpPr>
          <p:cNvPr id="238595" name="Text Box 4"/>
          <p:cNvSpPr txBox="1">
            <a:spLocks noChangeArrowheads="1"/>
          </p:cNvSpPr>
          <p:nvPr/>
        </p:nvSpPr>
        <p:spPr bwMode="auto">
          <a:xfrm>
            <a:off x="4479925" y="750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bg-BG" altLang="en-US"/>
          </a:p>
        </p:txBody>
      </p:sp>
      <p:sp>
        <p:nvSpPr>
          <p:cNvPr id="238596" name="Text Box 5"/>
          <p:cNvSpPr txBox="1">
            <a:spLocks noChangeArrowheads="1"/>
          </p:cNvSpPr>
          <p:nvPr/>
        </p:nvSpPr>
        <p:spPr bwMode="auto">
          <a:xfrm>
            <a:off x="611560" y="155575"/>
            <a:ext cx="756084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Hypothalamic and </a:t>
            </a:r>
            <a:r>
              <a:rPr lang="en-US" altLang="en-US"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Pituitary </a:t>
            </a:r>
            <a:r>
              <a:rPr lang="en-US"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Hormones</a:t>
            </a:r>
          </a:p>
        </p:txBody>
      </p:sp>
      <p:pic>
        <p:nvPicPr>
          <p:cNvPr id="2385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80728"/>
            <a:ext cx="4032448" cy="5760640"/>
          </a:xfrm>
          <a:prstGeom prst="rect">
            <a:avLst/>
          </a:prstGeom>
          <a:noFill/>
          <a:ln w="254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798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476673"/>
            <a:ext cx="7773338" cy="1008112"/>
          </a:xfrm>
        </p:spPr>
        <p:style>
          <a:lnRef idx="2">
            <a:schemeClr val="dk1"/>
          </a:lnRef>
          <a:fillRef idx="1">
            <a:schemeClr val="lt1"/>
          </a:fillRef>
          <a:effectRef idx="0">
            <a:schemeClr val="dk1"/>
          </a:effectRef>
          <a:fontRef idx="minor">
            <a:schemeClr val="dk1"/>
          </a:fontRef>
        </p:style>
        <p:txBody>
          <a:bodyPr/>
          <a:lstStyle/>
          <a:p>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Negative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F</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eed Back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ontrol                </a:t>
            </a:r>
            <a:endParaRPr lang="ar-IQ" sz="3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685330" y="1916832"/>
            <a:ext cx="7772870" cy="403244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a:r>
              <a:rPr lang="en-US" sz="2800" cap="none" dirty="0" smtClean="0">
                <a:latin typeface="Times New Roman" panose="02020603050405020304" pitchFamily="18" charset="0"/>
                <a:cs typeface="Times New Roman" panose="02020603050405020304" pitchFamily="18" charset="0"/>
              </a:rPr>
              <a:t>The trophic hormone from the adenohypophysis stimulates the release of a hormone from another endocrine gland. </a:t>
            </a:r>
          </a:p>
          <a:p>
            <a:pPr marL="0" indent="0" algn="justLow" rtl="0">
              <a:buNone/>
            </a:pPr>
            <a:endParaRPr lang="en-US" sz="2800" cap="none" dirty="0" smtClean="0">
              <a:latin typeface="Times New Roman" panose="02020603050405020304" pitchFamily="18" charset="0"/>
              <a:cs typeface="Times New Roman" panose="02020603050405020304" pitchFamily="18" charset="0"/>
            </a:endParaRPr>
          </a:p>
          <a:p>
            <a:pPr algn="justLow" rtl="0"/>
            <a:r>
              <a:rPr lang="en-US" sz="2800" cap="none" dirty="0" smtClean="0">
                <a:latin typeface="Times New Roman" panose="02020603050405020304" pitchFamily="18" charset="0"/>
                <a:cs typeface="Times New Roman" panose="02020603050405020304" pitchFamily="18" charset="0"/>
              </a:rPr>
              <a:t>This final endocrine gland hormone not only carries out its effects on its target tissues, it may also exert a negative feedback effect on the release of the hypothalamic and/or </a:t>
            </a:r>
            <a:r>
              <a:rPr lang="en-US" sz="2800" cap="none" dirty="0" err="1" smtClean="0">
                <a:latin typeface="Times New Roman" panose="02020603050405020304" pitchFamily="18" charset="0"/>
                <a:cs typeface="Times New Roman" panose="02020603050405020304" pitchFamily="18" charset="0"/>
              </a:rPr>
              <a:t>adenohypophyseal</a:t>
            </a:r>
            <a:r>
              <a:rPr lang="en-US" sz="2800" cap="none" dirty="0" smtClean="0">
                <a:latin typeface="Times New Roman" panose="02020603050405020304" pitchFamily="18" charset="0"/>
                <a:cs typeface="Times New Roman" panose="02020603050405020304" pitchFamily="18" charset="0"/>
              </a:rPr>
              <a:t> hormones.</a:t>
            </a:r>
          </a:p>
          <a:p>
            <a:pPr algn="l" rtl="0"/>
            <a:endParaRPr lang="ar-IQ" sz="2800" cap="none"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3338" cy="936104"/>
          </a:xfrm>
        </p:spPr>
        <p:style>
          <a:lnRef idx="2">
            <a:schemeClr val="dk1"/>
          </a:lnRef>
          <a:fillRef idx="1">
            <a:schemeClr val="lt1"/>
          </a:fillRef>
          <a:effectRef idx="0">
            <a:schemeClr val="dk1"/>
          </a:effectRef>
          <a:fontRef idx="minor">
            <a:schemeClr val="dk1"/>
          </a:fontRef>
        </p:style>
        <p:txBody>
          <a:bodyPr>
            <a:normAutofit/>
          </a:bodyPr>
          <a:lstStyle/>
          <a:p>
            <a:r>
              <a:rPr 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Regulation  of  </a:t>
            </a:r>
            <a:r>
              <a:rPr lang="en-US" sz="28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Anterior  Pituitary  Function</a:t>
            </a:r>
            <a:endParaRPr 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79512" y="1268761"/>
            <a:ext cx="8640960" cy="5400600"/>
          </a:xfrm>
        </p:spPr>
        <p:style>
          <a:lnRef idx="2">
            <a:schemeClr val="dk1"/>
          </a:lnRef>
          <a:fillRef idx="1">
            <a:schemeClr val="lt1"/>
          </a:fillRef>
          <a:effectRef idx="0">
            <a:schemeClr val="dk1"/>
          </a:effectRef>
          <a:fontRef idx="minor">
            <a:schemeClr val="dk1"/>
          </a:fontRef>
        </p:style>
        <p:txBody>
          <a:bodyPr>
            <a:normAutofit/>
          </a:bodyPr>
          <a:lstStyle/>
          <a:p>
            <a:pPr algn="justLow"/>
            <a:endParaRPr lang="en-US" cap="none" dirty="0" smtClean="0">
              <a:latin typeface="Times New Roman" panose="02020603050405020304" pitchFamily="18" charset="0"/>
              <a:cs typeface="Times New Roman" panose="02020603050405020304" pitchFamily="18" charset="0"/>
            </a:endParaRPr>
          </a:p>
          <a:p>
            <a:pPr algn="justLow"/>
            <a:r>
              <a:rPr lang="en-US" cap="none" dirty="0" smtClean="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ecretion of the anterior pituitary hormones is regulated by:</a:t>
            </a:r>
          </a:p>
          <a:p>
            <a:pPr marL="1371600" lvl="2" indent="-457200" algn="justLow">
              <a:buFont typeface="+mj-lt"/>
              <a:buAutoNum type="arabicPeriod"/>
            </a:pPr>
            <a:r>
              <a:rPr lang="en-US" sz="2000" cap="none" dirty="0">
                <a:latin typeface="Times New Roman" panose="02020603050405020304" pitchFamily="18" charset="0"/>
                <a:cs typeface="Times New Roman" panose="02020603050405020304" pitchFamily="18" charset="0"/>
              </a:rPr>
              <a:t>T</a:t>
            </a:r>
            <a:r>
              <a:rPr lang="en-US" sz="2000" cap="none" dirty="0" smtClean="0">
                <a:latin typeface="Times New Roman" panose="02020603050405020304" pitchFamily="18" charset="0"/>
                <a:cs typeface="Times New Roman" panose="02020603050405020304" pitchFamily="18" charset="0"/>
              </a:rPr>
              <a:t>he central nervous system </a:t>
            </a:r>
            <a:r>
              <a:rPr lang="en-US" sz="2000" cap="none" dirty="0">
                <a:latin typeface="Times New Roman" panose="02020603050405020304" pitchFamily="18" charset="0"/>
                <a:cs typeface="Times New Roman" panose="02020603050405020304" pitchFamily="18" charset="0"/>
              </a:rPr>
              <a:t>provides the primary drive for secretion</a:t>
            </a:r>
          </a:p>
          <a:p>
            <a:pPr marL="1371600" lvl="2" indent="-457200" algn="justLow">
              <a:buFont typeface="+mj-lt"/>
              <a:buAutoNum type="arabicPeriod"/>
            </a:pPr>
            <a:r>
              <a:rPr lang="en-US" sz="2000" cap="none" dirty="0">
                <a:latin typeface="Times New Roman" panose="02020603050405020304" pitchFamily="18" charset="0"/>
                <a:cs typeface="Times New Roman" panose="02020603050405020304" pitchFamily="18" charset="0"/>
              </a:rPr>
              <a:t>H</a:t>
            </a:r>
            <a:r>
              <a:rPr lang="en-US" sz="2000" cap="none" dirty="0" smtClean="0">
                <a:latin typeface="Times New Roman" panose="02020603050405020304" pitchFamily="18" charset="0"/>
                <a:cs typeface="Times New Roman" panose="02020603050405020304" pitchFamily="18" charset="0"/>
              </a:rPr>
              <a:t>ormones produced in peripheral target glands </a:t>
            </a:r>
            <a:r>
              <a:rPr lang="en-US" sz="2000" cap="none" dirty="0">
                <a:latin typeface="Times New Roman" panose="02020603050405020304" pitchFamily="18" charset="0"/>
                <a:cs typeface="Times New Roman" panose="02020603050405020304" pitchFamily="18" charset="0"/>
              </a:rPr>
              <a:t>and peripheral input plays a secondary, though vital, role in modulating secretory </a:t>
            </a:r>
            <a:r>
              <a:rPr lang="en-US" sz="2000" cap="none" dirty="0" smtClean="0">
                <a:latin typeface="Times New Roman" panose="02020603050405020304" pitchFamily="18" charset="0"/>
                <a:cs typeface="Times New Roman" panose="02020603050405020304" pitchFamily="18" charset="0"/>
              </a:rPr>
              <a:t>rates</a:t>
            </a:r>
          </a:p>
          <a:p>
            <a:pPr marL="914400" lvl="2" indent="0" algn="justLow">
              <a:buNone/>
            </a:pPr>
            <a:endParaRPr lang="en-US" sz="2000" cap="none" dirty="0">
              <a:latin typeface="Times New Roman" panose="02020603050405020304" pitchFamily="18" charset="0"/>
              <a:cs typeface="Times New Roman" panose="02020603050405020304" pitchFamily="18" charset="0"/>
            </a:endParaRPr>
          </a:p>
          <a:p>
            <a:pPr algn="justLow"/>
            <a:r>
              <a:rPr lang="en-US" cap="none" dirty="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ecretion of all the anterior pituitary hormones except PRL declines severely in the absence of stimulation from the hypothalamus , </a:t>
            </a:r>
            <a:r>
              <a:rPr lang="en-US" cap="none" dirty="0">
                <a:latin typeface="Times New Roman" panose="02020603050405020304" pitchFamily="18" charset="0"/>
                <a:cs typeface="Times New Roman" panose="02020603050405020304" pitchFamily="18" charset="0"/>
              </a:rPr>
              <a:t>PRL secretion is normally under tonic inhibitory control by the hypothalamus</a:t>
            </a:r>
            <a:endParaRPr lang="en-US" cap="none"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DE33185-D518-4358-A841-C944A8814422}" type="slidenum">
              <a:rPr lang="en-US" smtClean="0"/>
              <a:t>16</a:t>
            </a:fld>
            <a:endParaRPr lang="en-US"/>
          </a:p>
        </p:txBody>
      </p:sp>
    </p:spTree>
    <p:extLst>
      <p:ext uri="{BB962C8B-B14F-4D97-AF65-F5344CB8AC3E}">
        <p14:creationId xmlns:p14="http://schemas.microsoft.com/office/powerpoint/2010/main" val="1384165145"/>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60649"/>
            <a:ext cx="7773338" cy="897198"/>
          </a:xfrm>
        </p:spPr>
        <p:style>
          <a:lnRef idx="2">
            <a:schemeClr val="dk1"/>
          </a:lnRef>
          <a:fillRef idx="1">
            <a:schemeClr val="lt1"/>
          </a:fillRef>
          <a:effectRef idx="0">
            <a:schemeClr val="dk1"/>
          </a:effectRef>
          <a:fontRef idx="minor">
            <a:schemeClr val="dk1"/>
          </a:fontRef>
        </p:style>
        <p:txBody>
          <a:bodyPr>
            <a:noAutofit/>
          </a:bodyPr>
          <a:lstStyle/>
          <a:p>
            <a:r>
              <a:rPr 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Feedback  </a:t>
            </a:r>
            <a:r>
              <a:rPr lang="en-US" sz="28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Control  </a:t>
            </a:r>
            <a:r>
              <a:rPr 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of  </a:t>
            </a:r>
            <a:r>
              <a:rPr lang="en-US" sz="28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Anterior Pituitary Function </a:t>
            </a:r>
            <a:endParaRPr 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1488"/>
          <a:stretch/>
        </p:blipFill>
        <p:spPr bwMode="auto">
          <a:xfrm>
            <a:off x="4860032" y="1157847"/>
            <a:ext cx="4032448" cy="5450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9552" y="1556792"/>
            <a:ext cx="4104456"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Low">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Environmental factors may increase or decrease pituitary activity by </a:t>
            </a:r>
            <a:r>
              <a:rPr lang="en-US" sz="2000" dirty="0" smtClean="0">
                <a:latin typeface="Times New Roman" panose="02020603050405020304" pitchFamily="18" charset="0"/>
                <a:cs typeface="Times New Roman" panose="02020603050405020304" pitchFamily="18" charset="0"/>
              </a:rPr>
              <a:t>increasing </a:t>
            </a:r>
            <a:r>
              <a:rPr lang="en-US" sz="2000" dirty="0">
                <a:latin typeface="Times New Roman" panose="02020603050405020304" pitchFamily="18" charset="0"/>
                <a:cs typeface="Times New Roman" panose="02020603050405020304" pitchFamily="18" charset="0"/>
              </a:rPr>
              <a:t>or decreasing </a:t>
            </a:r>
            <a:r>
              <a:rPr lang="en-US" sz="2000" dirty="0" smtClean="0">
                <a:latin typeface="Times New Roman" panose="02020603050405020304" pitchFamily="18" charset="0"/>
                <a:cs typeface="Times New Roman" panose="02020603050405020304" pitchFamily="18" charset="0"/>
              </a:rPr>
              <a:t>hormone secretions from </a:t>
            </a:r>
            <a:r>
              <a:rPr lang="en-US" sz="2000" dirty="0" smtClean="0">
                <a:latin typeface="Times New Roman" panose="02020603050405020304" pitchFamily="18" charset="0"/>
                <a:cs typeface="Times New Roman" panose="02020603050405020304" pitchFamily="18" charset="0"/>
              </a:rPr>
              <a:t>hypothalamus</a:t>
            </a:r>
          </a:p>
          <a:p>
            <a:pPr algn="justLow"/>
            <a:endParaRPr lang="en-US" sz="2000" dirty="0" smtClean="0">
              <a:latin typeface="Times New Roman" panose="02020603050405020304" pitchFamily="18" charset="0"/>
              <a:cs typeface="Times New Roman" panose="02020603050405020304" pitchFamily="18" charset="0"/>
            </a:endParaRPr>
          </a:p>
          <a:p>
            <a:pPr marL="285750" indent="-285750" algn="justLow">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Pituitary secretions </a:t>
            </a:r>
            <a:r>
              <a:rPr lang="en-US" sz="2000" dirty="0">
                <a:latin typeface="Times New Roman" panose="02020603050405020304" pitchFamily="18" charset="0"/>
                <a:cs typeface="Times New Roman" panose="02020603050405020304" pitchFamily="18" charset="0"/>
              </a:rPr>
              <a:t>increase the secretion of target gland hormones, which may </a:t>
            </a:r>
            <a:r>
              <a:rPr lang="en-US" sz="2000" dirty="0" smtClean="0">
                <a:latin typeface="Times New Roman" panose="02020603050405020304" pitchFamily="18" charset="0"/>
                <a:cs typeface="Times New Roman" panose="02020603050405020304" pitchFamily="18" charset="0"/>
              </a:rPr>
              <a:t>inhibit </a:t>
            </a:r>
            <a:r>
              <a:rPr lang="en-US" sz="2000" dirty="0">
                <a:latin typeface="Times New Roman" panose="02020603050405020304" pitchFamily="18" charset="0"/>
                <a:cs typeface="Times New Roman" panose="02020603050405020304" pitchFamily="18" charset="0"/>
              </a:rPr>
              <a:t>further secretion by acting at either the hypothalamus or the </a:t>
            </a:r>
            <a:r>
              <a:rPr lang="en-US" sz="2000" dirty="0" smtClean="0">
                <a:latin typeface="Times New Roman" panose="02020603050405020304" pitchFamily="18" charset="0"/>
                <a:cs typeface="Times New Roman" panose="02020603050405020304" pitchFamily="18" charset="0"/>
              </a:rPr>
              <a:t>pituitary</a:t>
            </a:r>
          </a:p>
          <a:p>
            <a:pPr algn="justLow"/>
            <a:endParaRPr lang="en-US" sz="2000" dirty="0" smtClean="0">
              <a:latin typeface="Times New Roman" panose="02020603050405020304" pitchFamily="18" charset="0"/>
              <a:cs typeface="Times New Roman" panose="02020603050405020304" pitchFamily="18" charset="0"/>
            </a:endParaRPr>
          </a:p>
          <a:p>
            <a:pPr marL="285750" indent="-285750" algn="justLow">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Pituitary </a:t>
            </a:r>
            <a:r>
              <a:rPr lang="en-US" sz="2000" dirty="0">
                <a:latin typeface="Times New Roman" panose="02020603050405020304" pitchFamily="18" charset="0"/>
                <a:cs typeface="Times New Roman" panose="02020603050405020304" pitchFamily="18" charset="0"/>
              </a:rPr>
              <a:t>hormones may also inhibit their own secretion by a short </a:t>
            </a:r>
            <a:r>
              <a:rPr lang="en-US" sz="2000" dirty="0" smtClean="0">
                <a:latin typeface="Times New Roman" panose="02020603050405020304" pitchFamily="18" charset="0"/>
                <a:cs typeface="Times New Roman" panose="02020603050405020304" pitchFamily="18" charset="0"/>
              </a:rPr>
              <a:t>feedback loop</a:t>
            </a: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DE33185-D518-4358-A841-C944A8814422}" type="slidenum">
              <a:rPr lang="en-US" smtClean="0"/>
              <a:t>17</a:t>
            </a:fld>
            <a:endParaRPr lang="en-US"/>
          </a:p>
        </p:txBody>
      </p:sp>
    </p:spTree>
    <p:extLst>
      <p:ext uri="{BB962C8B-B14F-4D97-AF65-F5344CB8AC3E}">
        <p14:creationId xmlns:p14="http://schemas.microsoft.com/office/powerpoint/2010/main" val="281183640"/>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434397"/>
            <a:ext cx="8295456" cy="867930"/>
          </a:xfrm>
        </p:spPr>
        <p:style>
          <a:lnRef idx="2">
            <a:schemeClr val="dk1"/>
          </a:lnRef>
          <a:fillRef idx="1">
            <a:schemeClr val="lt1"/>
          </a:fillRef>
          <a:effectRef idx="0">
            <a:schemeClr val="dk1"/>
          </a:effectRef>
          <a:fontRef idx="minor">
            <a:schemeClr val="dk1"/>
          </a:fontRef>
        </p:style>
        <p:txBody>
          <a:bodyPr wrap="square">
            <a:spAutoFit/>
          </a:bodyPr>
          <a:lstStyle/>
          <a:p>
            <a:r>
              <a:rPr lang="en-US" alt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Negative Feedback Controls: </a:t>
            </a:r>
            <a:br>
              <a:rPr lang="en-US" alt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r>
              <a:rPr lang="en-US" altLang="en-US" sz="28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Long &amp; Short Loop Reflexes</a:t>
            </a:r>
          </a:p>
        </p:txBody>
      </p:sp>
      <p:pic>
        <p:nvPicPr>
          <p:cNvPr id="32772" name="Picture 4" descr="07-14_1.jpg                                                    0007D387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l="16132" t="438" r="17726" b="3311"/>
          <a:stretch>
            <a:fillRect/>
          </a:stretch>
        </p:blipFill>
        <p:spPr bwMode="auto">
          <a:xfrm>
            <a:off x="971600" y="1584324"/>
            <a:ext cx="7200800" cy="5085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10"/>
          <p:cNvSpPr txBox="1">
            <a:spLocks noChangeArrowheads="1"/>
          </p:cNvSpPr>
          <p:nvPr/>
        </p:nvSpPr>
        <p:spPr>
          <a:xfrm>
            <a:off x="5292080" y="1772816"/>
            <a:ext cx="2880320" cy="103187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ltLang="en-US" sz="1600" dirty="0" smtClean="0">
                <a:latin typeface="Times New Roman" panose="02020603050405020304" pitchFamily="18" charset="0"/>
                <a:cs typeface="Times New Roman" panose="02020603050405020304" pitchFamily="18" charset="0"/>
              </a:rPr>
              <a:t>Long-loop feedback</a:t>
            </a:r>
          </a:p>
          <a:p>
            <a:r>
              <a:rPr lang="en-US" altLang="en-US" sz="1600" dirty="0" smtClean="0">
                <a:latin typeface="Times New Roman" panose="02020603050405020304" pitchFamily="18" charset="0"/>
                <a:cs typeface="Times New Roman" panose="02020603050405020304" pitchFamily="18" charset="0"/>
              </a:rPr>
              <a:t>Short-loop feedback</a:t>
            </a: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6232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Grp="1" noChangeArrowheads="1"/>
          </p:cNvSpPr>
          <p:nvPr>
            <p:ph type="title"/>
          </p:nvPr>
        </p:nvSpPr>
        <p:spPr>
          <a:xfrm>
            <a:off x="685332" y="260649"/>
            <a:ext cx="7773338" cy="819691"/>
          </a:xfrm>
        </p:spPr>
        <p:style>
          <a:lnRef idx="2">
            <a:schemeClr val="dk1"/>
          </a:lnRef>
          <a:fillRef idx="1">
            <a:schemeClr val="lt1"/>
          </a:fillRef>
          <a:effectRef idx="0">
            <a:schemeClr val="dk1"/>
          </a:effectRef>
          <a:fontRef idx="minor">
            <a:schemeClr val="dk1"/>
          </a:fontRef>
        </p:style>
        <p:txBody>
          <a:bodyPr>
            <a:normAutofit/>
          </a:bodyPr>
          <a:lstStyle/>
          <a:p>
            <a:r>
              <a:rPr lang="en-US" altLang="en-US" sz="24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Example for feedback Control </a:t>
            </a:r>
            <a:r>
              <a:rPr lang="en-US" altLang="en-US" sz="2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Pathway for </a:t>
            </a:r>
            <a:r>
              <a:rPr lang="en-US" altLang="en-US" sz="24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Thyroid hormone </a:t>
            </a:r>
            <a:r>
              <a:rPr lang="en-US" altLang="en-US" sz="24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Secretion</a:t>
            </a:r>
          </a:p>
        </p:txBody>
      </p:sp>
      <p:sp>
        <p:nvSpPr>
          <p:cNvPr id="12299" name="Text Box 11"/>
          <p:cNvSpPr txBox="1">
            <a:spLocks noChangeArrowheads="1"/>
          </p:cNvSpPr>
          <p:nvPr/>
        </p:nvSpPr>
        <p:spPr bwMode="auto">
          <a:xfrm>
            <a:off x="5254625" y="6562725"/>
            <a:ext cx="3656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0" hangingPunct="0">
              <a:lnSpc>
                <a:spcPct val="100000"/>
              </a:lnSpc>
            </a:pPr>
            <a:r>
              <a:rPr lang="en-US" altLang="en-US" sz="1400" b="1">
                <a:solidFill>
                  <a:srgbClr val="292929"/>
                </a:solidFill>
              </a:rPr>
              <a:t>Figure 7-15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196752"/>
            <a:ext cx="5256584" cy="5524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633113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32656"/>
            <a:ext cx="7773338" cy="936105"/>
          </a:xfrm>
        </p:spPr>
        <p:style>
          <a:lnRef idx="2">
            <a:schemeClr val="dk1"/>
          </a:lnRef>
          <a:fillRef idx="1">
            <a:schemeClr val="lt1"/>
          </a:fillRef>
          <a:effectRef idx="0">
            <a:schemeClr val="dk1"/>
          </a:effectRef>
          <a:fontRef idx="minor">
            <a:schemeClr val="dk1"/>
          </a:fontRef>
        </p:style>
        <p:txBody>
          <a:bodyPr>
            <a:normAutofit fontScale="90000"/>
          </a:bodyPr>
          <a:lstStyle/>
          <a:p>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he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Anterior Pituitary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denohypophysis)</a:t>
            </a:r>
            <a:endParaRPr lang="ar-IQ" sz="3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228600" y="1556792"/>
            <a:ext cx="8591872" cy="470111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US" sz="24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a:t>
            </a:r>
            <a:r>
              <a:rPr lang="en-US" sz="2400" cap="none"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anterior pituitary </a:t>
            </a:r>
            <a:r>
              <a:rPr lang="en-US" sz="2400" cap="none" dirty="0" smtClean="0">
                <a:solidFill>
                  <a:schemeClr val="tx1"/>
                </a:solidFill>
                <a:latin typeface="Times New Roman" panose="02020603050405020304" pitchFamily="18" charset="0"/>
                <a:cs typeface="Times New Roman" panose="02020603050405020304" pitchFamily="18" charset="0"/>
              </a:rPr>
              <a:t>( adenohypophysis) is derived embryonically from glandular tissue, as an invagination of the pharynx called  (</a:t>
            </a:r>
            <a:r>
              <a:rPr lang="en-US" sz="2400" cap="none" dirty="0" err="1" smtClean="0">
                <a:solidFill>
                  <a:schemeClr val="tx1"/>
                </a:solidFill>
                <a:latin typeface="Times New Roman" panose="02020603050405020304" pitchFamily="18" charset="0"/>
                <a:cs typeface="Times New Roman" panose="02020603050405020304" pitchFamily="18" charset="0"/>
              </a:rPr>
              <a:t>rathke's</a:t>
            </a:r>
            <a:r>
              <a:rPr lang="en-US" sz="2400" cap="none" dirty="0" smtClean="0">
                <a:solidFill>
                  <a:schemeClr val="tx1"/>
                </a:solidFill>
                <a:latin typeface="Times New Roman" panose="02020603050405020304" pitchFamily="18" charset="0"/>
                <a:cs typeface="Times New Roman" panose="02020603050405020304" pitchFamily="18" charset="0"/>
              </a:rPr>
              <a:t> pouch). </a:t>
            </a:r>
          </a:p>
          <a:p>
            <a:pPr algn="justLow" rtl="0"/>
            <a:r>
              <a:rPr lang="en-US" sz="2400" cap="none" dirty="0" smtClean="0">
                <a:solidFill>
                  <a:schemeClr val="tx1"/>
                </a:solidFill>
                <a:latin typeface="Times New Roman" panose="02020603050405020304" pitchFamily="18" charset="0"/>
                <a:cs typeface="Times New Roman" panose="02020603050405020304" pitchFamily="18" charset="0"/>
              </a:rPr>
              <a:t> It then migrates toward the embryonic nervous tissue destined to form the neurohypophysis. </a:t>
            </a:r>
          </a:p>
          <a:p>
            <a:pPr algn="justLow" rtl="0"/>
            <a:r>
              <a:rPr lang="en-US" sz="2400" cap="none" dirty="0" smtClean="0">
                <a:solidFill>
                  <a:schemeClr val="tx1"/>
                </a:solidFill>
                <a:latin typeface="Times New Roman" panose="02020603050405020304" pitchFamily="18" charset="0"/>
                <a:cs typeface="Times New Roman" panose="02020603050405020304" pitchFamily="18" charset="0"/>
              </a:rPr>
              <a:t>When these two tissues come into contact, the pituitary gland is formed.</a:t>
            </a:r>
          </a:p>
          <a:p>
            <a:pPr algn="justLow" rtl="0"/>
            <a:r>
              <a:rPr lang="en-US" sz="2400" cap="none" dirty="0" smtClean="0">
                <a:solidFill>
                  <a:schemeClr val="tx1"/>
                </a:solidFill>
                <a:latin typeface="Times New Roman" panose="02020603050405020304" pitchFamily="18" charset="0"/>
                <a:cs typeface="Times New Roman" panose="02020603050405020304" pitchFamily="18" charset="0"/>
              </a:rPr>
              <a:t>Unlike the neurohypophysis, which releases hormones originally synthesized in the hypothalamus, the adenohypophysis synthesizes its own hormones in specialized groups of cells.</a:t>
            </a:r>
          </a:p>
          <a:p>
            <a:pPr algn="justLow" rtl="0"/>
            <a:r>
              <a:rPr lang="en-US" sz="2400" cap="none" dirty="0" smtClean="0">
                <a:solidFill>
                  <a:schemeClr val="tx1"/>
                </a:solidFill>
                <a:latin typeface="Times New Roman" panose="02020603050405020304" pitchFamily="18" charset="0"/>
                <a:cs typeface="Times New Roman" panose="02020603050405020304" pitchFamily="18" charset="0"/>
              </a:rPr>
              <a:t>Similar to the neurohypophysis, however, the release of these hormones into the blood is regulated by the hypothalamus</a:t>
            </a:r>
            <a:endParaRPr lang="ar-IQ" sz="2400" cap="none"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97346"/>
            <a:ext cx="7773338" cy="713587"/>
          </a:xfrm>
        </p:spPr>
        <p:style>
          <a:lnRef idx="2">
            <a:schemeClr val="dk1"/>
          </a:lnRef>
          <a:fillRef idx="1">
            <a:schemeClr val="lt1"/>
          </a:fillRef>
          <a:effectRef idx="0">
            <a:schemeClr val="dk1"/>
          </a:effectRef>
          <a:fontRef idx="minor">
            <a:schemeClr val="dk1"/>
          </a:fontRef>
        </p:style>
        <p:txBody>
          <a:bodyPr>
            <a:normAutofit/>
          </a:bodyPr>
          <a:lstStyle/>
          <a:p>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Growth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Hormone</a:t>
            </a:r>
            <a:endPar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467543" y="1268760"/>
            <a:ext cx="8219257" cy="5256584"/>
          </a:xfrm>
          <a:ln/>
        </p:spPr>
        <p:style>
          <a:lnRef idx="2">
            <a:schemeClr val="dk1"/>
          </a:lnRef>
          <a:fillRef idx="1">
            <a:schemeClr val="lt1"/>
          </a:fillRef>
          <a:effectRef idx="0">
            <a:schemeClr val="dk1"/>
          </a:effectRef>
          <a:fontRef idx="minor">
            <a:schemeClr val="dk1"/>
          </a:fontRef>
        </p:style>
        <p:txBody>
          <a:bodyPr>
            <a:normAutofit/>
          </a:bodyPr>
          <a:lstStyle/>
          <a:p>
            <a:pPr algn="justLow"/>
            <a:r>
              <a:rPr lang="en-US" dirty="0" smtClean="0">
                <a:latin typeface="Times New Roman" panose="02020603050405020304" pitchFamily="18" charset="0"/>
                <a:cs typeface="Times New Roman" panose="02020603050405020304" pitchFamily="18" charset="0"/>
              </a:rPr>
              <a:t>G</a:t>
            </a:r>
            <a:r>
              <a:rPr lang="en-US" cap="none" dirty="0" smtClean="0">
                <a:latin typeface="Times New Roman" panose="02020603050405020304" pitchFamily="18" charset="0"/>
                <a:cs typeface="Times New Roman" panose="02020603050405020304" pitchFamily="18" charset="0"/>
              </a:rPr>
              <a:t>rowth</a:t>
            </a:r>
            <a:r>
              <a:rPr lang="en-US" dirty="0" smtClean="0">
                <a:latin typeface="Times New Roman" panose="02020603050405020304" pitchFamily="18" charset="0"/>
                <a:cs typeface="Times New Roman" panose="02020603050405020304" pitchFamily="18" charset="0"/>
              </a:rPr>
              <a:t> h</a:t>
            </a:r>
            <a:r>
              <a:rPr lang="en-US" cap="none" dirty="0" smtClean="0">
                <a:latin typeface="Times New Roman" panose="02020603050405020304" pitchFamily="18" charset="0"/>
                <a:cs typeface="Times New Roman" panose="02020603050405020304" pitchFamily="18" charset="0"/>
              </a:rPr>
              <a:t>ormone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(GH), </a:t>
            </a:r>
            <a:r>
              <a:rPr lang="en-US" cap="none" dirty="0" smtClean="0">
                <a:latin typeface="Times New Roman" panose="02020603050405020304" pitchFamily="18" charset="0"/>
                <a:cs typeface="Times New Roman" panose="02020603050405020304" pitchFamily="18" charset="0"/>
              </a:rPr>
              <a:t>also called </a:t>
            </a:r>
            <a:r>
              <a:rPr lang="en-US" cap="none" dirty="0" err="1" smtClean="0">
                <a:latin typeface="Times New Roman" panose="02020603050405020304" pitchFamily="18" charset="0"/>
                <a:cs typeface="Times New Roman" panose="02020603050405020304" pitchFamily="18" charset="0"/>
              </a:rPr>
              <a:t>somatotropic</a:t>
            </a:r>
            <a:r>
              <a:rPr lang="en-US" cap="none" dirty="0" smtClean="0">
                <a:latin typeface="Times New Roman" panose="02020603050405020304" pitchFamily="18" charset="0"/>
                <a:cs typeface="Times New Roman" panose="02020603050405020304" pitchFamily="18" charset="0"/>
              </a:rPr>
              <a:t> hormone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STH</a:t>
            </a:r>
            <a:r>
              <a:rPr lang="en-US" dirty="0" smtClean="0">
                <a:latin typeface="Times New Roman" panose="02020603050405020304" pitchFamily="18" charset="0"/>
                <a:cs typeface="Times New Roman" panose="02020603050405020304" pitchFamily="18" charset="0"/>
              </a:rPr>
              <a:t>)</a:t>
            </a:r>
            <a:endParaRPr lang="en-US" cap="none" dirty="0" smtClean="0">
              <a:latin typeface="Times New Roman" panose="02020603050405020304" pitchFamily="18" charset="0"/>
              <a:cs typeface="Times New Roman" panose="02020603050405020304" pitchFamily="18" charset="0"/>
            </a:endParaRPr>
          </a:p>
          <a:p>
            <a:pPr algn="justLow"/>
            <a:r>
              <a:rPr lang="en-US" cap="none" dirty="0" err="1" smtClean="0">
                <a:latin typeface="Times New Roman" panose="02020603050405020304" pitchFamily="18" charset="0"/>
                <a:cs typeface="Times New Roman" panose="02020603050405020304" pitchFamily="18" charset="0"/>
              </a:rPr>
              <a:t>S</a:t>
            </a:r>
            <a:r>
              <a:rPr lang="en-US" cap="none" dirty="0" err="1" smtClean="0">
                <a:latin typeface="Times New Roman" panose="02020603050405020304" pitchFamily="18" charset="0"/>
                <a:cs typeface="Times New Roman" panose="02020603050405020304" pitchFamily="18" charset="0"/>
              </a:rPr>
              <a:t>omatotropes</a:t>
            </a:r>
            <a:r>
              <a:rPr lang="en-US" cap="none" dirty="0" smtClean="0">
                <a:latin typeface="Times New Roman" panose="02020603050405020304" pitchFamily="18" charset="0"/>
                <a:cs typeface="Times New Roman" panose="02020603050405020304" pitchFamily="18" charset="0"/>
              </a:rPr>
              <a:t> (GH producing cells) are by far the most abundant anterior pituitary cells, and account for at least half the cells</a:t>
            </a:r>
          </a:p>
          <a:p>
            <a:pPr algn="justLow"/>
            <a:r>
              <a:rPr lang="en-US" cap="none" dirty="0">
                <a:latin typeface="Times New Roman" panose="02020603050405020304" pitchFamily="18" charset="0"/>
                <a:cs typeface="Times New Roman" panose="02020603050405020304" pitchFamily="18" charset="0"/>
              </a:rPr>
              <a:t>Target: </a:t>
            </a:r>
            <a:r>
              <a:rPr lang="en-US" cap="none" dirty="0">
                <a:latin typeface="Times New Roman" panose="02020603050405020304" pitchFamily="18" charset="0"/>
                <a:cs typeface="Times New Roman" panose="02020603050405020304" pitchFamily="18" charset="0"/>
              </a:rPr>
              <a:t>Most </a:t>
            </a:r>
            <a:r>
              <a:rPr lang="en-US" cap="none" dirty="0">
                <a:latin typeface="Times New Roman" panose="02020603050405020304" pitchFamily="18" charset="0"/>
                <a:cs typeface="Times New Roman" panose="02020603050405020304" pitchFamily="18" charset="0"/>
              </a:rPr>
              <a:t>tissues</a:t>
            </a:r>
          </a:p>
          <a:p>
            <a:pPr marL="342900" lvl="0" indent="-342900" algn="justLow">
              <a:lnSpc>
                <a:spcPct val="100000"/>
              </a:lnSpc>
              <a:buFont typeface="Symbol"/>
              <a:buChar char=""/>
            </a:pPr>
            <a:r>
              <a:rPr lang="en-US" cap="none" dirty="0">
                <a:latin typeface="Times New Roman" panose="02020603050405020304" pitchFamily="18" charset="0"/>
                <a:cs typeface="Times New Roman" panose="02020603050405020304" pitchFamily="18" charset="0"/>
              </a:rPr>
              <a:t>Major  </a:t>
            </a:r>
            <a:r>
              <a:rPr lang="en-US" cap="none" dirty="0">
                <a:latin typeface="Times New Roman" panose="02020603050405020304" pitchFamily="18" charset="0"/>
                <a:cs typeface="Times New Roman" panose="02020603050405020304" pitchFamily="18" charset="0"/>
              </a:rPr>
              <a:t>actions  in  </a:t>
            </a:r>
            <a:r>
              <a:rPr lang="en-US" cap="none" dirty="0" smtClean="0">
                <a:latin typeface="Times New Roman" panose="02020603050405020304" pitchFamily="18" charset="0"/>
                <a:cs typeface="Times New Roman" panose="02020603050405020304" pitchFamily="18" charset="0"/>
              </a:rPr>
              <a:t>humans :</a:t>
            </a:r>
          </a:p>
          <a:p>
            <a:pPr marL="800100" lvl="1" indent="-342900" algn="justLow">
              <a:lnSpc>
                <a:spcPct val="100000"/>
              </a:lnSpc>
              <a:buFont typeface="Symbol"/>
              <a:buChar char=""/>
            </a:pPr>
            <a:r>
              <a:rPr lang="en-US" cap="none" dirty="0" smtClean="0">
                <a:latin typeface="Times New Roman" panose="02020603050405020304" pitchFamily="18" charset="0"/>
                <a:cs typeface="Times New Roman" panose="02020603050405020304" pitchFamily="18" charset="0"/>
              </a:rPr>
              <a:t>Promotes </a:t>
            </a:r>
            <a:r>
              <a:rPr lang="en-US" cap="none" dirty="0">
                <a:latin typeface="Times New Roman" panose="02020603050405020304" pitchFamily="18" charset="0"/>
                <a:cs typeface="Times New Roman" panose="02020603050405020304" pitchFamily="18" charset="0"/>
              </a:rPr>
              <a:t>growth in stature and mass; </a:t>
            </a:r>
          </a:p>
          <a:p>
            <a:pPr marL="800100" lvl="1" indent="-342900" algn="justLow">
              <a:lnSpc>
                <a:spcPct val="100000"/>
              </a:lnSpc>
              <a:buFont typeface="Symbol"/>
              <a:buChar char=""/>
            </a:pPr>
            <a:r>
              <a:rPr lang="en-US" cap="none" dirty="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timulates </a:t>
            </a:r>
            <a:r>
              <a:rPr lang="en-US" cap="none" dirty="0">
                <a:latin typeface="Times New Roman" panose="02020603050405020304" pitchFamily="18" charset="0"/>
                <a:cs typeface="Times New Roman" panose="02020603050405020304" pitchFamily="18" charset="0"/>
              </a:rPr>
              <a:t>production of insulin-like growth factor (IGF-I); </a:t>
            </a:r>
          </a:p>
          <a:p>
            <a:pPr marL="800100" lvl="1" indent="-342900" algn="justLow">
              <a:lnSpc>
                <a:spcPct val="100000"/>
              </a:lnSpc>
              <a:buFont typeface="Symbol"/>
              <a:buChar char=""/>
            </a:pPr>
            <a:r>
              <a:rPr lang="en-US" cap="none" dirty="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timulates </a:t>
            </a:r>
            <a:r>
              <a:rPr lang="en-US" cap="none" dirty="0">
                <a:latin typeface="Times New Roman" panose="02020603050405020304" pitchFamily="18" charset="0"/>
                <a:cs typeface="Times New Roman" panose="02020603050405020304" pitchFamily="18" charset="0"/>
              </a:rPr>
              <a:t>protein synthesis; </a:t>
            </a:r>
          </a:p>
          <a:p>
            <a:pPr marL="800100" lvl="1" indent="-342900" algn="justLow">
              <a:lnSpc>
                <a:spcPct val="100000"/>
              </a:lnSpc>
              <a:buFont typeface="Symbol"/>
              <a:buChar char=""/>
            </a:pPr>
            <a:r>
              <a:rPr lang="en-US" cap="none" dirty="0">
                <a:latin typeface="Times New Roman" panose="02020603050405020304" pitchFamily="18" charset="0"/>
                <a:cs typeface="Times New Roman" panose="02020603050405020304" pitchFamily="18" charset="0"/>
              </a:rPr>
              <a:t>U</a:t>
            </a:r>
            <a:r>
              <a:rPr lang="en-US" cap="none" dirty="0" smtClean="0">
                <a:latin typeface="Times New Roman" panose="02020603050405020304" pitchFamily="18" charset="0"/>
                <a:cs typeface="Times New Roman" panose="02020603050405020304" pitchFamily="18" charset="0"/>
              </a:rPr>
              <a:t>sually </a:t>
            </a:r>
            <a:r>
              <a:rPr lang="en-US" cap="none" dirty="0">
                <a:latin typeface="Times New Roman" panose="02020603050405020304" pitchFamily="18" charset="0"/>
                <a:cs typeface="Times New Roman" panose="02020603050405020304" pitchFamily="18" charset="0"/>
              </a:rPr>
              <a:t>inhibits glucose utilization and promotes fat utilization</a:t>
            </a:r>
          </a:p>
          <a:p>
            <a:pPr lvl="1" algn="justLow"/>
            <a:endParaRPr lang="en-US" dirty="0">
              <a:latin typeface="Times New Roman"/>
              <a:ea typeface="Times New Roman"/>
              <a:cs typeface="Times New Roman"/>
            </a:endParaRPr>
          </a:p>
          <a:p>
            <a:endParaRPr lang="en-US" dirty="0" smtClean="0"/>
          </a:p>
          <a:p>
            <a:endParaRPr lang="en-US" dirty="0">
              <a:latin typeface="Times New Roman"/>
              <a:ea typeface="Times New Roman"/>
              <a:cs typeface="Times New Roman"/>
            </a:endParaRPr>
          </a:p>
          <a:p>
            <a:endParaRPr lang="en-US" dirty="0">
              <a:latin typeface="Times New Roman"/>
              <a:ea typeface="Times New Roman"/>
              <a:cs typeface="Times New Roman"/>
            </a:endParaRPr>
          </a:p>
          <a:p>
            <a:endParaRPr lang="en-US" cap="none" dirty="0" smtClean="0">
              <a:latin typeface="Times New Roman" panose="02020603050405020304" pitchFamily="18" charset="0"/>
              <a:cs typeface="Times New Roman" panose="02020603050405020304" pitchFamily="18" charset="0"/>
            </a:endParaRPr>
          </a:p>
          <a:p>
            <a:endParaRPr lang="en-US" cap="none"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ADE33185-D518-4358-A841-C944A8814422}" type="slidenum">
              <a:rPr lang="en-US" smtClean="0"/>
              <a:t>20</a:t>
            </a:fld>
            <a:endParaRPr lang="en-US"/>
          </a:p>
        </p:txBody>
      </p:sp>
    </p:spTree>
    <p:extLst>
      <p:ext uri="{BB962C8B-B14F-4D97-AF65-F5344CB8AC3E}">
        <p14:creationId xmlns:p14="http://schemas.microsoft.com/office/powerpoint/2010/main" val="854423130"/>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71600" y="476672"/>
            <a:ext cx="7344816" cy="6048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0384738"/>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476672"/>
            <a:ext cx="7773338" cy="792089"/>
          </a:xfrm>
        </p:spPr>
        <p:style>
          <a:lnRef idx="2">
            <a:schemeClr val="dk1"/>
          </a:lnRef>
          <a:fillRef idx="1">
            <a:schemeClr val="lt1"/>
          </a:fillRef>
          <a:effectRef idx="0">
            <a:schemeClr val="dk1"/>
          </a:effectRef>
          <a:fontRef idx="minor">
            <a:schemeClr val="dk1"/>
          </a:fontRef>
        </p:style>
        <p:txBody>
          <a:bodyPr/>
          <a:lstStyle/>
          <a:p>
            <a:r>
              <a:rPr lang="en-GB"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GB"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Regulation </a:t>
            </a:r>
            <a:r>
              <a:rPr lang="en-GB"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of GH </a:t>
            </a:r>
            <a:r>
              <a:rPr lang="en-GB"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Secretion </a:t>
            </a:r>
            <a:endParaRPr lang="en-GB"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Content Placeholder 2"/>
          <p:cNvSpPr>
            <a:spLocks noGrp="1"/>
          </p:cNvSpPr>
          <p:nvPr>
            <p:ph sz="quarter" idx="13"/>
          </p:nvPr>
        </p:nvSpPr>
        <p:spPr>
          <a:xfrm>
            <a:off x="685330" y="1484785"/>
            <a:ext cx="7772870" cy="430641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GB" cap="none" dirty="0" smtClean="0">
                <a:latin typeface="Times New Roman" panose="02020603050405020304" pitchFamily="18" charset="0"/>
                <a:cs typeface="Times New Roman" panose="02020603050405020304" pitchFamily="18" charset="0"/>
              </a:rPr>
              <a:t>The hypothalamus secretes GHRH</a:t>
            </a:r>
          </a:p>
          <a:p>
            <a:pPr algn="justLow"/>
            <a:r>
              <a:rPr lang="en-GB" cap="none" dirty="0" smtClean="0">
                <a:latin typeface="Times New Roman" panose="02020603050405020304" pitchFamily="18" charset="0"/>
                <a:cs typeface="Times New Roman" panose="02020603050405020304" pitchFamily="18" charset="0"/>
              </a:rPr>
              <a:t>GHRH acts on anterior pituitary to produce GH</a:t>
            </a:r>
          </a:p>
          <a:p>
            <a:pPr algn="justLow"/>
            <a:r>
              <a:rPr lang="en-GB" cap="none" dirty="0" smtClean="0">
                <a:latin typeface="Times New Roman" panose="02020603050405020304" pitchFamily="18" charset="0"/>
                <a:cs typeface="Times New Roman" panose="02020603050405020304" pitchFamily="18" charset="0"/>
              </a:rPr>
              <a:t> GH acts on liver to produce Somatomedins peptides (Insulin-like growth factor-1 (IGF-1) called Somatomedin C is the major factor produced)</a:t>
            </a:r>
          </a:p>
          <a:p>
            <a:pPr algn="justLow"/>
            <a:r>
              <a:rPr lang="en-GB" cap="none" dirty="0" smtClean="0">
                <a:latin typeface="Times New Roman" panose="02020603050405020304" pitchFamily="18" charset="0"/>
                <a:cs typeface="Times New Roman" panose="02020603050405020304" pitchFamily="18" charset="0"/>
              </a:rPr>
              <a:t>Ghrelin, from stomach also stimulates GH secretion</a:t>
            </a:r>
          </a:p>
          <a:p>
            <a:pPr algn="justLow"/>
            <a:r>
              <a:rPr lang="en-GB" cap="none" dirty="0" smtClean="0">
                <a:latin typeface="Times New Roman" panose="02020603050405020304" pitchFamily="18" charset="0"/>
                <a:cs typeface="Times New Roman" panose="02020603050405020304" pitchFamily="18" charset="0"/>
              </a:rPr>
              <a:t>High levels of IGF-1 and GH stimulate production of Somatostatin from the hypothalamus</a:t>
            </a:r>
          </a:p>
          <a:p>
            <a:pPr algn="justLow"/>
            <a:r>
              <a:rPr lang="en-GB" cap="none" dirty="0" smtClean="0">
                <a:latin typeface="Times New Roman" panose="02020603050405020304" pitchFamily="18" charset="0"/>
                <a:cs typeface="Times New Roman" panose="02020603050405020304" pitchFamily="18" charset="0"/>
              </a:rPr>
              <a:t>Somatostatin inhibits the secretion of GH</a:t>
            </a:r>
          </a:p>
          <a:p>
            <a:pPr algn="justLow"/>
            <a:r>
              <a:rPr lang="en-GB" cap="none" dirty="0" smtClean="0">
                <a:latin typeface="Times New Roman" panose="02020603050405020304" pitchFamily="18" charset="0"/>
                <a:cs typeface="Times New Roman" panose="02020603050405020304" pitchFamily="18" charset="0"/>
              </a:rPr>
              <a:t>High plasma levels of IGF-1 exert negative feedback on anterior pituitary to modify action of GHRH and to inhibit secretion of GH </a:t>
            </a:r>
            <a:endParaRPr lang="en-GB"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440406"/>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79712" y="980727"/>
            <a:ext cx="4896544" cy="5400601"/>
          </a:xfrm>
        </p:spPr>
        <p:style>
          <a:lnRef idx="2">
            <a:schemeClr val="dk1"/>
          </a:lnRef>
          <a:fillRef idx="1">
            <a:schemeClr val="lt1"/>
          </a:fillRef>
          <a:effectRef idx="0">
            <a:schemeClr val="dk1"/>
          </a:effectRef>
          <a:fontRef idx="minor">
            <a:schemeClr val="dk1"/>
          </a:fontRef>
        </p:style>
      </p:pic>
      <p:sp>
        <p:nvSpPr>
          <p:cNvPr id="7" name="Rectangle 6"/>
          <p:cNvSpPr/>
          <p:nvPr/>
        </p:nvSpPr>
        <p:spPr>
          <a:xfrm>
            <a:off x="1979712" y="332656"/>
            <a:ext cx="489654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GH </a:t>
            </a:r>
            <a:r>
              <a:rPr lang="en-GB"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AXIS</a:t>
            </a:r>
            <a:endParaRPr lang="en-GB"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583563"/>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010282"/>
          </a:xfrm>
          <a:ln>
            <a:headEnd type="none" w="med" len="med"/>
            <a:tailEnd type="none" w="med" len="med"/>
          </a:ln>
        </p:spPr>
        <p:style>
          <a:lnRef idx="2">
            <a:schemeClr val="dk1"/>
          </a:lnRef>
          <a:fillRef idx="1">
            <a:schemeClr val="lt1"/>
          </a:fillRef>
          <a:effectRef idx="0">
            <a:schemeClr val="dk1"/>
          </a:effectRef>
          <a:fontRef idx="minor">
            <a:schemeClr val="dk1"/>
          </a:fontRef>
        </p:style>
        <p:txBody>
          <a:bodyPr>
            <a:normAutofit/>
          </a:bodyPr>
          <a:lstStyle/>
          <a:p>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Intermediate</a:t>
            </a:r>
            <a:r>
              <a:rPr lang="en-US" cap="none" dirty="0" smtClean="0">
                <a:latin typeface="Times New Roman" panose="02020603050405020304" pitchFamily="18" charset="0"/>
                <a:cs typeface="Times New Roman" panose="02020603050405020304" pitchFamily="18" charset="0"/>
              </a:rPr>
              <a:t>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Lobe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of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The Pituitary</a:t>
            </a:r>
            <a:endParaRPr lang="ar-IQ" sz="3600"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395536" y="1700809"/>
            <a:ext cx="8352928" cy="4032448"/>
          </a:xfrm>
        </p:spPr>
        <p:style>
          <a:lnRef idx="2">
            <a:schemeClr val="dk1"/>
          </a:lnRef>
          <a:fillRef idx="1">
            <a:schemeClr val="lt1"/>
          </a:fillRef>
          <a:effectRef idx="0">
            <a:schemeClr val="dk1"/>
          </a:effectRef>
          <a:fontRef idx="minor">
            <a:schemeClr val="dk1"/>
          </a:fontRef>
        </p:style>
        <p:txBody>
          <a:bodyPr/>
          <a:lstStyle/>
          <a:p>
            <a:pPr algn="l" rtl="0"/>
            <a:endParaRPr lang="en-US" cap="none" dirty="0" smtClean="0">
              <a:latin typeface="Times New Roman" panose="02020603050405020304" pitchFamily="18" charset="0"/>
              <a:cs typeface="Times New Roman" panose="02020603050405020304" pitchFamily="18" charset="0"/>
            </a:endParaRPr>
          </a:p>
          <a:p>
            <a:pPr algn="justLow" rtl="0"/>
            <a:r>
              <a:rPr lang="en-US" cap="none" dirty="0" smtClean="0">
                <a:latin typeface="Times New Roman" panose="02020603050405020304" pitchFamily="18" charset="0"/>
                <a:cs typeface="Times New Roman" panose="02020603050405020304" pitchFamily="18" charset="0"/>
              </a:rPr>
              <a:t>I</a:t>
            </a:r>
            <a:r>
              <a:rPr lang="en-US" sz="2000" cap="none" dirty="0" smtClean="0">
                <a:latin typeface="Times New Roman" panose="02020603050405020304" pitchFamily="18" charset="0"/>
                <a:cs typeface="Times New Roman" panose="02020603050405020304" pitchFamily="18" charset="0"/>
              </a:rPr>
              <a:t>n some species there is a well-developed intermediate lobe of the pituitary, whereas in humans it is rudimentary, nevertheless, the intermediate lobe, contain hormonally active derivatives of the pro </a:t>
            </a:r>
            <a:r>
              <a:rPr lang="en-US" sz="2000" cap="none" dirty="0" err="1" smtClean="0">
                <a:latin typeface="Times New Roman" panose="02020603050405020304" pitchFamily="18" charset="0"/>
                <a:cs typeface="Times New Roman" panose="02020603050405020304" pitchFamily="18" charset="0"/>
              </a:rPr>
              <a:t>opiomelanocortin</a:t>
            </a:r>
            <a:r>
              <a:rPr lang="en-US" sz="2000" cap="none" dirty="0" smtClean="0">
                <a:latin typeface="Times New Roman" panose="02020603050405020304" pitchFamily="18" charset="0"/>
                <a:cs typeface="Times New Roman" panose="02020603050405020304" pitchFamily="18" charset="0"/>
              </a:rPr>
              <a:t> molecule that regulate skin pigmentation, among other functions</a:t>
            </a:r>
            <a:endParaRPr lang="ar-IQ"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286761"/>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55523" y="2132856"/>
            <a:ext cx="5655856"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89981"/>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81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sz="3600" kern="1200" cap="none" baseline="0" dirty="0" smtClean="0">
              <a:solidFill>
                <a:schemeClr val="tx1"/>
              </a:solidFill>
              <a:effectLst/>
              <a:latin typeface="Times New Roman" panose="02020603050405020304" pitchFamily="18" charset="0"/>
              <a:ea typeface="+mj-ea"/>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87041"/>
            <a:ext cx="7344816" cy="762000"/>
          </a:xfrm>
        </p:spPr>
        <p:style>
          <a:lnRef idx="2">
            <a:schemeClr val="dk1"/>
          </a:lnRef>
          <a:fillRef idx="1">
            <a:schemeClr val="lt1"/>
          </a:fillRef>
          <a:effectRef idx="0">
            <a:schemeClr val="dk1"/>
          </a:effectRef>
          <a:fontRef idx="minor">
            <a:schemeClr val="dk1"/>
          </a:fontRef>
        </p:style>
        <p:txBody>
          <a:bodyPr/>
          <a:lstStyle/>
          <a:p>
            <a:pPr algn="ct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Hormones of</a:t>
            </a:r>
            <a:r>
              <a:rPr lang="ar-IQ"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he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nterior </a:t>
            </a:r>
            <a:r>
              <a:rPr lang="en-US"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ituitary</a:t>
            </a:r>
            <a:endParaRPr lang="ar-IQ" sz="3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79512" y="1484784"/>
            <a:ext cx="8856984" cy="5112567"/>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he anterior pituitary secretes:</a:t>
            </a:r>
          </a:p>
          <a:p>
            <a:pPr marL="800100" lvl="1" indent="-342900">
              <a:buFont typeface="+mj-lt"/>
              <a:buAutoNum type="arabicPeriod"/>
            </a:pPr>
            <a:r>
              <a:rPr lang="en-US" sz="2000" cap="none" dirty="0" smtClean="0">
                <a:latin typeface="Times New Roman" panose="02020603050405020304" pitchFamily="18" charset="0"/>
                <a:cs typeface="Times New Roman" panose="02020603050405020304" pitchFamily="18" charset="0"/>
              </a:rPr>
              <a:t>   Thyroid-stimulating Hormone (TSH, </a:t>
            </a:r>
            <a:r>
              <a:rPr lang="en-US" sz="2000" cap="none" dirty="0">
                <a:latin typeface="Times New Roman" panose="02020603050405020304" pitchFamily="18" charset="0"/>
                <a:cs typeface="Times New Roman" panose="02020603050405020304" pitchFamily="18" charset="0"/>
              </a:rPr>
              <a:t>T</a:t>
            </a:r>
            <a:r>
              <a:rPr lang="en-US" sz="2000" cap="none" dirty="0" smtClean="0">
                <a:latin typeface="Times New Roman" panose="02020603050405020304" pitchFamily="18" charset="0"/>
                <a:cs typeface="Times New Roman" panose="02020603050405020304" pitchFamily="18" charset="0"/>
              </a:rPr>
              <a:t>hyrotropin),</a:t>
            </a:r>
          </a:p>
          <a:p>
            <a:pPr marL="800100" lvl="1" indent="-342900">
              <a:buFont typeface="+mj-lt"/>
              <a:buAutoNum type="arabicPeriod"/>
            </a:pPr>
            <a:r>
              <a:rPr lang="en-US" sz="2000" cap="none" dirty="0" smtClean="0">
                <a:latin typeface="Times New Roman" panose="02020603050405020304" pitchFamily="18" charset="0"/>
                <a:cs typeface="Times New Roman" panose="02020603050405020304" pitchFamily="18" charset="0"/>
              </a:rPr>
              <a:t>   </a:t>
            </a:r>
            <a:r>
              <a:rPr lang="en-US" sz="2000" cap="none" dirty="0">
                <a:latin typeface="Times New Roman" panose="02020603050405020304" pitchFamily="18" charset="0"/>
                <a:cs typeface="Times New Roman" panose="02020603050405020304" pitchFamily="18" charset="0"/>
              </a:rPr>
              <a:t>A</a:t>
            </a:r>
            <a:r>
              <a:rPr lang="en-US" sz="2000" cap="none" dirty="0" smtClean="0">
                <a:latin typeface="Times New Roman" panose="02020603050405020304" pitchFamily="18" charset="0"/>
                <a:cs typeface="Times New Roman" panose="02020603050405020304" pitchFamily="18" charset="0"/>
              </a:rPr>
              <a:t>drenocorticotropic Hormone (ACTH,</a:t>
            </a:r>
            <a:r>
              <a:rPr lang="en-GB" sz="2000" cap="none" dirty="0">
                <a:latin typeface="Times New Roman" panose="02020603050405020304" pitchFamily="18" charset="0"/>
                <a:cs typeface="Times New Roman" panose="02020603050405020304" pitchFamily="18" charset="0"/>
              </a:rPr>
              <a:t> </a:t>
            </a:r>
            <a:r>
              <a:rPr lang="en-GB" sz="2000" cap="none" dirty="0" smtClean="0">
                <a:latin typeface="Times New Roman" panose="02020603050405020304" pitchFamily="18" charset="0"/>
                <a:cs typeface="Times New Roman" panose="02020603050405020304" pitchFamily="18" charset="0"/>
              </a:rPr>
              <a:t>or called </a:t>
            </a:r>
            <a:r>
              <a:rPr lang="en-GB" sz="2000" cap="none" dirty="0" err="1" smtClean="0">
                <a:latin typeface="Times New Roman" panose="02020603050405020304" pitchFamily="18" charset="0"/>
                <a:cs typeface="Times New Roman" panose="02020603050405020304" pitchFamily="18" charset="0"/>
              </a:rPr>
              <a:t>Adrenocorticotropin,or</a:t>
            </a:r>
            <a:r>
              <a:rPr lang="en-GB" sz="2000" cap="none" dirty="0" smtClean="0">
                <a:latin typeface="Times New Roman" panose="02020603050405020304" pitchFamily="18" charset="0"/>
                <a:cs typeface="Times New Roman" panose="02020603050405020304" pitchFamily="18" charset="0"/>
              </a:rPr>
              <a:t>  </a:t>
            </a:r>
            <a:r>
              <a:rPr lang="en-GB" sz="2000" cap="none" dirty="0" err="1" smtClean="0">
                <a:latin typeface="Times New Roman" panose="02020603050405020304" pitchFamily="18" charset="0"/>
                <a:cs typeface="Times New Roman" panose="02020603050405020304" pitchFamily="18" charset="0"/>
              </a:rPr>
              <a:t>Corticotropin</a:t>
            </a:r>
            <a:r>
              <a:rPr lang="en-GB" sz="2000" cap="none" dirty="0" smtClean="0">
                <a:latin typeface="Times New Roman" panose="02020603050405020304" pitchFamily="18" charset="0"/>
                <a:cs typeface="Times New Roman" panose="02020603050405020304" pitchFamily="18" charset="0"/>
              </a:rPr>
              <a:t> )</a:t>
            </a:r>
            <a:endParaRPr lang="en-US" sz="2000" cap="none" dirty="0" smtClean="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n-US" sz="2000" cap="none" dirty="0" smtClean="0">
                <a:latin typeface="Times New Roman" panose="02020603050405020304" pitchFamily="18" charset="0"/>
                <a:cs typeface="Times New Roman" panose="02020603050405020304" pitchFamily="18" charset="0"/>
              </a:rPr>
              <a:t>   </a:t>
            </a:r>
            <a:r>
              <a:rPr lang="en-US" sz="2000" cap="none" dirty="0" err="1" smtClean="0">
                <a:latin typeface="Times New Roman" panose="02020603050405020304" pitchFamily="18" charset="0"/>
                <a:cs typeface="Times New Roman" panose="02020603050405020304" pitchFamily="18" charset="0"/>
              </a:rPr>
              <a:t>Gonadotropines</a:t>
            </a:r>
            <a:r>
              <a:rPr lang="en-US" sz="2000" cap="none" dirty="0" smtClean="0">
                <a:latin typeface="Times New Roman" panose="02020603050405020304" pitchFamily="18" charset="0"/>
                <a:cs typeface="Times New Roman" panose="02020603050405020304" pitchFamily="18" charset="0"/>
              </a:rPr>
              <a:t> ( Luteinizing Hormone (LH), &amp; Follicle-Stimulating </a:t>
            </a:r>
            <a:r>
              <a:rPr lang="en-US" sz="2000" cap="none" dirty="0">
                <a:latin typeface="Times New Roman" panose="02020603050405020304" pitchFamily="18" charset="0"/>
                <a:cs typeface="Times New Roman" panose="02020603050405020304" pitchFamily="18" charset="0"/>
              </a:rPr>
              <a:t>H</a:t>
            </a:r>
            <a:r>
              <a:rPr lang="en-US" sz="2000" cap="none" dirty="0" smtClean="0">
                <a:latin typeface="Times New Roman" panose="02020603050405020304" pitchFamily="18" charset="0"/>
                <a:cs typeface="Times New Roman" panose="02020603050405020304" pitchFamily="18" charset="0"/>
              </a:rPr>
              <a:t>ormone (FSH))</a:t>
            </a:r>
          </a:p>
          <a:p>
            <a:pPr marL="800100" lvl="1" indent="-342900">
              <a:buFont typeface="+mj-lt"/>
              <a:buAutoNum type="arabicPeriod"/>
            </a:pPr>
            <a:r>
              <a:rPr lang="en-US" sz="2000" cap="none" dirty="0" smtClean="0">
                <a:latin typeface="Times New Roman" panose="02020603050405020304" pitchFamily="18" charset="0"/>
                <a:cs typeface="Times New Roman" panose="02020603050405020304" pitchFamily="18" charset="0"/>
              </a:rPr>
              <a:t>   Prolactin (</a:t>
            </a:r>
            <a:r>
              <a:rPr lang="en-US" altLang="en-US" sz="2000" cap="none" dirty="0" smtClean="0">
                <a:latin typeface="Times New Roman" panose="02020603050405020304" pitchFamily="18" charset="0"/>
                <a:cs typeface="Times New Roman" panose="02020603050405020304" pitchFamily="18" charset="0"/>
              </a:rPr>
              <a:t>Lacto tropes) </a:t>
            </a:r>
            <a:endParaRPr lang="en-US" sz="2000" cap="none" dirty="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n-US" sz="2000" cap="none" dirty="0" smtClean="0">
                <a:latin typeface="Times New Roman" panose="02020603050405020304" pitchFamily="18" charset="0"/>
                <a:cs typeface="Times New Roman" panose="02020603050405020304" pitchFamily="18" charset="0"/>
              </a:rPr>
              <a:t>   Growth hormone  (</a:t>
            </a:r>
            <a:r>
              <a:rPr lang="en-GB" sz="2000" cap="none" dirty="0" smtClean="0">
                <a:latin typeface="Times New Roman" panose="02020603050405020304" pitchFamily="18" charset="0"/>
                <a:cs typeface="Times New Roman" panose="02020603050405020304" pitchFamily="18" charset="0"/>
              </a:rPr>
              <a:t>Somatotropin</a:t>
            </a:r>
            <a:r>
              <a:rPr lang="en-US" sz="2000" cap="none" dirty="0" smtClean="0">
                <a:latin typeface="Times New Roman" panose="02020603050405020304" pitchFamily="18" charset="0"/>
                <a:cs typeface="Times New Roman" panose="02020603050405020304" pitchFamily="18" charset="0"/>
              </a:rPr>
              <a:t>) </a:t>
            </a:r>
            <a:endParaRPr lang="ar-IQ" sz="2000" cap="none" dirty="0" smtClean="0">
              <a:latin typeface="Times New Roman" panose="02020603050405020304" pitchFamily="18" charset="0"/>
              <a:cs typeface="Times New Roman" panose="02020603050405020304" pitchFamily="18" charset="0"/>
            </a:endParaRPr>
          </a:p>
          <a:p>
            <a:pPr algn="justLow"/>
            <a:r>
              <a:rPr lang="en-US" cap="none" dirty="0" smtClean="0">
                <a:latin typeface="Times New Roman" panose="02020603050405020304" pitchFamily="18" charset="0"/>
                <a:cs typeface="Times New Roman" panose="02020603050405020304" pitchFamily="18" charset="0"/>
              </a:rPr>
              <a:t> Of the listed hormones, prolactin acts on the breast. the </a:t>
            </a:r>
            <a:r>
              <a:rPr lang="en-US" cap="none" dirty="0" smtClean="0">
                <a:solidFill>
                  <a:schemeClr val="tx1"/>
                </a:solidFill>
                <a:latin typeface="Times New Roman" panose="02020603050405020304" pitchFamily="18" charset="0"/>
                <a:cs typeface="Times New Roman" panose="02020603050405020304" pitchFamily="18" charset="0"/>
              </a:rPr>
              <a:t>remaining are tropic hormones ; that is, they stimulate secretion of hormonally active substances by other endocrine glands.</a:t>
            </a:r>
            <a:endParaRPr lang="ar-IQ" cap="none"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908720"/>
            <a:ext cx="8735888" cy="576064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rtl="0"/>
            <a:r>
              <a:rPr lang="en-US" b="1" cap="none" dirty="0">
                <a:solidFill>
                  <a:schemeClr val="tx1"/>
                </a:solidFill>
                <a:latin typeface="Times New Roman" panose="02020603050405020304" pitchFamily="18" charset="0"/>
                <a:cs typeface="Times New Roman" panose="02020603050405020304" pitchFamily="18" charset="0"/>
              </a:rPr>
              <a:t>T</a:t>
            </a:r>
            <a:r>
              <a:rPr lang="en-US" sz="2000" b="1" cap="none" dirty="0" smtClean="0">
                <a:solidFill>
                  <a:schemeClr val="tx1"/>
                </a:solidFill>
                <a:latin typeface="Times New Roman" panose="02020603050405020304" pitchFamily="18" charset="0"/>
                <a:cs typeface="Times New Roman" panose="02020603050405020304" pitchFamily="18" charset="0"/>
              </a:rPr>
              <a:t>hyroid-stimulating hormone (TSH or Thyrotropin) </a:t>
            </a:r>
          </a:p>
          <a:p>
            <a:pPr marL="914400" lvl="1" indent="-457200" algn="justLow">
              <a:buFont typeface="+mj-lt"/>
              <a:buAutoNum type="arabicPeriod"/>
            </a:pPr>
            <a:r>
              <a:rPr lang="en-US" cap="none" dirty="0">
                <a:solidFill>
                  <a:schemeClr val="tx1"/>
                </a:solidFill>
                <a:latin typeface="Times New Roman" panose="02020603050405020304" pitchFamily="18" charset="0"/>
                <a:cs typeface="Times New Roman" panose="02020603050405020304" pitchFamily="18" charset="0"/>
              </a:rPr>
              <a:t>R</a:t>
            </a:r>
            <a:r>
              <a:rPr lang="en-US" cap="none" dirty="0" smtClean="0">
                <a:solidFill>
                  <a:schemeClr val="tx1"/>
                </a:solidFill>
                <a:latin typeface="Times New Roman" panose="02020603050405020304" pitchFamily="18" charset="0"/>
                <a:cs typeface="Times New Roman" panose="02020603050405020304" pitchFamily="18" charset="0"/>
              </a:rPr>
              <a:t>egulates the growth and metabolism of the thyroid gland. </a:t>
            </a:r>
          </a:p>
          <a:p>
            <a:pPr marL="914400" lvl="1" indent="-457200" algn="justLow">
              <a:buFont typeface="+mj-lt"/>
              <a:buAutoNum type="arabicPeriod"/>
            </a:pPr>
            <a:r>
              <a:rPr lang="en-US" cap="none" dirty="0">
                <a:solidFill>
                  <a:schemeClr val="tx1"/>
                </a:solidFill>
                <a:latin typeface="Times New Roman" panose="02020603050405020304" pitchFamily="18" charset="0"/>
                <a:cs typeface="Times New Roman" panose="02020603050405020304" pitchFamily="18" charset="0"/>
              </a:rPr>
              <a:t>S</a:t>
            </a:r>
            <a:r>
              <a:rPr lang="en-US" cap="none" dirty="0" smtClean="0">
                <a:solidFill>
                  <a:schemeClr val="tx1"/>
                </a:solidFill>
                <a:latin typeface="Times New Roman" panose="02020603050405020304" pitchFamily="18" charset="0"/>
                <a:cs typeface="Times New Roman" panose="02020603050405020304" pitchFamily="18" charset="0"/>
              </a:rPr>
              <a:t>timulates synthesis and release of the thyroid hormones, T3 and T4.</a:t>
            </a:r>
          </a:p>
          <a:p>
            <a:pPr algn="justLow"/>
            <a:r>
              <a:rPr lang="en-US" cap="none" dirty="0" smtClean="0">
                <a:solidFill>
                  <a:schemeClr val="tx1"/>
                </a:solidFill>
                <a:latin typeface="Times New Roman" panose="02020603050405020304" pitchFamily="18" charset="0"/>
                <a:cs typeface="Times New Roman" panose="02020603050405020304" pitchFamily="18" charset="0"/>
              </a:rPr>
              <a:t> </a:t>
            </a:r>
            <a:r>
              <a:rPr lang="en-US" b="1" cap="none" dirty="0" smtClean="0">
                <a:latin typeface="Times New Roman" panose="02020603050405020304" pitchFamily="18" charset="0"/>
                <a:cs typeface="Times New Roman" panose="02020603050405020304" pitchFamily="18" charset="0"/>
              </a:rPr>
              <a:t>A</a:t>
            </a:r>
            <a:r>
              <a:rPr lang="en-US" b="1" cap="none" dirty="0" smtClean="0">
                <a:latin typeface="Times New Roman" panose="02020603050405020304" pitchFamily="18" charset="0"/>
                <a:cs typeface="Times New Roman" panose="02020603050405020304" pitchFamily="18" charset="0"/>
              </a:rPr>
              <a:t>drenocorticotropic </a:t>
            </a:r>
            <a:r>
              <a:rPr lang="en-US" b="1" cap="none" dirty="0">
                <a:latin typeface="Times New Roman" panose="02020603050405020304" pitchFamily="18" charset="0"/>
                <a:cs typeface="Times New Roman" panose="02020603050405020304" pitchFamily="18" charset="0"/>
              </a:rPr>
              <a:t>hormone </a:t>
            </a:r>
            <a:r>
              <a:rPr lang="en-US" b="1" cap="none" dirty="0" smtClean="0">
                <a:latin typeface="Times New Roman" panose="02020603050405020304" pitchFamily="18" charset="0"/>
                <a:cs typeface="Times New Roman" panose="02020603050405020304" pitchFamily="18" charset="0"/>
              </a:rPr>
              <a:t>(ACTH)</a:t>
            </a:r>
            <a:r>
              <a:rPr lang="en-US" b="1" cap="none" dirty="0">
                <a:latin typeface="Times New Roman" panose="02020603050405020304" pitchFamily="18" charset="0"/>
                <a:cs typeface="Times New Roman" panose="02020603050405020304" pitchFamily="18" charset="0"/>
              </a:rPr>
              <a:t> </a:t>
            </a:r>
            <a:endParaRPr lang="en-US" b="1" cap="none" dirty="0" smtClean="0">
              <a:latin typeface="Times New Roman" panose="02020603050405020304" pitchFamily="18" charset="0"/>
              <a:cs typeface="Times New Roman" panose="02020603050405020304" pitchFamily="18" charset="0"/>
            </a:endParaRPr>
          </a:p>
          <a:p>
            <a:pPr marL="914400" lvl="1" indent="-457200" algn="justLow">
              <a:buFont typeface="+mj-lt"/>
              <a:buAutoNum type="arabicPeriod"/>
            </a:pPr>
            <a:r>
              <a:rPr lang="en-US" cap="none" dirty="0">
                <a:latin typeface="Times New Roman" panose="02020603050405020304" pitchFamily="18" charset="0"/>
                <a:cs typeface="Times New Roman" panose="02020603050405020304" pitchFamily="18" charset="0"/>
              </a:rPr>
              <a:t>S</a:t>
            </a:r>
            <a:r>
              <a:rPr lang="en-US" cap="none" dirty="0" smtClean="0">
                <a:latin typeface="Times New Roman" panose="02020603050405020304" pitchFamily="18" charset="0"/>
                <a:cs typeface="Times New Roman" panose="02020603050405020304" pitchFamily="18" charset="0"/>
              </a:rPr>
              <a:t>timulates growth of the </a:t>
            </a:r>
            <a:r>
              <a:rPr lang="en-US" cap="none" dirty="0">
                <a:latin typeface="Times New Roman" panose="02020603050405020304" pitchFamily="18" charset="0"/>
                <a:cs typeface="Times New Roman" panose="02020603050405020304" pitchFamily="18" charset="0"/>
              </a:rPr>
              <a:t>adrenal cortex</a:t>
            </a:r>
            <a:endParaRPr lang="en-US" cap="none" dirty="0" smtClean="0">
              <a:latin typeface="Times New Roman" panose="02020603050405020304" pitchFamily="18" charset="0"/>
              <a:cs typeface="Times New Roman" panose="02020603050405020304" pitchFamily="18" charset="0"/>
            </a:endParaRPr>
          </a:p>
          <a:p>
            <a:pPr marL="914400" lvl="1" indent="-457200" algn="justLow">
              <a:buFont typeface="+mj-lt"/>
              <a:buAutoNum type="arabicPeriod"/>
            </a:pPr>
            <a:r>
              <a:rPr lang="en-US" cap="none" dirty="0" smtClean="0">
                <a:latin typeface="Times New Roman" panose="02020603050405020304" pitchFamily="18" charset="0"/>
                <a:cs typeface="Times New Roman" panose="02020603050405020304" pitchFamily="18" charset="0"/>
              </a:rPr>
              <a:t> Stimulates steroid hormones </a:t>
            </a:r>
            <a:r>
              <a:rPr lang="en-US" cap="none" dirty="0">
                <a:latin typeface="Times New Roman" panose="02020603050405020304" pitchFamily="18" charset="0"/>
                <a:cs typeface="Times New Roman" panose="02020603050405020304" pitchFamily="18" charset="0"/>
              </a:rPr>
              <a:t>production in the adrenal cortex. specifically, it stimulates secretion of cortisol and other </a:t>
            </a:r>
            <a:r>
              <a:rPr lang="en-US" cap="none" dirty="0" smtClean="0">
                <a:latin typeface="Times New Roman" panose="02020603050405020304" pitchFamily="18" charset="0"/>
                <a:cs typeface="Times New Roman" panose="02020603050405020304" pitchFamily="18" charset="0"/>
              </a:rPr>
              <a:t>corticosteroids.</a:t>
            </a:r>
            <a:endParaRPr lang="en-US" cap="none" dirty="0">
              <a:solidFill>
                <a:schemeClr val="tx1"/>
              </a:solidFill>
              <a:latin typeface="Times New Roman" panose="02020603050405020304" pitchFamily="18" charset="0"/>
              <a:cs typeface="Times New Roman" panose="02020603050405020304" pitchFamily="18" charset="0"/>
            </a:endParaRPr>
          </a:p>
          <a:p>
            <a:pPr algn="justLow"/>
            <a:r>
              <a:rPr lang="en-US" b="1" cap="none" dirty="0">
                <a:latin typeface="Times New Roman" panose="02020603050405020304" pitchFamily="18" charset="0"/>
                <a:cs typeface="Times New Roman" panose="02020603050405020304" pitchFamily="18" charset="0"/>
              </a:rPr>
              <a:t>Growth </a:t>
            </a:r>
            <a:r>
              <a:rPr lang="en-US" b="1" cap="none" dirty="0">
                <a:latin typeface="Times New Roman" panose="02020603050405020304" pitchFamily="18" charset="0"/>
                <a:cs typeface="Times New Roman" panose="02020603050405020304" pitchFamily="18" charset="0"/>
              </a:rPr>
              <a:t>hormone </a:t>
            </a:r>
            <a:r>
              <a:rPr lang="en-US" b="1" cap="none" dirty="0">
                <a:latin typeface="Times New Roman" panose="02020603050405020304" pitchFamily="18" charset="0"/>
                <a:cs typeface="Times New Roman" panose="02020603050405020304" pitchFamily="18" charset="0"/>
              </a:rPr>
              <a:t>(GH, Somatotropin</a:t>
            </a:r>
            <a:r>
              <a:rPr lang="en-US" b="1" cap="none" dirty="0" smtClean="0">
                <a:latin typeface="Times New Roman" panose="02020603050405020304" pitchFamily="18" charset="0"/>
                <a:cs typeface="Times New Roman" panose="02020603050405020304" pitchFamily="18" charset="0"/>
              </a:rPr>
              <a:t>)</a:t>
            </a:r>
          </a:p>
          <a:p>
            <a:pPr marL="914400" lvl="1" indent="-457200" algn="justLow">
              <a:buFont typeface="+mj-lt"/>
              <a:buAutoNum type="arabicPeriod"/>
            </a:pPr>
            <a:r>
              <a:rPr lang="en-US" cap="none" dirty="0" smtClean="0">
                <a:solidFill>
                  <a:srgbClr val="FFFF00"/>
                </a:solidFill>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Is </a:t>
            </a:r>
            <a:r>
              <a:rPr lang="en-US" cap="none" dirty="0">
                <a:latin typeface="Times New Roman" panose="02020603050405020304" pitchFamily="18" charset="0"/>
                <a:cs typeface="Times New Roman" panose="02020603050405020304" pitchFamily="18" charset="0"/>
              </a:rPr>
              <a:t>one of the few hormones that </a:t>
            </a:r>
            <a:r>
              <a:rPr lang="en-US" cap="none" dirty="0" smtClean="0">
                <a:latin typeface="Times New Roman" panose="02020603050405020304" pitchFamily="18" charset="0"/>
                <a:cs typeface="Times New Roman" panose="02020603050405020304" pitchFamily="18" charset="0"/>
              </a:rPr>
              <a:t>exerts its </a:t>
            </a:r>
            <a:r>
              <a:rPr lang="en-US" cap="none" dirty="0">
                <a:latin typeface="Times New Roman" panose="02020603050405020304" pitchFamily="18" charset="0"/>
                <a:cs typeface="Times New Roman" panose="02020603050405020304" pitchFamily="18" charset="0"/>
              </a:rPr>
              <a:t>effects on organs and tissues throughout the body. </a:t>
            </a:r>
          </a:p>
          <a:p>
            <a:pPr marL="914400" lvl="1" indent="-457200" algn="justLow">
              <a:buFont typeface="+mj-lt"/>
              <a:buAutoNum type="arabicPeriod"/>
            </a:pPr>
            <a:r>
              <a:rPr lang="en-US" cap="none" dirty="0" smtClean="0">
                <a:latin typeface="Times New Roman" panose="02020603050405020304" pitchFamily="18" charset="0"/>
                <a:cs typeface="Times New Roman" panose="02020603050405020304" pitchFamily="18" charset="0"/>
              </a:rPr>
              <a:t>It </a:t>
            </a:r>
            <a:r>
              <a:rPr lang="en-US" cap="none" dirty="0">
                <a:latin typeface="Times New Roman" panose="02020603050405020304" pitchFamily="18" charset="0"/>
                <a:cs typeface="Times New Roman" panose="02020603050405020304" pitchFamily="18" charset="0"/>
              </a:rPr>
              <a:t>is essential for normal growth and development of the skeleton as well as visceral, or soft, tissues from birth until young </a:t>
            </a:r>
            <a:r>
              <a:rPr lang="en-US" cap="none" dirty="0" smtClean="0">
                <a:latin typeface="Times New Roman" panose="02020603050405020304" pitchFamily="18" charset="0"/>
                <a:cs typeface="Times New Roman" panose="02020603050405020304" pitchFamily="18" charset="0"/>
              </a:rPr>
              <a:t>adulthood.</a:t>
            </a:r>
          </a:p>
          <a:p>
            <a:pPr marL="914400" lvl="1" indent="-457200" algn="justLow">
              <a:buFont typeface="+mj-lt"/>
              <a:buAutoNum type="arabicPeriod"/>
            </a:pPr>
            <a:r>
              <a:rPr lang="en-US" sz="1800" cap="none" dirty="0" smtClean="0">
                <a:latin typeface="Times New Roman" panose="02020603050405020304" pitchFamily="18" charset="0"/>
                <a:cs typeface="Times New Roman" panose="02020603050405020304" pitchFamily="18" charset="0"/>
              </a:rPr>
              <a:t>Growth </a:t>
            </a:r>
            <a:r>
              <a:rPr lang="en-US" sz="1800" cap="none" dirty="0">
                <a:latin typeface="Times New Roman" panose="02020603050405020304" pitchFamily="18" charset="0"/>
                <a:cs typeface="Times New Roman" panose="02020603050405020304" pitchFamily="18" charset="0"/>
              </a:rPr>
              <a:t>of the skeleton involves </a:t>
            </a:r>
            <a:r>
              <a:rPr lang="en-US" cap="none" dirty="0">
                <a:latin typeface="Times New Roman" panose="02020603050405020304" pitchFamily="18" charset="0"/>
                <a:cs typeface="Times New Roman" panose="02020603050405020304" pitchFamily="18" charset="0"/>
              </a:rPr>
              <a:t>: </a:t>
            </a:r>
          </a:p>
          <a:p>
            <a:pPr marL="1371600" lvl="2" indent="-457200" algn="justLow">
              <a:buFont typeface="+mj-lt"/>
              <a:buAutoNum type="alphaLcPeriod"/>
            </a:pPr>
            <a:r>
              <a:rPr lang="en-US" cap="none" dirty="0" smtClean="0">
                <a:latin typeface="Times New Roman" panose="02020603050405020304" pitchFamily="18" charset="0"/>
                <a:cs typeface="Times New Roman" panose="02020603050405020304" pitchFamily="18" charset="0"/>
              </a:rPr>
              <a:t> An </a:t>
            </a:r>
            <a:r>
              <a:rPr lang="en-US" cap="none" dirty="0">
                <a:latin typeface="Times New Roman" panose="02020603050405020304" pitchFamily="18" charset="0"/>
                <a:cs typeface="Times New Roman" panose="02020603050405020304" pitchFamily="18" charset="0"/>
              </a:rPr>
              <a:t>increase in bone thickness and an increase in bone length. through stimulation of osteoblast (bone-forming cell) activity and proliferation of the epiphyseal cartilage in the ends of the long bones. </a:t>
            </a:r>
          </a:p>
          <a:p>
            <a:pPr marL="1371600" lvl="2" indent="-457200" algn="justLow">
              <a:buFont typeface="+mj-lt"/>
              <a:buAutoNum type="alphaLcPeriod"/>
            </a:pP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he </a:t>
            </a:r>
            <a:r>
              <a:rPr lang="en-US" cap="none" dirty="0">
                <a:latin typeface="Times New Roman" panose="02020603050405020304" pitchFamily="18" charset="0"/>
                <a:cs typeface="Times New Roman" panose="02020603050405020304" pitchFamily="18" charset="0"/>
              </a:rPr>
              <a:t>growth of visceral tissues occurs by hyperplasia (increasing the number of cells) and hypertrophy (increasing the size of cells). </a:t>
            </a:r>
          </a:p>
          <a:p>
            <a:pPr marL="914400" lvl="1" indent="-457200">
              <a:buFont typeface="+mj-lt"/>
              <a:buAutoNum type="arabicPeriod"/>
            </a:pPr>
            <a:endParaRPr lang="ar-IQ" cap="none" dirty="0">
              <a:latin typeface="Times New Roman" panose="02020603050405020304" pitchFamily="18" charset="0"/>
              <a:cs typeface="Times New Roman" panose="02020603050405020304" pitchFamily="18" charset="0"/>
            </a:endParaRPr>
          </a:p>
          <a:p>
            <a:pPr marL="457200" lvl="1" indent="0" algn="justLow">
              <a:buNone/>
            </a:pPr>
            <a:endParaRPr lang="en-US" cap="none" dirty="0" smtClean="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88132" y="188640"/>
            <a:ext cx="7344816" cy="57606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6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Hormones of</a:t>
            </a:r>
            <a:r>
              <a:rPr lang="ar-IQ"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The Anterior Pituitary</a:t>
            </a:r>
            <a:endParaRPr lang="ar-IQ"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96786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124744"/>
            <a:ext cx="8640960" cy="547260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b="1" cap="none" dirty="0">
                <a:latin typeface="Times New Roman" panose="02020603050405020304" pitchFamily="18" charset="0"/>
                <a:cs typeface="Times New Roman" panose="02020603050405020304" pitchFamily="18" charset="0"/>
              </a:rPr>
              <a:t>T</a:t>
            </a:r>
            <a:r>
              <a:rPr lang="en-US" b="1" cap="none" dirty="0" smtClean="0">
                <a:latin typeface="Times New Roman" panose="02020603050405020304" pitchFamily="18" charset="0"/>
                <a:cs typeface="Times New Roman" panose="02020603050405020304" pitchFamily="18" charset="0"/>
              </a:rPr>
              <a:t>he Gonadotropins </a:t>
            </a:r>
            <a:r>
              <a:rPr lang="en-US" b="1" cap="none" dirty="0">
                <a:latin typeface="Times New Roman" panose="02020603050405020304" pitchFamily="18" charset="0"/>
                <a:cs typeface="Times New Roman" panose="02020603050405020304" pitchFamily="18" charset="0"/>
              </a:rPr>
              <a:t>, </a:t>
            </a:r>
            <a:r>
              <a:rPr lang="en-US" b="1" cap="none" dirty="0" smtClean="0">
                <a:latin typeface="Times New Roman" panose="02020603050405020304" pitchFamily="18" charset="0"/>
                <a:cs typeface="Times New Roman" panose="02020603050405020304" pitchFamily="18" charset="0"/>
              </a:rPr>
              <a:t>Follicle-stimulating </a:t>
            </a:r>
            <a:r>
              <a:rPr lang="en-US" b="1" cap="none" dirty="0">
                <a:latin typeface="Times New Roman" panose="02020603050405020304" pitchFamily="18" charset="0"/>
                <a:cs typeface="Times New Roman" panose="02020603050405020304" pitchFamily="18" charset="0"/>
              </a:rPr>
              <a:t>hormone and </a:t>
            </a:r>
            <a:r>
              <a:rPr lang="en-US" b="1" cap="none" dirty="0" smtClean="0">
                <a:latin typeface="Times New Roman" panose="02020603050405020304" pitchFamily="18" charset="0"/>
                <a:cs typeface="Times New Roman" panose="02020603050405020304" pitchFamily="18" charset="0"/>
              </a:rPr>
              <a:t>Luteinizing hormone</a:t>
            </a:r>
            <a:endParaRPr lang="en-US" b="1" cap="none" dirty="0">
              <a:latin typeface="Times New Roman" panose="02020603050405020304" pitchFamily="18" charset="0"/>
              <a:cs typeface="Times New Roman" panose="02020603050405020304" pitchFamily="18" charset="0"/>
            </a:endParaRPr>
          </a:p>
          <a:p>
            <a:r>
              <a:rPr lang="en-US" cap="none" dirty="0">
                <a:latin typeface="Times New Roman" panose="02020603050405020304" pitchFamily="18" charset="0"/>
                <a:cs typeface="Times New Roman" panose="02020603050405020304" pitchFamily="18" charset="0"/>
              </a:rPr>
              <a:t>E</a:t>
            </a:r>
            <a:r>
              <a:rPr lang="en-US" cap="none" dirty="0" smtClean="0">
                <a:latin typeface="Times New Roman" panose="02020603050405020304" pitchFamily="18" charset="0"/>
                <a:cs typeface="Times New Roman" panose="02020603050405020304" pitchFamily="18" charset="0"/>
              </a:rPr>
              <a:t>xert </a:t>
            </a:r>
            <a:r>
              <a:rPr lang="en-US" cap="none" dirty="0">
                <a:latin typeface="Times New Roman" panose="02020603050405020304" pitchFamily="18" charset="0"/>
                <a:cs typeface="Times New Roman" panose="02020603050405020304" pitchFamily="18" charset="0"/>
              </a:rPr>
              <a:t>their effects on the gonads (ovaries in the female and testes in the male).</a:t>
            </a:r>
          </a:p>
          <a:p>
            <a:pPr lvl="1">
              <a:buNone/>
            </a:pPr>
            <a:r>
              <a:rPr lang="en-US" cap="none" dirty="0">
                <a:latin typeface="Times New Roman" panose="02020603050405020304" pitchFamily="18" charset="0"/>
                <a:cs typeface="Times New Roman" panose="02020603050405020304" pitchFamily="18" charset="0"/>
              </a:rPr>
              <a:t>  1- produce gametes (ova and sperm)</a:t>
            </a:r>
          </a:p>
          <a:p>
            <a:pPr lvl="1">
              <a:buNone/>
            </a:pPr>
            <a:r>
              <a:rPr lang="en-US" cap="none" dirty="0">
                <a:latin typeface="Times New Roman" panose="02020603050405020304" pitchFamily="18" charset="0"/>
                <a:cs typeface="Times New Roman" panose="02020603050405020304" pitchFamily="18" charset="0"/>
              </a:rPr>
              <a:t>  2- secrete sex hormones (estrogen, progesterone, and </a:t>
            </a:r>
            <a:r>
              <a:rPr lang="en-US" cap="none" dirty="0" smtClean="0">
                <a:latin typeface="Times New Roman" panose="02020603050405020304" pitchFamily="18" charset="0"/>
                <a:cs typeface="Times New Roman" panose="02020603050405020304" pitchFamily="18" charset="0"/>
              </a:rPr>
              <a:t>testosterone</a:t>
            </a:r>
            <a:r>
              <a:rPr lang="en-GB" cap="none" dirty="0" smtClean="0">
                <a:latin typeface="Times New Roman" panose="02020603050405020304" pitchFamily="18" charset="0"/>
                <a:cs typeface="Times New Roman" panose="02020603050405020304" pitchFamily="18" charset="0"/>
              </a:rPr>
              <a:t>)</a:t>
            </a:r>
          </a:p>
          <a:p>
            <a:pPr lvl="1">
              <a:buNone/>
            </a:pPr>
            <a:endParaRPr lang="en-US" altLang="en-US" cap="none" dirty="0" smtClean="0">
              <a:solidFill>
                <a:schemeClr val="tx1"/>
              </a:solidFill>
              <a:latin typeface="Times New Roman" panose="02020603050405020304" pitchFamily="18" charset="0"/>
              <a:cs typeface="Times New Roman" panose="02020603050405020304" pitchFamily="18" charset="0"/>
            </a:endParaRPr>
          </a:p>
          <a:p>
            <a:r>
              <a:rPr lang="en-US" altLang="en-US" b="1" cap="none" dirty="0" smtClean="0">
                <a:solidFill>
                  <a:schemeClr val="tx1"/>
                </a:solidFill>
                <a:latin typeface="Times New Roman" panose="02020603050405020304" pitchFamily="18" charset="0"/>
                <a:cs typeface="Times New Roman" panose="02020603050405020304" pitchFamily="18" charset="0"/>
              </a:rPr>
              <a:t>Follicle-stimulating </a:t>
            </a:r>
            <a:r>
              <a:rPr lang="en-US" altLang="en-US" b="1" cap="none" dirty="0">
                <a:solidFill>
                  <a:schemeClr val="tx1"/>
                </a:solidFill>
                <a:latin typeface="Times New Roman" panose="02020603050405020304" pitchFamily="18" charset="0"/>
                <a:cs typeface="Times New Roman" panose="02020603050405020304" pitchFamily="18" charset="0"/>
              </a:rPr>
              <a:t>Hormone (FSH</a:t>
            </a:r>
            <a:r>
              <a:rPr lang="en-US" altLang="en-US" b="1" cap="none" dirty="0" smtClean="0">
                <a:solidFill>
                  <a:schemeClr val="tx1"/>
                </a:solidFill>
                <a:latin typeface="Times New Roman" panose="02020603050405020304" pitchFamily="18" charset="0"/>
                <a:cs typeface="Times New Roman" panose="02020603050405020304" pitchFamily="18" charset="0"/>
              </a:rPr>
              <a:t>)</a:t>
            </a:r>
          </a:p>
          <a:p>
            <a:pPr marL="914400" lvl="1" indent="-457200">
              <a:buFont typeface="+mj-lt"/>
              <a:buAutoNum type="arabicPeriod"/>
            </a:pPr>
            <a:r>
              <a:rPr lang="en-US" altLang="en-US" cap="none" dirty="0" smtClean="0">
                <a:solidFill>
                  <a:schemeClr val="tx1"/>
                </a:solidFill>
                <a:latin typeface="Times New Roman" panose="02020603050405020304" pitchFamily="18" charset="0"/>
                <a:cs typeface="Times New Roman" panose="02020603050405020304" pitchFamily="18" charset="0"/>
              </a:rPr>
              <a:t>Females</a:t>
            </a:r>
            <a:r>
              <a:rPr lang="en-US" altLang="en-US" cap="none" dirty="0">
                <a:solidFill>
                  <a:schemeClr val="tx1"/>
                </a:solidFill>
                <a:latin typeface="Times New Roman" panose="02020603050405020304" pitchFamily="18" charset="0"/>
                <a:cs typeface="Times New Roman" panose="02020603050405020304" pitchFamily="18" charset="0"/>
              </a:rPr>
              <a:t>: stimulates growth &amp; development of ovarian </a:t>
            </a:r>
            <a:r>
              <a:rPr lang="en-US" altLang="en-US" cap="none" dirty="0" smtClean="0">
                <a:solidFill>
                  <a:schemeClr val="tx1"/>
                </a:solidFill>
                <a:latin typeface="Times New Roman" panose="02020603050405020304" pitchFamily="18" charset="0"/>
                <a:cs typeface="Times New Roman" panose="02020603050405020304" pitchFamily="18" charset="0"/>
              </a:rPr>
              <a:t>follicles &amp; </a:t>
            </a:r>
            <a:r>
              <a:rPr lang="en-US" altLang="en-US" cap="none" dirty="0">
                <a:solidFill>
                  <a:schemeClr val="tx1"/>
                </a:solidFill>
                <a:latin typeface="Times New Roman" panose="02020603050405020304" pitchFamily="18" charset="0"/>
                <a:cs typeface="Times New Roman" panose="02020603050405020304" pitchFamily="18" charset="0"/>
              </a:rPr>
              <a:t>promotes secretion of estrogen by ovaries.              </a:t>
            </a:r>
            <a:endParaRPr lang="en-US" altLang="en-US" cap="none" dirty="0" smtClean="0">
              <a:solidFill>
                <a:schemeClr val="tx1"/>
              </a:solidFill>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altLang="en-US" cap="none" dirty="0" smtClean="0">
                <a:solidFill>
                  <a:schemeClr val="tx1"/>
                </a:solidFill>
                <a:latin typeface="Times New Roman" panose="02020603050405020304" pitchFamily="18" charset="0"/>
                <a:cs typeface="Times New Roman" panose="02020603050405020304" pitchFamily="18" charset="0"/>
              </a:rPr>
              <a:t> </a:t>
            </a:r>
            <a:r>
              <a:rPr lang="en-US" altLang="en-US" cap="none" dirty="0">
                <a:solidFill>
                  <a:schemeClr val="tx1"/>
                </a:solidFill>
                <a:latin typeface="Times New Roman" panose="02020603050405020304" pitchFamily="18" charset="0"/>
                <a:cs typeface="Times New Roman" panose="02020603050405020304" pitchFamily="18" charset="0"/>
              </a:rPr>
              <a:t>Males:  </a:t>
            </a:r>
            <a:r>
              <a:rPr lang="en-US" altLang="en-US" cap="none" dirty="0" smtClean="0">
                <a:solidFill>
                  <a:schemeClr val="tx1"/>
                </a:solidFill>
                <a:latin typeface="Times New Roman" panose="02020603050405020304" pitchFamily="18" charset="0"/>
                <a:cs typeface="Times New Roman" panose="02020603050405020304" pitchFamily="18" charset="0"/>
              </a:rPr>
              <a:t>Act on </a:t>
            </a:r>
            <a:r>
              <a:rPr lang="en-US" altLang="en-US" cap="none" dirty="0" err="1" smtClean="0">
                <a:solidFill>
                  <a:schemeClr val="tx1"/>
                </a:solidFill>
                <a:latin typeface="Times New Roman" panose="02020603050405020304" pitchFamily="18" charset="0"/>
                <a:cs typeface="Times New Roman" panose="02020603050405020304" pitchFamily="18" charset="0"/>
              </a:rPr>
              <a:t>sertoli</a:t>
            </a:r>
            <a:r>
              <a:rPr lang="en-US" altLang="en-US" cap="none" dirty="0" smtClean="0">
                <a:solidFill>
                  <a:schemeClr val="tx1"/>
                </a:solidFill>
                <a:latin typeface="Times New Roman" panose="02020603050405020304" pitchFamily="18" charset="0"/>
                <a:cs typeface="Times New Roman" panose="02020603050405020304" pitchFamily="18" charset="0"/>
              </a:rPr>
              <a:t> cells for sperm production</a:t>
            </a:r>
            <a:endParaRPr lang="en-US" altLang="en-US" cap="none" dirty="0">
              <a:solidFill>
                <a:schemeClr val="tx1"/>
              </a:solidFill>
              <a:latin typeface="Times New Roman" panose="02020603050405020304" pitchFamily="18" charset="0"/>
              <a:cs typeface="Times New Roman" panose="02020603050405020304" pitchFamily="18" charset="0"/>
            </a:endParaRPr>
          </a:p>
          <a:p>
            <a:r>
              <a:rPr lang="en-US" altLang="en-US" sz="2100" b="1" cap="none" dirty="0">
                <a:solidFill>
                  <a:schemeClr val="tx1"/>
                </a:solidFill>
                <a:latin typeface="Times New Roman" panose="02020603050405020304" pitchFamily="18" charset="0"/>
                <a:cs typeface="Times New Roman" panose="02020603050405020304" pitchFamily="18" charset="0"/>
              </a:rPr>
              <a:t>Luteinizing Hormone (LH):  </a:t>
            </a:r>
            <a:endParaRPr lang="en-US" altLang="en-US" sz="2100" b="1" cap="none" dirty="0" smtClean="0">
              <a:solidFill>
                <a:schemeClr val="tx1"/>
              </a:solidFill>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altLang="en-US" sz="1900" cap="none" dirty="0" smtClean="0">
                <a:solidFill>
                  <a:schemeClr val="tx1"/>
                </a:solidFill>
                <a:latin typeface="Times New Roman" panose="02020603050405020304" pitchFamily="18" charset="0"/>
                <a:cs typeface="Times New Roman" panose="02020603050405020304" pitchFamily="18" charset="0"/>
              </a:rPr>
              <a:t>Females</a:t>
            </a:r>
            <a:r>
              <a:rPr lang="en-US" altLang="en-US" sz="1900" cap="none" dirty="0">
                <a:solidFill>
                  <a:schemeClr val="tx1"/>
                </a:solidFill>
                <a:latin typeface="Times New Roman" panose="02020603050405020304" pitchFamily="18" charset="0"/>
                <a:cs typeface="Times New Roman" panose="02020603050405020304" pitchFamily="18" charset="0"/>
              </a:rPr>
              <a:t>: responsible for ovulation, formation of corpus luteum in the ovary, and regulation of ovarian secretion of female sex hormones. </a:t>
            </a:r>
            <a:endParaRPr lang="en-US" altLang="en-US" sz="1900" cap="none" dirty="0" smtClean="0">
              <a:solidFill>
                <a:schemeClr val="tx1"/>
              </a:solidFill>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altLang="en-US" sz="1900" cap="none" dirty="0" smtClean="0">
                <a:solidFill>
                  <a:schemeClr val="tx1"/>
                </a:solidFill>
                <a:latin typeface="Times New Roman" panose="02020603050405020304" pitchFamily="18" charset="0"/>
                <a:cs typeface="Times New Roman" panose="02020603050405020304" pitchFamily="18" charset="0"/>
              </a:rPr>
              <a:t>Males</a:t>
            </a:r>
            <a:r>
              <a:rPr lang="en-US" altLang="en-US" sz="1900" cap="none" dirty="0">
                <a:solidFill>
                  <a:schemeClr val="tx1"/>
                </a:solidFill>
                <a:latin typeface="Times New Roman" panose="02020603050405020304" pitchFamily="18" charset="0"/>
                <a:cs typeface="Times New Roman" panose="02020603050405020304" pitchFamily="18" charset="0"/>
              </a:rPr>
              <a:t>: </a:t>
            </a:r>
            <a:r>
              <a:rPr lang="en-US" altLang="en-US" sz="1900" cap="none" dirty="0" smtClean="0">
                <a:solidFill>
                  <a:schemeClr val="tx1"/>
                </a:solidFill>
                <a:latin typeface="Times New Roman" panose="02020603050405020304" pitchFamily="18" charset="0"/>
                <a:cs typeface="Times New Roman" panose="02020603050405020304" pitchFamily="18" charset="0"/>
              </a:rPr>
              <a:t>stimulates</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leydig</a:t>
            </a:r>
            <a:r>
              <a:rPr lang="en-US" sz="2000" cap="none" dirty="0">
                <a:latin typeface="Times New Roman" panose="02020603050405020304" pitchFamily="18" charset="0"/>
                <a:cs typeface="Times New Roman" panose="02020603050405020304" pitchFamily="18" charset="0"/>
              </a:rPr>
              <a:t> </a:t>
            </a:r>
            <a:r>
              <a:rPr lang="en-US" altLang="en-US" sz="1900" cap="none" dirty="0" smtClean="0">
                <a:solidFill>
                  <a:schemeClr val="tx1"/>
                </a:solidFill>
                <a:latin typeface="Times New Roman" panose="02020603050405020304" pitchFamily="18" charset="0"/>
                <a:cs typeface="Times New Roman" panose="02020603050405020304" pitchFamily="18" charset="0"/>
              </a:rPr>
              <a:t>cell </a:t>
            </a:r>
            <a:r>
              <a:rPr lang="en-US" altLang="en-US" sz="1900" cap="none" dirty="0">
                <a:solidFill>
                  <a:schemeClr val="tx1"/>
                </a:solidFill>
                <a:latin typeface="Times New Roman" panose="02020603050405020304" pitchFamily="18" charset="0"/>
                <a:cs typeface="Times New Roman" panose="02020603050405020304" pitchFamily="18" charset="0"/>
              </a:rPr>
              <a:t>in the </a:t>
            </a:r>
            <a:r>
              <a:rPr lang="en-US" altLang="en-US" sz="1900" cap="none" dirty="0" smtClean="0">
                <a:solidFill>
                  <a:schemeClr val="tx1"/>
                </a:solidFill>
                <a:latin typeface="Times New Roman" panose="02020603050405020304" pitchFamily="18" charset="0"/>
                <a:cs typeface="Times New Roman" panose="02020603050405020304" pitchFamily="18" charset="0"/>
              </a:rPr>
              <a:t>testis </a:t>
            </a:r>
            <a:r>
              <a:rPr lang="en-US" altLang="en-US" sz="1900" cap="none" dirty="0">
                <a:solidFill>
                  <a:schemeClr val="tx1"/>
                </a:solidFill>
                <a:latin typeface="Times New Roman" panose="02020603050405020304" pitchFamily="18" charset="0"/>
                <a:cs typeface="Times New Roman" panose="02020603050405020304" pitchFamily="18" charset="0"/>
              </a:rPr>
              <a:t>to secrete </a:t>
            </a:r>
            <a:r>
              <a:rPr lang="en-US" altLang="en-US" sz="1900" cap="none" dirty="0" smtClean="0">
                <a:solidFill>
                  <a:schemeClr val="tx1"/>
                </a:solidFill>
                <a:latin typeface="Times New Roman" panose="02020603050405020304" pitchFamily="18" charset="0"/>
                <a:cs typeface="Times New Roman" panose="02020603050405020304" pitchFamily="18" charset="0"/>
              </a:rPr>
              <a:t>testosterone</a:t>
            </a:r>
          </a:p>
          <a:p>
            <a:pPr>
              <a:spcBef>
                <a:spcPct val="50000"/>
              </a:spcBef>
            </a:pPr>
            <a:r>
              <a:rPr lang="en-US" altLang="en-US" sz="2100" b="1" cap="none" dirty="0">
                <a:solidFill>
                  <a:schemeClr val="tx1"/>
                </a:solidFill>
                <a:latin typeface="Times New Roman" panose="02020603050405020304" pitchFamily="18" charset="0"/>
                <a:cs typeface="Times New Roman" panose="02020603050405020304" pitchFamily="18" charset="0"/>
              </a:rPr>
              <a:t>Prolactin:</a:t>
            </a:r>
            <a:r>
              <a:rPr lang="en-US" altLang="en-US" sz="2100" cap="none" dirty="0">
                <a:solidFill>
                  <a:schemeClr val="tx1"/>
                </a:solidFill>
                <a:latin typeface="Times New Roman" panose="02020603050405020304" pitchFamily="18" charset="0"/>
                <a:cs typeface="Times New Roman" panose="02020603050405020304" pitchFamily="18" charset="0"/>
              </a:rPr>
              <a:t>  </a:t>
            </a:r>
            <a:endParaRPr lang="en-US" altLang="en-US" sz="2100" cap="none" dirty="0" smtClean="0">
              <a:solidFill>
                <a:schemeClr val="tx1"/>
              </a:solidFill>
              <a:latin typeface="Times New Roman" panose="02020603050405020304" pitchFamily="18" charset="0"/>
              <a:cs typeface="Times New Roman" panose="02020603050405020304" pitchFamily="18" charset="0"/>
            </a:endParaRPr>
          </a:p>
          <a:p>
            <a:pPr marL="914400" lvl="1" indent="-457200">
              <a:spcBef>
                <a:spcPct val="50000"/>
              </a:spcBef>
              <a:buFont typeface="+mj-lt"/>
              <a:buAutoNum type="arabicPeriod"/>
            </a:pPr>
            <a:r>
              <a:rPr lang="en-US" altLang="en-US" sz="1900" cap="none" dirty="0" smtClean="0">
                <a:solidFill>
                  <a:schemeClr val="tx1"/>
                </a:solidFill>
                <a:latin typeface="Times New Roman" panose="02020603050405020304" pitchFamily="18" charset="0"/>
                <a:cs typeface="Times New Roman" panose="02020603050405020304" pitchFamily="18" charset="0"/>
              </a:rPr>
              <a:t>Females</a:t>
            </a:r>
            <a:r>
              <a:rPr lang="en-US" altLang="en-US" sz="1900" cap="none" dirty="0">
                <a:solidFill>
                  <a:schemeClr val="tx1"/>
                </a:solidFill>
                <a:latin typeface="Times New Roman" panose="02020603050405020304" pitchFamily="18" charset="0"/>
                <a:cs typeface="Times New Roman" panose="02020603050405020304" pitchFamily="18" charset="0"/>
              </a:rPr>
              <a:t>: stimulates breast development and milk production.  </a:t>
            </a:r>
            <a:endParaRPr lang="en-US" altLang="en-US" sz="1900" cap="none" dirty="0" smtClean="0">
              <a:solidFill>
                <a:schemeClr val="tx1"/>
              </a:solidFill>
              <a:latin typeface="Times New Roman" panose="02020603050405020304" pitchFamily="18" charset="0"/>
              <a:cs typeface="Times New Roman" panose="02020603050405020304" pitchFamily="18" charset="0"/>
            </a:endParaRPr>
          </a:p>
          <a:p>
            <a:pPr marL="914400" lvl="1" indent="-457200">
              <a:spcBef>
                <a:spcPct val="50000"/>
              </a:spcBef>
              <a:buFont typeface="+mj-lt"/>
              <a:buAutoNum type="arabicPeriod"/>
            </a:pPr>
            <a:r>
              <a:rPr lang="en-US" altLang="en-US" sz="1900" cap="none" dirty="0" smtClean="0">
                <a:solidFill>
                  <a:schemeClr val="tx1"/>
                </a:solidFill>
                <a:latin typeface="Times New Roman" panose="02020603050405020304" pitchFamily="18" charset="0"/>
                <a:cs typeface="Times New Roman" panose="02020603050405020304" pitchFamily="18" charset="0"/>
              </a:rPr>
              <a:t>Males</a:t>
            </a:r>
            <a:r>
              <a:rPr lang="en-US" altLang="en-US" sz="1900" cap="none" dirty="0">
                <a:solidFill>
                  <a:schemeClr val="tx1"/>
                </a:solidFill>
                <a:latin typeface="Times New Roman" panose="02020603050405020304" pitchFamily="18" charset="0"/>
                <a:cs typeface="Times New Roman" panose="02020603050405020304" pitchFamily="18" charset="0"/>
              </a:rPr>
              <a:t>:  involved in testicular function</a:t>
            </a:r>
          </a:p>
          <a:p>
            <a:pPr marL="914400" lvl="1" indent="-457200">
              <a:spcBef>
                <a:spcPct val="50000"/>
              </a:spcBef>
              <a:buFont typeface="+mj-lt"/>
              <a:buAutoNum type="arabicPeriod"/>
            </a:pPr>
            <a:endParaRPr lang="en-US" altLang="en-US" sz="1900" cap="none" dirty="0">
              <a:solidFill>
                <a:schemeClr val="tx1"/>
              </a:solidFill>
              <a:latin typeface="Times New Roman" panose="02020603050405020304" pitchFamily="18" charset="0"/>
              <a:cs typeface="Times New Roman" panose="02020603050405020304" pitchFamily="18" charset="0"/>
            </a:endParaRPr>
          </a:p>
          <a:p>
            <a:pPr marL="457200" lvl="1" indent="0">
              <a:buNone/>
            </a:pPr>
            <a:endParaRPr lang="en-US" altLang="en-US" sz="2100" cap="none" dirty="0">
              <a:solidFill>
                <a:schemeClr val="tx1"/>
              </a:solidFill>
              <a:latin typeface="Times New Roman" panose="02020603050405020304" pitchFamily="18" charset="0"/>
              <a:cs typeface="Times New Roman" panose="02020603050405020304" pitchFamily="18" charset="0"/>
            </a:endParaRPr>
          </a:p>
          <a:p>
            <a:endParaRPr lang="en-GB" sz="2100" cap="none"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noGrp="1"/>
          </p:cNvSpPr>
          <p:nvPr>
            <p:ph type="title"/>
          </p:nvPr>
        </p:nvSpPr>
        <p:spPr>
          <a:xfrm>
            <a:off x="685332" y="260649"/>
            <a:ext cx="7773338" cy="72008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Hormones of</a:t>
            </a:r>
            <a:r>
              <a:rPr lang="ar-IQ"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The Anterior Pituitary</a:t>
            </a:r>
            <a:endParaRPr lang="ar-IQ"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344811"/>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3"/>
          <p:cNvSpPr txBox="1">
            <a:spLocks noChangeArrowheads="1"/>
          </p:cNvSpPr>
          <p:nvPr/>
        </p:nvSpPr>
        <p:spPr bwMode="auto">
          <a:xfrm>
            <a:off x="287524" y="1412776"/>
            <a:ext cx="4104456" cy="378565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342900" indent="-342900" algn="just"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Hypothalamic </a:t>
            </a:r>
            <a:r>
              <a:rPr lang="en-US" altLang="en-US" sz="2400" dirty="0" smtClean="0">
                <a:latin typeface="Times New Roman" panose="02020603050405020304" pitchFamily="18" charset="0"/>
                <a:cs typeface="Times New Roman" panose="02020603050405020304" pitchFamily="18" charset="0"/>
              </a:rPr>
              <a:t>hormones regulate </a:t>
            </a:r>
            <a:r>
              <a:rPr lang="en-US" altLang="en-US" sz="2400" dirty="0">
                <a:latin typeface="Times New Roman" panose="02020603050405020304" pitchFamily="18" charset="0"/>
                <a:cs typeface="Times New Roman" panose="02020603050405020304" pitchFamily="18" charset="0"/>
              </a:rPr>
              <a:t>anterior </a:t>
            </a:r>
            <a:r>
              <a:rPr lang="en-US" altLang="en-US" sz="2400" dirty="0" smtClean="0">
                <a:latin typeface="Times New Roman" panose="02020603050405020304" pitchFamily="18" charset="0"/>
                <a:cs typeface="Times New Roman" panose="02020603050405020304" pitchFamily="18" charset="0"/>
              </a:rPr>
              <a:t>pituitary trophic </a:t>
            </a:r>
            <a:r>
              <a:rPr lang="en-US" altLang="en-US" sz="2400" dirty="0">
                <a:latin typeface="Times New Roman" panose="02020603050405020304" pitchFamily="18" charset="0"/>
                <a:cs typeface="Times New Roman" panose="02020603050405020304" pitchFamily="18" charset="0"/>
              </a:rPr>
              <a:t>hormones that, </a:t>
            </a:r>
            <a:r>
              <a:rPr lang="en-US" altLang="en-US" sz="2400" dirty="0" smtClean="0">
                <a:latin typeface="Times New Roman" panose="02020603050405020304" pitchFamily="18" charset="0"/>
                <a:cs typeface="Times New Roman" panose="02020603050405020304" pitchFamily="18" charset="0"/>
              </a:rPr>
              <a:t>in turn</a:t>
            </a:r>
            <a:r>
              <a:rPr lang="en-US" altLang="en-US" sz="2400" dirty="0">
                <a:latin typeface="Times New Roman" panose="02020603050405020304" pitchFamily="18" charset="0"/>
                <a:cs typeface="Times New Roman" panose="02020603050405020304" pitchFamily="18" charset="0"/>
              </a:rPr>
              <a:t>, determine target </a:t>
            </a:r>
            <a:r>
              <a:rPr lang="en-US" altLang="en-US" sz="2400" dirty="0" smtClean="0">
                <a:latin typeface="Times New Roman" panose="02020603050405020304" pitchFamily="18" charset="0"/>
                <a:cs typeface="Times New Roman" panose="02020603050405020304" pitchFamily="18" charset="0"/>
              </a:rPr>
              <a:t> gland </a:t>
            </a:r>
            <a:r>
              <a:rPr lang="en-US" altLang="en-US" sz="2400" dirty="0">
                <a:latin typeface="Times New Roman" panose="02020603050405020304" pitchFamily="18" charset="0"/>
                <a:cs typeface="Times New Roman" panose="02020603050405020304" pitchFamily="18" charset="0"/>
              </a:rPr>
              <a:t>secretion. </a:t>
            </a:r>
            <a:endParaRPr lang="en-US" altLang="en-US" sz="2400" dirty="0" smtClean="0">
              <a:latin typeface="Times New Roman" panose="02020603050405020304" pitchFamily="18" charset="0"/>
              <a:cs typeface="Times New Roman" panose="02020603050405020304" pitchFamily="18" charset="0"/>
            </a:endParaRPr>
          </a:p>
          <a:p>
            <a:pPr algn="just" eaLnBrk="1" hangingPunct="1"/>
            <a:endParaRPr lang="en-US" altLang="en-US" sz="2400" dirty="0" smtClean="0">
              <a:latin typeface="Times New Roman" panose="02020603050405020304" pitchFamily="18" charset="0"/>
              <a:cs typeface="Times New Roman" panose="02020603050405020304" pitchFamily="18" charset="0"/>
            </a:endParaRPr>
          </a:p>
          <a:p>
            <a:pPr marL="342900" indent="-342900" algn="just" eaLnBrk="1" hangingPunct="1">
              <a:buFont typeface="Arial" panose="020B0604020202020204" pitchFamily="34" charset="0"/>
              <a:buChar char="•"/>
            </a:pPr>
            <a:r>
              <a:rPr lang="en-US" altLang="en-US" sz="2400" dirty="0" smtClean="0">
                <a:latin typeface="Times New Roman" panose="02020603050405020304" pitchFamily="18" charset="0"/>
                <a:cs typeface="Times New Roman" panose="02020603050405020304" pitchFamily="18" charset="0"/>
              </a:rPr>
              <a:t>There </a:t>
            </a:r>
            <a:r>
              <a:rPr lang="en-US" altLang="en-US" sz="2400" dirty="0">
                <a:latin typeface="Times New Roman" panose="02020603050405020304" pitchFamily="18" charset="0"/>
                <a:cs typeface="Times New Roman" panose="02020603050405020304" pitchFamily="18" charset="0"/>
              </a:rPr>
              <a:t>is </a:t>
            </a:r>
            <a:r>
              <a:rPr lang="en-US" altLang="en-US" sz="2400" dirty="0" smtClean="0">
                <a:latin typeface="Times New Roman" panose="02020603050405020304" pitchFamily="18" charset="0"/>
                <a:cs typeface="Times New Roman" panose="02020603050405020304" pitchFamily="18" charset="0"/>
              </a:rPr>
              <a:t>a peripheral </a:t>
            </a:r>
            <a:r>
              <a:rPr lang="en-US" altLang="en-US" sz="2400" dirty="0">
                <a:latin typeface="Times New Roman" panose="02020603050405020304" pitchFamily="18" charset="0"/>
                <a:cs typeface="Times New Roman" panose="02020603050405020304" pitchFamily="18" charset="0"/>
              </a:rPr>
              <a:t>hormones </a:t>
            </a:r>
            <a:r>
              <a:rPr lang="en-US" altLang="en-US" sz="2400" dirty="0" smtClean="0">
                <a:latin typeface="Times New Roman" panose="02020603050405020304" pitchFamily="18" charset="0"/>
                <a:cs typeface="Times New Roman" panose="02020603050405020304" pitchFamily="18" charset="0"/>
              </a:rPr>
              <a:t> feedback </a:t>
            </a:r>
            <a:r>
              <a:rPr lang="en-US" altLang="en-US" sz="2400" dirty="0">
                <a:latin typeface="Times New Roman" panose="02020603050405020304" pitchFamily="18" charset="0"/>
                <a:cs typeface="Times New Roman" panose="02020603050405020304" pitchFamily="18" charset="0"/>
              </a:rPr>
              <a:t>which regulates </a:t>
            </a:r>
            <a:r>
              <a:rPr lang="en-US" altLang="en-US" sz="2400" dirty="0" smtClean="0">
                <a:latin typeface="Times New Roman" panose="02020603050405020304" pitchFamily="18" charset="0"/>
                <a:cs typeface="Times New Roman" panose="02020603050405020304" pitchFamily="18" charset="0"/>
              </a:rPr>
              <a:t> hypothalamic </a:t>
            </a:r>
            <a:r>
              <a:rPr lang="en-US" altLang="en-US" sz="2400" dirty="0">
                <a:latin typeface="Times New Roman" panose="02020603050405020304" pitchFamily="18" charset="0"/>
                <a:cs typeface="Times New Roman" panose="02020603050405020304" pitchFamily="18" charset="0"/>
              </a:rPr>
              <a:t>and </a:t>
            </a:r>
            <a:r>
              <a:rPr lang="en-US" altLang="en-US" sz="2400" dirty="0" smtClean="0">
                <a:latin typeface="Times New Roman" panose="02020603050405020304" pitchFamily="18" charset="0"/>
                <a:cs typeface="Times New Roman" panose="02020603050405020304" pitchFamily="18" charset="0"/>
              </a:rPr>
              <a:t> pituitary </a:t>
            </a:r>
            <a:r>
              <a:rPr lang="en-US" altLang="en-US" sz="2400" dirty="0">
                <a:latin typeface="Times New Roman" panose="02020603050405020304" pitchFamily="18" charset="0"/>
                <a:cs typeface="Times New Roman" panose="02020603050405020304" pitchFamily="18" charset="0"/>
              </a:rPr>
              <a:t>hormones. </a:t>
            </a:r>
          </a:p>
        </p:txBody>
      </p:sp>
      <p:sp>
        <p:nvSpPr>
          <p:cNvPr id="238595" name="Text Box 4"/>
          <p:cNvSpPr txBox="1">
            <a:spLocks noChangeArrowheads="1"/>
          </p:cNvSpPr>
          <p:nvPr/>
        </p:nvSpPr>
        <p:spPr bwMode="auto">
          <a:xfrm>
            <a:off x="4479925" y="750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bg-BG" altLang="en-US"/>
          </a:p>
        </p:txBody>
      </p:sp>
      <p:sp>
        <p:nvSpPr>
          <p:cNvPr id="238596" name="Text Box 5"/>
          <p:cNvSpPr txBox="1">
            <a:spLocks noChangeArrowheads="1"/>
          </p:cNvSpPr>
          <p:nvPr/>
        </p:nvSpPr>
        <p:spPr bwMode="auto">
          <a:xfrm>
            <a:off x="611560" y="155575"/>
            <a:ext cx="7560840"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Hypothalamic and </a:t>
            </a:r>
            <a:r>
              <a:rPr lang="en-US" altLang="en-US"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Pituitary </a:t>
            </a:r>
            <a:r>
              <a:rPr lang="en-US" alt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Hormones</a:t>
            </a:r>
          </a:p>
        </p:txBody>
      </p:sp>
      <p:pic>
        <p:nvPicPr>
          <p:cNvPr id="2385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80728"/>
            <a:ext cx="4032448" cy="5760640"/>
          </a:xfrm>
          <a:prstGeom prst="rect">
            <a:avLst/>
          </a:prstGeom>
          <a:noFill/>
          <a:ln w="25400" algn="ctr">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61394"/>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476672"/>
            <a:ext cx="7773338" cy="936105"/>
          </a:xfrm>
        </p:spPr>
        <p:style>
          <a:lnRef idx="2">
            <a:schemeClr val="dk1"/>
          </a:lnRef>
          <a:fillRef idx="1">
            <a:schemeClr val="lt1"/>
          </a:fillRef>
          <a:effectRef idx="0">
            <a:schemeClr val="dk1"/>
          </a:effectRef>
          <a:fontRef idx="minor">
            <a:schemeClr val="dk1"/>
          </a:fontRef>
        </p:style>
        <p:txBody>
          <a:bodyPr>
            <a:normAutofit/>
          </a:bodyPr>
          <a:lstStyle/>
          <a:p>
            <a:pPr algn="ctr"/>
            <a:r>
              <a:rPr lang="en-US"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a:t>
            </a:r>
            <a:r>
              <a:rPr lang="en-US"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ypothalamus - Pituitary Axis  </a:t>
            </a:r>
            <a:r>
              <a:rPr lang="ar-IQ" sz="3600"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ar-IQ" sz="36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323528" y="1700808"/>
            <a:ext cx="8496944" cy="4824535"/>
          </a:xfrm>
        </p:spPr>
        <p:style>
          <a:lnRef idx="2">
            <a:schemeClr val="dk1"/>
          </a:lnRef>
          <a:fillRef idx="1">
            <a:schemeClr val="lt1"/>
          </a:fillRef>
          <a:effectRef idx="0">
            <a:schemeClr val="dk1"/>
          </a:effectRef>
          <a:fontRef idx="minor">
            <a:schemeClr val="dk1"/>
          </a:fontRef>
        </p:style>
        <p:txBody>
          <a:bodyPr>
            <a:normAutofit/>
          </a:bodyPr>
          <a:lstStyle/>
          <a:p>
            <a:r>
              <a:rPr lang="en-US" cap="none" dirty="0">
                <a:latin typeface="Times New Roman" panose="02020603050405020304" pitchFamily="18" charset="0"/>
                <a:cs typeface="Times New Roman" panose="02020603050405020304" pitchFamily="18" charset="0"/>
              </a:rPr>
              <a:t>The hypothalamus and pituitary gland form a unit that exerts control over the function of several endocrine glands (thyroid, adrenals, and gonads), as well as a wide range of physiologic activities </a:t>
            </a:r>
          </a:p>
          <a:p>
            <a:r>
              <a:rPr lang="en-US" cap="none" dirty="0">
                <a:latin typeface="Times New Roman" panose="02020603050405020304" pitchFamily="18" charset="0"/>
                <a:cs typeface="Times New Roman" panose="02020603050405020304" pitchFamily="18" charset="0"/>
              </a:rPr>
              <a:t>This unit constitutes an example of neuroendocrinology—brain-endocrine interactions</a:t>
            </a:r>
          </a:p>
          <a:p>
            <a:pPr algn="l" rtl="0"/>
            <a:r>
              <a:rPr lang="en-US" sz="2000" cap="none" dirty="0" smtClean="0">
                <a:latin typeface="Times New Roman" panose="02020603050405020304" pitchFamily="18" charset="0"/>
                <a:cs typeface="Times New Roman" panose="02020603050405020304" pitchFamily="18" charset="0"/>
              </a:rPr>
              <a:t>Due to their embryonic origins, the neurohypophysis and the adenohypophysis are regulated by the hypothalamus, using two very different mechanisms:</a:t>
            </a:r>
          </a:p>
          <a:p>
            <a:pPr marL="914400" lvl="1" indent="-457200">
              <a:buFont typeface="+mj-lt"/>
              <a:buAutoNum type="arabicPeriod"/>
            </a:pPr>
            <a:r>
              <a:rPr lang="en-US" cap="none" dirty="0">
                <a:latin typeface="Times New Roman" panose="02020603050405020304" pitchFamily="18" charset="0"/>
                <a:cs typeface="Times New Roman" panose="02020603050405020304" pitchFamily="18" charset="0"/>
              </a:rPr>
              <a:t>N</a:t>
            </a:r>
            <a:r>
              <a:rPr lang="en-US" cap="none" dirty="0" smtClean="0">
                <a:latin typeface="Times New Roman" panose="02020603050405020304" pitchFamily="18" charset="0"/>
                <a:cs typeface="Times New Roman" panose="02020603050405020304" pitchFamily="18" charset="0"/>
              </a:rPr>
              <a:t>euronal signals</a:t>
            </a:r>
          </a:p>
          <a:p>
            <a:pPr marL="914400" lvl="1" indent="-457200">
              <a:buFont typeface="+mj-lt"/>
              <a:buAutoNum type="arabicPeriod"/>
            </a:pPr>
            <a:r>
              <a:rPr lang="en-US" cap="none" dirty="0">
                <a:latin typeface="Times New Roman" panose="02020603050405020304" pitchFamily="18" charset="0"/>
                <a:cs typeface="Times New Roman" panose="02020603050405020304" pitchFamily="18" charset="0"/>
              </a:rPr>
              <a:t>H</a:t>
            </a:r>
            <a:r>
              <a:rPr lang="en-US" cap="none" dirty="0" smtClean="0">
                <a:latin typeface="Times New Roman" panose="02020603050405020304" pitchFamily="18" charset="0"/>
                <a:cs typeface="Times New Roman" panose="02020603050405020304" pitchFamily="18" charset="0"/>
              </a:rPr>
              <a:t>ormonal signals</a:t>
            </a:r>
            <a:endParaRPr lang="ar-IQ" cap="none"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1151</TotalTime>
  <Words>1412</Words>
  <Application>Microsoft Office PowerPoint</Application>
  <PresentationFormat>On-screen Show (4:3)</PresentationFormat>
  <Paragraphs>147</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Symbol</vt:lpstr>
      <vt:lpstr>Times New Roman</vt:lpstr>
      <vt:lpstr>Tw Cen MT</vt:lpstr>
      <vt:lpstr>Droplet</vt:lpstr>
      <vt:lpstr>Anterior Pituitary Hormones</vt:lpstr>
      <vt:lpstr>The Anterior Pituitary  (Adenohypophysis)</vt:lpstr>
      <vt:lpstr>PowerPoint Presentation</vt:lpstr>
      <vt:lpstr> </vt:lpstr>
      <vt:lpstr>Hormones of The Anterior Pituitary</vt:lpstr>
      <vt:lpstr>PowerPoint Presentation</vt:lpstr>
      <vt:lpstr>Hormones of The Anterior Pituitary</vt:lpstr>
      <vt:lpstr>PowerPoint Presentation</vt:lpstr>
      <vt:lpstr>Hypothalamus - Pituitary Axis       </vt:lpstr>
      <vt:lpstr> Neuronal Signals </vt:lpstr>
      <vt:lpstr>PowerPoint Presentation</vt:lpstr>
      <vt:lpstr>Endocrine Control</vt:lpstr>
      <vt:lpstr>Hypothalamic Releasing Hormones</vt:lpstr>
      <vt:lpstr>PowerPoint Presentation</vt:lpstr>
      <vt:lpstr>Negative Feed Back Control                </vt:lpstr>
      <vt:lpstr>Regulation  of  Anterior  Pituitary  Function</vt:lpstr>
      <vt:lpstr>Feedback  Control  of  Anterior Pituitary Function </vt:lpstr>
      <vt:lpstr>Negative Feedback Controls:  Long &amp; Short Loop Reflexes</vt:lpstr>
      <vt:lpstr>Example for feedback Control Pathway for Thyroid hormone Secretion</vt:lpstr>
      <vt:lpstr>Growth  Hormone</vt:lpstr>
      <vt:lpstr>PowerPoint Presentation</vt:lpstr>
      <vt:lpstr> Regulation of GH Secretion </vt:lpstr>
      <vt:lpstr>PowerPoint Presentation</vt:lpstr>
      <vt:lpstr>Intermediate Lobe of The Pituitary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irdeto</dc:creator>
  <cp:lastModifiedBy>HP</cp:lastModifiedBy>
  <cp:revision>98</cp:revision>
  <dcterms:created xsi:type="dcterms:W3CDTF">2013-03-25T10:13:06Z</dcterms:created>
  <dcterms:modified xsi:type="dcterms:W3CDTF">2019-02-28T21:01:51Z</dcterms:modified>
</cp:coreProperties>
</file>