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37"/>
  </p:notesMasterIdLst>
  <p:sldIdLst>
    <p:sldId id="256" r:id="rId2"/>
    <p:sldId id="293" r:id="rId3"/>
    <p:sldId id="314" r:id="rId4"/>
    <p:sldId id="294" r:id="rId5"/>
    <p:sldId id="259" r:id="rId6"/>
    <p:sldId id="258" r:id="rId7"/>
    <p:sldId id="315" r:id="rId8"/>
    <p:sldId id="316" r:id="rId9"/>
    <p:sldId id="317" r:id="rId10"/>
    <p:sldId id="318" r:id="rId11"/>
    <p:sldId id="320" r:id="rId12"/>
    <p:sldId id="324" r:id="rId13"/>
    <p:sldId id="325" r:id="rId14"/>
    <p:sldId id="326" r:id="rId15"/>
    <p:sldId id="328" r:id="rId16"/>
    <p:sldId id="329" r:id="rId17"/>
    <p:sldId id="330" r:id="rId18"/>
    <p:sldId id="332" r:id="rId19"/>
    <p:sldId id="336" r:id="rId20"/>
    <p:sldId id="266" r:id="rId21"/>
    <p:sldId id="267" r:id="rId22"/>
    <p:sldId id="268" r:id="rId23"/>
    <p:sldId id="269" r:id="rId24"/>
    <p:sldId id="270" r:id="rId25"/>
    <p:sldId id="271" r:id="rId26"/>
    <p:sldId id="272" r:id="rId27"/>
    <p:sldId id="273" r:id="rId28"/>
    <p:sldId id="274" r:id="rId29"/>
    <p:sldId id="275" r:id="rId30"/>
    <p:sldId id="276" r:id="rId31"/>
    <p:sldId id="291" r:id="rId32"/>
    <p:sldId id="286" r:id="rId33"/>
    <p:sldId id="333" r:id="rId34"/>
    <p:sldId id="334" r:id="rId35"/>
    <p:sldId id="335" r:id="rId3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4343" autoAdjust="0"/>
  </p:normalViewPr>
  <p:slideViewPr>
    <p:cSldViewPr>
      <p:cViewPr varScale="1">
        <p:scale>
          <a:sx n="69" d="100"/>
          <a:sy n="69" d="100"/>
        </p:scale>
        <p:origin x="1416" y="66"/>
      </p:cViewPr>
      <p:guideLst>
        <p:guide orient="horz" pos="2160"/>
        <p:guide pos="2880"/>
      </p:guideLst>
    </p:cSldViewPr>
  </p:slideViewPr>
  <p:outlineViewPr>
    <p:cViewPr>
      <p:scale>
        <a:sx n="33" d="100"/>
        <a:sy n="33" d="100"/>
      </p:scale>
      <p:origin x="0" y="-6678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33F48C-DF36-4AB8-A5C4-FA6E8201E910}" type="doc">
      <dgm:prSet loTypeId="urn:microsoft.com/office/officeart/2005/8/layout/default#1" loCatId="list" qsTypeId="urn:microsoft.com/office/officeart/2005/8/quickstyle/simple1" qsCatId="simple" csTypeId="urn:microsoft.com/office/officeart/2005/8/colors/accent1_2" csCatId="accent1" phldr="1"/>
      <dgm:spPr/>
      <dgm:t>
        <a:bodyPr/>
        <a:lstStyle/>
        <a:p>
          <a:pPr rtl="1"/>
          <a:endParaRPr lang="ar-IQ"/>
        </a:p>
      </dgm:t>
    </dgm:pt>
    <dgm:pt modelId="{F4EA8148-8B88-43F0-80F3-0241E87831A4}">
      <dgm:prSet phldrT="[Text]"/>
      <dgm:spPr/>
      <dgm:t>
        <a:bodyPr/>
        <a:lstStyle/>
        <a:p>
          <a:pPr rtl="1"/>
          <a:r>
            <a:rPr lang="en-US" dirty="0" err="1" smtClean="0"/>
            <a:t>Glucocorticoids</a:t>
          </a:r>
          <a:r>
            <a:rPr lang="en-US" dirty="0" smtClean="0"/>
            <a:t> </a:t>
          </a:r>
          <a:endParaRPr lang="ar-IQ" dirty="0"/>
        </a:p>
      </dgm:t>
    </dgm:pt>
    <dgm:pt modelId="{9B88FBFF-5D74-47F5-8524-9F57CDAF7987}" type="parTrans" cxnId="{97F2F86D-B9DE-447D-A557-DB5B315A3830}">
      <dgm:prSet/>
      <dgm:spPr/>
      <dgm:t>
        <a:bodyPr/>
        <a:lstStyle/>
        <a:p>
          <a:pPr rtl="1"/>
          <a:endParaRPr lang="ar-IQ"/>
        </a:p>
      </dgm:t>
    </dgm:pt>
    <dgm:pt modelId="{3D60F245-2923-4F86-BD16-AFE806DB1EEF}" type="sibTrans" cxnId="{97F2F86D-B9DE-447D-A557-DB5B315A3830}">
      <dgm:prSet/>
      <dgm:spPr/>
      <dgm:t>
        <a:bodyPr/>
        <a:lstStyle/>
        <a:p>
          <a:pPr rtl="1"/>
          <a:endParaRPr lang="ar-IQ"/>
        </a:p>
      </dgm:t>
    </dgm:pt>
    <dgm:pt modelId="{1E7EB6AE-8FC2-4D40-A7DA-94BD5FEBF98E}">
      <dgm:prSet phldrT="[Text]"/>
      <dgm:spPr/>
      <dgm:t>
        <a:bodyPr/>
        <a:lstStyle/>
        <a:p>
          <a:pPr rtl="1"/>
          <a:r>
            <a:rPr lang="en-US" dirty="0" err="1" smtClean="0"/>
            <a:t>Mineralocorticoid</a:t>
          </a:r>
          <a:r>
            <a:rPr lang="en-US" dirty="0" smtClean="0"/>
            <a:t> </a:t>
          </a:r>
          <a:endParaRPr lang="ar-IQ" dirty="0"/>
        </a:p>
      </dgm:t>
    </dgm:pt>
    <dgm:pt modelId="{5DB425C6-7B7A-404D-9C6A-D0FACF0C8799}" type="parTrans" cxnId="{06B8A60F-0523-45A3-8CF2-50DED9E8A7F8}">
      <dgm:prSet/>
      <dgm:spPr/>
      <dgm:t>
        <a:bodyPr/>
        <a:lstStyle/>
        <a:p>
          <a:pPr rtl="1"/>
          <a:endParaRPr lang="ar-IQ"/>
        </a:p>
      </dgm:t>
    </dgm:pt>
    <dgm:pt modelId="{278E48DE-A7F6-450B-9274-09F331A4251C}" type="sibTrans" cxnId="{06B8A60F-0523-45A3-8CF2-50DED9E8A7F8}">
      <dgm:prSet/>
      <dgm:spPr/>
      <dgm:t>
        <a:bodyPr/>
        <a:lstStyle/>
        <a:p>
          <a:pPr rtl="1"/>
          <a:endParaRPr lang="ar-IQ"/>
        </a:p>
      </dgm:t>
    </dgm:pt>
    <dgm:pt modelId="{00507444-1073-4DD0-8EE0-8D7023FD5BFF}">
      <dgm:prSet phldrT="[Text]"/>
      <dgm:spPr/>
      <dgm:t>
        <a:bodyPr/>
        <a:lstStyle/>
        <a:p>
          <a:pPr rtl="1"/>
          <a:r>
            <a:rPr lang="en-US" dirty="0" smtClean="0"/>
            <a:t>EP </a:t>
          </a:r>
          <a:endParaRPr lang="ar-IQ" dirty="0"/>
        </a:p>
      </dgm:t>
    </dgm:pt>
    <dgm:pt modelId="{23D30669-856E-4B01-A46D-F482C1CC4290}" type="parTrans" cxnId="{B9ACBEA9-06A1-4C60-9F29-28AC2EC112E4}">
      <dgm:prSet/>
      <dgm:spPr/>
      <dgm:t>
        <a:bodyPr/>
        <a:lstStyle/>
        <a:p>
          <a:pPr rtl="1"/>
          <a:endParaRPr lang="ar-IQ"/>
        </a:p>
      </dgm:t>
    </dgm:pt>
    <dgm:pt modelId="{16E73039-EE8C-472B-BF71-D0FD77B291CA}" type="sibTrans" cxnId="{B9ACBEA9-06A1-4C60-9F29-28AC2EC112E4}">
      <dgm:prSet/>
      <dgm:spPr/>
      <dgm:t>
        <a:bodyPr/>
        <a:lstStyle/>
        <a:p>
          <a:pPr rtl="1"/>
          <a:endParaRPr lang="ar-IQ"/>
        </a:p>
      </dgm:t>
    </dgm:pt>
    <dgm:pt modelId="{E4EA85C7-61FE-4271-880F-8CB8AF21BDE2}">
      <dgm:prSet phldrT="[Text]"/>
      <dgm:spPr/>
      <dgm:t>
        <a:bodyPr/>
        <a:lstStyle/>
        <a:p>
          <a:pPr rtl="1"/>
          <a:r>
            <a:rPr lang="en-US" b="1" dirty="0" smtClean="0">
              <a:solidFill>
                <a:schemeClr val="bg1"/>
              </a:solidFill>
              <a:latin typeface="Arial Black" pitchFamily="34" charset="0"/>
            </a:rPr>
            <a:t>Medulla </a:t>
          </a:r>
          <a:endParaRPr lang="ar-IQ" b="1" dirty="0">
            <a:solidFill>
              <a:schemeClr val="bg1"/>
            </a:solidFill>
            <a:latin typeface="Arial Black" pitchFamily="34" charset="0"/>
          </a:endParaRPr>
        </a:p>
      </dgm:t>
    </dgm:pt>
    <dgm:pt modelId="{16CF8FFA-F40C-47FF-BC8F-305181EC738E}" type="parTrans" cxnId="{00021E86-63FA-4A43-AAC2-970C5E2A355E}">
      <dgm:prSet/>
      <dgm:spPr/>
      <dgm:t>
        <a:bodyPr/>
        <a:lstStyle/>
        <a:p>
          <a:pPr rtl="1"/>
          <a:endParaRPr lang="ar-IQ"/>
        </a:p>
      </dgm:t>
    </dgm:pt>
    <dgm:pt modelId="{0CD7C44F-8DC1-4163-8729-CF6784DCBFB0}" type="sibTrans" cxnId="{00021E86-63FA-4A43-AAC2-970C5E2A355E}">
      <dgm:prSet/>
      <dgm:spPr/>
      <dgm:t>
        <a:bodyPr/>
        <a:lstStyle/>
        <a:p>
          <a:pPr rtl="1"/>
          <a:endParaRPr lang="ar-IQ"/>
        </a:p>
      </dgm:t>
    </dgm:pt>
    <dgm:pt modelId="{773316FB-F3BF-410A-8FD3-79AB7A5E193E}">
      <dgm:prSet/>
      <dgm:spPr/>
      <dgm:t>
        <a:bodyPr/>
        <a:lstStyle/>
        <a:p>
          <a:pPr rtl="1"/>
          <a:r>
            <a:rPr lang="en-US" b="1" u="none" dirty="0" smtClean="0">
              <a:latin typeface="Arial Black" pitchFamily="34" charset="0"/>
            </a:rPr>
            <a:t>Cortex</a:t>
          </a:r>
          <a:endParaRPr lang="ar-IQ" u="none" dirty="0"/>
        </a:p>
      </dgm:t>
    </dgm:pt>
    <dgm:pt modelId="{F56B0041-1D35-4DCF-9476-0FABB6EDEEE3}" type="parTrans" cxnId="{686D6EB8-C11D-4A33-96BC-654A7CB791DC}">
      <dgm:prSet/>
      <dgm:spPr/>
      <dgm:t>
        <a:bodyPr/>
        <a:lstStyle/>
        <a:p>
          <a:pPr rtl="1"/>
          <a:endParaRPr lang="ar-IQ"/>
        </a:p>
      </dgm:t>
    </dgm:pt>
    <dgm:pt modelId="{A88F0BEB-55D9-4350-9910-9E65F23F8A67}" type="sibTrans" cxnId="{686D6EB8-C11D-4A33-96BC-654A7CB791DC}">
      <dgm:prSet/>
      <dgm:spPr/>
      <dgm:t>
        <a:bodyPr/>
        <a:lstStyle/>
        <a:p>
          <a:pPr rtl="1"/>
          <a:endParaRPr lang="ar-IQ"/>
        </a:p>
      </dgm:t>
    </dgm:pt>
    <dgm:pt modelId="{23424A12-75BE-4F84-9305-84E447999021}">
      <dgm:prSet phldrT="[Text]"/>
      <dgm:spPr/>
      <dgm:t>
        <a:bodyPr/>
        <a:lstStyle/>
        <a:p>
          <a:pPr rtl="1"/>
          <a:r>
            <a:rPr lang="en-US" dirty="0" smtClean="0"/>
            <a:t>NE</a:t>
          </a:r>
          <a:endParaRPr lang="ar-IQ" dirty="0"/>
        </a:p>
      </dgm:t>
    </dgm:pt>
    <dgm:pt modelId="{A91122BF-0C36-49BD-B906-717CD7E9F70E}" type="parTrans" cxnId="{F866836F-A44C-443B-81DA-1BBA9D99CBFB}">
      <dgm:prSet/>
      <dgm:spPr/>
      <dgm:t>
        <a:bodyPr/>
        <a:lstStyle/>
        <a:p>
          <a:pPr rtl="1"/>
          <a:endParaRPr lang="ar-IQ"/>
        </a:p>
      </dgm:t>
    </dgm:pt>
    <dgm:pt modelId="{7271B951-BEBC-4F78-8766-378D69AC0E3D}" type="sibTrans" cxnId="{F866836F-A44C-443B-81DA-1BBA9D99CBFB}">
      <dgm:prSet/>
      <dgm:spPr/>
      <dgm:t>
        <a:bodyPr/>
        <a:lstStyle/>
        <a:p>
          <a:pPr rtl="1"/>
          <a:endParaRPr lang="ar-IQ"/>
        </a:p>
      </dgm:t>
    </dgm:pt>
    <dgm:pt modelId="{D3D94C81-4E45-4AE3-BC77-2285DFAF7693}">
      <dgm:prSet phldrT="[Text]"/>
      <dgm:spPr/>
      <dgm:t>
        <a:bodyPr/>
        <a:lstStyle/>
        <a:p>
          <a:pPr rtl="1"/>
          <a:r>
            <a:rPr lang="en-US" dirty="0" smtClean="0"/>
            <a:t>Sex </a:t>
          </a:r>
          <a:r>
            <a:rPr lang="en-US" dirty="0" err="1" smtClean="0"/>
            <a:t>hormons</a:t>
          </a:r>
          <a:r>
            <a:rPr lang="en-US" dirty="0" smtClean="0"/>
            <a:t>  </a:t>
          </a:r>
          <a:endParaRPr lang="ar-IQ" dirty="0"/>
        </a:p>
      </dgm:t>
    </dgm:pt>
    <dgm:pt modelId="{C8693E5F-1839-477C-B794-6369EF086FCA}" type="parTrans" cxnId="{3B8B5DBE-570E-4BEA-B639-6041E5CE0217}">
      <dgm:prSet/>
      <dgm:spPr/>
      <dgm:t>
        <a:bodyPr/>
        <a:lstStyle/>
        <a:p>
          <a:pPr rtl="1"/>
          <a:endParaRPr lang="ar-IQ"/>
        </a:p>
      </dgm:t>
    </dgm:pt>
    <dgm:pt modelId="{94E80D8A-B1FB-4481-BA41-E22AEB16385A}" type="sibTrans" cxnId="{3B8B5DBE-570E-4BEA-B639-6041E5CE0217}">
      <dgm:prSet/>
      <dgm:spPr/>
      <dgm:t>
        <a:bodyPr/>
        <a:lstStyle/>
        <a:p>
          <a:pPr rtl="1"/>
          <a:endParaRPr lang="ar-IQ"/>
        </a:p>
      </dgm:t>
    </dgm:pt>
    <dgm:pt modelId="{ED213448-3696-4C5A-9E05-111C97D825A8}">
      <dgm:prSet phldrT="[Text]"/>
      <dgm:spPr/>
      <dgm:t>
        <a:bodyPr/>
        <a:lstStyle/>
        <a:p>
          <a:pPr rtl="1"/>
          <a:r>
            <a:rPr lang="en-US" dirty="0" err="1" smtClean="0"/>
            <a:t>Dopamin</a:t>
          </a:r>
          <a:r>
            <a:rPr lang="en-US" dirty="0" smtClean="0"/>
            <a:t>  </a:t>
          </a:r>
          <a:endParaRPr lang="ar-IQ" dirty="0"/>
        </a:p>
      </dgm:t>
    </dgm:pt>
    <dgm:pt modelId="{826884EE-7D4E-4A92-8E9D-3DFF127308DF}" type="parTrans" cxnId="{24C0733E-43FC-4449-96C9-E56D728457A3}">
      <dgm:prSet/>
      <dgm:spPr/>
      <dgm:t>
        <a:bodyPr/>
        <a:lstStyle/>
        <a:p>
          <a:pPr rtl="1"/>
          <a:endParaRPr lang="ar-IQ"/>
        </a:p>
      </dgm:t>
    </dgm:pt>
    <dgm:pt modelId="{38629EE6-C9AC-4F44-B3D6-8224848A08A1}" type="sibTrans" cxnId="{24C0733E-43FC-4449-96C9-E56D728457A3}">
      <dgm:prSet/>
      <dgm:spPr/>
      <dgm:t>
        <a:bodyPr/>
        <a:lstStyle/>
        <a:p>
          <a:pPr rtl="1"/>
          <a:endParaRPr lang="ar-IQ"/>
        </a:p>
      </dgm:t>
    </dgm:pt>
    <dgm:pt modelId="{6192E25B-7877-431E-A5B0-D01BA5ABFB0B}" type="pres">
      <dgm:prSet presAssocID="{8133F48C-DF36-4AB8-A5C4-FA6E8201E910}" presName="diagram" presStyleCnt="0">
        <dgm:presLayoutVars>
          <dgm:dir/>
          <dgm:resizeHandles val="exact"/>
        </dgm:presLayoutVars>
      </dgm:prSet>
      <dgm:spPr/>
      <dgm:t>
        <a:bodyPr/>
        <a:lstStyle/>
        <a:p>
          <a:pPr rtl="1"/>
          <a:endParaRPr lang="ar-IQ"/>
        </a:p>
      </dgm:t>
    </dgm:pt>
    <dgm:pt modelId="{732C2EE9-71E9-4C8F-8D9D-D085BB6723E7}" type="pres">
      <dgm:prSet presAssocID="{F4EA8148-8B88-43F0-80F3-0241E87831A4}" presName="node" presStyleLbl="node1" presStyleIdx="0" presStyleCnt="8" custScaleY="72222" custLinFactNeighborX="1666" custLinFactNeighborY="44393">
        <dgm:presLayoutVars>
          <dgm:bulletEnabled val="1"/>
        </dgm:presLayoutVars>
      </dgm:prSet>
      <dgm:spPr/>
      <dgm:t>
        <a:bodyPr/>
        <a:lstStyle/>
        <a:p>
          <a:pPr rtl="1"/>
          <a:endParaRPr lang="ar-IQ"/>
        </a:p>
      </dgm:t>
    </dgm:pt>
    <dgm:pt modelId="{C6BE6C6B-220F-43F2-A1FD-ECDCD45BA824}" type="pres">
      <dgm:prSet presAssocID="{3D60F245-2923-4F86-BD16-AFE806DB1EEF}" presName="sibTrans" presStyleCnt="0"/>
      <dgm:spPr/>
    </dgm:pt>
    <dgm:pt modelId="{5691E539-3887-4254-8972-4E28F004A99C}" type="pres">
      <dgm:prSet presAssocID="{1E7EB6AE-8FC2-4D40-A7DA-94BD5FEBF98E}" presName="node" presStyleLbl="node1" presStyleIdx="1" presStyleCnt="8" custScaleY="48768" custLinFactX="-5557" custLinFactY="11370" custLinFactNeighborX="-100000" custLinFactNeighborY="100000">
        <dgm:presLayoutVars>
          <dgm:bulletEnabled val="1"/>
        </dgm:presLayoutVars>
      </dgm:prSet>
      <dgm:spPr/>
      <dgm:t>
        <a:bodyPr/>
        <a:lstStyle/>
        <a:p>
          <a:pPr rtl="1"/>
          <a:endParaRPr lang="ar-IQ"/>
        </a:p>
      </dgm:t>
    </dgm:pt>
    <dgm:pt modelId="{39724FDA-23E8-4CEC-B376-25D4AAE8903D}" type="pres">
      <dgm:prSet presAssocID="{278E48DE-A7F6-450B-9274-09F331A4251C}" presName="sibTrans" presStyleCnt="0"/>
      <dgm:spPr/>
    </dgm:pt>
    <dgm:pt modelId="{4322B097-E07A-4F20-825E-188B84557190}" type="pres">
      <dgm:prSet presAssocID="{00507444-1073-4DD0-8EE0-8D7023FD5BFF}" presName="node" presStyleLbl="node1" presStyleIdx="2" presStyleCnt="8" custScaleY="58027" custLinFactNeighborX="-12777" custLinFactNeighborY="25569">
        <dgm:presLayoutVars>
          <dgm:bulletEnabled val="1"/>
        </dgm:presLayoutVars>
      </dgm:prSet>
      <dgm:spPr/>
      <dgm:t>
        <a:bodyPr/>
        <a:lstStyle/>
        <a:p>
          <a:pPr rtl="1"/>
          <a:endParaRPr lang="ar-IQ"/>
        </a:p>
      </dgm:t>
    </dgm:pt>
    <dgm:pt modelId="{44600106-1286-40D6-85E8-4B9805B278E8}" type="pres">
      <dgm:prSet presAssocID="{16E73039-EE8C-472B-BF71-D0FD77B291CA}" presName="sibTrans" presStyleCnt="0"/>
      <dgm:spPr/>
    </dgm:pt>
    <dgm:pt modelId="{333230D0-0446-4BDB-8F52-3902C775FB2B}" type="pres">
      <dgm:prSet presAssocID="{773316FB-F3BF-410A-8FD3-79AB7A5E193E}" presName="node" presStyleLbl="node1" presStyleIdx="3" presStyleCnt="8" custScaleY="56584" custLinFactY="-50978" custLinFactNeighborX="-56112" custLinFactNeighborY="-100000">
        <dgm:presLayoutVars>
          <dgm:bulletEnabled val="1"/>
        </dgm:presLayoutVars>
      </dgm:prSet>
      <dgm:spPr/>
      <dgm:t>
        <a:bodyPr/>
        <a:lstStyle/>
        <a:p>
          <a:pPr rtl="1"/>
          <a:endParaRPr lang="ar-IQ"/>
        </a:p>
      </dgm:t>
    </dgm:pt>
    <dgm:pt modelId="{016AADBB-F158-47B3-A8AB-1AA1997717C0}" type="pres">
      <dgm:prSet presAssocID="{A88F0BEB-55D9-4350-9910-9E65F23F8A67}" presName="sibTrans" presStyleCnt="0"/>
      <dgm:spPr/>
    </dgm:pt>
    <dgm:pt modelId="{6E946D1C-C81B-4DFA-8992-3A591F1DA228}" type="pres">
      <dgm:prSet presAssocID="{E4EA85C7-61FE-4271-880F-8CB8AF21BDE2}" presName="node" presStyleLbl="node1" presStyleIdx="4" presStyleCnt="8" custScaleY="53703" custLinFactY="-50978" custLinFactNeighborX="97223" custLinFactNeighborY="-100000">
        <dgm:presLayoutVars>
          <dgm:bulletEnabled val="1"/>
        </dgm:presLayoutVars>
      </dgm:prSet>
      <dgm:spPr/>
      <dgm:t>
        <a:bodyPr/>
        <a:lstStyle/>
        <a:p>
          <a:pPr rtl="1"/>
          <a:endParaRPr lang="ar-IQ"/>
        </a:p>
      </dgm:t>
    </dgm:pt>
    <dgm:pt modelId="{BF591AF4-9C3D-481C-A4E2-4D6D153CC97D}" type="pres">
      <dgm:prSet presAssocID="{0CD7C44F-8DC1-4163-8729-CF6784DCBFB0}" presName="sibTrans" presStyleCnt="0"/>
      <dgm:spPr/>
    </dgm:pt>
    <dgm:pt modelId="{02AF0594-56E6-4789-AA23-0096253C7D0C}" type="pres">
      <dgm:prSet presAssocID="{23424A12-75BE-4F84-9305-84E447999021}" presName="node" presStyleLbl="node1" presStyleIdx="5" presStyleCnt="8" custScaleY="66668" custLinFactNeighborX="-12777" custLinFactNeighborY="8593">
        <dgm:presLayoutVars>
          <dgm:bulletEnabled val="1"/>
        </dgm:presLayoutVars>
      </dgm:prSet>
      <dgm:spPr/>
      <dgm:t>
        <a:bodyPr/>
        <a:lstStyle/>
        <a:p>
          <a:pPr rtl="1"/>
          <a:endParaRPr lang="ar-IQ"/>
        </a:p>
      </dgm:t>
    </dgm:pt>
    <dgm:pt modelId="{73F85F13-CCE1-47A1-95E5-290B4CA4A6E8}" type="pres">
      <dgm:prSet presAssocID="{7271B951-BEBC-4F78-8766-378D69AC0E3D}" presName="sibTrans" presStyleCnt="0"/>
      <dgm:spPr/>
    </dgm:pt>
    <dgm:pt modelId="{D6E28D5D-F87D-4F4E-BAA7-25ECC53ACBCD}" type="pres">
      <dgm:prSet presAssocID="{D3D94C81-4E45-4AE3-BC77-2285DFAF7693}" presName="node" presStyleLbl="node1" presStyleIdx="6" presStyleCnt="8" custScaleY="48768" custLinFactNeighborX="-50557" custLinFactNeighborY="-667">
        <dgm:presLayoutVars>
          <dgm:bulletEnabled val="1"/>
        </dgm:presLayoutVars>
      </dgm:prSet>
      <dgm:spPr/>
      <dgm:t>
        <a:bodyPr/>
        <a:lstStyle/>
        <a:p>
          <a:pPr rtl="1"/>
          <a:endParaRPr lang="ar-IQ"/>
        </a:p>
      </dgm:t>
    </dgm:pt>
    <dgm:pt modelId="{982A5838-25BA-492F-8B42-F9941A949C83}" type="pres">
      <dgm:prSet presAssocID="{94E80D8A-B1FB-4481-BA41-E22AEB16385A}" presName="sibTrans" presStyleCnt="0"/>
      <dgm:spPr/>
    </dgm:pt>
    <dgm:pt modelId="{D73F6B1D-1E26-47AD-8D53-936D746378FD}" type="pres">
      <dgm:prSet presAssocID="{ED213448-3696-4C5A-9E05-111C97D825A8}" presName="node" presStyleLbl="node1" presStyleIdx="7" presStyleCnt="8" custScaleY="66668" custLinFactNeighborX="45000" custLinFactNeighborY="-977">
        <dgm:presLayoutVars>
          <dgm:bulletEnabled val="1"/>
        </dgm:presLayoutVars>
      </dgm:prSet>
      <dgm:spPr/>
      <dgm:t>
        <a:bodyPr/>
        <a:lstStyle/>
        <a:p>
          <a:pPr rtl="1"/>
          <a:endParaRPr lang="ar-IQ"/>
        </a:p>
      </dgm:t>
    </dgm:pt>
  </dgm:ptLst>
  <dgm:cxnLst>
    <dgm:cxn modelId="{3B8B5DBE-570E-4BEA-B639-6041E5CE0217}" srcId="{8133F48C-DF36-4AB8-A5C4-FA6E8201E910}" destId="{D3D94C81-4E45-4AE3-BC77-2285DFAF7693}" srcOrd="6" destOrd="0" parTransId="{C8693E5F-1839-477C-B794-6369EF086FCA}" sibTransId="{94E80D8A-B1FB-4481-BA41-E22AEB16385A}"/>
    <dgm:cxn modelId="{B7AE694D-B0D7-423D-9B9C-B8BAE532A04F}" type="presOf" srcId="{23424A12-75BE-4F84-9305-84E447999021}" destId="{02AF0594-56E6-4789-AA23-0096253C7D0C}" srcOrd="0" destOrd="0" presId="urn:microsoft.com/office/officeart/2005/8/layout/default#1"/>
    <dgm:cxn modelId="{840AA236-8CD7-4E8E-BF3F-42332303C02D}" type="presOf" srcId="{D3D94C81-4E45-4AE3-BC77-2285DFAF7693}" destId="{D6E28D5D-F87D-4F4E-BAA7-25ECC53ACBCD}" srcOrd="0" destOrd="0" presId="urn:microsoft.com/office/officeart/2005/8/layout/default#1"/>
    <dgm:cxn modelId="{24C0733E-43FC-4449-96C9-E56D728457A3}" srcId="{8133F48C-DF36-4AB8-A5C4-FA6E8201E910}" destId="{ED213448-3696-4C5A-9E05-111C97D825A8}" srcOrd="7" destOrd="0" parTransId="{826884EE-7D4E-4A92-8E9D-3DFF127308DF}" sibTransId="{38629EE6-C9AC-4F44-B3D6-8224848A08A1}"/>
    <dgm:cxn modelId="{22175771-FB00-4DD7-AA30-1DD28828C992}" type="presOf" srcId="{ED213448-3696-4C5A-9E05-111C97D825A8}" destId="{D73F6B1D-1E26-47AD-8D53-936D746378FD}" srcOrd="0" destOrd="0" presId="urn:microsoft.com/office/officeart/2005/8/layout/default#1"/>
    <dgm:cxn modelId="{97F2F86D-B9DE-447D-A557-DB5B315A3830}" srcId="{8133F48C-DF36-4AB8-A5C4-FA6E8201E910}" destId="{F4EA8148-8B88-43F0-80F3-0241E87831A4}" srcOrd="0" destOrd="0" parTransId="{9B88FBFF-5D74-47F5-8524-9F57CDAF7987}" sibTransId="{3D60F245-2923-4F86-BD16-AFE806DB1EEF}"/>
    <dgm:cxn modelId="{58D6147E-A29C-4B64-B091-0A666EF04084}" type="presOf" srcId="{F4EA8148-8B88-43F0-80F3-0241E87831A4}" destId="{732C2EE9-71E9-4C8F-8D9D-D085BB6723E7}" srcOrd="0" destOrd="0" presId="urn:microsoft.com/office/officeart/2005/8/layout/default#1"/>
    <dgm:cxn modelId="{8B80F4A6-64C4-43CC-967C-33CB863D3684}" type="presOf" srcId="{773316FB-F3BF-410A-8FD3-79AB7A5E193E}" destId="{333230D0-0446-4BDB-8F52-3902C775FB2B}" srcOrd="0" destOrd="0" presId="urn:microsoft.com/office/officeart/2005/8/layout/default#1"/>
    <dgm:cxn modelId="{ACB848FB-B461-473F-8530-E48F7203BBEC}" type="presOf" srcId="{00507444-1073-4DD0-8EE0-8D7023FD5BFF}" destId="{4322B097-E07A-4F20-825E-188B84557190}" srcOrd="0" destOrd="0" presId="urn:microsoft.com/office/officeart/2005/8/layout/default#1"/>
    <dgm:cxn modelId="{06B8A60F-0523-45A3-8CF2-50DED9E8A7F8}" srcId="{8133F48C-DF36-4AB8-A5C4-FA6E8201E910}" destId="{1E7EB6AE-8FC2-4D40-A7DA-94BD5FEBF98E}" srcOrd="1" destOrd="0" parTransId="{5DB425C6-7B7A-404D-9C6A-D0FACF0C8799}" sibTransId="{278E48DE-A7F6-450B-9274-09F331A4251C}"/>
    <dgm:cxn modelId="{B9ACBEA9-06A1-4C60-9F29-28AC2EC112E4}" srcId="{8133F48C-DF36-4AB8-A5C4-FA6E8201E910}" destId="{00507444-1073-4DD0-8EE0-8D7023FD5BFF}" srcOrd="2" destOrd="0" parTransId="{23D30669-856E-4B01-A46D-F482C1CC4290}" sibTransId="{16E73039-EE8C-472B-BF71-D0FD77B291CA}"/>
    <dgm:cxn modelId="{EDCBB38E-1766-4C91-88E3-E6DB9A388362}" type="presOf" srcId="{E4EA85C7-61FE-4271-880F-8CB8AF21BDE2}" destId="{6E946D1C-C81B-4DFA-8992-3A591F1DA228}" srcOrd="0" destOrd="0" presId="urn:microsoft.com/office/officeart/2005/8/layout/default#1"/>
    <dgm:cxn modelId="{F866836F-A44C-443B-81DA-1BBA9D99CBFB}" srcId="{8133F48C-DF36-4AB8-A5C4-FA6E8201E910}" destId="{23424A12-75BE-4F84-9305-84E447999021}" srcOrd="5" destOrd="0" parTransId="{A91122BF-0C36-49BD-B906-717CD7E9F70E}" sibTransId="{7271B951-BEBC-4F78-8766-378D69AC0E3D}"/>
    <dgm:cxn modelId="{00021E86-63FA-4A43-AAC2-970C5E2A355E}" srcId="{8133F48C-DF36-4AB8-A5C4-FA6E8201E910}" destId="{E4EA85C7-61FE-4271-880F-8CB8AF21BDE2}" srcOrd="4" destOrd="0" parTransId="{16CF8FFA-F40C-47FF-BC8F-305181EC738E}" sibTransId="{0CD7C44F-8DC1-4163-8729-CF6784DCBFB0}"/>
    <dgm:cxn modelId="{4FE9BB9C-D934-4BCE-A8E4-BBD6B20670FC}" type="presOf" srcId="{1E7EB6AE-8FC2-4D40-A7DA-94BD5FEBF98E}" destId="{5691E539-3887-4254-8972-4E28F004A99C}" srcOrd="0" destOrd="0" presId="urn:microsoft.com/office/officeart/2005/8/layout/default#1"/>
    <dgm:cxn modelId="{6A8D9FFF-A14F-4CF2-ADB8-95CB0DDD44DF}" type="presOf" srcId="{8133F48C-DF36-4AB8-A5C4-FA6E8201E910}" destId="{6192E25B-7877-431E-A5B0-D01BA5ABFB0B}" srcOrd="0" destOrd="0" presId="urn:microsoft.com/office/officeart/2005/8/layout/default#1"/>
    <dgm:cxn modelId="{686D6EB8-C11D-4A33-96BC-654A7CB791DC}" srcId="{8133F48C-DF36-4AB8-A5C4-FA6E8201E910}" destId="{773316FB-F3BF-410A-8FD3-79AB7A5E193E}" srcOrd="3" destOrd="0" parTransId="{F56B0041-1D35-4DCF-9476-0FABB6EDEEE3}" sibTransId="{A88F0BEB-55D9-4350-9910-9E65F23F8A67}"/>
    <dgm:cxn modelId="{2F502D76-7AD5-42ED-BAD0-4969FB0D4E84}" type="presParOf" srcId="{6192E25B-7877-431E-A5B0-D01BA5ABFB0B}" destId="{732C2EE9-71E9-4C8F-8D9D-D085BB6723E7}" srcOrd="0" destOrd="0" presId="urn:microsoft.com/office/officeart/2005/8/layout/default#1"/>
    <dgm:cxn modelId="{3CB4F56C-018D-4E0D-A529-FF6465DC5879}" type="presParOf" srcId="{6192E25B-7877-431E-A5B0-D01BA5ABFB0B}" destId="{C6BE6C6B-220F-43F2-A1FD-ECDCD45BA824}" srcOrd="1" destOrd="0" presId="urn:microsoft.com/office/officeart/2005/8/layout/default#1"/>
    <dgm:cxn modelId="{748B613E-2568-427F-BAFC-D623B37E9E29}" type="presParOf" srcId="{6192E25B-7877-431E-A5B0-D01BA5ABFB0B}" destId="{5691E539-3887-4254-8972-4E28F004A99C}" srcOrd="2" destOrd="0" presId="urn:microsoft.com/office/officeart/2005/8/layout/default#1"/>
    <dgm:cxn modelId="{3F302D37-43D1-4968-AE1F-7FFE217BA1DC}" type="presParOf" srcId="{6192E25B-7877-431E-A5B0-D01BA5ABFB0B}" destId="{39724FDA-23E8-4CEC-B376-25D4AAE8903D}" srcOrd="3" destOrd="0" presId="urn:microsoft.com/office/officeart/2005/8/layout/default#1"/>
    <dgm:cxn modelId="{E1EEA493-10F7-4B29-9AAA-A9726A132BB3}" type="presParOf" srcId="{6192E25B-7877-431E-A5B0-D01BA5ABFB0B}" destId="{4322B097-E07A-4F20-825E-188B84557190}" srcOrd="4" destOrd="0" presId="urn:microsoft.com/office/officeart/2005/8/layout/default#1"/>
    <dgm:cxn modelId="{2C5F33D0-A03E-4FC3-9BA5-AF218DBE3029}" type="presParOf" srcId="{6192E25B-7877-431E-A5B0-D01BA5ABFB0B}" destId="{44600106-1286-40D6-85E8-4B9805B278E8}" srcOrd="5" destOrd="0" presId="urn:microsoft.com/office/officeart/2005/8/layout/default#1"/>
    <dgm:cxn modelId="{797BB885-A485-4A5A-9A51-BBD601B92E91}" type="presParOf" srcId="{6192E25B-7877-431E-A5B0-D01BA5ABFB0B}" destId="{333230D0-0446-4BDB-8F52-3902C775FB2B}" srcOrd="6" destOrd="0" presId="urn:microsoft.com/office/officeart/2005/8/layout/default#1"/>
    <dgm:cxn modelId="{EB4EF551-57E5-4B60-BAAA-AEE4F91C33A4}" type="presParOf" srcId="{6192E25B-7877-431E-A5B0-D01BA5ABFB0B}" destId="{016AADBB-F158-47B3-A8AB-1AA1997717C0}" srcOrd="7" destOrd="0" presId="urn:microsoft.com/office/officeart/2005/8/layout/default#1"/>
    <dgm:cxn modelId="{CFB7E530-DE17-40AA-9607-1AE951C29A26}" type="presParOf" srcId="{6192E25B-7877-431E-A5B0-D01BA5ABFB0B}" destId="{6E946D1C-C81B-4DFA-8992-3A591F1DA228}" srcOrd="8" destOrd="0" presId="urn:microsoft.com/office/officeart/2005/8/layout/default#1"/>
    <dgm:cxn modelId="{9FD28C40-659A-4A54-A3F1-13552316E48F}" type="presParOf" srcId="{6192E25B-7877-431E-A5B0-D01BA5ABFB0B}" destId="{BF591AF4-9C3D-481C-A4E2-4D6D153CC97D}" srcOrd="9" destOrd="0" presId="urn:microsoft.com/office/officeart/2005/8/layout/default#1"/>
    <dgm:cxn modelId="{F7D4DD25-BF0A-4C36-BB57-4E8040DBB9CA}" type="presParOf" srcId="{6192E25B-7877-431E-A5B0-D01BA5ABFB0B}" destId="{02AF0594-56E6-4789-AA23-0096253C7D0C}" srcOrd="10" destOrd="0" presId="urn:microsoft.com/office/officeart/2005/8/layout/default#1"/>
    <dgm:cxn modelId="{5CFCA3EE-6D3E-4265-BE1D-6C3612756810}" type="presParOf" srcId="{6192E25B-7877-431E-A5B0-D01BA5ABFB0B}" destId="{73F85F13-CCE1-47A1-95E5-290B4CA4A6E8}" srcOrd="11" destOrd="0" presId="urn:microsoft.com/office/officeart/2005/8/layout/default#1"/>
    <dgm:cxn modelId="{BE8BFE6E-997E-4701-9EE1-F7B24E575D9D}" type="presParOf" srcId="{6192E25B-7877-431E-A5B0-D01BA5ABFB0B}" destId="{D6E28D5D-F87D-4F4E-BAA7-25ECC53ACBCD}" srcOrd="12" destOrd="0" presId="urn:microsoft.com/office/officeart/2005/8/layout/default#1"/>
    <dgm:cxn modelId="{5D96E766-0C5D-4F66-9A6E-AF54C6606B1F}" type="presParOf" srcId="{6192E25B-7877-431E-A5B0-D01BA5ABFB0B}" destId="{982A5838-25BA-492F-8B42-F9941A949C83}" srcOrd="13" destOrd="0" presId="urn:microsoft.com/office/officeart/2005/8/layout/default#1"/>
    <dgm:cxn modelId="{C2B1544A-90DF-4266-84AD-929A7301612A}" type="presParOf" srcId="{6192E25B-7877-431E-A5B0-D01BA5ABFB0B}" destId="{D73F6B1D-1E26-47AD-8D53-936D746378FD}" srcOrd="14"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C2EE9-71E9-4C8F-8D9D-D085BB6723E7}">
      <dsp:nvSpPr>
        <dsp:cNvPr id="0" name=""/>
        <dsp:cNvSpPr/>
      </dsp:nvSpPr>
      <dsp:spPr>
        <a:xfrm>
          <a:off x="42845" y="1036618"/>
          <a:ext cx="2571749" cy="11144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en-US" sz="2300" kern="1200" dirty="0" err="1" smtClean="0"/>
            <a:t>Glucocorticoids</a:t>
          </a:r>
          <a:r>
            <a:rPr lang="en-US" sz="2300" kern="1200" dirty="0" smtClean="0"/>
            <a:t> </a:t>
          </a:r>
          <a:endParaRPr lang="ar-IQ" sz="2300" kern="1200" dirty="0"/>
        </a:p>
      </dsp:txBody>
      <dsp:txXfrm>
        <a:off x="42845" y="1036618"/>
        <a:ext cx="2571749" cy="1114421"/>
      </dsp:txXfrm>
    </dsp:sp>
    <dsp:sp modelId="{5691E539-3887-4254-8972-4E28F004A99C}">
      <dsp:nvSpPr>
        <dsp:cNvPr id="0" name=""/>
        <dsp:cNvSpPr/>
      </dsp:nvSpPr>
      <dsp:spPr>
        <a:xfrm>
          <a:off x="114262" y="2251060"/>
          <a:ext cx="2571749" cy="7525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en-US" sz="2300" kern="1200" dirty="0" err="1" smtClean="0"/>
            <a:t>Mineralocorticoid</a:t>
          </a:r>
          <a:r>
            <a:rPr lang="en-US" sz="2300" kern="1200" dirty="0" smtClean="0"/>
            <a:t> </a:t>
          </a:r>
          <a:endParaRPr lang="ar-IQ" sz="2300" kern="1200" dirty="0"/>
        </a:p>
      </dsp:txBody>
      <dsp:txXfrm>
        <a:off x="114262" y="2251060"/>
        <a:ext cx="2571749" cy="752514"/>
      </dsp:txXfrm>
    </dsp:sp>
    <dsp:sp modelId="{4322B097-E07A-4F20-825E-188B84557190}">
      <dsp:nvSpPr>
        <dsp:cNvPr id="0" name=""/>
        <dsp:cNvSpPr/>
      </dsp:nvSpPr>
      <dsp:spPr>
        <a:xfrm>
          <a:off x="5329257" y="855672"/>
          <a:ext cx="2571749" cy="8953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en-US" sz="2300" kern="1200" dirty="0" smtClean="0"/>
            <a:t>EP </a:t>
          </a:r>
          <a:endParaRPr lang="ar-IQ" sz="2300" kern="1200" dirty="0"/>
        </a:p>
      </dsp:txBody>
      <dsp:txXfrm>
        <a:off x="5329257" y="855672"/>
        <a:ext cx="2571749" cy="895385"/>
      </dsp:txXfrm>
    </dsp:sp>
    <dsp:sp modelId="{333230D0-0446-4BDB-8F52-3902C775FB2B}">
      <dsp:nvSpPr>
        <dsp:cNvPr id="0" name=""/>
        <dsp:cNvSpPr/>
      </dsp:nvSpPr>
      <dsp:spPr>
        <a:xfrm>
          <a:off x="0" y="0"/>
          <a:ext cx="2571749" cy="8731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en-US" sz="2300" b="1" u="none" kern="1200" dirty="0" smtClean="0">
              <a:latin typeface="Arial Black" pitchFamily="34" charset="0"/>
            </a:rPr>
            <a:t>Cortex</a:t>
          </a:r>
          <a:endParaRPr lang="ar-IQ" sz="2300" u="none" kern="1200" dirty="0"/>
        </a:p>
      </dsp:txBody>
      <dsp:txXfrm>
        <a:off x="0" y="0"/>
        <a:ext cx="2571749" cy="873119"/>
      </dsp:txXfrm>
    </dsp:sp>
    <dsp:sp modelId="{6E946D1C-C81B-4DFA-8992-3A591F1DA228}">
      <dsp:nvSpPr>
        <dsp:cNvPr id="0" name=""/>
        <dsp:cNvSpPr/>
      </dsp:nvSpPr>
      <dsp:spPr>
        <a:xfrm>
          <a:off x="5329257" y="0"/>
          <a:ext cx="2571749" cy="8286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en-US" sz="2300" b="1" kern="1200" dirty="0" smtClean="0">
              <a:solidFill>
                <a:schemeClr val="bg1"/>
              </a:solidFill>
              <a:latin typeface="Arial Black" pitchFamily="34" charset="0"/>
            </a:rPr>
            <a:t>Medulla </a:t>
          </a:r>
          <a:endParaRPr lang="ar-IQ" sz="2300" b="1" kern="1200" dirty="0">
            <a:solidFill>
              <a:schemeClr val="bg1"/>
            </a:solidFill>
            <a:latin typeface="Arial Black" pitchFamily="34" charset="0"/>
          </a:endParaRPr>
        </a:p>
      </dsp:txBody>
      <dsp:txXfrm>
        <a:off x="5329257" y="0"/>
        <a:ext cx="2571749" cy="828664"/>
      </dsp:txXfrm>
    </dsp:sp>
    <dsp:sp modelId="{02AF0594-56E6-4789-AA23-0096253C7D0C}">
      <dsp:nvSpPr>
        <dsp:cNvPr id="0" name=""/>
        <dsp:cNvSpPr/>
      </dsp:nvSpPr>
      <dsp:spPr>
        <a:xfrm>
          <a:off x="5329257" y="1855802"/>
          <a:ext cx="2571749" cy="10287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en-US" sz="2300" kern="1200" dirty="0" smtClean="0"/>
            <a:t>NE</a:t>
          </a:r>
          <a:endParaRPr lang="ar-IQ" sz="2300" kern="1200" dirty="0"/>
        </a:p>
      </dsp:txBody>
      <dsp:txXfrm>
        <a:off x="5329257" y="1855802"/>
        <a:ext cx="2571749" cy="1028720"/>
      </dsp:txXfrm>
    </dsp:sp>
    <dsp:sp modelId="{D6E28D5D-F87D-4F4E-BAA7-25ECC53ACBCD}">
      <dsp:nvSpPr>
        <dsp:cNvPr id="0" name=""/>
        <dsp:cNvSpPr/>
      </dsp:nvSpPr>
      <dsp:spPr>
        <a:xfrm>
          <a:off x="114262" y="3136915"/>
          <a:ext cx="2571749" cy="7525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en-US" sz="2300" kern="1200" dirty="0" smtClean="0"/>
            <a:t>Sex </a:t>
          </a:r>
          <a:r>
            <a:rPr lang="en-US" sz="2300" kern="1200" dirty="0" err="1" smtClean="0"/>
            <a:t>hormons</a:t>
          </a:r>
          <a:r>
            <a:rPr lang="en-US" sz="2300" kern="1200" dirty="0" smtClean="0"/>
            <a:t>  </a:t>
          </a:r>
          <a:endParaRPr lang="ar-IQ" sz="2300" kern="1200" dirty="0"/>
        </a:p>
      </dsp:txBody>
      <dsp:txXfrm>
        <a:off x="114262" y="3136915"/>
        <a:ext cx="2571749" cy="752514"/>
      </dsp:txXfrm>
    </dsp:sp>
    <dsp:sp modelId="{D73F6B1D-1E26-47AD-8D53-936D746378FD}">
      <dsp:nvSpPr>
        <dsp:cNvPr id="0" name=""/>
        <dsp:cNvSpPr/>
      </dsp:nvSpPr>
      <dsp:spPr>
        <a:xfrm>
          <a:off x="5400675" y="2994028"/>
          <a:ext cx="2571749" cy="10287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1">
            <a:lnSpc>
              <a:spcPct val="90000"/>
            </a:lnSpc>
            <a:spcBef>
              <a:spcPct val="0"/>
            </a:spcBef>
            <a:spcAft>
              <a:spcPct val="35000"/>
            </a:spcAft>
          </a:pPr>
          <a:r>
            <a:rPr lang="en-US" sz="2300" kern="1200" dirty="0" err="1" smtClean="0"/>
            <a:t>Dopamin</a:t>
          </a:r>
          <a:r>
            <a:rPr lang="en-US" sz="2300" kern="1200" dirty="0" smtClean="0"/>
            <a:t>  </a:t>
          </a:r>
          <a:endParaRPr lang="ar-IQ" sz="2300" kern="1200" dirty="0"/>
        </a:p>
      </dsp:txBody>
      <dsp:txXfrm>
        <a:off x="5400675" y="2994028"/>
        <a:ext cx="2571749" cy="10287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271AF-1301-4A0C-9A25-62E470EF283F}" type="datetimeFigureOut">
              <a:rPr lang="en-GB" smtClean="0"/>
              <a:t>14/04/2019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DB4A2B-8DFD-4E74-A3C7-DF8AC1831391}" type="slidenum">
              <a:rPr lang="en-GB" smtClean="0"/>
              <a:t>‹#›</a:t>
            </a:fld>
            <a:endParaRPr lang="en-GB"/>
          </a:p>
        </p:txBody>
      </p:sp>
    </p:spTree>
    <p:extLst>
      <p:ext uri="{BB962C8B-B14F-4D97-AF65-F5344CB8AC3E}">
        <p14:creationId xmlns:p14="http://schemas.microsoft.com/office/powerpoint/2010/main" val="2376541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adrenal glands are a frequently-overlooked part of the endocrine system. The endocrine system is composed of glands which produce hormones (chemical messengers) that act upon cells and tissue. </a:t>
            </a:r>
          </a:p>
        </p:txBody>
      </p:sp>
    </p:spTree>
    <p:extLst>
      <p:ext uri="{BB962C8B-B14F-4D97-AF65-F5344CB8AC3E}">
        <p14:creationId xmlns:p14="http://schemas.microsoft.com/office/powerpoint/2010/main" val="3515886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adrenal medulla comprises approximately 28% of the total adrenal mass. Although we think of the ‘stress’ catacholamines as being necessary for ‘fight or flight’, they are actually circulating in our bodies, in minute quantities, at all times, and act in concert with other hormones and the vagus nerve to support daily activities. The adrenal medulla secretes other hormones, however they are not relevant to our discussions here.</a:t>
            </a:r>
          </a:p>
        </p:txBody>
      </p:sp>
    </p:spTree>
    <p:extLst>
      <p:ext uri="{BB962C8B-B14F-4D97-AF65-F5344CB8AC3E}">
        <p14:creationId xmlns:p14="http://schemas.microsoft.com/office/powerpoint/2010/main" val="279767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Low" rtl="0"/>
            <a:r>
              <a:rPr lang="en-US" dirty="0" smtClean="0">
                <a:latin typeface="Times New Roman" panose="02020603050405020304" pitchFamily="18" charset="0"/>
                <a:cs typeface="Times New Roman" panose="02020603050405020304" pitchFamily="18" charset="0"/>
              </a:rPr>
              <a:t>The other less common secretions as polypeptides like </a:t>
            </a:r>
            <a:r>
              <a:rPr lang="en-US" dirty="0" err="1" smtClean="0">
                <a:latin typeface="Times New Roman" panose="02020603050405020304" pitchFamily="18" charset="0"/>
                <a:cs typeface="Times New Roman" panose="02020603050405020304" pitchFamily="18" charset="0"/>
              </a:rPr>
              <a:t>opoids</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metenkephalins</a:t>
            </a:r>
            <a:r>
              <a:rPr lang="en-US" dirty="0" smtClean="0">
                <a:latin typeface="Times New Roman" panose="02020603050405020304" pitchFamily="18" charset="0"/>
                <a:cs typeface="Times New Roman" panose="02020603050405020304" pitchFamily="18" charset="0"/>
              </a:rPr>
              <a:t> ) and </a:t>
            </a:r>
            <a:r>
              <a:rPr lang="en-US" dirty="0" err="1" smtClean="0">
                <a:latin typeface="Times New Roman" panose="02020603050405020304" pitchFamily="18" charset="0"/>
                <a:cs typeface="Times New Roman" panose="02020603050405020304" pitchFamily="18" charset="0"/>
              </a:rPr>
              <a:t>adrenomodulline</a:t>
            </a:r>
            <a:r>
              <a:rPr lang="en-US" dirty="0" smtClean="0">
                <a:latin typeface="Times New Roman" panose="02020603050405020304" pitchFamily="18" charset="0"/>
                <a:cs typeface="Times New Roman" panose="02020603050405020304" pitchFamily="18" charset="0"/>
              </a:rPr>
              <a:t> .</a:t>
            </a:r>
          </a:p>
          <a:p>
            <a:pPr marL="0" indent="0" algn="justLow" rtl="0">
              <a:buNone/>
            </a:pPr>
            <a:endParaRPr lang="en-US" dirty="0" smtClean="0">
              <a:latin typeface="Times New Roman" panose="02020603050405020304" pitchFamily="18" charset="0"/>
              <a:cs typeface="Times New Roman" panose="02020603050405020304" pitchFamily="18" charset="0"/>
            </a:endParaRPr>
          </a:p>
          <a:p>
            <a:pPr algn="justLow" rtl="0"/>
            <a:r>
              <a:rPr lang="en-US" dirty="0" smtClean="0">
                <a:latin typeface="Times New Roman" panose="02020603050405020304" pitchFamily="18" charset="0"/>
                <a:cs typeface="Times New Roman" panose="02020603050405020304" pitchFamily="18" charset="0"/>
              </a:rPr>
              <a:t>Arterial blood reaching gland from many small branches of phrenic and renal arteries and aorta , reaching the </a:t>
            </a:r>
            <a:r>
              <a:rPr lang="en-US" dirty="0" err="1" smtClean="0">
                <a:latin typeface="Times New Roman" panose="02020603050405020304" pitchFamily="18" charset="0"/>
                <a:cs typeface="Times New Roman" panose="02020603050405020304" pitchFamily="18" charset="0"/>
              </a:rPr>
              <a:t>capsul</a:t>
            </a:r>
            <a:r>
              <a:rPr lang="en-US" dirty="0" smtClean="0">
                <a:latin typeface="Times New Roman" panose="02020603050405020304" pitchFamily="18" charset="0"/>
                <a:cs typeface="Times New Roman" panose="02020603050405020304" pitchFamily="18" charset="0"/>
              </a:rPr>
              <a:t> of the gland from which blood flows from cortex through the sinusoids  of the medulla, return to the circulation through adrenal vein. </a:t>
            </a:r>
          </a:p>
          <a:p>
            <a:pPr algn="justLow" rtl="0"/>
            <a:endParaRPr lang="ar-IQ" dirty="0" smtClean="0">
              <a:latin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C1DB4A2B-8DFD-4E74-A3C7-DF8AC1831391}" type="slidenum">
              <a:rPr lang="en-GB" smtClean="0"/>
              <a:t>6</a:t>
            </a:fld>
            <a:endParaRPr lang="en-GB"/>
          </a:p>
        </p:txBody>
      </p:sp>
    </p:spTree>
    <p:extLst>
      <p:ext uri="{BB962C8B-B14F-4D97-AF65-F5344CB8AC3E}">
        <p14:creationId xmlns:p14="http://schemas.microsoft.com/office/powerpoint/2010/main" val="1595225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In human , the main hormone is epinephrine (EP) synthesized from precursor amino acid  ( </a:t>
            </a:r>
            <a:r>
              <a:rPr lang="en-US" dirty="0" err="1" smtClean="0">
                <a:latin typeface="Times New Roman" panose="02020603050405020304" pitchFamily="18" charset="0"/>
                <a:cs typeface="Times New Roman" panose="02020603050405020304" pitchFamily="18" charset="0"/>
              </a:rPr>
              <a:t>Tyrosin</a:t>
            </a:r>
            <a:r>
              <a:rPr lang="en-US" dirty="0" smtClean="0">
                <a:latin typeface="Times New Roman" panose="02020603050405020304" pitchFamily="18" charset="0"/>
                <a:cs typeface="Times New Roman" panose="02020603050405020304" pitchFamily="18" charset="0"/>
              </a:rPr>
              <a:t> ) </a:t>
            </a:r>
          </a:p>
          <a:p>
            <a:endParaRPr lang="en-GB" dirty="0"/>
          </a:p>
        </p:txBody>
      </p:sp>
      <p:sp>
        <p:nvSpPr>
          <p:cNvPr id="4" name="Slide Number Placeholder 3"/>
          <p:cNvSpPr>
            <a:spLocks noGrp="1"/>
          </p:cNvSpPr>
          <p:nvPr>
            <p:ph type="sldNum" sz="quarter" idx="10"/>
          </p:nvPr>
        </p:nvSpPr>
        <p:spPr/>
        <p:txBody>
          <a:bodyPr/>
          <a:lstStyle/>
          <a:p>
            <a:fld id="{C1DB4A2B-8DFD-4E74-A3C7-DF8AC1831391}" type="slidenum">
              <a:rPr lang="en-GB" smtClean="0"/>
              <a:t>7</a:t>
            </a:fld>
            <a:endParaRPr lang="en-GB"/>
          </a:p>
        </p:txBody>
      </p:sp>
    </p:spTree>
    <p:extLst>
      <p:ext uri="{BB962C8B-B14F-4D97-AF65-F5344CB8AC3E}">
        <p14:creationId xmlns:p14="http://schemas.microsoft.com/office/powerpoint/2010/main" val="3381175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Low" rtl="0"/>
            <a:r>
              <a:rPr lang="en-US" b="1" u="sng" dirty="0" smtClean="0">
                <a:latin typeface="Times New Roman" panose="02020603050405020304" pitchFamily="18" charset="0"/>
                <a:cs typeface="Times New Roman" panose="02020603050405020304" pitchFamily="18" charset="0"/>
              </a:rPr>
              <a:t>Regulation of</a:t>
            </a:r>
            <a:r>
              <a:rPr lang="en-US" b="1" dirty="0" smtClean="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justLow" rtl="0"/>
            <a:r>
              <a:rPr lang="en-US" dirty="0" smtClean="0">
                <a:latin typeface="Times New Roman" panose="02020603050405020304" pitchFamily="18" charset="0"/>
                <a:cs typeface="Times New Roman" panose="02020603050405020304" pitchFamily="18" charset="0"/>
              </a:rPr>
              <a:t>Because this process requires renin in order to occur, it is important to </a:t>
            </a:r>
          </a:p>
          <a:p>
            <a:pPr algn="justLow" rtl="0"/>
            <a:r>
              <a:rPr lang="en-US" dirty="0" smtClean="0">
                <a:latin typeface="Times New Roman" panose="02020603050405020304" pitchFamily="18" charset="0"/>
                <a:cs typeface="Times New Roman" panose="02020603050405020304" pitchFamily="18" charset="0"/>
              </a:rPr>
              <a:t>understand the factors involved in its release from the kidney. These factors</a:t>
            </a:r>
          </a:p>
          <a:p>
            <a:pPr algn="justLow" rtl="0"/>
            <a:r>
              <a:rPr lang="en-US" dirty="0" smtClean="0">
                <a:latin typeface="Times New Roman" panose="02020603050405020304" pitchFamily="18" charset="0"/>
                <a:cs typeface="Times New Roman" panose="02020603050405020304" pitchFamily="18" charset="0"/>
              </a:rPr>
              <a:t>include:</a:t>
            </a:r>
          </a:p>
          <a:p>
            <a:pPr algn="justLow" rtl="0"/>
            <a:r>
              <a:rPr lang="en-US" dirty="0" smtClean="0">
                <a:latin typeface="Times New Roman" panose="02020603050405020304" pitchFamily="18" charset="0"/>
                <a:cs typeface="Times New Roman" panose="02020603050405020304" pitchFamily="18" charset="0"/>
              </a:rPr>
              <a:t>• Decrease in blood volume</a:t>
            </a:r>
          </a:p>
          <a:p>
            <a:pPr algn="justLow" rtl="0"/>
            <a:r>
              <a:rPr lang="en-US" dirty="0" smtClean="0">
                <a:latin typeface="Times New Roman" panose="02020603050405020304" pitchFamily="18" charset="0"/>
                <a:cs typeface="Times New Roman" panose="02020603050405020304" pitchFamily="18" charset="0"/>
              </a:rPr>
              <a:t>• Decrease in blood pressure</a:t>
            </a:r>
          </a:p>
          <a:p>
            <a:pPr algn="justLow" rtl="0"/>
            <a:r>
              <a:rPr lang="en-US" dirty="0" smtClean="0">
                <a:latin typeface="Times New Roman" panose="02020603050405020304" pitchFamily="18" charset="0"/>
                <a:cs typeface="Times New Roman" panose="02020603050405020304" pitchFamily="18" charset="0"/>
              </a:rPr>
              <a:t>• Sympathetic stimulation</a:t>
            </a:r>
          </a:p>
          <a:p>
            <a:pPr marL="0" indent="0" algn="justLow" rtl="0">
              <a:buNone/>
            </a:pPr>
            <a:r>
              <a:rPr lang="en-US" sz="1200" dirty="0" smtClean="0">
                <a:latin typeface="Times New Roman" panose="02020603050405020304" pitchFamily="18" charset="0"/>
                <a:cs typeface="Times New Roman" panose="02020603050405020304" pitchFamily="18" charset="0"/>
              </a:rPr>
              <a:t>A decrease in blood volume or blood pressure may result in a decrease in</a:t>
            </a:r>
          </a:p>
          <a:p>
            <a:pPr marL="0" indent="0" algn="justLow" rtl="0">
              <a:buNone/>
            </a:pPr>
            <a:r>
              <a:rPr lang="en-US" sz="1200" dirty="0" smtClean="0">
                <a:latin typeface="Times New Roman" panose="02020603050405020304" pitchFamily="18" charset="0"/>
                <a:cs typeface="Times New Roman" panose="02020603050405020304" pitchFamily="18" charset="0"/>
              </a:rPr>
              <a:t>the blood flow to the kidney. The kidney monitors renal blood flow by way</a:t>
            </a:r>
          </a:p>
          <a:p>
            <a:pPr marL="0" indent="0" algn="justLow" rtl="0">
              <a:buNone/>
            </a:pPr>
            <a:r>
              <a:rPr lang="en-US" sz="1200" dirty="0" smtClean="0">
                <a:latin typeface="Times New Roman" panose="02020603050405020304" pitchFamily="18" charset="0"/>
                <a:cs typeface="Times New Roman" panose="02020603050405020304" pitchFamily="18" charset="0"/>
              </a:rPr>
              <a:t>of stretch receptors in the vessel walls. A decrease in renal blood flow stimulates</a:t>
            </a:r>
          </a:p>
          <a:p>
            <a:pPr marL="0" indent="0" algn="justLow" rtl="0">
              <a:buNone/>
            </a:pPr>
            <a:r>
              <a:rPr lang="en-US" sz="1200" dirty="0" smtClean="0">
                <a:latin typeface="Times New Roman" panose="02020603050405020304" pitchFamily="18" charset="0"/>
                <a:cs typeface="Times New Roman" panose="02020603050405020304" pitchFamily="18" charset="0"/>
              </a:rPr>
              <a:t>the release of renin. The subsequent secretion of aldosterone causes</a:t>
            </a:r>
          </a:p>
          <a:p>
            <a:pPr marL="0" indent="0" algn="justLow" rtl="0">
              <a:buNone/>
            </a:pPr>
            <a:r>
              <a:rPr lang="en-US" sz="1200" dirty="0" smtClean="0">
                <a:latin typeface="Times New Roman" panose="02020603050405020304" pitchFamily="18" charset="0"/>
                <a:cs typeface="Times New Roman" panose="02020603050405020304" pitchFamily="18" charset="0"/>
              </a:rPr>
              <a:t>retention of sodium and water and, therefore, an increase in blood volume</a:t>
            </a:r>
          </a:p>
          <a:p>
            <a:pPr marL="0" indent="0" algn="justLow" rtl="0">
              <a:buNone/>
            </a:pPr>
            <a:r>
              <a:rPr lang="en-US" sz="1200" dirty="0" smtClean="0">
                <a:latin typeface="Times New Roman" panose="02020603050405020304" pitchFamily="18" charset="0"/>
                <a:cs typeface="Times New Roman" panose="02020603050405020304" pitchFamily="18" charset="0"/>
              </a:rPr>
              <a:t>and blood pressure back to normal. An increase in renal blood flow tends</a:t>
            </a:r>
          </a:p>
          <a:p>
            <a:pPr marL="0" indent="0" algn="justLow" rtl="0">
              <a:buNone/>
            </a:pPr>
            <a:r>
              <a:rPr lang="en-US" sz="1200" dirty="0" smtClean="0">
                <a:latin typeface="Times New Roman" panose="02020603050405020304" pitchFamily="18" charset="0"/>
                <a:cs typeface="Times New Roman" panose="02020603050405020304" pitchFamily="18" charset="0"/>
              </a:rPr>
              <a:t>to cause the opposite effect.</a:t>
            </a:r>
          </a:p>
          <a:p>
            <a:pPr marL="0" indent="0" algn="justLow" rtl="0">
              <a:buNone/>
            </a:pPr>
            <a:r>
              <a:rPr lang="en-US" sz="1200" dirty="0" smtClean="0">
                <a:latin typeface="Times New Roman" panose="02020603050405020304" pitchFamily="18" charset="0"/>
                <a:cs typeface="Times New Roman" panose="02020603050405020304" pitchFamily="18" charset="0"/>
              </a:rPr>
              <a:t>Sympathetic nerve activity causes an increase in blood pressure through</a:t>
            </a:r>
          </a:p>
          <a:p>
            <a:pPr marL="0" indent="0" algn="justLow" rtl="0">
              <a:buNone/>
            </a:pPr>
            <a:r>
              <a:rPr lang="en-US" sz="1200" dirty="0" smtClean="0">
                <a:latin typeface="Times New Roman" panose="02020603050405020304" pitchFamily="18" charset="0"/>
                <a:cs typeface="Times New Roman" panose="02020603050405020304" pitchFamily="18" charset="0"/>
              </a:rPr>
              <a:t>many mechanisms, including an increase in cardiac activity and vasoconstriction.</a:t>
            </a:r>
          </a:p>
          <a:p>
            <a:pPr marL="0" indent="0" algn="justLow" rtl="0">
              <a:buNone/>
            </a:pPr>
            <a:r>
              <a:rPr lang="en-US" sz="1200" dirty="0" smtClean="0">
                <a:latin typeface="Times New Roman" panose="02020603050405020304" pitchFamily="18" charset="0"/>
                <a:cs typeface="Times New Roman" panose="02020603050405020304" pitchFamily="18" charset="0"/>
              </a:rPr>
              <a:t>Activation of the sympathetic system also causes the stimulation</a:t>
            </a:r>
          </a:p>
          <a:p>
            <a:pPr marL="0" indent="0" algn="justLow" rtl="0">
              <a:buNone/>
            </a:pPr>
            <a:r>
              <a:rPr lang="en-US" sz="1200" dirty="0" smtClean="0">
                <a:latin typeface="Times New Roman" panose="02020603050405020304" pitchFamily="18" charset="0"/>
                <a:cs typeface="Times New Roman" panose="02020603050405020304" pitchFamily="18" charset="0"/>
              </a:rPr>
              <a:t>Of B1-adrenergic receptors on the renin-producing cells, which promotes</a:t>
            </a:r>
          </a:p>
          <a:p>
            <a:pPr marL="0" indent="0" algn="justLow" rtl="0">
              <a:buNone/>
            </a:pPr>
            <a:r>
              <a:rPr lang="en-US" sz="1200" dirty="0" smtClean="0">
                <a:latin typeface="Times New Roman" panose="02020603050405020304" pitchFamily="18" charset="0"/>
                <a:cs typeface="Times New Roman" panose="02020603050405020304" pitchFamily="18" charset="0"/>
              </a:rPr>
              <a:t>Rennin   release . </a:t>
            </a:r>
          </a:p>
          <a:p>
            <a:pPr marL="0" indent="0" algn="justLow" rtl="0">
              <a:buNone/>
            </a:pPr>
            <a:r>
              <a:rPr lang="ar-IQ" sz="1200" dirty="0" smtClean="0">
                <a:latin typeface="Times New Roman" panose="02020603050405020304" pitchFamily="18" charset="0"/>
                <a:cs typeface="Times New Roman" panose="02020603050405020304" pitchFamily="18" charset="0"/>
              </a:rPr>
              <a:t> </a:t>
            </a:r>
            <a:endParaRPr lang="en-US" sz="1200" dirty="0" smtClean="0">
              <a:latin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C1DB4A2B-8DFD-4E74-A3C7-DF8AC1831391}" type="slidenum">
              <a:rPr lang="en-GB" smtClean="0"/>
              <a:t>18</a:t>
            </a:fld>
            <a:endParaRPr lang="en-GB"/>
          </a:p>
        </p:txBody>
      </p:sp>
    </p:spTree>
    <p:extLst>
      <p:ext uri="{BB962C8B-B14F-4D97-AF65-F5344CB8AC3E}">
        <p14:creationId xmlns:p14="http://schemas.microsoft.com/office/powerpoint/2010/main" val="3383393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Low" rtl="0"/>
            <a:r>
              <a:rPr lang="en-US" dirty="0" smtClean="0">
                <a:latin typeface="Times New Roman" panose="02020603050405020304" pitchFamily="18" charset="0"/>
                <a:cs typeface="Times New Roman" panose="02020603050405020304" pitchFamily="18" charset="0"/>
              </a:rPr>
              <a:t>When administered in pharmacological concentrations (greater than physiological), cortisol and its synthetic analogs (hydrocortisone, prednisone) have : </a:t>
            </a:r>
          </a:p>
          <a:p>
            <a:pPr lvl="1" algn="justLow" rtl="0"/>
            <a:r>
              <a:rPr lang="en-US" dirty="0" smtClean="0">
                <a:latin typeface="Times New Roman" panose="02020603050405020304" pitchFamily="18" charset="0"/>
                <a:cs typeface="Times New Roman" panose="02020603050405020304" pitchFamily="18" charset="0"/>
              </a:rPr>
              <a:t> potent anti-inflammatory and immunosuppressive effects. In fact, these steroids inhibit almost every step of the inflammatory response resulting in the decreased release of vasoactive and </a:t>
            </a:r>
            <a:r>
              <a:rPr lang="en-US" dirty="0" err="1" smtClean="0">
                <a:latin typeface="Times New Roman" panose="02020603050405020304" pitchFamily="18" charset="0"/>
                <a:cs typeface="Times New Roman" panose="02020603050405020304" pitchFamily="18" charset="0"/>
              </a:rPr>
              <a:t>chemoattractive</a:t>
            </a:r>
            <a:r>
              <a:rPr lang="en-US" dirty="0" smtClean="0">
                <a:latin typeface="Times New Roman" panose="02020603050405020304" pitchFamily="18" charset="0"/>
                <a:cs typeface="Times New Roman" panose="02020603050405020304" pitchFamily="18" charset="0"/>
              </a:rPr>
              <a:t> factors, decreased secretion of </a:t>
            </a:r>
            <a:r>
              <a:rPr lang="en-US" dirty="0" err="1" smtClean="0">
                <a:latin typeface="Times New Roman" panose="02020603050405020304" pitchFamily="18" charset="0"/>
                <a:cs typeface="Times New Roman" panose="02020603050405020304" pitchFamily="18" charset="0"/>
              </a:rPr>
              <a:t>lipolytic</a:t>
            </a:r>
            <a:r>
              <a:rPr lang="en-US" dirty="0" smtClean="0">
                <a:latin typeface="Times New Roman" panose="02020603050405020304" pitchFamily="18" charset="0"/>
                <a:cs typeface="Times New Roman" panose="02020603050405020304" pitchFamily="18" charset="0"/>
              </a:rPr>
              <a:t> and proteolytic enzymes, decreased extravasations of leukocytes to areas of injury, and, ultimately, decreased fibrosis.</a:t>
            </a:r>
          </a:p>
          <a:p>
            <a:pPr lvl="1" algn="justLow" rtl="0"/>
            <a:endParaRPr lang="en-US" dirty="0" smtClean="0">
              <a:latin typeface="Times New Roman" panose="02020603050405020304" pitchFamily="18" charset="0"/>
              <a:cs typeface="Times New Roman" panose="02020603050405020304" pitchFamily="18" charset="0"/>
            </a:endParaRPr>
          </a:p>
          <a:p>
            <a:pPr lvl="1" algn="justLow" rtl="0"/>
            <a:r>
              <a:rPr lang="en-US" dirty="0" smtClean="0">
                <a:latin typeface="Times New Roman" panose="02020603050405020304" pitchFamily="18" charset="0"/>
                <a:cs typeface="Times New Roman" panose="02020603050405020304" pitchFamily="18" charset="0"/>
              </a:rPr>
              <a:t> Typically, the inflammatory response is quite beneficial in that it limits</a:t>
            </a:r>
          </a:p>
          <a:p>
            <a:pPr lvl="1" algn="justLow" rtl="0"/>
            <a:r>
              <a:rPr lang="en-US" dirty="0" smtClean="0">
                <a:latin typeface="Times New Roman" panose="02020603050405020304" pitchFamily="18" charset="0"/>
                <a:cs typeface="Times New Roman" panose="02020603050405020304" pitchFamily="18" charset="0"/>
              </a:rPr>
              <a:t>the spread of infection. However, in many clinical conditions, such as rheumatoid arthritis and asthma, the response becomes a destructive process. Therefore, although glucocorticoids have no effect on the underlying cause of disease, the suppression of</a:t>
            </a:r>
          </a:p>
          <a:p>
            <a:pPr lvl="1" algn="justLow" rtl="0"/>
            <a:r>
              <a:rPr lang="en-US" dirty="0" smtClean="0">
                <a:latin typeface="Times New Roman" panose="02020603050405020304" pitchFamily="18" charset="0"/>
                <a:cs typeface="Times New Roman" panose="02020603050405020304" pitchFamily="18" charset="0"/>
              </a:rPr>
              <a:t>Inflammation by these agents is very important clinically . </a:t>
            </a:r>
            <a:endParaRPr lang="ar-IQ" dirty="0" smtClean="0">
              <a:latin typeface="Times New Roman" panose="02020603050405020304" pitchFamily="18" charset="0"/>
              <a:cs typeface="Times New Roman" panose="02020603050405020304" pitchFamily="18" charset="0"/>
            </a:endParaRPr>
          </a:p>
          <a:p>
            <a:pPr algn="justLow" rtl="0">
              <a:lnSpc>
                <a:spcPct val="150000"/>
              </a:lnSpc>
            </a:pPr>
            <a:r>
              <a:rPr lang="en-US" dirty="0" smtClean="0">
                <a:latin typeface="Times New Roman" panose="02020603050405020304" pitchFamily="18" charset="0"/>
                <a:cs typeface="Times New Roman" panose="02020603050405020304" pitchFamily="18" charset="0"/>
              </a:rPr>
              <a:t>Corticosteroids also exert inhibitory effects on the overall immune process. These drugs impair the function of the leukocytes responsible for antibody production and destruction of foreign cells. </a:t>
            </a:r>
          </a:p>
          <a:p>
            <a:pPr algn="justLow" rtl="0">
              <a:lnSpc>
                <a:spcPct val="150000"/>
              </a:lnSpc>
            </a:pPr>
            <a:r>
              <a:rPr lang="en-US" dirty="0" smtClean="0">
                <a:latin typeface="Times New Roman" panose="02020603050405020304" pitchFamily="18" charset="0"/>
                <a:cs typeface="Times New Roman" panose="02020603050405020304" pitchFamily="18" charset="0"/>
              </a:rPr>
              <a:t>As a result, corticosteroids are also used therapeutically in the prevention of organ transplant rejection</a:t>
            </a:r>
            <a:endParaRPr lang="ar-IQ" dirty="0" smtClean="0">
              <a:latin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C1DB4A2B-8DFD-4E74-A3C7-DF8AC1831391}" type="slidenum">
              <a:rPr lang="en-GB" smtClean="0"/>
              <a:t>31</a:t>
            </a:fld>
            <a:endParaRPr lang="en-GB"/>
          </a:p>
        </p:txBody>
      </p:sp>
    </p:spTree>
    <p:extLst>
      <p:ext uri="{BB962C8B-B14F-4D97-AF65-F5344CB8AC3E}">
        <p14:creationId xmlns:p14="http://schemas.microsoft.com/office/powerpoint/2010/main" val="2119483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CD8C289-6CE9-431A-808D-7461A62986BA}" type="datetimeFigureOut">
              <a:rPr lang="ar-IQ" smtClean="0"/>
              <a:pPr/>
              <a:t>09/08/1440</a:t>
            </a:fld>
            <a:endParaRPr lang="ar-IQ"/>
          </a:p>
        </p:txBody>
      </p:sp>
      <p:sp>
        <p:nvSpPr>
          <p:cNvPr id="19" name="Footer Placeholder 18"/>
          <p:cNvSpPr>
            <a:spLocks noGrp="1"/>
          </p:cNvSpPr>
          <p:nvPr>
            <p:ph type="ftr" sz="quarter" idx="11"/>
          </p:nvPr>
        </p:nvSpPr>
        <p:spPr/>
        <p:txBody>
          <a:bodyPr/>
          <a:lstStyle/>
          <a:p>
            <a:endParaRPr lang="ar-IQ"/>
          </a:p>
        </p:txBody>
      </p:sp>
      <p:sp>
        <p:nvSpPr>
          <p:cNvPr id="27" name="Slide Number Placeholder 26"/>
          <p:cNvSpPr>
            <a:spLocks noGrp="1"/>
          </p:cNvSpPr>
          <p:nvPr>
            <p:ph type="sldNum" sz="quarter" idx="12"/>
          </p:nvPr>
        </p:nvSpPr>
        <p:spPr/>
        <p:txBody>
          <a:bodyPr/>
          <a:lstStyle/>
          <a:p>
            <a:fld id="{B9D677F3-6617-4A73-A808-73897B6FC4A4}"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D8C289-6CE9-431A-808D-7461A62986BA}" type="datetimeFigureOut">
              <a:rPr lang="ar-IQ" smtClean="0"/>
              <a:pPr/>
              <a:t>09/08/1440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9D677F3-6617-4A73-A808-73897B6FC4A4}"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D8C289-6CE9-431A-808D-7461A62986BA}" type="datetimeFigureOut">
              <a:rPr lang="ar-IQ" smtClean="0"/>
              <a:pPr/>
              <a:t>09/08/1440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9D677F3-6617-4A73-A808-73897B6FC4A4}"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CD8C289-6CE9-431A-808D-7461A62986BA}" type="datetimeFigureOut">
              <a:rPr lang="ar-IQ" smtClean="0"/>
              <a:pPr/>
              <a:t>09/08/1440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9D677F3-6617-4A73-A808-73897B6FC4A4}"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CD8C289-6CE9-431A-808D-7461A62986BA}" type="datetimeFigureOut">
              <a:rPr lang="ar-IQ" smtClean="0"/>
              <a:pPr/>
              <a:t>09/08/1440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B9D677F3-6617-4A73-A808-73897B6FC4A4}" type="slidenum">
              <a:rPr lang="ar-IQ" smtClean="0"/>
              <a:pPr/>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CD8C289-6CE9-431A-808D-7461A62986BA}" type="datetimeFigureOut">
              <a:rPr lang="ar-IQ" smtClean="0"/>
              <a:pPr/>
              <a:t>09/08/1440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9D677F3-6617-4A73-A808-73897B6FC4A4}"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CD8C289-6CE9-431A-808D-7461A62986BA}" type="datetimeFigureOut">
              <a:rPr lang="ar-IQ" smtClean="0"/>
              <a:pPr/>
              <a:t>09/08/1440</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B9D677F3-6617-4A73-A808-73897B6FC4A4}"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CD8C289-6CE9-431A-808D-7461A62986BA}" type="datetimeFigureOut">
              <a:rPr lang="ar-IQ" smtClean="0"/>
              <a:pPr/>
              <a:t>09/08/1440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B9D677F3-6617-4A73-A808-73897B6FC4A4}"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8C289-6CE9-431A-808D-7461A62986BA}" type="datetimeFigureOut">
              <a:rPr lang="ar-IQ" smtClean="0"/>
              <a:pPr/>
              <a:t>09/08/1440</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B9D677F3-6617-4A73-A808-73897B6FC4A4}"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CD8C289-6CE9-431A-808D-7461A62986BA}" type="datetimeFigureOut">
              <a:rPr lang="ar-IQ" smtClean="0"/>
              <a:pPr/>
              <a:t>09/08/1440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B9D677F3-6617-4A73-A808-73897B6FC4A4}"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CD8C289-6CE9-431A-808D-7461A62986BA}" type="datetimeFigureOut">
              <a:rPr lang="ar-IQ" smtClean="0"/>
              <a:pPr/>
              <a:t>09/08/1440</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077200" y="6356350"/>
            <a:ext cx="609600" cy="365125"/>
          </a:xfrm>
        </p:spPr>
        <p:txBody>
          <a:bodyPr/>
          <a:lstStyle/>
          <a:p>
            <a:fld id="{B9D677F3-6617-4A73-A808-73897B6FC4A4}" type="slidenum">
              <a:rPr lang="ar-IQ" smtClean="0"/>
              <a:pPr/>
              <a:t>‹#›</a:t>
            </a:fld>
            <a:endParaRPr lang="ar-IQ"/>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CD8C289-6CE9-431A-808D-7461A62986BA}" type="datetimeFigureOut">
              <a:rPr lang="ar-IQ" smtClean="0"/>
              <a:pPr/>
              <a:t>09/08/1440</a:t>
            </a:fld>
            <a:endParaRPr lang="ar-IQ"/>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9D677F3-6617-4A73-A808-73897B6FC4A4}" type="slidenum">
              <a:rPr lang="ar-IQ" smtClean="0"/>
              <a:pPr/>
              <a:t>‹#›</a:t>
            </a:fld>
            <a:endParaRPr lang="ar-IQ"/>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1265312"/>
          </a:xfrm>
        </p:spPr>
        <p:txBody>
          <a:bodyPr/>
          <a:lstStyle/>
          <a:p>
            <a:pPr algn="ctr" rtl="0"/>
            <a:r>
              <a:rPr lang="en-US" b="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ADRNAL   GLAND </a:t>
            </a:r>
            <a:endParaRPr lang="ar-IQ" b="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71472" y="4286256"/>
            <a:ext cx="7854696" cy="1752600"/>
          </a:xfrm>
        </p:spPr>
        <p:txBody>
          <a:bodyPr/>
          <a:lstStyle/>
          <a:p>
            <a:pPr algn="ctr" rtl="0"/>
            <a:r>
              <a:rPr lang="en-US"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LEC .5                  DR. SHAIMAA MUNTHER </a:t>
            </a:r>
            <a:endParaRPr lang="ar-IQ"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571612"/>
            <a:ext cx="8229600" cy="1143000"/>
          </a:xfrm>
        </p:spPr>
        <p:txBody>
          <a:bodyPr>
            <a:normAutofit fontScale="90000"/>
          </a:bodyPr>
          <a:lstStyle/>
          <a:p>
            <a:pPr algn="ctr" rtl="0"/>
            <a:r>
              <a:rPr lang="en-US" b="1" dirty="0" smtClean="0">
                <a:latin typeface="Times New Roman" panose="02020603050405020304" pitchFamily="18" charset="0"/>
                <a:cs typeface="Times New Roman" panose="02020603050405020304" pitchFamily="18" charset="0"/>
              </a:rPr>
              <a:t>Adrenal cortex</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ar-IQ"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85720" y="1571612"/>
            <a:ext cx="8606760" cy="4752988"/>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lgn="justLow" rtl="0"/>
            <a:endParaRPr lang="en-US" b="1" dirty="0" smtClean="0">
              <a:latin typeface="Times New Roman" panose="02020603050405020304" pitchFamily="18" charset="0"/>
              <a:cs typeface="Times New Roman" panose="02020603050405020304" pitchFamily="18" charset="0"/>
            </a:endParaRPr>
          </a:p>
          <a:p>
            <a:pPr algn="justLow" rtl="0"/>
            <a:r>
              <a:rPr lang="en-US" b="1"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About 80% of the adrenal gland is composed of the cortex</a:t>
            </a:r>
            <a:r>
              <a:rPr lang="en-US" dirty="0">
                <a:latin typeface="Times New Roman" panose="02020603050405020304" pitchFamily="18" charset="0"/>
                <a:cs typeface="Times New Roman" panose="02020603050405020304" pitchFamily="18" charset="0"/>
              </a:rPr>
              <a:t> (outer part of the gland)</a:t>
            </a:r>
            <a:r>
              <a:rPr lang="en-GB" dirty="0">
                <a:latin typeface="Times New Roman" panose="02020603050405020304" pitchFamily="18" charset="0"/>
                <a:cs typeface="Times New Roman" panose="02020603050405020304" pitchFamily="18" charset="0"/>
              </a:rPr>
              <a:t> which has three layers or zones: </a:t>
            </a:r>
          </a:p>
          <a:p>
            <a:pPr lvl="1" algn="justLow" rtl="0"/>
            <a:r>
              <a:rPr lang="en-US" sz="1800" b="1" u="sng" dirty="0" smtClean="0">
                <a:latin typeface="Times New Roman" panose="02020603050405020304" pitchFamily="18" charset="0"/>
                <a:cs typeface="Times New Roman" panose="02020603050405020304" pitchFamily="18" charset="0"/>
              </a:rPr>
              <a:t>Zona Glomerulosa</a:t>
            </a:r>
            <a:r>
              <a:rPr lang="en-US" sz="1800" dirty="0" smtClean="0">
                <a:latin typeface="Times New Roman" panose="02020603050405020304" pitchFamily="18" charset="0"/>
                <a:cs typeface="Times New Roman" panose="02020603050405020304" pitchFamily="18" charset="0"/>
              </a:rPr>
              <a:t> : Outer layer constitutes 15% of the total mass of the cortex.</a:t>
            </a:r>
          </a:p>
          <a:p>
            <a:pPr lvl="1" algn="justLow" rtl="0"/>
            <a:r>
              <a:rPr lang="en-US" sz="2000" b="1" u="sng" dirty="0" smtClean="0">
                <a:latin typeface="Times New Roman" panose="02020603050405020304" pitchFamily="18" charset="0"/>
                <a:cs typeface="Times New Roman" panose="02020603050405020304" pitchFamily="18" charset="0"/>
              </a:rPr>
              <a:t>Zona Fasciculate</a:t>
            </a:r>
            <a:r>
              <a:rPr lang="en-US" sz="2000" dirty="0" smtClean="0">
                <a:latin typeface="Times New Roman" panose="02020603050405020304" pitchFamily="18" charset="0"/>
                <a:cs typeface="Times New Roman" panose="02020603050405020304" pitchFamily="18" charset="0"/>
              </a:rPr>
              <a:t> : Middle layer constitutes 50% of the total mass </a:t>
            </a:r>
          </a:p>
          <a:p>
            <a:pPr lvl="1" algn="justLow" rtl="0"/>
            <a:r>
              <a:rPr lang="en-US" sz="2000" b="1" u="sng" dirty="0" smtClean="0">
                <a:latin typeface="Times New Roman" panose="02020603050405020304" pitchFamily="18" charset="0"/>
                <a:cs typeface="Times New Roman" panose="02020603050405020304" pitchFamily="18" charset="0"/>
              </a:rPr>
              <a:t>Zona </a:t>
            </a:r>
            <a:r>
              <a:rPr lang="en-US" sz="2000" b="1" u="sng" dirty="0" err="1" smtClean="0">
                <a:latin typeface="Times New Roman" panose="02020603050405020304" pitchFamily="18" charset="0"/>
                <a:cs typeface="Times New Roman" panose="02020603050405020304" pitchFamily="18" charset="0"/>
              </a:rPr>
              <a:t>Reticularis</a:t>
            </a:r>
            <a:r>
              <a:rPr lang="en-US" sz="2000" b="1" u="sng"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Inner layer constitutes 7% of total mass of the gland .</a:t>
            </a:r>
          </a:p>
          <a:p>
            <a:pPr lvl="1" algn="justLow" rtl="0"/>
            <a:endParaRPr lang="en-US" sz="2000" dirty="0" smtClean="0">
              <a:latin typeface="Times New Roman" panose="02020603050405020304" pitchFamily="18" charset="0"/>
              <a:cs typeface="Times New Roman" panose="02020603050405020304" pitchFamily="18" charset="0"/>
            </a:endParaRPr>
          </a:p>
          <a:p>
            <a:pPr algn="justLow" rtl="0"/>
            <a:r>
              <a:rPr lang="en-GB" dirty="0">
                <a:latin typeface="Times New Roman" panose="02020603050405020304" pitchFamily="18" charset="0"/>
                <a:cs typeface="Times New Roman" panose="02020603050405020304" pitchFamily="18" charset="0"/>
              </a:rPr>
              <a:t>All three layers secrete corticosteroids of which cholesterol is the common precursor</a:t>
            </a:r>
            <a:r>
              <a:rPr lang="en-GB" dirty="0" smtClean="0">
                <a:latin typeface="Times New Roman" panose="02020603050405020304" pitchFamily="18" charset="0"/>
                <a:cs typeface="Times New Roman" panose="02020603050405020304" pitchFamily="18" charset="0"/>
              </a:rPr>
              <a:t>.</a:t>
            </a:r>
          </a:p>
          <a:p>
            <a:pPr algn="justLow" rtl="0"/>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On the basis of their primary actions, the adrenal steroids can be divided into 3 categories</a:t>
            </a:r>
            <a:r>
              <a:rPr lang="en-GB" dirty="0" smtClean="0">
                <a:latin typeface="Times New Roman" panose="02020603050405020304" pitchFamily="18" charset="0"/>
                <a:cs typeface="Times New Roman" panose="02020603050405020304" pitchFamily="18" charset="0"/>
              </a:rPr>
              <a:t>:</a:t>
            </a:r>
          </a:p>
          <a:p>
            <a:pPr lvl="1" algn="justLow" rtl="0"/>
            <a:r>
              <a:rPr lang="en-GB" b="1" dirty="0">
                <a:latin typeface="Times New Roman" panose="02020603050405020304" pitchFamily="18" charset="0"/>
                <a:cs typeface="Times New Roman" panose="02020603050405020304" pitchFamily="18" charset="0"/>
              </a:rPr>
              <a:t>M</a:t>
            </a:r>
            <a:r>
              <a:rPr lang="en-GB" b="1" dirty="0" smtClean="0">
                <a:latin typeface="Times New Roman" panose="02020603050405020304" pitchFamily="18" charset="0"/>
                <a:cs typeface="Times New Roman" panose="02020603050405020304" pitchFamily="18" charset="0"/>
              </a:rPr>
              <a:t>ineralocorticoids</a:t>
            </a:r>
            <a:r>
              <a:rPr lang="en-GB" dirty="0" smtClean="0">
                <a:latin typeface="Times New Roman" panose="02020603050405020304" pitchFamily="18" charset="0"/>
                <a:cs typeface="Times New Roman" panose="02020603050405020304" pitchFamily="18" charset="0"/>
              </a:rPr>
              <a:t> (aldosterone), </a:t>
            </a:r>
            <a:r>
              <a:rPr lang="en-GB" dirty="0">
                <a:latin typeface="Times New Roman" panose="02020603050405020304" pitchFamily="18" charset="0"/>
                <a:cs typeface="Times New Roman" panose="02020603050405020304" pitchFamily="18" charset="0"/>
              </a:rPr>
              <a:t>which influences mineral or electrolyte balance; from </a:t>
            </a:r>
            <a:r>
              <a:rPr lang="en-GB" dirty="0">
                <a:solidFill>
                  <a:srgbClr val="FF0000"/>
                </a:solidFill>
                <a:latin typeface="Times New Roman" panose="02020603050405020304" pitchFamily="18" charset="0"/>
                <a:cs typeface="Times New Roman" panose="02020603050405020304" pitchFamily="18" charset="0"/>
              </a:rPr>
              <a:t>z. glomerulosa </a:t>
            </a:r>
            <a:endParaRPr lang="en-GB" dirty="0" smtClean="0">
              <a:solidFill>
                <a:srgbClr val="FF0000"/>
              </a:solidFill>
              <a:latin typeface="Times New Roman" panose="02020603050405020304" pitchFamily="18" charset="0"/>
              <a:cs typeface="Times New Roman" panose="02020603050405020304" pitchFamily="18" charset="0"/>
            </a:endParaRPr>
          </a:p>
          <a:p>
            <a:pPr lvl="1" algn="justLow" rtl="0"/>
            <a:r>
              <a:rPr lang="en-GB" b="1" dirty="0">
                <a:latin typeface="Times New Roman" panose="02020603050405020304" pitchFamily="18" charset="0"/>
                <a:cs typeface="Times New Roman" panose="02020603050405020304" pitchFamily="18" charset="0"/>
              </a:rPr>
              <a:t>G</a:t>
            </a:r>
            <a:r>
              <a:rPr lang="en-GB" b="1" dirty="0" smtClean="0">
                <a:latin typeface="Times New Roman" panose="02020603050405020304" pitchFamily="18" charset="0"/>
                <a:cs typeface="Times New Roman" panose="02020603050405020304" pitchFamily="18" charset="0"/>
              </a:rPr>
              <a:t>lucocorticoids </a:t>
            </a:r>
            <a:r>
              <a:rPr lang="en-GB" dirty="0" smtClean="0">
                <a:latin typeface="Times New Roman" panose="02020603050405020304" pitchFamily="18" charset="0"/>
                <a:cs typeface="Times New Roman" panose="02020603050405020304" pitchFamily="18" charset="0"/>
              </a:rPr>
              <a:t> (cortisol), </a:t>
            </a:r>
            <a:r>
              <a:rPr lang="en-GB" dirty="0">
                <a:latin typeface="Times New Roman" panose="02020603050405020304" pitchFamily="18" charset="0"/>
                <a:cs typeface="Times New Roman" panose="02020603050405020304" pitchFamily="18" charset="0"/>
              </a:rPr>
              <a:t>which plays a role in glucose metabolism and proteins and </a:t>
            </a:r>
            <a:r>
              <a:rPr lang="en-GB" dirty="0" smtClean="0">
                <a:latin typeface="Times New Roman" panose="02020603050405020304" pitchFamily="18" charset="0"/>
                <a:cs typeface="Times New Roman" panose="02020603050405020304" pitchFamily="18" charset="0"/>
              </a:rPr>
              <a:t>lipids; from </a:t>
            </a:r>
            <a:r>
              <a:rPr lang="en-GB" dirty="0">
                <a:solidFill>
                  <a:srgbClr val="FF0000"/>
                </a:solidFill>
                <a:latin typeface="Times New Roman" panose="02020603050405020304" pitchFamily="18" charset="0"/>
                <a:cs typeface="Times New Roman" panose="02020603050405020304" pitchFamily="18" charset="0"/>
              </a:rPr>
              <a:t>z. </a:t>
            </a:r>
            <a:r>
              <a:rPr lang="en-GB" dirty="0" smtClean="0">
                <a:solidFill>
                  <a:srgbClr val="FF0000"/>
                </a:solidFill>
                <a:latin typeface="Times New Roman" panose="02020603050405020304" pitchFamily="18" charset="0"/>
                <a:cs typeface="Times New Roman" panose="02020603050405020304" pitchFamily="18" charset="0"/>
              </a:rPr>
              <a:t>fasciculate</a:t>
            </a:r>
          </a:p>
          <a:p>
            <a:pPr lvl="1" algn="justLow" rtl="0"/>
            <a:r>
              <a:rPr lang="en-GB" b="1" dirty="0">
                <a:latin typeface="Times New Roman" panose="02020603050405020304" pitchFamily="18" charset="0"/>
                <a:cs typeface="Times New Roman" panose="02020603050405020304" pitchFamily="18" charset="0"/>
              </a:rPr>
              <a:t>S</a:t>
            </a:r>
            <a:r>
              <a:rPr lang="en-GB" b="1" dirty="0" smtClean="0">
                <a:latin typeface="Times New Roman" panose="02020603050405020304" pitchFamily="18" charset="0"/>
                <a:cs typeface="Times New Roman" panose="02020603050405020304" pitchFamily="18" charset="0"/>
              </a:rPr>
              <a:t>ex </a:t>
            </a:r>
            <a:r>
              <a:rPr lang="en-GB" b="1" dirty="0">
                <a:latin typeface="Times New Roman" panose="02020603050405020304" pitchFamily="18" charset="0"/>
                <a:cs typeface="Times New Roman" panose="02020603050405020304" pitchFamily="18" charset="0"/>
              </a:rPr>
              <a:t>hormones </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identical to those produced by </a:t>
            </a:r>
            <a:r>
              <a:rPr lang="en-GB" dirty="0" smtClean="0">
                <a:latin typeface="Times New Roman" panose="02020603050405020304" pitchFamily="18" charset="0"/>
                <a:cs typeface="Times New Roman" panose="02020603050405020304" pitchFamily="18" charset="0"/>
              </a:rPr>
              <a:t>the gonads) ,from </a:t>
            </a:r>
            <a:r>
              <a:rPr lang="en-GB" dirty="0">
                <a:solidFill>
                  <a:srgbClr val="FF0000"/>
                </a:solidFill>
                <a:latin typeface="Times New Roman" panose="02020603050405020304" pitchFamily="18" charset="0"/>
                <a:cs typeface="Times New Roman" panose="02020603050405020304" pitchFamily="18" charset="0"/>
              </a:rPr>
              <a:t>z. </a:t>
            </a:r>
            <a:r>
              <a:rPr lang="en-GB" dirty="0" err="1">
                <a:solidFill>
                  <a:srgbClr val="FF0000"/>
                </a:solidFill>
                <a:latin typeface="Times New Roman" panose="02020603050405020304" pitchFamily="18" charset="0"/>
                <a:cs typeface="Times New Roman" panose="02020603050405020304" pitchFamily="18" charset="0"/>
              </a:rPr>
              <a:t>reticularis</a:t>
            </a:r>
            <a:endParaRPr lang="en-GB" dirty="0">
              <a:solidFill>
                <a:srgbClr val="FF0000"/>
              </a:solidFill>
              <a:latin typeface="Times New Roman" panose="02020603050405020304" pitchFamily="18" charset="0"/>
              <a:cs typeface="Times New Roman" panose="02020603050405020304" pitchFamily="18" charset="0"/>
            </a:endParaRPr>
          </a:p>
          <a:p>
            <a:pPr algn="justLow" rtl="0"/>
            <a:endParaRPr lang="ar-IQ"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4763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3528" y="260648"/>
            <a:ext cx="8568952" cy="6192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62949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640960" cy="936104"/>
          </a:xfrm>
        </p:spPr>
        <p:txBody>
          <a:bodyPr>
            <a:normAutofit fontScale="90000"/>
          </a:bodyPr>
          <a:lstStyle/>
          <a:p>
            <a:pPr algn="ctr" rtl="0"/>
            <a:r>
              <a:rPr lang="en-US" sz="3200" b="1" dirty="0" smtClean="0">
                <a:latin typeface="Times New Roman" panose="02020603050405020304" pitchFamily="18" charset="0"/>
                <a:cs typeface="Times New Roman" panose="02020603050405020304" pitchFamily="18" charset="0"/>
              </a:rPr>
              <a:t>Hormones of Adrenal Cortex </a:t>
            </a:r>
            <a:br>
              <a:rPr lang="en-US" sz="3200" b="1" dirty="0" smtClean="0">
                <a:latin typeface="Times New Roman" panose="02020603050405020304" pitchFamily="18" charset="0"/>
                <a:cs typeface="Times New Roman" panose="02020603050405020304" pitchFamily="18" charset="0"/>
              </a:rPr>
            </a:br>
            <a:r>
              <a:rPr lang="en-US" sz="3200" b="1" dirty="0" smtClean="0">
                <a:latin typeface="Times New Roman" panose="02020603050405020304" pitchFamily="18" charset="0"/>
                <a:cs typeface="Times New Roman" panose="02020603050405020304" pitchFamily="18" charset="0"/>
              </a:rPr>
              <a:t>( Adrenocortical Hormones )</a:t>
            </a:r>
            <a:endParaRPr lang="ar-IQ"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9512" y="1484784"/>
            <a:ext cx="8640960" cy="4821168"/>
          </a:xfrm>
        </p:spPr>
        <p:style>
          <a:lnRef idx="2">
            <a:schemeClr val="dk1"/>
          </a:lnRef>
          <a:fillRef idx="1">
            <a:schemeClr val="lt1"/>
          </a:fillRef>
          <a:effectRef idx="0">
            <a:schemeClr val="dk1"/>
          </a:effectRef>
          <a:fontRef idx="minor">
            <a:schemeClr val="dk1"/>
          </a:fontRef>
        </p:style>
        <p:txBody>
          <a:bodyPr/>
          <a:lstStyle/>
          <a:p>
            <a:pPr algn="justLow" rtl="0"/>
            <a:endParaRPr lang="en-US" dirty="0" smtClean="0">
              <a:latin typeface="Times New Roman" panose="02020603050405020304" pitchFamily="18" charset="0"/>
              <a:cs typeface="Times New Roman" panose="02020603050405020304" pitchFamily="18" charset="0"/>
            </a:endParaRPr>
          </a:p>
          <a:p>
            <a:pPr algn="justLow" rtl="0"/>
            <a:r>
              <a:rPr lang="en-US" dirty="0" smtClean="0">
                <a:latin typeface="Times New Roman" panose="02020603050405020304" pitchFamily="18" charset="0"/>
                <a:cs typeface="Times New Roman" panose="02020603050405020304" pitchFamily="18" charset="0"/>
              </a:rPr>
              <a:t>Adrenocortical </a:t>
            </a:r>
            <a:r>
              <a:rPr lang="en-US" dirty="0">
                <a:latin typeface="Times New Roman" panose="02020603050405020304" pitchFamily="18" charset="0"/>
                <a:cs typeface="Times New Roman" panose="02020603050405020304" pitchFamily="18" charset="0"/>
              </a:rPr>
              <a:t>h</a:t>
            </a:r>
            <a:r>
              <a:rPr lang="en-US" dirty="0" smtClean="0">
                <a:latin typeface="Times New Roman" panose="02020603050405020304" pitchFamily="18" charset="0"/>
                <a:cs typeface="Times New Roman" panose="02020603050405020304" pitchFamily="18" charset="0"/>
              </a:rPr>
              <a:t>ormones are natural hormones biosynthesized from precursor cholesterol LDL . </a:t>
            </a:r>
          </a:p>
          <a:p>
            <a:pPr lvl="1" algn="l" rtl="0"/>
            <a:r>
              <a:rPr lang="en-US" sz="2000" b="1" dirty="0" smtClean="0">
                <a:latin typeface="Times New Roman" panose="02020603050405020304" pitchFamily="18" charset="0"/>
                <a:cs typeface="Times New Roman" panose="02020603050405020304" pitchFamily="18" charset="0"/>
              </a:rPr>
              <a:t>Mineralocorticoids</a:t>
            </a:r>
            <a:r>
              <a:rPr lang="en-US" sz="2000" dirty="0" smtClean="0">
                <a:latin typeface="Times New Roman" panose="02020603050405020304" pitchFamily="18" charset="0"/>
                <a:cs typeface="Times New Roman" panose="02020603050405020304" pitchFamily="18" charset="0"/>
              </a:rPr>
              <a:t> : Aldosterone synthesized and secreted by glomerulosa zone .</a:t>
            </a:r>
          </a:p>
          <a:p>
            <a:pPr lvl="1" algn="l" rtl="0"/>
            <a:r>
              <a:rPr lang="en-US" sz="2000" b="1" dirty="0" smtClean="0">
                <a:latin typeface="Times New Roman" panose="02020603050405020304" pitchFamily="18" charset="0"/>
                <a:cs typeface="Times New Roman" panose="02020603050405020304" pitchFamily="18" charset="0"/>
              </a:rPr>
              <a:t>Glucocorticoids</a:t>
            </a:r>
            <a:r>
              <a:rPr lang="en-US" sz="2000" dirty="0" smtClean="0">
                <a:latin typeface="Times New Roman" panose="02020603050405020304" pitchFamily="18" charset="0"/>
                <a:cs typeface="Times New Roman" panose="02020603050405020304" pitchFamily="18" charset="0"/>
              </a:rPr>
              <a:t> : Mainly cortisol and corticosterone, with cortisol is the predominant one in a ratio (7:1) </a:t>
            </a:r>
          </a:p>
          <a:p>
            <a:pPr lvl="1" algn="l" rtl="0"/>
            <a:r>
              <a:rPr lang="de-DE" sz="2000" b="1" dirty="0" smtClean="0">
                <a:latin typeface="Times New Roman" panose="02020603050405020304" pitchFamily="18" charset="0"/>
                <a:cs typeface="Times New Roman" panose="02020603050405020304" pitchFamily="18" charset="0"/>
              </a:rPr>
              <a:t>Androgens</a:t>
            </a:r>
            <a:r>
              <a:rPr lang="de-DE" sz="2000" dirty="0" smtClean="0">
                <a:latin typeface="Times New Roman" panose="02020603050405020304" pitchFamily="18" charset="0"/>
                <a:cs typeface="Times New Roman" panose="02020603050405020304" pitchFamily="18" charset="0"/>
              </a:rPr>
              <a:t>:Dehydroepiandrosterone (DHEA) and androstendione .</a:t>
            </a:r>
            <a:endParaRPr lang="en-US" sz="2000" dirty="0" smtClean="0">
              <a:latin typeface="Times New Roman" panose="02020603050405020304" pitchFamily="18" charset="0"/>
              <a:cs typeface="Times New Roman" panose="02020603050405020304" pitchFamily="18" charset="0"/>
            </a:endParaRPr>
          </a:p>
          <a:p>
            <a:pPr algn="justLow" rtl="0"/>
            <a:endParaRPr lang="ar-IQ"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6225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864096"/>
          </a:xfrm>
        </p:spPr>
        <p:txBody>
          <a:bodyPr>
            <a:normAutofit/>
          </a:bodyPr>
          <a:lstStyle/>
          <a:p>
            <a:pPr algn="ctr" rtl="0"/>
            <a:r>
              <a:rPr lang="en-US" dirty="0" smtClean="0">
                <a:latin typeface="Times New Roman" panose="02020603050405020304" pitchFamily="18" charset="0"/>
                <a:cs typeface="Times New Roman" panose="02020603050405020304" pitchFamily="18" charset="0"/>
              </a:rPr>
              <a:t>Steroidal structure </a:t>
            </a:r>
            <a:endParaRPr lang="ar-IQ"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683568" y="2276872"/>
            <a:ext cx="3246115" cy="3096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4860032" y="2276872"/>
            <a:ext cx="3456384" cy="3096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54159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071546"/>
            <a:ext cx="8229600" cy="485246"/>
          </a:xfrm>
        </p:spPr>
        <p:txBody>
          <a:bodyPr>
            <a:normAutofit fontScale="90000"/>
          </a:bodyPr>
          <a:lstStyle/>
          <a:p>
            <a:pPr algn="justLow" rtl="0"/>
            <a:r>
              <a:rPr lang="en-US" b="1" dirty="0" smtClean="0">
                <a:latin typeface="Times New Roman" panose="02020603050405020304" pitchFamily="18" charset="0"/>
                <a:cs typeface="Times New Roman" panose="02020603050405020304" pitchFamily="18" charset="0"/>
              </a:rPr>
              <a:t>Mineralocorticoids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ar-IQ"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908720"/>
            <a:ext cx="8229600" cy="5415880"/>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justLow" rtl="0"/>
            <a:r>
              <a:rPr lang="en-US" dirty="0" err="1" smtClean="0">
                <a:latin typeface="Times New Roman" panose="02020603050405020304" pitchFamily="18" charset="0"/>
                <a:cs typeface="Times New Roman" panose="02020603050405020304" pitchFamily="18" charset="0"/>
              </a:rPr>
              <a:t>Aldosteron</a:t>
            </a:r>
            <a:r>
              <a:rPr lang="en-US" dirty="0" smtClean="0">
                <a:latin typeface="Times New Roman" panose="02020603050405020304" pitchFamily="18" charset="0"/>
                <a:cs typeface="Times New Roman" panose="02020603050405020304" pitchFamily="18" charset="0"/>
              </a:rPr>
              <a:t>: is the primary mineralocorticoid hormone secreted from adrenal cortex that is essential for maintenance of Na+ and </a:t>
            </a:r>
            <a:r>
              <a:rPr lang="en-GB" dirty="0">
                <a:latin typeface="Times New Roman" panose="02020603050405020304" pitchFamily="18" charset="0"/>
                <a:cs typeface="Times New Roman" panose="02020603050405020304" pitchFamily="18" charset="0"/>
              </a:rPr>
              <a:t>electrolyte balance</a:t>
            </a:r>
            <a:r>
              <a:rPr lang="en-US" dirty="0" smtClean="0">
                <a:latin typeface="Times New Roman" panose="02020603050405020304" pitchFamily="18" charset="0"/>
                <a:cs typeface="Times New Roman" panose="02020603050405020304" pitchFamily="18" charset="0"/>
              </a:rPr>
              <a:t>.</a:t>
            </a:r>
          </a:p>
          <a:p>
            <a:pPr marL="0" indent="0" algn="justLow" rtl="0">
              <a:buNone/>
            </a:pPr>
            <a:endParaRPr lang="en-GB" dirty="0">
              <a:latin typeface="Times New Roman" panose="02020603050405020304" pitchFamily="18" charset="0"/>
              <a:cs typeface="Times New Roman" panose="02020603050405020304" pitchFamily="18" charset="0"/>
            </a:endParaRPr>
          </a:p>
          <a:p>
            <a:pPr algn="justLow" rtl="0"/>
            <a:r>
              <a:rPr lang="en-GB" dirty="0" smtClean="0">
                <a:latin typeface="Times New Roman" panose="02020603050405020304" pitchFamily="18" charset="0"/>
                <a:cs typeface="Times New Roman" panose="02020603050405020304" pitchFamily="18" charset="0"/>
              </a:rPr>
              <a:t>Its </a:t>
            </a:r>
            <a:r>
              <a:rPr lang="en-GB" dirty="0">
                <a:latin typeface="Times New Roman" panose="02020603050405020304" pitchFamily="18" charset="0"/>
                <a:cs typeface="Times New Roman" panose="02020603050405020304" pitchFamily="18" charset="0"/>
              </a:rPr>
              <a:t>primary site of action is the distal tubules of the kidney nephron where it promotes Na+ retention into the blood and enhances K+ elimination into the urine filtrate</a:t>
            </a:r>
            <a:r>
              <a:rPr lang="en-GB" dirty="0" smtClean="0">
                <a:latin typeface="Times New Roman" panose="02020603050405020304" pitchFamily="18" charset="0"/>
                <a:cs typeface="Times New Roman" panose="02020603050405020304" pitchFamily="18" charset="0"/>
              </a:rPr>
              <a:t>.</a:t>
            </a:r>
          </a:p>
          <a:p>
            <a:pPr marL="0" indent="0" algn="justLow" rtl="0">
              <a:buNone/>
            </a:pPr>
            <a:endParaRPr lang="en-GB" dirty="0" smtClean="0">
              <a:latin typeface="Times New Roman" panose="02020603050405020304" pitchFamily="18" charset="0"/>
              <a:cs typeface="Times New Roman" panose="02020603050405020304" pitchFamily="18" charset="0"/>
            </a:endParaRPr>
          </a:p>
          <a:p>
            <a:pPr algn="justLow" rtl="0"/>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If Na+ is retained, H20 is osmotically attracted to Na+ and therefore is retained as well.  This increase in water in the blood causes an increased blood volume.  This is important in the long-term regulation of blood pressure. </a:t>
            </a:r>
            <a:endParaRPr lang="en-GB" dirty="0" smtClean="0">
              <a:latin typeface="Times New Roman" panose="02020603050405020304" pitchFamily="18" charset="0"/>
              <a:cs typeface="Times New Roman" panose="02020603050405020304" pitchFamily="18" charset="0"/>
            </a:endParaRPr>
          </a:p>
          <a:p>
            <a:pPr marL="0" indent="0" algn="justLow" rtl="0">
              <a:buNone/>
            </a:pPr>
            <a:endParaRPr lang="en-GB" dirty="0" smtClean="0">
              <a:latin typeface="Times New Roman" panose="02020603050405020304" pitchFamily="18" charset="0"/>
              <a:cs typeface="Times New Roman" panose="02020603050405020304" pitchFamily="18" charset="0"/>
            </a:endParaRPr>
          </a:p>
          <a:p>
            <a:pPr algn="justLow" rtl="0"/>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Without mineralocorticoids, death will occur due to large loss of plasma volume that would be lead to circulatory shock.   </a:t>
            </a:r>
            <a:endParaRPr lang="en-GB" dirty="0" smtClean="0">
              <a:latin typeface="Times New Roman" panose="02020603050405020304" pitchFamily="18" charset="0"/>
              <a:cs typeface="Times New Roman" panose="02020603050405020304" pitchFamily="18" charset="0"/>
            </a:endParaRPr>
          </a:p>
          <a:p>
            <a:pPr algn="justLow" rtl="0"/>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5156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214422"/>
            <a:ext cx="8229600" cy="1143000"/>
          </a:xfrm>
        </p:spPr>
        <p:txBody>
          <a:bodyPr>
            <a:normAutofit fontScale="90000"/>
          </a:bodyPr>
          <a:lstStyle/>
          <a:p>
            <a:pPr algn="ctr" rtl="0"/>
            <a:r>
              <a:rPr lang="en-US" sz="3600" b="1" dirty="0" smtClean="0">
                <a:latin typeface="Times New Roman" panose="02020603050405020304" pitchFamily="18" charset="0"/>
                <a:cs typeface="Times New Roman" panose="02020603050405020304" pitchFamily="18" charset="0"/>
              </a:rPr>
              <a:t>Physiological Effects of Aldosterone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ar-IQ"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340768"/>
            <a:ext cx="8229600" cy="4983832"/>
          </a:xfrm>
        </p:spPr>
        <p:style>
          <a:lnRef idx="2">
            <a:schemeClr val="dk1"/>
          </a:lnRef>
          <a:fillRef idx="1">
            <a:schemeClr val="lt1"/>
          </a:fillRef>
          <a:effectRef idx="0">
            <a:schemeClr val="dk1"/>
          </a:effectRef>
          <a:fontRef idx="minor">
            <a:schemeClr val="dk1"/>
          </a:fontRef>
        </p:style>
        <p:txBody>
          <a:bodyPr>
            <a:normAutofit/>
          </a:bodyPr>
          <a:lstStyle/>
          <a:p>
            <a:pPr algn="justLow" rtl="0"/>
            <a:r>
              <a:rPr lang="en-US" dirty="0" smtClean="0">
                <a:latin typeface="Times New Roman" panose="02020603050405020304" pitchFamily="18" charset="0"/>
                <a:cs typeface="Times New Roman" panose="02020603050405020304" pitchFamily="18" charset="0"/>
              </a:rPr>
              <a:t>Effects on electrolyte : </a:t>
            </a:r>
          </a:p>
          <a:p>
            <a:pPr algn="justLow" rtl="0"/>
            <a:r>
              <a:rPr lang="en-US" dirty="0" err="1" smtClean="0">
                <a:latin typeface="Times New Roman" panose="02020603050405020304" pitchFamily="18" charset="0"/>
                <a:cs typeface="Times New Roman" panose="02020603050405020304" pitchFamily="18" charset="0"/>
              </a:rPr>
              <a:t>Aldesteron</a:t>
            </a:r>
            <a:r>
              <a:rPr lang="en-US" dirty="0" smtClean="0">
                <a:latin typeface="Times New Roman" panose="02020603050405020304" pitchFamily="18" charset="0"/>
                <a:cs typeface="Times New Roman" panose="02020603050405020304" pitchFamily="18" charset="0"/>
              </a:rPr>
              <a:t> increased Na+ </a:t>
            </a:r>
            <a:r>
              <a:rPr lang="en-US" dirty="0" err="1" smtClean="0">
                <a:latin typeface="Times New Roman" panose="02020603050405020304" pitchFamily="18" charset="0"/>
                <a:cs typeface="Times New Roman" panose="02020603050405020304" pitchFamily="18" charset="0"/>
              </a:rPr>
              <a:t>reabsorbtion</a:t>
            </a:r>
            <a:r>
              <a:rPr lang="en-US" dirty="0" smtClean="0">
                <a:latin typeface="Times New Roman" panose="02020603050405020304" pitchFamily="18" charset="0"/>
                <a:cs typeface="Times New Roman" panose="02020603050405020304" pitchFamily="18" charset="0"/>
              </a:rPr>
              <a:t> and Cl</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From urine , sweat and saliva the action is especially on kidney collecting ducts exchanged for K+, thus  results in  K+ diuresis and an increasing in urine acidity .</a:t>
            </a:r>
          </a:p>
          <a:p>
            <a:pPr algn="justLow" rtl="0"/>
            <a:endParaRPr lang="en-US" dirty="0" smtClean="0">
              <a:latin typeface="Times New Roman" panose="02020603050405020304" pitchFamily="18" charset="0"/>
              <a:cs typeface="Times New Roman" panose="02020603050405020304" pitchFamily="18" charset="0"/>
            </a:endParaRPr>
          </a:p>
          <a:p>
            <a:pPr algn="justLow" rtl="0"/>
            <a:r>
              <a:rPr lang="en-US" dirty="0" smtClean="0">
                <a:latin typeface="Times New Roman" panose="02020603050405020304" pitchFamily="18" charset="0"/>
                <a:cs typeface="Times New Roman" panose="02020603050405020304" pitchFamily="18" charset="0"/>
              </a:rPr>
              <a:t>Effects on water : </a:t>
            </a:r>
          </a:p>
          <a:p>
            <a:pPr algn="justLow" rtl="0"/>
            <a:r>
              <a:rPr lang="en-US" dirty="0" smtClean="0">
                <a:latin typeface="Times New Roman" panose="02020603050405020304" pitchFamily="18" charset="0"/>
                <a:cs typeface="Times New Roman" panose="02020603050405020304" pitchFamily="18" charset="0"/>
              </a:rPr>
              <a:t>Retaining of Na+ and Cl</a:t>
            </a:r>
            <a:r>
              <a:rPr lang="en-US" baseline="300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reduces osmotic pressure in the tubule resulting in water osmosis and increased ECF volume by 10-15% which may lead to increased cardiac out put .</a:t>
            </a:r>
          </a:p>
          <a:p>
            <a:pPr algn="justLow" rtl="0"/>
            <a:endParaRPr lang="ar-IQ"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3198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669" y="260648"/>
            <a:ext cx="8229600" cy="636680"/>
          </a:xfrm>
        </p:spPr>
        <p:txBody>
          <a:bodyPr>
            <a:normAutofit fontScale="90000"/>
          </a:bodyPr>
          <a:lstStyle/>
          <a:p>
            <a:pPr algn="ctr" rtl="0"/>
            <a:r>
              <a:rPr lang="en-GB" dirty="0" smtClean="0">
                <a:latin typeface="Times New Roman" panose="02020603050405020304" pitchFamily="18" charset="0"/>
                <a:cs typeface="Times New Roman" panose="02020603050405020304" pitchFamily="18" charset="0"/>
              </a:rPr>
              <a:t>Mechanism of Action </a:t>
            </a:r>
            <a:endParaRPr lang="ar-IQ"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897328"/>
            <a:ext cx="8229600" cy="5772032"/>
          </a:xfrm>
        </p:spPr>
        <p:style>
          <a:lnRef idx="2">
            <a:schemeClr val="dk1"/>
          </a:lnRef>
          <a:fillRef idx="1">
            <a:schemeClr val="lt1"/>
          </a:fillRef>
          <a:effectRef idx="0">
            <a:schemeClr val="dk1"/>
          </a:effectRef>
          <a:fontRef idx="minor">
            <a:schemeClr val="dk1"/>
          </a:fontRef>
        </p:style>
        <p:txBody>
          <a:bodyPr>
            <a:noAutofit/>
          </a:bodyPr>
          <a:lstStyle/>
          <a:p>
            <a:pPr algn="justLow" rtl="0"/>
            <a:endParaRPr lang="en-US" sz="1800" dirty="0" smtClean="0">
              <a:latin typeface="Times New Roman" pitchFamily="18" charset="0"/>
              <a:cs typeface="Times New Roman" pitchFamily="18" charset="0"/>
            </a:endParaRPr>
          </a:p>
          <a:p>
            <a:pPr algn="justLow" rtl="0"/>
            <a:r>
              <a:rPr lang="en-US" sz="1800" dirty="0" smtClean="0">
                <a:latin typeface="Times New Roman" pitchFamily="18" charset="0"/>
                <a:cs typeface="Times New Roman" pitchFamily="18" charset="0"/>
              </a:rPr>
              <a:t>Aldosterone acts on the distal tubule of the nephron to increase sodium reabsorption. The mechanism of action involves an increase in the number of sodium-permeable channels on the luminal surface of the distal tubule and an increase in the activity of the Na+–K+ ATPase pump on the surface of the tubule.</a:t>
            </a:r>
          </a:p>
          <a:p>
            <a:pPr marL="0" indent="0" algn="justLow" rtl="0">
              <a:buNone/>
            </a:pPr>
            <a:endParaRPr lang="en-US" sz="1800" dirty="0" smtClean="0">
              <a:latin typeface="Times New Roman" pitchFamily="18" charset="0"/>
              <a:cs typeface="Times New Roman" pitchFamily="18" charset="0"/>
            </a:endParaRPr>
          </a:p>
          <a:p>
            <a:pPr algn="justLow" rtl="0"/>
            <a:r>
              <a:rPr lang="en-US" sz="1800" dirty="0" smtClean="0">
                <a:latin typeface="Times New Roman" pitchFamily="18" charset="0"/>
                <a:cs typeface="Times New Roman" pitchFamily="18" charset="0"/>
              </a:rPr>
              <a:t>Sodium diffuses down its concentration gradient out of the lumen and into the tubular cells. The pump then actively removes the sodium from cells of the distal tubule and into the extracellular fluid so that it may diffuse into the surrounding capillaries and return to the circulation.</a:t>
            </a:r>
          </a:p>
          <a:p>
            <a:pPr marL="0" indent="0" algn="justLow" rtl="0">
              <a:buNone/>
            </a:pPr>
            <a:endParaRPr lang="en-US" sz="1800" dirty="0" smtClean="0">
              <a:latin typeface="Times New Roman" pitchFamily="18" charset="0"/>
              <a:cs typeface="Times New Roman" pitchFamily="18" charset="0"/>
            </a:endParaRPr>
          </a:p>
          <a:p>
            <a:pPr algn="justLow" rtl="0"/>
            <a:r>
              <a:rPr lang="en-US" sz="1800" dirty="0" smtClean="0">
                <a:latin typeface="Times New Roman" pitchFamily="18" charset="0"/>
                <a:cs typeface="Times New Roman" pitchFamily="18" charset="0"/>
              </a:rPr>
              <a:t>Due to its osmotic effects, the retention of sodium is accompanied by the retention  of water. In other words, wherever sodium goes, water follows. As a result, </a:t>
            </a:r>
            <a:r>
              <a:rPr lang="en-US" sz="1800" dirty="0" err="1" smtClean="0">
                <a:latin typeface="Times New Roman" pitchFamily="18" charset="0"/>
                <a:cs typeface="Times New Roman" pitchFamily="18" charset="0"/>
              </a:rPr>
              <a:t>Aldosterone</a:t>
            </a:r>
            <a:r>
              <a:rPr lang="en-US" sz="1800" dirty="0" smtClean="0">
                <a:latin typeface="Times New Roman" pitchFamily="18" charset="0"/>
                <a:cs typeface="Times New Roman" pitchFamily="18" charset="0"/>
              </a:rPr>
              <a:t> is very important in regulation of blood volume and blood pressure. The retention of sodium and water expands the blood volume and, consequently, increases mean arterial pressure.</a:t>
            </a:r>
          </a:p>
          <a:p>
            <a:pPr algn="justLow" rtl="0"/>
            <a:endParaRPr lang="en-US" sz="1800" dirty="0" smtClean="0">
              <a:latin typeface="Times New Roman" pitchFamily="18" charset="0"/>
              <a:cs typeface="Times New Roman" pitchFamily="18" charset="0"/>
            </a:endParaRPr>
          </a:p>
          <a:p>
            <a:pPr algn="justLow" rtl="0"/>
            <a:r>
              <a:rPr lang="en-US" sz="1800" dirty="0" smtClean="0">
                <a:latin typeface="Times New Roman" pitchFamily="18" charset="0"/>
                <a:cs typeface="Times New Roman" pitchFamily="18" charset="0"/>
              </a:rPr>
              <a:t>The retention of sodium is coupled to the excretion of potassium. For every three Na+ ions reabsorbed, two K+ ions and one H+ ion are excreted. </a:t>
            </a:r>
          </a:p>
          <a:p>
            <a:pPr algn="justLow" rtl="0">
              <a:buNone/>
            </a:pPr>
            <a:endParaRPr lang="en-US" sz="1800" dirty="0" smtClean="0">
              <a:latin typeface="Times New Roman" pitchFamily="18" charset="0"/>
              <a:cs typeface="Times New Roman" pitchFamily="18" charset="0"/>
            </a:endParaRPr>
          </a:p>
          <a:p>
            <a:pPr algn="justLow" rtl="0">
              <a:buNone/>
            </a:pPr>
            <a:r>
              <a:rPr lang="ar-IQ" sz="1800"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pPr algn="justLow" rtl="0">
              <a:buNone/>
            </a:pPr>
            <a:r>
              <a:rPr lang="ar-IQ" sz="1800"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pPr algn="justLow" rtl="0">
              <a:buNone/>
            </a:pPr>
            <a:r>
              <a:rPr lang="ar-IQ" sz="1800"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pPr algn="justLow" rtl="0">
              <a:buNone/>
            </a:pPr>
            <a:r>
              <a:rPr lang="en-US" sz="1800" dirty="0" smtClean="0">
                <a:latin typeface="Times New Roman" pitchFamily="18" charset="0"/>
                <a:cs typeface="Times New Roman" pitchFamily="18" charset="0"/>
              </a:rPr>
              <a:t> </a:t>
            </a:r>
          </a:p>
          <a:p>
            <a:pPr algn="justLow" rtl="0"/>
            <a:endParaRPr lang="ar-IQ" sz="1800" dirty="0">
              <a:latin typeface="Times New Roman" pitchFamily="18" charset="0"/>
              <a:cs typeface="Times New Roman" pitchFamily="18" charset="0"/>
            </a:endParaRPr>
          </a:p>
        </p:txBody>
      </p:sp>
    </p:spTree>
    <p:extLst>
      <p:ext uri="{BB962C8B-B14F-4D97-AF65-F5344CB8AC3E}">
        <p14:creationId xmlns:p14="http://schemas.microsoft.com/office/powerpoint/2010/main" val="59505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20080"/>
          </a:xfrm>
        </p:spPr>
        <p:txBody>
          <a:bodyPr>
            <a:noAutofit/>
          </a:bodyPr>
          <a:lstStyle/>
          <a:p>
            <a:pPr algn="ctr" rtl="0"/>
            <a:r>
              <a:rPr lang="en-US" sz="3600" b="1" dirty="0">
                <a:latin typeface="Times New Roman" panose="02020603050405020304" pitchFamily="18" charset="0"/>
                <a:cs typeface="Times New Roman" panose="02020603050405020304" pitchFamily="18" charset="0"/>
              </a:rPr>
              <a:t>Aldosterone </a:t>
            </a:r>
            <a:r>
              <a:rPr lang="en-US" sz="3600" b="1" dirty="0" smtClean="0">
                <a:latin typeface="Times New Roman" panose="02020603050405020304" pitchFamily="18" charset="0"/>
                <a:cs typeface="Times New Roman" panose="02020603050405020304" pitchFamily="18" charset="0"/>
              </a:rPr>
              <a:t>Biosynthesis</a:t>
            </a:r>
            <a:endParaRPr lang="ar-IQ"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052736"/>
            <a:ext cx="8229600" cy="936104"/>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justLow" rtl="0"/>
            <a:endParaRPr lang="en-US" dirty="0" smtClean="0">
              <a:latin typeface="Times New Roman" panose="02020603050405020304" pitchFamily="18" charset="0"/>
              <a:cs typeface="Times New Roman" panose="02020603050405020304" pitchFamily="18" charset="0"/>
            </a:endParaRPr>
          </a:p>
          <a:p>
            <a:pPr algn="justLow" rtl="0"/>
            <a:r>
              <a:rPr lang="en-US" sz="1900" dirty="0" smtClean="0">
                <a:latin typeface="Times New Roman" panose="02020603050405020304" pitchFamily="18" charset="0"/>
                <a:cs typeface="Times New Roman" panose="02020603050405020304" pitchFamily="18" charset="0"/>
              </a:rPr>
              <a:t>Aldosterone synthesis and </a:t>
            </a:r>
            <a:r>
              <a:rPr lang="en-US" sz="1900" dirty="0" err="1" smtClean="0">
                <a:latin typeface="Times New Roman" panose="02020603050405020304" pitchFamily="18" charset="0"/>
                <a:cs typeface="Times New Roman" panose="02020603050405020304" pitchFamily="18" charset="0"/>
              </a:rPr>
              <a:t>secreation</a:t>
            </a:r>
            <a:r>
              <a:rPr lang="en-US" sz="1900" dirty="0" smtClean="0">
                <a:latin typeface="Times New Roman" panose="02020603050405020304" pitchFamily="18" charset="0"/>
                <a:cs typeface="Times New Roman" panose="02020603050405020304" pitchFamily="18" charset="0"/>
              </a:rPr>
              <a:t> occur in the zona glomerulosa by aldosterone synthase ,under the influence of ACTH and Angiotensin II .</a:t>
            </a:r>
          </a:p>
          <a:p>
            <a:pPr algn="justLow" rtl="0"/>
            <a:endParaRPr lang="en-US" dirty="0" smtClean="0">
              <a:latin typeface="Times New Roman" panose="02020603050405020304" pitchFamily="18" charset="0"/>
              <a:cs typeface="Times New Roman" panose="02020603050405020304" pitchFamily="18" charset="0"/>
            </a:endParaRPr>
          </a:p>
          <a:p>
            <a:pPr algn="justLow" rtl="0"/>
            <a:endParaRPr lang="ar-IQ"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57200" y="2204865"/>
            <a:ext cx="8229600" cy="4248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51217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92088"/>
          </a:xfrm>
        </p:spPr>
        <p:txBody>
          <a:bodyPr>
            <a:normAutofit fontScale="90000"/>
          </a:bodyPr>
          <a:lstStyle/>
          <a:p>
            <a:pPr algn="ctr" rtl="0"/>
            <a:r>
              <a:rPr lang="en-GB" sz="3200" dirty="0">
                <a:latin typeface="Times New Roman" panose="02020603050405020304" pitchFamily="18" charset="0"/>
                <a:cs typeface="Times New Roman" panose="02020603050405020304" pitchFamily="18" charset="0"/>
              </a:rPr>
              <a:t>Regulation of Aldosterone S</a:t>
            </a:r>
            <a:r>
              <a:rPr lang="en-GB" sz="3200" dirty="0" smtClean="0">
                <a:latin typeface="Times New Roman" panose="02020603050405020304" pitchFamily="18" charset="0"/>
                <a:cs typeface="Times New Roman" panose="02020603050405020304" pitchFamily="18" charset="0"/>
              </a:rPr>
              <a:t>ecretion</a:t>
            </a:r>
            <a:r>
              <a:rPr lang="en-GB" sz="3200" dirty="0">
                <a:latin typeface="Times New Roman" panose="02020603050405020304" pitchFamily="18" charset="0"/>
                <a:cs typeface="Times New Roman" panose="02020603050405020304" pitchFamily="18" charset="0"/>
              </a:rPr>
              <a:t/>
            </a:r>
            <a:br>
              <a:rPr lang="en-GB" sz="3200" dirty="0">
                <a:latin typeface="Times New Roman" panose="02020603050405020304" pitchFamily="18" charset="0"/>
                <a:cs typeface="Times New Roman" panose="02020603050405020304" pitchFamily="18" charset="0"/>
              </a:rPr>
            </a:br>
            <a:endParaRPr lang="en-GB"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96752"/>
            <a:ext cx="8229600" cy="5127848"/>
          </a:xfrm>
        </p:spPr>
        <p:style>
          <a:lnRef idx="2">
            <a:schemeClr val="dk1"/>
          </a:lnRef>
          <a:fillRef idx="1">
            <a:schemeClr val="lt1"/>
          </a:fillRef>
          <a:effectRef idx="0">
            <a:schemeClr val="dk1"/>
          </a:effectRef>
          <a:fontRef idx="minor">
            <a:schemeClr val="dk1"/>
          </a:fontRef>
        </p:style>
        <p:txBody>
          <a:bodyPr/>
          <a:lstStyle/>
          <a:p>
            <a:pPr algn="justLow" rtl="0"/>
            <a:r>
              <a:rPr lang="en-GB" dirty="0" smtClean="0">
                <a:latin typeface="Times New Roman" panose="02020603050405020304" pitchFamily="18" charset="0"/>
                <a:cs typeface="Times New Roman" panose="02020603050405020304" pitchFamily="18" charset="0"/>
              </a:rPr>
              <a:t>Aldosterone </a:t>
            </a:r>
            <a:r>
              <a:rPr lang="en-GB" dirty="0">
                <a:latin typeface="Times New Roman" panose="02020603050405020304" pitchFamily="18" charset="0"/>
                <a:cs typeface="Times New Roman" panose="02020603050405020304" pitchFamily="18" charset="0"/>
              </a:rPr>
              <a:t>is released due to: </a:t>
            </a:r>
            <a:endParaRPr lang="en-GB" dirty="0" smtClean="0">
              <a:latin typeface="Times New Roman" panose="02020603050405020304" pitchFamily="18" charset="0"/>
              <a:cs typeface="Times New Roman" panose="02020603050405020304" pitchFamily="18" charset="0"/>
            </a:endParaRPr>
          </a:p>
          <a:p>
            <a:pPr lvl="1" algn="justLow" rtl="0"/>
            <a:r>
              <a:rPr lang="en-GB" dirty="0" smtClean="0">
                <a:latin typeface="Times New Roman" panose="02020603050405020304" pitchFamily="18" charset="0"/>
                <a:cs typeface="Times New Roman" panose="02020603050405020304" pitchFamily="18" charset="0"/>
              </a:rPr>
              <a:t>Activation </a:t>
            </a:r>
            <a:r>
              <a:rPr lang="en-GB" dirty="0">
                <a:latin typeface="Times New Roman" panose="02020603050405020304" pitchFamily="18" charset="0"/>
                <a:cs typeface="Times New Roman" panose="02020603050405020304" pitchFamily="18" charset="0"/>
              </a:rPr>
              <a:t>of the renin-angiotensin system in the kidneys </a:t>
            </a:r>
            <a:r>
              <a:rPr lang="en-GB" dirty="0" smtClean="0">
                <a:latin typeface="Times New Roman" panose="02020603050405020304" pitchFamily="18" charset="0"/>
                <a:cs typeface="Times New Roman" panose="02020603050405020304" pitchFamily="18" charset="0"/>
              </a:rPr>
              <a:t>which is </a:t>
            </a:r>
            <a:r>
              <a:rPr lang="en-GB" dirty="0">
                <a:latin typeface="Times New Roman" panose="02020603050405020304" pitchFamily="18" charset="0"/>
                <a:cs typeface="Times New Roman" panose="02020603050405020304" pitchFamily="18" charset="0"/>
              </a:rPr>
              <a:t>related to a decrease in Na+ and decrease in BP</a:t>
            </a:r>
            <a:r>
              <a:rPr lang="en-GB" dirty="0" smtClean="0">
                <a:latin typeface="Times New Roman" panose="02020603050405020304" pitchFamily="18" charset="0"/>
                <a:cs typeface="Times New Roman" panose="02020603050405020304" pitchFamily="18" charset="0"/>
              </a:rPr>
              <a:t>.</a:t>
            </a:r>
          </a:p>
          <a:p>
            <a:pPr marL="393192" lvl="1" indent="0" algn="justLow" rtl="0">
              <a:buNone/>
            </a:pPr>
            <a:r>
              <a:rPr lang="en-GB" dirty="0" smtClean="0">
                <a:latin typeface="Times New Roman" panose="02020603050405020304" pitchFamily="18" charset="0"/>
                <a:cs typeface="Times New Roman" panose="02020603050405020304" pitchFamily="18" charset="0"/>
              </a:rPr>
              <a:t> </a:t>
            </a:r>
          </a:p>
          <a:p>
            <a:pPr lvl="1" algn="justLow" rtl="0"/>
            <a:r>
              <a:rPr lang="en-GB" dirty="0" smtClean="0">
                <a:latin typeface="Times New Roman" panose="02020603050405020304" pitchFamily="18" charset="0"/>
                <a:cs typeface="Times New Roman" panose="02020603050405020304" pitchFamily="18" charset="0"/>
              </a:rPr>
              <a:t>Direct </a:t>
            </a:r>
            <a:r>
              <a:rPr lang="en-GB" dirty="0">
                <a:latin typeface="Times New Roman" panose="02020603050405020304" pitchFamily="18" charset="0"/>
                <a:cs typeface="Times New Roman" panose="02020603050405020304" pitchFamily="18" charset="0"/>
              </a:rPr>
              <a:t>stimulation of the adrenal cortex by increase in blood K+ concentration </a:t>
            </a:r>
            <a:r>
              <a:rPr lang="en-US" dirty="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hyperkaleamia</a:t>
            </a:r>
            <a:r>
              <a:rPr lang="en-US" dirty="0" smtClean="0">
                <a:latin typeface="Times New Roman" panose="02020603050405020304" pitchFamily="18" charset="0"/>
                <a:cs typeface="Times New Roman" panose="02020603050405020304" pitchFamily="18" charset="0"/>
              </a:rPr>
              <a:t>) or </a:t>
            </a:r>
            <a:r>
              <a:rPr lang="en-US" dirty="0">
                <a:latin typeface="Times New Roman" panose="02020603050405020304" pitchFamily="18" charset="0"/>
                <a:cs typeface="Times New Roman" panose="02020603050405020304" pitchFamily="18" charset="0"/>
              </a:rPr>
              <a:t>decreased Na+ &amp; ECF volume                                               </a:t>
            </a:r>
          </a:p>
          <a:p>
            <a:pPr lvl="1" algn="justLow" rtl="0"/>
            <a:endParaRPr lang="en-GB" dirty="0" smtClean="0">
              <a:latin typeface="Times New Roman" panose="02020603050405020304" pitchFamily="18" charset="0"/>
              <a:cs typeface="Times New Roman" panose="02020603050405020304" pitchFamily="18" charset="0"/>
            </a:endParaRPr>
          </a:p>
          <a:p>
            <a:pPr lvl="1" algn="justLow" rtl="0"/>
            <a:r>
              <a:rPr lang="en-GB" dirty="0" smtClean="0">
                <a:latin typeface="Times New Roman" panose="02020603050405020304" pitchFamily="18" charset="0"/>
                <a:cs typeface="Times New Roman" panose="02020603050405020304" pitchFamily="18" charset="0"/>
              </a:rPr>
              <a:t>This </a:t>
            </a:r>
            <a:r>
              <a:rPr lang="en-GB" dirty="0">
                <a:latin typeface="Times New Roman" panose="02020603050405020304" pitchFamily="18" charset="0"/>
                <a:cs typeface="Times New Roman" panose="02020603050405020304" pitchFamily="18" charset="0"/>
              </a:rPr>
              <a:t>zone is relatively independent of the anterior pituitary hormone influence of ACTH. It may have a weak effect in releasing aldosterone but in general it does not. </a:t>
            </a:r>
          </a:p>
        </p:txBody>
      </p:sp>
    </p:spTree>
    <p:extLst>
      <p:ext uri="{BB962C8B-B14F-4D97-AF65-F5344CB8AC3E}">
        <p14:creationId xmlns:p14="http://schemas.microsoft.com/office/powerpoint/2010/main" val="1891973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20080"/>
          </a:xfrm>
        </p:spPr>
        <p:txBody>
          <a:bodyPr>
            <a:normAutofit fontScale="90000"/>
          </a:bodyPr>
          <a:lstStyle/>
          <a:p>
            <a:pPr algn="ctr" rtl="0"/>
            <a:r>
              <a:rPr lang="en-US" dirty="0" smtClean="0">
                <a:latin typeface="Times New Roman" panose="02020603050405020304" pitchFamily="18" charset="0"/>
                <a:cs typeface="Times New Roman" panose="02020603050405020304" pitchFamily="18" charset="0"/>
              </a:rPr>
              <a:t>Feed back control of aldosterone </a:t>
            </a:r>
            <a:endParaRPr lang="ar-IQ" dirty="0">
              <a:latin typeface="Times New Roman" panose="02020603050405020304" pitchFamily="18" charset="0"/>
              <a:cs typeface="Times New Roman" panose="02020603050405020304" pitchFamily="18" charset="0"/>
            </a:endParaRPr>
          </a:p>
        </p:txBody>
      </p:sp>
      <p:pic>
        <p:nvPicPr>
          <p:cNvPr id="5122" name="Picture 2"/>
          <p:cNvPicPr>
            <a:picLocks noGrp="1" noChangeAspect="1" noChangeArrowheads="1"/>
          </p:cNvPicPr>
          <p:nvPr>
            <p:ph idx="1"/>
          </p:nvPr>
        </p:nvPicPr>
        <p:blipFill>
          <a:blip r:embed="rId2"/>
          <a:srcRect/>
          <a:stretch>
            <a:fillRect/>
          </a:stretch>
        </p:blipFill>
        <p:spPr bwMode="auto">
          <a:xfrm>
            <a:off x="1081087" y="1052736"/>
            <a:ext cx="6981825" cy="5805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12551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38506" y="188640"/>
            <a:ext cx="7778824" cy="72008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rtl="0" eaLnBrk="1" hangingPunct="1"/>
            <a:r>
              <a:rPr lang="en-US" altLang="en-US" dirty="0" smtClean="0">
                <a:latin typeface="Times New Roman" panose="02020603050405020304" pitchFamily="18" charset="0"/>
                <a:cs typeface="Times New Roman" panose="02020603050405020304" pitchFamily="18" charset="0"/>
              </a:rPr>
              <a:t> </a:t>
            </a:r>
            <a:r>
              <a:rPr lang="en-US" altLang="en-US" sz="3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Adrenal</a:t>
            </a:r>
            <a:r>
              <a:rPr lang="en-US" altLang="en-US" sz="3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3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Anatomy</a:t>
            </a:r>
            <a:r>
              <a:rPr lang="en-US" altLang="en-US" sz="3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3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&amp;</a:t>
            </a:r>
            <a:r>
              <a:rPr lang="en-US" altLang="en-US" sz="3600" b="1" dirty="0"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360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Physiology</a:t>
            </a:r>
            <a:endParaRPr lang="en-US" altLang="en-US" sz="3600" dirty="0" smtClean="0">
              <a:latin typeface="Times New Roman" panose="02020603050405020304" pitchFamily="18" charset="0"/>
              <a:cs typeface="Times New Roman" panose="02020603050405020304" pitchFamily="18" charset="0"/>
            </a:endParaRPr>
          </a:p>
        </p:txBody>
      </p:sp>
      <p:sp>
        <p:nvSpPr>
          <p:cNvPr id="6147" name="Rectangle 3"/>
          <p:cNvSpPr>
            <a:spLocks noGrp="1" noChangeArrowheads="1"/>
          </p:cNvSpPr>
          <p:nvPr>
            <p:ph type="body" idx="1"/>
          </p:nvPr>
        </p:nvSpPr>
        <p:spPr>
          <a:xfrm>
            <a:off x="179512" y="980728"/>
            <a:ext cx="8568952" cy="5616624"/>
          </a:xfrm>
        </p:spPr>
        <p:style>
          <a:lnRef idx="2">
            <a:schemeClr val="dk1"/>
          </a:lnRef>
          <a:fillRef idx="1">
            <a:schemeClr val="lt1"/>
          </a:fillRef>
          <a:effectRef idx="0">
            <a:schemeClr val="dk1"/>
          </a:effectRef>
          <a:fontRef idx="minor">
            <a:schemeClr val="dk1"/>
          </a:fontRef>
        </p:style>
        <p:txBody>
          <a:bodyPr>
            <a:normAutofit/>
          </a:bodyPr>
          <a:lstStyle/>
          <a:p>
            <a:pPr algn="justLow" rtl="0" eaLnBrk="1" hangingPunct="1"/>
            <a:endParaRPr lang="en-US" altLang="en-US" dirty="0" smtClean="0">
              <a:latin typeface="Times New Roman" panose="02020603050405020304" pitchFamily="18" charset="0"/>
              <a:cs typeface="Times New Roman" panose="02020603050405020304" pitchFamily="18" charset="0"/>
            </a:endParaRPr>
          </a:p>
          <a:p>
            <a:pPr algn="justLow" rtl="0" eaLnBrk="1" hangingPunct="1"/>
            <a:r>
              <a:rPr lang="en-US" altLang="en-US" sz="2800" dirty="0" smtClean="0">
                <a:solidFill>
                  <a:schemeClr val="tx1">
                    <a:lumMod val="95000"/>
                    <a:lumOff val="5000"/>
                  </a:schemeClr>
                </a:solidFill>
                <a:latin typeface="Times New Roman" panose="02020603050405020304" pitchFamily="18" charset="0"/>
                <a:cs typeface="Times New Roman" panose="02020603050405020304" pitchFamily="18" charset="0"/>
              </a:rPr>
              <a:t>The adrenals are endocrine organs that sit on top of each kidney</a:t>
            </a:r>
          </a:p>
          <a:p>
            <a:pPr algn="justLow" rtl="0"/>
            <a:r>
              <a:rPr lang="en-GB" sz="2800" dirty="0">
                <a:solidFill>
                  <a:schemeClr val="tx1">
                    <a:lumMod val="95000"/>
                    <a:lumOff val="5000"/>
                  </a:schemeClr>
                </a:solidFill>
                <a:latin typeface="Times New Roman" panose="02020603050405020304" pitchFamily="18" charset="0"/>
                <a:cs typeface="Times New Roman" panose="02020603050405020304" pitchFamily="18" charset="0"/>
              </a:rPr>
              <a:t>There are 2 adrenal glands that lie anteriorly to kidneys</a:t>
            </a:r>
            <a:r>
              <a:rPr lang="en-GB" sz="2800"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pPr algn="justLow" rtl="0"/>
            <a:r>
              <a:rPr lang="en-GB"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sz="2800" dirty="0">
                <a:solidFill>
                  <a:schemeClr val="tx1">
                    <a:lumMod val="95000"/>
                    <a:lumOff val="5000"/>
                  </a:schemeClr>
                </a:solidFill>
                <a:latin typeface="Times New Roman" panose="02020603050405020304" pitchFamily="18" charset="0"/>
                <a:cs typeface="Times New Roman" panose="02020603050405020304" pitchFamily="18" charset="0"/>
              </a:rPr>
              <a:t>Each is embedded in a capsule of fat</a:t>
            </a:r>
            <a:r>
              <a:rPr lang="en-GB" sz="2800"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pPr algn="justLow" rtl="0"/>
            <a:r>
              <a:rPr lang="en-GB" sz="2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GB" sz="2800" dirty="0">
                <a:solidFill>
                  <a:schemeClr val="tx1">
                    <a:lumMod val="95000"/>
                    <a:lumOff val="5000"/>
                  </a:schemeClr>
                </a:solidFill>
                <a:latin typeface="Times New Roman" panose="02020603050405020304" pitchFamily="18" charset="0"/>
                <a:cs typeface="Times New Roman" panose="02020603050405020304" pitchFamily="18" charset="0"/>
              </a:rPr>
              <a:t>Each adrenal gland is composed of 2 endocrine organs, one surrounding the </a:t>
            </a:r>
            <a:r>
              <a:rPr lang="en-GB" sz="2800" dirty="0" smtClean="0">
                <a:solidFill>
                  <a:schemeClr val="tx1">
                    <a:lumMod val="95000"/>
                    <a:lumOff val="5000"/>
                  </a:schemeClr>
                </a:solidFill>
                <a:latin typeface="Times New Roman" panose="02020603050405020304" pitchFamily="18" charset="0"/>
                <a:cs typeface="Times New Roman" panose="02020603050405020304" pitchFamily="18" charset="0"/>
              </a:rPr>
              <a:t>other: </a:t>
            </a:r>
          </a:p>
          <a:p>
            <a:pPr lvl="1" algn="justLow" rtl="0"/>
            <a:r>
              <a:rPr lang="en-GB" sz="2600" dirty="0" smtClean="0">
                <a:solidFill>
                  <a:schemeClr val="tx1">
                    <a:lumMod val="95000"/>
                    <a:lumOff val="5000"/>
                  </a:schemeClr>
                </a:solidFill>
                <a:latin typeface="Times New Roman" panose="02020603050405020304" pitchFamily="18" charset="0"/>
                <a:cs typeface="Times New Roman" panose="02020603050405020304" pitchFamily="18" charset="0"/>
              </a:rPr>
              <a:t>An </a:t>
            </a:r>
            <a:r>
              <a:rPr lang="en-GB" sz="2600" dirty="0">
                <a:solidFill>
                  <a:schemeClr val="tx1">
                    <a:lumMod val="95000"/>
                    <a:lumOff val="5000"/>
                  </a:schemeClr>
                </a:solidFill>
                <a:latin typeface="Times New Roman" panose="02020603050405020304" pitchFamily="18" charset="0"/>
                <a:cs typeface="Times New Roman" panose="02020603050405020304" pitchFamily="18" charset="0"/>
              </a:rPr>
              <a:t>adrenal cortex </a:t>
            </a:r>
          </a:p>
          <a:p>
            <a:pPr lvl="1" algn="justLow" rtl="0"/>
            <a:r>
              <a:rPr lang="en-GB" sz="2600" dirty="0" smtClean="0">
                <a:solidFill>
                  <a:schemeClr val="tx1">
                    <a:lumMod val="95000"/>
                    <a:lumOff val="5000"/>
                  </a:schemeClr>
                </a:solidFill>
                <a:latin typeface="Times New Roman" panose="02020603050405020304" pitchFamily="18" charset="0"/>
                <a:cs typeface="Times New Roman" panose="02020603050405020304" pitchFamily="18" charset="0"/>
              </a:rPr>
              <a:t>An </a:t>
            </a:r>
            <a:r>
              <a:rPr lang="en-GB" sz="2600" dirty="0">
                <a:solidFill>
                  <a:schemeClr val="tx1">
                    <a:lumMod val="95000"/>
                    <a:lumOff val="5000"/>
                  </a:schemeClr>
                </a:solidFill>
                <a:latin typeface="Times New Roman" panose="02020603050405020304" pitchFamily="18" charset="0"/>
                <a:cs typeface="Times New Roman" panose="02020603050405020304" pitchFamily="18" charset="0"/>
              </a:rPr>
              <a:t>adrenal medulla. </a:t>
            </a:r>
            <a:endParaRPr lang="en-GB" sz="2600"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lgn="justLow" rtl="0" eaLnBrk="1" hangingPunct="1"/>
            <a:endParaRPr lang="en-US" alt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8562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20080"/>
          </a:xfrm>
        </p:spPr>
        <p:txBody>
          <a:bodyPr>
            <a:normAutofit fontScale="90000"/>
          </a:bodyPr>
          <a:lstStyle/>
          <a:p>
            <a:pPr algn="ctr" rtl="0"/>
            <a:r>
              <a:rPr lang="en-US" dirty="0" smtClean="0">
                <a:latin typeface="Times New Roman" panose="02020603050405020304" pitchFamily="18" charset="0"/>
                <a:cs typeface="Times New Roman" panose="02020603050405020304" pitchFamily="18" charset="0"/>
              </a:rPr>
              <a:t>Glucocorticoids</a:t>
            </a:r>
            <a:endParaRPr lang="ar-IQ"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520" y="908720"/>
            <a:ext cx="8712968" cy="5760640"/>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0" indent="0" algn="justLow" rtl="0">
              <a:buNone/>
            </a:pPr>
            <a:r>
              <a:rPr lang="en-US" dirty="0" smtClean="0">
                <a:latin typeface="Times New Roman" panose="02020603050405020304" pitchFamily="18" charset="0"/>
                <a:cs typeface="Times New Roman" panose="02020603050405020304" pitchFamily="18" charset="0"/>
              </a:rPr>
              <a:t> </a:t>
            </a:r>
          </a:p>
          <a:p>
            <a:pPr algn="justLow" rtl="0"/>
            <a:r>
              <a:rPr lang="en-US" b="1" dirty="0" err="1" smtClean="0">
                <a:latin typeface="Times New Roman" panose="02020603050405020304" pitchFamily="18" charset="0"/>
                <a:cs typeface="Times New Roman" panose="02020603050405020304" pitchFamily="18" charset="0"/>
              </a:rPr>
              <a:t>Glucocorticoids</a:t>
            </a:r>
            <a:r>
              <a:rPr lang="en-US" b="1" dirty="0" smtClean="0">
                <a:latin typeface="Times New Roman" panose="02020603050405020304" pitchFamily="18" charset="0"/>
                <a:cs typeface="Times New Roman" panose="02020603050405020304" pitchFamily="18" charset="0"/>
              </a:rPr>
              <a:t> ( CORTISOL &amp; CORTICOSTERONE ) </a:t>
            </a:r>
            <a:r>
              <a:rPr lang="en-US" dirty="0" smtClean="0">
                <a:latin typeface="Times New Roman" panose="02020603050405020304" pitchFamily="18" charset="0"/>
                <a:cs typeface="Times New Roman" panose="02020603050405020304" pitchFamily="18" charset="0"/>
              </a:rPr>
              <a:t>are found in all tissues. The overall effects of these hormones ( metabolic effects )  include:</a:t>
            </a:r>
          </a:p>
          <a:p>
            <a:pPr marL="880110" lvl="1" indent="-514350" algn="justLow" rtl="0">
              <a:buFont typeface="+mj-lt"/>
              <a:buAutoNum type="arabicPeriod"/>
            </a:pPr>
            <a:r>
              <a:rPr lang="en-US" dirty="0" smtClean="0">
                <a:latin typeface="Times New Roman" panose="02020603050405020304" pitchFamily="18" charset="0"/>
                <a:cs typeface="Times New Roman" panose="02020603050405020304" pitchFamily="18" charset="0"/>
              </a:rPr>
              <a:t>Increase in blood glucose</a:t>
            </a:r>
          </a:p>
          <a:p>
            <a:pPr marL="880110" lvl="1" indent="-514350" algn="justLow" rtl="0">
              <a:buFont typeface="+mj-lt"/>
              <a:buAutoNum type="arabicPeriod"/>
            </a:pPr>
            <a:r>
              <a:rPr lang="en-US" dirty="0" smtClean="0">
                <a:latin typeface="Times New Roman" panose="02020603050405020304" pitchFamily="18" charset="0"/>
                <a:cs typeface="Times New Roman" panose="02020603050405020304" pitchFamily="18" charset="0"/>
              </a:rPr>
              <a:t>Increase in protein catabolism (especially muscle)</a:t>
            </a:r>
          </a:p>
          <a:p>
            <a:pPr marL="880110" lvl="1" indent="-514350" algn="justLow" rtl="0">
              <a:buFont typeface="+mj-lt"/>
              <a:buAutoNum type="arabicPeriod"/>
            </a:pPr>
            <a:r>
              <a:rPr lang="en-US" dirty="0" smtClean="0">
                <a:latin typeface="Times New Roman" panose="02020603050405020304" pitchFamily="18" charset="0"/>
                <a:cs typeface="Times New Roman" panose="02020603050405020304" pitchFamily="18" charset="0"/>
              </a:rPr>
              <a:t>Increase in lipolysis &amp; Increase free fatty acids in blood </a:t>
            </a:r>
          </a:p>
          <a:p>
            <a:pPr marL="365760" lvl="1" indent="0" algn="justLow" rtl="0">
              <a:buNone/>
            </a:pPr>
            <a:endParaRPr lang="en-US" dirty="0" smtClean="0">
              <a:latin typeface="Times New Roman" panose="02020603050405020304" pitchFamily="18" charset="0"/>
              <a:cs typeface="Times New Roman" panose="02020603050405020304" pitchFamily="18" charset="0"/>
            </a:endParaRPr>
          </a:p>
          <a:p>
            <a:pPr algn="justLow" rtl="0"/>
            <a:r>
              <a:rPr lang="en-US" dirty="0" smtClean="0">
                <a:latin typeface="Times New Roman" panose="02020603050405020304" pitchFamily="18" charset="0"/>
                <a:cs typeface="Times New Roman" panose="02020603050405020304" pitchFamily="18" charset="0"/>
              </a:rPr>
              <a:t>Cortisol increases blood glucose by several mechanisms of action including:</a:t>
            </a:r>
          </a:p>
          <a:p>
            <a:pPr lvl="1" algn="justLow" rtl="0"/>
            <a:r>
              <a:rPr lang="en-US" dirty="0" smtClean="0">
                <a:latin typeface="Times New Roman" panose="02020603050405020304" pitchFamily="18" charset="0"/>
                <a:cs typeface="Times New Roman" panose="02020603050405020304" pitchFamily="18" charset="0"/>
              </a:rPr>
              <a:t>Decrease in glucose utilization by many peripheral tissues (especially muscle and adipose tissue)</a:t>
            </a:r>
          </a:p>
          <a:p>
            <a:pPr lvl="1" algn="justLow" rtl="0"/>
            <a:r>
              <a:rPr lang="en-US" dirty="0" smtClean="0">
                <a:latin typeface="Times New Roman" panose="02020603050405020304" pitchFamily="18" charset="0"/>
                <a:cs typeface="Times New Roman" panose="02020603050405020304" pitchFamily="18" charset="0"/>
              </a:rPr>
              <a:t>Increase in availability of </a:t>
            </a:r>
            <a:r>
              <a:rPr lang="en-US" dirty="0" err="1" smtClean="0">
                <a:latin typeface="Times New Roman" panose="02020603050405020304" pitchFamily="18" charset="0"/>
                <a:cs typeface="Times New Roman" panose="02020603050405020304" pitchFamily="18" charset="0"/>
              </a:rPr>
              <a:t>gluconeogenic</a:t>
            </a:r>
            <a:r>
              <a:rPr lang="en-US" dirty="0" smtClean="0">
                <a:latin typeface="Times New Roman" panose="02020603050405020304" pitchFamily="18" charset="0"/>
                <a:cs typeface="Times New Roman" panose="02020603050405020304" pitchFamily="18" charset="0"/>
              </a:rPr>
              <a:t> substrates</a:t>
            </a:r>
          </a:p>
          <a:p>
            <a:pPr lvl="1" algn="justLow" rtl="0"/>
            <a:r>
              <a:rPr lang="en-US" dirty="0" smtClean="0">
                <a:latin typeface="Times New Roman" panose="02020603050405020304" pitchFamily="18" charset="0"/>
                <a:cs typeface="Times New Roman" panose="02020603050405020304" pitchFamily="18" charset="0"/>
              </a:rPr>
              <a:t>Increase in hepatic gluconeogenesis</a:t>
            </a:r>
          </a:p>
          <a:p>
            <a:pPr marL="393192" lvl="1" indent="0" algn="justLow" rtl="0">
              <a:buNone/>
            </a:pPr>
            <a:endParaRPr lang="en-US" dirty="0" smtClean="0">
              <a:latin typeface="Times New Roman" panose="02020603050405020304" pitchFamily="18" charset="0"/>
              <a:cs typeface="Times New Roman" panose="02020603050405020304" pitchFamily="18" charset="0"/>
            </a:endParaRPr>
          </a:p>
          <a:p>
            <a:pPr algn="justLow" rtl="0"/>
            <a:r>
              <a:rPr lang="en-US" dirty="0" smtClean="0">
                <a:latin typeface="Times New Roman" panose="02020603050405020304" pitchFamily="18" charset="0"/>
                <a:cs typeface="Times New Roman" panose="02020603050405020304" pitchFamily="18" charset="0"/>
              </a:rPr>
              <a:t>Cortisol-induced lipolysis not only provides substrates for gluconeogenesis (formation of glucose from </a:t>
            </a:r>
            <a:r>
              <a:rPr lang="en-US" dirty="0" err="1" smtClean="0">
                <a:latin typeface="Times New Roman" panose="02020603050405020304" pitchFamily="18" charset="0"/>
                <a:cs typeface="Times New Roman" panose="02020603050405020304" pitchFamily="18" charset="0"/>
              </a:rPr>
              <a:t>noncarbohydrate</a:t>
            </a:r>
            <a:r>
              <a:rPr lang="en-US" dirty="0" smtClean="0">
                <a:latin typeface="Times New Roman" panose="02020603050405020304" pitchFamily="18" charset="0"/>
                <a:cs typeface="Times New Roman" panose="02020603050405020304" pitchFamily="18" charset="0"/>
              </a:rPr>
              <a:t> sources) but it also increases the amount of free fatty acids in the blood. As a result, the fatty acids are used by muscle as a source of energy and glucose is spared for the brain to use to form energy.</a:t>
            </a:r>
          </a:p>
          <a:p>
            <a:pPr algn="justLow" rtl="0"/>
            <a:endParaRPr lang="ar-IQ"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69"/>
          <p:cNvSpPr>
            <a:spLocks noGrp="1"/>
          </p:cNvSpPr>
          <p:nvPr>
            <p:ph type="title"/>
          </p:nvPr>
        </p:nvSpPr>
        <p:spPr>
          <a:xfrm>
            <a:off x="457200" y="704088"/>
            <a:ext cx="8229600" cy="924712"/>
          </a:xfrm>
        </p:spPr>
        <p:txBody>
          <a:bodyPr>
            <a:normAutofit fontScale="90000"/>
          </a:bodyPr>
          <a:lstStyle/>
          <a:p>
            <a:pPr algn="ctr" rtl="0"/>
            <a:r>
              <a:rPr lang="en-US" b="1" dirty="0" smtClean="0">
                <a:latin typeface="Times New Roman" panose="02020603050405020304" pitchFamily="18" charset="0"/>
                <a:cs typeface="Times New Roman" panose="02020603050405020304" pitchFamily="18" charset="0"/>
              </a:rPr>
              <a:t>Synthetic Steroids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ar-IQ" dirty="0">
              <a:latin typeface="Times New Roman" panose="02020603050405020304" pitchFamily="18" charset="0"/>
              <a:cs typeface="Times New Roman" panose="02020603050405020304" pitchFamily="18" charset="0"/>
            </a:endParaRPr>
          </a:p>
        </p:txBody>
      </p:sp>
      <p:sp>
        <p:nvSpPr>
          <p:cNvPr id="71" name="Content Placeholder 70"/>
          <p:cNvSpPr>
            <a:spLocks noGrp="1"/>
          </p:cNvSpPr>
          <p:nvPr>
            <p:ph idx="1"/>
          </p:nvPr>
        </p:nvSpPr>
        <p:spPr>
          <a:xfrm>
            <a:off x="457200" y="1196752"/>
            <a:ext cx="8229600" cy="5127848"/>
          </a:xfrm>
        </p:spPr>
        <p:style>
          <a:lnRef idx="2">
            <a:schemeClr val="dk1"/>
          </a:lnRef>
          <a:fillRef idx="1">
            <a:schemeClr val="lt1"/>
          </a:fillRef>
          <a:effectRef idx="0">
            <a:schemeClr val="dk1"/>
          </a:effectRef>
          <a:fontRef idx="minor">
            <a:schemeClr val="dk1"/>
          </a:fontRef>
        </p:style>
        <p:txBody>
          <a:bodyPr>
            <a:normAutofit/>
          </a:bodyPr>
          <a:lstStyle/>
          <a:p>
            <a:pPr algn="justLow" rtl="0"/>
            <a:endParaRPr lang="en-US" dirty="0" smtClean="0">
              <a:latin typeface="Times New Roman" panose="02020603050405020304" pitchFamily="18" charset="0"/>
              <a:cs typeface="Times New Roman" panose="02020603050405020304" pitchFamily="18" charset="0"/>
            </a:endParaRPr>
          </a:p>
          <a:p>
            <a:pPr algn="justLow" rtl="0"/>
            <a:r>
              <a:rPr lang="en-US" dirty="0" smtClean="0">
                <a:latin typeface="Times New Roman" panose="02020603050405020304" pitchFamily="18" charset="0"/>
                <a:cs typeface="Times New Roman" panose="02020603050405020304" pitchFamily="18" charset="0"/>
              </a:rPr>
              <a:t>Steroids intended  for pharmacological use  in diseases obtained by structural modification of the natural steroids to give more potent with long duration steroids as :</a:t>
            </a:r>
          </a:p>
          <a:p>
            <a:pPr lvl="1" algn="justLow" rtl="0"/>
            <a:r>
              <a:rPr lang="en-US" dirty="0" smtClean="0">
                <a:latin typeface="Times New Roman" panose="02020603050405020304" pitchFamily="18" charset="0"/>
                <a:cs typeface="Times New Roman" panose="02020603050405020304" pitchFamily="18" charset="0"/>
              </a:rPr>
              <a:t>Dexamethasone </a:t>
            </a:r>
          </a:p>
          <a:p>
            <a:pPr lvl="1" algn="justLow" rtl="0"/>
            <a:r>
              <a:rPr lang="en-US" dirty="0" smtClean="0">
                <a:latin typeface="Times New Roman" panose="02020603050405020304" pitchFamily="18" charset="0"/>
                <a:cs typeface="Times New Roman" panose="02020603050405020304" pitchFamily="18" charset="0"/>
              </a:rPr>
              <a:t>Prednisolone </a:t>
            </a:r>
          </a:p>
          <a:p>
            <a:pPr lvl="1" algn="justLow" rtl="0"/>
            <a:r>
              <a:rPr lang="en-US" dirty="0" smtClean="0">
                <a:latin typeface="Times New Roman" panose="02020603050405020304" pitchFamily="18" charset="0"/>
                <a:cs typeface="Times New Roman" panose="02020603050405020304" pitchFamily="18" charset="0"/>
              </a:rPr>
              <a:t>Methylprednisolone </a:t>
            </a:r>
          </a:p>
          <a:p>
            <a:pPr lvl="1" algn="justLow" rtl="0"/>
            <a:r>
              <a:rPr lang="en-US" dirty="0" smtClean="0">
                <a:latin typeface="Times New Roman" panose="02020603050405020304" pitchFamily="18" charset="0"/>
                <a:cs typeface="Times New Roman" panose="02020603050405020304" pitchFamily="18" charset="0"/>
              </a:rPr>
              <a:t>Cortisone </a:t>
            </a:r>
          </a:p>
          <a:p>
            <a:pPr algn="justLow" rtl="0"/>
            <a:endParaRPr lang="ar-IQ"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96086"/>
          </a:xfrm>
        </p:spPr>
        <p:txBody>
          <a:bodyPr>
            <a:normAutofit fontScale="90000"/>
          </a:bodyPr>
          <a:lstStyle/>
          <a:p>
            <a:pPr algn="ctr" rtl="0"/>
            <a:r>
              <a:rPr lang="en-US" sz="4000" b="1" dirty="0" smtClean="0">
                <a:latin typeface="Times New Roman" panose="02020603050405020304" pitchFamily="18" charset="0"/>
                <a:cs typeface="Times New Roman" panose="02020603050405020304" pitchFamily="18" charset="0"/>
              </a:rPr>
              <a:t>Physiological Actions of Glucocorticoids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ar-IQ"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28596" y="1340768"/>
            <a:ext cx="8229600" cy="5112568"/>
          </a:xfrm>
        </p:spPr>
        <p:style>
          <a:lnRef idx="2">
            <a:schemeClr val="dk1"/>
          </a:lnRef>
          <a:fillRef idx="1">
            <a:schemeClr val="lt1"/>
          </a:fillRef>
          <a:effectRef idx="0">
            <a:schemeClr val="dk1"/>
          </a:effectRef>
          <a:fontRef idx="minor">
            <a:schemeClr val="dk1"/>
          </a:fontRef>
        </p:style>
        <p:txBody>
          <a:bodyPr/>
          <a:lstStyle/>
          <a:p>
            <a:pPr marL="0" indent="0" algn="justLow" rtl="0">
              <a:buNone/>
            </a:pPr>
            <a:endParaRPr lang="en-US" b="1" dirty="0" smtClean="0">
              <a:latin typeface="Times New Roman" panose="02020603050405020304" pitchFamily="18" charset="0"/>
              <a:cs typeface="Times New Roman" panose="02020603050405020304" pitchFamily="18" charset="0"/>
            </a:endParaRPr>
          </a:p>
          <a:p>
            <a:pPr marL="0" indent="0" algn="justLow" rtl="0">
              <a:buNone/>
            </a:pPr>
            <a:r>
              <a:rPr lang="en-US" b="1"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Metabolism</a:t>
            </a:r>
            <a:r>
              <a:rPr lang="en-US" dirty="0" smtClean="0">
                <a:latin typeface="Times New Roman" panose="02020603050405020304" pitchFamily="18" charset="0"/>
                <a:cs typeface="Times New Roman" panose="02020603050405020304" pitchFamily="18" charset="0"/>
              </a:rPr>
              <a:t>:</a:t>
            </a:r>
          </a:p>
          <a:p>
            <a:pPr marL="880110" lvl="1" indent="-514350" algn="justLow" rtl="0">
              <a:buFont typeface="+mj-lt"/>
              <a:buAutoNum type="arabicPeriod"/>
            </a:pPr>
            <a:r>
              <a:rPr lang="en-US" dirty="0" smtClean="0">
                <a:latin typeface="Times New Roman" panose="02020603050405020304" pitchFamily="18" charset="0"/>
                <a:cs typeface="Times New Roman" panose="02020603050405020304" pitchFamily="18" charset="0"/>
              </a:rPr>
              <a:t>Enhanced glucose release from liver by gluconeogenesis   and reduced peripheral tissue utilization of glucose ( Anti </a:t>
            </a:r>
            <a:r>
              <a:rPr lang="en-US" dirty="0" err="1" smtClean="0">
                <a:latin typeface="Times New Roman" panose="02020603050405020304" pitchFamily="18" charset="0"/>
                <a:cs typeface="Times New Roman" panose="02020603050405020304" pitchFamily="18" charset="0"/>
              </a:rPr>
              <a:t>Insuline</a:t>
            </a:r>
            <a:r>
              <a:rPr lang="en-US" dirty="0" smtClean="0">
                <a:latin typeface="Times New Roman" panose="02020603050405020304" pitchFamily="18" charset="0"/>
                <a:cs typeface="Times New Roman" panose="02020603050405020304" pitchFamily="18" charset="0"/>
              </a:rPr>
              <a:t> effects )       </a:t>
            </a:r>
          </a:p>
          <a:p>
            <a:pPr marL="880110" lvl="1" indent="-514350" algn="justLow" rtl="0">
              <a:buFont typeface="+mj-lt"/>
              <a:buAutoNum type="arabicPeriod"/>
            </a:pPr>
            <a:r>
              <a:rPr lang="en-US" dirty="0" smtClean="0">
                <a:latin typeface="Times New Roman" panose="02020603050405020304" pitchFamily="18" charset="0"/>
                <a:cs typeface="Times New Roman" panose="02020603050405020304" pitchFamily="18" charset="0"/>
              </a:rPr>
              <a:t>Enhanced amino acids mobilization from proteins stores ,  which are return to liver converted to glucose .</a:t>
            </a:r>
          </a:p>
          <a:p>
            <a:pPr marL="880110" lvl="1" indent="-514350" algn="justLow" rtl="0">
              <a:buFont typeface="+mj-lt"/>
              <a:buAutoNum type="arabicPeriod"/>
            </a:pPr>
            <a:r>
              <a:rPr lang="en-US" dirty="0" smtClean="0">
                <a:latin typeface="Times New Roman" panose="02020603050405020304" pitchFamily="18" charset="0"/>
                <a:cs typeface="Times New Roman" panose="02020603050405020304" pitchFamily="18" charset="0"/>
              </a:rPr>
              <a:t>Enhanced FFA formation from lipids from their stores in  muscle and </a:t>
            </a:r>
            <a:r>
              <a:rPr lang="en-US" dirty="0" err="1" smtClean="0">
                <a:latin typeface="Times New Roman" panose="02020603050405020304" pitchFamily="18" charset="0"/>
                <a:cs typeface="Times New Roman" panose="02020603050405020304" pitchFamily="18" charset="0"/>
              </a:rPr>
              <a:t>and</a:t>
            </a:r>
            <a:r>
              <a:rPr lang="en-US" dirty="0" smtClean="0">
                <a:latin typeface="Times New Roman" panose="02020603050405020304" pitchFamily="18" charset="0"/>
                <a:cs typeface="Times New Roman" panose="02020603050405020304" pitchFamily="18" charset="0"/>
              </a:rPr>
              <a:t> fat tissues which are return to liver converted to glucose . </a:t>
            </a:r>
            <a:endParaRPr lang="ar-IQ"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fontScale="90000"/>
          </a:bodyPr>
          <a:lstStyle/>
          <a:p>
            <a:pPr algn="ctr" rtl="0"/>
            <a:r>
              <a:rPr lang="en-US" sz="4000" b="1" dirty="0">
                <a:latin typeface="Times New Roman" panose="02020603050405020304" pitchFamily="18" charset="0"/>
                <a:cs typeface="Times New Roman" panose="02020603050405020304" pitchFamily="18" charset="0"/>
              </a:rPr>
              <a:t>Physiological Actions of Glucocorticoids </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ar-IQ"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340768"/>
            <a:ext cx="8229600" cy="4389120"/>
          </a:xfrm>
        </p:spPr>
        <p:style>
          <a:lnRef idx="2">
            <a:schemeClr val="dk1"/>
          </a:lnRef>
          <a:fillRef idx="1">
            <a:schemeClr val="lt1"/>
          </a:fillRef>
          <a:effectRef idx="0">
            <a:schemeClr val="dk1"/>
          </a:effectRef>
          <a:fontRef idx="minor">
            <a:schemeClr val="dk1"/>
          </a:fontRef>
        </p:style>
        <p:txBody>
          <a:bodyPr>
            <a:normAutofit/>
          </a:bodyPr>
          <a:lstStyle/>
          <a:p>
            <a:pPr marL="0" indent="0" algn="justLow" rtl="0">
              <a:lnSpc>
                <a:spcPct val="150000"/>
              </a:lnSpc>
              <a:buNone/>
            </a:pPr>
            <a:r>
              <a:rPr lang="en-US" b="1"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a:t>
            </a:r>
            <a:r>
              <a:rPr lang="en-US" b="1" dirty="0" smtClean="0">
                <a:latin typeface="Times New Roman" panose="02020603050405020304" pitchFamily="18" charset="0"/>
                <a:cs typeface="Times New Roman" panose="02020603050405020304" pitchFamily="18" charset="0"/>
              </a:rPr>
              <a:t>Hormonal control </a:t>
            </a:r>
            <a:r>
              <a:rPr lang="en-US" dirty="0" smtClean="0">
                <a:latin typeface="Times New Roman" panose="02020603050405020304" pitchFamily="18" charset="0"/>
                <a:cs typeface="Times New Roman" panose="02020603050405020304" pitchFamily="18" charset="0"/>
              </a:rPr>
              <a:t>:</a:t>
            </a:r>
          </a:p>
          <a:p>
            <a:pPr marL="880110" lvl="1" indent="-514350" algn="justLow" rtl="0">
              <a:lnSpc>
                <a:spcPct val="150000"/>
              </a:lnSpc>
              <a:buFont typeface="+mj-lt"/>
              <a:buAutoNum type="arabicPeriod"/>
            </a:pPr>
            <a:r>
              <a:rPr lang="en-US" dirty="0" err="1" smtClean="0">
                <a:latin typeface="Times New Roman" panose="02020603050405020304" pitchFamily="18" charset="0"/>
                <a:cs typeface="Times New Roman" panose="02020603050405020304" pitchFamily="18" charset="0"/>
              </a:rPr>
              <a:t>Glucocrticoids</a:t>
            </a:r>
            <a:r>
              <a:rPr lang="en-US" dirty="0" smtClean="0">
                <a:latin typeface="Times New Roman" panose="02020603050405020304" pitchFamily="18" charset="0"/>
                <a:cs typeface="Times New Roman" panose="02020603050405020304" pitchFamily="18" charset="0"/>
              </a:rPr>
              <a:t> have anti </a:t>
            </a:r>
            <a:r>
              <a:rPr lang="en-US" dirty="0" err="1" smtClean="0">
                <a:latin typeface="Times New Roman" panose="02020603050405020304" pitchFamily="18" charset="0"/>
                <a:cs typeface="Times New Roman" panose="02020603050405020304" pitchFamily="18" charset="0"/>
              </a:rPr>
              <a:t>insulinemic</a:t>
            </a:r>
            <a:r>
              <a:rPr lang="en-US" dirty="0" smtClean="0">
                <a:latin typeface="Times New Roman" panose="02020603050405020304" pitchFamily="18" charset="0"/>
                <a:cs typeface="Times New Roman" panose="02020603050405020304" pitchFamily="18" charset="0"/>
              </a:rPr>
              <a:t> action , also enhanced  </a:t>
            </a:r>
            <a:r>
              <a:rPr lang="en-US" dirty="0" err="1" smtClean="0">
                <a:latin typeface="Times New Roman" panose="02020603050405020304" pitchFamily="18" charset="0"/>
                <a:cs typeface="Times New Roman" panose="02020603050405020304" pitchFamily="18" charset="0"/>
              </a:rPr>
              <a:t>glucagone</a:t>
            </a:r>
            <a:r>
              <a:rPr lang="en-US" dirty="0" smtClean="0">
                <a:latin typeface="Times New Roman" panose="02020603050405020304" pitchFamily="18" charset="0"/>
                <a:cs typeface="Times New Roman" panose="02020603050405020304" pitchFamily="18" charset="0"/>
              </a:rPr>
              <a:t> effects on gluconeogenesis by the liver .</a:t>
            </a:r>
          </a:p>
          <a:p>
            <a:pPr marL="880110" lvl="1" indent="-514350" algn="justLow" rtl="0">
              <a:lnSpc>
                <a:spcPct val="150000"/>
              </a:lnSpc>
              <a:buFont typeface="+mj-lt"/>
              <a:buAutoNum type="arabicPeriod"/>
            </a:pPr>
            <a:r>
              <a:rPr lang="en-US" dirty="0" smtClean="0">
                <a:latin typeface="Times New Roman" panose="02020603050405020304" pitchFamily="18" charset="0"/>
                <a:cs typeface="Times New Roman" panose="02020603050405020304" pitchFamily="18" charset="0"/>
              </a:rPr>
              <a:t>Counteracting stress condition through stimulation of the sympathetic activity leading to vasoconstriction effects .</a:t>
            </a:r>
          </a:p>
          <a:p>
            <a:pPr algn="justLow" rtl="0">
              <a:lnSpc>
                <a:spcPct val="150000"/>
              </a:lnSpc>
            </a:pPr>
            <a:endParaRPr lang="ar-IQ"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92088"/>
          </a:xfrm>
        </p:spPr>
        <p:txBody>
          <a:bodyPr>
            <a:normAutofit/>
          </a:bodyPr>
          <a:lstStyle/>
          <a:p>
            <a:pPr algn="ctr" rtl="0"/>
            <a:r>
              <a:rPr lang="en-US" sz="3200" b="1" dirty="0">
                <a:latin typeface="Times New Roman" panose="02020603050405020304" pitchFamily="18" charset="0"/>
                <a:cs typeface="Times New Roman" panose="02020603050405020304" pitchFamily="18" charset="0"/>
              </a:rPr>
              <a:t>Physiological Actions of Glucocorticoids</a:t>
            </a:r>
            <a:endParaRPr lang="ar-IQ"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484784"/>
            <a:ext cx="8229600" cy="4839816"/>
          </a:xfrm>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justLow" rtl="0">
              <a:buNone/>
            </a:pPr>
            <a:r>
              <a:rPr lang="en-US" b="1" dirty="0" smtClean="0">
                <a:latin typeface="Times New Roman" panose="02020603050405020304" pitchFamily="18" charset="0"/>
                <a:cs typeface="Times New Roman" panose="02020603050405020304" pitchFamily="18" charset="0"/>
              </a:rPr>
              <a:t>3- Minerals and water balance </a:t>
            </a:r>
            <a:r>
              <a:rPr lang="en-US" dirty="0" smtClean="0">
                <a:latin typeface="Times New Roman" panose="02020603050405020304" pitchFamily="18" charset="0"/>
                <a:cs typeface="Times New Roman" panose="02020603050405020304" pitchFamily="18" charset="0"/>
              </a:rPr>
              <a:t>: </a:t>
            </a:r>
          </a:p>
          <a:p>
            <a:pPr lvl="1" algn="justLow" rtl="0"/>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ortisol maintain blood volume by Na/H</a:t>
            </a:r>
            <a:r>
              <a:rPr lang="en-US" baseline="-25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O  retention by the kidney and reducing blood flow to the renal ( decreased GFR) or due to elevation of vasopressin (ADH)  leading to state of water intoxication and  hypertension in excessive dose .</a:t>
            </a:r>
          </a:p>
          <a:p>
            <a:pPr lvl="1" algn="justLow" rtl="0"/>
            <a:r>
              <a:rPr lang="en-US" dirty="0" smtClean="0">
                <a:latin typeface="Times New Roman" panose="02020603050405020304" pitchFamily="18" charset="0"/>
                <a:cs typeface="Times New Roman" panose="02020603050405020304" pitchFamily="18" charset="0"/>
              </a:rPr>
              <a:t>On Ca+</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level : </a:t>
            </a:r>
          </a:p>
          <a:p>
            <a:pPr lvl="2" algn="justLow" rtl="0"/>
            <a:r>
              <a:rPr lang="en-US" dirty="0">
                <a:latin typeface="Times New Roman" panose="02020603050405020304" pitchFamily="18" charset="0"/>
                <a:cs typeface="Times New Roman" panose="02020603050405020304" pitchFamily="18" charset="0"/>
              </a:rPr>
              <a:t>B</a:t>
            </a:r>
            <a:r>
              <a:rPr lang="en-US" dirty="0" smtClean="0">
                <a:latin typeface="Times New Roman" panose="02020603050405020304" pitchFamily="18" charset="0"/>
                <a:cs typeface="Times New Roman" panose="02020603050405020304" pitchFamily="18" charset="0"/>
              </a:rPr>
              <a:t>one: cortisol lowers plasma Ca+</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level by inhibiting osteoclast   ( bone resorption )  and </a:t>
            </a:r>
            <a:r>
              <a:rPr lang="en-US" dirty="0" err="1" smtClean="0">
                <a:latin typeface="Times New Roman" panose="02020603050405020304" pitchFamily="18" charset="0"/>
                <a:cs typeface="Times New Roman" panose="02020603050405020304" pitchFamily="18" charset="0"/>
              </a:rPr>
              <a:t>osteoblasrtic</a:t>
            </a:r>
            <a:r>
              <a:rPr lang="en-US" dirty="0" smtClean="0">
                <a:latin typeface="Times New Roman" panose="02020603050405020304" pitchFamily="18" charset="0"/>
                <a:cs typeface="Times New Roman" panose="02020603050405020304" pitchFamily="18" charset="0"/>
              </a:rPr>
              <a:t> cell activity (bone building )</a:t>
            </a:r>
          </a:p>
          <a:p>
            <a:pPr lvl="2" algn="justLow" rtl="0"/>
            <a:r>
              <a:rPr lang="en-US" dirty="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ntestine : cortisol reduce the reabsorption of Ca+</a:t>
            </a:r>
            <a:r>
              <a:rPr lang="en-US" baseline="30000"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  by inhibiting formation of </a:t>
            </a:r>
            <a:r>
              <a:rPr lang="en-US" dirty="0" err="1" smtClean="0">
                <a:latin typeface="Times New Roman" panose="02020603050405020304" pitchFamily="18" charset="0"/>
                <a:cs typeface="Times New Roman" panose="02020603050405020304" pitchFamily="18" charset="0"/>
              </a:rPr>
              <a:t>Vit</a:t>
            </a:r>
            <a:r>
              <a:rPr lang="en-US" dirty="0" smtClean="0">
                <a:latin typeface="Times New Roman" panose="02020603050405020304" pitchFamily="18" charset="0"/>
                <a:cs typeface="Times New Roman" panose="02020603050405020304" pitchFamily="18" charset="0"/>
              </a:rPr>
              <a:t>. D  .</a:t>
            </a:r>
          </a:p>
          <a:p>
            <a:pPr lvl="2" algn="justLow" rtl="0"/>
            <a:r>
              <a:rPr lang="en-US" dirty="0" smtClean="0">
                <a:latin typeface="Times New Roman" panose="02020603050405020304" pitchFamily="18" charset="0"/>
                <a:cs typeface="Times New Roman" panose="02020603050405020304" pitchFamily="18" charset="0"/>
              </a:rPr>
              <a:t>kidney: cortisol increase Ca+</a:t>
            </a:r>
            <a:r>
              <a:rPr lang="en-US" baseline="30000" dirty="0" smtClean="0">
                <a:latin typeface="Times New Roman" panose="02020603050405020304" pitchFamily="18" charset="0"/>
                <a:cs typeface="Times New Roman" panose="02020603050405020304" pitchFamily="18" charset="0"/>
              </a:rPr>
              <a:t>2 </a:t>
            </a:r>
            <a:r>
              <a:rPr lang="en-US" dirty="0" smtClean="0">
                <a:latin typeface="Times New Roman" panose="02020603050405020304" pitchFamily="18" charset="0"/>
                <a:cs typeface="Times New Roman" panose="02020603050405020304" pitchFamily="18" charset="0"/>
              </a:rPr>
              <a:t>and phosphate</a:t>
            </a:r>
            <a:r>
              <a:rPr lang="en-US" baseline="300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excretion by the kidney </a:t>
            </a:r>
          </a:p>
          <a:p>
            <a:pPr algn="justLow" rtl="0"/>
            <a:endParaRPr lang="en-US" dirty="0" smtClean="0">
              <a:latin typeface="Times New Roman" panose="02020603050405020304" pitchFamily="18" charset="0"/>
              <a:cs typeface="Times New Roman" panose="02020603050405020304" pitchFamily="18" charset="0"/>
            </a:endParaRPr>
          </a:p>
          <a:p>
            <a:pPr algn="justLow" rtl="0"/>
            <a:endParaRPr lang="ar-IQ"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a:bodyPr>
          <a:lstStyle/>
          <a:p>
            <a:pPr algn="ctr" rtl="0"/>
            <a:r>
              <a:rPr lang="en-US" sz="3200" b="1" dirty="0">
                <a:latin typeface="Times New Roman" panose="02020603050405020304" pitchFamily="18" charset="0"/>
                <a:cs typeface="Times New Roman" panose="02020603050405020304" pitchFamily="18" charset="0"/>
              </a:rPr>
              <a:t>Physiological Actions of Glucocorticoids</a:t>
            </a:r>
            <a:endParaRPr lang="ar-IQ"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484784"/>
            <a:ext cx="8229600" cy="4839816"/>
          </a:xfrm>
        </p:spPr>
        <p:style>
          <a:lnRef idx="2">
            <a:schemeClr val="dk1"/>
          </a:lnRef>
          <a:fillRef idx="1">
            <a:schemeClr val="lt1"/>
          </a:fillRef>
          <a:effectRef idx="0">
            <a:schemeClr val="dk1"/>
          </a:effectRef>
          <a:fontRef idx="minor">
            <a:schemeClr val="dk1"/>
          </a:fontRef>
        </p:style>
        <p:txBody>
          <a:bodyPr>
            <a:normAutofit/>
          </a:bodyPr>
          <a:lstStyle/>
          <a:p>
            <a:pPr marL="0" indent="0" algn="justLow" rtl="0">
              <a:buNone/>
            </a:pPr>
            <a:r>
              <a:rPr lang="en-US" b="1" dirty="0" smtClean="0">
                <a:latin typeface="Times New Roman" panose="02020603050405020304" pitchFamily="18" charset="0"/>
                <a:cs typeface="Times New Roman" panose="02020603050405020304" pitchFamily="18" charset="0"/>
              </a:rPr>
              <a:t>4- Effects on blood pictures :</a:t>
            </a:r>
          </a:p>
          <a:p>
            <a:pPr lvl="1" algn="justLow" rtl="0"/>
            <a:r>
              <a:rPr lang="en-US" dirty="0" smtClean="0">
                <a:latin typeface="Times New Roman" panose="02020603050405020304" pitchFamily="18" charset="0"/>
                <a:cs typeface="Times New Roman" panose="02020603050405020304" pitchFamily="18" charset="0"/>
              </a:rPr>
              <a:t>Inhibiting lymphocyte  formation , suppress immune system (required in case of immune diseases as organ transplantation rejection ) </a:t>
            </a:r>
          </a:p>
          <a:p>
            <a:pPr lvl="1" algn="justLow" rtl="0"/>
            <a:r>
              <a:rPr lang="en-US" dirty="0" smtClean="0">
                <a:latin typeface="Times New Roman" panose="02020603050405020304" pitchFamily="18" charset="0"/>
                <a:cs typeface="Times New Roman" panose="02020603050405020304" pitchFamily="18" charset="0"/>
              </a:rPr>
              <a:t>Neutrophils count rise</a:t>
            </a:r>
          </a:p>
          <a:p>
            <a:pPr lvl="1" algn="justLow" rtl="0"/>
            <a:r>
              <a:rPr lang="en-US" dirty="0" smtClean="0">
                <a:latin typeface="Times New Roman" panose="02020603050405020304" pitchFamily="18" charset="0"/>
                <a:cs typeface="Times New Roman" panose="02020603050405020304" pitchFamily="18" charset="0"/>
              </a:rPr>
              <a:t>Basophiles and </a:t>
            </a:r>
            <a:r>
              <a:rPr lang="en-US" dirty="0" err="1" smtClean="0">
                <a:latin typeface="Times New Roman" panose="02020603050405020304" pitchFamily="18" charset="0"/>
                <a:cs typeface="Times New Roman" panose="02020603050405020304" pitchFamily="18" charset="0"/>
              </a:rPr>
              <a:t>eosinophilies</a:t>
            </a:r>
            <a:r>
              <a:rPr lang="en-US" dirty="0" smtClean="0">
                <a:latin typeface="Times New Roman" panose="02020603050405020304" pitchFamily="18" charset="0"/>
                <a:cs typeface="Times New Roman" panose="02020603050405020304" pitchFamily="18" charset="0"/>
              </a:rPr>
              <a:t>  reduced count </a:t>
            </a:r>
          </a:p>
          <a:p>
            <a:pPr lvl="1" algn="justLow" rtl="0"/>
            <a:r>
              <a:rPr lang="en-US" dirty="0" smtClean="0">
                <a:latin typeface="Times New Roman" panose="02020603050405020304" pitchFamily="18" charset="0"/>
                <a:cs typeface="Times New Roman" panose="02020603050405020304" pitchFamily="18" charset="0"/>
              </a:rPr>
              <a:t>RBCs count rise</a:t>
            </a:r>
          </a:p>
          <a:p>
            <a:pPr algn="justLow" rtl="0">
              <a:buNone/>
            </a:pPr>
            <a:endParaRPr lang="ar-IQ"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476672"/>
            <a:ext cx="8229600" cy="1296144"/>
          </a:xfrm>
        </p:spPr>
        <p:txBody>
          <a:bodyPr>
            <a:normAutofit fontScale="90000"/>
          </a:bodyPr>
          <a:lstStyle/>
          <a:p>
            <a:pPr algn="ctr" rtl="0"/>
            <a:r>
              <a:rPr lang="en-US" sz="4000" b="1" dirty="0" smtClean="0">
                <a:latin typeface="Times New Roman" panose="02020603050405020304" pitchFamily="18" charset="0"/>
                <a:cs typeface="Times New Roman" panose="02020603050405020304" pitchFamily="18" charset="0"/>
              </a:rPr>
              <a:t>Regulation of </a:t>
            </a:r>
            <a:r>
              <a:rPr lang="en-US" sz="4000" b="1" dirty="0" err="1" smtClean="0">
                <a:latin typeface="Times New Roman" panose="02020603050405020304" pitchFamily="18" charset="0"/>
                <a:cs typeface="Times New Roman" panose="02020603050405020304" pitchFamily="18" charset="0"/>
              </a:rPr>
              <a:t>Glucocorticoids</a:t>
            </a:r>
            <a:r>
              <a:rPr lang="en-US" sz="4000" b="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ar-IQ"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412776"/>
            <a:ext cx="8229600" cy="4911824"/>
          </a:xfrm>
        </p:spPr>
        <p:style>
          <a:lnRef idx="2">
            <a:schemeClr val="dk1"/>
          </a:lnRef>
          <a:fillRef idx="1">
            <a:schemeClr val="lt1"/>
          </a:fillRef>
          <a:effectRef idx="0">
            <a:schemeClr val="dk1"/>
          </a:effectRef>
          <a:fontRef idx="minor">
            <a:schemeClr val="dk1"/>
          </a:fontRef>
        </p:style>
        <p:txBody>
          <a:bodyPr/>
          <a:lstStyle/>
          <a:p>
            <a:pPr algn="justLow" rtl="0"/>
            <a:endParaRPr lang="en-US" b="1" dirty="0" smtClean="0">
              <a:latin typeface="Times New Roman" panose="02020603050405020304" pitchFamily="18" charset="0"/>
              <a:cs typeface="Times New Roman" panose="02020603050405020304" pitchFamily="18" charset="0"/>
            </a:endParaRPr>
          </a:p>
          <a:p>
            <a:pPr algn="justLow" rtl="0"/>
            <a:r>
              <a:rPr lang="en-US" b="1" dirty="0" smtClean="0">
                <a:latin typeface="Times New Roman" panose="02020603050405020304" pitchFamily="18" charset="0"/>
                <a:cs typeface="Times New Roman" panose="02020603050405020304" pitchFamily="18" charset="0"/>
              </a:rPr>
              <a:t>Role of ACTH</a:t>
            </a:r>
            <a:r>
              <a:rPr lang="en-US" dirty="0" smtClean="0">
                <a:latin typeface="Times New Roman" panose="02020603050405020304" pitchFamily="18" charset="0"/>
                <a:cs typeface="Times New Roman" panose="02020603050405020304" pitchFamily="18" charset="0"/>
              </a:rPr>
              <a:t> : Glucocorticoids released from the gland under the influence of ACTH from Anterior Pituitary gland controlled by CRH factor released from Hypothalamus which is stimulated by :</a:t>
            </a:r>
          </a:p>
          <a:p>
            <a:pPr lvl="1" algn="justLow" rtl="0"/>
            <a:r>
              <a:rPr lang="en-US" dirty="0" smtClean="0">
                <a:latin typeface="Times New Roman" panose="02020603050405020304" pitchFamily="18" charset="0"/>
                <a:cs typeface="Times New Roman" panose="02020603050405020304" pitchFamily="18" charset="0"/>
              </a:rPr>
              <a:t>Its </a:t>
            </a:r>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ircadian rhythm</a:t>
            </a:r>
          </a:p>
          <a:p>
            <a:pPr lvl="1" algn="justLow" rtl="0"/>
            <a:r>
              <a:rPr lang="en-US" dirty="0" smtClean="0">
                <a:latin typeface="Times New Roman" panose="02020603050405020304" pitchFamily="18" charset="0"/>
                <a:cs typeface="Times New Roman" panose="02020603050405020304" pitchFamily="18" charset="0"/>
              </a:rPr>
              <a:t>Stress conditions</a:t>
            </a:r>
          </a:p>
          <a:p>
            <a:pPr lvl="1" algn="justLow" rtl="0"/>
            <a:r>
              <a:rPr lang="en-US" dirty="0" smtClean="0">
                <a:latin typeface="Times New Roman" panose="02020603050405020304" pitchFamily="18" charset="0"/>
                <a:cs typeface="Times New Roman" panose="02020603050405020304" pitchFamily="18" charset="0"/>
              </a:rPr>
              <a:t>Negative-feedback inhibition by Cortisol</a:t>
            </a:r>
          </a:p>
          <a:p>
            <a:pPr algn="justLow" rtl="0">
              <a:buNone/>
            </a:pPr>
            <a:endParaRPr lang="ar-IQ"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normAutofit fontScale="90000"/>
          </a:bodyPr>
          <a:lstStyle/>
          <a:p>
            <a:pPr algn="ctr" rtl="0"/>
            <a:r>
              <a:rPr lang="en-US" sz="3200" b="1" dirty="0">
                <a:latin typeface="Times New Roman" panose="02020603050405020304" pitchFamily="18" charset="0"/>
                <a:cs typeface="Times New Roman" panose="02020603050405020304" pitchFamily="18" charset="0"/>
              </a:rPr>
              <a:t>Regulation of Glucocorticoids </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ar-IQ"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124744"/>
            <a:ext cx="8229600" cy="5400600"/>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lgn="justLow" rtl="0"/>
            <a:r>
              <a:rPr lang="en-US" b="1" dirty="0" smtClean="0">
                <a:latin typeface="Times New Roman" panose="02020603050405020304" pitchFamily="18" charset="0"/>
                <a:cs typeface="Times New Roman" panose="02020603050405020304" pitchFamily="18" charset="0"/>
              </a:rPr>
              <a:t>Circadian rhythm</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Corticotropin</a:t>
            </a:r>
            <a:r>
              <a:rPr lang="en-US" dirty="0" smtClean="0">
                <a:latin typeface="Times New Roman" panose="02020603050405020304" pitchFamily="18" charset="0"/>
                <a:cs typeface="Times New Roman" panose="02020603050405020304" pitchFamily="18" charset="0"/>
              </a:rPr>
              <a:t>-releasing hormone (CRH) secreted from the hypothalamus stimulates the release of ACTH from the </a:t>
            </a:r>
            <a:r>
              <a:rPr lang="en-US" dirty="0" err="1" smtClean="0">
                <a:latin typeface="Times New Roman" panose="02020603050405020304" pitchFamily="18" charset="0"/>
                <a:cs typeface="Times New Roman" panose="02020603050405020304" pitchFamily="18" charset="0"/>
              </a:rPr>
              <a:t>adenohypophysis</a:t>
            </a:r>
            <a:r>
              <a:rPr lang="en-US" dirty="0" smtClean="0">
                <a:latin typeface="Times New Roman" panose="02020603050405020304" pitchFamily="18" charset="0"/>
                <a:cs typeface="Times New Roman" panose="02020603050405020304" pitchFamily="18" charset="0"/>
              </a:rPr>
              <a:t>. This pituitary hormone then stimulates the release of cortisol from the adrenal cortex. </a:t>
            </a:r>
          </a:p>
          <a:p>
            <a:pPr algn="justLow" rtl="0"/>
            <a:endParaRPr lang="en-US" dirty="0" smtClean="0">
              <a:latin typeface="Times New Roman" panose="02020603050405020304" pitchFamily="18" charset="0"/>
              <a:cs typeface="Times New Roman" panose="02020603050405020304" pitchFamily="18" charset="0"/>
            </a:endParaRPr>
          </a:p>
          <a:p>
            <a:pPr algn="justLow" rtl="0"/>
            <a:r>
              <a:rPr lang="en-US" dirty="0" smtClean="0">
                <a:latin typeface="Times New Roman" panose="02020603050405020304" pitchFamily="18" charset="0"/>
                <a:cs typeface="Times New Roman" panose="02020603050405020304" pitchFamily="18" charset="0"/>
              </a:rPr>
              <a:t>The</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hormones of this hypothalamic–pituitary–adrenocortical axis exhibit marked diurnal variation. This variation is due to the diurnal secretion of CRH.</a:t>
            </a:r>
          </a:p>
          <a:p>
            <a:pPr algn="justLow" rtl="0"/>
            <a:endParaRPr lang="en-US" dirty="0" smtClean="0">
              <a:latin typeface="Times New Roman" panose="02020603050405020304" pitchFamily="18" charset="0"/>
              <a:cs typeface="Times New Roman" panose="02020603050405020304" pitchFamily="18" charset="0"/>
            </a:endParaRPr>
          </a:p>
          <a:p>
            <a:pPr algn="justLow" rtl="0"/>
            <a:r>
              <a:rPr lang="en-US" dirty="0" smtClean="0">
                <a:latin typeface="Times New Roman" panose="02020603050405020304" pitchFamily="18" charset="0"/>
                <a:cs typeface="Times New Roman" panose="02020603050405020304" pitchFamily="18" charset="0"/>
              </a:rPr>
              <a:t>The resulting secretion of ACTH increases at night and peaks in the early morning ,just before rising (4 A.M. to 8 A.M.). </a:t>
            </a:r>
          </a:p>
          <a:p>
            <a:pPr algn="justLow" rtl="0"/>
            <a:endParaRPr lang="en-US" dirty="0" smtClean="0">
              <a:latin typeface="Times New Roman" panose="02020603050405020304" pitchFamily="18" charset="0"/>
              <a:cs typeface="Times New Roman" panose="02020603050405020304" pitchFamily="18" charset="0"/>
            </a:endParaRPr>
          </a:p>
          <a:p>
            <a:pPr algn="justLow" rtl="0"/>
            <a:r>
              <a:rPr lang="en-US" dirty="0" smtClean="0">
                <a:latin typeface="Times New Roman" panose="02020603050405020304" pitchFamily="18" charset="0"/>
                <a:cs typeface="Times New Roman" panose="02020603050405020304" pitchFamily="18" charset="0"/>
              </a:rPr>
              <a:t>The levels of ACTH then gradually fall during the day to a low point late in the evening, between 12 P.M. and 4 P.M.</a:t>
            </a:r>
          </a:p>
          <a:p>
            <a:pPr algn="justLow" rtl="0"/>
            <a:endParaRPr lang="en-US" dirty="0" smtClean="0">
              <a:latin typeface="Times New Roman" panose="02020603050405020304" pitchFamily="18" charset="0"/>
              <a:cs typeface="Times New Roman" panose="02020603050405020304" pitchFamily="18" charset="0"/>
            </a:endParaRPr>
          </a:p>
          <a:p>
            <a:pPr algn="justLow" rtl="0"/>
            <a:r>
              <a:rPr lang="en-US" dirty="0" smtClean="0">
                <a:latin typeface="Times New Roman" panose="02020603050405020304" pitchFamily="18" charset="0"/>
                <a:cs typeface="Times New Roman" panose="02020603050405020304" pitchFamily="18" charset="0"/>
              </a:rPr>
              <a:t>This rhythm is influenced by many factors, including light–dark patterns, sleep–wake patterns, and eating. After an individual changes time zones, it takes about 2 weeks for this rhythm to adjust to the new time schedule. </a:t>
            </a:r>
          </a:p>
          <a:p>
            <a:pPr algn="justLow" rtl="0"/>
            <a:endParaRPr lang="ar-IQ"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20080"/>
          </a:xfrm>
        </p:spPr>
        <p:txBody>
          <a:bodyPr>
            <a:normAutofit/>
          </a:bodyPr>
          <a:lstStyle/>
          <a:p>
            <a:pPr algn="ctr" rtl="0"/>
            <a:r>
              <a:rPr lang="en-US" sz="3600" b="1" dirty="0">
                <a:latin typeface="Times New Roman" panose="02020603050405020304" pitchFamily="18" charset="0"/>
                <a:cs typeface="Times New Roman" panose="02020603050405020304" pitchFamily="18" charset="0"/>
              </a:rPr>
              <a:t>Regulation of Glucocorticoids</a:t>
            </a:r>
            <a:endParaRPr lang="ar-IQ"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484784"/>
            <a:ext cx="8229600" cy="4839816"/>
          </a:xfrm>
        </p:spPr>
        <p:style>
          <a:lnRef idx="2">
            <a:schemeClr val="dk1"/>
          </a:lnRef>
          <a:fillRef idx="1">
            <a:schemeClr val="lt1"/>
          </a:fillRef>
          <a:effectRef idx="0">
            <a:schemeClr val="dk1"/>
          </a:effectRef>
          <a:fontRef idx="minor">
            <a:schemeClr val="dk1"/>
          </a:fontRef>
        </p:style>
        <p:txBody>
          <a:bodyPr/>
          <a:lstStyle/>
          <a:p>
            <a:pPr algn="justLow" rtl="0"/>
            <a:r>
              <a:rPr lang="en-US" b="1" dirty="0" smtClean="0">
                <a:latin typeface="Times New Roman" panose="02020603050405020304" pitchFamily="18" charset="0"/>
                <a:cs typeface="Times New Roman" panose="02020603050405020304" pitchFamily="18" charset="0"/>
              </a:rPr>
              <a:t>Stressful conditions</a:t>
            </a:r>
            <a:r>
              <a:rPr lang="en-US" dirty="0" smtClean="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hese include, the  state of any change from basal body environment such as trauma , emotional stress( anxiety fear ) which stimulate the sympathetic N.S  leading to homeostatic reaction to restore normal body state through enhancing FFA mobilization and other energy sources to repair the damage and remove stressor under the influence of cortisol released also inhibiting lysosomal membrane discharge preventing cellular damage .</a:t>
            </a:r>
          </a:p>
          <a:p>
            <a:pPr algn="justLow" rtl="0"/>
            <a:endParaRPr lang="en-US" dirty="0" smtClean="0">
              <a:latin typeface="Times New Roman" panose="02020603050405020304" pitchFamily="18" charset="0"/>
              <a:cs typeface="Times New Roman" panose="02020603050405020304" pitchFamily="18" charset="0"/>
            </a:endParaRPr>
          </a:p>
          <a:p>
            <a:pPr algn="justLow" rtl="0"/>
            <a:endParaRPr lang="ar-IQ"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576064"/>
          </a:xfrm>
        </p:spPr>
        <p:txBody>
          <a:bodyPr>
            <a:normAutofit fontScale="90000"/>
          </a:bodyPr>
          <a:lstStyle/>
          <a:p>
            <a:pPr algn="ctr" rtl="0"/>
            <a:r>
              <a:rPr lang="en-US" sz="3600" b="1" dirty="0">
                <a:latin typeface="Times New Roman" panose="02020603050405020304" pitchFamily="18" charset="0"/>
                <a:cs typeface="Times New Roman" panose="02020603050405020304" pitchFamily="18" charset="0"/>
              </a:rPr>
              <a:t>Regulation of Glucocorticoids</a:t>
            </a:r>
            <a:endParaRPr lang="ar-IQ"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268760"/>
            <a:ext cx="8229600" cy="5055840"/>
          </a:xfrm>
        </p:spPr>
        <p:style>
          <a:lnRef idx="2">
            <a:schemeClr val="dk1"/>
          </a:lnRef>
          <a:fillRef idx="1">
            <a:schemeClr val="lt1"/>
          </a:fillRef>
          <a:effectRef idx="0">
            <a:schemeClr val="dk1"/>
          </a:effectRef>
          <a:fontRef idx="minor">
            <a:schemeClr val="dk1"/>
          </a:fontRef>
        </p:style>
        <p:txBody>
          <a:bodyPr>
            <a:normAutofit lnSpcReduction="10000"/>
          </a:bodyPr>
          <a:lstStyle/>
          <a:p>
            <a:pPr algn="justLow" rtl="0"/>
            <a:r>
              <a:rPr lang="en-US" b="1" dirty="0" smtClean="0">
                <a:latin typeface="Times New Roman" panose="02020603050405020304" pitchFamily="18" charset="0"/>
                <a:cs typeface="Times New Roman" panose="02020603050405020304" pitchFamily="18" charset="0"/>
              </a:rPr>
              <a:t>Glucocorticoid feed back inhibition </a:t>
            </a:r>
            <a:r>
              <a:rPr lang="en-US" dirty="0" smtClean="0">
                <a:latin typeface="Times New Roman" panose="02020603050405020304" pitchFamily="18" charset="0"/>
                <a:cs typeface="Times New Roman" panose="02020603050405020304" pitchFamily="18" charset="0"/>
              </a:rPr>
              <a:t>:  </a:t>
            </a:r>
          </a:p>
          <a:p>
            <a:pPr algn="justLow" rtl="0"/>
            <a:r>
              <a:rPr lang="en-US" dirty="0" smtClean="0">
                <a:latin typeface="Times New Roman" panose="02020603050405020304" pitchFamily="18" charset="0"/>
                <a:cs typeface="Times New Roman" panose="02020603050405020304" pitchFamily="18" charset="0"/>
              </a:rPr>
              <a:t>Cortisol is an important component of the body’s response to physical and psychological stress. </a:t>
            </a:r>
          </a:p>
          <a:p>
            <a:pPr algn="justLow" rtl="0"/>
            <a:r>
              <a:rPr lang="en-US" dirty="0" smtClean="0">
                <a:latin typeface="Times New Roman" panose="02020603050405020304" pitchFamily="18" charset="0"/>
                <a:cs typeface="Times New Roman" panose="02020603050405020304" pitchFamily="18" charset="0"/>
              </a:rPr>
              <a:t>Nervous signals regarding stress are transmitted to the hypothalamus and the release of CRH is stimulated. The resulting increase in </a:t>
            </a:r>
            <a:r>
              <a:rPr lang="en-US" dirty="0" err="1" smtClean="0">
                <a:latin typeface="Times New Roman" panose="02020603050405020304" pitchFamily="18" charset="0"/>
                <a:cs typeface="Times New Roman" panose="02020603050405020304" pitchFamily="18" charset="0"/>
              </a:rPr>
              <a:t>cortisol</a:t>
            </a:r>
            <a:r>
              <a:rPr lang="en-US" dirty="0" smtClean="0">
                <a:latin typeface="Times New Roman" panose="02020603050405020304" pitchFamily="18" charset="0"/>
                <a:cs typeface="Times New Roman" panose="02020603050405020304" pitchFamily="18" charset="0"/>
              </a:rPr>
              <a:t> increases levels of glucose, free fatty acids, and amino acids in the blood, providing the metabolic fuels that enable the individual to cope with the stress.</a:t>
            </a:r>
          </a:p>
          <a:p>
            <a:pPr algn="justLow" rtl="0"/>
            <a:r>
              <a:rPr lang="en-US" dirty="0" smtClean="0">
                <a:latin typeface="Times New Roman" panose="02020603050405020304" pitchFamily="18" charset="0"/>
                <a:cs typeface="Times New Roman" panose="02020603050405020304" pitchFamily="18" charset="0"/>
              </a:rPr>
              <a:t> A potent inhibitor of this system is </a:t>
            </a:r>
            <a:r>
              <a:rPr lang="en-US" dirty="0" err="1" smtClean="0">
                <a:latin typeface="Times New Roman" panose="02020603050405020304" pitchFamily="18" charset="0"/>
                <a:cs typeface="Times New Roman" panose="02020603050405020304" pitchFamily="18" charset="0"/>
              </a:rPr>
              <a:t>cortisol</a:t>
            </a:r>
            <a:r>
              <a:rPr lang="en-US" dirty="0" smtClean="0">
                <a:latin typeface="Times New Roman" panose="02020603050405020304" pitchFamily="18" charset="0"/>
                <a:cs typeface="Times New Roman" panose="02020603050405020304" pitchFamily="18" charset="0"/>
              </a:rPr>
              <a:t> itself. This hormone exerts a negative-feedback effect on the hypothalamus and the pituitary, thus inhibits the secretion of CRH and ACTH, respectively.</a:t>
            </a:r>
          </a:p>
          <a:p>
            <a:pPr algn="justLow" rtl="0"/>
            <a:endParaRPr lang="ar-IQ"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19672" y="692696"/>
            <a:ext cx="6192688" cy="5832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29007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340768"/>
            <a:ext cx="8640960" cy="4983832"/>
          </a:xfrm>
        </p:spPr>
        <p:style>
          <a:lnRef idx="2">
            <a:schemeClr val="dk1"/>
          </a:lnRef>
          <a:fillRef idx="1">
            <a:schemeClr val="lt1"/>
          </a:fillRef>
          <a:effectRef idx="0">
            <a:schemeClr val="dk1"/>
          </a:effectRef>
          <a:fontRef idx="minor">
            <a:schemeClr val="dk1"/>
          </a:fontRef>
        </p:style>
        <p:txBody>
          <a:bodyPr/>
          <a:lstStyle/>
          <a:p>
            <a:pPr algn="justLow" rtl="0"/>
            <a:endParaRPr lang="en-US" dirty="0" smtClean="0">
              <a:latin typeface="Times New Roman" panose="02020603050405020304" pitchFamily="18" charset="0"/>
              <a:cs typeface="Times New Roman" panose="02020603050405020304" pitchFamily="18" charset="0"/>
            </a:endParaRPr>
          </a:p>
          <a:p>
            <a:pPr algn="justLow" rtl="0"/>
            <a:r>
              <a:rPr lang="en-US" dirty="0" smtClean="0">
                <a:latin typeface="Times New Roman" panose="02020603050405020304" pitchFamily="18" charset="0"/>
                <a:cs typeface="Times New Roman" panose="02020603050405020304" pitchFamily="18" charset="0"/>
              </a:rPr>
              <a:t>Cortisol exerts a negative feedback effect on the release of ACTH and CRH inhibiting their release proportional to circulating cortisol level .</a:t>
            </a:r>
          </a:p>
          <a:p>
            <a:pPr algn="justLow" rtl="0"/>
            <a:r>
              <a:rPr lang="en-US" dirty="0" smtClean="0">
                <a:latin typeface="Times New Roman" panose="02020603050405020304" pitchFamily="18" charset="0"/>
                <a:cs typeface="Times New Roman" panose="02020603050405020304" pitchFamily="18" charset="0"/>
              </a:rPr>
              <a:t>Such effect occur as a complication of steroid therapy used for  long period of  treatment with anti-inflammatory doses of glucocorticoids and stopped suddenly causing inability of ACTH  production and release .</a:t>
            </a:r>
          </a:p>
          <a:p>
            <a:pPr algn="justLow" rtl="0"/>
            <a:r>
              <a:rPr lang="en-US" dirty="0" smtClean="0">
                <a:latin typeface="Times New Roman" panose="02020603050405020304" pitchFamily="18" charset="0"/>
                <a:cs typeface="Times New Roman" panose="02020603050405020304" pitchFamily="18" charset="0"/>
              </a:rPr>
              <a:t>Such effect avoided by slow decreasing the dose over long period until stopped completely.</a:t>
            </a:r>
          </a:p>
          <a:p>
            <a:pPr algn="justLow" rtl="0"/>
            <a:endParaRPr lang="ar-IQ"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457200" y="704088"/>
            <a:ext cx="8229600" cy="564672"/>
          </a:xfrm>
        </p:spPr>
        <p:txBody>
          <a:bodyPr>
            <a:normAutofit fontScale="90000"/>
          </a:bodyPr>
          <a:lstStyle/>
          <a:p>
            <a:pPr algn="ctr" rtl="0"/>
            <a:r>
              <a:rPr lang="en-US" sz="3600" b="1" dirty="0">
                <a:latin typeface="Times New Roman" panose="02020603050405020304" pitchFamily="18" charset="0"/>
                <a:cs typeface="Times New Roman" panose="02020603050405020304" pitchFamily="18" charset="0"/>
              </a:rPr>
              <a:t>Regulation of Glucocorticoids</a:t>
            </a:r>
            <a:endParaRPr lang="ar-IQ" sz="3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3823"/>
            <a:ext cx="8229600" cy="894897"/>
          </a:xfrm>
        </p:spPr>
        <p:txBody>
          <a:bodyPr>
            <a:normAutofit/>
          </a:bodyPr>
          <a:lstStyle/>
          <a:p>
            <a:pPr algn="ctr" rtl="0"/>
            <a:r>
              <a:rPr lang="en-US" sz="3600" dirty="0" smtClean="0">
                <a:latin typeface="Times New Roman" panose="02020603050405020304" pitchFamily="18" charset="0"/>
                <a:cs typeface="Times New Roman" panose="02020603050405020304" pitchFamily="18" charset="0"/>
              </a:rPr>
              <a:t>Negative feed back control </a:t>
            </a:r>
            <a:endParaRPr lang="ar-IQ" sz="3600" dirty="0">
              <a:latin typeface="Times New Roman" panose="02020603050405020304" pitchFamily="18" charset="0"/>
              <a:cs typeface="Times New Roman" panose="02020603050405020304" pitchFamily="18" charset="0"/>
            </a:endParaRPr>
          </a:p>
        </p:txBody>
      </p:sp>
      <p:pic>
        <p:nvPicPr>
          <p:cNvPr id="4098" name="Picture 2"/>
          <p:cNvPicPr>
            <a:picLocks noGrp="1" noChangeAspect="1" noChangeArrowheads="1"/>
          </p:cNvPicPr>
          <p:nvPr>
            <p:ph idx="1"/>
          </p:nvPr>
        </p:nvPicPr>
        <p:blipFill>
          <a:blip r:embed="rId3"/>
          <a:srcRect/>
          <a:stretch>
            <a:fillRect/>
          </a:stretch>
        </p:blipFill>
        <p:spPr bwMode="auto">
          <a:xfrm>
            <a:off x="1857356" y="1052736"/>
            <a:ext cx="5378940" cy="55446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20080"/>
          </a:xfrm>
        </p:spPr>
        <p:txBody>
          <a:bodyPr>
            <a:normAutofit fontScale="90000"/>
          </a:bodyPr>
          <a:lstStyle/>
          <a:p>
            <a:pPr algn="ctr" rtl="0"/>
            <a:r>
              <a:rPr lang="en-US" b="1" dirty="0" smtClean="0">
                <a:latin typeface="Times New Roman" panose="02020603050405020304" pitchFamily="18" charset="0"/>
                <a:cs typeface="Times New Roman" panose="02020603050405020304" pitchFamily="18" charset="0"/>
              </a:rPr>
              <a:t>Adrenal Androgens</a:t>
            </a:r>
            <a:endParaRPr lang="ar-IQ"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520" y="1412776"/>
            <a:ext cx="8568952" cy="5184576"/>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justLow" rtl="0"/>
            <a:r>
              <a:rPr lang="en-US" b="1" dirty="0" smtClean="0">
                <a:latin typeface="Times New Roman" panose="02020603050405020304" pitchFamily="18" charset="0"/>
                <a:cs typeface="Times New Roman" panose="02020603050405020304" pitchFamily="18" charset="0"/>
              </a:rPr>
              <a:t>Adrenal   Androgens</a:t>
            </a:r>
            <a:r>
              <a:rPr lang="en-US" dirty="0" smtClean="0">
                <a:latin typeface="Times New Roman" panose="02020603050405020304" pitchFamily="18" charset="0"/>
                <a:cs typeface="Times New Roman" panose="02020603050405020304" pitchFamily="18" charset="0"/>
              </a:rPr>
              <a:t> The predominant androgens produced by the adrenal Cortexes are </a:t>
            </a:r>
            <a:r>
              <a:rPr lang="en-US" dirty="0" err="1" smtClean="0">
                <a:latin typeface="Times New Roman" panose="02020603050405020304" pitchFamily="18" charset="0"/>
                <a:cs typeface="Times New Roman" panose="02020603050405020304" pitchFamily="18" charset="0"/>
              </a:rPr>
              <a:t>dehydroepiandrosterone</a:t>
            </a:r>
            <a:r>
              <a:rPr lang="en-US" dirty="0" smtClean="0">
                <a:latin typeface="Times New Roman" panose="02020603050405020304" pitchFamily="18" charset="0"/>
                <a:cs typeface="Times New Roman" panose="02020603050405020304" pitchFamily="18" charset="0"/>
              </a:rPr>
              <a:t> (DHEA) and androstenedione. </a:t>
            </a:r>
          </a:p>
          <a:p>
            <a:pPr algn="justLow" rtl="0"/>
            <a:r>
              <a:rPr lang="en-US" dirty="0" smtClean="0">
                <a:latin typeface="Times New Roman" panose="02020603050405020304" pitchFamily="18" charset="0"/>
                <a:cs typeface="Times New Roman" panose="02020603050405020304" pitchFamily="18" charset="0"/>
              </a:rPr>
              <a:t>These steroid hormones are weak androgens; however, in peripheral tissues they can be converted to more powerful androgens, such as testosterone, or even to estrogens. </a:t>
            </a:r>
          </a:p>
          <a:p>
            <a:pPr algn="justLow" rtl="0"/>
            <a:r>
              <a:rPr lang="en-US" dirty="0" smtClean="0">
                <a:latin typeface="Times New Roman" panose="02020603050405020304" pitchFamily="18" charset="0"/>
                <a:cs typeface="Times New Roman" panose="02020603050405020304" pitchFamily="18" charset="0"/>
              </a:rPr>
              <a:t>The quantities of these hormones released from the adrenal cortex are very small. Therefore, the contribution of this source of these hormones to androgenic effects in the male is negligible compared to that of the testicular androgens. However, the adrenal gland is the major source of androgens in females. </a:t>
            </a:r>
          </a:p>
          <a:p>
            <a:pPr algn="justLow" rtl="0"/>
            <a:r>
              <a:rPr lang="en-US" dirty="0" smtClean="0">
                <a:latin typeface="Times New Roman" panose="02020603050405020304" pitchFamily="18" charset="0"/>
                <a:cs typeface="Times New Roman" panose="02020603050405020304" pitchFamily="18" charset="0"/>
              </a:rPr>
              <a:t>These hormones stimulate pubic and </a:t>
            </a:r>
            <a:r>
              <a:rPr lang="en-US" dirty="0" err="1" smtClean="0">
                <a:latin typeface="Times New Roman" panose="02020603050405020304" pitchFamily="18" charset="0"/>
                <a:cs typeface="Times New Roman" panose="02020603050405020304" pitchFamily="18" charset="0"/>
              </a:rPr>
              <a:t>axillary</a:t>
            </a:r>
            <a:r>
              <a:rPr lang="en-US" dirty="0" smtClean="0">
                <a:latin typeface="Times New Roman" panose="02020603050405020304" pitchFamily="18" charset="0"/>
                <a:cs typeface="Times New Roman" panose="02020603050405020304" pitchFamily="18" charset="0"/>
              </a:rPr>
              <a:t> (underarm) hair development in pubertal females. In pathological conditions in which adrenal androgens are overproduced, </a:t>
            </a:r>
            <a:r>
              <a:rPr lang="en-US" dirty="0" err="1" smtClean="0">
                <a:latin typeface="Times New Roman" panose="02020603050405020304" pitchFamily="18" charset="0"/>
                <a:cs typeface="Times New Roman" panose="02020603050405020304" pitchFamily="18" charset="0"/>
              </a:rPr>
              <a:t>masculinization</a:t>
            </a:r>
            <a:r>
              <a:rPr lang="en-US" dirty="0" smtClean="0">
                <a:latin typeface="Times New Roman" panose="02020603050405020304" pitchFamily="18" charset="0"/>
                <a:cs typeface="Times New Roman" panose="02020603050405020304" pitchFamily="18" charset="0"/>
              </a:rPr>
              <a:t> of females may occur.</a:t>
            </a:r>
          </a:p>
          <a:p>
            <a:pPr algn="justLow" rtl="0">
              <a:buNone/>
            </a:pPr>
            <a:r>
              <a:rPr lang="en-US" dirty="0" smtClean="0">
                <a:latin typeface="Times New Roman" panose="02020603050405020304" pitchFamily="18" charset="0"/>
                <a:cs typeface="Times New Roman" panose="02020603050405020304" pitchFamily="18" charset="0"/>
              </a:rPr>
              <a:t> </a:t>
            </a:r>
          </a:p>
          <a:p>
            <a:pPr algn="justLow" rtl="0"/>
            <a:endParaRPr lang="ar-IQ"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1143000"/>
          </a:xfrm>
        </p:spPr>
        <p:txBody>
          <a:bodyPr>
            <a:normAutofit/>
          </a:bodyPr>
          <a:lstStyle/>
          <a:p>
            <a:pPr algn="ctr" rtl="0"/>
            <a:r>
              <a:rPr lang="en-GB" sz="3200" dirty="0">
                <a:latin typeface="Times New Roman" panose="02020603050405020304" pitchFamily="18" charset="0"/>
                <a:cs typeface="Times New Roman" panose="02020603050405020304" pitchFamily="18" charset="0"/>
              </a:rPr>
              <a:t>Pathologies associated with Adrenal cortex hormone </a:t>
            </a:r>
            <a:r>
              <a:rPr lang="en-GB" sz="3200" dirty="0" smtClean="0">
                <a:latin typeface="Times New Roman" panose="02020603050405020304" pitchFamily="18" charset="0"/>
                <a:cs typeface="Times New Roman" panose="02020603050405020304" pitchFamily="18" charset="0"/>
              </a:rPr>
              <a:t>secretion</a:t>
            </a:r>
            <a:endParaRPr lang="en-GB"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51520" y="1403648"/>
            <a:ext cx="8589640" cy="4920952"/>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indent="0" algn="justLow" rtl="0">
              <a:buNone/>
            </a:pPr>
            <a:r>
              <a:rPr lang="en-GB" dirty="0" smtClean="0">
                <a:latin typeface="Times New Roman" panose="02020603050405020304" pitchFamily="18" charset="0"/>
                <a:cs typeface="Times New Roman" panose="02020603050405020304" pitchFamily="18" charset="0"/>
              </a:rPr>
              <a:t>1.  </a:t>
            </a:r>
            <a:r>
              <a:rPr lang="en-GB" b="1" dirty="0" smtClean="0">
                <a:latin typeface="Times New Roman" panose="02020603050405020304" pitchFamily="18" charset="0"/>
                <a:cs typeface="Times New Roman" panose="02020603050405020304" pitchFamily="18" charset="0"/>
              </a:rPr>
              <a:t>Over secretion </a:t>
            </a:r>
            <a:r>
              <a:rPr lang="en-GB" b="1" dirty="0">
                <a:latin typeface="Times New Roman" panose="02020603050405020304" pitchFamily="18" charset="0"/>
                <a:cs typeface="Times New Roman" panose="02020603050405020304" pitchFamily="18" charset="0"/>
              </a:rPr>
              <a:t>of Adrenal Cortex </a:t>
            </a:r>
            <a:r>
              <a:rPr lang="en-GB" b="1" dirty="0" smtClean="0">
                <a:latin typeface="Times New Roman" panose="02020603050405020304" pitchFamily="18" charset="0"/>
                <a:cs typeface="Times New Roman" panose="02020603050405020304" pitchFamily="18" charset="0"/>
              </a:rPr>
              <a:t>Hormones:</a:t>
            </a:r>
          </a:p>
          <a:p>
            <a:pPr marL="514350" indent="-514350" algn="justLow" rtl="0">
              <a:buFont typeface="+mj-lt"/>
              <a:buAutoNum type="arabicPeriod"/>
            </a:pPr>
            <a:r>
              <a:rPr lang="en-GB" dirty="0">
                <a:latin typeface="Times New Roman" panose="02020603050405020304" pitchFamily="18" charset="0"/>
                <a:cs typeface="Times New Roman" panose="02020603050405020304" pitchFamily="18" charset="0"/>
              </a:rPr>
              <a:t> </a:t>
            </a:r>
            <a:r>
              <a:rPr lang="en-GB" dirty="0" smtClean="0">
                <a:solidFill>
                  <a:srgbClr val="FF0000"/>
                </a:solidFill>
                <a:latin typeface="Times New Roman" panose="02020603050405020304" pitchFamily="18" charset="0"/>
                <a:cs typeface="Times New Roman" panose="02020603050405020304" pitchFamily="18" charset="0"/>
              </a:rPr>
              <a:t>primary Hyperaldosteronism ( </a:t>
            </a:r>
            <a:r>
              <a:rPr lang="en-GB" dirty="0">
                <a:solidFill>
                  <a:srgbClr val="FF0000"/>
                </a:solidFill>
                <a:latin typeface="Times New Roman" panose="02020603050405020304" pitchFamily="18" charset="0"/>
                <a:cs typeface="Times New Roman" panose="02020603050405020304" pitchFamily="18" charset="0"/>
              </a:rPr>
              <a:t>Conn’s </a:t>
            </a:r>
            <a:r>
              <a:rPr lang="en-GB" dirty="0" smtClean="0">
                <a:solidFill>
                  <a:srgbClr val="FF0000"/>
                </a:solidFill>
                <a:latin typeface="Times New Roman" panose="02020603050405020304" pitchFamily="18" charset="0"/>
                <a:cs typeface="Times New Roman" panose="02020603050405020304" pitchFamily="18" charset="0"/>
              </a:rPr>
              <a:t>syndrome) </a:t>
            </a:r>
            <a:r>
              <a:rPr lang="en-GB" dirty="0">
                <a:latin typeface="Times New Roman" panose="02020603050405020304" pitchFamily="18" charset="0"/>
                <a:cs typeface="Times New Roman" panose="02020603050405020304" pitchFamily="18" charset="0"/>
              </a:rPr>
              <a:t>–</a:t>
            </a:r>
            <a:r>
              <a:rPr lang="en-GB" dirty="0" smtClean="0">
                <a:solidFill>
                  <a:srgbClr val="FF0000"/>
                </a:solidFill>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hypersecreting </a:t>
            </a:r>
            <a:r>
              <a:rPr lang="en-GB" dirty="0">
                <a:latin typeface="Times New Roman" panose="02020603050405020304" pitchFamily="18" charset="0"/>
                <a:cs typeface="Times New Roman" panose="02020603050405020304" pitchFamily="18" charset="0"/>
              </a:rPr>
              <a:t>adrenal </a:t>
            </a:r>
            <a:r>
              <a:rPr lang="en-GB" dirty="0" err="1" smtClean="0">
                <a:latin typeface="Times New Roman" panose="02020603050405020304" pitchFamily="18" charset="0"/>
                <a:cs typeface="Times New Roman" panose="02020603050405020304" pitchFamily="18" charset="0"/>
              </a:rPr>
              <a:t>tumor</a:t>
            </a:r>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of zona glomerulosa; ↑ aldosterone  with no negative feedback. </a:t>
            </a:r>
            <a:r>
              <a:rPr lang="en-GB" dirty="0" smtClean="0">
                <a:latin typeface="Times New Roman" panose="02020603050405020304" pitchFamily="18" charset="0"/>
                <a:cs typeface="Times New Roman" panose="02020603050405020304" pitchFamily="18" charset="0"/>
              </a:rPr>
              <a:t>High </a:t>
            </a:r>
            <a:r>
              <a:rPr lang="en-GB" dirty="0">
                <a:latin typeface="Times New Roman" panose="02020603050405020304" pitchFamily="18" charset="0"/>
                <a:cs typeface="Times New Roman" panose="02020603050405020304" pitchFamily="18" charset="0"/>
              </a:rPr>
              <a:t>Na+ and H2O retention(hypernatremia) and low plasma K+(</a:t>
            </a:r>
            <a:r>
              <a:rPr lang="en-GB" dirty="0" err="1">
                <a:latin typeface="Times New Roman" panose="02020603050405020304" pitchFamily="18" charset="0"/>
                <a:cs typeface="Times New Roman" panose="02020603050405020304" pitchFamily="18" charset="0"/>
              </a:rPr>
              <a:t>hypokalemia</a:t>
            </a:r>
            <a:r>
              <a:rPr lang="en-GB" dirty="0">
                <a:latin typeface="Times New Roman" panose="02020603050405020304" pitchFamily="18" charset="0"/>
                <a:cs typeface="Times New Roman" panose="02020603050405020304" pitchFamily="18" charset="0"/>
              </a:rPr>
              <a:t>) which leads to ↑↑ </a:t>
            </a:r>
            <a:r>
              <a:rPr lang="en-GB" dirty="0" smtClean="0">
                <a:latin typeface="Times New Roman" panose="02020603050405020304" pitchFamily="18" charset="0"/>
                <a:cs typeface="Times New Roman" panose="02020603050405020304" pitchFamily="18" charset="0"/>
              </a:rPr>
              <a:t>BP</a:t>
            </a:r>
          </a:p>
          <a:p>
            <a:pPr marL="514350" indent="-514350" algn="justLow" rtl="0">
              <a:buFont typeface="+mj-lt"/>
              <a:buAutoNum type="arabicPeriod"/>
            </a:pPr>
            <a:endParaRPr lang="en-GB" dirty="0">
              <a:latin typeface="Times New Roman" panose="02020603050405020304" pitchFamily="18" charset="0"/>
              <a:cs typeface="Times New Roman" panose="02020603050405020304" pitchFamily="18" charset="0"/>
            </a:endParaRPr>
          </a:p>
          <a:p>
            <a:pPr marL="514350" indent="-514350" algn="justLow" rtl="0">
              <a:buFont typeface="+mj-lt"/>
              <a:buAutoNum type="arabicPeriod"/>
            </a:pPr>
            <a:r>
              <a:rPr lang="en-GB" dirty="0" smtClean="0">
                <a:latin typeface="Times New Roman" panose="02020603050405020304" pitchFamily="18" charset="0"/>
                <a:cs typeface="Times New Roman" panose="02020603050405020304" pitchFamily="18" charset="0"/>
              </a:rPr>
              <a:t> </a:t>
            </a:r>
            <a:r>
              <a:rPr lang="en-GB" dirty="0" smtClean="0">
                <a:solidFill>
                  <a:srgbClr val="FF0000"/>
                </a:solidFill>
                <a:latin typeface="Times New Roman" panose="02020603050405020304" pitchFamily="18" charset="0"/>
                <a:cs typeface="Times New Roman" panose="02020603050405020304" pitchFamily="18" charset="0"/>
              </a:rPr>
              <a:t>secondary  </a:t>
            </a:r>
            <a:r>
              <a:rPr lang="en-GB" dirty="0">
                <a:solidFill>
                  <a:srgbClr val="FF0000"/>
                </a:solidFill>
                <a:latin typeface="Times New Roman" panose="02020603050405020304" pitchFamily="18" charset="0"/>
                <a:cs typeface="Times New Roman" panose="02020603050405020304" pitchFamily="18" charset="0"/>
              </a:rPr>
              <a:t>Hyperaldosteronism </a:t>
            </a:r>
            <a:r>
              <a:rPr lang="en-GB" dirty="0">
                <a:latin typeface="Times New Roman" panose="02020603050405020304" pitchFamily="18" charset="0"/>
                <a:cs typeface="Times New Roman" panose="02020603050405020304" pitchFamily="18" charset="0"/>
              </a:rPr>
              <a:t>– produced by any condition that causes a chronic reduction in arterial blood flow to the kidneys, thereby excessively activating the renin-angiotensin system.  Ex. Is atherosclerotic narrowing of the renal arteries.  Similar results as in #1 </a:t>
            </a:r>
            <a:r>
              <a:rPr lang="en-GB" dirty="0" smtClean="0">
                <a:latin typeface="Times New Roman" panose="02020603050405020304" pitchFamily="18" charset="0"/>
                <a:cs typeface="Times New Roman" panose="02020603050405020304" pitchFamily="18" charset="0"/>
              </a:rPr>
              <a:t>above.</a:t>
            </a:r>
          </a:p>
          <a:p>
            <a:pPr marL="514350" indent="-514350" algn="justLow" rtl="0">
              <a:buFont typeface="+mj-lt"/>
              <a:buAutoNum type="arabicPeriod"/>
            </a:pPr>
            <a:endParaRPr lang="en-GB" dirty="0">
              <a:latin typeface="Times New Roman" panose="02020603050405020304" pitchFamily="18" charset="0"/>
              <a:cs typeface="Times New Roman" panose="02020603050405020304" pitchFamily="18" charset="0"/>
            </a:endParaRPr>
          </a:p>
          <a:p>
            <a:pPr marL="514350" indent="-514350" algn="justLow" rtl="0">
              <a:buFont typeface="+mj-lt"/>
              <a:buAutoNum type="arabicPeriod"/>
            </a:pPr>
            <a:r>
              <a:rPr lang="en-GB" dirty="0" smtClean="0">
                <a:solidFill>
                  <a:srgbClr val="FF0000"/>
                </a:solidFill>
                <a:latin typeface="Times New Roman" panose="02020603050405020304" pitchFamily="18" charset="0"/>
                <a:cs typeface="Times New Roman" panose="02020603050405020304" pitchFamily="18" charset="0"/>
              </a:rPr>
              <a:t>Cushing’s </a:t>
            </a:r>
            <a:r>
              <a:rPr lang="en-GB" dirty="0">
                <a:solidFill>
                  <a:srgbClr val="FF0000"/>
                </a:solidFill>
                <a:latin typeface="Times New Roman" panose="02020603050405020304" pitchFamily="18" charset="0"/>
                <a:cs typeface="Times New Roman" panose="02020603050405020304" pitchFamily="18" charset="0"/>
              </a:rPr>
              <a:t>Disease </a:t>
            </a:r>
            <a:r>
              <a:rPr lang="en-GB" dirty="0">
                <a:latin typeface="Times New Roman" panose="02020603050405020304" pitchFamily="18" charset="0"/>
                <a:cs typeface="Times New Roman" panose="02020603050405020304" pitchFamily="18" charset="0"/>
              </a:rPr>
              <a:t>– Hypersecretion of cortisol, so see </a:t>
            </a:r>
            <a:r>
              <a:rPr lang="en-GB" dirty="0" smtClean="0">
                <a:latin typeface="Times New Roman" panose="02020603050405020304" pitchFamily="18" charset="0"/>
                <a:cs typeface="Times New Roman" panose="02020603050405020304" pitchFamily="18" charset="0"/>
              </a:rPr>
              <a:t>exaggerated </a:t>
            </a:r>
            <a:r>
              <a:rPr lang="en-GB" dirty="0">
                <a:latin typeface="Times New Roman" panose="02020603050405020304" pitchFamily="18" charset="0"/>
                <a:cs typeface="Times New Roman" panose="02020603050405020304" pitchFamily="18" charset="0"/>
              </a:rPr>
              <a:t>effects of cortisol which includes glucose excess (</a:t>
            </a:r>
            <a:r>
              <a:rPr lang="en-GB" dirty="0" err="1">
                <a:latin typeface="Times New Roman" panose="02020603050405020304" pitchFamily="18" charset="0"/>
                <a:cs typeface="Times New Roman" panose="02020603050405020304" pitchFamily="18" charset="0"/>
              </a:rPr>
              <a:t>hyperglycemia</a:t>
            </a:r>
            <a:r>
              <a:rPr lang="en-GB" dirty="0">
                <a:latin typeface="Times New Roman" panose="02020603050405020304" pitchFamily="18" charset="0"/>
                <a:cs typeface="Times New Roman" panose="02020603050405020304" pitchFamily="18" charset="0"/>
              </a:rPr>
              <a:t>)  and protein shortage.  The excess glucose is deposited as fat so see </a:t>
            </a:r>
            <a:r>
              <a:rPr lang="en-GB" dirty="0" smtClean="0">
                <a:latin typeface="Times New Roman" panose="02020603050405020304" pitchFamily="18" charset="0"/>
                <a:cs typeface="Times New Roman" panose="02020603050405020304" pitchFamily="18" charset="0"/>
              </a:rPr>
              <a:t>“moon face”, </a:t>
            </a:r>
            <a:r>
              <a:rPr lang="en-GB" dirty="0">
                <a:latin typeface="Times New Roman" panose="02020603050405020304" pitchFamily="18" charset="0"/>
                <a:cs typeface="Times New Roman" panose="02020603050405020304" pitchFamily="18" charset="0"/>
              </a:rPr>
              <a:t>“buffalo hump” (fat above the shoulder blades), spindly legs, fat in facial area or strange redistribution of fat.  </a:t>
            </a:r>
            <a:r>
              <a:rPr lang="en-GB" dirty="0" err="1">
                <a:latin typeface="Times New Roman" panose="02020603050405020304" pitchFamily="18" charset="0"/>
                <a:cs typeface="Times New Roman" panose="02020603050405020304" pitchFamily="18" charset="0"/>
              </a:rPr>
              <a:t>Diabetogenic</a:t>
            </a:r>
            <a:r>
              <a:rPr lang="en-GB" dirty="0">
                <a:latin typeface="Times New Roman" panose="02020603050405020304" pitchFamily="18" charset="0"/>
                <a:cs typeface="Times New Roman" panose="02020603050405020304" pitchFamily="18" charset="0"/>
              </a:rPr>
              <a:t> effect.  Glycosuria occurs and the </a:t>
            </a:r>
            <a:r>
              <a:rPr lang="en-GB" dirty="0" smtClean="0">
                <a:latin typeface="Times New Roman" panose="02020603050405020304" pitchFamily="18" charset="0"/>
                <a:cs typeface="Times New Roman" panose="02020603050405020304" pitchFamily="18" charset="0"/>
              </a:rPr>
              <a:t>conditions </a:t>
            </a:r>
            <a:r>
              <a:rPr lang="en-GB" dirty="0">
                <a:latin typeface="Times New Roman" panose="02020603050405020304" pitchFamily="18" charset="0"/>
                <a:cs typeface="Times New Roman" panose="02020603050405020304" pitchFamily="18" charset="0"/>
              </a:rPr>
              <a:t>called an adrenal diabetes.  Could be due to a) </a:t>
            </a:r>
            <a:r>
              <a:rPr lang="en-GB" dirty="0" smtClean="0">
                <a:latin typeface="Times New Roman" panose="02020603050405020304" pitchFamily="18" charset="0"/>
                <a:cs typeface="Times New Roman" panose="02020603050405020304" pitchFamily="18" charset="0"/>
              </a:rPr>
              <a:t>over secretion </a:t>
            </a:r>
            <a:r>
              <a:rPr lang="en-GB" dirty="0">
                <a:latin typeface="Times New Roman" panose="02020603050405020304" pitchFamily="18" charset="0"/>
                <a:cs typeface="Times New Roman" panose="02020603050405020304" pitchFamily="18" charset="0"/>
              </a:rPr>
              <a:t>of CRH or ACTH causing overstimulation of the adrenal cortex; or, b)adrenal </a:t>
            </a:r>
            <a:r>
              <a:rPr lang="en-GB" dirty="0" err="1">
                <a:latin typeface="Times New Roman" panose="02020603050405020304" pitchFamily="18" charset="0"/>
                <a:cs typeface="Times New Roman" panose="02020603050405020304" pitchFamily="18" charset="0"/>
              </a:rPr>
              <a:t>tumors</a:t>
            </a:r>
            <a:r>
              <a:rPr lang="en-GB" dirty="0">
                <a:latin typeface="Times New Roman" panose="02020603050405020304" pitchFamily="18" charset="0"/>
                <a:cs typeface="Times New Roman" panose="02020603050405020304" pitchFamily="18" charset="0"/>
              </a:rPr>
              <a:t> that uncontrollably secrete cortisol independent of ACTH; or, c)ACTH-secreting </a:t>
            </a:r>
            <a:r>
              <a:rPr lang="en-GB" dirty="0" err="1">
                <a:latin typeface="Times New Roman" panose="02020603050405020304" pitchFamily="18" charset="0"/>
                <a:cs typeface="Times New Roman" panose="02020603050405020304" pitchFamily="18" charset="0"/>
              </a:rPr>
              <a:t>tumors</a:t>
            </a:r>
            <a:r>
              <a:rPr lang="en-GB" dirty="0">
                <a:latin typeface="Times New Roman" panose="02020603050405020304" pitchFamily="18" charset="0"/>
                <a:cs typeface="Times New Roman" panose="02020603050405020304" pitchFamily="18" charset="0"/>
              </a:rPr>
              <a:t> located in places other than the pituitary, most commonly the lung.</a:t>
            </a:r>
          </a:p>
        </p:txBody>
      </p:sp>
    </p:spTree>
    <p:extLst>
      <p:ext uri="{BB962C8B-B14F-4D97-AF65-F5344CB8AC3E}">
        <p14:creationId xmlns:p14="http://schemas.microsoft.com/office/powerpoint/2010/main" val="2214722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rmAutofit/>
          </a:bodyPr>
          <a:lstStyle/>
          <a:p>
            <a:pPr algn="ctr" rtl="0"/>
            <a:r>
              <a:rPr lang="en-GB" sz="3200" dirty="0">
                <a:latin typeface="Times New Roman" panose="02020603050405020304" pitchFamily="18" charset="0"/>
                <a:cs typeface="Times New Roman" panose="02020603050405020304" pitchFamily="18" charset="0"/>
              </a:rPr>
              <a:t>Pathologies </a:t>
            </a:r>
            <a:r>
              <a:rPr lang="en-GB" sz="3200" dirty="0" smtClean="0">
                <a:latin typeface="Times New Roman" panose="02020603050405020304" pitchFamily="18" charset="0"/>
                <a:cs typeface="Times New Roman" panose="02020603050405020304" pitchFamily="18" charset="0"/>
              </a:rPr>
              <a:t>Associated </a:t>
            </a:r>
            <a:r>
              <a:rPr lang="en-GB" sz="3200" dirty="0">
                <a:latin typeface="Times New Roman" panose="02020603050405020304" pitchFamily="18" charset="0"/>
                <a:cs typeface="Times New Roman" panose="02020603050405020304" pitchFamily="18" charset="0"/>
              </a:rPr>
              <a:t>with Adrenal cortex </a:t>
            </a:r>
            <a:r>
              <a:rPr lang="en-GB" sz="3200" dirty="0" smtClean="0">
                <a:latin typeface="Times New Roman" panose="02020603050405020304" pitchFamily="18" charset="0"/>
                <a:cs typeface="Times New Roman" panose="02020603050405020304" pitchFamily="18" charset="0"/>
              </a:rPr>
              <a:t>Hormone Secretion</a:t>
            </a:r>
            <a:endParaRPr lang="en-GB"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628800"/>
            <a:ext cx="8229600" cy="4695800"/>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lgn="justLow" rtl="0">
              <a:buNone/>
            </a:pPr>
            <a:r>
              <a:rPr lang="en-GB" dirty="0" smtClean="0">
                <a:latin typeface="Times New Roman" panose="02020603050405020304" pitchFamily="18" charset="0"/>
                <a:cs typeface="Times New Roman" panose="02020603050405020304" pitchFamily="18" charset="0"/>
              </a:rPr>
              <a:t>4. </a:t>
            </a:r>
            <a:r>
              <a:rPr lang="en-GB" dirty="0" smtClean="0">
                <a:solidFill>
                  <a:srgbClr val="FF0000"/>
                </a:solidFill>
                <a:latin typeface="Times New Roman" panose="02020603050405020304" pitchFamily="18" charset="0"/>
                <a:cs typeface="Times New Roman" panose="02020603050405020304" pitchFamily="18" charset="0"/>
              </a:rPr>
              <a:t>Adrenal </a:t>
            </a:r>
            <a:r>
              <a:rPr lang="en-GB" dirty="0">
                <a:solidFill>
                  <a:srgbClr val="FF0000"/>
                </a:solidFill>
                <a:latin typeface="Times New Roman" panose="02020603050405020304" pitchFamily="18" charset="0"/>
                <a:cs typeface="Times New Roman" panose="02020603050405020304" pitchFamily="18" charset="0"/>
              </a:rPr>
              <a:t>Androgen Hypersecretion </a:t>
            </a:r>
            <a:r>
              <a:rPr lang="en-GB" dirty="0">
                <a:latin typeface="Times New Roman" panose="02020603050405020304" pitchFamily="18" charset="0"/>
                <a:cs typeface="Times New Roman" panose="02020603050405020304" pitchFamily="18" charset="0"/>
              </a:rPr>
              <a:t>– excess adrenal androgen secretion could either be a </a:t>
            </a:r>
            <a:r>
              <a:rPr lang="en-GB" dirty="0" err="1">
                <a:latin typeface="Times New Roman" panose="02020603050405020304" pitchFamily="18" charset="0"/>
                <a:cs typeface="Times New Roman" panose="02020603050405020304" pitchFamily="18" charset="0"/>
              </a:rPr>
              <a:t>virilizing</a:t>
            </a:r>
            <a:r>
              <a:rPr lang="en-GB" dirty="0">
                <a:latin typeface="Times New Roman" panose="02020603050405020304" pitchFamily="18" charset="0"/>
                <a:cs typeface="Times New Roman" panose="02020603050405020304" pitchFamily="18" charset="0"/>
              </a:rPr>
              <a:t> adenoma in females with too much testosterone produced.  Will give the female overdeveloped male characteristics such as hirsutism, deepening voice and more muscular arms and legs.  In males, it may show up as a feminizing adenoma with too much </a:t>
            </a:r>
            <a:r>
              <a:rPr lang="en-GB" dirty="0" err="1">
                <a:latin typeface="Times New Roman" panose="02020603050405020304" pitchFamily="18" charset="0"/>
                <a:cs typeface="Times New Roman" panose="02020603050405020304" pitchFamily="18" charset="0"/>
              </a:rPr>
              <a:t>estrogen</a:t>
            </a:r>
            <a:r>
              <a:rPr lang="en-GB" dirty="0">
                <a:latin typeface="Times New Roman" panose="02020603050405020304" pitchFamily="18" charset="0"/>
                <a:cs typeface="Times New Roman" panose="02020603050405020304" pitchFamily="18" charset="0"/>
              </a:rPr>
              <a:t> but is very rare.  This would give males more female characteristics such as breasts that are more developed.  If ↑androgens occur in </a:t>
            </a:r>
            <a:r>
              <a:rPr lang="en-GB" dirty="0" err="1">
                <a:latin typeface="Times New Roman" panose="02020603050405020304" pitchFamily="18" charset="0"/>
                <a:cs typeface="Times New Roman" panose="02020603050405020304" pitchFamily="18" charset="0"/>
              </a:rPr>
              <a:t>prepubertal</a:t>
            </a:r>
            <a:r>
              <a:rPr lang="en-GB" dirty="0">
                <a:latin typeface="Times New Roman" panose="02020603050405020304" pitchFamily="18" charset="0"/>
                <a:cs typeface="Times New Roman" panose="02020603050405020304" pitchFamily="18" charset="0"/>
              </a:rPr>
              <a:t> boys, it may cause premature secondary sex characteristics such as deep voice, beard, enlarged penis and a sex drive.  This is not a true puberty.   There will be no sperm production or other gonadal activity because the testes are still not functioning.    If it occurs in adult males, no effect will be seen.  Inherited condition.</a:t>
            </a:r>
          </a:p>
        </p:txBody>
      </p:sp>
    </p:spTree>
    <p:extLst>
      <p:ext uri="{BB962C8B-B14F-4D97-AF65-F5344CB8AC3E}">
        <p14:creationId xmlns:p14="http://schemas.microsoft.com/office/powerpoint/2010/main" val="3649609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800"/>
            <a:ext cx="8229600" cy="4695800"/>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algn="justLow" rtl="0"/>
            <a:r>
              <a:rPr lang="en-GB" dirty="0">
                <a:latin typeface="Times New Roman" panose="02020603050405020304" pitchFamily="18" charset="0"/>
                <a:cs typeface="Times New Roman" panose="02020603050405020304" pitchFamily="18" charset="0"/>
              </a:rPr>
              <a:t>B) </a:t>
            </a:r>
            <a:r>
              <a:rPr lang="en-GB" b="1" dirty="0">
                <a:latin typeface="Times New Roman" panose="02020603050405020304" pitchFamily="18" charset="0"/>
                <a:cs typeface="Times New Roman" panose="02020603050405020304" pitchFamily="18" charset="0"/>
              </a:rPr>
              <a:t>Insufficiency of Adrenal Cortex Hormones</a:t>
            </a:r>
          </a:p>
          <a:p>
            <a:pPr marL="514350" indent="-514350" algn="justLow" rtl="0">
              <a:buFont typeface="+mj-lt"/>
              <a:buAutoNum type="arabicPeriod"/>
            </a:pPr>
            <a:r>
              <a:rPr lang="en-GB" dirty="0" smtClean="0">
                <a:solidFill>
                  <a:srgbClr val="FF0000"/>
                </a:solidFill>
                <a:latin typeface="Times New Roman" panose="02020603050405020304" pitchFamily="18" charset="0"/>
                <a:cs typeface="Times New Roman" panose="02020603050405020304" pitchFamily="18" charset="0"/>
              </a:rPr>
              <a:t>Primary </a:t>
            </a:r>
            <a:r>
              <a:rPr lang="en-GB" dirty="0">
                <a:solidFill>
                  <a:srgbClr val="FF0000"/>
                </a:solidFill>
                <a:latin typeface="Times New Roman" panose="02020603050405020304" pitchFamily="18" charset="0"/>
                <a:cs typeface="Times New Roman" panose="02020603050405020304" pitchFamily="18" charset="0"/>
              </a:rPr>
              <a:t>adrenal insufficiency – called Addison’s Disease </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Hyposecretion</a:t>
            </a:r>
            <a:r>
              <a:rPr lang="en-GB" dirty="0">
                <a:latin typeface="Times New Roman" panose="02020603050405020304" pitchFamily="18" charset="0"/>
                <a:cs typeface="Times New Roman" panose="02020603050405020304" pitchFamily="18" charset="0"/>
              </a:rPr>
              <a:t> of cortisol but all hormones of the cortex are </a:t>
            </a:r>
            <a:r>
              <a:rPr lang="en-GB" dirty="0" smtClean="0">
                <a:latin typeface="Times New Roman" panose="02020603050405020304" pitchFamily="18" charset="0"/>
                <a:cs typeface="Times New Roman" panose="02020603050405020304" pitchFamily="18" charset="0"/>
              </a:rPr>
              <a:t>under secreting</a:t>
            </a:r>
            <a:r>
              <a:rPr lang="en-GB" dirty="0">
                <a:latin typeface="Times New Roman" panose="02020603050405020304" pitchFamily="18" charset="0"/>
                <a:cs typeface="Times New Roman" panose="02020603050405020304" pitchFamily="18" charset="0"/>
              </a:rPr>
              <a:t>. Most commonly due to idiopathic atrophy of the adrenal gland. Could be an antibody (autoimmune) that is attacking the adrenal cortex.  </a:t>
            </a:r>
            <a:r>
              <a:rPr lang="en-GB" dirty="0" err="1">
                <a:latin typeface="Times New Roman" panose="02020603050405020304" pitchFamily="18" charset="0"/>
                <a:cs typeface="Times New Roman" panose="02020603050405020304" pitchFamily="18" charset="0"/>
              </a:rPr>
              <a:t>Hypoglycemic,cortisol</a:t>
            </a:r>
            <a:r>
              <a:rPr lang="en-GB" dirty="0">
                <a:latin typeface="Times New Roman" panose="02020603050405020304" pitchFamily="18" charset="0"/>
                <a:cs typeface="Times New Roman" panose="02020603050405020304" pitchFamily="18" charset="0"/>
              </a:rPr>
              <a:t> ↓ as well as aldosterone↓, ACTH ↑(darkens skin due to ↑MSH as well from the same precursor and cell), lethargy, poor response to stress, mimics depression and misdiagnosed at times. Will see </a:t>
            </a:r>
            <a:r>
              <a:rPr lang="en-GB" dirty="0" err="1">
                <a:latin typeface="Times New Roman" panose="02020603050405020304" pitchFamily="18" charset="0"/>
                <a:cs typeface="Times New Roman" panose="02020603050405020304" pitchFamily="18" charset="0"/>
              </a:rPr>
              <a:t>hyperkalemia</a:t>
            </a:r>
            <a:r>
              <a:rPr lang="en-GB" dirty="0">
                <a:latin typeface="Times New Roman" panose="02020603050405020304" pitchFamily="18" charset="0"/>
                <a:cs typeface="Times New Roman" panose="02020603050405020304" pitchFamily="18" charset="0"/>
              </a:rPr>
              <a:t> and hyponatremia with hypotension and if aldosterone low enough, can be very life-threatening. </a:t>
            </a:r>
            <a:endParaRPr lang="en-GB" dirty="0" smtClean="0">
              <a:latin typeface="Times New Roman" panose="02020603050405020304" pitchFamily="18" charset="0"/>
              <a:cs typeface="Times New Roman" panose="02020603050405020304" pitchFamily="18" charset="0"/>
            </a:endParaRPr>
          </a:p>
          <a:p>
            <a:pPr marL="514350" indent="-514350" algn="justLow" rtl="0">
              <a:buFont typeface="+mj-lt"/>
              <a:buAutoNum type="arabicPeriod"/>
            </a:pPr>
            <a:r>
              <a:rPr lang="en-GB" dirty="0" smtClean="0">
                <a:latin typeface="Times New Roman" panose="02020603050405020304" pitchFamily="18" charset="0"/>
                <a:cs typeface="Times New Roman" panose="02020603050405020304" pitchFamily="18" charset="0"/>
              </a:rPr>
              <a:t>Secondary </a:t>
            </a:r>
            <a:r>
              <a:rPr lang="en-GB" dirty="0">
                <a:latin typeface="Times New Roman" panose="02020603050405020304" pitchFamily="18" charset="0"/>
                <a:cs typeface="Times New Roman" panose="02020603050405020304" pitchFamily="18" charset="0"/>
              </a:rPr>
              <a:t>adrenal insufficiency – This may be due to a pituitary or hypothalamus abnormality with only a decrease in cortisol.  ACTH does not cause the release of </a:t>
            </a:r>
            <a:r>
              <a:rPr lang="en-GB" dirty="0" smtClean="0">
                <a:latin typeface="Times New Roman" panose="02020603050405020304" pitchFamily="18" charset="0"/>
                <a:cs typeface="Times New Roman" panose="02020603050405020304" pitchFamily="18" charset="0"/>
              </a:rPr>
              <a:t>aldosterone </a:t>
            </a:r>
            <a:r>
              <a:rPr lang="en-GB" dirty="0">
                <a:latin typeface="Times New Roman" panose="02020603050405020304" pitchFamily="18" charset="0"/>
                <a:cs typeface="Times New Roman" panose="02020603050405020304" pitchFamily="18" charset="0"/>
              </a:rPr>
              <a:t>No ACTH →↓cortisol only</a:t>
            </a:r>
          </a:p>
        </p:txBody>
      </p:sp>
      <p:sp>
        <p:nvSpPr>
          <p:cNvPr id="4" name="Title 1"/>
          <p:cNvSpPr>
            <a:spLocks noGrp="1"/>
          </p:cNvSpPr>
          <p:nvPr>
            <p:ph type="title"/>
          </p:nvPr>
        </p:nvSpPr>
        <p:spPr>
          <a:xfrm>
            <a:off x="457200" y="704088"/>
            <a:ext cx="8229600" cy="780696"/>
          </a:xfrm>
        </p:spPr>
        <p:txBody>
          <a:bodyPr>
            <a:normAutofit fontScale="90000"/>
          </a:bodyPr>
          <a:lstStyle/>
          <a:p>
            <a:pPr algn="ctr" rtl="0"/>
            <a:r>
              <a:rPr lang="en-GB" sz="3200" dirty="0">
                <a:latin typeface="Times New Roman" panose="02020603050405020304" pitchFamily="18" charset="0"/>
                <a:cs typeface="Times New Roman" panose="02020603050405020304" pitchFamily="18" charset="0"/>
              </a:rPr>
              <a:t>Pathologies </a:t>
            </a:r>
            <a:r>
              <a:rPr lang="en-GB" sz="3200" dirty="0" smtClean="0">
                <a:latin typeface="Times New Roman" panose="02020603050405020304" pitchFamily="18" charset="0"/>
                <a:cs typeface="Times New Roman" panose="02020603050405020304" pitchFamily="18" charset="0"/>
              </a:rPr>
              <a:t>Associated </a:t>
            </a:r>
            <a:r>
              <a:rPr lang="en-GB" sz="3200" dirty="0">
                <a:latin typeface="Times New Roman" panose="02020603050405020304" pitchFamily="18" charset="0"/>
                <a:cs typeface="Times New Roman" panose="02020603050405020304" pitchFamily="18" charset="0"/>
              </a:rPr>
              <a:t>with Adrenal cortex </a:t>
            </a:r>
            <a:r>
              <a:rPr lang="en-GB" sz="3200" dirty="0" smtClean="0">
                <a:latin typeface="Times New Roman" panose="02020603050405020304" pitchFamily="18" charset="0"/>
                <a:cs typeface="Times New Roman" panose="02020603050405020304" pitchFamily="18" charset="0"/>
              </a:rPr>
              <a:t>Hormone Secretion</a:t>
            </a:r>
            <a:endParaRPr lang="en-GB"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2048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323528" y="1268760"/>
            <a:ext cx="8424936" cy="5256584"/>
          </a:xfrm>
        </p:spPr>
        <p:style>
          <a:lnRef idx="2">
            <a:schemeClr val="dk1"/>
          </a:lnRef>
          <a:fillRef idx="1">
            <a:schemeClr val="lt1"/>
          </a:fillRef>
          <a:effectRef idx="0">
            <a:schemeClr val="dk1"/>
          </a:effectRef>
          <a:fontRef idx="minor">
            <a:schemeClr val="dk1"/>
          </a:fontRef>
        </p:style>
        <p:txBody>
          <a:bodyPr>
            <a:normAutofit lnSpcReduction="10000"/>
          </a:bodyPr>
          <a:lstStyle/>
          <a:p>
            <a:pPr algn="justLow" rtl="0" eaLnBrk="1" hangingPunct="1"/>
            <a:r>
              <a:rPr lang="en-US" altLang="en-US" sz="2400" dirty="0">
                <a:latin typeface="Times New Roman" panose="02020603050405020304" pitchFamily="18" charset="0"/>
                <a:cs typeface="Times New Roman" panose="02020603050405020304" pitchFamily="18" charset="0"/>
              </a:rPr>
              <a:t>Each adrenal gland has two parts</a:t>
            </a:r>
          </a:p>
          <a:p>
            <a:pPr lvl="1" algn="justLow" rtl="0" eaLnBrk="1" hangingPunct="1"/>
            <a:r>
              <a:rPr lang="en-US" altLang="en-US" u="sng" dirty="0" smtClean="0">
                <a:latin typeface="Times New Roman" panose="02020603050405020304" pitchFamily="18" charset="0"/>
                <a:cs typeface="Times New Roman" panose="02020603050405020304" pitchFamily="18" charset="0"/>
              </a:rPr>
              <a:t>Adrenal Medulla </a:t>
            </a:r>
            <a:r>
              <a:rPr lang="en-US" altLang="en-US" dirty="0" smtClean="0">
                <a:latin typeface="Times New Roman" panose="02020603050405020304" pitchFamily="18" charset="0"/>
                <a:cs typeface="Times New Roman" panose="02020603050405020304" pitchFamily="18" charset="0"/>
              </a:rPr>
              <a:t>(inner area)</a:t>
            </a:r>
          </a:p>
          <a:p>
            <a:pPr lvl="1" algn="justLow" rtl="0" eaLnBrk="1" hangingPunct="1"/>
            <a:r>
              <a:rPr lang="en-US" altLang="en-US" dirty="0">
                <a:latin typeface="Times New Roman" panose="02020603050405020304" pitchFamily="18" charset="0"/>
                <a:cs typeface="Times New Roman" panose="02020603050405020304" pitchFamily="18" charset="0"/>
              </a:rPr>
              <a:t>Secretes </a:t>
            </a:r>
            <a:r>
              <a:rPr lang="en-US" altLang="en-US" dirty="0" err="1">
                <a:latin typeface="Times New Roman" panose="02020603050405020304" pitchFamily="18" charset="0"/>
                <a:cs typeface="Times New Roman" panose="02020603050405020304" pitchFamily="18" charset="0"/>
              </a:rPr>
              <a:t>catecholamines</a:t>
            </a:r>
            <a:r>
              <a:rPr lang="en-US" altLang="en-US" dirty="0">
                <a:latin typeface="Times New Roman" panose="02020603050405020304" pitchFamily="18" charset="0"/>
                <a:cs typeface="Times New Roman" panose="02020603050405020304" pitchFamily="18" charset="0"/>
              </a:rPr>
              <a:t> which mediate stress response (help prepare a person for emergencies). </a:t>
            </a:r>
          </a:p>
          <a:p>
            <a:pPr lvl="4" algn="justLow" rtl="0" eaLnBrk="1" hangingPunct="1"/>
            <a:r>
              <a:rPr lang="en-US" altLang="en-US" sz="2400" dirty="0">
                <a:latin typeface="Times New Roman" panose="02020603050405020304" pitchFamily="18" charset="0"/>
                <a:cs typeface="Times New Roman" panose="02020603050405020304" pitchFamily="18" charset="0"/>
              </a:rPr>
              <a:t>Norepinephrine</a:t>
            </a:r>
          </a:p>
          <a:p>
            <a:pPr lvl="4" algn="justLow" rtl="0" eaLnBrk="1" hangingPunct="1"/>
            <a:r>
              <a:rPr lang="en-US" altLang="en-US" sz="2400" dirty="0">
                <a:latin typeface="Times New Roman" panose="02020603050405020304" pitchFamily="18" charset="0"/>
                <a:cs typeface="Times New Roman" panose="02020603050405020304" pitchFamily="18" charset="0"/>
              </a:rPr>
              <a:t>Epinephrine</a:t>
            </a:r>
          </a:p>
          <a:p>
            <a:pPr lvl="4" algn="justLow" rtl="0" eaLnBrk="1" hangingPunct="1"/>
            <a:r>
              <a:rPr lang="en-US" altLang="en-US" sz="2400" dirty="0">
                <a:latin typeface="Times New Roman" panose="02020603050405020304" pitchFamily="18" charset="0"/>
                <a:cs typeface="Times New Roman" panose="02020603050405020304" pitchFamily="18" charset="0"/>
              </a:rPr>
              <a:t>Dopamine</a:t>
            </a:r>
          </a:p>
          <a:p>
            <a:pPr algn="justLow" rtl="0">
              <a:lnSpc>
                <a:spcPct val="90000"/>
              </a:lnSpc>
            </a:pPr>
            <a:r>
              <a:rPr lang="en-US" altLang="en-US" sz="2400" u="sng" dirty="0">
                <a:latin typeface="Times New Roman" panose="02020603050405020304" pitchFamily="18" charset="0"/>
                <a:cs typeface="Times New Roman" panose="02020603050405020304" pitchFamily="18" charset="0"/>
              </a:rPr>
              <a:t>Adrenal Cortex </a:t>
            </a:r>
            <a:r>
              <a:rPr lang="en-US" altLang="en-US" sz="2400" dirty="0">
                <a:latin typeface="Times New Roman" panose="02020603050405020304" pitchFamily="18" charset="0"/>
                <a:cs typeface="Times New Roman" panose="02020603050405020304" pitchFamily="18" charset="0"/>
              </a:rPr>
              <a:t>(outer area, encloses Adrenal Medulla)</a:t>
            </a:r>
          </a:p>
          <a:p>
            <a:pPr lvl="1" algn="justLow" rtl="0">
              <a:lnSpc>
                <a:spcPct val="90000"/>
              </a:lnSpc>
            </a:pPr>
            <a:r>
              <a:rPr lang="en-US" altLang="en-US" dirty="0">
                <a:latin typeface="Times New Roman" panose="02020603050405020304" pitchFamily="18" charset="0"/>
                <a:cs typeface="Times New Roman" panose="02020603050405020304" pitchFamily="18" charset="0"/>
              </a:rPr>
              <a:t>Secretes steroid hormones</a:t>
            </a:r>
          </a:p>
          <a:p>
            <a:pPr lvl="4" algn="justLow" rtl="0">
              <a:lnSpc>
                <a:spcPct val="90000"/>
              </a:lnSpc>
            </a:pPr>
            <a:r>
              <a:rPr lang="en-US" altLang="en-US" sz="2300" dirty="0">
                <a:latin typeface="Times New Roman" panose="02020603050405020304" pitchFamily="18" charset="0"/>
                <a:cs typeface="Times New Roman" panose="02020603050405020304" pitchFamily="18" charset="0"/>
              </a:rPr>
              <a:t>Glucocorticoids: exert a widespread effect on metabolism of carbohydrates and proteins</a:t>
            </a:r>
          </a:p>
          <a:p>
            <a:pPr lvl="4" algn="justLow" rtl="0">
              <a:lnSpc>
                <a:spcPct val="90000"/>
              </a:lnSpc>
            </a:pPr>
            <a:r>
              <a:rPr lang="en-US" altLang="en-US" sz="2300" dirty="0">
                <a:latin typeface="Times New Roman" panose="02020603050405020304" pitchFamily="18" charset="0"/>
                <a:cs typeface="Times New Roman" panose="02020603050405020304" pitchFamily="18" charset="0"/>
              </a:rPr>
              <a:t>Mineralocorticoids: are essential to maintain sodium and fluid balance</a:t>
            </a:r>
          </a:p>
          <a:p>
            <a:pPr lvl="4" algn="justLow" rtl="0">
              <a:lnSpc>
                <a:spcPct val="90000"/>
              </a:lnSpc>
            </a:pPr>
            <a:r>
              <a:rPr lang="en-US" altLang="en-US" sz="2300" dirty="0">
                <a:latin typeface="Times New Roman" panose="02020603050405020304" pitchFamily="18" charset="0"/>
                <a:cs typeface="Times New Roman" panose="02020603050405020304" pitchFamily="18" charset="0"/>
              </a:rPr>
              <a:t>S</a:t>
            </a:r>
            <a:r>
              <a:rPr lang="en-US" altLang="en-US" sz="2300" dirty="0" smtClean="0">
                <a:latin typeface="Times New Roman" panose="02020603050405020304" pitchFamily="18" charset="0"/>
                <a:cs typeface="Times New Roman" panose="02020603050405020304" pitchFamily="18" charset="0"/>
              </a:rPr>
              <a:t>ex </a:t>
            </a:r>
            <a:r>
              <a:rPr lang="en-US" altLang="en-US" sz="2300" dirty="0">
                <a:latin typeface="Times New Roman" panose="02020603050405020304" pitchFamily="18" charset="0"/>
                <a:cs typeface="Times New Roman" panose="02020603050405020304" pitchFamily="18" charset="0"/>
              </a:rPr>
              <a:t>hormones (secondary source)</a:t>
            </a:r>
          </a:p>
          <a:p>
            <a:pPr lvl="2" algn="justLow" rtl="0">
              <a:lnSpc>
                <a:spcPct val="90000"/>
              </a:lnSpc>
              <a:buNone/>
            </a:pPr>
            <a:endParaRPr lang="en-US" altLang="en-US" sz="2800" dirty="0">
              <a:latin typeface="Times New Roman" panose="02020603050405020304" pitchFamily="18" charset="0"/>
              <a:cs typeface="Times New Roman" panose="02020603050405020304" pitchFamily="18" charset="0"/>
            </a:endParaRPr>
          </a:p>
          <a:p>
            <a:pPr lvl="2" algn="justLow" rtl="0" eaLnBrk="1" hangingPunct="1"/>
            <a:endParaRPr lang="en-US" altLang="en-US" sz="2800" dirty="0" smtClean="0">
              <a:latin typeface="Times New Roman" panose="02020603050405020304" pitchFamily="18" charset="0"/>
              <a:cs typeface="Times New Roman" panose="02020603050405020304" pitchFamily="18" charset="0"/>
            </a:endParaRPr>
          </a:p>
        </p:txBody>
      </p:sp>
      <p:sp>
        <p:nvSpPr>
          <p:cNvPr id="4" name="Rectangle 2"/>
          <p:cNvSpPr txBox="1">
            <a:spLocks noChangeArrowheads="1"/>
          </p:cNvSpPr>
          <p:nvPr/>
        </p:nvSpPr>
        <p:spPr>
          <a:xfrm>
            <a:off x="438506" y="188640"/>
            <a:ext cx="7778824" cy="720080"/>
          </a:xfrm>
          <a:prstGeom prst="rect">
            <a:avLst/>
          </a:prstGeom>
        </p:spPr>
        <p:style>
          <a:lnRef idx="1">
            <a:schemeClr val="accent1"/>
          </a:lnRef>
          <a:fillRef idx="2">
            <a:schemeClr val="accent1"/>
          </a:fillRef>
          <a:effectRef idx="1">
            <a:schemeClr val="accent1"/>
          </a:effectRef>
          <a:fontRef idx="minor">
            <a:schemeClr val="dk1"/>
          </a:fontRef>
        </p:style>
        <p:txBody>
          <a:bodyPr vert="horz" lIns="0" rIns="0" bIns="0" anchor="b">
            <a:normAutofit fontScale="90000" lnSpcReduction="10000"/>
          </a:bodyPr>
          <a:lstStyle>
            <a:lvl1pPr algn="l" rtl="1" eaLnBrk="1" latinLnBrk="0" hangingPunct="1">
              <a:spcBef>
                <a:spcPct val="0"/>
              </a:spcBef>
              <a:buNone/>
              <a:defRPr kumimoji="0" sz="5000" b="0" kern="1200">
                <a:ln>
                  <a:noFill/>
                </a:ln>
                <a:solidFill>
                  <a:schemeClr val="dk1"/>
                </a:solidFill>
                <a:effectLst/>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rtl="0"/>
            <a:r>
              <a:rPr lang="en-US" altLang="en-US" smtClean="0">
                <a:latin typeface="Times New Roman" panose="02020603050405020304" pitchFamily="18" charset="0"/>
                <a:cs typeface="Times New Roman" panose="02020603050405020304" pitchFamily="18" charset="0"/>
              </a:rPr>
              <a:t> </a:t>
            </a:r>
            <a:r>
              <a:rPr lang="en-US" altLang="en-US" sz="360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Adrenal</a:t>
            </a:r>
            <a:r>
              <a:rPr lang="en-US" altLang="en-US" sz="36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360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Anatomy</a:t>
            </a:r>
            <a:r>
              <a:rPr lang="en-US" altLang="en-US" sz="36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360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&amp;</a:t>
            </a:r>
            <a:r>
              <a:rPr lang="en-US" altLang="en-US" sz="3600" b="1" smtClean="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US" altLang="en-US" sz="360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Physiology</a:t>
            </a:r>
            <a:endParaRPr lang="en-US" altLang="en-US" sz="3600" dirty="0" smtClean="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6012160" y="2564904"/>
            <a:ext cx="2022313" cy="1439931"/>
          </a:xfrm>
          <a:prstGeom prst="rect">
            <a:avLst/>
          </a:prstGeom>
        </p:spPr>
      </p:pic>
    </p:spTree>
    <p:extLst>
      <p:ext uri="{BB962C8B-B14F-4D97-AF65-F5344CB8AC3E}">
        <p14:creationId xmlns:p14="http://schemas.microsoft.com/office/powerpoint/2010/main" val="1376634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rtl="0"/>
            <a:r>
              <a:rPr lang="en-US" sz="3200" b="1" dirty="0" smtClean="0">
                <a:latin typeface="Times New Roman" panose="02020603050405020304" pitchFamily="18" charset="0"/>
                <a:cs typeface="Times New Roman" panose="02020603050405020304" pitchFamily="18" charset="0"/>
              </a:rPr>
              <a:t>Adrenal  Medulla &amp; Adrenal Cortex</a:t>
            </a:r>
            <a:r>
              <a:rPr lang="en-US" sz="3200" dirty="0" smtClean="0">
                <a:latin typeface="Times New Roman" panose="02020603050405020304" pitchFamily="18" charset="0"/>
                <a:cs typeface="Times New Roman" panose="02020603050405020304" pitchFamily="18" charset="0"/>
              </a:rPr>
              <a:t/>
            </a:r>
            <a:br>
              <a:rPr lang="en-US" sz="3200" dirty="0" smtClean="0">
                <a:latin typeface="Times New Roman" panose="02020603050405020304" pitchFamily="18" charset="0"/>
                <a:cs typeface="Times New Roman" panose="02020603050405020304" pitchFamily="18" charset="0"/>
              </a:rPr>
            </a:br>
            <a:endParaRPr lang="ar-IQ" sz="3200" dirty="0">
              <a:latin typeface="Times New Roman" panose="02020603050405020304" pitchFamily="18" charset="0"/>
              <a:cs typeface="Times New Roman" panose="02020603050405020304" pitchFamily="18" charset="0"/>
            </a:endParaRPr>
          </a:p>
        </p:txBody>
      </p:sp>
      <p:graphicFrame>
        <p:nvGraphicFramePr>
          <p:cNvPr id="9" name="Content Placeholder 8"/>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4664"/>
            <a:ext cx="8229600" cy="792088"/>
          </a:xfrm>
        </p:spPr>
        <p:txBody>
          <a:bodyPr>
            <a:normAutofit fontScale="90000"/>
          </a:bodyPr>
          <a:lstStyle/>
          <a:p>
            <a:pPr algn="ctr" rtl="0"/>
            <a:r>
              <a:rPr lang="en-US" u="sng" dirty="0" smtClean="0">
                <a:latin typeface="Times New Roman" panose="02020603050405020304" pitchFamily="18" charset="0"/>
                <a:cs typeface="Times New Roman" panose="02020603050405020304" pitchFamily="18" charset="0"/>
              </a:rPr>
              <a:t>Adrenal Medulla</a:t>
            </a:r>
            <a:endParaRPr lang="ar-IQ" u="sng"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457200" y="1340768"/>
            <a:ext cx="8229600" cy="4983832"/>
          </a:xfrm>
        </p:spPr>
        <p:style>
          <a:lnRef idx="2">
            <a:schemeClr val="dk1"/>
          </a:lnRef>
          <a:fillRef idx="1">
            <a:schemeClr val="lt1"/>
          </a:fillRef>
          <a:effectRef idx="0">
            <a:schemeClr val="dk1"/>
          </a:effectRef>
          <a:fontRef idx="minor">
            <a:schemeClr val="dk1"/>
          </a:fontRef>
        </p:style>
        <p:txBody>
          <a:bodyPr>
            <a:normAutofit/>
          </a:bodyPr>
          <a:lstStyle/>
          <a:p>
            <a:pPr algn="justLow" rtl="0"/>
            <a:r>
              <a:rPr lang="en-US" dirty="0" smtClean="0">
                <a:latin typeface="Times New Roman" panose="02020603050405020304" pitchFamily="18" charset="0"/>
                <a:cs typeface="Times New Roman" panose="02020603050405020304" pitchFamily="18" charset="0"/>
              </a:rPr>
              <a:t>Adrenal medulla is a post ganglionic neurons , lost their axons and become secretary cells .</a:t>
            </a:r>
          </a:p>
          <a:p>
            <a:pPr algn="justLow" rtl="0"/>
            <a:r>
              <a:rPr lang="en-US" dirty="0" smtClean="0">
                <a:latin typeface="Times New Roman" panose="02020603050405020304" pitchFamily="18" charset="0"/>
                <a:cs typeface="Times New Roman" panose="02020603050405020304" pitchFamily="18" charset="0"/>
              </a:rPr>
              <a:t>Stimulated by nerve impulse from preganglionic neurons reaching it via splanchnic </a:t>
            </a:r>
            <a:r>
              <a:rPr lang="en-US" dirty="0" err="1" smtClean="0">
                <a:latin typeface="Times New Roman" panose="02020603050405020304" pitchFamily="18" charset="0"/>
                <a:cs typeface="Times New Roman" panose="02020603050405020304" pitchFamily="18" charset="0"/>
              </a:rPr>
              <a:t>gangilia</a:t>
            </a:r>
            <a:r>
              <a:rPr lang="en-US" dirty="0" smtClean="0">
                <a:latin typeface="Times New Roman" panose="02020603050405020304" pitchFamily="18" charset="0"/>
                <a:cs typeface="Times New Roman" panose="02020603050405020304" pitchFamily="18" charset="0"/>
              </a:rPr>
              <a:t> . </a:t>
            </a:r>
          </a:p>
          <a:p>
            <a:pPr algn="justLow" rtl="0"/>
            <a:r>
              <a:rPr lang="en-US" dirty="0" smtClean="0">
                <a:latin typeface="Times New Roman" panose="02020603050405020304" pitchFamily="18" charset="0"/>
                <a:cs typeface="Times New Roman" panose="02020603050405020304" pitchFamily="18" charset="0"/>
              </a:rPr>
              <a:t>The main function of adrenal medulla hormones                ( </a:t>
            </a:r>
            <a:r>
              <a:rPr lang="en-US" dirty="0" err="1" smtClean="0">
                <a:latin typeface="Times New Roman" panose="02020603050405020304" pitchFamily="18" charset="0"/>
                <a:cs typeface="Times New Roman" panose="02020603050405020304" pitchFamily="18" charset="0"/>
              </a:rPr>
              <a:t>catecholamines</a:t>
            </a:r>
            <a:r>
              <a:rPr lang="en-US" dirty="0" smtClean="0">
                <a:latin typeface="Times New Roman" panose="02020603050405020304" pitchFamily="18" charset="0"/>
                <a:cs typeface="Times New Roman" panose="02020603050405020304" pitchFamily="18" charset="0"/>
              </a:rPr>
              <a:t> )  mostly to prepare the body for emergency state called  " Fight or Flight " response </a:t>
            </a:r>
          </a:p>
          <a:p>
            <a:pPr algn="justLow" rtl="0"/>
            <a:r>
              <a:rPr lang="en-US" dirty="0" smtClean="0">
                <a:latin typeface="Times New Roman" panose="02020603050405020304" pitchFamily="18" charset="0"/>
                <a:cs typeface="Times New Roman" panose="02020603050405020304" pitchFamily="18" charset="0"/>
              </a:rPr>
              <a:t>Adrenal medulla composed as 28% of the total gland cells composed of two types of cells :</a:t>
            </a:r>
          </a:p>
          <a:p>
            <a:pPr marL="365760" lvl="1" indent="0" algn="justLow" rtl="0">
              <a:buNone/>
            </a:pPr>
            <a:r>
              <a:rPr lang="en-US" dirty="0" smtClean="0">
                <a:latin typeface="Times New Roman" panose="02020603050405020304" pitchFamily="18" charset="0"/>
                <a:cs typeface="Times New Roman" panose="02020603050405020304" pitchFamily="18" charset="0"/>
              </a:rPr>
              <a:t>1- Epinephrine secreting cells ( 90%) </a:t>
            </a:r>
          </a:p>
          <a:p>
            <a:pPr marL="365760" lvl="1" indent="0" algn="justLow" rtl="0">
              <a:buNone/>
            </a:pPr>
            <a:r>
              <a:rPr lang="en-US" dirty="0" smtClean="0">
                <a:latin typeface="Times New Roman" panose="02020603050405020304" pitchFamily="18" charset="0"/>
                <a:cs typeface="Times New Roman" panose="02020603050405020304" pitchFamily="18" charset="0"/>
              </a:rPr>
              <a:t>2- Norepinephrine secreting cells (10%) </a:t>
            </a:r>
          </a:p>
          <a:p>
            <a:pPr algn="justLow" rtl="0"/>
            <a:endParaRPr lang="ar-IQ"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3528" y="260648"/>
            <a:ext cx="8424936" cy="64821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25707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188640"/>
            <a:ext cx="8229600" cy="1143000"/>
          </a:xfrm>
        </p:spPr>
        <p:txBody>
          <a:bodyPr>
            <a:noAutofit/>
          </a:bodyPr>
          <a:lstStyle/>
          <a:p>
            <a:pPr algn="ctr" rtl="0"/>
            <a:r>
              <a:rPr lang="en-US" sz="2800" dirty="0" smtClean="0">
                <a:latin typeface="Times New Roman" panose="02020603050405020304" pitchFamily="18" charset="0"/>
                <a:cs typeface="Times New Roman" panose="02020603050405020304" pitchFamily="18" charset="0"/>
              </a:rPr>
              <a:t>Regulatory Control of Adrenal </a:t>
            </a:r>
            <a:r>
              <a:rPr lang="en-US" sz="2800" dirty="0">
                <a:latin typeface="Times New Roman" panose="02020603050405020304" pitchFamily="18" charset="0"/>
                <a:cs typeface="Times New Roman" panose="02020603050405020304" pitchFamily="18" charset="0"/>
              </a:rPr>
              <a:t>M</a:t>
            </a:r>
            <a:r>
              <a:rPr lang="en-US" sz="2800" dirty="0" smtClean="0">
                <a:latin typeface="Times New Roman" panose="02020603050405020304" pitchFamily="18" charset="0"/>
                <a:cs typeface="Times New Roman" panose="02020603050405020304" pitchFamily="18" charset="0"/>
              </a:rPr>
              <a:t>edulla </a:t>
            </a:r>
            <a:r>
              <a:rPr lang="en-US" sz="2800" dirty="0">
                <a:latin typeface="Times New Roman" panose="02020603050405020304" pitchFamily="18" charset="0"/>
                <a:cs typeface="Times New Roman" panose="02020603050405020304" pitchFamily="18" charset="0"/>
              </a:rPr>
              <a:t>S</a:t>
            </a:r>
            <a:r>
              <a:rPr lang="en-US" sz="2800" dirty="0" smtClean="0">
                <a:latin typeface="Times New Roman" panose="02020603050405020304" pitchFamily="18" charset="0"/>
                <a:cs typeface="Times New Roman" panose="02020603050405020304" pitchFamily="18" charset="0"/>
              </a:rPr>
              <a:t>ecretions </a:t>
            </a:r>
            <a:r>
              <a:rPr lang="en-US" sz="3200" dirty="0" smtClean="0">
                <a:latin typeface="Times New Roman" panose="02020603050405020304" pitchFamily="18" charset="0"/>
                <a:cs typeface="Times New Roman" panose="02020603050405020304" pitchFamily="18" charset="0"/>
              </a:rPr>
              <a:t> </a:t>
            </a:r>
            <a:br>
              <a:rPr lang="en-US" sz="3200" dirty="0" smtClean="0">
                <a:latin typeface="Times New Roman" panose="02020603050405020304" pitchFamily="18" charset="0"/>
                <a:cs typeface="Times New Roman" panose="02020603050405020304" pitchFamily="18" charset="0"/>
              </a:rPr>
            </a:br>
            <a:endParaRPr lang="ar-IQ"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3528" y="1196752"/>
            <a:ext cx="8424936" cy="5184576"/>
          </a:xfrm>
        </p:spPr>
        <p:style>
          <a:lnRef idx="2">
            <a:schemeClr val="dk1"/>
          </a:lnRef>
          <a:fillRef idx="1">
            <a:schemeClr val="lt1"/>
          </a:fillRef>
          <a:effectRef idx="0">
            <a:schemeClr val="dk1"/>
          </a:effectRef>
          <a:fontRef idx="minor">
            <a:schemeClr val="dk1"/>
          </a:fontRef>
        </p:style>
        <p:txBody>
          <a:bodyPr>
            <a:normAutofit/>
          </a:bodyPr>
          <a:lstStyle/>
          <a:p>
            <a:pPr algn="justLow" rtl="0"/>
            <a:r>
              <a:rPr lang="en-US" sz="2400" dirty="0" smtClean="0">
                <a:latin typeface="Times New Roman" panose="02020603050405020304" pitchFamily="18" charset="0"/>
                <a:cs typeface="Times New Roman" panose="02020603050405020304" pitchFamily="18" charset="0"/>
              </a:rPr>
              <a:t>Nervous stimulation : In medulla, NE, EP , are stored in granules as bounded to ATP and chromogen A .</a:t>
            </a:r>
          </a:p>
          <a:p>
            <a:pPr algn="justLow" rtl="0"/>
            <a:endParaRPr lang="en-US" sz="2400" dirty="0" smtClean="0">
              <a:latin typeface="Times New Roman" panose="02020603050405020304" pitchFamily="18" charset="0"/>
              <a:cs typeface="Times New Roman" panose="02020603050405020304" pitchFamily="18" charset="0"/>
            </a:endParaRPr>
          </a:p>
          <a:p>
            <a:pPr algn="justLow" rtl="0"/>
            <a:r>
              <a:rPr lang="en-US" sz="2400" dirty="0" smtClean="0">
                <a:latin typeface="Times New Roman" panose="02020603050405020304" pitchFamily="18" charset="0"/>
                <a:cs typeface="Times New Roman" panose="02020603050405020304" pitchFamily="18" charset="0"/>
              </a:rPr>
              <a:t>Secretion is initiated by ACH released from the pre </a:t>
            </a:r>
            <a:r>
              <a:rPr lang="en-US" sz="2400" dirty="0" err="1" smtClean="0">
                <a:latin typeface="Times New Roman" panose="02020603050405020304" pitchFamily="18" charset="0"/>
                <a:cs typeface="Times New Roman" panose="02020603050405020304" pitchFamily="18" charset="0"/>
              </a:rPr>
              <a:t>gangilionic</a:t>
            </a:r>
            <a:r>
              <a:rPr lang="en-US" sz="2400" dirty="0" smtClean="0">
                <a:latin typeface="Times New Roman" panose="02020603050405020304" pitchFamily="18" charset="0"/>
                <a:cs typeface="Times New Roman" panose="02020603050405020304" pitchFamily="18" charset="0"/>
              </a:rPr>
              <a:t> neurons activate Ca </a:t>
            </a:r>
            <a:r>
              <a:rPr lang="en-US" sz="2400" baseline="30000" dirty="0" smtClean="0">
                <a:latin typeface="Times New Roman" panose="02020603050405020304" pitchFamily="18" charset="0"/>
                <a:cs typeface="Times New Roman" panose="02020603050405020304" pitchFamily="18" charset="0"/>
              </a:rPr>
              <a:t>+2 </a:t>
            </a:r>
            <a:r>
              <a:rPr lang="en-US" sz="2400" dirty="0" smtClean="0">
                <a:latin typeface="Times New Roman" panose="02020603050405020304" pitchFamily="18" charset="0"/>
                <a:cs typeface="Times New Roman" panose="02020603050405020304" pitchFamily="18" charset="0"/>
              </a:rPr>
              <a:t>cation channels triggering exocytosis from the granules into the blood.</a:t>
            </a:r>
          </a:p>
          <a:p>
            <a:pPr algn="justLow" rtl="0"/>
            <a:endParaRPr lang="en-US" sz="2400" dirty="0" smtClean="0">
              <a:latin typeface="Times New Roman" panose="02020603050405020304" pitchFamily="18" charset="0"/>
              <a:cs typeface="Times New Roman" panose="02020603050405020304" pitchFamily="18" charset="0"/>
            </a:endParaRPr>
          </a:p>
          <a:p>
            <a:pPr algn="justLow" rtl="0"/>
            <a:r>
              <a:rPr lang="en-US" sz="2400" dirty="0" smtClean="0">
                <a:latin typeface="Times New Roman" panose="02020603050405020304" pitchFamily="18" charset="0"/>
                <a:cs typeface="Times New Roman" panose="02020603050405020304" pitchFamily="18" charset="0"/>
              </a:rPr>
              <a:t>At physiological state (basal state), </a:t>
            </a:r>
            <a:r>
              <a:rPr lang="en-US" sz="2400" dirty="0" err="1" smtClean="0">
                <a:latin typeface="Times New Roman" panose="02020603050405020304" pitchFamily="18" charset="0"/>
                <a:cs typeface="Times New Roman" panose="02020603050405020304" pitchFamily="18" charset="0"/>
              </a:rPr>
              <a:t>catecholamines</a:t>
            </a:r>
            <a:r>
              <a:rPr lang="en-US" sz="2400" dirty="0" smtClean="0">
                <a:latin typeface="Times New Roman" panose="02020603050405020304" pitchFamily="18" charset="0"/>
                <a:cs typeface="Times New Roman" panose="02020603050405020304" pitchFamily="18" charset="0"/>
              </a:rPr>
              <a:t> are low ,while  under emergency state , the increased sympathetic discharge cause increased catecholamine secretion leading to a state called  " Fight or Flight " characterized by accelerated heart beat, raised B.P to provide better perfusion of vital organs and muscle </a:t>
            </a:r>
          </a:p>
          <a:p>
            <a:pPr algn="justLow" rtl="0"/>
            <a:endParaRPr lang="ar-IQ"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3567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000108"/>
            <a:ext cx="8229600" cy="1143000"/>
          </a:xfrm>
        </p:spPr>
        <p:txBody>
          <a:bodyPr>
            <a:normAutofit fontScale="90000"/>
          </a:bodyPr>
          <a:lstStyle/>
          <a:p>
            <a:pPr algn="ctr" rtl="0"/>
            <a:r>
              <a:rPr lang="en-US" sz="2700" b="1" u="sng" dirty="0" smtClean="0">
                <a:latin typeface="Times New Roman" panose="02020603050405020304" pitchFamily="18" charset="0"/>
                <a:cs typeface="Times New Roman" panose="02020603050405020304" pitchFamily="18" charset="0"/>
              </a:rPr>
              <a:t>Physiological Effects of </a:t>
            </a:r>
            <a:r>
              <a:rPr lang="en-US" sz="2700" b="1" u="sng" dirty="0" err="1" smtClean="0">
                <a:latin typeface="Times New Roman" panose="02020603050405020304" pitchFamily="18" charset="0"/>
                <a:cs typeface="Times New Roman" panose="02020603050405020304" pitchFamily="18" charset="0"/>
              </a:rPr>
              <a:t>Catecholamines</a:t>
            </a:r>
            <a:r>
              <a:rPr lang="en-US" sz="2700" b="1" u="sng" dirty="0" smtClean="0">
                <a:latin typeface="Times New Roman" panose="02020603050405020304" pitchFamily="18" charset="0"/>
                <a:cs typeface="Times New Roman" panose="02020603050405020304" pitchFamily="18" charset="0"/>
              </a:rPr>
              <a:t> </a:t>
            </a:r>
            <a:r>
              <a:rPr lang="en-US" sz="2700" dirty="0" smtClean="0">
                <a:latin typeface="Times New Roman" panose="02020603050405020304" pitchFamily="18" charset="0"/>
                <a:cs typeface="Times New Roman" panose="02020603050405020304" pitchFamily="18" charset="0"/>
              </a:rPr>
              <a:t/>
            </a:r>
            <a:br>
              <a:rPr lang="en-US" sz="2700"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 </a:t>
            </a:r>
            <a:br>
              <a:rPr lang="en-US" dirty="0" smtClean="0">
                <a:latin typeface="Times New Roman" panose="02020603050405020304" pitchFamily="18" charset="0"/>
                <a:cs typeface="Times New Roman" panose="02020603050405020304" pitchFamily="18" charset="0"/>
              </a:rPr>
            </a:br>
            <a:endParaRPr lang="ar-IQ"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23528" y="1000108"/>
            <a:ext cx="8496944" cy="5357850"/>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lgn="justLow" rtl="0"/>
            <a:r>
              <a:rPr lang="en-US" dirty="0">
                <a:latin typeface="Times New Roman" panose="02020603050405020304" pitchFamily="18" charset="0"/>
                <a:cs typeface="Times New Roman" panose="02020603050405020304" pitchFamily="18" charset="0"/>
              </a:rPr>
              <a:t>M</a:t>
            </a:r>
            <a:r>
              <a:rPr lang="en-US" dirty="0" smtClean="0">
                <a:latin typeface="Times New Roman" panose="02020603050405020304" pitchFamily="18" charset="0"/>
                <a:cs typeface="Times New Roman" panose="02020603050405020304" pitchFamily="18" charset="0"/>
              </a:rPr>
              <a:t>etabolic effects by increasing glucose release into circulation as it cause an increase in </a:t>
            </a:r>
            <a:r>
              <a:rPr lang="en-US" dirty="0" err="1" smtClean="0">
                <a:latin typeface="Times New Roman" panose="02020603050405020304" pitchFamily="18" charset="0"/>
                <a:cs typeface="Times New Roman" panose="02020603050405020304" pitchFamily="18" charset="0"/>
              </a:rPr>
              <a:t>glycogenlysis</a:t>
            </a:r>
            <a:r>
              <a:rPr lang="en-US" dirty="0" smtClean="0">
                <a:latin typeface="Times New Roman" panose="02020603050405020304" pitchFamily="18" charset="0"/>
                <a:cs typeface="Times New Roman" panose="02020603050405020304" pitchFamily="18" charset="0"/>
              </a:rPr>
              <a:t> by the liver and skeletal muscle &amp; an increasing FFA mobilization from adipose tissue. </a:t>
            </a:r>
          </a:p>
          <a:p>
            <a:pPr marL="0" indent="0" algn="justLow" rtl="0">
              <a:buNone/>
            </a:pPr>
            <a:endParaRPr lang="en-US" dirty="0" smtClean="0">
              <a:latin typeface="Times New Roman" panose="02020603050405020304" pitchFamily="18" charset="0"/>
              <a:cs typeface="Times New Roman" panose="02020603050405020304" pitchFamily="18" charset="0"/>
            </a:endParaRPr>
          </a:p>
          <a:p>
            <a:pPr algn="justLow" rtl="0"/>
            <a:r>
              <a:rPr lang="en-US" dirty="0" smtClean="0">
                <a:latin typeface="Times New Roman" panose="02020603050405020304" pitchFamily="18" charset="0"/>
                <a:cs typeface="Times New Roman" panose="02020603050405020304" pitchFamily="18" charset="0"/>
              </a:rPr>
              <a:t>Vasoconstriction in most organs (via α1 receptor)  , over balanced by vasodilation in skeletal muscle and liver (via α </a:t>
            </a:r>
            <a:r>
              <a:rPr lang="en-US" dirty="0">
                <a:latin typeface="Times New Roman" panose="02020603050405020304" pitchFamily="18" charset="0"/>
                <a:cs typeface="Times New Roman" panose="02020603050405020304" pitchFamily="18" charset="0"/>
              </a:rPr>
              <a:t>2 receptor</a:t>
            </a:r>
            <a:r>
              <a:rPr lang="en-US" dirty="0" smtClean="0">
                <a:latin typeface="Times New Roman" panose="02020603050405020304" pitchFamily="18" charset="0"/>
                <a:cs typeface="Times New Roman" panose="02020603050405020304" pitchFamily="18" charset="0"/>
              </a:rPr>
              <a:t>).</a:t>
            </a:r>
          </a:p>
          <a:p>
            <a:pPr marL="0" indent="0" algn="justLow" rtl="0">
              <a:buNone/>
            </a:pPr>
            <a:endParaRPr lang="en-US" dirty="0" smtClean="0">
              <a:latin typeface="Times New Roman" panose="02020603050405020304" pitchFamily="18" charset="0"/>
              <a:cs typeface="Times New Roman" panose="02020603050405020304" pitchFamily="18" charset="0"/>
            </a:endParaRPr>
          </a:p>
          <a:p>
            <a:pPr algn="justLow" rtl="0"/>
            <a:r>
              <a:rPr lang="en-US" dirty="0" smtClean="0">
                <a:latin typeface="Times New Roman" panose="02020603050405020304" pitchFamily="18" charset="0"/>
                <a:cs typeface="Times New Roman" panose="02020603050405020304" pitchFamily="18" charset="0"/>
              </a:rPr>
              <a:t>Cardia tonic effects by increased heart contraction and </a:t>
            </a:r>
            <a:r>
              <a:rPr lang="en-US" dirty="0">
                <a:latin typeface="Times New Roman" panose="02020603050405020304" pitchFamily="18" charset="0"/>
                <a:cs typeface="Times New Roman" panose="02020603050405020304" pitchFamily="18" charset="0"/>
              </a:rPr>
              <a:t>rate(via </a:t>
            </a:r>
            <a:r>
              <a:rPr lang="en-US" dirty="0" smtClean="0">
                <a:latin typeface="Times New Roman" panose="02020603050405020304" pitchFamily="18" charset="0"/>
                <a:cs typeface="Times New Roman" panose="02020603050405020304" pitchFamily="18" charset="0"/>
              </a:rPr>
              <a:t>β</a:t>
            </a:r>
            <a:r>
              <a:rPr lang="en-US" dirty="0">
                <a:latin typeface="Times New Roman" panose="02020603050405020304" pitchFamily="18" charset="0"/>
                <a:cs typeface="Times New Roman" panose="02020603050405020304" pitchFamily="18" charset="0"/>
              </a:rPr>
              <a:t> receptor) </a:t>
            </a:r>
            <a:r>
              <a:rPr lang="en-US" dirty="0" smtClean="0">
                <a:latin typeface="Times New Roman" panose="02020603050405020304" pitchFamily="18" charset="0"/>
                <a:cs typeface="Times New Roman" panose="02020603050405020304" pitchFamily="18" charset="0"/>
              </a:rPr>
              <a:t>while EP, stimulate </a:t>
            </a:r>
            <a:r>
              <a:rPr lang="en-US" dirty="0" err="1" smtClean="0">
                <a:latin typeface="Times New Roman" panose="02020603050405020304" pitchFamily="18" charset="0"/>
                <a:cs typeface="Times New Roman" panose="02020603050405020304" pitchFamily="18" charset="0"/>
              </a:rPr>
              <a:t>baro</a:t>
            </a:r>
            <a:r>
              <a:rPr lang="en-US" dirty="0" smtClean="0">
                <a:latin typeface="Times New Roman" panose="02020603050405020304" pitchFamily="18" charset="0"/>
                <a:cs typeface="Times New Roman" panose="02020603050405020304" pitchFamily="18" charset="0"/>
              </a:rPr>
              <a:t> &amp; carotid receptors leading to bradycardia that lead to reduced cardiac out put .</a:t>
            </a:r>
          </a:p>
          <a:p>
            <a:pPr marL="0" indent="0" algn="justLow" rtl="0">
              <a:buNone/>
            </a:pPr>
            <a:endParaRPr lang="en-US" dirty="0" smtClean="0">
              <a:latin typeface="Times New Roman" panose="02020603050405020304" pitchFamily="18" charset="0"/>
              <a:cs typeface="Times New Roman" panose="02020603050405020304" pitchFamily="18" charset="0"/>
            </a:endParaRPr>
          </a:p>
          <a:p>
            <a:pPr algn="justLow" rtl="0"/>
            <a:r>
              <a:rPr lang="en-US" dirty="0" smtClean="0">
                <a:latin typeface="Times New Roman" panose="02020603050405020304" pitchFamily="18" charset="0"/>
                <a:cs typeface="Times New Roman" panose="02020603050405020304" pitchFamily="18" charset="0"/>
              </a:rPr>
              <a:t>An increased metabolic rate through cutaneous vasoconstriction  </a:t>
            </a:r>
            <a:r>
              <a:rPr lang="en-US" dirty="0">
                <a:latin typeface="Times New Roman" panose="02020603050405020304" pitchFamily="18" charset="0"/>
                <a:cs typeface="Times New Roman" panose="02020603050405020304" pitchFamily="18" charset="0"/>
              </a:rPr>
              <a:t>l</a:t>
            </a:r>
            <a:r>
              <a:rPr lang="en-US" dirty="0" smtClean="0">
                <a:latin typeface="Times New Roman" panose="02020603050405020304" pitchFamily="18" charset="0"/>
                <a:cs typeface="Times New Roman" panose="02020603050405020304" pitchFamily="18" charset="0"/>
              </a:rPr>
              <a:t>eading to decreased heat loss and rising body temperature or through increasing muscular activity , or both .</a:t>
            </a:r>
          </a:p>
          <a:p>
            <a:pPr marL="0" indent="0" algn="justLow" rtl="0">
              <a:buNone/>
            </a:pPr>
            <a:endParaRPr lang="en-US" dirty="0" smtClean="0">
              <a:latin typeface="Times New Roman" panose="02020603050405020304" pitchFamily="18" charset="0"/>
              <a:cs typeface="Times New Roman" panose="02020603050405020304" pitchFamily="18" charset="0"/>
            </a:endParaRPr>
          </a:p>
          <a:p>
            <a:pPr algn="justLow" rtl="0"/>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ontrol insulin and glucagon </a:t>
            </a:r>
            <a:r>
              <a:rPr lang="en-US" smtClean="0">
                <a:latin typeface="Times New Roman" panose="02020603050405020304" pitchFamily="18" charset="0"/>
                <a:cs typeface="Times New Roman" panose="02020603050405020304" pitchFamily="18" charset="0"/>
              </a:rPr>
              <a:t>secretion </a:t>
            </a:r>
          </a:p>
          <a:p>
            <a:pPr marL="0" indent="0" algn="justLow" rtl="0">
              <a:buNone/>
            </a:pPr>
            <a:endParaRPr lang="en-US" dirty="0" smtClean="0">
              <a:latin typeface="Times New Roman" panose="02020603050405020304" pitchFamily="18" charset="0"/>
              <a:cs typeface="Times New Roman" panose="02020603050405020304" pitchFamily="18" charset="0"/>
            </a:endParaRPr>
          </a:p>
          <a:p>
            <a:pPr algn="justLow" rtl="0"/>
            <a:r>
              <a:rPr lang="en-US" dirty="0" smtClean="0">
                <a:latin typeface="Times New Roman" panose="02020603050405020304" pitchFamily="18" charset="0"/>
                <a:cs typeface="Times New Roman" panose="02020603050405020304" pitchFamily="18" charset="0"/>
              </a:rPr>
              <a:t>CNS effects involve increased alertness ,anxiety and fear .</a:t>
            </a:r>
          </a:p>
          <a:p>
            <a:pPr algn="justLow" rtl="0"/>
            <a:endParaRPr lang="ar-IQ"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57476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707</TotalTime>
  <Words>3176</Words>
  <Application>Microsoft Office PowerPoint</Application>
  <PresentationFormat>On-screen Show (4:3)</PresentationFormat>
  <Paragraphs>243</Paragraphs>
  <Slides>35</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 Black</vt:lpstr>
      <vt:lpstr>Calibri</vt:lpstr>
      <vt:lpstr>Constantia</vt:lpstr>
      <vt:lpstr>Majalla UI</vt:lpstr>
      <vt:lpstr>Times New Roman</vt:lpstr>
      <vt:lpstr>Wingdings 2</vt:lpstr>
      <vt:lpstr>Flow</vt:lpstr>
      <vt:lpstr>ADRNAL   GLAND </vt:lpstr>
      <vt:lpstr> Adrenal Anatomy &amp; Physiology</vt:lpstr>
      <vt:lpstr>PowerPoint Presentation</vt:lpstr>
      <vt:lpstr>PowerPoint Presentation</vt:lpstr>
      <vt:lpstr>Adrenal  Medulla &amp; Adrenal Cortex </vt:lpstr>
      <vt:lpstr>Adrenal Medulla</vt:lpstr>
      <vt:lpstr>PowerPoint Presentation</vt:lpstr>
      <vt:lpstr>Regulatory Control of Adrenal Medulla Secretions   </vt:lpstr>
      <vt:lpstr>Physiological Effects of Catecholamines    </vt:lpstr>
      <vt:lpstr>Adrenal cortex   </vt:lpstr>
      <vt:lpstr>PowerPoint Presentation</vt:lpstr>
      <vt:lpstr>Hormones of Adrenal Cortex  ( Adrenocortical Hormones )</vt:lpstr>
      <vt:lpstr>Steroidal structure </vt:lpstr>
      <vt:lpstr>Mineralocorticoids  </vt:lpstr>
      <vt:lpstr>Physiological Effects of Aldosterone    </vt:lpstr>
      <vt:lpstr>Mechanism of Action </vt:lpstr>
      <vt:lpstr>Aldosterone Biosynthesis</vt:lpstr>
      <vt:lpstr>Regulation of Aldosterone Secretion </vt:lpstr>
      <vt:lpstr>Feed back control of aldosterone </vt:lpstr>
      <vt:lpstr>Glucocorticoids</vt:lpstr>
      <vt:lpstr>Synthetic Steroids  </vt:lpstr>
      <vt:lpstr>Physiological Actions of Glucocorticoids  </vt:lpstr>
      <vt:lpstr>Physiological Actions of Glucocorticoids  </vt:lpstr>
      <vt:lpstr>Physiological Actions of Glucocorticoids</vt:lpstr>
      <vt:lpstr>Physiological Actions of Glucocorticoids</vt:lpstr>
      <vt:lpstr>Regulation of Glucocorticoids  </vt:lpstr>
      <vt:lpstr>Regulation of Glucocorticoids  </vt:lpstr>
      <vt:lpstr>Regulation of Glucocorticoids</vt:lpstr>
      <vt:lpstr>Regulation of Glucocorticoids</vt:lpstr>
      <vt:lpstr>Regulation of Glucocorticoids</vt:lpstr>
      <vt:lpstr>Negative feed back control </vt:lpstr>
      <vt:lpstr>Adrenal Androgens</vt:lpstr>
      <vt:lpstr>Pathologies associated with Adrenal cortex hormone secretion</vt:lpstr>
      <vt:lpstr>Pathologies Associated with Adrenal cortex Hormone Secretion</vt:lpstr>
      <vt:lpstr>Pathologies Associated with Adrenal cortex Hormone Secretion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ADRNAL   GLAND</dc:title>
  <dc:creator>irdeto</dc:creator>
  <cp:lastModifiedBy>HP</cp:lastModifiedBy>
  <cp:revision>92</cp:revision>
  <dcterms:created xsi:type="dcterms:W3CDTF">2013-03-05T19:49:36Z</dcterms:created>
  <dcterms:modified xsi:type="dcterms:W3CDTF">2019-04-14T20:51:03Z</dcterms:modified>
</cp:coreProperties>
</file>