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11"/>
  </p:notesMasterIdLst>
  <p:sldIdLst>
    <p:sldId id="256" r:id="rId2"/>
    <p:sldId id="282" r:id="rId3"/>
    <p:sldId id="274" r:id="rId4"/>
    <p:sldId id="275" r:id="rId5"/>
    <p:sldId id="267" r:id="rId6"/>
    <p:sldId id="276" r:id="rId7"/>
    <p:sldId id="285" r:id="rId8"/>
    <p:sldId id="262" r:id="rId9"/>
    <p:sldId id="28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59" autoAdjust="0"/>
    <p:restoredTop sz="94249" autoAdjust="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392D0-79C6-4EE3-BBF9-D5F47564D2D6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90BC4-B4FF-40B3-9651-BD8B8D8BC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08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2A7D61-6F18-4018-89EB-DE8D43A286D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09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7D61-6F18-4018-89EB-DE8D43A286D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7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7D61-6F18-4018-89EB-DE8D43A286D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785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7D61-6F18-4018-89EB-DE8D43A286D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6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7D61-6F18-4018-89EB-DE8D43A286D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793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7D61-6F18-4018-89EB-DE8D43A286D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74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7D61-6F18-4018-89EB-DE8D43A286D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845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7D61-6F18-4018-89EB-DE8D43A286D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49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7D61-6F18-4018-89EB-DE8D43A286D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12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7D61-6F18-4018-89EB-DE8D43A286D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27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7D61-6F18-4018-89EB-DE8D43A286D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24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322A7D61-6F18-4018-89EB-DE8D43A286DB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F383C4C8-2752-4033-9E12-D8520AB2F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4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19200"/>
            <a:ext cx="8458199" cy="138816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</a:t>
            </a:r>
            <a:r>
              <a:rPr lang="en-US" sz="24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: Qualitative tests of Carbohydrate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702365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SHAIMAA MUNTHER</a:t>
            </a:r>
          </a:p>
        </p:txBody>
      </p:sp>
    </p:spTree>
    <p:extLst>
      <p:ext uri="{BB962C8B-B14F-4D97-AF65-F5344CB8AC3E}">
        <p14:creationId xmlns:p14="http://schemas.microsoft.com/office/powerpoint/2010/main" val="2276093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xQQEBUUDxQPDw8PEBQPDxAQEBAPDw8UFRQWFhQUFBQYHCggGBolHBQUITEhJSkrLi4uFx8zODMsNygtLiwBCgoKDg0OGhAQGywcHyQsLCwsLCwsLCwsLCwsLCwsLCwsLCwsLCwsLCwsLCwsLCwsLCwsLCwsLCwsLCwsLCwsLP/AABEIANEA8QMBIgACEQEDEQH/xAAbAAABBQEBAAAAAAAAAAAAAAACAAEDBAUGB//EAEQQAAEEAAMDCAgDBgMJAQAAAAEAAgMRBBIhBQYxEyJBUWFxgZEHFDJSU5KhsRVCwSMkM3KC0bLh8BYXNENiY3OiwiX/xAAZAQEBAQEBAQAAAAAAAAAAAAAAAQIDBAX/xAAlEQEBAAIBAwQCAwEAAAAAAAAAAQIRIQMSMQRBUWEigRQj8AX/2gAMAwEAAhEDEQA/ANUNRBqIBEAvM0ENRBqIBOAgENThqMBPSAcqfKipPSgCk9I6T0io6SpSUlSCPKnyo6SpAGVLKpKSpBHlSyqSkqQR5U2VS0lSohypZVLSalB5z6VJKMLex7vsFw7Hldf6U3/vEY92K/N3+S4616MPDGXlM6d3WfNd96NQTDKTw5XT5QvOyV6f6N46wZPvSuPlp+iz1fEMXTZUxapqQkLi2iLUJapiEJCCLKkpKSV0JAEQCj9YZ7zfMJetM95vmEZSgIqUHrkfvs+YJ/Xo/fZ8wRU4CKlW/EYviM+YJficPxI/mCC1ScBVPxaH4kfzBL8Xg+JH8wQXAE9Kl+MQfFj+YJfjMHxI/mCgu0lSo/jUHxY/mCX43B8WP5ghtepKlS/G4Pix/MEvxqD4sfzBDa9SVKkNswfFj+YJ/wAYg+JH8wQ2uUlSqfi0PxI/mCIbTh+Iz5girNJUoBtCL32fMEvXo/fZ8wQTUmpR+ts99vmEM+OjY0uLm00Fx16kHlPpJkzY4gfkjY37n9VzPJFaG08T6xiHyn87ye4dA8qWps/ZweL06NF6sZqcudrmnMIXru4cWXARf9WZ3m4rzzHYQAuA4tNL0bceUHAxjpZbD4Ern1fZcW6QhpGUy5NAIQkKQpiEEdJI6TIPA/Wn++/5iui3Tiilzcu5xcCMoLnVXSVzAVvZuI5ORruAuj3L02bnDDt8VseNotrTXWCXfqo4djQv4PdY4gACvNQzbSfGRereII6R1q3g8QyYhzSGvabI4WvP+Ub4RP2VhG+3MQRxBewFHDgsD8Un+sH9FtYrYEWJF0A4jiNCuYxm6ssDjQzt6K4rWN35pY3/AFDAAfxB4Os/RV+S2ePzPPz/ANlJgdmYCSFvKTPw+IqntcSBm8RSwTgLlLGOD6PNcPZcF17Z8sbrud0MBgJ5eTjM75nata2MPFDiSX6BdhtvdWCLDyOIfTRmNMhHSBpl16Vw24W72LGIbLAOTMZIL3eyQeII6QQvX9sStZh3ctltzaocCey1bZIrxd+zcGSbEvjmCi/CcIfZY93c5y2cbgxKS53MaDzWjS+9Z8u144rawZsvHKLA8Vyt14U2F3djd7MXi82gxO6QBvKAPormzt42CNz5CWgaNYPacsvaO90kmkbQ1vUTas3pASbtD/oAQO3fZXGP5Vjy7yTE1YruU0+0Zm6ONEi6oDjwUuOa7jVw+zIGjnsa/uBBXKb08k2YCAOjpvPbel9FeC0cVtV7YyS4/ouTmmL3FzjZcbNq4Y2XdqWi5Y9Z80uXd1u8yoiUy66RZhme5wAc6zoOcQFoHBy0bmj4Gxyp8lhvNBRZ9VmwiaTDu48L6joigbLmAYXl3QG2SfAKP1h1VeiLC7RkheHxOLHs9k0DXmqqWV0zXHOXtcfaDgb8bWrgX4tjByReGu53NI18FlYrakk7y+Z2d7uJoDh3IRi3aakdxIUvKNiTb+LYadJI09RSbvVih/zXfRY0s5cecSa0F6oLTtnwOgG+GKH/ADD5BEN9cWPzg/0rncya07MfgdL/ALb4r3m/KkuatOnbiboQUQKjCILQ7DBES4JpPtRksvsHBZLJ8vQb6waIT7HxuWJzOt1/RQOOveVNDY2dvBLEfaLmjocux2XvbFJQkIBPQ5ebDsSm1roKzl05VmT2BwgkIcGtJ49C0NqRQPMLmRhpDKdQGpBXjeFxsjKyuf56LVZvFiAMubStOsLnejfle6PZ5t8osNDlGVjgOJI08Olc8/0i4QNLpQ/ETWaB9kdXYvIcVI55t7nOPaVFkXSYa8suo2/vg7EyvcBycbjbWM4AdSwm7UfRA0aSbHX4qEQ0LpRs4rRpM3EOA70nYt7QarXsBRhv6IZ49CqK8UpsE96scuXO5xJPaq7m15J2jgURNtfFXGGjrWJau7SOg7/0WeijzJZkCZApnaKEKzDhzIabWgskmgAOJJUDwA4iwaNWOB7lFMgRnvSZFmOhHiaQMxSxCyEGSurzUkPtDpN9CB+vvQlPI0gkEEHpB0IQWgJK0CVoDSQJICCdGE4VRYwJ1VhzCXLT3T2F63ymV2R8YaWitHXfHyRYvZUsTiJGOFXrVjzUtWRniOk7orIHajDUWaitaZQh1adSLlqScbcU4aEAt1RhqJNyiKuvZbPBU2sWgJhyY7RSog66LOlWGR6IJ+BVqJuirzs1PUrGXRbq7EhxML+Ubbg8gOBILRlbl8Oc4/0rn9qbOMD2tOuaJkncXDUHqohwV/Zm1JMP/CcG5gMwq7y6j/Xanw+0pHyEvIdbCH20EOyMcQT28VOVcxtQVp23fgs+lsbTOZ5JAGvAcBoqfJha0inSalc5IJuSHUmlVA8tujVij2jqUeUHVanJMYzM8WXaMb/9LOBs9iyonPjyVlOe/avQjuVjYeIw0cwdionzQ0QWNdTr6DxWhtDYsccEb+VY58oBMYHOYD1rIhwBe/K0jponQaIJNpyQPlccOx8UJ9ljjmcPFQYjk7HJZxQF5jrfSQpIMKKtxA1qkpWBvQCmwOInL6LtSBV9J71ErMkTaBF0R5HpCAsHamhCmKlyBMWIiJJSZE6KMBEGqUMRBqqOw9GLqmlHXG0+Tj/deoNiDxTgHDtFryn0durFke9EfoQvTdoCTkH8jpLl5vesZO2HgM27OGk4xtvsFKlNuFhncMze4lXd32MeM4fI540ex7tWu6QQodpbyyYYPdJh5OTjPtggir4qc+DUZU/o5YfZkcPAKsPRseiXTuC38NvPJI0Obhpi1wtpFajzW/gsZmizyNMVakO4gK7yh2yuCb6OZBwe094UE/o1lOoezyXY4HfDDyz8iCQ4+wSKDu49K6O1bnnPKdmLyoejqeqLm6JN9G8w/OxdO7fB0mIkgw0LpHwmn2QAEGL3ulw5b6zA5jXuDQQQ7Uq/mduLIg9H0lc6Rvkpf93lnnSadgXYbT2vHh4eVkNNoEDpJPABU9g7fGLLhyckeXXnirWd5eTtjFj9H8I9p73fRUN4924sNEDAHZucHdNgtI/VdfBthj8RJAL5SBrXP6qdwWDs/F+sxvdPX7PETxNo1bWvoX4BTlbJI8r2xhy0ixRN8fBZ1LsN+2MzsMdEHNqOwNFLlMq6TmOFQ0hf99FPlVeZ9OHTXQlWIMRNndZ0A0A6gOAXR7gxYYzuGOvknMIB/KHDVpP1XORxE+OtK2x5a0jQa1XSs7aSbXe0yv5MkxhxDCelt6fRLZeIhaXesZnN5N2Rrel9c2z1Wg2lj43QRxsjySxuJkku+Uvgso0qbauysKJY5XPdl5JmZo6XuPAKGgBzhZcOb2dqrYeQAa9ald1lEM11No9enYQmITuOZrvPyUkQsDuSFQ0mpWHRoS1VENJKbKkgsAJwE9IgoN3ciQMxjb0zNc3xr/Jeqy4oRNzOvLYBIF1fSexeR7sgetRA8HOLfNpXrGDaWNyu544a6mu1TKN45aZTsc12NhdhLeXktxOUEMyVo49oP3Wnv0f/AM+btbl8zS0sNkHABvcAEtq4BuKiMbyQ11WRx0NqfDe5Rbux5cLCOqJv2XP+kfbPJQthaSHzuynLqWs/MV1eGi5NjWjUMaGjwC5rZWxJJcZLicWARfJ4dh1DWDp7yk13bq1yO9ksDG4V2FNvw5F0KJGh18vqvVcPiLhDzpcYd9FxfpNwYEEYiZryuuRutZXdS66CPPhQ0c0uiDdejRazu8Z+yeXkuxttS4ebE4mOMvEshBf0M5xIvwK7XYmzfX8mIxEomDeeyJujGO7esrR3a3XbhYnxvPKCV2ZwI04UsnCbBnwGKvCDPhZDbmE+xfUtXLG8ThNWI97P2+0cNhz/AA2VI5vQeNf4V2zGNbo0AdywN4N2PWJmTxPMM7ABY1BH+iVc2Vsp0Ty+WV0r3Ny66NHcFi61F93Hx7MOI2ti6lfE1rWZgw0XjKOJVndTZ49Ve02RHi5hqdSM/SV1kOzY45XytH7SX23dJrghw2DjiYWMbTXOc4/zONkqb3wl1p5ZvsQXsIGUc8AdxAXM5V2npGYBLEGigGO08QuPIWo4oS1Z095z1LVpbmM3QL+dC+s1HK8fYhS5SOvT6OfU32zbjY8Q5jrHEaCxYT4rE20dDtSSOlauN3WxLD7GcdbSCsjFbOlZ7Uco/pKnFMulnj5lU3OtIFJ8ZHEOHeCEwWnNJBV6qaV9nsVVnFTticfZa53c0lA4kppA4lXML7ARYLd/ESnmxuaPeeMoHmr2OwQgcIxqWMaHnrdxJHYpuN3p5THus4VAhLbUiYquaPKkpLSQEAiAQ2nCI0dhPy4mI/8Adb9TS9li1C8RwT6kYep7T5OC9swztAr7FThiNo7UmowEQ7SetSCRyDKnpNG6JzieIBrrUgmd2KIBPSaXuqblz2ITO7sQUllU1DupzK7rQBxvWyjpKk0bO2zwCRi61ZrRRvUV5V6SP+IZ2MP3XIELrvSOf3of+P8AVciUinY3Ud4H1Xa4naLo3BrYpJTV22q81xuFFvb/ADt+67XFbRjivM4B4aSG9J6lzy8x9L0HjK70hbtt515CSu8eKubO2lyxLTHIwtF89uh16CqGzNrQsjY0vGcgXodXO1P1Knx2344Xlrg85QDI5rSWsB4Zj0Jr6fSxymt3Jruw7Dxaw97QoTs+Hpjj1PuhUto7dZAWAtfJyrS9uQZuaK1+qNm0YJ4uULv2bXi7tpa4HQHxWWt470vN2dEOEUfyhGIWj2WtHc0KrJteNsj47p8cfKkdbaPDyWaNuulcGQtbnIBOd1ZSRmqunQqyMy4tac6LzvbTrnf/ADV5Bd/Oebrx6e9edY91yPPW933WsXj/AOjf65PtWKEhGhW3xjJk6SaAgogVGCiBQSMdXhqvbdmyWxp62g/ReHgr2PdyXNh4j1xt+wWolbzCpWquwqdq0yMIkIKJA4CdMnTSHTJJJoJFELcgJU2GHE+ClWJSopCpHFV5SstvKPSM/wDex2Rj7lcoSui9IMl4w9jB93LmC5SKmjmyEO45SHV11qul2fvBhpa5UBj+HPAI8CuQldoe5ULUuMrv0fUZdLxzHrkPJO1ZybuqqKytpbAfI+QxSmNs4AlblBuhWnVovM2YhzDbHOb/ACuIV2LeXEs4SuI6nU5Z7L7PdPX9PKazxv6/0eiYjYb80ToZMhgiMNubmsGv7KSHd0CB8ZcXOllbLI+gMxBB4eC4WLffFN4mN3exT/7fYnqi8ip2ZOn8zofbr9s7sNnfJJnLJHsayNw/LQIIPWDar4fYEkcjix7Gh2Ul4ZcmjQCLPAaLlJN+cU7pjHc1ZmM3hxMntSvo9DTlH0Wu2ud9X0JdyXb0fbW2IoG05wLzoGA24lcLI6yT1m1h4Yl0gJJJuySbJWuStSaeL1PqcutZxqQ6RQ2mtV5h+aSjtOoIgU9oLT2ijBXrG5ct4SLsbXkSP0XkoK9N9H8t4Vo91zh/7X+q1ErtYyp2lVIirDCtuacFEFGCjBVBhOgBT2gJMSmtMSgYlFhZKdXWoyVC51G+pSwjTeq8xUrpBV3pSzsViM1hug6XLm6PIt+ZLxjv5W/crnS5bW+bv3t/c37LAJUU8jtCqhU7zooHKwVigciKAoEkkkgJC5OhKCxgBzx2LUtZuz/aPcr+ZQFaa0NprQFaSG0lBGCntACnWkGCvQfR1L+xcPdlP1AXnlrtvRxL/Fb2td5gj9Eg9IhcrTCqMJVphXSVixYBRgqJpRgqppICntR2ntAdoSU1piUCJUMikJUb0XRSR0Ocb00F8FRxEhquj7qw5VMSdFzyajyffA/vb+5v+FYLitjep+bFydhA8mhYrlmNGJUUh0TudShmf0BURlCiKBA6SQSQOhKIISgt4EcVatVsIOb4qe0BJk1prQEkhtJAFp7Qp1UEF0W42M5PE5ToJWlviNR+q5wKSGQtcHN0c0hzT2hB7pA9W2OXNbs7ZbiYgQQHjR7ekH+y6FjklLFppUgKrtcpAVvbOkoKe1GCntNiS0JKa0JKbNCJUbikSgc5Ta6C8rM2rihHG57jTWtJPgrk8waCSaA6SvM98t4uXdyUR/ZNPOd75HQOxc7dtRzOKnMj3PPF7i4+JtV3I3ISqKeJP3UAVrEstVEBFCnKZA4SThMUD2mKVp2hBbg9kKS0LU6Ie01pJlQ9pJrTKBgiQJ0BImoAiCovbOxr4Hh8RyuHHqPYQvQ9hb5RygNm/ZSdvsnuK8zaVIFF290gxDXC2kEHpBtTtevEMFtKWL+HI9vZenkt3C764hntZJO8UU0PVA5EHLzmLf8Ad+aLycp/94I+E75gnKcPQMyFz155L6QHfli83LPxG++Id7IYzzJTk4emyzADUgd6wNrb1QwAguD3+6zUrzjGbXnl/iSPI6gaH0VAqapuNrbm8suJsfw4vcB1PeVguRlRuV0uwlMk4oUASqEsUxQlEVzEm5JWUgiq3JlNyauoCFUVgxG0I3JgoqUFPaAJWiCTJrStA6SG06KQSTpKhwiCSSIkapGpklBIE4TpKhBOmSVQ6SSSeyE5MUkkjQCo3JJLNIEoEkkAOQhOkqEUmpJICKEpJIAcmCSSiiSSSQIpFJJAySSSD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QEBUUDxQPDw8PEBQPDxAQEBAPDw8UFRQWFhQUFBQYHCggGBolHBQUITEhJSkrLi4uFx8zODMsNygtLiwBCgoKDg0OGhAQGywcHyQsLCwsLCwsLCwsLCwsLCwsLCwsLCwsLCwsLCwsLCwsLCwsLCwsLCwsLCwsLCwsLCwsLP/AABEIANEA8QMBIgACEQEDEQH/xAAbAAABBQEBAAAAAAAAAAAAAAACAAEDBAUGB//EAEQQAAEEAAMDCAgDBgMJAQAAAAEAAgMRBBIhBQYxEyJBUWFxgZEHFDJSU5KhsRVCwSMkM3KC0bLh8BYXNENiY3OiwiX/xAAZAQEBAQEBAQAAAAAAAAAAAAAAAQIDBAX/xAAlEQEBAAIBAwQCAwEAAAAAAAAAAQIRIQMSMQRBUWEigRQj8AX/2gAMAwEAAhEDEQA/ANUNRBqIBEAvM0ENRBqIBOAgENThqMBPSAcqfKipPSgCk9I6T0io6SpSUlSCPKnyo6SpAGVLKpKSpBHlSyqSkqQR5U2VS0lSohypZVLSalB5z6VJKMLex7vsFw7Hldf6U3/vEY92K/N3+S4616MPDGXlM6d3WfNd96NQTDKTw5XT5QvOyV6f6N46wZPvSuPlp+iz1fEMXTZUxapqQkLi2iLUJapiEJCCLKkpKSV0JAEQCj9YZ7zfMJetM95vmEZSgIqUHrkfvs+YJ/Xo/fZ8wRU4CKlW/EYviM+YJficPxI/mCC1ScBVPxaH4kfzBL8Xg+JH8wQXAE9Kl+MQfFj+YJfjMHxI/mCgu0lSo/jUHxY/mCX43B8WP5ghtepKlS/G4Pix/MEvxqD4sfzBDa9SVKkNswfFj+YJ/wAYg+JH8wQ2uUlSqfi0PxI/mCIbTh+Iz5girNJUoBtCL32fMEvXo/fZ8wQTUmpR+ts99vmEM+OjY0uLm00Fx16kHlPpJkzY4gfkjY37n9VzPJFaG08T6xiHyn87ye4dA8qWps/ZweL06NF6sZqcudrmnMIXru4cWXARf9WZ3m4rzzHYQAuA4tNL0bceUHAxjpZbD4Ern1fZcW6QhpGUy5NAIQkKQpiEEdJI6TIPA/Wn++/5iui3Tiilzcu5xcCMoLnVXSVzAVvZuI5ORruAuj3L02bnDDt8VseNotrTXWCXfqo4djQv4PdY4gACvNQzbSfGRereII6R1q3g8QyYhzSGvabI4WvP+Ub4RP2VhG+3MQRxBewFHDgsD8Un+sH9FtYrYEWJF0A4jiNCuYxm6ssDjQzt6K4rWN35pY3/AFDAAfxB4Os/RV+S2ePzPPz/ANlJgdmYCSFvKTPw+IqntcSBm8RSwTgLlLGOD6PNcPZcF17Z8sbrud0MBgJ5eTjM75nata2MPFDiSX6BdhtvdWCLDyOIfTRmNMhHSBpl16Vw24W72LGIbLAOTMZIL3eyQeII6QQvX9sStZh3ctltzaocCey1bZIrxd+zcGSbEvjmCi/CcIfZY93c5y2cbgxKS53MaDzWjS+9Z8u144rawZsvHKLA8Vyt14U2F3djd7MXi82gxO6QBvKAPormzt42CNz5CWgaNYPacsvaO90kmkbQ1vUTas3pASbtD/oAQO3fZXGP5Vjy7yTE1YruU0+0Zm6ONEi6oDjwUuOa7jVw+zIGjnsa/uBBXKb08k2YCAOjpvPbel9FeC0cVtV7YyS4/ouTmmL3FzjZcbNq4Y2XdqWi5Y9Z80uXd1u8yoiUy66RZhme5wAc6zoOcQFoHBy0bmj4Gxyp8lhvNBRZ9VmwiaTDu48L6joigbLmAYXl3QG2SfAKP1h1VeiLC7RkheHxOLHs9k0DXmqqWV0zXHOXtcfaDgb8bWrgX4tjByReGu53NI18FlYrakk7y+Z2d7uJoDh3IRi3aakdxIUvKNiTb+LYadJI09RSbvVih/zXfRY0s5cecSa0F6oLTtnwOgG+GKH/ADD5BEN9cWPzg/0rncya07MfgdL/ALb4r3m/KkuatOnbiboQUQKjCILQ7DBES4JpPtRksvsHBZLJ8vQb6waIT7HxuWJzOt1/RQOOveVNDY2dvBLEfaLmjocux2XvbFJQkIBPQ5ebDsSm1roKzl05VmT2BwgkIcGtJ49C0NqRQPMLmRhpDKdQGpBXjeFxsjKyuf56LVZvFiAMubStOsLnejfle6PZ5t8osNDlGVjgOJI08Olc8/0i4QNLpQ/ETWaB9kdXYvIcVI55t7nOPaVFkXSYa8suo2/vg7EyvcBycbjbWM4AdSwm7UfRA0aSbHX4qEQ0LpRs4rRpM3EOA70nYt7QarXsBRhv6IZ49CqK8UpsE96scuXO5xJPaq7m15J2jgURNtfFXGGjrWJau7SOg7/0WeijzJZkCZApnaKEKzDhzIabWgskmgAOJJUDwA4iwaNWOB7lFMgRnvSZFmOhHiaQMxSxCyEGSurzUkPtDpN9CB+vvQlPI0gkEEHpB0IQWgJK0CVoDSQJICCdGE4VRYwJ1VhzCXLT3T2F63ymV2R8YaWitHXfHyRYvZUsTiJGOFXrVjzUtWRniOk7orIHajDUWaitaZQh1adSLlqScbcU4aEAt1RhqJNyiKuvZbPBU2sWgJhyY7RSog66LOlWGR6IJ+BVqJuirzs1PUrGXRbq7EhxML+Ubbg8gOBILRlbl8Oc4/0rn9qbOMD2tOuaJkncXDUHqohwV/Zm1JMP/CcG5gMwq7y6j/Xanw+0pHyEvIdbCH20EOyMcQT28VOVcxtQVp23fgs+lsbTOZ5JAGvAcBoqfJha0inSalc5IJuSHUmlVA8tujVij2jqUeUHVanJMYzM8WXaMb/9LOBs9iyonPjyVlOe/avQjuVjYeIw0cwdionzQ0QWNdTr6DxWhtDYsccEb+VY58oBMYHOYD1rIhwBe/K0jponQaIJNpyQPlccOx8UJ9ljjmcPFQYjk7HJZxQF5jrfSQpIMKKtxA1qkpWBvQCmwOInL6LtSBV9J71ErMkTaBF0R5HpCAsHamhCmKlyBMWIiJJSZE6KMBEGqUMRBqqOw9GLqmlHXG0+Tj/deoNiDxTgHDtFryn0durFke9EfoQvTdoCTkH8jpLl5vesZO2HgM27OGk4xtvsFKlNuFhncMze4lXd32MeM4fI540ex7tWu6QQodpbyyYYPdJh5OTjPtggir4qc+DUZU/o5YfZkcPAKsPRseiXTuC38NvPJI0Obhpi1wtpFajzW/gsZmizyNMVakO4gK7yh2yuCb6OZBwe094UE/o1lOoezyXY4HfDDyz8iCQ4+wSKDu49K6O1bnnPKdmLyoejqeqLm6JN9G8w/OxdO7fB0mIkgw0LpHwmn2QAEGL3ulw5b6zA5jXuDQQQ7Uq/mduLIg9H0lc6Rvkpf93lnnSadgXYbT2vHh4eVkNNoEDpJPABU9g7fGLLhyckeXXnirWd5eTtjFj9H8I9p73fRUN4924sNEDAHZucHdNgtI/VdfBthj8RJAL5SBrXP6qdwWDs/F+sxvdPX7PETxNo1bWvoX4BTlbJI8r2xhy0ixRN8fBZ1LsN+2MzsMdEHNqOwNFLlMq6TmOFQ0hf99FPlVeZ9OHTXQlWIMRNndZ0A0A6gOAXR7gxYYzuGOvknMIB/KHDVpP1XORxE+OtK2x5a0jQa1XSs7aSbXe0yv5MkxhxDCelt6fRLZeIhaXesZnN5N2Rrel9c2z1Wg2lj43QRxsjySxuJkku+Uvgso0qbauysKJY5XPdl5JmZo6XuPAKGgBzhZcOb2dqrYeQAa9ald1lEM11No9enYQmITuOZrvPyUkQsDuSFQ0mpWHRoS1VENJKbKkgsAJwE9IgoN3ciQMxjb0zNc3xr/Jeqy4oRNzOvLYBIF1fSexeR7sgetRA8HOLfNpXrGDaWNyu544a6mu1TKN45aZTsc12NhdhLeXktxOUEMyVo49oP3Wnv0f/AM+btbl8zS0sNkHABvcAEtq4BuKiMbyQ11WRx0NqfDe5Rbux5cLCOqJv2XP+kfbPJQthaSHzuynLqWs/MV1eGi5NjWjUMaGjwC5rZWxJJcZLicWARfJ4dh1DWDp7yk13bq1yO9ksDG4V2FNvw5F0KJGh18vqvVcPiLhDzpcYd9FxfpNwYEEYiZryuuRutZXdS66CPPhQ0c0uiDdejRazu8Z+yeXkuxttS4ebE4mOMvEshBf0M5xIvwK7XYmzfX8mIxEomDeeyJujGO7esrR3a3XbhYnxvPKCV2ZwI04UsnCbBnwGKvCDPhZDbmE+xfUtXLG8ThNWI97P2+0cNhz/AA2VI5vQeNf4V2zGNbo0AdywN4N2PWJmTxPMM7ABY1BH+iVc2Vsp0Ty+WV0r3Ny66NHcFi61F93Hx7MOI2ti6lfE1rWZgw0XjKOJVndTZ49Ve02RHi5hqdSM/SV1kOzY45XytH7SX23dJrghw2DjiYWMbTXOc4/zONkqb3wl1p5ZvsQXsIGUc8AdxAXM5V2npGYBLEGigGO08QuPIWo4oS1Z095z1LVpbmM3QL+dC+s1HK8fYhS5SOvT6OfU32zbjY8Q5jrHEaCxYT4rE20dDtSSOlauN3WxLD7GcdbSCsjFbOlZ7Uco/pKnFMulnj5lU3OtIFJ8ZHEOHeCEwWnNJBV6qaV9nsVVnFTticfZa53c0lA4kppA4lXML7ARYLd/ESnmxuaPeeMoHmr2OwQgcIxqWMaHnrdxJHYpuN3p5THus4VAhLbUiYquaPKkpLSQEAiAQ2nCI0dhPy4mI/8Adb9TS9li1C8RwT6kYep7T5OC9swztAr7FThiNo7UmowEQ7SetSCRyDKnpNG6JzieIBrrUgmd2KIBPSaXuqblz2ITO7sQUllU1DupzK7rQBxvWyjpKk0bO2zwCRi61ZrRRvUV5V6SP+IZ2MP3XIELrvSOf3of+P8AVciUinY3Ud4H1Xa4naLo3BrYpJTV22q81xuFFvb/ADt+67XFbRjivM4B4aSG9J6lzy8x9L0HjK70hbtt515CSu8eKubO2lyxLTHIwtF89uh16CqGzNrQsjY0vGcgXodXO1P1Knx2344Xlrg85QDI5rSWsB4Zj0Jr6fSxymt3Jruw7Dxaw97QoTs+Hpjj1PuhUto7dZAWAtfJyrS9uQZuaK1+qNm0YJ4uULv2bXi7tpa4HQHxWWt470vN2dEOEUfyhGIWj2WtHc0KrJteNsj47p8cfKkdbaPDyWaNuulcGQtbnIBOd1ZSRmqunQqyMy4tac6LzvbTrnf/ADV5Bd/Oebrx6e9edY91yPPW933WsXj/AOjf65PtWKEhGhW3xjJk6SaAgogVGCiBQSMdXhqvbdmyWxp62g/ReHgr2PdyXNh4j1xt+wWolbzCpWquwqdq0yMIkIKJA4CdMnTSHTJJJoJFELcgJU2GHE+ClWJSopCpHFV5SstvKPSM/wDex2Rj7lcoSui9IMl4w9jB93LmC5SKmjmyEO45SHV11qul2fvBhpa5UBj+HPAI8CuQldoe5ULUuMrv0fUZdLxzHrkPJO1ZybuqqKytpbAfI+QxSmNs4AlblBuhWnVovM2YhzDbHOb/ACuIV2LeXEs4SuI6nU5Z7L7PdPX9PKazxv6/0eiYjYb80ToZMhgiMNubmsGv7KSHd0CB8ZcXOllbLI+gMxBB4eC4WLffFN4mN3exT/7fYnqi8ip2ZOn8zofbr9s7sNnfJJnLJHsayNw/LQIIPWDar4fYEkcjix7Gh2Ul4ZcmjQCLPAaLlJN+cU7pjHc1ZmM3hxMntSvo9DTlH0Wu2ud9X0JdyXb0fbW2IoG05wLzoGA24lcLI6yT1m1h4Yl0gJJJuySbJWuStSaeL1PqcutZxqQ6RQ2mtV5h+aSjtOoIgU9oLT2ijBXrG5ct4SLsbXkSP0XkoK9N9H8t4Vo91zh/7X+q1ErtYyp2lVIirDCtuacFEFGCjBVBhOgBT2gJMSmtMSgYlFhZKdXWoyVC51G+pSwjTeq8xUrpBV3pSzsViM1hug6XLm6PIt+ZLxjv5W/crnS5bW+bv3t/c37LAJUU8jtCqhU7zooHKwVigciKAoEkkkgJC5OhKCxgBzx2LUtZuz/aPcr+ZQFaa0NprQFaSG0lBGCntACnWkGCvQfR1L+xcPdlP1AXnlrtvRxL/Fb2td5gj9Eg9IhcrTCqMJVphXSVixYBRgqJpRgqppICntR2ntAdoSU1piUCJUMikJUb0XRSR0Ocb00F8FRxEhquj7qw5VMSdFzyajyffA/vb+5v+FYLitjep+bFydhA8mhYrlmNGJUUh0TudShmf0BURlCiKBA6SQSQOhKIISgt4EcVatVsIOb4qe0BJk1prQEkhtJAFp7Qp1UEF0W42M5PE5ToJWlviNR+q5wKSGQtcHN0c0hzT2hB7pA9W2OXNbs7ZbiYgQQHjR7ekH+y6FjklLFppUgKrtcpAVvbOkoKe1GCntNiS0JKa0JKbNCJUbikSgc5Ta6C8rM2rihHG57jTWtJPgrk8waCSaA6SvM98t4uXdyUR/ZNPOd75HQOxc7dtRzOKnMj3PPF7i4+JtV3I3ISqKeJP3UAVrEstVEBFCnKZA4SThMUD2mKVp2hBbg9kKS0LU6Ie01pJlQ9pJrTKBgiQJ0BImoAiCovbOxr4Hh8RyuHHqPYQvQ9hb5RygNm/ZSdvsnuK8zaVIFF290gxDXC2kEHpBtTtevEMFtKWL+HI9vZenkt3C764hntZJO8UU0PVA5EHLzmLf8Ad+aLycp/94I+E75gnKcPQMyFz155L6QHfli83LPxG++Id7IYzzJTk4emyzADUgd6wNrb1QwAguD3+6zUrzjGbXnl/iSPI6gaH0VAqapuNrbm8suJsfw4vcB1PeVguRlRuV0uwlMk4oUASqEsUxQlEVzEm5JWUgiq3JlNyauoCFUVgxG0I3JgoqUFPaAJWiCTJrStA6SG06KQSTpKhwiCSSIkapGpklBIE4TpKhBOmSVQ6SSSeyE5MUkkjQCo3JJLNIEoEkkAOQhOkqEUmpJICKEpJIAcmCSSiiSSSQIpFJJAySSSD//Z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538262E-FD3B-481D-8219-ED67D92D05B2}"/>
              </a:ext>
            </a:extLst>
          </p:cNvPr>
          <p:cNvSpPr txBox="1">
            <a:spLocks/>
          </p:cNvSpPr>
          <p:nvPr/>
        </p:nvSpPr>
        <p:spPr>
          <a:xfrm>
            <a:off x="368300" y="1600200"/>
            <a:ext cx="8381999" cy="3581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RECTIONS OF CARBOHYDRATES </a:t>
            </a:r>
            <a:endParaRPr lang="en-US" b="1" dirty="0">
              <a:ln/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482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229600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Low"/>
            <a:r>
              <a:rPr lang="en-US" sz="2400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Objective: To distinguish between pentose monosaccharide and hexose monosaccharide </a:t>
            </a:r>
          </a:p>
          <a:p>
            <a:pPr algn="justLow"/>
            <a:r>
              <a:rPr lang="en-US" sz="2400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Principle:  Bial’s test uses concentrated HCl as a dehydrating acid and orcinol + traces of ferric chloride as condensation reagent. The test reagent dehydrates </a:t>
            </a:r>
            <a:r>
              <a:rPr lang="en-US" sz="2400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pentoses</a:t>
            </a:r>
            <a:r>
              <a:rPr lang="en-US" sz="2400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form furfural. Furfural further reacts with </a:t>
            </a:r>
            <a:r>
              <a:rPr lang="en-US" sz="2400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orcinol</a:t>
            </a:r>
            <a:r>
              <a:rPr lang="en-US" sz="2400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the iron ion present in the test reagent to produce a bluish or green product, while hexoses yield muddy-brown to grey condensation product. </a:t>
            </a:r>
          </a:p>
          <a:p>
            <a:endParaRPr lang="en-US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C02B932-1F55-4252-8C14-60268A028B4F}"/>
              </a:ext>
            </a:extLst>
          </p:cNvPr>
          <p:cNvSpPr txBox="1">
            <a:spLocks/>
          </p:cNvSpPr>
          <p:nvPr/>
        </p:nvSpPr>
        <p:spPr>
          <a:xfrm>
            <a:off x="488852" y="379207"/>
            <a:ext cx="8166295" cy="77137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Bial’s Test</a:t>
            </a:r>
          </a:p>
        </p:txBody>
      </p:sp>
    </p:spTree>
    <p:extLst>
      <p:ext uri="{BB962C8B-B14F-4D97-AF65-F5344CB8AC3E}">
        <p14:creationId xmlns:p14="http://schemas.microsoft.com/office/powerpoint/2010/main" val="4279172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873" y="1524000"/>
            <a:ext cx="7928252" cy="4038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 1 ml of a sample solution in a test tube. </a:t>
            </a:r>
          </a:p>
          <a:p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2.5 ml of Bial's reagent (a solution of orcinol, HCl and ferric chloride) to each tube. </a:t>
            </a:r>
          </a:p>
          <a:p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Heat the tubes gently in hot water bath for 5 min.</a:t>
            </a:r>
          </a:p>
          <a:p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bluish or green product 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color indicate the presence of pentose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sugar.e.g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ribose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6979466"/>
              </p:ext>
            </p:extLst>
          </p:nvPr>
        </p:nvGraphicFramePr>
        <p:xfrm>
          <a:off x="564873" y="4079240"/>
          <a:ext cx="792825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41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4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Tube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observation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1-glucose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2-ribose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3-fructose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70E255CE-9543-4784-AD41-7685A9D4E69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381000"/>
            <a:ext cx="7959725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PROCEDURE:</a:t>
            </a:r>
            <a:endParaRPr lang="en-US" b="1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28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69" y="1600200"/>
            <a:ext cx="7959725" cy="3962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Low"/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This test is used to distinguish between aldoses (like glucose) and ketoses  (like fructose).  </a:t>
            </a:r>
          </a:p>
          <a:p>
            <a:pPr algn="justLow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Objective: </a:t>
            </a:r>
          </a:p>
          <a:p>
            <a:pPr algn="justLow"/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distinguish between aldose and ketone sucrose.  </a:t>
            </a:r>
          </a:p>
          <a:p>
            <a:pPr algn="justLow"/>
            <a:r>
              <a:rPr lang="en-GB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Principle:</a:t>
            </a:r>
          </a:p>
          <a:p>
            <a:pPr algn="justLow"/>
            <a:r>
              <a:rPr lang="en-GB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dehydration reaction due to the hydroxyl groups of the sugar. </a:t>
            </a:r>
            <a:r>
              <a:rPr lang="en-GB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Selivanoff’s</a:t>
            </a:r>
            <a:r>
              <a:rPr lang="en-GB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reagent is resorcinol in dilute hydrochloric acid. Ketoses (e.g. fructose) are more readily dehydrated by HCl than the aldoses to form hydroxymethyl furfural which then condenses with resorcinol of </a:t>
            </a:r>
            <a:r>
              <a:rPr lang="en-GB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Seliwanoff’s</a:t>
            </a:r>
            <a:r>
              <a:rPr lang="en-GB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reagent to form a red </a:t>
            </a:r>
            <a:r>
              <a:rPr lang="en-GB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colored</a:t>
            </a:r>
            <a:r>
              <a:rPr lang="en-GB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complex.</a:t>
            </a:r>
            <a:endParaRPr lang="en-US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AB4BC4E-8A15-409A-B95A-FF6D7EBE723B}"/>
              </a:ext>
            </a:extLst>
          </p:cNvPr>
          <p:cNvSpPr txBox="1">
            <a:spLocks/>
          </p:cNvSpPr>
          <p:nvPr/>
        </p:nvSpPr>
        <p:spPr>
          <a:xfrm>
            <a:off x="592137" y="381000"/>
            <a:ext cx="7959725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 Seliwanoff's Test</a:t>
            </a:r>
          </a:p>
        </p:txBody>
      </p:sp>
    </p:spTree>
    <p:extLst>
      <p:ext uri="{BB962C8B-B14F-4D97-AF65-F5344CB8AC3E}">
        <p14:creationId xmlns:p14="http://schemas.microsoft.com/office/powerpoint/2010/main" val="1258332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9700"/>
            <a:ext cx="7404653" cy="4038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ml of Seliwanoff's reagent (a solution of resorcinol and HCl) is placed in a test tube. </a:t>
            </a:r>
          </a:p>
          <a:p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drops of a sample solution is added .</a:t>
            </a:r>
          </a:p>
          <a:p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solution is then heated in a boiling water bath for two minutes. </a:t>
            </a:r>
          </a:p>
          <a:p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+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result is indicated by the presence of orange to red colored solution.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2668824"/>
              </p:ext>
            </p:extLst>
          </p:nvPr>
        </p:nvGraphicFramePr>
        <p:xfrm>
          <a:off x="610772" y="4335780"/>
          <a:ext cx="740348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1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1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Tube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observation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1-glucose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2-fructose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3C7CAE90-5205-4192-B920-3932D4134B4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407275" cy="838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PROCEDURE: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4D9AA6-16C7-492A-90BE-293C1E5A25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2971800"/>
            <a:ext cx="115834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468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3F6B8-E636-4928-B2D2-1F226270D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086" y="1752600"/>
            <a:ext cx="7840394" cy="4038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Low"/>
            <a:r>
              <a:rPr lang="en-GB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 specific test for polysaccharide detection.</a:t>
            </a:r>
          </a:p>
          <a:p>
            <a:pPr algn="justLow"/>
            <a:r>
              <a:rPr lang="en-GB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Procedure: </a:t>
            </a:r>
            <a:r>
              <a:rPr lang="en-GB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2-3 ml of starch solution add 2 drops of dilute (0.05 N ) iodine solution. Observe the changes on heating and on subsequent cooling.</a:t>
            </a:r>
          </a:p>
          <a:p>
            <a:pPr algn="justLow"/>
            <a:r>
              <a:rPr lang="en-GB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Observation: </a:t>
            </a:r>
          </a:p>
          <a:p>
            <a:pPr algn="justLow"/>
            <a:r>
              <a:rPr lang="en-GB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 blue </a:t>
            </a:r>
            <a:r>
              <a:rPr lang="en-GB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r>
              <a:rPr lang="en-GB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appears which then disappears on heating and then reappears on cooling .</a:t>
            </a:r>
          </a:p>
          <a:p>
            <a:pPr algn="justLow"/>
            <a:r>
              <a:rPr lang="en-GB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Principle:</a:t>
            </a:r>
            <a:r>
              <a:rPr lang="en-GB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Low"/>
            <a:r>
              <a:rPr lang="en-GB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Starch forms a adsorption complex with iodine to give a blue </a:t>
            </a:r>
            <a:r>
              <a:rPr lang="en-GB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r>
              <a:rPr lang="en-GB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The blue </a:t>
            </a:r>
            <a:r>
              <a:rPr lang="en-GB" dirty="0" err="1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r>
              <a:rPr lang="en-GB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disappears on heating due to the breaking of the Iodine starch adsorption complex and appears on cooling due to reformation of the adsorption complex.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354E85A-2838-49B7-9A76-D47633BE85A1}"/>
              </a:ext>
            </a:extLst>
          </p:cNvPr>
          <p:cNvSpPr txBox="1">
            <a:spLocks/>
          </p:cNvSpPr>
          <p:nvPr/>
        </p:nvSpPr>
        <p:spPr>
          <a:xfrm>
            <a:off x="541606" y="647700"/>
            <a:ext cx="7840394" cy="838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Iodine Test</a:t>
            </a:r>
            <a:endParaRPr lang="en-US" b="1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352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9066978"/>
              </p:ext>
            </p:extLst>
          </p:nvPr>
        </p:nvGraphicFramePr>
        <p:xfrm>
          <a:off x="495300" y="457200"/>
          <a:ext cx="8153400" cy="6036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147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</a:rPr>
                        <a:t>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</a:rPr>
                        <a:t>objective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478">
                <a:tc>
                  <a:txBody>
                    <a:bodyPr/>
                    <a:lstStyle/>
                    <a:p>
                      <a:r>
                        <a:rPr lang="en-US" sz="1800" b="1" kern="1200" dirty="0" err="1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Molisch</a:t>
                      </a:r>
                      <a:r>
                        <a:rPr lang="en-US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To identify the carbohydrate from other macromolecules lipids and proteins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206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Benedict's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Benedict's reagent is used as a test for the presence of reducing sugars. </a:t>
                      </a:r>
                    </a:p>
                    <a:p>
                      <a:endParaRPr lang="en-US" sz="18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1478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Barfoed’s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To distinguish reducing monosaccharides </a:t>
                      </a:r>
                    </a:p>
                    <a:p>
                      <a:endParaRPr lang="en-US" sz="18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6206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Bial’s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To distinguish between pentose monosaccharide and hexose monosaccharide </a:t>
                      </a:r>
                    </a:p>
                    <a:p>
                      <a:endParaRPr lang="en-US" sz="18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1478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Seliwanoff's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To distinguish between aldose and ketone sugars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1478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Iodine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To distinguish polysaccharides </a:t>
                      </a:r>
                    </a:p>
                    <a:p>
                      <a:endParaRPr lang="en-US" sz="18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129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581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CD67D-F940-4CE3-97B0-17C71B641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371600"/>
            <a:ext cx="7406640" cy="41148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br>
              <a:rPr lang="en-GB" dirty="0"/>
            </a:br>
            <a:r>
              <a:rPr lang="en-GB" sz="66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Thank you 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13807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486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Corbel</vt:lpstr>
      <vt:lpstr>Times New Roman</vt:lpstr>
      <vt:lpstr>Basis</vt:lpstr>
      <vt:lpstr>LAB 3 : Qualitative tests of Carbohydrate</vt:lpstr>
      <vt:lpstr>PowerPoint Presentation</vt:lpstr>
      <vt:lpstr>PowerPoint Presentation</vt:lpstr>
      <vt:lpstr>PROCEDURE:</vt:lpstr>
      <vt:lpstr>PowerPoint Presentation</vt:lpstr>
      <vt:lpstr>PROCEDURE:</vt:lpstr>
      <vt:lpstr>PowerPoint Presentation</vt:lpstr>
      <vt:lpstr>PowerPoint Presentation</vt:lpstr>
      <vt:lpstr> Thank you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1: Qualitative tests of Carbohydrate</dc:title>
  <dc:creator>Maher</dc:creator>
  <cp:lastModifiedBy>Maher</cp:lastModifiedBy>
  <cp:revision>13</cp:revision>
  <dcterms:created xsi:type="dcterms:W3CDTF">2020-11-09T22:24:45Z</dcterms:created>
  <dcterms:modified xsi:type="dcterms:W3CDTF">2020-11-24T17:54:48Z</dcterms:modified>
</cp:coreProperties>
</file>