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36"/>
  </p:notesMasterIdLst>
  <p:handoutMasterIdLst>
    <p:handoutMasterId r:id="rId37"/>
  </p:handoutMasterIdLst>
  <p:sldIdLst>
    <p:sldId id="256" r:id="rId2"/>
    <p:sldId id="459" r:id="rId3"/>
    <p:sldId id="542" r:id="rId4"/>
    <p:sldId id="463" r:id="rId5"/>
    <p:sldId id="466" r:id="rId6"/>
    <p:sldId id="543" r:id="rId7"/>
    <p:sldId id="546" r:id="rId8"/>
    <p:sldId id="470" r:id="rId9"/>
    <p:sldId id="471" r:id="rId10"/>
    <p:sldId id="473" r:id="rId11"/>
    <p:sldId id="545" r:id="rId12"/>
    <p:sldId id="536" r:id="rId13"/>
    <p:sldId id="476" r:id="rId14"/>
    <p:sldId id="478" r:id="rId15"/>
    <p:sldId id="537" r:id="rId16"/>
    <p:sldId id="547" r:id="rId17"/>
    <p:sldId id="548" r:id="rId18"/>
    <p:sldId id="479" r:id="rId19"/>
    <p:sldId id="480" r:id="rId20"/>
    <p:sldId id="517" r:id="rId21"/>
    <p:sldId id="518" r:id="rId22"/>
    <p:sldId id="483" r:id="rId23"/>
    <p:sldId id="538" r:id="rId24"/>
    <p:sldId id="539" r:id="rId25"/>
    <p:sldId id="485" r:id="rId26"/>
    <p:sldId id="488" r:id="rId27"/>
    <p:sldId id="495" r:id="rId28"/>
    <p:sldId id="531" r:id="rId29"/>
    <p:sldId id="540" r:id="rId30"/>
    <p:sldId id="498" r:id="rId31"/>
    <p:sldId id="541" r:id="rId32"/>
    <p:sldId id="549" r:id="rId33"/>
    <p:sldId id="550" r:id="rId34"/>
    <p:sldId id="535" r:id="rId35"/>
  </p:sldIdLst>
  <p:sldSz cx="9144000" cy="6858000" type="screen4x3"/>
  <p:notesSz cx="6735763" cy="9869488"/>
  <p:defaultText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412" autoAdjust="0"/>
    <p:restoredTop sz="88713" autoAdjust="0"/>
  </p:normalViewPr>
  <p:slideViewPr>
    <p:cSldViewPr>
      <p:cViewPr varScale="1">
        <p:scale>
          <a:sx n="65" d="100"/>
          <a:sy n="65" d="100"/>
        </p:scale>
        <p:origin x="-1536" y="-102"/>
      </p:cViewPr>
      <p:guideLst>
        <p:guide orient="horz" pos="2160"/>
        <p:guide pos="2880"/>
      </p:guideLst>
    </p:cSldViewPr>
  </p:slideViewPr>
  <p:outlineViewPr>
    <p:cViewPr>
      <p:scale>
        <a:sx n="33" d="100"/>
        <a:sy n="33" d="100"/>
      </p:scale>
      <p:origin x="0" y="2623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16350" y="0"/>
            <a:ext cx="2919413" cy="493713"/>
          </a:xfrm>
          <a:prstGeom prst="rect">
            <a:avLst/>
          </a:prstGeom>
        </p:spPr>
        <p:txBody>
          <a:bodyPr vert="horz" lIns="91440" tIns="45720" rIns="91440" bIns="45720" rtlCol="1"/>
          <a:lstStyle>
            <a:lvl1pPr algn="r">
              <a:defRPr sz="1200"/>
            </a:lvl1pPr>
          </a:lstStyle>
          <a:p>
            <a:endParaRPr lang="ar-IQ"/>
          </a:p>
        </p:txBody>
      </p:sp>
      <p:sp>
        <p:nvSpPr>
          <p:cNvPr id="3" name="Date Placeholder 2"/>
          <p:cNvSpPr>
            <a:spLocks noGrp="1"/>
          </p:cNvSpPr>
          <p:nvPr>
            <p:ph type="dt" sz="quarter" idx="1"/>
          </p:nvPr>
        </p:nvSpPr>
        <p:spPr>
          <a:xfrm>
            <a:off x="1588" y="0"/>
            <a:ext cx="2919412" cy="493713"/>
          </a:xfrm>
          <a:prstGeom prst="rect">
            <a:avLst/>
          </a:prstGeom>
        </p:spPr>
        <p:txBody>
          <a:bodyPr vert="horz" lIns="91440" tIns="45720" rIns="91440" bIns="45720" rtlCol="1"/>
          <a:lstStyle>
            <a:lvl1pPr algn="l">
              <a:defRPr sz="1200"/>
            </a:lvl1pPr>
          </a:lstStyle>
          <a:p>
            <a:fld id="{009B9F29-7D9A-42F3-AA46-639968D55FA6}" type="datetime1">
              <a:rPr lang="en-US" smtClean="0"/>
              <a:pPr/>
              <a:t>10/5/2019</a:t>
            </a:fld>
            <a:endParaRPr lang="ar-IQ"/>
          </a:p>
        </p:txBody>
      </p:sp>
      <p:sp>
        <p:nvSpPr>
          <p:cNvPr id="4" name="Footer Placeholder 3"/>
          <p:cNvSpPr>
            <a:spLocks noGrp="1"/>
          </p:cNvSpPr>
          <p:nvPr>
            <p:ph type="ftr" sz="quarter" idx="2"/>
          </p:nvPr>
        </p:nvSpPr>
        <p:spPr>
          <a:xfrm>
            <a:off x="3816350" y="9374188"/>
            <a:ext cx="2919413" cy="493712"/>
          </a:xfrm>
          <a:prstGeom prst="rect">
            <a:avLst/>
          </a:prstGeom>
        </p:spPr>
        <p:txBody>
          <a:bodyPr vert="horz" lIns="91440" tIns="45720" rIns="91440" bIns="45720" rtlCol="1" anchor="b"/>
          <a:lstStyle>
            <a:lvl1pPr algn="r">
              <a:defRPr sz="1200"/>
            </a:lvl1pPr>
          </a:lstStyle>
          <a:p>
            <a:endParaRPr lang="ar-IQ"/>
          </a:p>
        </p:txBody>
      </p:sp>
      <p:sp>
        <p:nvSpPr>
          <p:cNvPr id="5" name="Slide Number Placeholder 4"/>
          <p:cNvSpPr>
            <a:spLocks noGrp="1"/>
          </p:cNvSpPr>
          <p:nvPr>
            <p:ph type="sldNum" sz="quarter" idx="3"/>
          </p:nvPr>
        </p:nvSpPr>
        <p:spPr>
          <a:xfrm>
            <a:off x="1588" y="9374188"/>
            <a:ext cx="2919412" cy="493712"/>
          </a:xfrm>
          <a:prstGeom prst="rect">
            <a:avLst/>
          </a:prstGeom>
        </p:spPr>
        <p:txBody>
          <a:bodyPr vert="horz" lIns="91440" tIns="45720" rIns="91440" bIns="45720" rtlCol="1" anchor="b"/>
          <a:lstStyle>
            <a:lvl1pPr algn="l">
              <a:defRPr sz="1200"/>
            </a:lvl1pPr>
          </a:lstStyle>
          <a:p>
            <a:fld id="{FBAA8569-03BC-4DAA-8E0F-0E2966580783}" type="slidenum">
              <a:rPr lang="ar-IQ" smtClean="0"/>
              <a:pPr/>
              <a:t>‹#›</a:t>
            </a:fld>
            <a:endParaRPr lang="ar-IQ"/>
          </a:p>
        </p:txBody>
      </p:sp>
    </p:spTree>
    <p:extLst>
      <p:ext uri="{BB962C8B-B14F-4D97-AF65-F5344CB8AC3E}">
        <p14:creationId xmlns:p14="http://schemas.microsoft.com/office/powerpoint/2010/main" val="4082825331"/>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16932" y="0"/>
            <a:ext cx="2918831" cy="493474"/>
          </a:xfrm>
          <a:prstGeom prst="rect">
            <a:avLst/>
          </a:prstGeom>
        </p:spPr>
        <p:txBody>
          <a:bodyPr vert="horz" lIns="91440" tIns="45720" rIns="91440" bIns="45720" rtlCol="1"/>
          <a:lstStyle>
            <a:lvl1pPr algn="r">
              <a:defRPr sz="1200"/>
            </a:lvl1pPr>
          </a:lstStyle>
          <a:p>
            <a:endParaRPr lang="en-US"/>
          </a:p>
        </p:txBody>
      </p:sp>
      <p:sp>
        <p:nvSpPr>
          <p:cNvPr id="3" name="Date Placeholder 2"/>
          <p:cNvSpPr>
            <a:spLocks noGrp="1"/>
          </p:cNvSpPr>
          <p:nvPr>
            <p:ph type="dt" idx="1"/>
          </p:nvPr>
        </p:nvSpPr>
        <p:spPr>
          <a:xfrm>
            <a:off x="1560" y="0"/>
            <a:ext cx="2918831" cy="493474"/>
          </a:xfrm>
          <a:prstGeom prst="rect">
            <a:avLst/>
          </a:prstGeom>
        </p:spPr>
        <p:txBody>
          <a:bodyPr vert="horz" lIns="91440" tIns="45720" rIns="91440" bIns="45720" rtlCol="1"/>
          <a:lstStyle>
            <a:lvl1pPr algn="l">
              <a:defRPr sz="1200"/>
            </a:lvl1pPr>
          </a:lstStyle>
          <a:p>
            <a:fld id="{F2C6C243-F999-4261-9086-B2D18D6433A2}" type="datetime1">
              <a:rPr lang="en-US" smtClean="0"/>
              <a:pPr/>
              <a:t>10/5/2019</a:t>
            </a:fld>
            <a:endParaRPr lang="en-US"/>
          </a:p>
        </p:txBody>
      </p:sp>
      <p:sp>
        <p:nvSpPr>
          <p:cNvPr id="4" name="Slide Image Placeholder 3"/>
          <p:cNvSpPr>
            <a:spLocks noGrp="1" noRot="1" noChangeAspect="1"/>
          </p:cNvSpPr>
          <p:nvPr>
            <p:ph type="sldImg" idx="2"/>
          </p:nvPr>
        </p:nvSpPr>
        <p:spPr>
          <a:xfrm>
            <a:off x="900113" y="739775"/>
            <a:ext cx="4935537" cy="3702050"/>
          </a:xfrm>
          <a:prstGeom prst="rect">
            <a:avLst/>
          </a:prstGeom>
          <a:noFill/>
          <a:ln w="12700">
            <a:solidFill>
              <a:prstClr val="black"/>
            </a:solidFill>
          </a:ln>
        </p:spPr>
        <p:txBody>
          <a:bodyPr vert="horz" lIns="91440" tIns="45720" rIns="91440" bIns="45720" rtlCol="1" anchor="ctr"/>
          <a:lstStyle/>
          <a:p>
            <a:endParaRPr lang="en-US"/>
          </a:p>
        </p:txBody>
      </p:sp>
      <p:sp>
        <p:nvSpPr>
          <p:cNvPr id="5" name="Notes Placeholder 4"/>
          <p:cNvSpPr>
            <a:spLocks noGrp="1"/>
          </p:cNvSpPr>
          <p:nvPr>
            <p:ph type="body" sz="quarter" idx="3"/>
          </p:nvPr>
        </p:nvSpPr>
        <p:spPr>
          <a:xfrm>
            <a:off x="673577" y="4688007"/>
            <a:ext cx="5388610" cy="444127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3816932" y="9374301"/>
            <a:ext cx="2918831" cy="493474"/>
          </a:xfrm>
          <a:prstGeom prst="rect">
            <a:avLst/>
          </a:prstGeom>
        </p:spPr>
        <p:txBody>
          <a:bodyPr vert="horz" lIns="91440" tIns="45720" rIns="91440" bIns="45720" rtlCol="1" anchor="b"/>
          <a:lstStyle>
            <a:lvl1pPr algn="r">
              <a:defRPr sz="1200"/>
            </a:lvl1pPr>
          </a:lstStyle>
          <a:p>
            <a:endParaRPr lang="en-US"/>
          </a:p>
        </p:txBody>
      </p:sp>
      <p:sp>
        <p:nvSpPr>
          <p:cNvPr id="7" name="Slide Number Placeholder 6"/>
          <p:cNvSpPr>
            <a:spLocks noGrp="1"/>
          </p:cNvSpPr>
          <p:nvPr>
            <p:ph type="sldNum" sz="quarter" idx="5"/>
          </p:nvPr>
        </p:nvSpPr>
        <p:spPr>
          <a:xfrm>
            <a:off x="1560" y="9374301"/>
            <a:ext cx="2918831" cy="493474"/>
          </a:xfrm>
          <a:prstGeom prst="rect">
            <a:avLst/>
          </a:prstGeom>
        </p:spPr>
        <p:txBody>
          <a:bodyPr vert="horz" lIns="91440" tIns="45720" rIns="91440" bIns="45720" rtlCol="1" anchor="b"/>
          <a:lstStyle>
            <a:lvl1pPr algn="l">
              <a:defRPr sz="1200"/>
            </a:lvl1pPr>
          </a:lstStyle>
          <a:p>
            <a:fld id="{A09AE13E-5E5E-4491-AA01-2BFF8BC3445C}" type="slidenum">
              <a:rPr lang="en-US" smtClean="0"/>
              <a:pPr/>
              <a:t>‹#›</a:t>
            </a:fld>
            <a:endParaRPr lang="en-US"/>
          </a:p>
        </p:txBody>
      </p:sp>
    </p:spTree>
    <p:extLst>
      <p:ext uri="{BB962C8B-B14F-4D97-AF65-F5344CB8AC3E}">
        <p14:creationId xmlns:p14="http://schemas.microsoft.com/office/powerpoint/2010/main" val="1034655708"/>
      </p:ext>
    </p:extLst>
  </p:cSld>
  <p:clrMap bg1="lt1" tx1="dk1" bg2="lt2" tx2="dk2" accent1="accent1" accent2="accent2" accent3="accent3" accent4="accent4" accent5="accent5" accent6="accent6" hlink="hlink" folHlink="folHlink"/>
  <p:hf hdr="0" ftr="0"/>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A09AE13E-5E5E-4491-AA01-2BFF8BC3445C}" type="slidenum">
              <a:rPr lang="en-US" smtClean="0"/>
              <a:pPr/>
              <a:t>1</a:t>
            </a:fld>
            <a:endParaRPr lang="en-US"/>
          </a:p>
        </p:txBody>
      </p:sp>
      <p:sp>
        <p:nvSpPr>
          <p:cNvPr id="5" name="Date Placeholder 4"/>
          <p:cNvSpPr>
            <a:spLocks noGrp="1"/>
          </p:cNvSpPr>
          <p:nvPr>
            <p:ph type="dt" idx="11"/>
          </p:nvPr>
        </p:nvSpPr>
        <p:spPr/>
        <p:txBody>
          <a:bodyPr/>
          <a:lstStyle/>
          <a:p>
            <a:fld id="{2A091276-15C0-47C5-81DB-75FEE9B1F7D6}" type="datetime1">
              <a:rPr lang="en-US" smtClean="0"/>
              <a:pPr/>
              <a:t>10/5/2019</a:t>
            </a:fld>
            <a:endParaRPr lang="en-US"/>
          </a:p>
        </p:txBody>
      </p:sp>
    </p:spTree>
    <p:extLst>
      <p:ext uri="{BB962C8B-B14F-4D97-AF65-F5344CB8AC3E}">
        <p14:creationId xmlns:p14="http://schemas.microsoft.com/office/powerpoint/2010/main" val="14134655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pPr>
              <a:defRPr/>
            </a:pPr>
            <a:fld id="{F5353FD8-95B5-41E0-90CA-CFF4670A8B61}" type="slidenum">
              <a:rPr lang="zh-TW" altLang="en-US" smtClean="0"/>
              <a:pPr>
                <a:defRPr/>
              </a:pPr>
              <a:t>10</a:t>
            </a:fld>
            <a:endParaRPr lang="en-US" altLang="zh-TW"/>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EEF1B011-51E1-4C88-8965-4DEF0DE9138E}" type="slidenum">
              <a:rPr lang="ar-IQ" smtClean="0"/>
              <a:pPr/>
              <a:t>11</a:t>
            </a:fld>
            <a:endParaRPr lang="ar-IQ"/>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Date Placeholder 3"/>
          <p:cNvSpPr>
            <a:spLocks noGrp="1"/>
          </p:cNvSpPr>
          <p:nvPr>
            <p:ph type="dt" idx="10"/>
          </p:nvPr>
        </p:nvSpPr>
        <p:spPr/>
        <p:txBody>
          <a:bodyPr/>
          <a:lstStyle/>
          <a:p>
            <a:fld id="{F2C6C243-F999-4261-9086-B2D18D6433A2}" type="datetime1">
              <a:rPr lang="en-US" smtClean="0"/>
              <a:pPr/>
              <a:t>10/5/2019</a:t>
            </a:fld>
            <a:endParaRPr lang="en-US"/>
          </a:p>
        </p:txBody>
      </p:sp>
      <p:sp>
        <p:nvSpPr>
          <p:cNvPr id="5" name="Slide Number Placeholder 4"/>
          <p:cNvSpPr>
            <a:spLocks noGrp="1"/>
          </p:cNvSpPr>
          <p:nvPr>
            <p:ph type="sldNum" sz="quarter" idx="11"/>
          </p:nvPr>
        </p:nvSpPr>
        <p:spPr/>
        <p:txBody>
          <a:bodyPr/>
          <a:lstStyle/>
          <a:p>
            <a:fld id="{A09AE13E-5E5E-4491-AA01-2BFF8BC3445C}"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pPr>
              <a:defRPr/>
            </a:pPr>
            <a:fld id="{F5353FD8-95B5-41E0-90CA-CFF4670A8B61}" type="slidenum">
              <a:rPr lang="zh-TW" altLang="en-US" smtClean="0"/>
              <a:pPr>
                <a:defRPr/>
              </a:pPr>
              <a:t>13</a:t>
            </a:fld>
            <a:endParaRPr lang="en-US" altLang="zh-TW"/>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pPr>
              <a:defRPr/>
            </a:pPr>
            <a:fld id="{F5353FD8-95B5-41E0-90CA-CFF4670A8B61}" type="slidenum">
              <a:rPr lang="zh-TW" altLang="en-US" smtClean="0"/>
              <a:pPr>
                <a:defRPr/>
              </a:pPr>
              <a:t>14</a:t>
            </a:fld>
            <a:endParaRPr lang="en-US" altLang="zh-TW"/>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Date Placeholder 3"/>
          <p:cNvSpPr>
            <a:spLocks noGrp="1"/>
          </p:cNvSpPr>
          <p:nvPr>
            <p:ph type="dt" idx="10"/>
          </p:nvPr>
        </p:nvSpPr>
        <p:spPr/>
        <p:txBody>
          <a:bodyPr/>
          <a:lstStyle/>
          <a:p>
            <a:fld id="{F2C6C243-F999-4261-9086-B2D18D6433A2}" type="datetime1">
              <a:rPr lang="en-US" smtClean="0"/>
              <a:pPr/>
              <a:t>10/5/2019</a:t>
            </a:fld>
            <a:endParaRPr lang="en-US"/>
          </a:p>
        </p:txBody>
      </p:sp>
      <p:sp>
        <p:nvSpPr>
          <p:cNvPr id="5" name="Slide Number Placeholder 4"/>
          <p:cNvSpPr>
            <a:spLocks noGrp="1"/>
          </p:cNvSpPr>
          <p:nvPr>
            <p:ph type="sldNum" sz="quarter" idx="11"/>
          </p:nvPr>
        </p:nvSpPr>
        <p:spPr/>
        <p:txBody>
          <a:bodyPr/>
          <a:lstStyle/>
          <a:p>
            <a:fld id="{A09AE13E-5E5E-4491-AA01-2BFF8BC3445C}"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Date Placeholder 3"/>
          <p:cNvSpPr>
            <a:spLocks noGrp="1"/>
          </p:cNvSpPr>
          <p:nvPr>
            <p:ph type="dt" idx="10"/>
          </p:nvPr>
        </p:nvSpPr>
        <p:spPr/>
        <p:txBody>
          <a:bodyPr/>
          <a:lstStyle/>
          <a:p>
            <a:fld id="{F2C6C243-F999-4261-9086-B2D18D6433A2}" type="datetime1">
              <a:rPr lang="en-US" smtClean="0"/>
              <a:pPr/>
              <a:t>10/5/2019</a:t>
            </a:fld>
            <a:endParaRPr lang="en-US"/>
          </a:p>
        </p:txBody>
      </p:sp>
      <p:sp>
        <p:nvSpPr>
          <p:cNvPr id="5" name="Slide Number Placeholder 4"/>
          <p:cNvSpPr>
            <a:spLocks noGrp="1"/>
          </p:cNvSpPr>
          <p:nvPr>
            <p:ph type="sldNum" sz="quarter" idx="11"/>
          </p:nvPr>
        </p:nvSpPr>
        <p:spPr/>
        <p:txBody>
          <a:bodyPr/>
          <a:lstStyle/>
          <a:p>
            <a:fld id="{A09AE13E-5E5E-4491-AA01-2BFF8BC3445C}"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Date Placeholder 3"/>
          <p:cNvSpPr>
            <a:spLocks noGrp="1"/>
          </p:cNvSpPr>
          <p:nvPr>
            <p:ph type="dt" idx="10"/>
          </p:nvPr>
        </p:nvSpPr>
        <p:spPr/>
        <p:txBody>
          <a:bodyPr/>
          <a:lstStyle/>
          <a:p>
            <a:fld id="{F2C6C243-F999-4261-9086-B2D18D6433A2}" type="datetime1">
              <a:rPr lang="en-US" smtClean="0"/>
              <a:pPr/>
              <a:t>10/5/2019</a:t>
            </a:fld>
            <a:endParaRPr lang="en-US"/>
          </a:p>
        </p:txBody>
      </p:sp>
      <p:sp>
        <p:nvSpPr>
          <p:cNvPr id="5" name="Slide Number Placeholder 4"/>
          <p:cNvSpPr>
            <a:spLocks noGrp="1"/>
          </p:cNvSpPr>
          <p:nvPr>
            <p:ph type="sldNum" sz="quarter" idx="11"/>
          </p:nvPr>
        </p:nvSpPr>
        <p:spPr/>
        <p:txBody>
          <a:bodyPr/>
          <a:lstStyle/>
          <a:p>
            <a:fld id="{A09AE13E-5E5E-4491-AA01-2BFF8BC3445C}"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ECB7C066-CF50-4AB6-8186-D3200A3C15DF}" type="slidenum">
              <a:rPr lang="zh-TW" altLang="en-US" smtClean="0">
                <a:latin typeface="Arial" pitchFamily="34" charset="0"/>
              </a:rPr>
              <a:pPr/>
              <a:t>18</a:t>
            </a:fld>
            <a:endParaRPr lang="en-US" altLang="zh-TW" smtClean="0">
              <a:latin typeface="Arial" pitchFamily="34"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zh-TW" altLang="en-US"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pPr>
              <a:defRPr/>
            </a:pPr>
            <a:fld id="{F5353FD8-95B5-41E0-90CA-CFF4670A8B61}" type="slidenum">
              <a:rPr lang="zh-TW" altLang="en-US" smtClean="0"/>
              <a:pPr>
                <a:defRPr/>
              </a:pPr>
              <a:t>19</a:t>
            </a:fld>
            <a:endParaRPr lang="en-US" altLang="zh-TW"/>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23136854-64B1-437C-BC51-361A56012206}" type="slidenum">
              <a:rPr lang="zh-TW" altLang="en-US" smtClean="0">
                <a:latin typeface="Arial" pitchFamily="34" charset="0"/>
              </a:rPr>
              <a:pPr/>
              <a:t>2</a:t>
            </a:fld>
            <a:endParaRPr lang="en-US" altLang="zh-TW" smtClean="0">
              <a:latin typeface="Arial" pitchFamily="34"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zh-TW" altLang="en-US" smtClean="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F25EBF98-EDC0-46D4-8CE8-8138DEE4EC0E}"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F25EBF98-EDC0-46D4-8CE8-8138DEE4EC0E}"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pPr>
              <a:defRPr/>
            </a:pPr>
            <a:fld id="{F5353FD8-95B5-41E0-90CA-CFF4670A8B61}" type="slidenum">
              <a:rPr lang="zh-TW" altLang="en-US" smtClean="0"/>
              <a:pPr>
                <a:defRPr/>
              </a:pPr>
              <a:t>22</a:t>
            </a:fld>
            <a:endParaRPr lang="en-US" altLang="zh-TW"/>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pPr>
              <a:defRPr/>
            </a:pPr>
            <a:fld id="{F5353FD8-95B5-41E0-90CA-CFF4670A8B61}" type="slidenum">
              <a:rPr lang="zh-TW" altLang="en-US" smtClean="0"/>
              <a:pPr>
                <a:defRPr/>
              </a:pPr>
              <a:t>23</a:t>
            </a:fld>
            <a:endParaRPr lang="en-US" altLang="zh-TW"/>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pPr>
              <a:defRPr/>
            </a:pPr>
            <a:fld id="{F5353FD8-95B5-41E0-90CA-CFF4670A8B61}" type="slidenum">
              <a:rPr lang="zh-TW" altLang="en-US" smtClean="0"/>
              <a:pPr>
                <a:defRPr/>
              </a:pPr>
              <a:t>24</a:t>
            </a:fld>
            <a:endParaRPr lang="en-US" altLang="zh-TW"/>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pPr>
              <a:defRPr/>
            </a:pPr>
            <a:fld id="{F5353FD8-95B5-41E0-90CA-CFF4670A8B61}" type="slidenum">
              <a:rPr lang="zh-TW" altLang="en-US" smtClean="0"/>
              <a:pPr>
                <a:defRPr/>
              </a:pPr>
              <a:t>25</a:t>
            </a:fld>
            <a:endParaRPr lang="en-US" altLang="zh-TW"/>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pPr>
              <a:defRPr/>
            </a:pPr>
            <a:fld id="{F5353FD8-95B5-41E0-90CA-CFF4670A8B61}" type="slidenum">
              <a:rPr lang="zh-TW" altLang="en-US" smtClean="0"/>
              <a:pPr>
                <a:defRPr/>
              </a:pPr>
              <a:t>26</a:t>
            </a:fld>
            <a:endParaRPr lang="en-US" altLang="zh-TW"/>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FD6DCBF4-8894-4CAF-88F5-EC619C616144}" type="slidenum">
              <a:rPr lang="zh-TW" altLang="en-US" smtClean="0">
                <a:latin typeface="Arial" pitchFamily="34" charset="0"/>
              </a:rPr>
              <a:pPr/>
              <a:t>27</a:t>
            </a:fld>
            <a:endParaRPr lang="en-US" altLang="zh-TW" smtClean="0">
              <a:latin typeface="Arial" pitchFamily="34"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endParaRPr lang="zh-TW" altLang="en-US" smtClean="0">
              <a:latin typeface="Arial"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F25EBF98-EDC0-46D4-8CE8-8138DEE4EC0E}"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Date Placeholder 3"/>
          <p:cNvSpPr>
            <a:spLocks noGrp="1"/>
          </p:cNvSpPr>
          <p:nvPr>
            <p:ph type="dt" idx="10"/>
          </p:nvPr>
        </p:nvSpPr>
        <p:spPr/>
        <p:txBody>
          <a:bodyPr/>
          <a:lstStyle/>
          <a:p>
            <a:fld id="{F2C6C243-F999-4261-9086-B2D18D6433A2}" type="datetime1">
              <a:rPr lang="en-US" smtClean="0"/>
              <a:pPr/>
              <a:t>10/5/2019</a:t>
            </a:fld>
            <a:endParaRPr lang="en-US"/>
          </a:p>
        </p:txBody>
      </p:sp>
      <p:sp>
        <p:nvSpPr>
          <p:cNvPr id="5" name="Slide Number Placeholder 4"/>
          <p:cNvSpPr>
            <a:spLocks noGrp="1"/>
          </p:cNvSpPr>
          <p:nvPr>
            <p:ph type="sldNum" sz="quarter" idx="11"/>
          </p:nvPr>
        </p:nvSpPr>
        <p:spPr/>
        <p:txBody>
          <a:bodyPr/>
          <a:lstStyle/>
          <a:p>
            <a:fld id="{A09AE13E-5E5E-4491-AA01-2BFF8BC3445C}"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Date Placeholder 3"/>
          <p:cNvSpPr>
            <a:spLocks noGrp="1"/>
          </p:cNvSpPr>
          <p:nvPr>
            <p:ph type="dt" idx="10"/>
          </p:nvPr>
        </p:nvSpPr>
        <p:spPr/>
        <p:txBody>
          <a:bodyPr/>
          <a:lstStyle/>
          <a:p>
            <a:fld id="{F2C6C243-F999-4261-9086-B2D18D6433A2}" type="datetime1">
              <a:rPr lang="en-US" smtClean="0"/>
              <a:pPr/>
              <a:t>10/5/2019</a:t>
            </a:fld>
            <a:endParaRPr lang="en-US"/>
          </a:p>
        </p:txBody>
      </p:sp>
      <p:sp>
        <p:nvSpPr>
          <p:cNvPr id="5" name="Slide Number Placeholder 4"/>
          <p:cNvSpPr>
            <a:spLocks noGrp="1"/>
          </p:cNvSpPr>
          <p:nvPr>
            <p:ph type="sldNum" sz="quarter" idx="11"/>
          </p:nvPr>
        </p:nvSpPr>
        <p:spPr/>
        <p:txBody>
          <a:bodyPr/>
          <a:lstStyle/>
          <a:p>
            <a:fld id="{A09AE13E-5E5E-4491-AA01-2BFF8BC3445C}"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pPr>
              <a:defRPr/>
            </a:pPr>
            <a:fld id="{F5353FD8-95B5-41E0-90CA-CFF4670A8B61}" type="slidenum">
              <a:rPr lang="zh-TW" altLang="en-US" smtClean="0"/>
              <a:pPr>
                <a:defRPr/>
              </a:pPr>
              <a:t>30</a:t>
            </a:fld>
            <a:endParaRPr lang="en-US" altLang="zh-TW"/>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Date Placeholder 3"/>
          <p:cNvSpPr>
            <a:spLocks noGrp="1"/>
          </p:cNvSpPr>
          <p:nvPr>
            <p:ph type="dt" idx="10"/>
          </p:nvPr>
        </p:nvSpPr>
        <p:spPr/>
        <p:txBody>
          <a:bodyPr/>
          <a:lstStyle/>
          <a:p>
            <a:fld id="{F2C6C243-F999-4261-9086-B2D18D6433A2}" type="datetime1">
              <a:rPr lang="en-US" smtClean="0"/>
              <a:pPr/>
              <a:t>10/5/2019</a:t>
            </a:fld>
            <a:endParaRPr lang="en-US"/>
          </a:p>
        </p:txBody>
      </p:sp>
      <p:sp>
        <p:nvSpPr>
          <p:cNvPr id="5" name="Slide Number Placeholder 4"/>
          <p:cNvSpPr>
            <a:spLocks noGrp="1"/>
          </p:cNvSpPr>
          <p:nvPr>
            <p:ph type="sldNum" sz="quarter" idx="11"/>
          </p:nvPr>
        </p:nvSpPr>
        <p:spPr/>
        <p:txBody>
          <a:bodyPr/>
          <a:lstStyle/>
          <a:p>
            <a:fld id="{A09AE13E-5E5E-4491-AA01-2BFF8BC3445C}"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E60239-D146-4C00-A93A-0B9D53F9206F}" type="slidenum">
              <a:rPr lang="en-US"/>
              <a:pPr/>
              <a:t>34</a:t>
            </a:fld>
            <a:endParaRPr 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endParaRPr lang="en-US"/>
          </a:p>
        </p:txBody>
      </p:sp>
      <p:sp>
        <p:nvSpPr>
          <p:cNvPr id="5" name="Date Placeholder 4"/>
          <p:cNvSpPr>
            <a:spLocks noGrp="1"/>
          </p:cNvSpPr>
          <p:nvPr>
            <p:ph type="dt" idx="10"/>
          </p:nvPr>
        </p:nvSpPr>
        <p:spPr/>
        <p:txBody>
          <a:bodyPr/>
          <a:lstStyle/>
          <a:p>
            <a:fld id="{5E6A662D-0E72-4C1B-A014-AA28D773DC31}" type="datetime1">
              <a:rPr lang="en-US" smtClean="0"/>
              <a:pPr/>
              <a:t>10/5/2019</a:t>
            </a:fld>
            <a:endParaRPr lang="en-US"/>
          </a:p>
        </p:txBody>
      </p:sp>
    </p:spTree>
    <p:extLst>
      <p:ext uri="{BB962C8B-B14F-4D97-AF65-F5344CB8AC3E}">
        <p14:creationId xmlns:p14="http://schemas.microsoft.com/office/powerpoint/2010/main" val="18078759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pPr>
              <a:defRPr/>
            </a:pPr>
            <a:fld id="{F5353FD8-95B5-41E0-90CA-CFF4670A8B61}" type="slidenum">
              <a:rPr lang="zh-TW" altLang="en-US" smtClean="0"/>
              <a:pPr>
                <a:defRPr/>
              </a:pPr>
              <a:t>4</a:t>
            </a:fld>
            <a:endParaRPr lang="en-US" altLang="zh-TW"/>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pPr>
              <a:defRPr/>
            </a:pPr>
            <a:fld id="{F5353FD8-95B5-41E0-90CA-CFF4670A8B61}" type="slidenum">
              <a:rPr lang="zh-TW" altLang="en-US" smtClean="0"/>
              <a:pPr>
                <a:defRPr/>
              </a:pPr>
              <a:t>5</a:t>
            </a:fld>
            <a:endParaRPr lang="en-US" altLang="zh-TW"/>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EEF1B011-51E1-4C88-8965-4DEF0DE9138E}" type="slidenum">
              <a:rPr lang="ar-IQ" smtClean="0"/>
              <a:pPr/>
              <a:t>6</a:t>
            </a:fld>
            <a:endParaRPr lang="ar-IQ"/>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EEF1B011-51E1-4C88-8965-4DEF0DE9138E}" type="slidenum">
              <a:rPr lang="ar-IQ" smtClean="0"/>
              <a:pPr/>
              <a:t>7</a:t>
            </a:fld>
            <a:endParaRPr lang="ar-IQ"/>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pPr>
              <a:defRPr/>
            </a:pPr>
            <a:fld id="{F5353FD8-95B5-41E0-90CA-CFF4670A8B61}" type="slidenum">
              <a:rPr lang="zh-TW" altLang="en-US" smtClean="0"/>
              <a:pPr>
                <a:defRPr/>
              </a:pPr>
              <a:t>8</a:t>
            </a:fld>
            <a:endParaRPr lang="en-US" altLang="zh-TW"/>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pPr>
              <a:defRPr/>
            </a:pPr>
            <a:fld id="{F5353FD8-95B5-41E0-90CA-CFF4670A8B61}" type="slidenum">
              <a:rPr lang="zh-TW" altLang="en-US" smtClean="0"/>
              <a:pPr>
                <a:defRPr/>
              </a:pPr>
              <a:t>9</a:t>
            </a:fld>
            <a:endParaRPr lang="en-US" altLang="zh-TW"/>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4A5F02A2-D4C5-4CA4-BAC3-182B52460245}" type="datetimeFigureOut">
              <a:rPr lang="en-US" smtClean="0"/>
              <a:pPr/>
              <a:t>10/5/2019</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7E886D08-D584-44A0-AD9D-CE4C830A7316}" type="slidenum">
              <a:rPr lang="en-US" smtClean="0"/>
              <a:pPr/>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5F02A2-D4C5-4CA4-BAC3-182B52460245}" type="datetimeFigureOut">
              <a:rPr lang="en-US" smtClean="0"/>
              <a:pPr/>
              <a:t>10/5/2019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886D08-D584-44A0-AD9D-CE4C830A731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5F02A2-D4C5-4CA4-BAC3-182B52460245}" type="datetimeFigureOut">
              <a:rPr lang="en-US" smtClean="0"/>
              <a:pPr/>
              <a:t>10/5/2019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886D08-D584-44A0-AD9D-CE4C830A7316}"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ar-IQ"/>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537FFB0D-6770-4CCB-9317-0AB0A5270B54}"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ar-IQ"/>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a:xfrm>
            <a:off x="457200" y="6251575"/>
            <a:ext cx="2133600" cy="476250"/>
          </a:xfrm>
        </p:spPr>
        <p:txBody>
          <a:bodyPr/>
          <a:lstStyle>
            <a:lvl1pPr>
              <a:defRPr/>
            </a:lvl1pPr>
          </a:lstStyle>
          <a:p>
            <a:endParaRPr lang="en-US"/>
          </a:p>
        </p:txBody>
      </p:sp>
      <p:sp>
        <p:nvSpPr>
          <p:cNvPr id="6" name="Slide Number Placeholder 5"/>
          <p:cNvSpPr>
            <a:spLocks noGrp="1"/>
          </p:cNvSpPr>
          <p:nvPr>
            <p:ph type="sldNum" sz="quarter" idx="11"/>
          </p:nvPr>
        </p:nvSpPr>
        <p:spPr>
          <a:xfrm>
            <a:off x="6553200" y="6248400"/>
            <a:ext cx="2133600" cy="476250"/>
          </a:xfrm>
        </p:spPr>
        <p:txBody>
          <a:bodyPr/>
          <a:lstStyle>
            <a:lvl1pPr>
              <a:defRPr/>
            </a:lvl1pPr>
          </a:lstStyle>
          <a:p>
            <a:fld id="{E09C2146-F0DC-4F1E-A3AD-E52CF7F10C8A}" type="slidenum">
              <a:rPr lang="en-US"/>
              <a:pPr/>
              <a:t>‹#›</a:t>
            </a:fld>
            <a:endParaRPr lang="en-US"/>
          </a:p>
        </p:txBody>
      </p:sp>
      <p:sp>
        <p:nvSpPr>
          <p:cNvPr id="7" name="Footer Placeholder 6"/>
          <p:cNvSpPr>
            <a:spLocks noGrp="1"/>
          </p:cNvSpPr>
          <p:nvPr>
            <p:ph type="ftr" sz="quarter" idx="12"/>
          </p:nvPr>
        </p:nvSpPr>
        <p:spPr>
          <a:xfrm>
            <a:off x="3124200" y="6248400"/>
            <a:ext cx="2895600" cy="476250"/>
          </a:xfrm>
        </p:spPr>
        <p:txBody>
          <a:bodyPr/>
          <a:lstStyle>
            <a:lvl1pPr>
              <a:defRPr/>
            </a:lvl1pPr>
          </a:lstStyle>
          <a:p>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A5F02A2-D4C5-4CA4-BAC3-182B52460245}" type="datetimeFigureOut">
              <a:rPr lang="en-US" smtClean="0"/>
              <a:pPr/>
              <a:t>10/5/2019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886D08-D584-44A0-AD9D-CE4C830A731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5F02A2-D4C5-4CA4-BAC3-182B52460245}" type="datetimeFigureOut">
              <a:rPr lang="en-US" smtClean="0"/>
              <a:pPr/>
              <a:t>10/5/2019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886D08-D584-44A0-AD9D-CE4C830A731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4A5F02A2-D4C5-4CA4-BAC3-182B52460245}" type="datetimeFigureOut">
              <a:rPr lang="en-US" smtClean="0"/>
              <a:pPr/>
              <a:t>10/5/2019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886D08-D584-44A0-AD9D-CE4C830A7316}" type="slidenum">
              <a:rPr lang="en-US" smtClean="0"/>
              <a:pPr/>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A5F02A2-D4C5-4CA4-BAC3-182B52460245}" type="datetimeFigureOut">
              <a:rPr lang="en-US" smtClean="0"/>
              <a:pPr/>
              <a:t>10/5/2019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886D08-D584-44A0-AD9D-CE4C830A731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A5F02A2-D4C5-4CA4-BAC3-182B52460245}" type="datetimeFigureOut">
              <a:rPr lang="en-US" smtClean="0"/>
              <a:pPr/>
              <a:t>10/5/2019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886D08-D584-44A0-AD9D-CE4C830A731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5F02A2-D4C5-4CA4-BAC3-182B52460245}" type="datetimeFigureOut">
              <a:rPr lang="en-US" smtClean="0"/>
              <a:pPr/>
              <a:t>10/5/2019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886D08-D584-44A0-AD9D-CE4C830A731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4A5F02A2-D4C5-4CA4-BAC3-182B52460245}" type="datetimeFigureOut">
              <a:rPr lang="en-US" smtClean="0"/>
              <a:pPr/>
              <a:t>10/5/2019</a:t>
            </a:fld>
            <a:endParaRPr lang="en-US"/>
          </a:p>
        </p:txBody>
      </p:sp>
      <p:sp>
        <p:nvSpPr>
          <p:cNvPr id="7" name="Slide Number Placeholder 6"/>
          <p:cNvSpPr>
            <a:spLocks noGrp="1"/>
          </p:cNvSpPr>
          <p:nvPr>
            <p:ph type="sldNum" sz="quarter" idx="12"/>
          </p:nvPr>
        </p:nvSpPr>
        <p:spPr/>
        <p:txBody>
          <a:bodyPr/>
          <a:lstStyle/>
          <a:p>
            <a:fld id="{7E886D08-D584-44A0-AD9D-CE4C830A7316}" type="slidenum">
              <a:rPr lang="en-US" smtClean="0"/>
              <a:pPr/>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5F02A2-D4C5-4CA4-BAC3-182B52460245}" type="datetimeFigureOut">
              <a:rPr lang="en-US" smtClean="0"/>
              <a:pPr/>
              <a:t>10/5/2019</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7E886D08-D584-44A0-AD9D-CE4C830A731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4A5F02A2-D4C5-4CA4-BAC3-182B52460245}" type="datetimeFigureOut">
              <a:rPr lang="en-US" smtClean="0"/>
              <a:pPr/>
              <a:t>10/5/2019</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7E886D08-D584-44A0-AD9D-CE4C830A731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7" r:id="rId12"/>
    <p:sldLayoutId id="2147483678" r:id="rId13"/>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3.png"/><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16016" y="2554115"/>
            <a:ext cx="3313355" cy="1702160"/>
          </a:xfrm>
        </p:spPr>
        <p:style>
          <a:lnRef idx="1">
            <a:schemeClr val="accent2"/>
          </a:lnRef>
          <a:fillRef idx="2">
            <a:schemeClr val="accent2"/>
          </a:fillRef>
          <a:effectRef idx="1">
            <a:schemeClr val="accent2"/>
          </a:effectRef>
          <a:fontRef idx="minor">
            <a:schemeClr val="dk1"/>
          </a:fontRef>
        </p:style>
        <p:txBody>
          <a:bodyPr>
            <a:normAutofit fontScale="90000"/>
          </a:bodyPr>
          <a:lstStyle/>
          <a:p>
            <a:pPr algn="ct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Physiology of the Respiratory system</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
        <p:nvSpPr>
          <p:cNvPr id="3" name="Subtitle 2"/>
          <p:cNvSpPr>
            <a:spLocks noGrp="1"/>
          </p:cNvSpPr>
          <p:nvPr>
            <p:ph type="subTitle" idx="1"/>
          </p:nvPr>
        </p:nvSpPr>
        <p:spPr>
          <a:xfrm>
            <a:off x="4733365" y="4437112"/>
            <a:ext cx="3309803" cy="1244597"/>
          </a:xfrm>
        </p:spPr>
        <p:txBody>
          <a:bodyPr/>
          <a:lstStyle/>
          <a:p>
            <a:r>
              <a:rPr lang="en-US" b="1" dirty="0" smtClean="0">
                <a:latin typeface="Times New Roman" pitchFamily="18" charset="0"/>
                <a:cs typeface="Times New Roman" pitchFamily="18" charset="0"/>
              </a:rPr>
              <a:t>Lecture : 10</a:t>
            </a:r>
          </a:p>
          <a:p>
            <a:r>
              <a:rPr lang="en-US" b="1" dirty="0" smtClean="0">
                <a:latin typeface="Times New Roman" pitchFamily="18" charset="0"/>
                <a:cs typeface="Times New Roman" pitchFamily="18" charset="0"/>
              </a:rPr>
              <a:t>Dr. </a:t>
            </a:r>
            <a:r>
              <a:rPr lang="en-US" b="1" dirty="0" err="1" smtClean="0">
                <a:latin typeface="Times New Roman" pitchFamily="18" charset="0"/>
                <a:cs typeface="Times New Roman" pitchFamily="18" charset="0"/>
              </a:rPr>
              <a:t>Shaimaa</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Munther</a:t>
            </a:r>
            <a:r>
              <a:rPr lang="en-US" b="1" dirty="0" smtClean="0">
                <a:latin typeface="Times New Roman" pitchFamily="18" charset="0"/>
                <a:cs typeface="Times New Roman" pitchFamily="18" charset="0"/>
              </a:rPr>
              <a:t> </a:t>
            </a:r>
          </a:p>
        </p:txBody>
      </p:sp>
      <p:pic>
        <p:nvPicPr>
          <p:cNvPr id="6" name="Picture 3"/>
          <p:cNvPicPr>
            <a:picLocks noChangeAspect="1" noChangeArrowheads="1"/>
          </p:cNvPicPr>
          <p:nvPr/>
        </p:nvPicPr>
        <p:blipFill>
          <a:blip r:embed="rId3" cstate="print"/>
          <a:srcRect/>
          <a:stretch>
            <a:fillRect/>
          </a:stretch>
        </p:blipFill>
        <p:spPr bwMode="auto">
          <a:xfrm>
            <a:off x="1071538" y="1071546"/>
            <a:ext cx="2479205" cy="370681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6801463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1" name="Rectangle 3"/>
          <p:cNvSpPr>
            <a:spLocks noGrp="1" noRot="1" noChangeArrowheads="1"/>
          </p:cNvSpPr>
          <p:nvPr>
            <p:ph type="body" idx="1"/>
          </p:nvPr>
        </p:nvSpPr>
        <p:spPr>
          <a:xfrm>
            <a:off x="571472" y="928670"/>
            <a:ext cx="7858180" cy="5715040"/>
          </a:xfrm>
          <a:ln w="38100"/>
        </p:spPr>
        <p:style>
          <a:lnRef idx="2">
            <a:schemeClr val="dk1"/>
          </a:lnRef>
          <a:fillRef idx="1">
            <a:schemeClr val="lt1"/>
          </a:fillRef>
          <a:effectRef idx="0">
            <a:schemeClr val="dk1"/>
          </a:effectRef>
          <a:fontRef idx="minor">
            <a:schemeClr val="dk1"/>
          </a:fontRef>
        </p:style>
        <p:txBody>
          <a:bodyPr>
            <a:normAutofit/>
          </a:bodyPr>
          <a:lstStyle/>
          <a:p>
            <a:pPr algn="justLow"/>
            <a:r>
              <a:rPr lang="en-US" dirty="0" smtClean="0">
                <a:latin typeface="Times New Roman" pitchFamily="18" charset="0"/>
                <a:cs typeface="Times New Roman" pitchFamily="18" charset="0"/>
              </a:rPr>
              <a:t>The projection at the front of the throat, commonly called </a:t>
            </a:r>
            <a:r>
              <a:rPr lang="en-US" b="1" dirty="0" smtClean="0">
                <a:latin typeface="Times New Roman" pitchFamily="18" charset="0"/>
                <a:cs typeface="Times New Roman" pitchFamily="18" charset="0"/>
              </a:rPr>
              <a:t>the “</a:t>
            </a:r>
            <a:r>
              <a:rPr lang="en-US" b="1" dirty="0" err="1" smtClean="0">
                <a:latin typeface="Times New Roman" pitchFamily="18" charset="0"/>
                <a:cs typeface="Times New Roman" pitchFamily="18" charset="0"/>
              </a:rPr>
              <a:t>Adam’sapple</a:t>
            </a:r>
            <a:r>
              <a:rPr lang="en-US" b="1"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 is formed by the largest cartilage of the larynx</a:t>
            </a:r>
          </a:p>
          <a:p>
            <a:pPr algn="justLow"/>
            <a:r>
              <a:rPr lang="en-US" dirty="0" smtClean="0">
                <a:latin typeface="Times New Roman" pitchFamily="18" charset="0"/>
                <a:cs typeface="Times New Roman" pitchFamily="18" charset="0"/>
              </a:rPr>
              <a:t>Between the trachea and the alveolar sacs, the airways divide into </a:t>
            </a:r>
            <a:r>
              <a:rPr lang="en-US" b="1" dirty="0" smtClean="0">
                <a:latin typeface="Times New Roman" pitchFamily="18" charset="0"/>
                <a:cs typeface="Times New Roman" pitchFamily="18" charset="0"/>
              </a:rPr>
              <a:t>bronchi &amp; bronchioles, and terminal bronchioles, alveolar ducts, and alveoli. </a:t>
            </a:r>
            <a:endParaRPr lang="en-US" dirty="0" smtClean="0">
              <a:latin typeface="Times New Roman" pitchFamily="18" charset="0"/>
              <a:cs typeface="Times New Roman" pitchFamily="18" charset="0"/>
            </a:endParaRPr>
          </a:p>
          <a:p>
            <a:pPr algn="justLow"/>
            <a:r>
              <a:rPr lang="en-US" dirty="0" smtClean="0">
                <a:latin typeface="Times New Roman" pitchFamily="18" charset="0"/>
                <a:cs typeface="Times New Roman" pitchFamily="18" charset="0"/>
              </a:rPr>
              <a:t>These multiple divisions greatly increase the total cross-sectional area of the airways</a:t>
            </a:r>
            <a:r>
              <a:rPr lang="ar-IQ" dirty="0" smtClean="0">
                <a:latin typeface="Times New Roman" pitchFamily="18" charset="0"/>
                <a:cs typeface="Times New Roman" pitchFamily="18" charset="0"/>
              </a:rPr>
              <a:t>.</a:t>
            </a:r>
            <a:endParaRPr lang="en-US" dirty="0" smtClean="0">
              <a:latin typeface="Times New Roman" pitchFamily="18" charset="0"/>
              <a:cs typeface="Times New Roman" pitchFamily="18" charset="0"/>
            </a:endParaRPr>
          </a:p>
          <a:p>
            <a:pPr algn="justLow"/>
            <a:r>
              <a:rPr lang="en-US" dirty="0" smtClean="0">
                <a:latin typeface="Times New Roman" pitchFamily="18" charset="0"/>
                <a:cs typeface="Times New Roman" pitchFamily="18" charset="0"/>
              </a:rPr>
              <a:t>The alveoli are surrounded by pulmonary capillaries .</a:t>
            </a:r>
          </a:p>
          <a:p>
            <a:pPr algn="justLow"/>
            <a:r>
              <a:rPr lang="en-US" dirty="0" smtClean="0">
                <a:latin typeface="Times New Roman" pitchFamily="18" charset="0"/>
                <a:cs typeface="Times New Roman" pitchFamily="18" charset="0"/>
              </a:rPr>
              <a:t>In most areas, air and blood are separated only by the alveolar epithelium and the capillary endothelium, </a:t>
            </a:r>
          </a:p>
          <a:p>
            <a:pPr algn="justLow"/>
            <a:r>
              <a:rPr lang="en-US" dirty="0" smtClean="0">
                <a:latin typeface="Times New Roman" pitchFamily="18" charset="0"/>
                <a:cs typeface="Times New Roman" pitchFamily="18" charset="0"/>
              </a:rPr>
              <a:t>Humans have 300 million alveoli, and the total area of the alveolar walls in contact with capillaries in both lungs is about 70 m</a:t>
            </a:r>
            <a:r>
              <a:rPr lang="en-US" baseline="30000" dirty="0" smtClean="0">
                <a:latin typeface="Times New Roman" pitchFamily="18" charset="0"/>
                <a:cs typeface="Times New Roman" pitchFamily="18" charset="0"/>
              </a:rPr>
              <a:t>2</a:t>
            </a:r>
            <a:r>
              <a:rPr lang="ar-IQ" dirty="0" smtClean="0">
                <a:latin typeface="Times New Roman" pitchFamily="18" charset="0"/>
                <a:cs typeface="Times New Roman" pitchFamily="18" charset="0"/>
              </a:rPr>
              <a:t>.</a:t>
            </a:r>
            <a:endParaRPr lang="en-US" dirty="0" smtClean="0">
              <a:latin typeface="Times New Roman" pitchFamily="18" charset="0"/>
              <a:cs typeface="Times New Roman" pitchFamily="18" charset="0"/>
            </a:endParaRPr>
          </a:p>
          <a:p>
            <a:pPr algn="justLow" eaLnBrk="1" hangingPunct="1">
              <a:lnSpc>
                <a:spcPct val="95000"/>
              </a:lnSpc>
              <a:defRPr/>
            </a:pPr>
            <a:endParaRPr lang="en-US" altLang="zh-CN" sz="2400" dirty="0" smtClean="0">
              <a:latin typeface="Times New Roman" pitchFamily="18" charset="0"/>
              <a:ea typeface="Arial Unicode MS" pitchFamily="34" charset="-128"/>
              <a:cs typeface="Times New Roman" pitchFamily="18" charset="0"/>
            </a:endParaRPr>
          </a:p>
        </p:txBody>
      </p:sp>
      <p:sp>
        <p:nvSpPr>
          <p:cNvPr id="6" name="Rectangle 2"/>
          <p:cNvSpPr txBox="1">
            <a:spLocks noRot="1" noChangeArrowheads="1"/>
          </p:cNvSpPr>
          <p:nvPr/>
        </p:nvSpPr>
        <p:spPr>
          <a:xfrm>
            <a:off x="857224" y="214290"/>
            <a:ext cx="6715172" cy="642942"/>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b">
            <a:normAutofit/>
          </a:bodyPr>
          <a:lstStyle/>
          <a:p>
            <a:pPr algn="ctr" rtl="0"/>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AIR PASSAGES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1491">
                                            <p:bg/>
                                          </p:spTgt>
                                        </p:tgtEl>
                                        <p:attrNameLst>
                                          <p:attrName>style.visibility</p:attrName>
                                        </p:attrNameLst>
                                      </p:cBhvr>
                                      <p:to>
                                        <p:strVal val="visible"/>
                                      </p:to>
                                    </p:set>
                                    <p:animEffect transition="in" filter="wipe(left)">
                                      <p:cBhvr>
                                        <p:cTn id="7" dur="500"/>
                                        <p:tgtEl>
                                          <p:spTgt spid="191491">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1491">
                                            <p:txEl>
                                              <p:pRg st="0" end="0"/>
                                            </p:txEl>
                                          </p:spTgt>
                                        </p:tgtEl>
                                        <p:attrNameLst>
                                          <p:attrName>style.visibility</p:attrName>
                                        </p:attrNameLst>
                                      </p:cBhvr>
                                      <p:to>
                                        <p:strVal val="visible"/>
                                      </p:to>
                                    </p:set>
                                    <p:animEffect transition="in" filter="wipe(left)">
                                      <p:cBhvr>
                                        <p:cTn id="12" dur="500"/>
                                        <p:tgtEl>
                                          <p:spTgt spid="19149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1491">
                                            <p:txEl>
                                              <p:pRg st="1" end="1"/>
                                            </p:txEl>
                                          </p:spTgt>
                                        </p:tgtEl>
                                        <p:attrNameLst>
                                          <p:attrName>style.visibility</p:attrName>
                                        </p:attrNameLst>
                                      </p:cBhvr>
                                      <p:to>
                                        <p:strVal val="visible"/>
                                      </p:to>
                                    </p:set>
                                    <p:animEffect transition="in" filter="wipe(left)">
                                      <p:cBhvr>
                                        <p:cTn id="17" dur="500"/>
                                        <p:tgtEl>
                                          <p:spTgt spid="19149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1491">
                                            <p:txEl>
                                              <p:pRg st="2" end="2"/>
                                            </p:txEl>
                                          </p:spTgt>
                                        </p:tgtEl>
                                        <p:attrNameLst>
                                          <p:attrName>style.visibility</p:attrName>
                                        </p:attrNameLst>
                                      </p:cBhvr>
                                      <p:to>
                                        <p:strVal val="visible"/>
                                      </p:to>
                                    </p:set>
                                    <p:animEffect transition="in" filter="wipe(left)">
                                      <p:cBhvr>
                                        <p:cTn id="22" dur="500"/>
                                        <p:tgtEl>
                                          <p:spTgt spid="19149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1491">
                                            <p:txEl>
                                              <p:pRg st="3" end="3"/>
                                            </p:txEl>
                                          </p:spTgt>
                                        </p:tgtEl>
                                        <p:attrNameLst>
                                          <p:attrName>style.visibility</p:attrName>
                                        </p:attrNameLst>
                                      </p:cBhvr>
                                      <p:to>
                                        <p:strVal val="visible"/>
                                      </p:to>
                                    </p:set>
                                    <p:animEffect transition="in" filter="wipe(left)">
                                      <p:cBhvr>
                                        <p:cTn id="27" dur="500"/>
                                        <p:tgtEl>
                                          <p:spTgt spid="191491">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1491">
                                            <p:txEl>
                                              <p:pRg st="4" end="4"/>
                                            </p:txEl>
                                          </p:spTgt>
                                        </p:tgtEl>
                                        <p:attrNameLst>
                                          <p:attrName>style.visibility</p:attrName>
                                        </p:attrNameLst>
                                      </p:cBhvr>
                                      <p:to>
                                        <p:strVal val="visible"/>
                                      </p:to>
                                    </p:set>
                                    <p:animEffect transition="in" filter="wipe(left)">
                                      <p:cBhvr>
                                        <p:cTn id="32" dur="500"/>
                                        <p:tgtEl>
                                          <p:spTgt spid="191491">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91491">
                                            <p:txEl>
                                              <p:pRg st="5" end="5"/>
                                            </p:txEl>
                                          </p:spTgt>
                                        </p:tgtEl>
                                        <p:attrNameLst>
                                          <p:attrName>style.visibility</p:attrName>
                                        </p:attrNameLst>
                                      </p:cBhvr>
                                      <p:to>
                                        <p:strVal val="visible"/>
                                      </p:to>
                                    </p:set>
                                    <p:animEffect transition="in" filter="wipe(left)">
                                      <p:cBhvr>
                                        <p:cTn id="37" dur="500"/>
                                        <p:tgtEl>
                                          <p:spTgt spid="191491">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box(in)">
                                      <p:cBhvr>
                                        <p:cTn id="4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1" grpId="0" build="p"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alveoli"/>
          <p:cNvPicPr>
            <a:picLocks noChangeAspect="1" noChangeArrowheads="1"/>
          </p:cNvPicPr>
          <p:nvPr/>
        </p:nvPicPr>
        <p:blipFill>
          <a:blip r:embed="rId3"/>
          <a:srcRect/>
          <a:stretch>
            <a:fillRect/>
          </a:stretch>
        </p:blipFill>
        <p:spPr bwMode="auto">
          <a:xfrm>
            <a:off x="0" y="0"/>
            <a:ext cx="9144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1000100" y="857232"/>
            <a:ext cx="7358114" cy="55007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1" name="Rectangle 3"/>
          <p:cNvSpPr>
            <a:spLocks noGrp="1" noRot="1" noChangeArrowheads="1"/>
          </p:cNvSpPr>
          <p:nvPr>
            <p:ph type="body" idx="1"/>
          </p:nvPr>
        </p:nvSpPr>
        <p:spPr>
          <a:xfrm>
            <a:off x="214282" y="928670"/>
            <a:ext cx="5072097" cy="5643602"/>
          </a:xfrm>
          <a:ln w="38100"/>
        </p:spPr>
        <p:style>
          <a:lnRef idx="2">
            <a:schemeClr val="dk1"/>
          </a:lnRef>
          <a:fillRef idx="1">
            <a:schemeClr val="lt1"/>
          </a:fillRef>
          <a:effectRef idx="0">
            <a:schemeClr val="dk1"/>
          </a:effectRef>
          <a:fontRef idx="minor">
            <a:schemeClr val="dk1"/>
          </a:fontRef>
        </p:style>
        <p:txBody>
          <a:bodyPr>
            <a:normAutofit fontScale="92500" lnSpcReduction="20000"/>
          </a:bodyPr>
          <a:lstStyle/>
          <a:p>
            <a:pPr algn="justLow"/>
            <a:r>
              <a:rPr lang="en-US" b="1" dirty="0" smtClean="0">
                <a:latin typeface="Times New Roman" pitchFamily="18" charset="0"/>
                <a:cs typeface="Times New Roman" pitchFamily="18" charset="0"/>
              </a:rPr>
              <a:t>The alveoli are lined by two types of epithelial cells: </a:t>
            </a:r>
            <a:endParaRPr lang="en-US" dirty="0" smtClean="0">
              <a:latin typeface="Times New Roman" pitchFamily="18" charset="0"/>
              <a:cs typeface="Times New Roman" pitchFamily="18" charset="0"/>
            </a:endParaRPr>
          </a:p>
          <a:p>
            <a:pPr algn="justLow"/>
            <a:r>
              <a:rPr lang="en-US" b="1" dirty="0" smtClean="0">
                <a:latin typeface="Times New Roman" pitchFamily="18" charset="0"/>
                <a:cs typeface="Times New Roman" pitchFamily="18" charset="0"/>
              </a:rPr>
              <a:t>Type I cells : </a:t>
            </a:r>
            <a:r>
              <a:rPr lang="en-US" dirty="0" smtClean="0">
                <a:latin typeface="Times New Roman" pitchFamily="18" charset="0"/>
                <a:cs typeface="Times New Roman" pitchFamily="18" charset="0"/>
              </a:rPr>
              <a:t>Are flat cells with large </a:t>
            </a:r>
            <a:r>
              <a:rPr lang="en-US" dirty="0" err="1" smtClean="0">
                <a:latin typeface="Times New Roman" pitchFamily="18" charset="0"/>
                <a:cs typeface="Times New Roman" pitchFamily="18" charset="0"/>
              </a:rPr>
              <a:t>cytoplasmic</a:t>
            </a:r>
            <a:r>
              <a:rPr lang="en-US" dirty="0" smtClean="0">
                <a:latin typeface="Times New Roman" pitchFamily="18" charset="0"/>
                <a:cs typeface="Times New Roman" pitchFamily="18" charset="0"/>
              </a:rPr>
              <a:t> extensions and are the primary lining cells of the alveoli, covering approximately 95</a:t>
            </a:r>
            <a:r>
              <a:rPr lang="ar-IQ"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 of the alveolar epithelial surface area</a:t>
            </a:r>
            <a:r>
              <a:rPr lang="ar-IQ" dirty="0" smtClean="0">
                <a:latin typeface="Times New Roman" pitchFamily="18" charset="0"/>
                <a:cs typeface="Times New Roman" pitchFamily="18" charset="0"/>
              </a:rPr>
              <a:t>.</a:t>
            </a:r>
            <a:endParaRPr lang="en-US" dirty="0" smtClean="0">
              <a:latin typeface="Times New Roman" pitchFamily="18" charset="0"/>
              <a:cs typeface="Times New Roman" pitchFamily="18" charset="0"/>
            </a:endParaRPr>
          </a:p>
          <a:p>
            <a:pPr algn="justLow">
              <a:buNone/>
            </a:pPr>
            <a:endParaRPr lang="en-US" dirty="0" smtClean="0">
              <a:latin typeface="Times New Roman" pitchFamily="18" charset="0"/>
              <a:cs typeface="Times New Roman" pitchFamily="18" charset="0"/>
            </a:endParaRPr>
          </a:p>
          <a:p>
            <a:pPr algn="justLow"/>
            <a:r>
              <a:rPr lang="en-US" b="1" dirty="0" smtClean="0">
                <a:latin typeface="Times New Roman" pitchFamily="18" charset="0"/>
                <a:cs typeface="Times New Roman" pitchFamily="18" charset="0"/>
              </a:rPr>
              <a:t>Type II cells (granular </a:t>
            </a:r>
            <a:r>
              <a:rPr lang="en-US" b="1" dirty="0" err="1" smtClean="0">
                <a:latin typeface="Times New Roman" pitchFamily="18" charset="0"/>
                <a:cs typeface="Times New Roman" pitchFamily="18" charset="0"/>
              </a:rPr>
              <a:t>pneumocytes</a:t>
            </a:r>
            <a:r>
              <a:rPr lang="en-US" b="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 Are thicker and contain numerous lamellar inclusion bodies. A primary function of these cells is to secrete surfactant; however, they are also important in alveolar repair as well as other cellular physiology. Although these cells make up approximately 5% of the surface area, they represent approximately 60% of the epithelial cells in the alveoli</a:t>
            </a:r>
          </a:p>
          <a:p>
            <a:pPr algn="justLow"/>
            <a:endParaRPr lang="en-US" dirty="0">
              <a:latin typeface="Times New Roman" pitchFamily="18" charset="0"/>
              <a:cs typeface="Times New Roman" pitchFamily="18" charset="0"/>
            </a:endParaRPr>
          </a:p>
        </p:txBody>
      </p:sp>
      <p:sp>
        <p:nvSpPr>
          <p:cNvPr id="9" name="Rectangle 2"/>
          <p:cNvSpPr txBox="1">
            <a:spLocks noRot="1" noChangeArrowheads="1"/>
          </p:cNvSpPr>
          <p:nvPr/>
        </p:nvSpPr>
        <p:spPr>
          <a:xfrm>
            <a:off x="214282" y="0"/>
            <a:ext cx="6715172" cy="785794"/>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b">
            <a:normAutofit/>
          </a:bodyPr>
          <a:lstStyle/>
          <a:p>
            <a:pPr algn="ctr" rtl="0">
              <a:defRPr/>
            </a:pPr>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The Alveolar Cells </a:t>
            </a:r>
            <a:endPar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5" name="Picture 9" descr="17-02LungsThoracic_g_L.jpg                                     00129684Macintosh HD                   BC3608AF:"/>
          <p:cNvPicPr>
            <a:picLocks noChangeAspect="1" noChangeArrowheads="1"/>
          </p:cNvPicPr>
          <p:nvPr/>
        </p:nvPicPr>
        <p:blipFill>
          <a:blip r:embed="rId3"/>
          <a:srcRect t="1167" b="5907"/>
          <a:stretch>
            <a:fillRect/>
          </a:stretch>
        </p:blipFill>
        <p:spPr bwMode="auto">
          <a:xfrm>
            <a:off x="5357818" y="928670"/>
            <a:ext cx="3429024" cy="564360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1491">
                                            <p:bg/>
                                          </p:spTgt>
                                        </p:tgtEl>
                                        <p:attrNameLst>
                                          <p:attrName>style.visibility</p:attrName>
                                        </p:attrNameLst>
                                      </p:cBhvr>
                                      <p:to>
                                        <p:strVal val="visible"/>
                                      </p:to>
                                    </p:set>
                                    <p:animEffect transition="in" filter="wipe(left)">
                                      <p:cBhvr>
                                        <p:cTn id="7" dur="500"/>
                                        <p:tgtEl>
                                          <p:spTgt spid="191491">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1491">
                                            <p:txEl>
                                              <p:pRg st="0" end="0"/>
                                            </p:txEl>
                                          </p:spTgt>
                                        </p:tgtEl>
                                        <p:attrNameLst>
                                          <p:attrName>style.visibility</p:attrName>
                                        </p:attrNameLst>
                                      </p:cBhvr>
                                      <p:to>
                                        <p:strVal val="visible"/>
                                      </p:to>
                                    </p:set>
                                    <p:animEffect transition="in" filter="wipe(left)">
                                      <p:cBhvr>
                                        <p:cTn id="12" dur="500"/>
                                        <p:tgtEl>
                                          <p:spTgt spid="19149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1491">
                                            <p:txEl>
                                              <p:pRg st="1" end="1"/>
                                            </p:txEl>
                                          </p:spTgt>
                                        </p:tgtEl>
                                        <p:attrNameLst>
                                          <p:attrName>style.visibility</p:attrName>
                                        </p:attrNameLst>
                                      </p:cBhvr>
                                      <p:to>
                                        <p:strVal val="visible"/>
                                      </p:to>
                                    </p:set>
                                    <p:animEffect transition="in" filter="wipe(left)">
                                      <p:cBhvr>
                                        <p:cTn id="17" dur="500"/>
                                        <p:tgtEl>
                                          <p:spTgt spid="19149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1491">
                                            <p:txEl>
                                              <p:pRg st="3" end="3"/>
                                            </p:txEl>
                                          </p:spTgt>
                                        </p:tgtEl>
                                        <p:attrNameLst>
                                          <p:attrName>style.visibility</p:attrName>
                                        </p:attrNameLst>
                                      </p:cBhvr>
                                      <p:to>
                                        <p:strVal val="visible"/>
                                      </p:to>
                                    </p:set>
                                    <p:animEffect transition="in" filter="wipe(left)">
                                      <p:cBhvr>
                                        <p:cTn id="22" dur="500"/>
                                        <p:tgtEl>
                                          <p:spTgt spid="19149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ox(in)">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1" grpId="0" build="p"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3" name="Rectangle 3"/>
          <p:cNvSpPr>
            <a:spLocks noGrp="1" noRot="1" noChangeArrowheads="1"/>
          </p:cNvSpPr>
          <p:nvPr>
            <p:ph type="body" idx="1"/>
          </p:nvPr>
        </p:nvSpPr>
        <p:spPr>
          <a:xfrm>
            <a:off x="1071537" y="1643062"/>
            <a:ext cx="7072363" cy="4214829"/>
          </a:xfrm>
          <a:ln w="38100"/>
        </p:spPr>
        <p:style>
          <a:lnRef idx="2">
            <a:schemeClr val="dk1"/>
          </a:lnRef>
          <a:fillRef idx="1">
            <a:schemeClr val="lt1"/>
          </a:fillRef>
          <a:effectRef idx="0">
            <a:schemeClr val="dk1"/>
          </a:effectRef>
          <a:fontRef idx="minor">
            <a:schemeClr val="dk1"/>
          </a:fontRef>
        </p:style>
        <p:txBody>
          <a:bodyPr>
            <a:normAutofit fontScale="85000" lnSpcReduction="10000"/>
          </a:bodyPr>
          <a:lstStyle/>
          <a:p>
            <a:pPr algn="justLow" eaLnBrk="1" hangingPunct="1">
              <a:buClr>
                <a:srgbClr val="C00000"/>
              </a:buClr>
              <a:buFont typeface="Wingdings" pitchFamily="2" charset="2"/>
              <a:buChar char="v"/>
            </a:pPr>
            <a:endParaRPr lang="en-US" altLang="zh-CN" sz="2600" dirty="0" smtClean="0">
              <a:solidFill>
                <a:srgbClr val="000000"/>
              </a:solidFill>
              <a:latin typeface="Times New Roman" pitchFamily="18" charset="0"/>
              <a:ea typeface="Arial Unicode MS" pitchFamily="34" charset="-128"/>
              <a:cs typeface="Times New Roman" pitchFamily="18" charset="0"/>
            </a:endParaRPr>
          </a:p>
          <a:p>
            <a:pPr algn="justLow"/>
            <a:r>
              <a:rPr lang="en-US" sz="2800" dirty="0" smtClean="0">
                <a:latin typeface="Times New Roman" pitchFamily="18" charset="0"/>
                <a:cs typeface="Times New Roman" pitchFamily="18" charset="0"/>
              </a:rPr>
              <a:t>The alveoli also contain other specialized cells, including: </a:t>
            </a:r>
          </a:p>
          <a:p>
            <a:pPr marL="582930" indent="-514350" algn="justLow">
              <a:buFont typeface="+mj-lt"/>
              <a:buAutoNum type="arabicPeriod"/>
            </a:pPr>
            <a:r>
              <a:rPr lang="en-US" sz="2800" dirty="0" smtClean="0">
                <a:latin typeface="Times New Roman" pitchFamily="18" charset="0"/>
                <a:cs typeface="Times New Roman" pitchFamily="18" charset="0"/>
              </a:rPr>
              <a:t>Pulmonary alveolar macrophages (PAMs, or AMs)</a:t>
            </a:r>
          </a:p>
          <a:p>
            <a:pPr marL="582930" indent="-514350" algn="justLow">
              <a:buFont typeface="+mj-lt"/>
              <a:buAutoNum type="arabicPeriod"/>
            </a:pPr>
            <a:r>
              <a:rPr lang="en-US" sz="2800" dirty="0" smtClean="0">
                <a:latin typeface="Times New Roman" pitchFamily="18" charset="0"/>
                <a:cs typeface="Times New Roman" pitchFamily="18" charset="0"/>
              </a:rPr>
              <a:t>Lymphocytes</a:t>
            </a:r>
          </a:p>
          <a:p>
            <a:pPr marL="582930" indent="-514350" algn="justLow">
              <a:buFont typeface="+mj-lt"/>
              <a:buAutoNum type="arabicPeriod"/>
            </a:pPr>
            <a:r>
              <a:rPr lang="en-US" sz="2800" dirty="0" smtClean="0">
                <a:latin typeface="Times New Roman" pitchFamily="18" charset="0"/>
                <a:cs typeface="Times New Roman" pitchFamily="18" charset="0"/>
              </a:rPr>
              <a:t>Plasma cells</a:t>
            </a:r>
          </a:p>
          <a:p>
            <a:pPr marL="582930" indent="-514350" algn="justLow">
              <a:buFont typeface="+mj-lt"/>
              <a:buAutoNum type="arabicPeriod"/>
            </a:pPr>
            <a:r>
              <a:rPr lang="en-US" sz="2800" dirty="0" err="1" smtClean="0">
                <a:latin typeface="Times New Roman" pitchFamily="18" charset="0"/>
                <a:cs typeface="Times New Roman" pitchFamily="18" charset="0"/>
              </a:rPr>
              <a:t>Neuroendocrine</a:t>
            </a:r>
            <a:r>
              <a:rPr lang="en-US" sz="2800" dirty="0" smtClean="0">
                <a:latin typeface="Times New Roman" pitchFamily="18" charset="0"/>
                <a:cs typeface="Times New Roman" pitchFamily="18" charset="0"/>
              </a:rPr>
              <a:t> cells</a:t>
            </a:r>
          </a:p>
          <a:p>
            <a:pPr marL="582930" indent="-514350" algn="justLow">
              <a:buFont typeface="+mj-lt"/>
              <a:buAutoNum type="arabicPeriod"/>
            </a:pPr>
            <a:r>
              <a:rPr lang="en-US" sz="2800" dirty="0" smtClean="0">
                <a:latin typeface="Times New Roman" pitchFamily="18" charset="0"/>
                <a:cs typeface="Times New Roman" pitchFamily="18" charset="0"/>
              </a:rPr>
              <a:t>Mast cells.</a:t>
            </a:r>
          </a:p>
          <a:p>
            <a:pPr algn="justLow"/>
            <a:r>
              <a:rPr lang="en-US" sz="2800" b="1" dirty="0" smtClean="0">
                <a:latin typeface="Times New Roman" pitchFamily="18" charset="0"/>
                <a:cs typeface="Times New Roman" pitchFamily="18" charset="0"/>
              </a:rPr>
              <a:t>The mast cells</a:t>
            </a:r>
            <a:r>
              <a:rPr lang="en-US" sz="2800" dirty="0" smtClean="0">
                <a:latin typeface="Times New Roman" pitchFamily="18" charset="0"/>
                <a:cs typeface="Times New Roman" pitchFamily="18" charset="0"/>
              </a:rPr>
              <a:t> contain heparin, various lipids, histamine, and various proteases that participate in allergic reactions</a:t>
            </a:r>
          </a:p>
          <a:p>
            <a:endParaRPr lang="en-US" sz="2800" dirty="0" smtClean="0">
              <a:latin typeface="Times New Roman" pitchFamily="18" charset="0"/>
              <a:cs typeface="Times New Roman" pitchFamily="18" charset="0"/>
            </a:endParaRPr>
          </a:p>
          <a:p>
            <a:pPr algn="justLow" eaLnBrk="1" hangingPunct="1"/>
            <a:endParaRPr lang="en-US" altLang="zh-CN" sz="2600" b="1" dirty="0" smtClean="0">
              <a:solidFill>
                <a:srgbClr val="000000"/>
              </a:solidFill>
              <a:latin typeface="Times New Roman" pitchFamily="18" charset="0"/>
              <a:ea typeface="Arial Unicode MS" pitchFamily="34" charset="-128"/>
              <a:cs typeface="Times New Roman" pitchFamily="18" charset="0"/>
            </a:endParaRPr>
          </a:p>
        </p:txBody>
      </p:sp>
      <p:sp>
        <p:nvSpPr>
          <p:cNvPr id="4" name="Rectangle 3"/>
          <p:cNvSpPr/>
          <p:nvPr/>
        </p:nvSpPr>
        <p:spPr>
          <a:xfrm>
            <a:off x="1428728" y="785794"/>
            <a:ext cx="6500858" cy="64633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rtl="0">
              <a:defRPr/>
            </a:pPr>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The Alveolar Cells </a:t>
            </a:r>
            <a:endPar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9923">
                                            <p:bg/>
                                          </p:spTgt>
                                        </p:tgtEl>
                                        <p:attrNameLst>
                                          <p:attrName>style.visibility</p:attrName>
                                        </p:attrNameLst>
                                      </p:cBhvr>
                                      <p:to>
                                        <p:strVal val="visible"/>
                                      </p:to>
                                    </p:set>
                                    <p:animEffect transition="in" filter="wipe(left)">
                                      <p:cBhvr>
                                        <p:cTn id="7" dur="500"/>
                                        <p:tgtEl>
                                          <p:spTgt spid="209923">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923"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428596" y="428604"/>
            <a:ext cx="8286808" cy="61436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lstStyle/>
          <a:p>
            <a:endParaRPr lang="ar-IQ"/>
          </a:p>
        </p:txBody>
      </p:sp>
      <p:pic>
        <p:nvPicPr>
          <p:cNvPr id="4" name="Picture 2" descr="23_08"/>
          <p:cNvPicPr>
            <a:picLocks noChangeAspect="1" noChangeArrowheads="1"/>
          </p:cNvPicPr>
          <p:nvPr/>
        </p:nvPicPr>
        <p:blipFill>
          <a:blip r:embed="rId3"/>
          <a:srcRect/>
          <a:stretch>
            <a:fillRect/>
          </a:stretch>
        </p:blipFill>
        <p:spPr bwMode="auto">
          <a:xfrm>
            <a:off x="428596" y="357166"/>
            <a:ext cx="8215370" cy="61436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2"/>
          <p:cNvGraphicFramePr>
            <a:graphicFrameLocks noChangeAspect="1"/>
          </p:cNvGraphicFramePr>
          <p:nvPr/>
        </p:nvGraphicFramePr>
        <p:xfrm>
          <a:off x="1142976" y="357166"/>
          <a:ext cx="6643734" cy="6143668"/>
        </p:xfrm>
        <a:graphic>
          <a:graphicData uri="http://schemas.openxmlformats.org/presentationml/2006/ole">
            <mc:AlternateContent xmlns:mc="http://schemas.openxmlformats.org/markup-compatibility/2006">
              <mc:Choice xmlns:v="urn:schemas-microsoft-com:vml" Requires="v">
                <p:oleObj spid="_x0000_s2051" name="Photo Editor Photo" r:id="rId4" imgW="4191585" imgH="4191585" progId="">
                  <p:embed/>
                </p:oleObj>
              </mc:Choice>
              <mc:Fallback>
                <p:oleObj name="Photo Editor Photo" r:id="rId4" imgW="4191585" imgH="4191585"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2976" y="357166"/>
                        <a:ext cx="6643734" cy="614366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714348" y="285728"/>
            <a:ext cx="7215238" cy="646113"/>
          </a:xfrm>
        </p:spPr>
        <p:style>
          <a:lnRef idx="1">
            <a:schemeClr val="accent2"/>
          </a:lnRef>
          <a:fillRef idx="2">
            <a:schemeClr val="accent2"/>
          </a:fillRef>
          <a:effectRef idx="1">
            <a:schemeClr val="accent2"/>
          </a:effectRef>
          <a:fontRef idx="minor">
            <a:schemeClr val="dk1"/>
          </a:fontRef>
        </p:style>
        <p:txBody>
          <a:bodyPr>
            <a:normAutofit/>
          </a:bodyPr>
          <a:lstStyle/>
          <a:p>
            <a:pPr algn="ct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THE BRONCHI &amp; THEIR INNERVATION</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
        <p:nvSpPr>
          <p:cNvPr id="16387" name="Rectangle 3"/>
          <p:cNvSpPr>
            <a:spLocks noGrp="1" noChangeArrowheads="1"/>
          </p:cNvSpPr>
          <p:nvPr>
            <p:ph type="body" sz="half" idx="1"/>
          </p:nvPr>
        </p:nvSpPr>
        <p:spPr>
          <a:xfrm>
            <a:off x="642910" y="1071546"/>
            <a:ext cx="7286676" cy="5357850"/>
          </a:xfrm>
          <a:ln w="38100"/>
        </p:spPr>
        <p:style>
          <a:lnRef idx="2">
            <a:schemeClr val="dk1"/>
          </a:lnRef>
          <a:fillRef idx="1">
            <a:schemeClr val="lt1"/>
          </a:fillRef>
          <a:effectRef idx="0">
            <a:schemeClr val="dk1"/>
          </a:effectRef>
          <a:fontRef idx="minor">
            <a:schemeClr val="dk1"/>
          </a:fontRef>
        </p:style>
        <p:txBody>
          <a:bodyPr>
            <a:normAutofit fontScale="85000" lnSpcReduction="20000"/>
          </a:bodyPr>
          <a:lstStyle/>
          <a:p>
            <a:pPr algn="justLow"/>
            <a:r>
              <a:rPr lang="en-US" sz="2800" dirty="0" smtClean="0">
                <a:latin typeface="Times New Roman" pitchFamily="18" charset="0"/>
                <a:cs typeface="Times New Roman" pitchFamily="18" charset="0"/>
              </a:rPr>
              <a:t>The trachea and bronchi have cartilage in their walls but relatively little smooth muscle. They are lined by a ciliated </a:t>
            </a:r>
            <a:r>
              <a:rPr lang="en-US" sz="2800" dirty="0" err="1" smtClean="0">
                <a:latin typeface="Times New Roman" pitchFamily="18" charset="0"/>
                <a:cs typeface="Times New Roman" pitchFamily="18" charset="0"/>
              </a:rPr>
              <a:t>epitheliumthat</a:t>
            </a:r>
            <a:r>
              <a:rPr lang="en-US" sz="2800" dirty="0" smtClean="0">
                <a:latin typeface="Times New Roman" pitchFamily="18" charset="0"/>
                <a:cs typeface="Times New Roman" pitchFamily="18" charset="0"/>
              </a:rPr>
              <a:t> contains mucous and serous glands. Cilia are </a:t>
            </a:r>
            <a:r>
              <a:rPr lang="en-US" sz="2800" dirty="0" err="1" smtClean="0">
                <a:latin typeface="Times New Roman" pitchFamily="18" charset="0"/>
                <a:cs typeface="Times New Roman" pitchFamily="18" charset="0"/>
              </a:rPr>
              <a:t>presentas</a:t>
            </a:r>
            <a:r>
              <a:rPr lang="en-US" sz="2800" dirty="0" smtClean="0">
                <a:latin typeface="Times New Roman" pitchFamily="18" charset="0"/>
                <a:cs typeface="Times New Roman" pitchFamily="18" charset="0"/>
              </a:rPr>
              <a:t> far as the respiratory bronchioles</a:t>
            </a:r>
          </a:p>
          <a:p>
            <a:pPr algn="justLow">
              <a:buNone/>
            </a:pPr>
            <a:endParaRPr lang="en-US" sz="2800" dirty="0" smtClean="0">
              <a:latin typeface="Times New Roman" pitchFamily="18" charset="0"/>
              <a:cs typeface="Times New Roman" pitchFamily="18" charset="0"/>
            </a:endParaRPr>
          </a:p>
          <a:p>
            <a:pPr algn="justLow"/>
            <a:r>
              <a:rPr lang="en-US" sz="2800" dirty="0" smtClean="0">
                <a:latin typeface="Times New Roman" pitchFamily="18" charset="0"/>
                <a:cs typeface="Times New Roman" pitchFamily="18" charset="0"/>
              </a:rPr>
              <a:t>The walls of the bronchi and bronchioles are innervated by the autonomic nervous system.</a:t>
            </a:r>
          </a:p>
          <a:p>
            <a:pPr algn="justLow">
              <a:buNone/>
            </a:pPr>
            <a:r>
              <a:rPr lang="en-US" sz="2800" dirty="0" smtClean="0">
                <a:latin typeface="Times New Roman" pitchFamily="18" charset="0"/>
                <a:cs typeface="Times New Roman" pitchFamily="18" charset="0"/>
              </a:rPr>
              <a:t> </a:t>
            </a:r>
          </a:p>
          <a:p>
            <a:pPr algn="justLow"/>
            <a:r>
              <a:rPr lang="en-US" sz="2800" b="1" dirty="0" err="1" smtClean="0">
                <a:latin typeface="Times New Roman" pitchFamily="18" charset="0"/>
                <a:cs typeface="Times New Roman" pitchFamily="18" charset="0"/>
              </a:rPr>
              <a:t>Muscarinic</a:t>
            </a:r>
            <a:r>
              <a:rPr lang="en-US" sz="2800" b="1" dirty="0" smtClean="0">
                <a:latin typeface="Times New Roman" pitchFamily="18" charset="0"/>
                <a:cs typeface="Times New Roman" pitchFamily="18" charset="0"/>
              </a:rPr>
              <a:t> receptors are abundant, and cholinergic discharge causes </a:t>
            </a:r>
            <a:r>
              <a:rPr lang="en-US" sz="2800" b="1" dirty="0" err="1" smtClean="0">
                <a:latin typeface="Times New Roman" pitchFamily="18" charset="0"/>
                <a:cs typeface="Times New Roman" pitchFamily="18" charset="0"/>
              </a:rPr>
              <a:t>bronchoconstriction</a:t>
            </a:r>
            <a:r>
              <a:rPr lang="en-US" sz="2800" b="1"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on </a:t>
            </a:r>
            <a:r>
              <a:rPr lang="en-US" sz="2800" b="1" dirty="0" smtClean="0">
                <a:latin typeface="Times New Roman" pitchFamily="18" charset="0"/>
                <a:cs typeface="Times New Roman" pitchFamily="18" charset="0"/>
              </a:rPr>
              <a:t>cholinergic endings, by acetylcholine release. </a:t>
            </a:r>
          </a:p>
          <a:p>
            <a:pPr algn="justLow"/>
            <a:endParaRPr lang="en-US" sz="2800" b="1" dirty="0" smtClean="0">
              <a:latin typeface="Times New Roman" pitchFamily="18" charset="0"/>
              <a:cs typeface="Times New Roman" pitchFamily="18" charset="0"/>
            </a:endParaRPr>
          </a:p>
          <a:p>
            <a:pPr algn="justLow"/>
            <a:r>
              <a:rPr lang="en-US" sz="2800" b="1" dirty="0" smtClean="0">
                <a:latin typeface="Times New Roman" pitchFamily="18" charset="0"/>
                <a:cs typeface="Times New Roman" pitchFamily="18" charset="0"/>
              </a:rPr>
              <a:t>The adrenergic β2 receptors mediate </a:t>
            </a:r>
            <a:r>
              <a:rPr lang="en-US" sz="2800" b="1" dirty="0" err="1" smtClean="0">
                <a:latin typeface="Times New Roman" pitchFamily="18" charset="0"/>
                <a:cs typeface="Times New Roman" pitchFamily="18" charset="0"/>
              </a:rPr>
              <a:t>bronchodilation</a:t>
            </a:r>
            <a:r>
              <a:rPr lang="en-US" sz="2800" b="1" dirty="0" smtClean="0">
                <a:latin typeface="Times New Roman" pitchFamily="18" charset="0"/>
                <a:cs typeface="Times New Roman" pitchFamily="18" charset="0"/>
              </a:rPr>
              <a:t>, it  increase bronchial secretion, while α1 </a:t>
            </a:r>
            <a:r>
              <a:rPr lang="en-US" sz="2800" b="1" dirty="0" err="1" smtClean="0">
                <a:latin typeface="Times New Roman" pitchFamily="18" charset="0"/>
                <a:cs typeface="Times New Roman" pitchFamily="18" charset="0"/>
              </a:rPr>
              <a:t>adrenergicreceptors</a:t>
            </a:r>
            <a:r>
              <a:rPr lang="en-US" sz="2800" b="1" dirty="0" smtClean="0">
                <a:latin typeface="Times New Roman" pitchFamily="18" charset="0"/>
                <a:cs typeface="Times New Roman" pitchFamily="18" charset="0"/>
              </a:rPr>
              <a:t> inhibit secretion. </a:t>
            </a:r>
            <a:endParaRPr lang="en-US" sz="28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387">
                                            <p:bg/>
                                          </p:spTgt>
                                        </p:tgtEl>
                                        <p:attrNameLst>
                                          <p:attrName>style.visibility</p:attrName>
                                        </p:attrNameLst>
                                      </p:cBhvr>
                                      <p:to>
                                        <p:strVal val="visible"/>
                                      </p:to>
                                    </p:set>
                                    <p:animEffect transition="in" filter="wipe(left)">
                                      <p:cBhvr>
                                        <p:cTn id="7" dur="500"/>
                                        <p:tgtEl>
                                          <p:spTgt spid="16387">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387">
                                            <p:txEl>
                                              <p:pRg st="0" end="0"/>
                                            </p:txEl>
                                          </p:spTgt>
                                        </p:tgtEl>
                                        <p:attrNameLst>
                                          <p:attrName>style.visibility</p:attrName>
                                        </p:attrNameLst>
                                      </p:cBhvr>
                                      <p:to>
                                        <p:strVal val="visible"/>
                                      </p:to>
                                    </p:set>
                                    <p:animEffect transition="in" filter="wipe(left)">
                                      <p:cBhvr>
                                        <p:cTn id="12" dur="500"/>
                                        <p:tgtEl>
                                          <p:spTgt spid="1638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387">
                                            <p:txEl>
                                              <p:pRg st="2" end="2"/>
                                            </p:txEl>
                                          </p:spTgt>
                                        </p:tgtEl>
                                        <p:attrNameLst>
                                          <p:attrName>style.visibility</p:attrName>
                                        </p:attrNameLst>
                                      </p:cBhvr>
                                      <p:to>
                                        <p:strVal val="visible"/>
                                      </p:to>
                                    </p:set>
                                    <p:animEffect transition="in" filter="wipe(left)">
                                      <p:cBhvr>
                                        <p:cTn id="17" dur="500"/>
                                        <p:tgtEl>
                                          <p:spTgt spid="1638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6387">
                                            <p:txEl>
                                              <p:pRg st="3" end="3"/>
                                            </p:txEl>
                                          </p:spTgt>
                                        </p:tgtEl>
                                        <p:attrNameLst>
                                          <p:attrName>style.visibility</p:attrName>
                                        </p:attrNameLst>
                                      </p:cBhvr>
                                      <p:to>
                                        <p:strVal val="visible"/>
                                      </p:to>
                                    </p:set>
                                    <p:animEffect transition="in" filter="wipe(left)">
                                      <p:cBhvr>
                                        <p:cTn id="22" dur="500"/>
                                        <p:tgtEl>
                                          <p:spTgt spid="1638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6387">
                                            <p:txEl>
                                              <p:pRg st="4" end="4"/>
                                            </p:txEl>
                                          </p:spTgt>
                                        </p:tgtEl>
                                        <p:attrNameLst>
                                          <p:attrName>style.visibility</p:attrName>
                                        </p:attrNameLst>
                                      </p:cBhvr>
                                      <p:to>
                                        <p:strVal val="visible"/>
                                      </p:to>
                                    </p:set>
                                    <p:animEffect transition="in" filter="wipe(left)">
                                      <p:cBhvr>
                                        <p:cTn id="27" dur="500"/>
                                        <p:tgtEl>
                                          <p:spTgt spid="1638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6387">
                                            <p:txEl>
                                              <p:pRg st="6" end="6"/>
                                            </p:txEl>
                                          </p:spTgt>
                                        </p:tgtEl>
                                        <p:attrNameLst>
                                          <p:attrName>style.visibility</p:attrName>
                                        </p:attrNameLst>
                                      </p:cBhvr>
                                      <p:to>
                                        <p:strVal val="visible"/>
                                      </p:to>
                                    </p:set>
                                    <p:animEffect transition="in" filter="wipe(left)">
                                      <p:cBhvr>
                                        <p:cTn id="32" dur="500"/>
                                        <p:tgtEl>
                                          <p:spTgt spid="1638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bldLvl="5"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642910" y="428604"/>
            <a:ext cx="7715304" cy="571504"/>
          </a:xfrm>
        </p:spPr>
        <p:style>
          <a:lnRef idx="1">
            <a:schemeClr val="accent3"/>
          </a:lnRef>
          <a:fillRef idx="2">
            <a:schemeClr val="accent3"/>
          </a:fillRef>
          <a:effectRef idx="1">
            <a:schemeClr val="accent3"/>
          </a:effectRef>
          <a:fontRef idx="minor">
            <a:schemeClr val="dk1"/>
          </a:fontRef>
        </p:style>
        <p:txBody>
          <a:bodyPr>
            <a:normAutofit/>
          </a:bodyPr>
          <a:lstStyle/>
          <a:p>
            <a:pPr algn="ct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ANATOMY OF BLOOD FLOW IN THE LUNG</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
        <p:nvSpPr>
          <p:cNvPr id="5" name="Content Placeholder 4"/>
          <p:cNvSpPr>
            <a:spLocks noGrp="1"/>
          </p:cNvSpPr>
          <p:nvPr>
            <p:ph idx="1"/>
          </p:nvPr>
        </p:nvSpPr>
        <p:spPr>
          <a:xfrm>
            <a:off x="642910" y="1214422"/>
            <a:ext cx="7786742" cy="5072098"/>
          </a:xfrm>
        </p:spPr>
        <p:style>
          <a:lnRef idx="2">
            <a:schemeClr val="dk1"/>
          </a:lnRef>
          <a:fillRef idx="1">
            <a:schemeClr val="lt1"/>
          </a:fillRef>
          <a:effectRef idx="0">
            <a:schemeClr val="dk1"/>
          </a:effectRef>
          <a:fontRef idx="minor">
            <a:schemeClr val="dk1"/>
          </a:fontRef>
        </p:style>
        <p:txBody>
          <a:bodyPr>
            <a:normAutofit fontScale="92500" lnSpcReduction="10000"/>
          </a:bodyPr>
          <a:lstStyle/>
          <a:p>
            <a:pPr algn="justLow"/>
            <a:r>
              <a:rPr lang="en-US" b="1" dirty="0" smtClean="0">
                <a:latin typeface="Times New Roman" pitchFamily="18" charset="0"/>
                <a:cs typeface="Times New Roman" pitchFamily="18" charset="0"/>
              </a:rPr>
              <a:t>Both the pulmonary circulation and the bronchial circulation </a:t>
            </a:r>
            <a:r>
              <a:rPr lang="en-US" dirty="0" smtClean="0">
                <a:latin typeface="Times New Roman" pitchFamily="18" charset="0"/>
                <a:cs typeface="Times New Roman" pitchFamily="18" charset="0"/>
              </a:rPr>
              <a:t>contribute to blood flow in the lung. </a:t>
            </a:r>
          </a:p>
          <a:p>
            <a:pPr algn="justLow">
              <a:buNone/>
            </a:pPr>
            <a:endParaRPr lang="en-US" dirty="0" smtClean="0">
              <a:latin typeface="Times New Roman" pitchFamily="18" charset="0"/>
              <a:cs typeface="Times New Roman" pitchFamily="18" charset="0"/>
            </a:endParaRPr>
          </a:p>
          <a:p>
            <a:pPr algn="justLow"/>
            <a:r>
              <a:rPr lang="en-US" b="1" dirty="0" smtClean="0">
                <a:latin typeface="Times New Roman" pitchFamily="18" charset="0"/>
                <a:cs typeface="Times New Roman" pitchFamily="18" charset="0"/>
              </a:rPr>
              <a:t>In the pulmonary circulation</a:t>
            </a:r>
            <a:r>
              <a:rPr lang="en-US" dirty="0" smtClean="0">
                <a:latin typeface="Times New Roman" pitchFamily="18" charset="0"/>
                <a:cs typeface="Times New Roman" pitchFamily="18" charset="0"/>
              </a:rPr>
              <a:t>, almost all the blood in the body passes via the pulmonary artery to the pulmonary capillary bed, where it is oxygenated and returned to the left atrium via the pulmonary veins .</a:t>
            </a:r>
          </a:p>
          <a:p>
            <a:pPr algn="justLow">
              <a:buNone/>
            </a:pPr>
            <a:endParaRPr lang="en-US" dirty="0" smtClean="0">
              <a:latin typeface="Times New Roman" pitchFamily="18" charset="0"/>
              <a:cs typeface="Times New Roman" pitchFamily="18" charset="0"/>
            </a:endParaRPr>
          </a:p>
          <a:p>
            <a:pPr algn="justLow"/>
            <a:r>
              <a:rPr lang="en-US" b="1" dirty="0" smtClean="0">
                <a:latin typeface="Times New Roman" pitchFamily="18" charset="0"/>
                <a:cs typeface="Times New Roman" pitchFamily="18" charset="0"/>
              </a:rPr>
              <a:t>The bronchial circulation</a:t>
            </a:r>
            <a:r>
              <a:rPr lang="en-US" dirty="0" smtClean="0">
                <a:latin typeface="Times New Roman" pitchFamily="18" charset="0"/>
                <a:cs typeface="Times New Roman" pitchFamily="18" charset="0"/>
              </a:rPr>
              <a:t> nourishes the trachea down to the terminal bronchioles and also supplies the pleura and lymph nodes. </a:t>
            </a:r>
          </a:p>
          <a:p>
            <a:pPr algn="justLow">
              <a:buNone/>
            </a:pPr>
            <a:endParaRPr lang="en-US" dirty="0" smtClean="0">
              <a:latin typeface="Times New Roman" pitchFamily="18" charset="0"/>
              <a:cs typeface="Times New Roman" pitchFamily="18" charset="0"/>
            </a:endParaRPr>
          </a:p>
          <a:p>
            <a:pPr algn="justLow"/>
            <a:r>
              <a:rPr lang="en-US" dirty="0" smtClean="0">
                <a:latin typeface="Times New Roman" pitchFamily="18" charset="0"/>
                <a:cs typeface="Times New Roman" pitchFamily="18" charset="0"/>
              </a:rPr>
              <a:t>It should be noted that lymphatic channels are more abundant in the lungs than in any other organ</a:t>
            </a:r>
          </a:p>
          <a:p>
            <a:pPr algn="justLow"/>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ar-IQ"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42910" y="642918"/>
            <a:ext cx="7858180" cy="857256"/>
          </a:xfrm>
        </p:spPr>
        <p:style>
          <a:lnRef idx="1">
            <a:schemeClr val="accent2"/>
          </a:lnRef>
          <a:fillRef idx="2">
            <a:schemeClr val="accent2"/>
          </a:fillRef>
          <a:effectRef idx="1">
            <a:schemeClr val="accent2"/>
          </a:effectRef>
          <a:fontRef idx="minor">
            <a:schemeClr val="dk1"/>
          </a:fontRef>
        </p:style>
        <p:txBody>
          <a:bodyPr>
            <a:normAutofit/>
          </a:bodyPr>
          <a:lstStyle/>
          <a:p>
            <a:pPr algn="ct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Physiology of the Respiratory system</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
        <p:nvSpPr>
          <p:cNvPr id="4099" name="Rectangle 3"/>
          <p:cNvSpPr>
            <a:spLocks noGrp="1" noChangeArrowheads="1"/>
          </p:cNvSpPr>
          <p:nvPr>
            <p:ph type="body" idx="1"/>
          </p:nvPr>
        </p:nvSpPr>
        <p:spPr>
          <a:xfrm>
            <a:off x="714347" y="1785925"/>
            <a:ext cx="7572429" cy="4357719"/>
          </a:xfrm>
        </p:spPr>
        <p:style>
          <a:lnRef idx="2">
            <a:schemeClr val="accent2"/>
          </a:lnRef>
          <a:fillRef idx="1">
            <a:schemeClr val="lt1"/>
          </a:fillRef>
          <a:effectRef idx="0">
            <a:schemeClr val="accent2"/>
          </a:effectRef>
          <a:fontRef idx="minor">
            <a:schemeClr val="dk1"/>
          </a:fontRef>
        </p:style>
        <p:txBody>
          <a:bodyPr>
            <a:normAutofit/>
          </a:bodyPr>
          <a:lstStyle/>
          <a:p>
            <a:r>
              <a:rPr lang="en-US" sz="2800" b="1" dirty="0" smtClean="0">
                <a:latin typeface="Times New Roman" pitchFamily="18" charset="0"/>
                <a:cs typeface="Times New Roman" pitchFamily="18" charset="0"/>
              </a:rPr>
              <a:t>Overview </a:t>
            </a:r>
            <a:endParaRPr lang="en-US" sz="2800" dirty="0" smtClean="0">
              <a:latin typeface="Times New Roman" pitchFamily="18" charset="0"/>
              <a:cs typeface="Times New Roman" pitchFamily="18" charset="0"/>
            </a:endParaRPr>
          </a:p>
          <a:p>
            <a:pPr algn="justLow"/>
            <a:r>
              <a:rPr lang="en-US" sz="2800" dirty="0" smtClean="0">
                <a:latin typeface="Times New Roman" pitchFamily="18" charset="0"/>
                <a:cs typeface="Times New Roman" pitchFamily="18" charset="0"/>
              </a:rPr>
              <a:t>Respiration, includes two processes:</a:t>
            </a:r>
          </a:p>
          <a:p>
            <a:pPr algn="justLow"/>
            <a:r>
              <a:rPr lang="en-US" sz="2800" b="1" dirty="0" smtClean="0">
                <a:latin typeface="Times New Roman" pitchFamily="18" charset="0"/>
                <a:cs typeface="Times New Roman" pitchFamily="18" charset="0"/>
              </a:rPr>
              <a:t>External respiration,</a:t>
            </a:r>
            <a:r>
              <a:rPr lang="en-US" sz="2800" dirty="0" smtClean="0">
                <a:latin typeface="Times New Roman" pitchFamily="18" charset="0"/>
                <a:cs typeface="Times New Roman" pitchFamily="18" charset="0"/>
              </a:rPr>
              <a:t> the absorption of O2 and removal of CO2 from the body as a whole</a:t>
            </a:r>
          </a:p>
          <a:p>
            <a:pPr algn="justLow"/>
            <a:r>
              <a:rPr lang="en-US" sz="2800" b="1" dirty="0" smtClean="0">
                <a:latin typeface="Times New Roman" pitchFamily="18" charset="0"/>
                <a:cs typeface="Times New Roman" pitchFamily="18" charset="0"/>
              </a:rPr>
              <a:t>Internal respiration:</a:t>
            </a:r>
            <a:r>
              <a:rPr lang="en-US" sz="2800" dirty="0" smtClean="0">
                <a:latin typeface="Times New Roman" pitchFamily="18" charset="0"/>
                <a:cs typeface="Times New Roman" pitchFamily="18" charset="0"/>
              </a:rPr>
              <a:t> the utilization of O2 and production of CO2 by cells and the gaseous exchanges between the cells and their fluid medium. </a:t>
            </a:r>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099">
                                            <p:bg/>
                                          </p:spTgt>
                                        </p:tgtEl>
                                        <p:attrNameLst>
                                          <p:attrName>style.visibility</p:attrName>
                                        </p:attrNameLst>
                                      </p:cBhvr>
                                      <p:to>
                                        <p:strVal val="visible"/>
                                      </p:to>
                                    </p:set>
                                    <p:animEffect transition="in" filter="wipe(left)">
                                      <p:cBhvr>
                                        <p:cTn id="7" dur="500"/>
                                        <p:tgtEl>
                                          <p:spTgt spid="4099">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099">
                                            <p:txEl>
                                              <p:pRg st="0" end="0"/>
                                            </p:txEl>
                                          </p:spTgt>
                                        </p:tgtEl>
                                        <p:attrNameLst>
                                          <p:attrName>style.visibility</p:attrName>
                                        </p:attrNameLst>
                                      </p:cBhvr>
                                      <p:to>
                                        <p:strVal val="visible"/>
                                      </p:to>
                                    </p:set>
                                    <p:animEffect transition="in" filter="wipe(left)">
                                      <p:cBhvr>
                                        <p:cTn id="12" dur="500"/>
                                        <p:tgtEl>
                                          <p:spTgt spid="40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099">
                                            <p:txEl>
                                              <p:pRg st="1" end="1"/>
                                            </p:txEl>
                                          </p:spTgt>
                                        </p:tgtEl>
                                        <p:attrNameLst>
                                          <p:attrName>style.visibility</p:attrName>
                                        </p:attrNameLst>
                                      </p:cBhvr>
                                      <p:to>
                                        <p:strVal val="visible"/>
                                      </p:to>
                                    </p:set>
                                    <p:animEffect transition="in" filter="wipe(left)">
                                      <p:cBhvr>
                                        <p:cTn id="17" dur="500"/>
                                        <p:tgtEl>
                                          <p:spTgt spid="409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099">
                                            <p:txEl>
                                              <p:pRg st="2" end="2"/>
                                            </p:txEl>
                                          </p:spTgt>
                                        </p:tgtEl>
                                        <p:attrNameLst>
                                          <p:attrName>style.visibility</p:attrName>
                                        </p:attrNameLst>
                                      </p:cBhvr>
                                      <p:to>
                                        <p:strVal val="visible"/>
                                      </p:to>
                                    </p:set>
                                    <p:animEffect transition="in" filter="wipe(left)">
                                      <p:cBhvr>
                                        <p:cTn id="22" dur="500"/>
                                        <p:tgtEl>
                                          <p:spTgt spid="409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099">
                                            <p:txEl>
                                              <p:pRg st="3" end="3"/>
                                            </p:txEl>
                                          </p:spTgt>
                                        </p:tgtEl>
                                        <p:attrNameLst>
                                          <p:attrName>style.visibility</p:attrName>
                                        </p:attrNameLst>
                                      </p:cBhvr>
                                      <p:to>
                                        <p:strVal val="visible"/>
                                      </p:to>
                                    </p:set>
                                    <p:animEffect transition="in" filter="wipe(left)">
                                      <p:cBhvr>
                                        <p:cTn id="27" dur="500"/>
                                        <p:tgtEl>
                                          <p:spTgt spid="40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17538" name="Rectangle 2"/>
          <p:cNvSpPr>
            <a:spLocks noGrp="1" noRot="1" noChangeArrowheads="1"/>
          </p:cNvSpPr>
          <p:nvPr>
            <p:ph type="title"/>
          </p:nvPr>
        </p:nvSpPr>
        <p:spPr>
          <a:xfrm>
            <a:off x="500034" y="357166"/>
            <a:ext cx="8072494" cy="785818"/>
          </a:xfrm>
        </p:spPr>
        <p:style>
          <a:lnRef idx="1">
            <a:schemeClr val="accent2"/>
          </a:lnRef>
          <a:fillRef idx="2">
            <a:schemeClr val="accent2"/>
          </a:fillRef>
          <a:effectRef idx="1">
            <a:schemeClr val="accent2"/>
          </a:effectRef>
          <a:fontRef idx="minor">
            <a:schemeClr val="dk1"/>
          </a:fontRef>
        </p:style>
        <p:txBody>
          <a:bodyPr>
            <a:noAutofit/>
          </a:bodyPr>
          <a:lstStyle/>
          <a:p>
            <a:pPr algn="ctr"/>
            <a:r>
              <a:rPr lang="en-US" sz="2400" b="1" dirty="0" smtClean="0">
                <a:latin typeface="Times New Roman" pitchFamily="18" charset="0"/>
                <a:cs typeface="Times New Roman" pitchFamily="18" charset="0"/>
              </a:rPr>
              <a:t/>
            </a:r>
            <a:br>
              <a:rPr lang="en-US" sz="2400" b="1" dirty="0" smtClean="0">
                <a:latin typeface="Times New Roman" pitchFamily="18" charset="0"/>
                <a:cs typeface="Times New Roman" pitchFamily="18" charset="0"/>
              </a:rPr>
            </a:br>
            <a:r>
              <a:rPr lang="en-US" sz="2400" b="1" dirty="0" smtClean="0">
                <a:latin typeface="Times New Roman" pitchFamily="18" charset="0"/>
                <a:cs typeface="Times New Roman" pitchFamily="18" charset="0"/>
              </a:rPr>
              <a:t/>
            </a:r>
            <a:br>
              <a:rPr lang="en-US" sz="2400" b="1" dirty="0" smtClean="0">
                <a:latin typeface="Times New Roman" pitchFamily="18" charset="0"/>
                <a:cs typeface="Times New Roman" pitchFamily="18" charset="0"/>
              </a:rPr>
            </a:b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MECHANICS OF RESPIRATION</a:t>
            </a:r>
            <a:b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b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INSPIRATION &amp; EXPIRATION</a:t>
            </a:r>
            <a:endParaRPr lang="en-US" sz="2000" dirty="0">
              <a:latin typeface="Times New Roman" pitchFamily="18" charset="0"/>
              <a:cs typeface="Times New Roman" pitchFamily="18" charset="0"/>
            </a:endParaRPr>
          </a:p>
        </p:txBody>
      </p:sp>
      <p:sp>
        <p:nvSpPr>
          <p:cNvPr id="1217539" name="Rectangle 3"/>
          <p:cNvSpPr>
            <a:spLocks noGrp="1" noChangeArrowheads="1"/>
          </p:cNvSpPr>
          <p:nvPr>
            <p:ph sz="quarter" idx="14"/>
          </p:nvPr>
        </p:nvSpPr>
        <p:spPr>
          <a:xfrm>
            <a:off x="500034" y="1357298"/>
            <a:ext cx="7929618" cy="5000660"/>
          </a:xfrm>
        </p:spPr>
        <p:style>
          <a:lnRef idx="2">
            <a:schemeClr val="dk1"/>
          </a:lnRef>
          <a:fillRef idx="1">
            <a:schemeClr val="lt1"/>
          </a:fillRef>
          <a:effectRef idx="0">
            <a:schemeClr val="dk1"/>
          </a:effectRef>
          <a:fontRef idx="minor">
            <a:schemeClr val="dk1"/>
          </a:fontRef>
        </p:style>
        <p:txBody>
          <a:bodyPr>
            <a:normAutofit/>
          </a:bodyPr>
          <a:lstStyle/>
          <a:p>
            <a:pPr algn="justLow"/>
            <a:r>
              <a:rPr lang="en-US" sz="2800" dirty="0" smtClean="0">
                <a:latin typeface="Times New Roman" pitchFamily="18" charset="0"/>
                <a:cs typeface="Times New Roman" pitchFamily="18" charset="0"/>
              </a:rPr>
              <a:t>The lungs and the chest wall are elastic structures. Normally no more than a thin layer of fluid is present between the lungs and the chest wall </a:t>
            </a:r>
            <a:r>
              <a:rPr lang="en-US" sz="2800" b="1" dirty="0" smtClean="0">
                <a:latin typeface="Times New Roman" pitchFamily="18" charset="0"/>
                <a:cs typeface="Times New Roman" pitchFamily="18" charset="0"/>
              </a:rPr>
              <a:t>(</a:t>
            </a:r>
            <a:r>
              <a:rPr lang="en-US" sz="2800" b="1" dirty="0" err="1" smtClean="0">
                <a:latin typeface="Times New Roman" pitchFamily="18" charset="0"/>
                <a:cs typeface="Times New Roman" pitchFamily="18" charset="0"/>
              </a:rPr>
              <a:t>intrapleural</a:t>
            </a:r>
            <a:r>
              <a:rPr lang="en-US" sz="2800" b="1" dirty="0" smtClean="0">
                <a:latin typeface="Times New Roman" pitchFamily="18" charset="0"/>
                <a:cs typeface="Times New Roman" pitchFamily="18" charset="0"/>
              </a:rPr>
              <a:t> space) </a:t>
            </a:r>
            <a:r>
              <a:rPr lang="en-US" sz="2800" dirty="0" smtClean="0">
                <a:latin typeface="Times New Roman" pitchFamily="18" charset="0"/>
                <a:cs typeface="Times New Roman" pitchFamily="18" charset="0"/>
              </a:rPr>
              <a:t>, which make the lungs slide easily on the chest wall.</a:t>
            </a:r>
          </a:p>
          <a:p>
            <a:pPr algn="justLow"/>
            <a:r>
              <a:rPr lang="en-US" sz="2800" dirty="0" smtClean="0">
                <a:latin typeface="Times New Roman" pitchFamily="18" charset="0"/>
                <a:cs typeface="Times New Roman" pitchFamily="18" charset="0"/>
              </a:rPr>
              <a:t>The pressure in the “space” between the lungs and chest wall called  </a:t>
            </a:r>
            <a:r>
              <a:rPr lang="en-US" sz="2800" b="1" dirty="0" smtClean="0">
                <a:latin typeface="Times New Roman" pitchFamily="18" charset="0"/>
                <a:cs typeface="Times New Roman" pitchFamily="18" charset="0"/>
              </a:rPr>
              <a:t>(</a:t>
            </a:r>
            <a:r>
              <a:rPr lang="en-US" sz="2800" b="1" dirty="0" err="1" smtClean="0">
                <a:latin typeface="Times New Roman" pitchFamily="18" charset="0"/>
                <a:cs typeface="Times New Roman" pitchFamily="18" charset="0"/>
              </a:rPr>
              <a:t>intrapleural</a:t>
            </a:r>
            <a:r>
              <a:rPr lang="en-US" sz="2800" b="1" dirty="0" smtClean="0">
                <a:latin typeface="Times New Roman" pitchFamily="18" charset="0"/>
                <a:cs typeface="Times New Roman" pitchFamily="18" charset="0"/>
              </a:rPr>
              <a:t> pressure)</a:t>
            </a:r>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17538"/>
                                        </p:tgtEl>
                                        <p:attrNameLst>
                                          <p:attrName>style.visibility</p:attrName>
                                        </p:attrNameLst>
                                      </p:cBhvr>
                                      <p:to>
                                        <p:strVal val="visible"/>
                                      </p:to>
                                    </p:set>
                                    <p:animEffect transition="in" filter="fade">
                                      <p:cBhvr>
                                        <p:cTn id="7" dur="2000"/>
                                        <p:tgtEl>
                                          <p:spTgt spid="12175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17539">
                                            <p:bg/>
                                          </p:spTgt>
                                        </p:tgtEl>
                                        <p:attrNameLst>
                                          <p:attrName>style.visibility</p:attrName>
                                        </p:attrNameLst>
                                      </p:cBhvr>
                                      <p:to>
                                        <p:strVal val="visible"/>
                                      </p:to>
                                    </p:set>
                                    <p:animEffect transition="in" filter="fade">
                                      <p:cBhvr>
                                        <p:cTn id="12" dur="2000"/>
                                        <p:tgtEl>
                                          <p:spTgt spid="1217539">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17539">
                                            <p:txEl>
                                              <p:pRg st="0" end="0"/>
                                            </p:txEl>
                                          </p:spTgt>
                                        </p:tgtEl>
                                        <p:attrNameLst>
                                          <p:attrName>style.visibility</p:attrName>
                                        </p:attrNameLst>
                                      </p:cBhvr>
                                      <p:to>
                                        <p:strVal val="visible"/>
                                      </p:to>
                                    </p:set>
                                    <p:animEffect transition="in" filter="fade">
                                      <p:cBhvr>
                                        <p:cTn id="17" dur="2000"/>
                                        <p:tgtEl>
                                          <p:spTgt spid="121753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17539">
                                            <p:txEl>
                                              <p:pRg st="1" end="1"/>
                                            </p:txEl>
                                          </p:spTgt>
                                        </p:tgtEl>
                                        <p:attrNameLst>
                                          <p:attrName>style.visibility</p:attrName>
                                        </p:attrNameLst>
                                      </p:cBhvr>
                                      <p:to>
                                        <p:strVal val="visible"/>
                                      </p:to>
                                    </p:set>
                                    <p:animEffect transition="in" filter="fade">
                                      <p:cBhvr>
                                        <p:cTn id="22" dur="2000"/>
                                        <p:tgtEl>
                                          <p:spTgt spid="121753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7538" grpId="0" animBg="1"/>
      <p:bldP spid="1217539" grpId="0" build="p"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18562" name="Rectangle 2"/>
          <p:cNvSpPr>
            <a:spLocks noGrp="1" noRot="1" noChangeArrowheads="1"/>
          </p:cNvSpPr>
          <p:nvPr>
            <p:ph type="title"/>
          </p:nvPr>
        </p:nvSpPr>
        <p:spPr>
          <a:xfrm>
            <a:off x="1000100" y="428604"/>
            <a:ext cx="7024744" cy="857256"/>
          </a:xfrm>
        </p:spPr>
        <p:style>
          <a:lnRef idx="1">
            <a:schemeClr val="accent2"/>
          </a:lnRef>
          <a:fillRef idx="2">
            <a:schemeClr val="accent2"/>
          </a:fillRef>
          <a:effectRef idx="1">
            <a:schemeClr val="accent2"/>
          </a:effectRef>
          <a:fontRef idx="minor">
            <a:schemeClr val="dk1"/>
          </a:fontRef>
        </p:style>
        <p:txBody>
          <a:bodyPr>
            <a:normAutofit/>
          </a:bodyPr>
          <a:lstStyle/>
          <a:p>
            <a:pPr algn="ct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Ventilation Cycle</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
        <p:nvSpPr>
          <p:cNvPr id="1218563" name="Rectangle 3"/>
          <p:cNvSpPr>
            <a:spLocks noGrp="1" noChangeArrowheads="1"/>
          </p:cNvSpPr>
          <p:nvPr>
            <p:ph sz="quarter" idx="14"/>
          </p:nvPr>
        </p:nvSpPr>
        <p:spPr>
          <a:xfrm>
            <a:off x="642910" y="1500174"/>
            <a:ext cx="7643866" cy="4714908"/>
          </a:xfrm>
        </p:spPr>
        <p:style>
          <a:lnRef idx="2">
            <a:schemeClr val="dk1"/>
          </a:lnRef>
          <a:fillRef idx="1">
            <a:schemeClr val="lt1"/>
          </a:fillRef>
          <a:effectRef idx="0">
            <a:schemeClr val="dk1"/>
          </a:effectRef>
          <a:fontRef idx="minor">
            <a:schemeClr val="dk1"/>
          </a:fontRef>
        </p:style>
        <p:txBody>
          <a:bodyPr>
            <a:normAutofit/>
          </a:bodyPr>
          <a:lstStyle/>
          <a:p>
            <a:pPr algn="justLow"/>
            <a:r>
              <a:rPr lang="en-US" sz="2800" dirty="0" smtClean="0">
                <a:latin typeface="Times New Roman" pitchFamily="18" charset="0"/>
                <a:cs typeface="Times New Roman" pitchFamily="18" charset="0"/>
              </a:rPr>
              <a:t>Pulmonary ventilation consists of two phases: inspiration and expiration. </a:t>
            </a:r>
          </a:p>
          <a:p>
            <a:pPr algn="justLow"/>
            <a:r>
              <a:rPr lang="en-US" sz="2800" dirty="0" smtClean="0">
                <a:latin typeface="Times New Roman" pitchFamily="18" charset="0"/>
                <a:cs typeface="Times New Roman" pitchFamily="18" charset="0"/>
              </a:rPr>
              <a:t> Inspiration (inhalation) and expiration (exhalation) are accomplished by alternately increasing and decreasing the volumes of the thorax and lungs .</a:t>
            </a:r>
            <a:endParaRPr lang="en-US" sz="2800" dirty="0">
              <a:latin typeface="Times New Roman" pitchFamily="18" charset="0"/>
              <a:cs typeface="Times New Roman" pitchFamily="18" charset="0"/>
            </a:endParaRPr>
          </a:p>
        </p:txBody>
      </p:sp>
      <p:pic>
        <p:nvPicPr>
          <p:cNvPr id="4" name="Picture 4" descr="4-4"/>
          <p:cNvPicPr>
            <a:picLocks noChangeAspect="1" noChangeArrowheads="1"/>
          </p:cNvPicPr>
          <p:nvPr/>
        </p:nvPicPr>
        <p:blipFill>
          <a:blip r:embed="rId3"/>
          <a:srcRect/>
          <a:stretch>
            <a:fillRect/>
          </a:stretch>
        </p:blipFill>
        <p:spPr bwMode="auto">
          <a:xfrm>
            <a:off x="4071934" y="3929066"/>
            <a:ext cx="4163774" cy="24288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18562"/>
                                        </p:tgtEl>
                                        <p:attrNameLst>
                                          <p:attrName>style.visibility</p:attrName>
                                        </p:attrNameLst>
                                      </p:cBhvr>
                                      <p:to>
                                        <p:strVal val="visible"/>
                                      </p:to>
                                    </p:set>
                                    <p:animEffect transition="in" filter="fade">
                                      <p:cBhvr>
                                        <p:cTn id="7" dur="2000"/>
                                        <p:tgtEl>
                                          <p:spTgt spid="121856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18563">
                                            <p:bg/>
                                          </p:spTgt>
                                        </p:tgtEl>
                                        <p:attrNameLst>
                                          <p:attrName>style.visibility</p:attrName>
                                        </p:attrNameLst>
                                      </p:cBhvr>
                                      <p:to>
                                        <p:strVal val="visible"/>
                                      </p:to>
                                    </p:set>
                                    <p:animEffect transition="in" filter="fade">
                                      <p:cBhvr>
                                        <p:cTn id="12" dur="2000"/>
                                        <p:tgtEl>
                                          <p:spTgt spid="1218563">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18563">
                                            <p:txEl>
                                              <p:pRg st="0" end="0"/>
                                            </p:txEl>
                                          </p:spTgt>
                                        </p:tgtEl>
                                        <p:attrNameLst>
                                          <p:attrName>style.visibility</p:attrName>
                                        </p:attrNameLst>
                                      </p:cBhvr>
                                      <p:to>
                                        <p:strVal val="visible"/>
                                      </p:to>
                                    </p:set>
                                    <p:animEffect transition="in" filter="fade">
                                      <p:cBhvr>
                                        <p:cTn id="17" dur="2000"/>
                                        <p:tgtEl>
                                          <p:spTgt spid="121856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18563">
                                            <p:txEl>
                                              <p:pRg st="1" end="1"/>
                                            </p:txEl>
                                          </p:spTgt>
                                        </p:tgtEl>
                                        <p:attrNameLst>
                                          <p:attrName>style.visibility</p:attrName>
                                        </p:attrNameLst>
                                      </p:cBhvr>
                                      <p:to>
                                        <p:strVal val="visible"/>
                                      </p:to>
                                    </p:set>
                                    <p:animEffect transition="in" filter="fade">
                                      <p:cBhvr>
                                        <p:cTn id="22" dur="2000"/>
                                        <p:tgtEl>
                                          <p:spTgt spid="121856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562" grpId="0" animBg="1"/>
      <p:bldP spid="1218563" grpId="0"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00100" y="571480"/>
            <a:ext cx="7024744" cy="686824"/>
          </a:xfrm>
        </p:spPr>
        <p:style>
          <a:lnRef idx="1">
            <a:schemeClr val="accent2"/>
          </a:lnRef>
          <a:fillRef idx="2">
            <a:schemeClr val="accent2"/>
          </a:fillRef>
          <a:effectRef idx="1">
            <a:schemeClr val="accent2"/>
          </a:effectRef>
          <a:fontRef idx="minor">
            <a:schemeClr val="dk1"/>
          </a:fontRef>
        </p:style>
        <p:txBody>
          <a:bodyPr>
            <a:normAutofit fontScale="90000"/>
          </a:bodyPr>
          <a:lstStyle/>
          <a:p>
            <a:pPr algn="ct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Physical Properties of the Lungs</a:t>
            </a:r>
            <a:endParaRPr lang="ar-IQ"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
        <p:nvSpPr>
          <p:cNvPr id="4" name="Content Placeholder 3"/>
          <p:cNvSpPr>
            <a:spLocks noGrp="1"/>
          </p:cNvSpPr>
          <p:nvPr>
            <p:ph idx="1"/>
          </p:nvPr>
        </p:nvSpPr>
        <p:spPr>
          <a:xfrm>
            <a:off x="785786" y="1428736"/>
            <a:ext cx="7643866" cy="4403893"/>
          </a:xfrm>
        </p:spPr>
        <p:style>
          <a:lnRef idx="2">
            <a:schemeClr val="accent2"/>
          </a:lnRef>
          <a:fillRef idx="1">
            <a:schemeClr val="lt1"/>
          </a:fillRef>
          <a:effectRef idx="0">
            <a:schemeClr val="accent2"/>
          </a:effectRef>
          <a:fontRef idx="minor">
            <a:schemeClr val="dk1"/>
          </a:fontRef>
        </p:style>
        <p:txBody>
          <a:bodyPr>
            <a:normAutofit/>
          </a:bodyPr>
          <a:lstStyle/>
          <a:p>
            <a:pPr algn="justLow">
              <a:buNone/>
            </a:pPr>
            <a:r>
              <a:rPr lang="en-US" b="1" dirty="0" smtClean="0">
                <a:latin typeface="Times New Roman" pitchFamily="18" charset="0"/>
                <a:cs typeface="Times New Roman" pitchFamily="18" charset="0"/>
              </a:rPr>
              <a:t>   A-Compliance</a:t>
            </a:r>
            <a:r>
              <a:rPr lang="en-US" dirty="0" smtClean="0">
                <a:latin typeface="Times New Roman" pitchFamily="18" charset="0"/>
                <a:cs typeface="Times New Roman" pitchFamily="18" charset="0"/>
              </a:rPr>
              <a:t>: In order for inspiration to occur, the lungs must be able to expand when stretched; they must have high </a:t>
            </a:r>
            <a:r>
              <a:rPr lang="en-US" b="1" dirty="0" smtClean="0">
                <a:latin typeface="Times New Roman" pitchFamily="18" charset="0"/>
                <a:cs typeface="Times New Roman" pitchFamily="18" charset="0"/>
              </a:rPr>
              <a:t>compliance.</a:t>
            </a:r>
            <a:endParaRPr lang="en-US" dirty="0" smtClean="0">
              <a:latin typeface="Times New Roman" pitchFamily="18" charset="0"/>
              <a:cs typeface="Times New Roman" pitchFamily="18" charset="0"/>
            </a:endParaRPr>
          </a:p>
          <a:p>
            <a:pPr algn="justLow"/>
            <a:r>
              <a:rPr lang="en-US" dirty="0" smtClean="0">
                <a:latin typeface="Times New Roman" pitchFamily="18" charset="0"/>
                <a:cs typeface="Times New Roman" pitchFamily="18" charset="0"/>
              </a:rPr>
              <a:t>The lungs are very distensible (stretchable), they are, in fact, about a hundred times more distensible than a toy balloon.</a:t>
            </a:r>
          </a:p>
          <a:p>
            <a:pPr algn="justLow"/>
            <a:r>
              <a:rPr lang="en-US" b="1" dirty="0" smtClean="0">
                <a:latin typeface="Times New Roman" pitchFamily="18" charset="0"/>
                <a:cs typeface="Times New Roman" pitchFamily="18" charset="0"/>
              </a:rPr>
              <a:t>Lung compliance </a:t>
            </a:r>
            <a:r>
              <a:rPr lang="en-US" dirty="0" smtClean="0">
                <a:latin typeface="Times New Roman" pitchFamily="18" charset="0"/>
                <a:cs typeface="Times New Roman" pitchFamily="18" charset="0"/>
              </a:rPr>
              <a:t>can be defined as the change in lung volume per change in trans pulmonary pressure, expressed symbolically as Δ V /Δ P.</a:t>
            </a:r>
          </a:p>
          <a:p>
            <a:pPr algn="justLow"/>
            <a:r>
              <a:rPr lang="en-US" dirty="0" smtClean="0">
                <a:latin typeface="Times New Roman" pitchFamily="18" charset="0"/>
                <a:cs typeface="Times New Roman" pitchFamily="18" charset="0"/>
              </a:rPr>
              <a:t>A pathological condition called </a:t>
            </a:r>
            <a:r>
              <a:rPr lang="en-US" b="1" dirty="0" smtClean="0">
                <a:latin typeface="Times New Roman" pitchFamily="18" charset="0"/>
                <a:cs typeface="Times New Roman" pitchFamily="18" charset="0"/>
              </a:rPr>
              <a:t>pulmonary fibrosis, decreases lung compliance.</a:t>
            </a:r>
            <a:endParaRPr lang="en-US" dirty="0" smtClean="0">
              <a:latin typeface="Times New Roman" pitchFamily="18" charset="0"/>
              <a:cs typeface="Times New Roman" pitchFamily="18" charset="0"/>
            </a:endParaRPr>
          </a:p>
          <a:p>
            <a:endParaRPr lang="ar-IQ"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043492" y="1500174"/>
            <a:ext cx="7243284" cy="4332455"/>
          </a:xfrm>
        </p:spPr>
        <p:style>
          <a:lnRef idx="2">
            <a:schemeClr val="dk1"/>
          </a:lnRef>
          <a:fillRef idx="1">
            <a:schemeClr val="lt1"/>
          </a:fillRef>
          <a:effectRef idx="0">
            <a:schemeClr val="dk1"/>
          </a:effectRef>
          <a:fontRef idx="minor">
            <a:schemeClr val="dk1"/>
          </a:fontRef>
        </p:style>
        <p:txBody>
          <a:bodyPr>
            <a:normAutofit/>
          </a:bodyPr>
          <a:lstStyle/>
          <a:p>
            <a:pPr algn="justLow"/>
            <a:endParaRPr lang="en-US" b="1" dirty="0" smtClean="0">
              <a:latin typeface="Times New Roman" pitchFamily="18" charset="0"/>
              <a:cs typeface="Times New Roman" pitchFamily="18" charset="0"/>
            </a:endParaRPr>
          </a:p>
          <a:p>
            <a:pPr algn="justLow">
              <a:buNone/>
            </a:pPr>
            <a:r>
              <a:rPr lang="en-US" b="1" dirty="0" smtClean="0">
                <a:latin typeface="Times New Roman" pitchFamily="18" charset="0"/>
                <a:cs typeface="Times New Roman" pitchFamily="18" charset="0"/>
              </a:rPr>
              <a:t>   B-Elasticity</a:t>
            </a:r>
            <a:r>
              <a:rPr lang="en-US" dirty="0" smtClean="0">
                <a:latin typeface="Times New Roman" pitchFamily="18" charset="0"/>
                <a:cs typeface="Times New Roman" pitchFamily="18" charset="0"/>
              </a:rPr>
              <a:t> : The tendency to get smaller is also aided by surface tension forces within the alveoli.</a:t>
            </a:r>
          </a:p>
          <a:p>
            <a:pPr algn="justLow"/>
            <a:r>
              <a:rPr lang="en-US" dirty="0" smtClean="0">
                <a:latin typeface="Times New Roman" pitchFamily="18" charset="0"/>
                <a:cs typeface="Times New Roman" pitchFamily="18" charset="0"/>
              </a:rPr>
              <a:t>The term elasticity refers to the tendency of a structure to return to its initial size after being distended. </a:t>
            </a:r>
          </a:p>
          <a:p>
            <a:pPr algn="justLow"/>
            <a:r>
              <a:rPr lang="en-US" dirty="0" smtClean="0">
                <a:latin typeface="Times New Roman" pitchFamily="18" charset="0"/>
                <a:cs typeface="Times New Roman" pitchFamily="18" charset="0"/>
              </a:rPr>
              <a:t>Because of their high content of </a:t>
            </a:r>
            <a:r>
              <a:rPr lang="en-US" dirty="0" err="1" smtClean="0">
                <a:latin typeface="Times New Roman" pitchFamily="18" charset="0"/>
                <a:cs typeface="Times New Roman" pitchFamily="18" charset="0"/>
              </a:rPr>
              <a:t>elastin</a:t>
            </a:r>
            <a:r>
              <a:rPr lang="en-US" dirty="0" smtClean="0">
                <a:latin typeface="Times New Roman" pitchFamily="18" charset="0"/>
                <a:cs typeface="Times New Roman" pitchFamily="18" charset="0"/>
              </a:rPr>
              <a:t> proteins, the lungs are very elastic and resist distension. </a:t>
            </a:r>
          </a:p>
          <a:p>
            <a:pPr algn="justLow"/>
            <a:endParaRPr lang="ar-IQ" dirty="0">
              <a:latin typeface="Times New Roman" pitchFamily="18" charset="0"/>
              <a:cs typeface="Times New Roman" pitchFamily="18" charset="0"/>
            </a:endParaRPr>
          </a:p>
        </p:txBody>
      </p:sp>
      <p:sp>
        <p:nvSpPr>
          <p:cNvPr id="5" name="Title 2"/>
          <p:cNvSpPr txBox="1">
            <a:spLocks/>
          </p:cNvSpPr>
          <p:nvPr/>
        </p:nvSpPr>
        <p:spPr>
          <a:xfrm>
            <a:off x="1000100" y="571480"/>
            <a:ext cx="7024744" cy="686824"/>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b">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imes New Roman" pitchFamily="18" charset="0"/>
                <a:ea typeface="+mn-ea"/>
                <a:cs typeface="Times New Roman" pitchFamily="18" charset="0"/>
              </a:rPr>
              <a:t>Physical Properties of the Lungs</a:t>
            </a:r>
            <a:endParaRPr kumimoji="0" lang="ar-IQ" sz="40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imes New Roman" pitchFamily="18" charset="0"/>
              <a:ea typeface="+mn-ea"/>
              <a:cs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043492" y="1500174"/>
            <a:ext cx="7243284" cy="4332455"/>
          </a:xfrm>
        </p:spPr>
        <p:style>
          <a:lnRef idx="2">
            <a:schemeClr val="dk1"/>
          </a:lnRef>
          <a:fillRef idx="1">
            <a:schemeClr val="lt1"/>
          </a:fillRef>
          <a:effectRef idx="0">
            <a:schemeClr val="dk1"/>
          </a:effectRef>
          <a:fontRef idx="minor">
            <a:schemeClr val="dk1"/>
          </a:fontRef>
        </p:style>
        <p:txBody>
          <a:bodyPr>
            <a:normAutofit/>
          </a:bodyPr>
          <a:lstStyle/>
          <a:p>
            <a:pPr algn="justLow">
              <a:buNone/>
            </a:pPr>
            <a:r>
              <a:rPr lang="en-US" b="1" dirty="0" smtClean="0">
                <a:latin typeface="Times New Roman" pitchFamily="18" charset="0"/>
                <a:cs typeface="Times New Roman" pitchFamily="18" charset="0"/>
              </a:rPr>
              <a:t>C-Surface Tension</a:t>
            </a:r>
            <a:endParaRPr lang="en-US" dirty="0" smtClean="0">
              <a:latin typeface="Times New Roman" pitchFamily="18" charset="0"/>
              <a:cs typeface="Times New Roman" pitchFamily="18" charset="0"/>
            </a:endParaRPr>
          </a:p>
          <a:p>
            <a:pPr algn="justLow"/>
            <a:r>
              <a:rPr lang="en-US" dirty="0" smtClean="0">
                <a:latin typeface="Times New Roman" pitchFamily="18" charset="0"/>
                <a:cs typeface="Times New Roman" pitchFamily="18" charset="0"/>
              </a:rPr>
              <a:t>The forces that act to resist distension include </a:t>
            </a:r>
            <a:r>
              <a:rPr lang="en-US" b="1" dirty="0" smtClean="0">
                <a:latin typeface="Times New Roman" pitchFamily="18" charset="0"/>
                <a:cs typeface="Times New Roman" pitchFamily="18" charset="0"/>
              </a:rPr>
              <a:t>elastic resistance and the surface tension</a:t>
            </a:r>
            <a:r>
              <a:rPr lang="en-US" dirty="0" smtClean="0">
                <a:latin typeface="Times New Roman" pitchFamily="18" charset="0"/>
                <a:cs typeface="Times New Roman" pitchFamily="18" charset="0"/>
              </a:rPr>
              <a:t> that is exerted by fluid in the alveoli. ''</a:t>
            </a:r>
          </a:p>
          <a:p>
            <a:pPr algn="justLow"/>
            <a:r>
              <a:rPr lang="en-US" dirty="0" smtClean="0">
                <a:latin typeface="Times New Roman" pitchFamily="18" charset="0"/>
                <a:cs typeface="Times New Roman" pitchFamily="18" charset="0"/>
              </a:rPr>
              <a:t>The thin film of fluid normally present in the alveolus has a surface tension, produced because water molecules at the surface are attracted more to other water molecules than to air.</a:t>
            </a:r>
          </a:p>
          <a:p>
            <a:pPr algn="justLow"/>
            <a:r>
              <a:rPr lang="en-US" dirty="0" smtClean="0">
                <a:latin typeface="Times New Roman" pitchFamily="18" charset="0"/>
                <a:cs typeface="Times New Roman" pitchFamily="18" charset="0"/>
              </a:rPr>
              <a:t>Alveolar fluid contains a substance that reduces surface tension. This substance is called surfactant .</a:t>
            </a:r>
          </a:p>
          <a:p>
            <a:endParaRPr lang="ar-IQ" dirty="0">
              <a:latin typeface="Times New Roman" pitchFamily="18" charset="0"/>
              <a:cs typeface="Times New Roman" pitchFamily="18" charset="0"/>
            </a:endParaRPr>
          </a:p>
        </p:txBody>
      </p:sp>
      <p:sp>
        <p:nvSpPr>
          <p:cNvPr id="5" name="Title 2"/>
          <p:cNvSpPr txBox="1">
            <a:spLocks/>
          </p:cNvSpPr>
          <p:nvPr/>
        </p:nvSpPr>
        <p:spPr>
          <a:xfrm>
            <a:off x="1000100" y="571480"/>
            <a:ext cx="7024744" cy="686824"/>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b">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imes New Roman" pitchFamily="18" charset="0"/>
                <a:ea typeface="+mn-ea"/>
                <a:cs typeface="Times New Roman" pitchFamily="18" charset="0"/>
              </a:rPr>
              <a:t>Physical Properties of the Lungs</a:t>
            </a:r>
            <a:endParaRPr kumimoji="0" lang="ar-IQ" sz="40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imes New Roman" pitchFamily="18" charset="0"/>
              <a:ea typeface="+mn-ea"/>
              <a:cs typeface="Times New Roman"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Rectangle 3"/>
          <p:cNvSpPr>
            <a:spLocks noGrp="1" noRot="1" noChangeArrowheads="1"/>
          </p:cNvSpPr>
          <p:nvPr>
            <p:ph type="body" idx="1"/>
          </p:nvPr>
        </p:nvSpPr>
        <p:spPr>
          <a:xfrm>
            <a:off x="642910" y="1571612"/>
            <a:ext cx="7929618" cy="4643470"/>
          </a:xfrm>
        </p:spPr>
        <p:style>
          <a:lnRef idx="2">
            <a:schemeClr val="dk1"/>
          </a:lnRef>
          <a:fillRef idx="1">
            <a:schemeClr val="lt1"/>
          </a:fillRef>
          <a:effectRef idx="0">
            <a:schemeClr val="dk1"/>
          </a:effectRef>
          <a:fontRef idx="minor">
            <a:schemeClr val="dk1"/>
          </a:fontRef>
        </p:style>
        <p:txBody>
          <a:bodyPr>
            <a:normAutofit/>
          </a:bodyPr>
          <a:lstStyle/>
          <a:p>
            <a:pPr algn="justLow"/>
            <a:r>
              <a:rPr lang="en-US" dirty="0" smtClean="0">
                <a:latin typeface="Times New Roman" pitchFamily="18" charset="0"/>
                <a:cs typeface="Times New Roman" pitchFamily="18" charset="0"/>
              </a:rPr>
              <a:t>surfactant is  substance that secreted into the </a:t>
            </a:r>
            <a:r>
              <a:rPr lang="en-US" b="1" dirty="0" smtClean="0">
                <a:latin typeface="Times New Roman" pitchFamily="18" charset="0"/>
                <a:cs typeface="Times New Roman" pitchFamily="18" charset="0"/>
              </a:rPr>
              <a:t>alveoli by type II alveolar cells</a:t>
            </a:r>
            <a:r>
              <a:rPr lang="en-US" dirty="0" smtClean="0">
                <a:latin typeface="Times New Roman" pitchFamily="18" charset="0"/>
                <a:cs typeface="Times New Roman" pitchFamily="18" charset="0"/>
              </a:rPr>
              <a:t>  and consists of phospholipids—primarily </a:t>
            </a:r>
            <a:r>
              <a:rPr lang="en-US" dirty="0" err="1" smtClean="0">
                <a:latin typeface="Times New Roman" pitchFamily="18" charset="0"/>
                <a:cs typeface="Times New Roman" pitchFamily="18" charset="0"/>
              </a:rPr>
              <a:t>phosphatidylcholine</a:t>
            </a:r>
            <a:r>
              <a:rPr lang="en-US" dirty="0" smtClean="0">
                <a:latin typeface="Times New Roman" pitchFamily="18" charset="0"/>
                <a:cs typeface="Times New Roman" pitchFamily="18" charset="0"/>
              </a:rPr>
              <a:t> and </a:t>
            </a:r>
            <a:r>
              <a:rPr lang="en-US" dirty="0" err="1" smtClean="0">
                <a:latin typeface="Times New Roman" pitchFamily="18" charset="0"/>
                <a:cs typeface="Times New Roman" pitchFamily="18" charset="0"/>
              </a:rPr>
              <a:t>phosphatidylglycerol</a:t>
            </a:r>
            <a:endParaRPr lang="en-US" dirty="0" smtClean="0">
              <a:latin typeface="Times New Roman" pitchFamily="18" charset="0"/>
              <a:cs typeface="Times New Roman" pitchFamily="18" charset="0"/>
            </a:endParaRPr>
          </a:p>
          <a:p>
            <a:pPr algn="justLow"/>
            <a:r>
              <a:rPr lang="en-US" dirty="0" smtClean="0">
                <a:latin typeface="Times New Roman" pitchFamily="18" charset="0"/>
                <a:cs typeface="Times New Roman" pitchFamily="18" charset="0"/>
              </a:rPr>
              <a:t>Together with hydrophobic surfactant proteins , Surfactant becomes interspersed between water molecules at the water–air interface; this reduces the hydrogen bonds between water molecules at the surface and thereby reduces the surface tension. </a:t>
            </a:r>
          </a:p>
          <a:p>
            <a:pPr algn="justLow"/>
            <a:r>
              <a:rPr lang="en-US" dirty="0" smtClean="0">
                <a:latin typeface="Times New Roman" pitchFamily="18" charset="0"/>
                <a:cs typeface="Times New Roman" pitchFamily="18" charset="0"/>
              </a:rPr>
              <a:t>Surfactant prevents alveoli from collapsing during expiration by reducing the surface tension , thus  the alveoli remain open and a residual volume of air remains in the lungs. </a:t>
            </a:r>
            <a:endParaRPr lang="en-US" dirty="0">
              <a:latin typeface="Times New Roman" pitchFamily="18" charset="0"/>
              <a:cs typeface="Times New Roman" pitchFamily="18" charset="0"/>
            </a:endParaRPr>
          </a:p>
        </p:txBody>
      </p:sp>
      <p:sp>
        <p:nvSpPr>
          <p:cNvPr id="5" name="Rectangle 2"/>
          <p:cNvSpPr txBox="1">
            <a:spLocks noRot="1" noChangeArrowheads="1"/>
          </p:cNvSpPr>
          <p:nvPr/>
        </p:nvSpPr>
        <p:spPr bwMode="auto">
          <a:xfrm>
            <a:off x="642910" y="714356"/>
            <a:ext cx="7897808" cy="584775"/>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square">
            <a:spAutoFit/>
          </a:bodyPr>
          <a:lstStyle/>
          <a:p>
            <a:pPr algn="ctr" rtl="0">
              <a:spcBef>
                <a:spcPct val="50000"/>
              </a:spcBef>
              <a:defRPr/>
            </a:pP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SURFACTANT</a:t>
            </a:r>
            <a:endParaRPr lang="en-US" altLang="zh-CN" sz="3200" kern="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4451">
                                            <p:bg/>
                                          </p:spTgt>
                                        </p:tgtEl>
                                        <p:attrNameLst>
                                          <p:attrName>style.visibility</p:attrName>
                                        </p:attrNameLst>
                                      </p:cBhvr>
                                      <p:to>
                                        <p:strVal val="visible"/>
                                      </p:to>
                                    </p:set>
                                    <p:animEffect transition="in" filter="blinds(horizontal)">
                                      <p:cBhvr>
                                        <p:cTn id="7" dur="500"/>
                                        <p:tgtEl>
                                          <p:spTgt spid="104451">
                                            <p:bg/>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4451">
                                            <p:txEl>
                                              <p:pRg st="0" end="0"/>
                                            </p:txEl>
                                          </p:spTgt>
                                        </p:tgtEl>
                                        <p:attrNameLst>
                                          <p:attrName>style.visibility</p:attrName>
                                        </p:attrNameLst>
                                      </p:cBhvr>
                                      <p:to>
                                        <p:strVal val="visible"/>
                                      </p:to>
                                    </p:set>
                                    <p:animEffect transition="in" filter="blinds(horizontal)">
                                      <p:cBhvr>
                                        <p:cTn id="12" dur="500"/>
                                        <p:tgtEl>
                                          <p:spTgt spid="10445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4451">
                                            <p:txEl>
                                              <p:pRg st="1" end="1"/>
                                            </p:txEl>
                                          </p:spTgt>
                                        </p:tgtEl>
                                        <p:attrNameLst>
                                          <p:attrName>style.visibility</p:attrName>
                                        </p:attrNameLst>
                                      </p:cBhvr>
                                      <p:to>
                                        <p:strVal val="visible"/>
                                      </p:to>
                                    </p:set>
                                    <p:animEffect transition="in" filter="blinds(horizontal)">
                                      <p:cBhvr>
                                        <p:cTn id="17" dur="500"/>
                                        <p:tgtEl>
                                          <p:spTgt spid="10445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4451">
                                            <p:txEl>
                                              <p:pRg st="2" end="2"/>
                                            </p:txEl>
                                          </p:spTgt>
                                        </p:tgtEl>
                                        <p:attrNameLst>
                                          <p:attrName>style.visibility</p:attrName>
                                        </p:attrNameLst>
                                      </p:cBhvr>
                                      <p:to>
                                        <p:strVal val="visible"/>
                                      </p:to>
                                    </p:set>
                                    <p:animEffect transition="in" filter="blinds(horizontal)">
                                      <p:cBhvr>
                                        <p:cTn id="22" dur="500"/>
                                        <p:tgtEl>
                                          <p:spTgt spid="10445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1" grpId="0" build="p"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9" name="Rectangle 3"/>
          <p:cNvSpPr>
            <a:spLocks noGrp="1" noRot="1" noChangeArrowheads="1"/>
          </p:cNvSpPr>
          <p:nvPr>
            <p:ph type="body" idx="1"/>
          </p:nvPr>
        </p:nvSpPr>
        <p:spPr>
          <a:xfrm>
            <a:off x="500034" y="1000108"/>
            <a:ext cx="8143932" cy="5500726"/>
          </a:xfrm>
          <a:ln w="38100"/>
        </p:spPr>
        <p:style>
          <a:lnRef idx="2">
            <a:schemeClr val="dk1"/>
          </a:lnRef>
          <a:fillRef idx="1">
            <a:schemeClr val="lt1"/>
          </a:fillRef>
          <a:effectRef idx="0">
            <a:schemeClr val="dk1"/>
          </a:effectRef>
          <a:fontRef idx="minor">
            <a:schemeClr val="dk1"/>
          </a:fontRef>
        </p:style>
        <p:txBody>
          <a:bodyPr>
            <a:normAutofit/>
          </a:bodyPr>
          <a:lstStyle/>
          <a:p>
            <a:pPr algn="justLow"/>
            <a:endParaRPr lang="en-US" dirty="0" smtClean="0">
              <a:latin typeface="Times New Roman" pitchFamily="18" charset="0"/>
              <a:cs typeface="Times New Roman" pitchFamily="18" charset="0"/>
            </a:endParaRPr>
          </a:p>
          <a:p>
            <a:pPr algn="justLow"/>
            <a:r>
              <a:rPr lang="en-US" dirty="0" smtClean="0">
                <a:latin typeface="Times New Roman" pitchFamily="18" charset="0"/>
                <a:cs typeface="Times New Roman" pitchFamily="18" charset="0"/>
              </a:rPr>
              <a:t>Surfactant begins to be produced in late fetal life. For this reason, premature babies are sometimes born with lungs that lack sufficient surfactant and their alveoli are collapsed as a result. This condition is called </a:t>
            </a:r>
            <a:r>
              <a:rPr lang="en-US" b="1" dirty="0" smtClean="0">
                <a:latin typeface="Times New Roman" pitchFamily="18" charset="0"/>
                <a:cs typeface="Times New Roman" pitchFamily="18" charset="0"/>
              </a:rPr>
              <a:t>respiratory distress syndrome </a:t>
            </a:r>
            <a:r>
              <a:rPr lang="en-US" dirty="0" smtClean="0">
                <a:latin typeface="Times New Roman" pitchFamily="18" charset="0"/>
                <a:cs typeface="Times New Roman" pitchFamily="18" charset="0"/>
              </a:rPr>
              <a:t>RDS). </a:t>
            </a:r>
          </a:p>
          <a:p>
            <a:pPr algn="justLow"/>
            <a:r>
              <a:rPr lang="en-US" dirty="0" smtClean="0">
                <a:latin typeface="Times New Roman" pitchFamily="18" charset="0"/>
                <a:cs typeface="Times New Roman" pitchFamily="18" charset="0"/>
              </a:rPr>
              <a:t>A full-term pregnancy lasts 37 to 42 weeks. RDS occurs in about 60% of babies born at less than 28 weeks 30</a:t>
            </a:r>
            <a:r>
              <a:rPr lang="ar-IQ"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of babies born at 28 to 34 weeks, and less than 5% of babies born after 34 weeks of gestation. The risk of RDS can be assessed by analysis of amniotic fluid (surrounding the fetus), and mothers can be given an exogenous corticosteroids to accelerate the maturation of their fetus’s lungs. </a:t>
            </a:r>
          </a:p>
          <a:p>
            <a:pPr eaLnBrk="1" hangingPunct="1"/>
            <a:endParaRPr lang="en-US" altLang="zh-CN" sz="2400" dirty="0" smtClean="0">
              <a:latin typeface="Times New Roman" pitchFamily="18" charset="0"/>
              <a:ea typeface="Arial Unicode MS" pitchFamily="34" charset="-128"/>
              <a:cs typeface="Times New Roman" pitchFamily="18" charset="0"/>
            </a:endParaRPr>
          </a:p>
        </p:txBody>
      </p:sp>
      <p:sp>
        <p:nvSpPr>
          <p:cNvPr id="4" name="Rectangle 2"/>
          <p:cNvSpPr txBox="1">
            <a:spLocks noRot="1" noChangeArrowheads="1"/>
          </p:cNvSpPr>
          <p:nvPr/>
        </p:nvSpPr>
        <p:spPr bwMode="auto">
          <a:xfrm>
            <a:off x="500034" y="357166"/>
            <a:ext cx="8143932" cy="646331"/>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square">
            <a:spAutoFit/>
          </a:bodyPr>
          <a:lstStyle/>
          <a:p>
            <a:pPr algn="ctr" rtl="0">
              <a:spcBef>
                <a:spcPct val="50000"/>
              </a:spcBef>
              <a:defRPr/>
            </a:pPr>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SURFACTANT</a:t>
            </a:r>
            <a:endParaRPr lang="en-US" altLang="zh-CN" sz="3600" kern="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1619">
                                            <p:bg/>
                                          </p:spTgt>
                                        </p:tgtEl>
                                        <p:attrNameLst>
                                          <p:attrName>style.visibility</p:attrName>
                                        </p:attrNameLst>
                                      </p:cBhvr>
                                      <p:to>
                                        <p:strVal val="visible"/>
                                      </p:to>
                                    </p:set>
                                    <p:animEffect transition="in" filter="wipe(left)">
                                      <p:cBhvr>
                                        <p:cTn id="7" dur="500"/>
                                        <p:tgtEl>
                                          <p:spTgt spid="111619">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1619">
                                            <p:txEl>
                                              <p:pRg st="1" end="1"/>
                                            </p:txEl>
                                          </p:spTgt>
                                        </p:tgtEl>
                                        <p:attrNameLst>
                                          <p:attrName>style.visibility</p:attrName>
                                        </p:attrNameLst>
                                      </p:cBhvr>
                                      <p:to>
                                        <p:strVal val="visible"/>
                                      </p:to>
                                    </p:set>
                                    <p:animEffect transition="in" filter="wipe(left)">
                                      <p:cBhvr>
                                        <p:cTn id="12" dur="500"/>
                                        <p:tgtEl>
                                          <p:spTgt spid="1116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1619">
                                            <p:txEl>
                                              <p:pRg st="2" end="2"/>
                                            </p:txEl>
                                          </p:spTgt>
                                        </p:tgtEl>
                                        <p:attrNameLst>
                                          <p:attrName>style.visibility</p:attrName>
                                        </p:attrNameLst>
                                      </p:cBhvr>
                                      <p:to>
                                        <p:strVal val="visible"/>
                                      </p:to>
                                    </p:set>
                                    <p:animEffect transition="in" filter="wipe(left)">
                                      <p:cBhvr>
                                        <p:cTn id="17" dur="500"/>
                                        <p:tgtEl>
                                          <p:spTgt spid="1116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build="p"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500034" y="357166"/>
            <a:ext cx="8143932" cy="841376"/>
          </a:xfrm>
        </p:spPr>
        <p:style>
          <a:lnRef idx="1">
            <a:schemeClr val="accent2"/>
          </a:lnRef>
          <a:fillRef idx="2">
            <a:schemeClr val="accent2"/>
          </a:fillRef>
          <a:effectRef idx="1">
            <a:schemeClr val="accent2"/>
          </a:effectRef>
          <a:fontRef idx="minor">
            <a:schemeClr val="dk1"/>
          </a:fontRef>
        </p:style>
        <p:txBody>
          <a:bodyPr>
            <a:normAutofit/>
          </a:bodyPr>
          <a:lstStyle/>
          <a:p>
            <a:pPr algn="ct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LUNG</a:t>
            </a:r>
            <a:r>
              <a:rPr lang="en-US" sz="3200" b="1" dirty="0" smtClean="0">
                <a:latin typeface="Times New Roman" pitchFamily="18" charset="0"/>
                <a:cs typeface="Times New Roman" pitchFamily="18" charset="0"/>
              </a:rPr>
              <a:t> </a:t>
            </a: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VOLUMES</a:t>
            </a:r>
            <a:endParaRPr lang="en-US" sz="3200" dirty="0">
              <a:latin typeface="Times New Roman" pitchFamily="18" charset="0"/>
              <a:cs typeface="Times New Roman" pitchFamily="18" charset="0"/>
            </a:endParaRPr>
          </a:p>
        </p:txBody>
      </p:sp>
      <p:sp>
        <p:nvSpPr>
          <p:cNvPr id="41987" name="Rectangle 3"/>
          <p:cNvSpPr>
            <a:spLocks noGrp="1" noChangeArrowheads="1"/>
          </p:cNvSpPr>
          <p:nvPr>
            <p:ph type="body" idx="1"/>
          </p:nvPr>
        </p:nvSpPr>
        <p:spPr>
          <a:xfrm>
            <a:off x="642910" y="1428736"/>
            <a:ext cx="7643865" cy="5072098"/>
          </a:xfrm>
          <a:ln w="38100"/>
        </p:spPr>
        <p:style>
          <a:lnRef idx="2">
            <a:schemeClr val="dk1"/>
          </a:lnRef>
          <a:fillRef idx="1">
            <a:schemeClr val="lt1"/>
          </a:fillRef>
          <a:effectRef idx="0">
            <a:schemeClr val="dk1"/>
          </a:effectRef>
          <a:fontRef idx="minor">
            <a:schemeClr val="dk1"/>
          </a:fontRef>
        </p:style>
        <p:txBody>
          <a:bodyPr>
            <a:normAutofit/>
          </a:bodyPr>
          <a:lstStyle/>
          <a:p>
            <a:pPr lvl="0" algn="justLow"/>
            <a:endParaRPr lang="en-US" b="1" dirty="0" smtClean="0">
              <a:latin typeface="Times New Roman" pitchFamily="18" charset="0"/>
              <a:cs typeface="Times New Roman" pitchFamily="18" charset="0"/>
            </a:endParaRPr>
          </a:p>
          <a:p>
            <a:pPr lvl="0" algn="justLow"/>
            <a:r>
              <a:rPr lang="en-US" b="1" dirty="0" smtClean="0">
                <a:latin typeface="Times New Roman" pitchFamily="18" charset="0"/>
                <a:cs typeface="Times New Roman" pitchFamily="18" charset="0"/>
              </a:rPr>
              <a:t>Tidal volume</a:t>
            </a:r>
            <a:r>
              <a:rPr lang="en-US" dirty="0" smtClean="0">
                <a:latin typeface="Times New Roman" pitchFamily="18" charset="0"/>
                <a:cs typeface="Times New Roman" pitchFamily="18" charset="0"/>
              </a:rPr>
              <a:t> : is the amount of air that moves into the lungs with each inspiration or the amount that moves out with each expiration. </a:t>
            </a:r>
          </a:p>
          <a:p>
            <a:pPr lvl="0" algn="justLow"/>
            <a:endParaRPr lang="en-US" dirty="0" smtClean="0">
              <a:latin typeface="Times New Roman" pitchFamily="18" charset="0"/>
              <a:cs typeface="Times New Roman" pitchFamily="18" charset="0"/>
            </a:endParaRPr>
          </a:p>
          <a:p>
            <a:pPr lvl="0" algn="justLow"/>
            <a:r>
              <a:rPr lang="en-US" dirty="0" smtClean="0">
                <a:latin typeface="Times New Roman" pitchFamily="18" charset="0"/>
                <a:cs typeface="Times New Roman" pitchFamily="18" charset="0"/>
              </a:rPr>
              <a:t>The air left in the lungs after a maximal expiratory effort is </a:t>
            </a:r>
            <a:r>
              <a:rPr lang="en-US" b="1" dirty="0" smtClean="0">
                <a:latin typeface="Times New Roman" pitchFamily="18" charset="0"/>
                <a:cs typeface="Times New Roman" pitchFamily="18" charset="0"/>
              </a:rPr>
              <a:t>the residual volume</a:t>
            </a:r>
            <a:endParaRPr lang="en-US" dirty="0" smtClean="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1987">
                                            <p:bg/>
                                          </p:spTgt>
                                        </p:tgtEl>
                                        <p:attrNameLst>
                                          <p:attrName>style.visibility</p:attrName>
                                        </p:attrNameLst>
                                      </p:cBhvr>
                                      <p:to>
                                        <p:strVal val="visible"/>
                                      </p:to>
                                    </p:set>
                                    <p:animEffect transition="in" filter="wipe(left)">
                                      <p:cBhvr>
                                        <p:cTn id="7" dur="500"/>
                                        <p:tgtEl>
                                          <p:spTgt spid="41987">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1987">
                                            <p:txEl>
                                              <p:pRg st="1" end="1"/>
                                            </p:txEl>
                                          </p:spTgt>
                                        </p:tgtEl>
                                        <p:attrNameLst>
                                          <p:attrName>style.visibility</p:attrName>
                                        </p:attrNameLst>
                                      </p:cBhvr>
                                      <p:to>
                                        <p:strVal val="visible"/>
                                      </p:to>
                                    </p:set>
                                    <p:animEffect transition="in" filter="wipe(left)">
                                      <p:cBhvr>
                                        <p:cTn id="12" dur="500"/>
                                        <p:tgtEl>
                                          <p:spTgt spid="419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1987">
                                            <p:txEl>
                                              <p:pRg st="3" end="3"/>
                                            </p:txEl>
                                          </p:spTgt>
                                        </p:tgtEl>
                                        <p:attrNameLst>
                                          <p:attrName>style.visibility</p:attrName>
                                        </p:attrNameLst>
                                      </p:cBhvr>
                                      <p:to>
                                        <p:strVal val="visible"/>
                                      </p:to>
                                    </p:set>
                                    <p:animEffect transition="in" filter="wipe(left)">
                                      <p:cBhvr>
                                        <p:cTn id="17" dur="500"/>
                                        <p:tgtEl>
                                          <p:spTgt spid="4198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bldLvl="5"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31874" name="Rectangle 2"/>
          <p:cNvSpPr>
            <a:spLocks noGrp="1" noRot="1" noChangeArrowheads="1"/>
          </p:cNvSpPr>
          <p:nvPr>
            <p:ph type="title"/>
          </p:nvPr>
        </p:nvSpPr>
        <p:spPr>
          <a:xfrm>
            <a:off x="500034" y="500042"/>
            <a:ext cx="7772400" cy="928686"/>
          </a:xfrm>
        </p:spPr>
        <p:style>
          <a:lnRef idx="1">
            <a:schemeClr val="accent2"/>
          </a:lnRef>
          <a:fillRef idx="2">
            <a:schemeClr val="accent2"/>
          </a:fillRef>
          <a:effectRef idx="1">
            <a:schemeClr val="accent2"/>
          </a:effectRef>
          <a:fontRef idx="minor">
            <a:schemeClr val="dk1"/>
          </a:fontRef>
        </p:style>
        <p:txBody>
          <a:bodyPr/>
          <a:lstStyle/>
          <a:p>
            <a:pPr algn="ct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LUNG</a:t>
            </a:r>
            <a:r>
              <a:rPr lang="en-US" b="1" dirty="0" smtClean="0">
                <a:latin typeface="Times New Roman" pitchFamily="18" charset="0"/>
                <a:cs typeface="Times New Roman" pitchFamily="18" charset="0"/>
              </a:rPr>
              <a:t> </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VOLUMES</a:t>
            </a:r>
            <a:endParaRPr lang="en-US" dirty="0">
              <a:latin typeface="Times New Roman" pitchFamily="18" charset="0"/>
              <a:cs typeface="Times New Roman" pitchFamily="18" charset="0"/>
            </a:endParaRPr>
          </a:p>
        </p:txBody>
      </p:sp>
      <p:sp>
        <p:nvSpPr>
          <p:cNvPr id="1231875" name="Rectangle 3"/>
          <p:cNvSpPr>
            <a:spLocks noGrp="1" noChangeArrowheads="1"/>
          </p:cNvSpPr>
          <p:nvPr>
            <p:ph type="body" idx="1"/>
          </p:nvPr>
        </p:nvSpPr>
        <p:spPr>
          <a:xfrm>
            <a:off x="714348" y="1600200"/>
            <a:ext cx="7429552" cy="4614882"/>
          </a:xfrm>
        </p:spPr>
        <p:style>
          <a:lnRef idx="2">
            <a:schemeClr val="dk1"/>
          </a:lnRef>
          <a:fillRef idx="1">
            <a:schemeClr val="lt1"/>
          </a:fillRef>
          <a:effectRef idx="0">
            <a:schemeClr val="dk1"/>
          </a:effectRef>
          <a:fontRef idx="minor">
            <a:schemeClr val="dk1"/>
          </a:fontRef>
        </p:style>
        <p:txBody>
          <a:bodyPr>
            <a:normAutofit fontScale="77500" lnSpcReduction="20000"/>
          </a:bodyPr>
          <a:lstStyle/>
          <a:p>
            <a:pPr lvl="0" algn="justLow"/>
            <a:r>
              <a:rPr lang="en-US" dirty="0" smtClean="0">
                <a:latin typeface="Times New Roman" pitchFamily="18" charset="0"/>
                <a:cs typeface="Times New Roman" pitchFamily="18" charset="0"/>
              </a:rPr>
              <a:t>The space in the conducting zone of the airways occupied by gas that does not exchange with blood in the pulmonary vessels is the </a:t>
            </a:r>
            <a:r>
              <a:rPr lang="en-US" b="1" dirty="0" smtClean="0">
                <a:latin typeface="Times New Roman" pitchFamily="18" charset="0"/>
                <a:cs typeface="Times New Roman" pitchFamily="18" charset="0"/>
              </a:rPr>
              <a:t>respiratory dead space</a:t>
            </a:r>
            <a:r>
              <a:rPr lang="ar-IQ" dirty="0" smtClean="0">
                <a:latin typeface="Times New Roman" pitchFamily="18" charset="0"/>
                <a:cs typeface="Times New Roman" pitchFamily="18" charset="0"/>
              </a:rPr>
              <a:t>.</a:t>
            </a:r>
            <a:endParaRPr lang="en-US" dirty="0" smtClean="0">
              <a:latin typeface="Times New Roman" pitchFamily="18" charset="0"/>
              <a:cs typeface="Times New Roman" pitchFamily="18" charset="0"/>
            </a:endParaRPr>
          </a:p>
          <a:p>
            <a:pPr lvl="0" algn="justLow"/>
            <a:endParaRPr lang="en-US" dirty="0" smtClean="0">
              <a:latin typeface="Times New Roman" pitchFamily="18" charset="0"/>
              <a:cs typeface="Times New Roman" pitchFamily="18" charset="0"/>
            </a:endParaRPr>
          </a:p>
          <a:p>
            <a:pPr lvl="0" algn="justLow"/>
            <a:r>
              <a:rPr lang="en-US" b="1" dirty="0" smtClean="0">
                <a:latin typeface="Times New Roman" pitchFamily="18" charset="0"/>
                <a:cs typeface="Times New Roman" pitchFamily="18" charset="0"/>
              </a:rPr>
              <a:t>The forced vital capacity (FVC )</a:t>
            </a:r>
            <a:r>
              <a:rPr lang="en-US" dirty="0" smtClean="0">
                <a:latin typeface="Times New Roman" pitchFamily="18" charset="0"/>
                <a:cs typeface="Times New Roman" pitchFamily="18" charset="0"/>
              </a:rPr>
              <a:t> the largest amount of air that can be </a:t>
            </a:r>
            <a:r>
              <a:rPr lang="en-US" b="1" dirty="0" smtClean="0">
                <a:latin typeface="Times New Roman" pitchFamily="18" charset="0"/>
                <a:cs typeface="Times New Roman" pitchFamily="18" charset="0"/>
              </a:rPr>
              <a:t>expired</a:t>
            </a:r>
            <a:r>
              <a:rPr lang="en-US"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after a maximal </a:t>
            </a:r>
            <a:r>
              <a:rPr lang="en-US" b="1" dirty="0" err="1" smtClean="0">
                <a:latin typeface="Times New Roman" pitchFamily="18" charset="0"/>
                <a:cs typeface="Times New Roman" pitchFamily="18" charset="0"/>
              </a:rPr>
              <a:t>inspiratory</a:t>
            </a:r>
            <a:r>
              <a:rPr lang="en-US" b="1" dirty="0" smtClean="0">
                <a:latin typeface="Times New Roman" pitchFamily="18" charset="0"/>
                <a:cs typeface="Times New Roman" pitchFamily="18" charset="0"/>
              </a:rPr>
              <a:t> effort</a:t>
            </a:r>
            <a:r>
              <a:rPr lang="en-US" dirty="0" smtClean="0">
                <a:latin typeface="Times New Roman" pitchFamily="18" charset="0"/>
                <a:cs typeface="Times New Roman" pitchFamily="18" charset="0"/>
              </a:rPr>
              <a:t>, is frequently measured clinically as </a:t>
            </a:r>
            <a:r>
              <a:rPr lang="en-US" b="1" dirty="0" smtClean="0">
                <a:latin typeface="Times New Roman" pitchFamily="18" charset="0"/>
                <a:cs typeface="Times New Roman" pitchFamily="18" charset="0"/>
              </a:rPr>
              <a:t>an index of pulmonary function</a:t>
            </a:r>
            <a:r>
              <a:rPr lang="en-US" dirty="0" smtClean="0">
                <a:latin typeface="Times New Roman" pitchFamily="18" charset="0"/>
                <a:cs typeface="Times New Roman" pitchFamily="18" charset="0"/>
              </a:rPr>
              <a:t>. It gives useful information about the strength of the respiratory muscles and other aspects of pulmonary function</a:t>
            </a:r>
            <a:r>
              <a:rPr lang="ar-IQ" dirty="0" smtClean="0">
                <a:latin typeface="Times New Roman" pitchFamily="18" charset="0"/>
                <a:cs typeface="Times New Roman" pitchFamily="18" charset="0"/>
              </a:rPr>
              <a:t>.</a:t>
            </a:r>
            <a:endParaRPr lang="en-US" dirty="0" smtClean="0">
              <a:latin typeface="Times New Roman" pitchFamily="18" charset="0"/>
              <a:cs typeface="Times New Roman" pitchFamily="18" charset="0"/>
            </a:endParaRPr>
          </a:p>
          <a:p>
            <a:pPr lvl="0" algn="justLow"/>
            <a:endParaRPr lang="en-US" dirty="0" smtClean="0">
              <a:latin typeface="Times New Roman" pitchFamily="18" charset="0"/>
              <a:cs typeface="Times New Roman" pitchFamily="18" charset="0"/>
            </a:endParaRPr>
          </a:p>
          <a:p>
            <a:pPr lvl="0" algn="justLow"/>
            <a:r>
              <a:rPr lang="en-US" dirty="0" smtClean="0">
                <a:latin typeface="Times New Roman" pitchFamily="18" charset="0"/>
                <a:cs typeface="Times New Roman" pitchFamily="18" charset="0"/>
              </a:rPr>
              <a:t>The fraction of the vital capacity expired during the first second of a forced expiration is referred to as</a:t>
            </a:r>
            <a:r>
              <a:rPr lang="en-US" dirty="0" smtClean="0"/>
              <a:t> </a:t>
            </a:r>
            <a:r>
              <a:rPr lang="en-US" dirty="0" smtClean="0">
                <a:latin typeface="Times New Roman" pitchFamily="18" charset="0"/>
                <a:cs typeface="Times New Roman" pitchFamily="18" charset="0"/>
              </a:rPr>
              <a:t>the forced expiratory volume in one second (FEV1) </a:t>
            </a:r>
          </a:p>
          <a:p>
            <a:pPr lvl="0" algn="justLow">
              <a:buNone/>
            </a:pPr>
            <a:endParaRPr lang="en-US" dirty="0" smtClean="0">
              <a:latin typeface="Times New Roman" pitchFamily="18" charset="0"/>
              <a:cs typeface="Times New Roman" pitchFamily="18" charset="0"/>
            </a:endParaRPr>
          </a:p>
          <a:p>
            <a:pPr algn="justLow"/>
            <a:r>
              <a:rPr lang="en-US" b="1" dirty="0" smtClean="0">
                <a:latin typeface="Times New Roman" pitchFamily="18" charset="0"/>
                <a:cs typeface="Times New Roman" pitchFamily="18" charset="0"/>
              </a:rPr>
              <a:t>The FEV1 to FVC ratio (FEV1/FVC)</a:t>
            </a:r>
            <a:r>
              <a:rPr lang="en-US" dirty="0" smtClean="0">
                <a:latin typeface="Times New Roman" pitchFamily="18" charset="0"/>
                <a:cs typeface="Times New Roman" pitchFamily="18" charset="0"/>
              </a:rPr>
              <a:t> is a useful tool in the diagnosis of airway disease .</a:t>
            </a:r>
          </a:p>
          <a:p>
            <a:pPr algn="justLow">
              <a:buNone/>
            </a:pPr>
            <a:r>
              <a:rPr lang="en-US" dirty="0" smtClean="0">
                <a:latin typeface="Times New Roman" pitchFamily="18" charset="0"/>
                <a:cs typeface="Times New Roman" pitchFamily="18" charset="0"/>
              </a:rPr>
              <a:t> </a:t>
            </a:r>
          </a:p>
          <a:p>
            <a:pPr algn="justLow"/>
            <a:endParaRPr lang="en-US" sz="2000" i="1" dirty="0" smtClean="0">
              <a:latin typeface="Times New Roman" pitchFamily="18" charset="0"/>
              <a:cs typeface="Times New Roman" pitchFamily="18" charset="0"/>
            </a:endParaRPr>
          </a:p>
          <a:p>
            <a:pPr algn="justLow"/>
            <a:endParaRPr lang="en-US" dirty="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31874"/>
                                        </p:tgtEl>
                                        <p:attrNameLst>
                                          <p:attrName>style.visibility</p:attrName>
                                        </p:attrNameLst>
                                      </p:cBhvr>
                                      <p:to>
                                        <p:strVal val="visible"/>
                                      </p:to>
                                    </p:set>
                                    <p:animEffect transition="in" filter="fade">
                                      <p:cBhvr>
                                        <p:cTn id="7" dur="2000"/>
                                        <p:tgtEl>
                                          <p:spTgt spid="12318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31875">
                                            <p:bg/>
                                          </p:spTgt>
                                        </p:tgtEl>
                                        <p:attrNameLst>
                                          <p:attrName>style.visibility</p:attrName>
                                        </p:attrNameLst>
                                      </p:cBhvr>
                                      <p:to>
                                        <p:strVal val="visible"/>
                                      </p:to>
                                    </p:set>
                                    <p:animEffect transition="in" filter="fade">
                                      <p:cBhvr>
                                        <p:cTn id="12" dur="2000"/>
                                        <p:tgtEl>
                                          <p:spTgt spid="1231875">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1874" grpId="0" animBg="1"/>
      <p:bldP spid="1231875" grpId="0" build="p"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500034" y="357166"/>
            <a:ext cx="8215370" cy="607223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lstStyle/>
          <a:p>
            <a:endParaRPr lang="ar-IQ"/>
          </a:p>
        </p:txBody>
      </p:sp>
      <p:pic>
        <p:nvPicPr>
          <p:cNvPr id="4" name="Picture 3" descr="ventilatuion"/>
          <p:cNvPicPr>
            <a:picLocks noChangeAspect="1" noChangeArrowheads="1"/>
          </p:cNvPicPr>
          <p:nvPr/>
        </p:nvPicPr>
        <p:blipFill>
          <a:blip r:embed="rId3"/>
          <a:srcRect/>
          <a:stretch>
            <a:fillRect/>
          </a:stretch>
        </p:blipFill>
        <p:spPr bwMode="auto">
          <a:xfrm>
            <a:off x="571472" y="428604"/>
            <a:ext cx="8001056" cy="607223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rrowheads="1"/>
          </p:cNvSpPr>
          <p:nvPr>
            <p:ph type="title"/>
          </p:nvPr>
        </p:nvSpPr>
        <p:spPr>
          <a:xfrm>
            <a:off x="323850" y="0"/>
            <a:ext cx="8540750" cy="1143000"/>
          </a:xfrm>
        </p:spPr>
        <p:txBody>
          <a:bodyPr/>
          <a:lstStyle/>
          <a:p>
            <a:pPr eaLnBrk="1" hangingPunct="1"/>
            <a:r>
              <a:rPr lang="en-US" altLang="zh-CN" sz="4800" smtClean="0">
                <a:latin typeface="Times New Roman" pitchFamily="18" charset="0"/>
                <a:ea typeface="楷体_GB2312" pitchFamily="49" charset="-122"/>
                <a:cs typeface="Times New Roman" pitchFamily="18" charset="0"/>
              </a:rPr>
              <a:t>   </a:t>
            </a:r>
          </a:p>
        </p:txBody>
      </p:sp>
      <p:sp>
        <p:nvSpPr>
          <p:cNvPr id="37891" name="Rectangle 3"/>
          <p:cNvSpPr>
            <a:spLocks noGrp="1" noRot="1" noChangeArrowheads="1"/>
          </p:cNvSpPr>
          <p:nvPr>
            <p:ph type="body" sz="half" idx="1"/>
          </p:nvPr>
        </p:nvSpPr>
        <p:spPr>
          <a:xfrm>
            <a:off x="500034" y="1428712"/>
            <a:ext cx="8286808" cy="5429288"/>
          </a:xfrm>
          <a:solidFill>
            <a:schemeClr val="bg1"/>
          </a:solidFill>
          <a:ln w="38100">
            <a:solidFill>
              <a:schemeClr val="tx1"/>
            </a:solidFill>
          </a:ln>
        </p:spPr>
        <p:txBody>
          <a:bodyPr>
            <a:normAutofit fontScale="92500" lnSpcReduction="20000"/>
          </a:bodyPr>
          <a:lstStyle/>
          <a:p>
            <a:pPr marL="457200" indent="-457200" eaLnBrk="1" hangingPunct="1">
              <a:buFontTx/>
              <a:buAutoNum type="arabicPeriod"/>
            </a:pPr>
            <a:endParaRPr lang="en-US" altLang="zh-CN" sz="2800" dirty="0" smtClean="0">
              <a:solidFill>
                <a:srgbClr val="000000"/>
              </a:solidFill>
              <a:latin typeface="Times New Roman" pitchFamily="18" charset="0"/>
              <a:ea typeface="SimSun" pitchFamily="2" charset="-122"/>
              <a:cs typeface="Times New Roman" pitchFamily="18" charset="0"/>
            </a:endParaRPr>
          </a:p>
          <a:p>
            <a:pPr algn="justLow"/>
            <a:r>
              <a:rPr lang="en-US" sz="2800" dirty="0" smtClean="0">
                <a:latin typeface="Times New Roman" pitchFamily="18" charset="0"/>
                <a:cs typeface="Times New Roman" pitchFamily="18" charset="0"/>
              </a:rPr>
              <a:t>In addition to their functions in gas exchange, the lungs have a number of metabolic functions :</a:t>
            </a:r>
          </a:p>
          <a:p>
            <a:pPr marL="582930" indent="-514350" algn="justLow">
              <a:buFont typeface="+mj-lt"/>
              <a:buAutoNum type="arabicPeriod"/>
            </a:pPr>
            <a:r>
              <a:rPr lang="en-US" sz="2800" dirty="0" smtClean="0">
                <a:latin typeface="Times New Roman" pitchFamily="18" charset="0"/>
                <a:cs typeface="Times New Roman" pitchFamily="18" charset="0"/>
              </a:rPr>
              <a:t>They manufacture surfactant for local use, </a:t>
            </a:r>
          </a:p>
          <a:p>
            <a:pPr marL="582930" indent="-514350" algn="justLow">
              <a:buFont typeface="+mj-lt"/>
              <a:buAutoNum type="arabicPeriod"/>
            </a:pPr>
            <a:r>
              <a:rPr lang="en-US" sz="2800" dirty="0" smtClean="0">
                <a:latin typeface="Times New Roman" pitchFamily="18" charset="0"/>
                <a:cs typeface="Times New Roman" pitchFamily="18" charset="0"/>
              </a:rPr>
              <a:t>They also contain a </a:t>
            </a:r>
            <a:r>
              <a:rPr lang="en-US" sz="2800" dirty="0" err="1" smtClean="0">
                <a:latin typeface="Times New Roman" pitchFamily="18" charset="0"/>
                <a:cs typeface="Times New Roman" pitchFamily="18" charset="0"/>
              </a:rPr>
              <a:t>fibrinolytic</a:t>
            </a:r>
            <a:r>
              <a:rPr lang="en-US" sz="2800" dirty="0" smtClean="0">
                <a:latin typeface="Times New Roman" pitchFamily="18" charset="0"/>
                <a:cs typeface="Times New Roman" pitchFamily="18" charset="0"/>
              </a:rPr>
              <a:t> system that lyses clots in the pulmonary vessels.</a:t>
            </a:r>
          </a:p>
          <a:p>
            <a:pPr marL="582930" indent="-514350" algn="justLow">
              <a:buFont typeface="+mj-lt"/>
              <a:buAutoNum type="arabicPeriod"/>
            </a:pPr>
            <a:r>
              <a:rPr lang="en-US" sz="2800" dirty="0" smtClean="0">
                <a:latin typeface="Times New Roman" pitchFamily="18" charset="0"/>
                <a:cs typeface="Times New Roman" pitchFamily="18" charset="0"/>
              </a:rPr>
              <a:t>They release a variety of substances that enter the systemic arterial blood (Table 35–5), and they remove other substances from the systemic venous blood that reach them via the pulmonary artery.</a:t>
            </a:r>
          </a:p>
          <a:p>
            <a:pPr marL="582930" indent="-514350" algn="justLow">
              <a:buFont typeface="+mj-lt"/>
              <a:buAutoNum type="arabicPeriod"/>
            </a:pPr>
            <a:r>
              <a:rPr lang="en-US" sz="2800" dirty="0" smtClean="0">
                <a:latin typeface="Times New Roman" pitchFamily="18" charset="0"/>
                <a:cs typeface="Times New Roman" pitchFamily="18" charset="0"/>
              </a:rPr>
              <a:t>The lungs also activate a hormone called </a:t>
            </a:r>
            <a:r>
              <a:rPr lang="en-US" sz="2800" dirty="0" err="1" smtClean="0">
                <a:latin typeface="Times New Roman" pitchFamily="18" charset="0"/>
                <a:cs typeface="Times New Roman" pitchFamily="18" charset="0"/>
              </a:rPr>
              <a:t>angiotensin</a:t>
            </a:r>
            <a:r>
              <a:rPr lang="en-US" sz="2800" dirty="0" smtClean="0">
                <a:latin typeface="Times New Roman" pitchFamily="18" charset="0"/>
                <a:cs typeface="Times New Roman" pitchFamily="18" charset="0"/>
              </a:rPr>
              <a:t> I , that converted to </a:t>
            </a:r>
            <a:r>
              <a:rPr lang="en-US" sz="2800" dirty="0" err="1" smtClean="0">
                <a:latin typeface="Times New Roman" pitchFamily="18" charset="0"/>
                <a:cs typeface="Times New Roman" pitchFamily="18" charset="0"/>
              </a:rPr>
              <a:t>angiotensin</a:t>
            </a:r>
            <a:r>
              <a:rPr lang="en-US" sz="2800" dirty="0" smtClean="0">
                <a:latin typeface="Times New Roman" pitchFamily="18" charset="0"/>
                <a:cs typeface="Times New Roman" pitchFamily="18" charset="0"/>
              </a:rPr>
              <a:t> II, causing  vasoconstriction &amp; enhancing </a:t>
            </a:r>
            <a:r>
              <a:rPr lang="en-US" sz="2800" dirty="0" err="1" smtClean="0">
                <a:latin typeface="Times New Roman" pitchFamily="18" charset="0"/>
                <a:cs typeface="Times New Roman" pitchFamily="18" charset="0"/>
              </a:rPr>
              <a:t>aldosterone</a:t>
            </a:r>
            <a:r>
              <a:rPr lang="en-US" sz="2800" dirty="0" smtClean="0">
                <a:latin typeface="Times New Roman" pitchFamily="18" charset="0"/>
                <a:cs typeface="Times New Roman" pitchFamily="18" charset="0"/>
              </a:rPr>
              <a:t> secretion from the adrenal gland. </a:t>
            </a:r>
            <a:endParaRPr lang="en-US" sz="2800" dirty="0">
              <a:latin typeface="Times New Roman" pitchFamily="18" charset="0"/>
              <a:cs typeface="Times New Roman" pitchFamily="18" charset="0"/>
            </a:endParaRPr>
          </a:p>
        </p:txBody>
      </p:sp>
      <p:sp>
        <p:nvSpPr>
          <p:cNvPr id="12" name="Rectangle 2"/>
          <p:cNvSpPr txBox="1">
            <a:spLocks noChangeArrowheads="1"/>
          </p:cNvSpPr>
          <p:nvPr/>
        </p:nvSpPr>
        <p:spPr bwMode="auto">
          <a:xfrm>
            <a:off x="428596" y="0"/>
            <a:ext cx="8229600" cy="1200329"/>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square">
            <a:spAutoFit/>
          </a:bodyPr>
          <a:lstStyle/>
          <a:p>
            <a:pPr rtl="0"/>
            <a:endPar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rtl="0"/>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METABOLIC &amp;ENDOCRINE FUNCTIONS OF THE LUNGS</a:t>
            </a:r>
          </a:p>
          <a:p>
            <a:pPr rtl="0"/>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7891">
                                            <p:bg/>
                                          </p:spTgt>
                                        </p:tgtEl>
                                        <p:attrNameLst>
                                          <p:attrName>style.visibility</p:attrName>
                                        </p:attrNameLst>
                                      </p:cBhvr>
                                      <p:to>
                                        <p:strVal val="visible"/>
                                      </p:to>
                                    </p:set>
                                    <p:animEffect transition="in" filter="blinds(horizontal)">
                                      <p:cBhvr>
                                        <p:cTn id="7" dur="500"/>
                                        <p:tgtEl>
                                          <p:spTgt spid="37891">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a:stretch>
            <a:fillRect/>
          </a:stretch>
        </p:blipFill>
        <p:spPr bwMode="auto">
          <a:xfrm>
            <a:off x="1000100" y="357166"/>
            <a:ext cx="7072362" cy="61436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692696"/>
            <a:ext cx="7024744" cy="792088"/>
          </a:xfrm>
        </p:spPr>
        <p:txBody>
          <a:bodyPr/>
          <a:lstStyle/>
          <a:p>
            <a:pPr algn="ctr"/>
            <a:r>
              <a:rPr lang="en-US" b="1" dirty="0"/>
              <a:t>Pulmonary Function Tests</a:t>
            </a:r>
            <a:endParaRPr lang="en-GB" dirty="0"/>
          </a:p>
        </p:txBody>
      </p:sp>
      <p:sp>
        <p:nvSpPr>
          <p:cNvPr id="5" name="Rectangle 4"/>
          <p:cNvSpPr/>
          <p:nvPr/>
        </p:nvSpPr>
        <p:spPr>
          <a:xfrm>
            <a:off x="899592" y="1844824"/>
            <a:ext cx="7128792" cy="341632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285750" indent="-285750" algn="justLow" rtl="0">
              <a:buFont typeface="Arial" pitchFamily="34" charset="0"/>
              <a:buChar char="•"/>
            </a:pPr>
            <a:r>
              <a:rPr lang="en-US" dirty="0"/>
              <a:t>Pulmonary function may be assessed clinically by means of a technique known as </a:t>
            </a:r>
            <a:r>
              <a:rPr lang="en-US" dirty="0" err="1"/>
              <a:t>spirometry</a:t>
            </a:r>
            <a:r>
              <a:rPr lang="en-US" dirty="0"/>
              <a:t>. In this procedure, a subject breathes in a closed system in which air is trapped within a light plastic bell floating in water. </a:t>
            </a:r>
            <a:endParaRPr lang="en-US" dirty="0" smtClean="0"/>
          </a:p>
          <a:p>
            <a:pPr marL="285750" indent="-285750" algn="justLow" rtl="0">
              <a:buFont typeface="Arial" pitchFamily="34" charset="0"/>
              <a:buChar char="•"/>
            </a:pPr>
            <a:endParaRPr lang="en-US" dirty="0"/>
          </a:p>
          <a:p>
            <a:pPr marL="285750" indent="-285750" algn="justLow" rtl="0">
              <a:buFont typeface="Arial" pitchFamily="34" charset="0"/>
              <a:buChar char="•"/>
            </a:pPr>
            <a:endParaRPr lang="en-GB" dirty="0"/>
          </a:p>
          <a:p>
            <a:pPr marL="285750" indent="-285750" algn="justLow" rtl="0">
              <a:buFont typeface="Arial" pitchFamily="34" charset="0"/>
              <a:buChar char="•"/>
            </a:pPr>
            <a:r>
              <a:rPr lang="en-US" dirty="0"/>
              <a:t>The bell moves up when the subject exhales and down when the subject inhales. The movements of the bell cause corresponding movements of a pen, which traces a record of the breathing called a </a:t>
            </a:r>
            <a:r>
              <a:rPr lang="en-US" dirty="0" err="1"/>
              <a:t>spirogram</a:t>
            </a:r>
            <a:r>
              <a:rPr lang="en-US" dirty="0"/>
              <a:t> </a:t>
            </a:r>
            <a:r>
              <a:rPr lang="ar-SA" dirty="0"/>
              <a:t>( </a:t>
            </a:r>
            <a:r>
              <a:rPr lang="en-US" dirty="0"/>
              <a:t>fig. 16.15 ). More sophisticated computerized devices are now more commonly employ</a:t>
            </a:r>
            <a:endParaRPr lang="en-GB" dirty="0"/>
          </a:p>
        </p:txBody>
      </p:sp>
    </p:spTree>
    <p:extLst>
      <p:ext uri="{BB962C8B-B14F-4D97-AF65-F5344CB8AC3E}">
        <p14:creationId xmlns:p14="http://schemas.microsoft.com/office/powerpoint/2010/main" val="38781003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1043609" y="1196752"/>
            <a:ext cx="6840760" cy="47525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0428320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 name="Picture 5" descr="imagesCAZL3VN0.jpg"/>
          <p:cNvPicPr>
            <a:picLocks noChangeAspect="1"/>
          </p:cNvPicPr>
          <p:nvPr/>
        </p:nvPicPr>
        <p:blipFill>
          <a:blip r:embed="rId3" cstate="print"/>
          <a:stretch>
            <a:fillRect/>
          </a:stretch>
        </p:blipFill>
        <p:spPr>
          <a:xfrm>
            <a:off x="1214414" y="1285860"/>
            <a:ext cx="5786477" cy="385765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rrowheads="1"/>
          </p:cNvSpPr>
          <p:nvPr>
            <p:ph type="title"/>
          </p:nvPr>
        </p:nvSpPr>
        <p:spPr>
          <a:xfrm>
            <a:off x="714348" y="642918"/>
            <a:ext cx="7715304" cy="708025"/>
          </a:xfrm>
        </p:spPr>
        <p:style>
          <a:lnRef idx="1">
            <a:schemeClr val="accent2"/>
          </a:lnRef>
          <a:fillRef idx="2">
            <a:schemeClr val="accent2"/>
          </a:fillRef>
          <a:effectRef idx="1">
            <a:schemeClr val="accent2"/>
          </a:effectRef>
          <a:fontRef idx="minor">
            <a:schemeClr val="dk1"/>
          </a:fontRef>
        </p:style>
        <p:txBody>
          <a:bodyPr>
            <a:normAutofit/>
          </a:bodyPr>
          <a:lstStyle/>
          <a:p>
            <a:pPr algn="ct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THE RESPIRATORY SYSTEM</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
        <p:nvSpPr>
          <p:cNvPr id="7171" name="Rectangle 3"/>
          <p:cNvSpPr>
            <a:spLocks noGrp="1" noChangeArrowheads="1"/>
          </p:cNvSpPr>
          <p:nvPr>
            <p:ph type="body" idx="1"/>
          </p:nvPr>
        </p:nvSpPr>
        <p:spPr>
          <a:xfrm>
            <a:off x="642910" y="1458898"/>
            <a:ext cx="7715304" cy="4827622"/>
          </a:xfrm>
        </p:spPr>
        <p:style>
          <a:lnRef idx="2">
            <a:schemeClr val="dk1"/>
          </a:lnRef>
          <a:fillRef idx="1">
            <a:schemeClr val="lt1"/>
          </a:fillRef>
          <a:effectRef idx="0">
            <a:schemeClr val="dk1"/>
          </a:effectRef>
          <a:fontRef idx="minor">
            <a:schemeClr val="dk1"/>
          </a:fontRef>
        </p:style>
        <p:txBody>
          <a:bodyPr/>
          <a:lstStyle/>
          <a:p>
            <a:pPr algn="justLow"/>
            <a:endParaRPr lang="en-US" dirty="0" smtClean="0">
              <a:latin typeface="Times New Roman" pitchFamily="18" charset="0"/>
              <a:cs typeface="Times New Roman" pitchFamily="18" charset="0"/>
            </a:endParaRPr>
          </a:p>
          <a:p>
            <a:pPr algn="justLow"/>
            <a:r>
              <a:rPr lang="en-US" dirty="0" smtClean="0">
                <a:latin typeface="Times New Roman" pitchFamily="18" charset="0"/>
                <a:cs typeface="Times New Roman" pitchFamily="18" charset="0"/>
              </a:rPr>
              <a:t>The respiratory system is made up of </a:t>
            </a:r>
            <a:r>
              <a:rPr lang="en-US" b="1" dirty="0" smtClean="0">
                <a:latin typeface="Times New Roman" pitchFamily="18" charset="0"/>
                <a:cs typeface="Times New Roman" pitchFamily="18" charset="0"/>
              </a:rPr>
              <a:t>a gas-exchanging organ  (The lungs ) and a “pump”</a:t>
            </a:r>
            <a:r>
              <a:rPr lang="en-US" dirty="0" smtClean="0">
                <a:latin typeface="Times New Roman" pitchFamily="18" charset="0"/>
                <a:cs typeface="Times New Roman" pitchFamily="18" charset="0"/>
              </a:rPr>
              <a:t> that ventilates the lungs.</a:t>
            </a:r>
          </a:p>
          <a:p>
            <a:pPr algn="justLow"/>
            <a:r>
              <a:rPr lang="en-US" b="1" dirty="0" smtClean="0">
                <a:latin typeface="Times New Roman" pitchFamily="18" charset="0"/>
                <a:cs typeface="Times New Roman" pitchFamily="18" charset="0"/>
              </a:rPr>
              <a:t>The pump consists of</a:t>
            </a:r>
            <a:r>
              <a:rPr lang="en-US" dirty="0" smtClean="0">
                <a:latin typeface="Times New Roman" pitchFamily="18" charset="0"/>
                <a:cs typeface="Times New Roman" pitchFamily="18" charset="0"/>
              </a:rPr>
              <a:t>: </a:t>
            </a:r>
          </a:p>
          <a:p>
            <a:pPr marL="822960" lvl="1" indent="-457200" algn="justLow">
              <a:buFont typeface="+mj-lt"/>
              <a:buAutoNum type="arabicPeriod"/>
            </a:pPr>
            <a:r>
              <a:rPr lang="en-US" dirty="0" smtClean="0">
                <a:latin typeface="Times New Roman" pitchFamily="18" charset="0"/>
                <a:cs typeface="Times New Roman" pitchFamily="18" charset="0"/>
              </a:rPr>
              <a:t>The chest wall &amp;the respiratory muscles, which increase and decrease the size of the thoracic cavity</a:t>
            </a:r>
          </a:p>
          <a:p>
            <a:pPr marL="822960" lvl="1" indent="-457200" algn="justLow">
              <a:buFont typeface="+mj-lt"/>
              <a:buAutoNum type="arabicPeriod"/>
            </a:pPr>
            <a:r>
              <a:rPr lang="en-US" dirty="0" smtClean="0">
                <a:latin typeface="Times New Roman" pitchFamily="18" charset="0"/>
                <a:cs typeface="Times New Roman" pitchFamily="18" charset="0"/>
              </a:rPr>
              <a:t>The areas in the brain that control the muscles and the tracts </a:t>
            </a:r>
          </a:p>
          <a:p>
            <a:pPr marL="822960" lvl="1" indent="-457200" algn="justLow">
              <a:buFont typeface="+mj-lt"/>
              <a:buAutoNum type="arabicPeriod"/>
            </a:pPr>
            <a:r>
              <a:rPr lang="en-US" dirty="0" smtClean="0">
                <a:latin typeface="Times New Roman" pitchFamily="18" charset="0"/>
                <a:cs typeface="Times New Roman" pitchFamily="18" charset="0"/>
              </a:rPr>
              <a:t>Nerves that connect the brain to the muscles.</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171">
                                            <p:bg/>
                                          </p:spTgt>
                                        </p:tgtEl>
                                        <p:attrNameLst>
                                          <p:attrName>style.visibility</p:attrName>
                                        </p:attrNameLst>
                                      </p:cBhvr>
                                      <p:to>
                                        <p:strVal val="visible"/>
                                      </p:to>
                                    </p:set>
                                    <p:animEffect transition="in" filter="wipe(left)">
                                      <p:cBhvr>
                                        <p:cTn id="7" dur="500"/>
                                        <p:tgtEl>
                                          <p:spTgt spid="7171">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Effect transition="in" filter="wipe(left)">
                                      <p:cBhvr>
                                        <p:cTn id="12" dur="500"/>
                                        <p:tgtEl>
                                          <p:spTgt spid="71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171">
                                            <p:txEl>
                                              <p:pRg st="2" end="2"/>
                                            </p:txEl>
                                          </p:spTgt>
                                        </p:tgtEl>
                                        <p:attrNameLst>
                                          <p:attrName>style.visibility</p:attrName>
                                        </p:attrNameLst>
                                      </p:cBhvr>
                                      <p:to>
                                        <p:strVal val="visible"/>
                                      </p:to>
                                    </p:set>
                                    <p:animEffect transition="in" filter="wipe(left)">
                                      <p:cBhvr>
                                        <p:cTn id="17" dur="500"/>
                                        <p:tgtEl>
                                          <p:spTgt spid="71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171">
                                            <p:txEl>
                                              <p:pRg st="3" end="3"/>
                                            </p:txEl>
                                          </p:spTgt>
                                        </p:tgtEl>
                                        <p:attrNameLst>
                                          <p:attrName>style.visibility</p:attrName>
                                        </p:attrNameLst>
                                      </p:cBhvr>
                                      <p:to>
                                        <p:strVal val="visible"/>
                                      </p:to>
                                    </p:set>
                                    <p:animEffect transition="in" filter="wipe(left)">
                                      <p:cBhvr>
                                        <p:cTn id="22" dur="500"/>
                                        <p:tgtEl>
                                          <p:spTgt spid="717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171">
                                            <p:txEl>
                                              <p:pRg st="4" end="4"/>
                                            </p:txEl>
                                          </p:spTgt>
                                        </p:tgtEl>
                                        <p:attrNameLst>
                                          <p:attrName>style.visibility</p:attrName>
                                        </p:attrNameLst>
                                      </p:cBhvr>
                                      <p:to>
                                        <p:strVal val="visible"/>
                                      </p:to>
                                    </p:set>
                                    <p:animEffect transition="in" filter="wipe(left)">
                                      <p:cBhvr>
                                        <p:cTn id="27" dur="500"/>
                                        <p:tgtEl>
                                          <p:spTgt spid="717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171">
                                            <p:txEl>
                                              <p:pRg st="5" end="5"/>
                                            </p:txEl>
                                          </p:spTgt>
                                        </p:tgtEl>
                                        <p:attrNameLst>
                                          <p:attrName>style.visibility</p:attrName>
                                        </p:attrNameLst>
                                      </p:cBhvr>
                                      <p:to>
                                        <p:strVal val="visible"/>
                                      </p:to>
                                    </p:set>
                                    <p:animEffect transition="in" filter="wipe(left)">
                                      <p:cBhvr>
                                        <p:cTn id="32" dur="500"/>
                                        <p:tgtEl>
                                          <p:spTgt spid="717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bldLvl="5"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Rot="1" noChangeArrowheads="1"/>
          </p:cNvSpPr>
          <p:nvPr>
            <p:ph type="title"/>
          </p:nvPr>
        </p:nvSpPr>
        <p:spPr>
          <a:xfrm>
            <a:off x="500034" y="357166"/>
            <a:ext cx="8143932" cy="785818"/>
          </a:xfrm>
        </p:spPr>
        <p:style>
          <a:lnRef idx="1">
            <a:schemeClr val="accent2"/>
          </a:lnRef>
          <a:fillRef idx="2">
            <a:schemeClr val="accent2"/>
          </a:fillRef>
          <a:effectRef idx="1">
            <a:schemeClr val="accent2"/>
          </a:effectRef>
          <a:fontRef idx="minor">
            <a:schemeClr val="dk1"/>
          </a:fontRef>
        </p:style>
        <p:txBody>
          <a:bodyPr>
            <a:normAutofit/>
          </a:bodyPr>
          <a:lstStyle/>
          <a:p>
            <a:pPr marL="1117600" indent="-1117600" algn="ctr">
              <a:defRPr/>
            </a:pPr>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THE RESPIRATORY SYSTEM</a:t>
            </a:r>
            <a:endParaRPr lang="en-US" altLang="zh-CN"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
        <p:nvSpPr>
          <p:cNvPr id="183299" name="Rectangle 3"/>
          <p:cNvSpPr>
            <a:spLocks noGrp="1" noRot="1" noChangeArrowheads="1"/>
          </p:cNvSpPr>
          <p:nvPr>
            <p:ph type="body" idx="1"/>
          </p:nvPr>
        </p:nvSpPr>
        <p:spPr>
          <a:xfrm>
            <a:off x="500034" y="1285860"/>
            <a:ext cx="8215370" cy="5214974"/>
          </a:xfrm>
        </p:spPr>
        <p:style>
          <a:lnRef idx="2">
            <a:schemeClr val="dk1"/>
          </a:lnRef>
          <a:fillRef idx="1">
            <a:schemeClr val="lt1"/>
          </a:fillRef>
          <a:effectRef idx="0">
            <a:schemeClr val="dk1"/>
          </a:effectRef>
          <a:fontRef idx="minor">
            <a:schemeClr val="dk1"/>
          </a:fontRef>
        </p:style>
        <p:txBody>
          <a:bodyPr>
            <a:normAutofit fontScale="92500" lnSpcReduction="20000"/>
          </a:bodyPr>
          <a:lstStyle/>
          <a:p>
            <a:pPr algn="justLow"/>
            <a:r>
              <a:rPr lang="en-US" sz="2800" dirty="0" smtClean="0">
                <a:latin typeface="Times New Roman" pitchFamily="18" charset="0"/>
                <a:cs typeface="Times New Roman" pitchFamily="18" charset="0"/>
              </a:rPr>
              <a:t>At rest, a normal human breathes 12 to 15 times a minute.</a:t>
            </a:r>
          </a:p>
          <a:p>
            <a:pPr algn="justLow">
              <a:buNone/>
            </a:pPr>
            <a:r>
              <a:rPr lang="en-US" sz="2800" dirty="0" smtClean="0">
                <a:latin typeface="Times New Roman" pitchFamily="18" charset="0"/>
                <a:cs typeface="Times New Roman" pitchFamily="18" charset="0"/>
              </a:rPr>
              <a:t> </a:t>
            </a:r>
          </a:p>
          <a:p>
            <a:pPr algn="justLow"/>
            <a:r>
              <a:rPr lang="en-US" sz="2800" dirty="0" smtClean="0">
                <a:latin typeface="Times New Roman" pitchFamily="18" charset="0"/>
                <a:cs typeface="Times New Roman" pitchFamily="18" charset="0"/>
              </a:rPr>
              <a:t>About 500 </a:t>
            </a:r>
            <a:r>
              <a:rPr lang="en-US" sz="2800" dirty="0" err="1" smtClean="0">
                <a:latin typeface="Times New Roman" pitchFamily="18" charset="0"/>
                <a:cs typeface="Times New Roman" pitchFamily="18" charset="0"/>
              </a:rPr>
              <a:t>mL</a:t>
            </a:r>
            <a:r>
              <a:rPr lang="en-US" sz="2800" dirty="0" smtClean="0">
                <a:latin typeface="Times New Roman" pitchFamily="18" charset="0"/>
                <a:cs typeface="Times New Roman" pitchFamily="18" charset="0"/>
              </a:rPr>
              <a:t> of air per breath, or 6 to 8 L/min, is inspired and expired. This air mixes with the gas in the alveoli, and, by simple diffusion, O2 enters the blood in the pulmonary capillaries while CO2 enters the alveoli for excretion through the lung with Traces of other gases, such as methane from the intestines are also found in expired air.</a:t>
            </a:r>
          </a:p>
          <a:p>
            <a:pPr algn="justLow">
              <a:buNone/>
            </a:pPr>
            <a:r>
              <a:rPr lang="en-US" sz="2800" dirty="0" smtClean="0">
                <a:latin typeface="Times New Roman" pitchFamily="18" charset="0"/>
                <a:cs typeface="Times New Roman" pitchFamily="18" charset="0"/>
              </a:rPr>
              <a:t> </a:t>
            </a:r>
          </a:p>
          <a:p>
            <a:pPr algn="justLow"/>
            <a:r>
              <a:rPr lang="en-US" sz="2800" dirty="0" smtClean="0">
                <a:latin typeface="Times New Roman" pitchFamily="18" charset="0"/>
                <a:cs typeface="Times New Roman" pitchFamily="18" charset="0"/>
              </a:rPr>
              <a:t>Alcohol and acetone are expired when present in appreciable quantities in the body. Indeed over 250 different volatile substances have been identified in human breath.</a:t>
            </a:r>
          </a:p>
          <a:p>
            <a:pPr>
              <a:lnSpc>
                <a:spcPct val="90000"/>
              </a:lnSpc>
              <a:buClr>
                <a:srgbClr val="C00000"/>
              </a:buClr>
            </a:pPr>
            <a:endParaRPr lang="en-US" altLang="zh-CN" sz="2900" dirty="0" smtClean="0">
              <a:solidFill>
                <a:srgbClr val="000000"/>
              </a:solidFill>
              <a:latin typeface="Times New Roman" pitchFamily="18" charset="0"/>
              <a:ea typeface="Arial Unicode MS" pitchFamily="34" charset="-128"/>
              <a:cs typeface="Times New Roman" pitchFamily="18" charset="0"/>
            </a:endParaRPr>
          </a:p>
          <a:p>
            <a:pPr>
              <a:lnSpc>
                <a:spcPct val="90000"/>
              </a:lnSpc>
              <a:buClr>
                <a:srgbClr val="C00000"/>
              </a:buClr>
            </a:pPr>
            <a:endParaRPr lang="en-US" altLang="zh-CN" sz="2900" dirty="0" smtClean="0">
              <a:solidFill>
                <a:srgbClr val="000000"/>
              </a:solidFill>
              <a:latin typeface="Times New Roman" pitchFamily="18" charset="0"/>
              <a:ea typeface="Arial Unicode MS" pitchFamily="34" charset="-128"/>
              <a:cs typeface="Times New Roman" pitchFamily="18" charset="0"/>
            </a:endParaRPr>
          </a:p>
          <a:p>
            <a:pPr marL="514350" indent="-514350" eaLnBrk="1" hangingPunct="1">
              <a:lnSpc>
                <a:spcPct val="90000"/>
              </a:lnSpc>
              <a:buNone/>
              <a:defRPr/>
            </a:pPr>
            <a:endParaRPr lang="en-US" altLang="zh-CN" sz="2800" dirty="0" smtClean="0">
              <a:solidFill>
                <a:srgbClr val="000000"/>
              </a:solidFill>
              <a:latin typeface="Times New Roman" pitchFamily="18" charset="0"/>
              <a:ea typeface="Arial Unicode MS" pitchFamily="34" charset="-128"/>
              <a:cs typeface="Times New Roman" pitchFamily="18" charset="0"/>
            </a:endParaRPr>
          </a:p>
          <a:p>
            <a:pPr eaLnBrk="1" hangingPunct="1">
              <a:lnSpc>
                <a:spcPct val="90000"/>
              </a:lnSpc>
              <a:buFontTx/>
              <a:buNone/>
              <a:defRPr/>
            </a:pPr>
            <a:endParaRPr lang="en-US" altLang="zh-CN" sz="2800" dirty="0" smtClean="0">
              <a:solidFill>
                <a:srgbClr val="000000"/>
              </a:solidFill>
              <a:latin typeface="Times New Roman" pitchFamily="18" charset="0"/>
              <a:ea typeface="Arial Unicode MS" pitchFamily="34" charset="-128"/>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83298"/>
                                        </p:tgtEl>
                                        <p:attrNameLst>
                                          <p:attrName>style.visibility</p:attrName>
                                        </p:attrNameLst>
                                      </p:cBhvr>
                                      <p:to>
                                        <p:strVal val="visible"/>
                                      </p:to>
                                    </p:set>
                                    <p:animEffect transition="in" filter="box(in)">
                                      <p:cBhvr>
                                        <p:cTn id="7" dur="500"/>
                                        <p:tgtEl>
                                          <p:spTgt spid="18329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3299">
                                            <p:bg/>
                                          </p:spTgt>
                                        </p:tgtEl>
                                        <p:attrNameLst>
                                          <p:attrName>style.visibility</p:attrName>
                                        </p:attrNameLst>
                                      </p:cBhvr>
                                      <p:to>
                                        <p:strVal val="visible"/>
                                      </p:to>
                                    </p:set>
                                    <p:animEffect transition="in" filter="wipe(left)">
                                      <p:cBhvr>
                                        <p:cTn id="12" dur="500"/>
                                        <p:tgtEl>
                                          <p:spTgt spid="183299">
                                            <p:bg/>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83299">
                                            <p:txEl>
                                              <p:pRg st="0" end="0"/>
                                            </p:txEl>
                                          </p:spTgt>
                                        </p:tgtEl>
                                        <p:attrNameLst>
                                          <p:attrName>style.visibility</p:attrName>
                                        </p:attrNameLst>
                                      </p:cBhvr>
                                      <p:to>
                                        <p:strVal val="visible"/>
                                      </p:to>
                                    </p:set>
                                    <p:animEffect transition="in" filter="wipe(left)">
                                      <p:cBhvr>
                                        <p:cTn id="17" dur="500"/>
                                        <p:tgtEl>
                                          <p:spTgt spid="18329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83299">
                                            <p:txEl>
                                              <p:pRg st="1" end="1"/>
                                            </p:txEl>
                                          </p:spTgt>
                                        </p:tgtEl>
                                        <p:attrNameLst>
                                          <p:attrName>style.visibility</p:attrName>
                                        </p:attrNameLst>
                                      </p:cBhvr>
                                      <p:to>
                                        <p:strVal val="visible"/>
                                      </p:to>
                                    </p:set>
                                    <p:animEffect transition="in" filter="wipe(left)">
                                      <p:cBhvr>
                                        <p:cTn id="22" dur="500"/>
                                        <p:tgtEl>
                                          <p:spTgt spid="18329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83299">
                                            <p:txEl>
                                              <p:pRg st="2" end="2"/>
                                            </p:txEl>
                                          </p:spTgt>
                                        </p:tgtEl>
                                        <p:attrNameLst>
                                          <p:attrName>style.visibility</p:attrName>
                                        </p:attrNameLst>
                                      </p:cBhvr>
                                      <p:to>
                                        <p:strVal val="visible"/>
                                      </p:to>
                                    </p:set>
                                    <p:animEffect transition="in" filter="wipe(left)">
                                      <p:cBhvr>
                                        <p:cTn id="27" dur="500"/>
                                        <p:tgtEl>
                                          <p:spTgt spid="183299">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83299">
                                            <p:txEl>
                                              <p:pRg st="3" end="3"/>
                                            </p:txEl>
                                          </p:spTgt>
                                        </p:tgtEl>
                                        <p:attrNameLst>
                                          <p:attrName>style.visibility</p:attrName>
                                        </p:attrNameLst>
                                      </p:cBhvr>
                                      <p:to>
                                        <p:strVal val="visible"/>
                                      </p:to>
                                    </p:set>
                                    <p:animEffect transition="in" filter="wipe(left)">
                                      <p:cBhvr>
                                        <p:cTn id="32" dur="500"/>
                                        <p:tgtEl>
                                          <p:spTgt spid="183299">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83299">
                                            <p:txEl>
                                              <p:pRg st="4" end="4"/>
                                            </p:txEl>
                                          </p:spTgt>
                                        </p:tgtEl>
                                        <p:attrNameLst>
                                          <p:attrName>style.visibility</p:attrName>
                                        </p:attrNameLst>
                                      </p:cBhvr>
                                      <p:to>
                                        <p:strVal val="visible"/>
                                      </p:to>
                                    </p:set>
                                    <p:animEffect transition="in" filter="wipe(left)">
                                      <p:cBhvr>
                                        <p:cTn id="37" dur="500"/>
                                        <p:tgtEl>
                                          <p:spTgt spid="1832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298" grpId="0" animBg="1"/>
      <p:bldP spid="183299"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714348" y="785794"/>
            <a:ext cx="2389188" cy="7620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spAutoFit/>
          </a:bodyPr>
          <a:lstStyle/>
          <a:p>
            <a:pPr eaLnBrk="1" hangingPunct="1"/>
            <a:r>
              <a:rPr lang="en-US"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rPr>
              <a:t>Diffusion</a:t>
            </a:r>
          </a:p>
        </p:txBody>
      </p:sp>
      <p:pic>
        <p:nvPicPr>
          <p:cNvPr id="5123" name="Picture 3" descr="diffusion"/>
          <p:cNvPicPr>
            <a:picLocks noChangeAspect="1" noChangeArrowheads="1"/>
          </p:cNvPicPr>
          <p:nvPr/>
        </p:nvPicPr>
        <p:blipFill>
          <a:blip r:embed="rId3"/>
          <a:srcRect/>
          <a:stretch>
            <a:fillRect/>
          </a:stretch>
        </p:blipFill>
        <p:spPr bwMode="auto">
          <a:xfrm>
            <a:off x="3357554" y="857232"/>
            <a:ext cx="4572000" cy="5143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lung 3"/>
          <p:cNvPicPr>
            <a:picLocks noChangeAspect="1" noChangeArrowheads="1"/>
          </p:cNvPicPr>
          <p:nvPr/>
        </p:nvPicPr>
        <p:blipFill>
          <a:blip r:embed="rId3"/>
          <a:srcRect/>
          <a:stretch>
            <a:fillRect/>
          </a:stretch>
        </p:blipFill>
        <p:spPr bwMode="auto">
          <a:xfrm>
            <a:off x="642910" y="1285860"/>
            <a:ext cx="3714776" cy="48577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171" name="Rectangle 3"/>
          <p:cNvSpPr>
            <a:spLocks noGrp="1" noChangeArrowheads="1"/>
          </p:cNvSpPr>
          <p:nvPr>
            <p:ph type="title" idx="4294967295"/>
          </p:nvPr>
        </p:nvSpPr>
        <p:spPr>
          <a:xfrm>
            <a:off x="571472" y="357166"/>
            <a:ext cx="3500462" cy="785834"/>
          </a:xfrm>
        </p:spPr>
        <p:style>
          <a:lnRef idx="1">
            <a:schemeClr val="accent2"/>
          </a:lnRef>
          <a:fillRef idx="2">
            <a:schemeClr val="accent2"/>
          </a:fillRef>
          <a:effectRef idx="1">
            <a:schemeClr val="accent2"/>
          </a:effectRef>
          <a:fontRef idx="minor">
            <a:schemeClr val="dk1"/>
          </a:fontRef>
        </p:style>
        <p:txBody>
          <a:bodyPr/>
          <a:lstStyle/>
          <a:p>
            <a:pPr algn="ct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Perfusion</a:t>
            </a:r>
            <a:endParaRPr lang="en-US" b="1" dirty="0"/>
          </a:p>
        </p:txBody>
      </p:sp>
      <p:pic>
        <p:nvPicPr>
          <p:cNvPr id="4" name="Picture 2" descr="lung 4"/>
          <p:cNvPicPr>
            <a:picLocks noChangeAspect="1" noChangeArrowheads="1"/>
          </p:cNvPicPr>
          <p:nvPr/>
        </p:nvPicPr>
        <p:blipFill>
          <a:blip r:embed="rId4"/>
          <a:srcRect/>
          <a:stretch>
            <a:fillRect/>
          </a:stretch>
        </p:blipFill>
        <p:spPr bwMode="auto">
          <a:xfrm>
            <a:off x="4572000" y="1285860"/>
            <a:ext cx="3786215" cy="48577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1" name="Rectangle 3"/>
          <p:cNvSpPr>
            <a:spLocks noGrp="1" noRot="1" noChangeArrowheads="1"/>
          </p:cNvSpPr>
          <p:nvPr>
            <p:ph type="body" idx="1"/>
          </p:nvPr>
        </p:nvSpPr>
        <p:spPr>
          <a:xfrm>
            <a:off x="214281" y="928670"/>
            <a:ext cx="4857785" cy="5715040"/>
          </a:xfrm>
          <a:ln w="38100"/>
        </p:spPr>
        <p:style>
          <a:lnRef idx="2">
            <a:schemeClr val="dk1"/>
          </a:lnRef>
          <a:fillRef idx="1">
            <a:schemeClr val="lt1"/>
          </a:fillRef>
          <a:effectRef idx="0">
            <a:schemeClr val="dk1"/>
          </a:effectRef>
          <a:fontRef idx="minor">
            <a:schemeClr val="dk1"/>
          </a:fontRef>
        </p:style>
        <p:txBody>
          <a:bodyPr>
            <a:normAutofit/>
          </a:bodyPr>
          <a:lstStyle/>
          <a:p>
            <a:pPr algn="justLow"/>
            <a:r>
              <a:rPr lang="en-US" sz="2800" dirty="0" smtClean="0">
                <a:latin typeface="Times New Roman" pitchFamily="18" charset="0"/>
                <a:cs typeface="Times New Roman" pitchFamily="18" charset="0"/>
              </a:rPr>
              <a:t>The air after passing through the nasal passages and pharynx, warmed and takes up water vapor.</a:t>
            </a:r>
          </a:p>
          <a:p>
            <a:pPr algn="justLow"/>
            <a:endParaRPr lang="en-US" sz="2800" dirty="0" smtClean="0">
              <a:latin typeface="Times New Roman" pitchFamily="18" charset="0"/>
              <a:cs typeface="Times New Roman" pitchFamily="18" charset="0"/>
            </a:endParaRPr>
          </a:p>
          <a:p>
            <a:pPr algn="justLow"/>
            <a:r>
              <a:rPr lang="en-US" sz="2800" dirty="0" smtClean="0">
                <a:latin typeface="Times New Roman" pitchFamily="18" charset="0"/>
                <a:cs typeface="Times New Roman" pitchFamily="18" charset="0"/>
              </a:rPr>
              <a:t>The inspired air passes down the trachea and through the bronchioles, and alveolar ducts to the alveoli, where gas exchange occurs .</a:t>
            </a:r>
            <a:endParaRPr lang="en-US" sz="2800" dirty="0">
              <a:latin typeface="Times New Roman" pitchFamily="18" charset="0"/>
              <a:cs typeface="Times New Roman" pitchFamily="18" charset="0"/>
            </a:endParaRPr>
          </a:p>
        </p:txBody>
      </p:sp>
      <p:sp>
        <p:nvSpPr>
          <p:cNvPr id="6" name="Rectangle 2"/>
          <p:cNvSpPr txBox="1">
            <a:spLocks noRot="1" noChangeArrowheads="1"/>
          </p:cNvSpPr>
          <p:nvPr/>
        </p:nvSpPr>
        <p:spPr>
          <a:xfrm>
            <a:off x="928662" y="214290"/>
            <a:ext cx="6715172" cy="642942"/>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b">
            <a:normAutofit/>
          </a:bodyPr>
          <a:lstStyle/>
          <a:p>
            <a:pPr algn="ctr" rtl="0"/>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AIR PASSAGES</a:t>
            </a:r>
            <a:endPar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5214942" y="928670"/>
            <a:ext cx="3643338" cy="57150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1491">
                                            <p:bg/>
                                          </p:spTgt>
                                        </p:tgtEl>
                                        <p:attrNameLst>
                                          <p:attrName>style.visibility</p:attrName>
                                        </p:attrNameLst>
                                      </p:cBhvr>
                                      <p:to>
                                        <p:strVal val="visible"/>
                                      </p:to>
                                    </p:set>
                                    <p:animEffect transition="in" filter="wipe(left)">
                                      <p:cBhvr>
                                        <p:cTn id="7" dur="500"/>
                                        <p:tgtEl>
                                          <p:spTgt spid="191491">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1491">
                                            <p:txEl>
                                              <p:pRg st="0" end="0"/>
                                            </p:txEl>
                                          </p:spTgt>
                                        </p:tgtEl>
                                        <p:attrNameLst>
                                          <p:attrName>style.visibility</p:attrName>
                                        </p:attrNameLst>
                                      </p:cBhvr>
                                      <p:to>
                                        <p:strVal val="visible"/>
                                      </p:to>
                                    </p:set>
                                    <p:animEffect transition="in" filter="wipe(left)">
                                      <p:cBhvr>
                                        <p:cTn id="12" dur="500"/>
                                        <p:tgtEl>
                                          <p:spTgt spid="19149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1491">
                                            <p:txEl>
                                              <p:pRg st="2" end="2"/>
                                            </p:txEl>
                                          </p:spTgt>
                                        </p:tgtEl>
                                        <p:attrNameLst>
                                          <p:attrName>style.visibility</p:attrName>
                                        </p:attrNameLst>
                                      </p:cBhvr>
                                      <p:to>
                                        <p:strVal val="visible"/>
                                      </p:to>
                                    </p:set>
                                    <p:animEffect transition="in" filter="wipe(left)">
                                      <p:cBhvr>
                                        <p:cTn id="17" dur="500"/>
                                        <p:tgtEl>
                                          <p:spTgt spid="19149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ox(in)">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1" grpId="0" build="p"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1" name="Rectangle 3"/>
          <p:cNvSpPr>
            <a:spLocks noGrp="1" noRot="1" noChangeArrowheads="1"/>
          </p:cNvSpPr>
          <p:nvPr>
            <p:ph type="body" idx="1"/>
          </p:nvPr>
        </p:nvSpPr>
        <p:spPr>
          <a:xfrm>
            <a:off x="714348" y="1071546"/>
            <a:ext cx="7715304" cy="5572164"/>
          </a:xfrm>
          <a:ln w="38100"/>
        </p:spPr>
        <p:style>
          <a:lnRef idx="2">
            <a:schemeClr val="dk1"/>
          </a:lnRef>
          <a:fillRef idx="1">
            <a:schemeClr val="lt1"/>
          </a:fillRef>
          <a:effectRef idx="0">
            <a:schemeClr val="dk1"/>
          </a:effectRef>
          <a:fontRef idx="minor">
            <a:schemeClr val="dk1"/>
          </a:fontRef>
        </p:style>
        <p:txBody>
          <a:bodyPr>
            <a:normAutofit/>
          </a:bodyPr>
          <a:lstStyle/>
          <a:p>
            <a:pPr>
              <a:buNone/>
            </a:pPr>
            <a:r>
              <a:rPr lang="en-US" b="1" dirty="0" smtClean="0">
                <a:latin typeface="Times New Roman" pitchFamily="18" charset="0"/>
                <a:cs typeface="Times New Roman" pitchFamily="18" charset="0"/>
              </a:rPr>
              <a:t>The Trachea   (windpipe) </a:t>
            </a:r>
            <a:endParaRPr lang="en-US" altLang="zh-CN" b="1" dirty="0" smtClean="0">
              <a:latin typeface="Times New Roman" pitchFamily="18" charset="0"/>
              <a:cs typeface="Times New Roman" pitchFamily="18" charset="0"/>
            </a:endParaRPr>
          </a:p>
          <a:p>
            <a:pPr algn="justLow"/>
            <a:r>
              <a:rPr lang="en-US" dirty="0" smtClean="0">
                <a:latin typeface="Times New Roman" pitchFamily="18" charset="0"/>
                <a:cs typeface="Times New Roman" pitchFamily="18" charset="0"/>
              </a:rPr>
              <a:t>The Trachea is located in the neck in front of the esophagus , it is a hollow tube supported by rings of cartilage </a:t>
            </a:r>
          </a:p>
          <a:p>
            <a:pPr algn="justLow"/>
            <a:r>
              <a:rPr lang="en-US" dirty="0" smtClean="0">
                <a:latin typeface="Times New Roman" pitchFamily="18" charset="0"/>
                <a:cs typeface="Times New Roman" pitchFamily="18" charset="0"/>
              </a:rPr>
              <a:t>Air enters the trachea from </a:t>
            </a:r>
            <a:r>
              <a:rPr lang="en-US" b="1" dirty="0" smtClean="0">
                <a:latin typeface="Times New Roman" pitchFamily="18" charset="0"/>
                <a:cs typeface="Times New Roman" pitchFamily="18" charset="0"/>
              </a:rPr>
              <a:t>the pharynx.</a:t>
            </a:r>
            <a:endParaRPr lang="en-US" dirty="0" smtClean="0">
              <a:latin typeface="Times New Roman" pitchFamily="18" charset="0"/>
              <a:cs typeface="Times New Roman" pitchFamily="18" charset="0"/>
            </a:endParaRPr>
          </a:p>
          <a:p>
            <a:pPr algn="justLow"/>
            <a:r>
              <a:rPr lang="en-US" dirty="0" smtClean="0">
                <a:latin typeface="Times New Roman" pitchFamily="18" charset="0"/>
                <a:cs typeface="Times New Roman" pitchFamily="18" charset="0"/>
              </a:rPr>
              <a:t>In order for air to enter or leave the trachea and lungs, however, it must pass through a valve like opening called </a:t>
            </a:r>
            <a:r>
              <a:rPr lang="en-US" b="1" dirty="0" smtClean="0">
                <a:latin typeface="Times New Roman" pitchFamily="18" charset="0"/>
                <a:cs typeface="Times New Roman" pitchFamily="18" charset="0"/>
              </a:rPr>
              <a:t>the glottis</a:t>
            </a:r>
            <a:r>
              <a:rPr lang="en-US" dirty="0" smtClean="0">
                <a:latin typeface="Times New Roman" pitchFamily="18" charset="0"/>
                <a:cs typeface="Times New Roman" pitchFamily="18" charset="0"/>
              </a:rPr>
              <a:t> between the vocal folds. </a:t>
            </a:r>
          </a:p>
          <a:p>
            <a:pPr algn="justLow"/>
            <a:r>
              <a:rPr lang="en-US" dirty="0" smtClean="0">
                <a:latin typeface="Times New Roman" pitchFamily="18" charset="0"/>
                <a:cs typeface="Times New Roman" pitchFamily="18" charset="0"/>
              </a:rPr>
              <a:t>The ventricular and vocal folds are part of the larynx, or voice box</a:t>
            </a:r>
            <a:endParaRPr lang="en-US" dirty="0">
              <a:latin typeface="Times New Roman" pitchFamily="18" charset="0"/>
              <a:cs typeface="Times New Roman" pitchFamily="18" charset="0"/>
            </a:endParaRPr>
          </a:p>
        </p:txBody>
      </p:sp>
      <p:sp>
        <p:nvSpPr>
          <p:cNvPr id="6" name="Rectangle 2"/>
          <p:cNvSpPr txBox="1">
            <a:spLocks noRot="1" noChangeArrowheads="1"/>
          </p:cNvSpPr>
          <p:nvPr/>
        </p:nvSpPr>
        <p:spPr>
          <a:xfrm>
            <a:off x="1000100" y="285728"/>
            <a:ext cx="6715172" cy="642942"/>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b">
            <a:normAutofit fontScale="40000" lnSpcReduction="20000"/>
          </a:bodyPr>
          <a:lstStyle/>
          <a:p>
            <a:pPr rtl="0"/>
            <a:r>
              <a:rPr lang="ar-IQ" sz="3600" b="1" dirty="0" smtClean="0"/>
              <a:t> </a:t>
            </a:r>
          </a:p>
          <a:p>
            <a:pPr algn="ctr" rtl="0"/>
            <a:r>
              <a:rPr lang="en-US" sz="6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AIR PASSAGES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1491">
                                            <p:bg/>
                                          </p:spTgt>
                                        </p:tgtEl>
                                        <p:attrNameLst>
                                          <p:attrName>style.visibility</p:attrName>
                                        </p:attrNameLst>
                                      </p:cBhvr>
                                      <p:to>
                                        <p:strVal val="visible"/>
                                      </p:to>
                                    </p:set>
                                    <p:animEffect transition="in" filter="blinds(horizontal)">
                                      <p:cBhvr>
                                        <p:cTn id="7" dur="500"/>
                                        <p:tgtEl>
                                          <p:spTgt spid="191491">
                                            <p:bg/>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1" grpId="0" build="p" animBg="1"/>
      <p:bldP spid="6"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3806</TotalTime>
  <Words>1765</Words>
  <Application>Microsoft Office PowerPoint</Application>
  <PresentationFormat>On-screen Show (4:3)</PresentationFormat>
  <Paragraphs>173</Paragraphs>
  <Slides>34</Slides>
  <Notes>32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36" baseType="lpstr">
      <vt:lpstr>Austin</vt:lpstr>
      <vt:lpstr>Photo Editor Photo</vt:lpstr>
      <vt:lpstr>Physiology of the Respiratory system</vt:lpstr>
      <vt:lpstr>Physiology of the Respiratory system</vt:lpstr>
      <vt:lpstr>PowerPoint Presentation</vt:lpstr>
      <vt:lpstr>THE RESPIRATORY SYSTEM</vt:lpstr>
      <vt:lpstr>THE RESPIRATORY SYSTEM</vt:lpstr>
      <vt:lpstr>PowerPoint Presentation</vt:lpstr>
      <vt:lpstr>Perfusion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BRONCHI &amp; THEIR INNERVATION</vt:lpstr>
      <vt:lpstr>ANATOMY OF BLOOD FLOW IN THE LUNG</vt:lpstr>
      <vt:lpstr>  MECHANICS OF RESPIRATION INSPIRATION &amp; EXPIRATION</vt:lpstr>
      <vt:lpstr>Ventilation Cycle</vt:lpstr>
      <vt:lpstr>Physical Properties of the Lungs</vt:lpstr>
      <vt:lpstr>PowerPoint Presentation</vt:lpstr>
      <vt:lpstr>PowerPoint Presentation</vt:lpstr>
      <vt:lpstr>PowerPoint Presentation</vt:lpstr>
      <vt:lpstr>PowerPoint Presentation</vt:lpstr>
      <vt:lpstr>LUNG VOLUMES</vt:lpstr>
      <vt:lpstr>LUNG VOLUMES</vt:lpstr>
      <vt:lpstr>PowerPoint Presentation</vt:lpstr>
      <vt:lpstr>   </vt:lpstr>
      <vt:lpstr>PowerPoint Presentation</vt:lpstr>
      <vt:lpstr>Pulmonary Function Tests</vt:lpstr>
      <vt:lpstr>PowerPoint Presentation</vt:lpstr>
      <vt:lpstr>PowerPoint Presentation</vt:lpstr>
    </vt:vector>
  </TitlesOfParts>
  <Company>isra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Structure of amino acids </dc:title>
  <dc:creator>D_fares</dc:creator>
  <cp:lastModifiedBy>Maher</cp:lastModifiedBy>
  <cp:revision>402</cp:revision>
  <dcterms:created xsi:type="dcterms:W3CDTF">2016-09-22T08:49:46Z</dcterms:created>
  <dcterms:modified xsi:type="dcterms:W3CDTF">2019-10-05T12:40:46Z</dcterms:modified>
</cp:coreProperties>
</file>