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5"/>
  </p:notesMasterIdLst>
  <p:sldIdLst>
    <p:sldId id="256" r:id="rId2"/>
    <p:sldId id="337" r:id="rId3"/>
    <p:sldId id="346" r:id="rId4"/>
    <p:sldId id="347" r:id="rId5"/>
    <p:sldId id="381" r:id="rId6"/>
    <p:sldId id="349" r:id="rId7"/>
    <p:sldId id="350" r:id="rId8"/>
    <p:sldId id="383" r:id="rId9"/>
    <p:sldId id="340" r:id="rId10"/>
    <p:sldId id="370" r:id="rId11"/>
    <p:sldId id="389" r:id="rId12"/>
    <p:sldId id="376" r:id="rId13"/>
    <p:sldId id="39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249" autoAdjust="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392D0-79C6-4EE3-BBF9-D5F47564D2D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90BC4-B4FF-40B3-9651-BD8B8D8BC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0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صر نائب لصورة الشريحة 1">
            <a:extLst>
              <a:ext uri="{FF2B5EF4-FFF2-40B4-BE49-F238E27FC236}">
                <a16:creationId xmlns:a16="http://schemas.microsoft.com/office/drawing/2014/main" id="{2C7D7BB7-3AEF-4252-935F-1CA9D2B3CF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عنصر نائب للملاحظات 2">
            <a:extLst>
              <a:ext uri="{FF2B5EF4-FFF2-40B4-BE49-F238E27FC236}">
                <a16:creationId xmlns:a16="http://schemas.microsoft.com/office/drawing/2014/main" id="{62831AD9-376F-45E1-8CBD-81BA5E1B4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 altLang="ar-SA"/>
          </a:p>
        </p:txBody>
      </p:sp>
      <p:sp>
        <p:nvSpPr>
          <p:cNvPr id="53252" name="عنصر نائب لرقم الشريحة 3">
            <a:extLst>
              <a:ext uri="{FF2B5EF4-FFF2-40B4-BE49-F238E27FC236}">
                <a16:creationId xmlns:a16="http://schemas.microsoft.com/office/drawing/2014/main" id="{FC615B70-74C7-4466-9DCA-A0315C5AEF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</a:pPr>
            <a:fld id="{7A485AE1-B6F7-4AC1-B762-7C21AD2FC719}" type="slidenum">
              <a:rPr lang="ar-SA" altLang="ar-SA">
                <a:latin typeface="Arial" panose="020B0604020202020204" pitchFamily="34" charset="0"/>
              </a:rPr>
              <a:pPr algn="l" rtl="0" eaLnBrk="1" hangingPunct="1">
                <a:spcBef>
                  <a:spcPct val="0"/>
                </a:spcBef>
              </a:pPr>
              <a:t>9</a:t>
            </a:fld>
            <a:endParaRPr lang="ar-SA" altLang="ar-SA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9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8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7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4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4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2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2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4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22A7D61-6F18-4018-89EB-DE8D43A286D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4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458199" cy="138816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</a:t>
            </a:r>
            <a:r>
              <a:rPr lang="ar-IQ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Qualitative tests of </a:t>
            </a:r>
            <a:r>
              <a:rPr lang="en-GB" sz="360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 &amp; AMINO ACIDS </a:t>
            </a:r>
            <a:endParaRPr lang="en-US" sz="36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7023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SHAIMAA MUNTHER</a:t>
            </a:r>
          </a:p>
        </p:txBody>
      </p:sp>
    </p:spTree>
    <p:extLst>
      <p:ext uri="{BB962C8B-B14F-4D97-AF65-F5344CB8AC3E}">
        <p14:creationId xmlns:p14="http://schemas.microsoft.com/office/powerpoint/2010/main" val="2276093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وان 1">
            <a:extLst>
              <a:ext uri="{FF2B5EF4-FFF2-40B4-BE49-F238E27FC236}">
                <a16:creationId xmlns:a16="http://schemas.microsoft.com/office/drawing/2014/main" id="{42E9D076-01FE-4AB0-BB26-C78AFA678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158496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ar-SA" sz="6000" dirty="0"/>
              <a:t>Solubility Tests</a:t>
            </a:r>
            <a:br>
              <a:rPr lang="en-US" altLang="ar-SA" sz="6000" u="sng" dirty="0"/>
            </a:br>
            <a:endParaRPr lang="ar-SA" altLang="ar-SA" dirty="0"/>
          </a:p>
        </p:txBody>
      </p:sp>
      <p:sp>
        <p:nvSpPr>
          <p:cNvPr id="18435" name="عنصر نائب للمحتوى 2">
            <a:extLst>
              <a:ext uri="{FF2B5EF4-FFF2-40B4-BE49-F238E27FC236}">
                <a16:creationId xmlns:a16="http://schemas.microsoft.com/office/drawing/2014/main" id="{E778C34D-60BF-411C-A23E-1DB752D6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15" y="2057400"/>
            <a:ext cx="8001000" cy="4419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 eaLnBrk="1" hangingPunct="1">
              <a:defRPr/>
            </a:pPr>
            <a:r>
              <a:rPr lang="en-US" altLang="ar-SA" sz="2400" dirty="0">
                <a:solidFill>
                  <a:schemeClr val="tx2"/>
                </a:solidFill>
              </a:rPr>
              <a:t>Objective:</a:t>
            </a:r>
          </a:p>
          <a:p>
            <a:pPr marL="0" indent="0" algn="justLow" eaLnBrk="1" hangingPunct="1">
              <a:buFontTx/>
              <a:buNone/>
              <a:defRPr/>
            </a:pPr>
            <a:r>
              <a:rPr lang="en-US" altLang="ar-SA" sz="2400" dirty="0"/>
              <a:t>To investigate the solubility of selected amino acid in various solutions </a:t>
            </a:r>
          </a:p>
          <a:p>
            <a:pPr algn="justLow" eaLnBrk="1" hangingPunct="1">
              <a:defRPr/>
            </a:pPr>
            <a:endParaRPr lang="en-US" altLang="ar-SA" sz="2400" dirty="0">
              <a:solidFill>
                <a:schemeClr val="tx2"/>
              </a:solidFill>
            </a:endParaRPr>
          </a:p>
          <a:p>
            <a:pPr marL="0" indent="0" algn="justLow" eaLnBrk="1" hangingPunct="1">
              <a:buFontTx/>
              <a:buNone/>
              <a:defRPr/>
            </a:pPr>
            <a:r>
              <a:rPr lang="en-US" altLang="ar-SA" sz="2400" dirty="0">
                <a:solidFill>
                  <a:schemeClr val="tx2"/>
                </a:solidFill>
              </a:rPr>
              <a:t>-Principle: </a:t>
            </a:r>
            <a:endParaRPr lang="en-US" altLang="ar-SA" sz="2400" dirty="0"/>
          </a:p>
          <a:p>
            <a:pPr algn="justLow" eaLnBrk="1" fontAlgn="t" hangingPunct="1">
              <a:defRPr/>
            </a:pPr>
            <a:r>
              <a:rPr lang="en-US" altLang="ar-SA" sz="2400" dirty="0"/>
              <a:t>Polar amino acids are soluble in polar solvent, and vice versa.</a:t>
            </a:r>
          </a:p>
          <a:p>
            <a:pPr algn="justLow" eaLnBrk="1" fontAlgn="t" hangingPunct="1">
              <a:defRPr/>
            </a:pPr>
            <a:r>
              <a:rPr lang="en-US" sz="2400" dirty="0"/>
              <a:t>The   solubilities   of  amino    acids    in  water   are highly   variable.</a:t>
            </a:r>
          </a:p>
          <a:p>
            <a:pPr marL="0" indent="0" algn="justLow" eaLnBrk="1" fontAlgn="t" hangingPunct="1">
              <a:buFontTx/>
              <a:buNone/>
              <a:defRPr/>
            </a:pPr>
            <a:r>
              <a:rPr lang="en-US" altLang="ar-SA" sz="2400" dirty="0"/>
              <a:t>  </a:t>
            </a:r>
          </a:p>
          <a:p>
            <a:pPr>
              <a:defRPr/>
            </a:pPr>
            <a:endParaRPr lang="ar-SA" altLang="ar-S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B932C8-6568-4C4E-AD6D-1EB73F859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 solubility   of   amino   acids   and   proteins   is   largely   dependent   on   the   solution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" indent="0" algn="justLow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  structural  changes in an amino acid or protein that take place at different pH values alter the relative solubility  of   the   molecule.   </a:t>
            </a:r>
          </a:p>
          <a:p>
            <a:pPr marL="34290" indent="0" algn="justLow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  acidic  solutions,   both   amino   and    carboxylic   groups     are   protonated. </a:t>
            </a:r>
          </a:p>
          <a:p>
            <a:pPr marL="34290" indent="0" algn="justLow"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   basic solutions, both groups are deprotonated. </a:t>
            </a:r>
          </a:p>
          <a:p>
            <a:pPr algn="justLow"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Amino  acids   are   essentially   soluble  in  water. </a:t>
            </a:r>
          </a:p>
          <a:p>
            <a:pPr marL="34290" indent="0" algn="justLow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 solubility   in  water,  dilute   alkali  and  dilute   acid  vary from one compound to the other depending on the structure of their side chains.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ar-SA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عنوان 1">
            <a:extLst>
              <a:ext uri="{FF2B5EF4-FFF2-40B4-BE49-F238E27FC236}">
                <a16:creationId xmlns:a16="http://schemas.microsoft.com/office/drawing/2014/main" id="{4BE9A073-5194-4AEA-9192-6BB0A843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altLang="ar-SA"/>
          </a:p>
        </p:txBody>
      </p:sp>
      <p:sp>
        <p:nvSpPr>
          <p:cNvPr id="21507" name="عنصر نائب للمحتوى 2">
            <a:extLst>
              <a:ext uri="{FF2B5EF4-FFF2-40B4-BE49-F238E27FC236}">
                <a16:creationId xmlns:a16="http://schemas.microsoft.com/office/drawing/2014/main" id="{44FF039C-9773-41BE-B111-01801D990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altLang="ar-SA"/>
          </a:p>
        </p:txBody>
      </p:sp>
      <p:pic>
        <p:nvPicPr>
          <p:cNvPr id="21508" name="صورة 1">
            <a:extLst>
              <a:ext uri="{FF2B5EF4-FFF2-40B4-BE49-F238E27FC236}">
                <a16:creationId xmlns:a16="http://schemas.microsoft.com/office/drawing/2014/main" id="{054EFD9D-AD25-45AA-9DF8-DE5C5D7CA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D67D-F940-4CE3-97B0-17C71B64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371600"/>
            <a:ext cx="7406640" cy="4114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br>
              <a:rPr lang="en-GB" dirty="0"/>
            </a:br>
            <a:r>
              <a:rPr lang="en-GB" sz="6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Thank you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45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وان 1">
            <a:extLst>
              <a:ext uri="{FF2B5EF4-FFF2-40B4-BE49-F238E27FC236}">
                <a16:creationId xmlns:a16="http://schemas.microsoft.com/office/drawing/2014/main" id="{DE3CDB8B-0102-4F66-A0AF-85E3C506C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7606664" cy="8382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US" altLang="ar-SA" b="1" dirty="0"/>
            </a:br>
            <a:r>
              <a:rPr lang="en-US" alt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Objectives:</a:t>
            </a:r>
            <a:br>
              <a:rPr lang="en-US" altLang="ar-SA" b="1" dirty="0"/>
            </a:br>
            <a:endParaRPr lang="en-US" altLang="ar-SA" dirty="0"/>
          </a:p>
        </p:txBody>
      </p:sp>
      <p:sp>
        <p:nvSpPr>
          <p:cNvPr id="3075" name="عنصر نائب للمحتوى 2">
            <a:extLst>
              <a:ext uri="{FF2B5EF4-FFF2-40B4-BE49-F238E27FC236}">
                <a16:creationId xmlns:a16="http://schemas.microsoft.com/office/drawing/2014/main" id="{10BFA793-82D3-4C7E-A3A2-394199552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806689" cy="39624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endParaRPr lang="en-US" altLang="ar-SA" sz="28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ar-SA" sz="2800" dirty="0"/>
              <a:t>General information about amino acids.</a:t>
            </a:r>
          </a:p>
          <a:p>
            <a:pPr eaLnBrk="1" hangingPunct="1"/>
            <a:endParaRPr lang="en-US" altLang="ar-SA" sz="28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ar-SA" sz="2800" dirty="0"/>
              <a:t>Qualitative tests of amino acids.</a:t>
            </a:r>
          </a:p>
          <a:p>
            <a:pPr eaLnBrk="1" hangingPunct="1"/>
            <a:endParaRPr lang="en-US" altLang="ar-SA" sz="2800" dirty="0"/>
          </a:p>
          <a:p>
            <a:pPr eaLnBrk="1" hangingPunct="1"/>
            <a:r>
              <a:rPr lang="en-US" altLang="ar-SA" sz="2800" dirty="0"/>
              <a:t>Tests for proteins </a:t>
            </a:r>
          </a:p>
          <a:p>
            <a:pPr eaLnBrk="1" hangingPunct="1"/>
            <a:endParaRPr lang="en-US" altLang="ar-SA" sz="2800" b="1" dirty="0">
              <a:solidFill>
                <a:schemeClr val="tx2"/>
              </a:solidFill>
            </a:endParaRPr>
          </a:p>
          <a:p>
            <a:endParaRPr lang="en-US" altLang="ar-SA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>
            <a:extLst>
              <a:ext uri="{FF2B5EF4-FFF2-40B4-BE49-F238E27FC236}">
                <a16:creationId xmlns:a16="http://schemas.microsoft.com/office/drawing/2014/main" id="{6653BF56-225E-491E-9A9B-FB3D411EB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822" y="428406"/>
            <a:ext cx="7406640" cy="86699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ar-SA" dirty="0"/>
              <a:t>Introduction </a:t>
            </a:r>
            <a:endParaRPr lang="ar-SA" alt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F849CB-C2B6-48DB-9BDE-019F715F8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22" y="1447800"/>
            <a:ext cx="8238978" cy="46783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2400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/>
              <a:t>Food are divided into three  classes :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1- </a:t>
            </a:r>
            <a:r>
              <a:rPr lang="en-US" sz="2400" dirty="0"/>
              <a:t>Carbohydrate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/>
              <a:t>                   Source of energy.  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2- </a:t>
            </a:r>
            <a:r>
              <a:rPr lang="en-US" sz="2400" dirty="0"/>
              <a:t>Lipid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/>
              <a:t>                 Principal of energy reserve.  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3-</a:t>
            </a:r>
            <a:r>
              <a:rPr lang="en-US" sz="2400" dirty="0"/>
              <a:t> Proteins</a:t>
            </a:r>
          </a:p>
          <a:p>
            <a:pPr marL="36576" indent="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/>
              <a:t>                    Energy and biomolecules for growth and cellular maintance.  </a:t>
            </a:r>
            <a:endParaRPr lang="ar-SA" sz="2400" dirty="0"/>
          </a:p>
          <a:p>
            <a:pPr>
              <a:defRPr/>
            </a:pPr>
            <a:endParaRPr lang="ar-S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1">
            <a:extLst>
              <a:ext uri="{FF2B5EF4-FFF2-40B4-BE49-F238E27FC236}">
                <a16:creationId xmlns:a16="http://schemas.microsoft.com/office/drawing/2014/main" id="{4DAAA9D3-A157-42BB-B124-DCCF503E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142875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US" altLang="ar-SA" dirty="0"/>
            </a:br>
            <a:r>
              <a:rPr lang="en-US" altLang="ar-SA" dirty="0"/>
              <a:t>Amino acid structure</a:t>
            </a:r>
            <a:br>
              <a:rPr lang="en-US" altLang="ar-SA" dirty="0"/>
            </a:br>
            <a:r>
              <a:rPr lang="en-US" altLang="ar-SA" dirty="0"/>
              <a:t>         </a:t>
            </a:r>
            <a:r>
              <a:rPr lang="en-US" altLang="ar-SA" sz="2000" dirty="0"/>
              <a:t>(Building blocks of proteins which linked to peptide bond )</a:t>
            </a:r>
            <a:br>
              <a:rPr lang="en-US" altLang="ar-SA" sz="1800" dirty="0">
                <a:solidFill>
                  <a:schemeClr val="tx1"/>
                </a:solidFill>
              </a:rPr>
            </a:br>
            <a:endParaRPr lang="ar-SA" altLang="ar-SA" sz="2000" dirty="0">
              <a:solidFill>
                <a:schemeClr val="tx1"/>
              </a:solidFill>
            </a:endParaRPr>
          </a:p>
        </p:txBody>
      </p:sp>
      <p:pic>
        <p:nvPicPr>
          <p:cNvPr id="5123" name="Picture 2">
            <a:extLst>
              <a:ext uri="{FF2B5EF4-FFF2-40B4-BE49-F238E27FC236}">
                <a16:creationId xmlns:a16="http://schemas.microsoft.com/office/drawing/2014/main" id="{2B7A5DF1-A3BD-4074-8EC3-902468D434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905000"/>
            <a:ext cx="3848100" cy="2576513"/>
          </a:xfr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3B92819D-B4B4-48E9-AD81-F0AE59C67863}"/>
              </a:ext>
            </a:extLst>
          </p:cNvPr>
          <p:cNvSpPr/>
          <p:nvPr/>
        </p:nvSpPr>
        <p:spPr>
          <a:xfrm>
            <a:off x="457200" y="4652963"/>
            <a:ext cx="807720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Each amino acid  consists of : </a:t>
            </a:r>
          </a:p>
          <a:p>
            <a:pPr marL="55092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Central carbon atoms </a:t>
            </a:r>
          </a:p>
          <a:p>
            <a:pPr marL="55092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An amino group</a:t>
            </a:r>
          </a:p>
          <a:p>
            <a:pPr marL="55092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Carboxyl group </a:t>
            </a:r>
          </a:p>
          <a:p>
            <a:pPr marL="55092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Side chain (</a:t>
            </a:r>
            <a:r>
              <a:rPr lang="en-US" altLang="ar-SA" dirty="0"/>
              <a:t>All amino acids  found in proteins have this basic structure, differing only in the </a:t>
            </a:r>
            <a:r>
              <a:rPr lang="en-US" altLang="ar-SA" b="1" dirty="0">
                <a:solidFill>
                  <a:schemeClr val="tx2"/>
                </a:solidFill>
              </a:rPr>
              <a:t>structure of the R-group </a:t>
            </a:r>
            <a:r>
              <a:rPr lang="en-US" altLang="ar-SA" dirty="0"/>
              <a:t>or the side chain.)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وان 1">
            <a:extLst>
              <a:ext uri="{FF2B5EF4-FFF2-40B4-BE49-F238E27FC236}">
                <a16:creationId xmlns:a16="http://schemas.microsoft.com/office/drawing/2014/main" id="{00206B4A-F9C8-44BA-903F-49ECD766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altLang="ar-SA"/>
          </a:p>
        </p:txBody>
      </p:sp>
      <p:pic>
        <p:nvPicPr>
          <p:cNvPr id="6147" name="عنصر نائب للمحتوى 3">
            <a:extLst>
              <a:ext uri="{FF2B5EF4-FFF2-40B4-BE49-F238E27FC236}">
                <a16:creationId xmlns:a16="http://schemas.microsoft.com/office/drawing/2014/main" id="{7EAF9C9B-1168-4EA2-9907-7D669069F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عنوان 1">
            <a:extLst>
              <a:ext uri="{FF2B5EF4-FFF2-40B4-BE49-F238E27FC236}">
                <a16:creationId xmlns:a16="http://schemas.microsoft.com/office/drawing/2014/main" id="{E27BEB71-FDAF-4A85-8210-F38F233A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35636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ar-SA" sz="3600" dirty="0"/>
              <a:t>Classification of amino acids according source</a:t>
            </a:r>
            <a:endParaRPr lang="ar-SA" altLang="ar-SA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FD6D64-1587-4488-95A4-8BBE3F1A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" y="1828800"/>
            <a:ext cx="8180363" cy="40385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" indent="0"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Essential amino acids: </a:t>
            </a:r>
            <a:r>
              <a:rPr lang="en-US" altLang="ar-SA" sz="2800" dirty="0">
                <a:solidFill>
                  <a:schemeClr val="tx1"/>
                </a:solidFill>
              </a:rPr>
              <a:t>Humans incapable of forming requisite and must  be Required in diet.</a:t>
            </a:r>
          </a:p>
          <a:p>
            <a:pPr marL="34290" indent="0"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Non essential amino acids: </a:t>
            </a:r>
            <a:r>
              <a:rPr lang="en-US" altLang="ar-SA" sz="2800" dirty="0">
                <a:solidFill>
                  <a:schemeClr val="tx1"/>
                </a:solidFill>
              </a:rPr>
              <a:t>Not required in diet.</a:t>
            </a:r>
          </a:p>
          <a:p>
            <a:pPr marL="0" indent="0">
              <a:buFontTx/>
              <a:buNone/>
              <a:defRPr/>
            </a:pPr>
            <a:endParaRPr lang="ar-SA" altLang="ar-SA" sz="2800" dirty="0"/>
          </a:p>
          <a:p>
            <a:pPr marL="0" indent="0">
              <a:buFontTx/>
              <a:buNone/>
              <a:defRPr/>
            </a:pPr>
            <a:endParaRPr lang="ar-SA" sz="2800" dirty="0"/>
          </a:p>
        </p:txBody>
      </p:sp>
      <p:pic>
        <p:nvPicPr>
          <p:cNvPr id="7172" name="صورة 1">
            <a:extLst>
              <a:ext uri="{FF2B5EF4-FFF2-40B4-BE49-F238E27FC236}">
                <a16:creationId xmlns:a16="http://schemas.microsoft.com/office/drawing/2014/main" id="{0E5BD825-2D52-406B-9C58-E4C79FF93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36" y="3657600"/>
            <a:ext cx="8180364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وان 1">
            <a:extLst>
              <a:ext uri="{FF2B5EF4-FFF2-40B4-BE49-F238E27FC236}">
                <a16:creationId xmlns:a16="http://schemas.microsoft.com/office/drawing/2014/main" id="{B0E8626A-85DF-4CEF-B9E1-78920A4A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778" y="304800"/>
            <a:ext cx="7758112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ar-SA" sz="3600" dirty="0"/>
              <a:t>Classification of amino acids according to their (polarity) in water</a:t>
            </a:r>
            <a:endParaRPr lang="ar-SA" altLang="ar-SA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50488A-FEE1-41E0-90CD-2A618FC38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778" y="1600200"/>
            <a:ext cx="8181022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 eaLnBrk="1" hangingPunct="1">
              <a:buFontTx/>
              <a:buNone/>
              <a:defRPr/>
            </a:pPr>
            <a:r>
              <a:rPr lang="en-US" altLang="ar-SA" sz="2800" dirty="0">
                <a:solidFill>
                  <a:schemeClr val="tx2"/>
                </a:solidFill>
              </a:rPr>
              <a:t>1-</a:t>
            </a:r>
            <a:r>
              <a:rPr lang="en-US" altLang="ar-SA" sz="2800" dirty="0"/>
              <a:t> Non-polar (</a:t>
            </a:r>
            <a:r>
              <a:rPr lang="en-US" sz="2800" dirty="0"/>
              <a:t>Hydrophobic amino acid)</a:t>
            </a:r>
            <a:r>
              <a:rPr lang="en-US" altLang="ar-SA" sz="2800" dirty="0"/>
              <a:t> : are amino acid    that contain C,H in their side chain (hate water, normally buried inside the protein core)</a:t>
            </a:r>
          </a:p>
          <a:p>
            <a:pPr algn="justLow" eaLnBrk="1" hangingPunct="1">
              <a:buFontTx/>
              <a:buNone/>
              <a:defRPr/>
            </a:pPr>
            <a:r>
              <a:rPr lang="en-US" altLang="ar-SA" sz="2800" dirty="0">
                <a:solidFill>
                  <a:schemeClr val="tx2"/>
                </a:solidFill>
              </a:rPr>
              <a:t>2- </a:t>
            </a:r>
            <a:r>
              <a:rPr lang="en-US" altLang="ar-SA" sz="2800" dirty="0"/>
              <a:t>Uncharged polar. </a:t>
            </a:r>
          </a:p>
          <a:p>
            <a:pPr algn="justLow" eaLnBrk="1" hangingPunct="1">
              <a:buFontTx/>
              <a:buNone/>
              <a:defRPr/>
            </a:pPr>
            <a:r>
              <a:rPr lang="en-US" altLang="ar-SA" sz="2800" dirty="0">
                <a:solidFill>
                  <a:schemeClr val="tx2"/>
                </a:solidFill>
              </a:rPr>
              <a:t>3-</a:t>
            </a:r>
            <a:r>
              <a:rPr lang="en-US" altLang="ar-SA" sz="2800" dirty="0"/>
              <a:t>polar amino acids: amino acid that contain in their side chain  </a:t>
            </a:r>
            <a:r>
              <a:rPr lang="en-US" altLang="ar-SA" sz="2800" dirty="0">
                <a:solidFill>
                  <a:srgbClr val="FFC000"/>
                </a:solidFill>
              </a:rPr>
              <a:t>O,N</a:t>
            </a:r>
            <a:r>
              <a:rPr lang="en-US" altLang="ar-SA" sz="2800" dirty="0"/>
              <a:t> and they can dissolve in water ( like dissolve like ) hydrophilic (love water),tend to found on surface   </a:t>
            </a:r>
          </a:p>
          <a:p>
            <a:pPr marL="0" indent="0" algn="justLow" eaLnBrk="1" hangingPunct="1">
              <a:buFontTx/>
              <a:buNone/>
              <a:defRPr/>
            </a:pPr>
            <a:r>
              <a:rPr lang="ar-SA" altLang="ar-SA" sz="2800" dirty="0">
                <a:solidFill>
                  <a:schemeClr val="tx2"/>
                </a:solidFill>
              </a:rPr>
              <a:t> </a:t>
            </a:r>
            <a:r>
              <a:rPr lang="en-US" altLang="ar-SA" sz="2800" dirty="0">
                <a:solidFill>
                  <a:schemeClr val="tx2"/>
                </a:solidFill>
              </a:rPr>
              <a:t>       A-</a:t>
            </a:r>
            <a:r>
              <a:rPr lang="en-US" altLang="ar-SA" sz="2800" dirty="0"/>
              <a:t>Basic polar (positively charged).</a:t>
            </a:r>
          </a:p>
          <a:p>
            <a:pPr marL="0" indent="0" algn="justLow" eaLnBrk="1" hangingPunct="1">
              <a:buFontTx/>
              <a:buNone/>
              <a:defRPr/>
            </a:pPr>
            <a:r>
              <a:rPr lang="en-US" altLang="ar-SA" sz="2800" dirty="0">
                <a:solidFill>
                  <a:schemeClr val="tx2"/>
                </a:solidFill>
              </a:rPr>
              <a:t>        B-</a:t>
            </a:r>
            <a:r>
              <a:rPr lang="en-US" altLang="ar-SA" sz="2800" dirty="0"/>
              <a:t> Acidic polar (negatively charged). </a:t>
            </a:r>
          </a:p>
          <a:p>
            <a:pPr marL="0" indent="0" algn="justLow" eaLnBrk="1" hangingPunct="1">
              <a:buFontTx/>
              <a:buNone/>
              <a:defRPr/>
            </a:pPr>
            <a:r>
              <a:rPr lang="en-US" altLang="ar-SA" sz="2800" b="1" u="sng" dirty="0">
                <a:solidFill>
                  <a:srgbClr val="FF0000"/>
                </a:solidFill>
              </a:rPr>
              <a:t>Note: </a:t>
            </a:r>
            <a:r>
              <a:rPr lang="en-US" altLang="ar-SA" sz="2800" b="1" dirty="0">
                <a:solidFill>
                  <a:srgbClr val="FF0000"/>
                </a:solidFill>
              </a:rPr>
              <a:t>Polar amino acids are more soluble in water </a:t>
            </a:r>
            <a:r>
              <a:rPr lang="en-US" altLang="ar-SA" sz="2800" dirty="0">
                <a:solidFill>
                  <a:srgbClr val="FF0000"/>
                </a:solidFill>
              </a:rPr>
              <a:t>than non-polar.</a:t>
            </a:r>
            <a:endParaRPr lang="en-US" altLang="ar-SA" sz="2800" dirty="0"/>
          </a:p>
          <a:p>
            <a:pPr>
              <a:defRPr/>
            </a:pPr>
            <a:endParaRPr lang="ar-S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وان 1">
            <a:extLst>
              <a:ext uri="{FF2B5EF4-FFF2-40B4-BE49-F238E27FC236}">
                <a16:creationId xmlns:a16="http://schemas.microsoft.com/office/drawing/2014/main" id="{F3AC2B61-75F3-4DB4-83BA-6A6A96AE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altLang="ar-SA"/>
          </a:p>
        </p:txBody>
      </p:sp>
      <p:pic>
        <p:nvPicPr>
          <p:cNvPr id="11267" name="Picture 4" descr="amino%20acids.jpg">
            <a:extLst>
              <a:ext uri="{FF2B5EF4-FFF2-40B4-BE49-F238E27FC236}">
                <a16:creationId xmlns:a16="http://schemas.microsoft.com/office/drawing/2014/main" id="{CD683A1B-A832-43EE-992F-CDA014C19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" t="7478" r="3693" b="18462"/>
          <a:stretch>
            <a:fillRect/>
          </a:stretch>
        </p:blipFill>
        <p:spPr>
          <a:xfrm>
            <a:off x="0" y="0"/>
            <a:ext cx="9144000" cy="6858000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وان 1">
            <a:extLst>
              <a:ext uri="{FF2B5EF4-FFF2-40B4-BE49-F238E27FC236}">
                <a16:creationId xmlns:a16="http://schemas.microsoft.com/office/drawing/2014/main" id="{3933643C-48FE-48D1-AA26-CCF0AD09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35636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ar-SA" dirty="0"/>
              <a:t>Amino acids &amp; Protein Analysis </a:t>
            </a:r>
            <a:endParaRPr lang="ar-SA" alt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8A0B8B-C2E3-4FCB-966F-471D2EE9A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419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A. Solubility test.</a:t>
            </a:r>
          </a:p>
          <a:p>
            <a:pPr marL="34290" indent="0">
              <a:buNone/>
            </a:pPr>
            <a:r>
              <a:rPr lang="en-US" b="1" dirty="0">
                <a:solidFill>
                  <a:srgbClr val="FF0000"/>
                </a:solidFill>
              </a:rPr>
              <a:t>B. Identification tests for amino acids :</a:t>
            </a:r>
          </a:p>
          <a:p>
            <a:r>
              <a:rPr lang="en-US" altLang="ar-SA" dirty="0"/>
              <a:t>There number of test to detect the presence of amino acid ,These are largely depend on the nature of amino acids side chain usually. Example of these tests are : </a:t>
            </a: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dirty="0"/>
              <a:t>Ninhydrin test: for </a:t>
            </a:r>
            <a:r>
              <a:rPr lang="el-GR" dirty="0"/>
              <a:t>α</a:t>
            </a:r>
            <a:r>
              <a:rPr lang="en-US" dirty="0"/>
              <a:t>-L amino acids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/>
              <a:t>Xanthoproteic test: for Aromatic amino acids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/>
              <a:t>Lead sulfite test: detection of amino acids containing sulfhydryl group (- SH)</a:t>
            </a:r>
            <a:endParaRPr lang="ar-IQ" dirty="0"/>
          </a:p>
          <a:p>
            <a:pPr marL="514350" indent="-514350">
              <a:buFontTx/>
              <a:buAutoNum type="arabicPeriod" startAt="4"/>
              <a:defRPr/>
            </a:pPr>
            <a:r>
              <a:rPr lang="en-US" dirty="0"/>
              <a:t>Millon's test: for amino acids containing hydroxy  phenyl group</a:t>
            </a:r>
          </a:p>
          <a:p>
            <a:pPr marL="0" indent="0"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C. Identification tests for proteins :</a:t>
            </a:r>
          </a:p>
          <a:p>
            <a:pPr marL="0" indent="0">
              <a:buNone/>
              <a:defRPr/>
            </a:pPr>
            <a:r>
              <a:rPr lang="en-US" dirty="0"/>
              <a:t>The presence of proteins in a solution is often detected by general tests, such as biuret or specific tests that depend on the presence of a specific proteins.</a:t>
            </a:r>
          </a:p>
          <a:p>
            <a:pPr marL="0" indent="0">
              <a:buFontTx/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543</Words>
  <Application>Microsoft Office PowerPoint</Application>
  <PresentationFormat>On-screen Show (4:3)</PresentationFormat>
  <Paragraphs>65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Wingdings 2</vt:lpstr>
      <vt:lpstr>Basis</vt:lpstr>
      <vt:lpstr>LAB 4 : Qualitative tests of PROTEINS &amp; AMINO ACIDS </vt:lpstr>
      <vt:lpstr> Objectives: </vt:lpstr>
      <vt:lpstr>Introduction </vt:lpstr>
      <vt:lpstr> Amino acid structure          (Building blocks of proteins which linked to peptide bond ) </vt:lpstr>
      <vt:lpstr>PowerPoint Presentation</vt:lpstr>
      <vt:lpstr>Classification of amino acids according source</vt:lpstr>
      <vt:lpstr>Classification of amino acids according to their (polarity) in water</vt:lpstr>
      <vt:lpstr>PowerPoint Presentation</vt:lpstr>
      <vt:lpstr>Amino acids &amp; Protein Analysis </vt:lpstr>
      <vt:lpstr>Solubility Tests </vt:lpstr>
      <vt:lpstr>PowerPoint Presentation</vt:lpstr>
      <vt:lpstr>PowerPoint Presentation</vt:lpstr>
      <vt:lpstr> 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Qualitative tests of Carbohydrate</dc:title>
  <dc:creator>Maher</dc:creator>
  <cp:lastModifiedBy>Maher</cp:lastModifiedBy>
  <cp:revision>23</cp:revision>
  <dcterms:created xsi:type="dcterms:W3CDTF">2020-11-09T22:24:45Z</dcterms:created>
  <dcterms:modified xsi:type="dcterms:W3CDTF">2021-01-04T20:25:04Z</dcterms:modified>
</cp:coreProperties>
</file>