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0" r:id="rId1"/>
    <p:sldMasterId id="2147483842" r:id="rId2"/>
  </p:sldMasterIdLst>
  <p:notesMasterIdLst>
    <p:notesMasterId r:id="rId31"/>
  </p:notesMasterIdLst>
  <p:handoutMasterIdLst>
    <p:handoutMasterId r:id="rId32"/>
  </p:handoutMasterIdLst>
  <p:sldIdLst>
    <p:sldId id="257" r:id="rId3"/>
    <p:sldId id="330" r:id="rId4"/>
    <p:sldId id="348" r:id="rId5"/>
    <p:sldId id="333" r:id="rId6"/>
    <p:sldId id="331" r:id="rId7"/>
    <p:sldId id="335" r:id="rId8"/>
    <p:sldId id="332" r:id="rId9"/>
    <p:sldId id="327" r:id="rId10"/>
    <p:sldId id="301" r:id="rId11"/>
    <p:sldId id="302" r:id="rId12"/>
    <p:sldId id="347" r:id="rId13"/>
    <p:sldId id="307" r:id="rId14"/>
    <p:sldId id="349" r:id="rId15"/>
    <p:sldId id="313" r:id="rId16"/>
    <p:sldId id="314" r:id="rId17"/>
    <p:sldId id="315" r:id="rId18"/>
    <p:sldId id="359" r:id="rId19"/>
    <p:sldId id="360" r:id="rId20"/>
    <p:sldId id="361" r:id="rId21"/>
    <p:sldId id="350" r:id="rId22"/>
    <p:sldId id="351" r:id="rId23"/>
    <p:sldId id="352" r:id="rId24"/>
    <p:sldId id="353" r:id="rId25"/>
    <p:sldId id="323" r:id="rId26"/>
    <p:sldId id="363" r:id="rId27"/>
    <p:sldId id="364" r:id="rId28"/>
    <p:sldId id="365" r:id="rId29"/>
    <p:sldId id="362" r:id="rId30"/>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6825"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E6CEEC15-91C9-4C10-9134-FC29CC52FF50}" type="datetime1">
              <a:rPr lang="en-US" smtClean="0"/>
              <a:t>5/27/2021</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719E44D1-08FC-44D6-8BA5-CE39371CF4CA}" type="slidenum">
              <a:rPr lang="ar-IQ" smtClean="0"/>
              <a:t>‹#›</a:t>
            </a:fld>
            <a:endParaRPr lang="ar-IQ"/>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813D3C8F-E8E4-4841-B8D0-4B6D31D0DE3A}" type="datetime1">
              <a:rPr lang="en-US" smtClean="0"/>
              <a:t>5/27/2021</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3FEC1881-39D8-45D4-A1C5-091C93A32844}"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3BE4F7B-6F52-4B7F-8D9B-2BABFECC31A3}" type="slidenum">
              <a:rPr lang="en-US" smtClean="0">
                <a:latin typeface="Arial" pitchFamily="34" charset="0"/>
              </a:rPr>
              <a:pPr/>
              <a:t>1</a:t>
            </a:fld>
            <a:endParaRPr lang="en-US">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D478AF8F-DE16-4D33-AF1B-CA0114983978}" type="datetime1">
              <a:rPr lang="en-US" smtClean="0"/>
              <a:t>5/27/2021</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5869CCC-FACB-4244-83AB-162F4F9D2931}" type="slidenum">
              <a:rPr lang="en-US" smtClean="0">
                <a:latin typeface="Arial" pitchFamily="34" charset="0"/>
              </a:rPr>
              <a:pPr/>
              <a:t>10</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1DCBE46C-4F20-425D-8A0A-88C4642CC00C}" type="datetime1">
              <a:rPr lang="en-US" smtClean="0"/>
              <a:t>5/27/2021</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11</a:t>
            </a:fld>
            <a:endParaRPr lang="ar-IQ"/>
          </a:p>
        </p:txBody>
      </p:sp>
      <p:sp>
        <p:nvSpPr>
          <p:cNvPr id="5" name="Date Placeholder 4"/>
          <p:cNvSpPr>
            <a:spLocks noGrp="1"/>
          </p:cNvSpPr>
          <p:nvPr>
            <p:ph type="dt" idx="11"/>
          </p:nvPr>
        </p:nvSpPr>
        <p:spPr/>
        <p:txBody>
          <a:bodyPr/>
          <a:lstStyle/>
          <a:p>
            <a:fld id="{738C25EB-5383-4F02-8495-4DB37F844499}" type="datetime1">
              <a:rPr lang="en-US" smtClean="0"/>
              <a:t>5/27/2021</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E4A4B019-56A2-4D85-A24B-A0C06EAF6002}" type="slidenum">
              <a:rPr lang="en-US" smtClean="0">
                <a:latin typeface="Arial" pitchFamily="34" charset="0"/>
              </a:rPr>
              <a:pPr/>
              <a:t>12</a:t>
            </a:fld>
            <a:endParaRPr lang="en-US">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7A6B2CC-FC71-45BF-9FA2-65F76D35FFE5}" type="datetime1">
              <a:rPr lang="en-US" smtClean="0"/>
              <a:t>5/27/2021</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13</a:t>
            </a:fld>
            <a:endParaRPr lang="ar-IQ"/>
          </a:p>
        </p:txBody>
      </p:sp>
      <p:sp>
        <p:nvSpPr>
          <p:cNvPr id="5" name="Date Placeholder 4"/>
          <p:cNvSpPr>
            <a:spLocks noGrp="1"/>
          </p:cNvSpPr>
          <p:nvPr>
            <p:ph type="dt" idx="11"/>
          </p:nvPr>
        </p:nvSpPr>
        <p:spPr/>
        <p:txBody>
          <a:bodyPr/>
          <a:lstStyle/>
          <a:p>
            <a:fld id="{F6BD671D-1E90-4DC4-973B-9C98E7F7BB33}" type="datetime1">
              <a:rPr lang="en-US" smtClean="0"/>
              <a:t>5/27/2021</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1BCC3FC-6D3F-49AA-A6D5-6F9FA0DD46EA}" type="slidenum">
              <a:rPr lang="en-US" smtClean="0">
                <a:latin typeface="Arial" pitchFamily="34" charset="0"/>
              </a:rPr>
              <a:pPr/>
              <a:t>14</a:t>
            </a:fld>
            <a:endParaRPr lang="en-US">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EB7A4895-DF72-411A-BE66-893739186919}" type="datetime1">
              <a:rPr lang="en-US" smtClean="0"/>
              <a:t>5/27/2021</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65AAEC7-FF72-4F14-A354-B7F3149DCDDC}" type="slidenum">
              <a:rPr lang="en-US" smtClean="0">
                <a:latin typeface="Arial" pitchFamily="34" charset="0"/>
              </a:rPr>
              <a:pPr/>
              <a:t>15</a:t>
            </a:fld>
            <a:endParaRPr lang="en-US">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E4E3DCC-25CA-4520-B687-7479901A5682}" type="datetime1">
              <a:rPr lang="en-US" smtClean="0"/>
              <a:t>5/27/2021</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17C20408-A09F-49F6-BB64-C1ADE5EF4F32}" type="slidenum">
              <a:rPr lang="en-US" smtClean="0">
                <a:latin typeface="Arial" pitchFamily="34" charset="0"/>
              </a:rPr>
              <a:pPr/>
              <a:t>16</a:t>
            </a:fld>
            <a:endParaRPr lang="en-US">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20CCEF48-9778-448E-BC2D-862B6E70DC87}" type="datetime1">
              <a:rPr lang="en-US" smtClean="0"/>
              <a:t>5/27/2021</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17</a:t>
            </a:fld>
            <a:endParaRPr lang="ar-IQ"/>
          </a:p>
        </p:txBody>
      </p:sp>
      <p:sp>
        <p:nvSpPr>
          <p:cNvPr id="5" name="Date Placeholder 4"/>
          <p:cNvSpPr>
            <a:spLocks noGrp="1"/>
          </p:cNvSpPr>
          <p:nvPr>
            <p:ph type="dt" idx="11"/>
          </p:nvPr>
        </p:nvSpPr>
        <p:spPr/>
        <p:txBody>
          <a:bodyPr/>
          <a:lstStyle/>
          <a:p>
            <a:fld id="{626F26D2-DD97-41B8-A74C-B629CD404A3C}" type="datetime1">
              <a:rPr lang="en-US" smtClean="0"/>
              <a:t>5/27/2021</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18</a:t>
            </a:fld>
            <a:endParaRPr lang="ar-IQ"/>
          </a:p>
        </p:txBody>
      </p:sp>
      <p:sp>
        <p:nvSpPr>
          <p:cNvPr id="5" name="Date Placeholder 4"/>
          <p:cNvSpPr>
            <a:spLocks noGrp="1"/>
          </p:cNvSpPr>
          <p:nvPr>
            <p:ph type="dt" idx="11"/>
          </p:nvPr>
        </p:nvSpPr>
        <p:spPr/>
        <p:txBody>
          <a:bodyPr/>
          <a:lstStyle/>
          <a:p>
            <a:fld id="{48D46058-5594-47EB-AC4B-B9856521EC9C}" type="datetime1">
              <a:rPr lang="en-US" smtClean="0"/>
              <a:t>5/27/2021</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1FFF97B-9D67-4F36-91F3-FAFE5742E890}" type="slidenum">
              <a:rPr lang="en-US" smtClean="0">
                <a:latin typeface="Arial" pitchFamily="34" charset="0"/>
              </a:rPr>
              <a:pPr/>
              <a:t>19</a:t>
            </a:fld>
            <a:endParaRPr lang="en-US">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D9632C2-4BAC-4D02-A38F-D8DCE8FC405A}" type="datetime1">
              <a:rPr lang="en-US" smtClean="0"/>
              <a:t>5/27/2021</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sz="1200" dirty="0"/>
              <a:t>A constant source of blood glucose is an absolute requirement for human life. Glucose is the greatly preferred energy source for the brain, and the required energy source for cells with few or no mitochondria, such as mature erythrocytes. </a:t>
            </a:r>
          </a:p>
          <a:p>
            <a:pPr algn="justLow" rtl="0">
              <a:buNone/>
            </a:pPr>
            <a:endParaRPr lang="en-US" sz="1200" dirty="0"/>
          </a:p>
          <a:p>
            <a:pPr algn="justLow" rtl="0"/>
            <a:r>
              <a:rPr lang="en-US" sz="1200" dirty="0"/>
              <a:t>Glucose is also essential as an energy source for exercising muscle, where it is the substrate for anaerobic </a:t>
            </a:r>
            <a:r>
              <a:rPr lang="en-US" sz="1200" dirty="0" err="1"/>
              <a:t>glycolysis</a:t>
            </a:r>
            <a:r>
              <a:rPr lang="en-US" sz="1200" dirty="0"/>
              <a:t>. Blood glucose can be obtained from three primary sources: the diet, degradation of glycogen, and </a:t>
            </a:r>
            <a:r>
              <a:rPr lang="en-US" sz="1200" dirty="0" err="1"/>
              <a:t>gluconeogenesis</a:t>
            </a:r>
            <a:r>
              <a:rPr lang="en-US" sz="1200" dirty="0"/>
              <a:t>. </a:t>
            </a:r>
          </a:p>
          <a:p>
            <a:endParaRPr lang="ar-IQ" dirty="0"/>
          </a:p>
        </p:txBody>
      </p:sp>
      <p:sp>
        <p:nvSpPr>
          <p:cNvPr id="4" name="Slide Number Placeholder 3"/>
          <p:cNvSpPr>
            <a:spLocks noGrp="1"/>
          </p:cNvSpPr>
          <p:nvPr>
            <p:ph type="sldNum" sz="quarter" idx="10"/>
          </p:nvPr>
        </p:nvSpPr>
        <p:spPr/>
        <p:txBody>
          <a:bodyPr/>
          <a:lstStyle/>
          <a:p>
            <a:fld id="{3FEC1881-39D8-45D4-A1C5-091C93A32844}" type="slidenum">
              <a:rPr lang="ar-IQ" smtClean="0"/>
              <a:pPr/>
              <a:t>2</a:t>
            </a:fld>
            <a:endParaRPr lang="ar-IQ"/>
          </a:p>
        </p:txBody>
      </p:sp>
      <p:sp>
        <p:nvSpPr>
          <p:cNvPr id="5" name="Date Placeholder 4"/>
          <p:cNvSpPr>
            <a:spLocks noGrp="1"/>
          </p:cNvSpPr>
          <p:nvPr>
            <p:ph type="dt" idx="11"/>
          </p:nvPr>
        </p:nvSpPr>
        <p:spPr/>
        <p:txBody>
          <a:bodyPr/>
          <a:lstStyle/>
          <a:p>
            <a:fld id="{6A70ED19-D676-477A-8FD2-E79FF65310BC}" type="datetime1">
              <a:rPr lang="en-US" smtClean="0"/>
              <a:t>5/27/2021</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20</a:t>
            </a:fld>
            <a:endParaRPr lang="ar-IQ"/>
          </a:p>
        </p:txBody>
      </p:sp>
      <p:sp>
        <p:nvSpPr>
          <p:cNvPr id="5" name="Date Placeholder 4"/>
          <p:cNvSpPr>
            <a:spLocks noGrp="1"/>
          </p:cNvSpPr>
          <p:nvPr>
            <p:ph type="dt" idx="11"/>
          </p:nvPr>
        </p:nvSpPr>
        <p:spPr/>
        <p:txBody>
          <a:bodyPr/>
          <a:lstStyle/>
          <a:p>
            <a:fld id="{CF80A6E8-6D2F-49C2-81F4-5C5EFBDD6D2F}" type="datetime1">
              <a:rPr lang="en-US" smtClean="0"/>
              <a:t>5/27/2021</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21</a:t>
            </a:fld>
            <a:endParaRPr lang="ar-IQ"/>
          </a:p>
        </p:txBody>
      </p:sp>
      <p:sp>
        <p:nvSpPr>
          <p:cNvPr id="5" name="Date Placeholder 4"/>
          <p:cNvSpPr>
            <a:spLocks noGrp="1"/>
          </p:cNvSpPr>
          <p:nvPr>
            <p:ph type="dt" idx="11"/>
          </p:nvPr>
        </p:nvSpPr>
        <p:spPr/>
        <p:txBody>
          <a:bodyPr/>
          <a:lstStyle/>
          <a:p>
            <a:fld id="{9C8D05C7-D420-4440-A576-8A4A8B8BFAEE}" type="datetime1">
              <a:rPr lang="en-US" smtClean="0"/>
              <a:t>5/27/2021</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22</a:t>
            </a:fld>
            <a:endParaRPr lang="ar-IQ"/>
          </a:p>
        </p:txBody>
      </p:sp>
      <p:sp>
        <p:nvSpPr>
          <p:cNvPr id="5" name="Date Placeholder 4"/>
          <p:cNvSpPr>
            <a:spLocks noGrp="1"/>
          </p:cNvSpPr>
          <p:nvPr>
            <p:ph type="dt" idx="11"/>
          </p:nvPr>
        </p:nvSpPr>
        <p:spPr/>
        <p:txBody>
          <a:bodyPr/>
          <a:lstStyle/>
          <a:p>
            <a:fld id="{37252B59-C39E-49B5-8AED-5A7B4A800BA6}" type="datetime1">
              <a:rPr lang="en-US" smtClean="0"/>
              <a:t>5/27/2021</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23</a:t>
            </a:fld>
            <a:endParaRPr lang="ar-IQ"/>
          </a:p>
        </p:txBody>
      </p:sp>
      <p:sp>
        <p:nvSpPr>
          <p:cNvPr id="5" name="Date Placeholder 4"/>
          <p:cNvSpPr>
            <a:spLocks noGrp="1"/>
          </p:cNvSpPr>
          <p:nvPr>
            <p:ph type="dt" idx="11"/>
          </p:nvPr>
        </p:nvSpPr>
        <p:spPr/>
        <p:txBody>
          <a:bodyPr/>
          <a:lstStyle/>
          <a:p>
            <a:fld id="{F7EA9FC2-79EF-4F4C-A071-06862C521A11}" type="datetime1">
              <a:rPr lang="en-US" smtClean="0"/>
              <a:t>5/27/2021</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404AC931-8FC4-410E-99E6-BCEB245933B4}" type="slidenum">
              <a:rPr lang="en-US" smtClean="0">
                <a:latin typeface="Arial" pitchFamily="34" charset="0"/>
              </a:rPr>
              <a:pPr/>
              <a:t>24</a:t>
            </a:fld>
            <a:endParaRPr lang="en-US">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8A7E8049-18F3-4096-8AB3-8B48516F76A3}" type="datetime1">
              <a:rPr lang="en-US" smtClean="0"/>
              <a:t>5/27/2021</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2BEB78E-C7F7-4264-8D2B-885B79C06FE8}" type="slidenum">
              <a:rPr lang="ar-IQ" smtClean="0"/>
              <a:pPr/>
              <a:t>25</a:t>
            </a:fld>
            <a:endParaRPr lang="ar-IQ"/>
          </a:p>
        </p:txBody>
      </p:sp>
      <p:sp>
        <p:nvSpPr>
          <p:cNvPr id="5" name="Date Placeholder 4"/>
          <p:cNvSpPr>
            <a:spLocks noGrp="1"/>
          </p:cNvSpPr>
          <p:nvPr>
            <p:ph type="dt" idx="11"/>
          </p:nvPr>
        </p:nvSpPr>
        <p:spPr/>
        <p:txBody>
          <a:bodyPr/>
          <a:lstStyle/>
          <a:p>
            <a:fld id="{015C7433-3540-4443-842B-9EFA9956F72C}" type="datetime1">
              <a:rPr lang="en-US" smtClean="0"/>
              <a:t>5/27/2021</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26</a:t>
            </a:fld>
            <a:endParaRPr lang="ar-IQ"/>
          </a:p>
        </p:txBody>
      </p:sp>
      <p:sp>
        <p:nvSpPr>
          <p:cNvPr id="5" name="Date Placeholder 4"/>
          <p:cNvSpPr>
            <a:spLocks noGrp="1"/>
          </p:cNvSpPr>
          <p:nvPr>
            <p:ph type="dt" idx="11"/>
          </p:nvPr>
        </p:nvSpPr>
        <p:spPr/>
        <p:txBody>
          <a:bodyPr/>
          <a:lstStyle/>
          <a:p>
            <a:fld id="{65D9E319-45F6-461F-A9B0-E60D919E35C7}" type="datetime1">
              <a:rPr lang="en-US" smtClean="0"/>
              <a:t>5/27/2021</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27</a:t>
            </a:fld>
            <a:endParaRPr lang="ar-IQ"/>
          </a:p>
        </p:txBody>
      </p:sp>
      <p:sp>
        <p:nvSpPr>
          <p:cNvPr id="5" name="Date Placeholder 4"/>
          <p:cNvSpPr>
            <a:spLocks noGrp="1"/>
          </p:cNvSpPr>
          <p:nvPr>
            <p:ph type="dt" idx="11"/>
          </p:nvPr>
        </p:nvSpPr>
        <p:spPr/>
        <p:txBody>
          <a:bodyPr/>
          <a:lstStyle/>
          <a:p>
            <a:fld id="{0F8D90A4-23E3-4583-A4A7-9DD80B1C5863}" type="datetime1">
              <a:rPr lang="en-US" smtClean="0"/>
              <a:t>5/27/2021</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28</a:t>
            </a:fld>
            <a:endParaRPr lang="ar-IQ"/>
          </a:p>
        </p:txBody>
      </p:sp>
      <p:sp>
        <p:nvSpPr>
          <p:cNvPr id="5" name="Date Placeholder 4"/>
          <p:cNvSpPr>
            <a:spLocks noGrp="1"/>
          </p:cNvSpPr>
          <p:nvPr>
            <p:ph type="dt" idx="11"/>
          </p:nvPr>
        </p:nvSpPr>
        <p:spPr/>
        <p:txBody>
          <a:bodyPr/>
          <a:lstStyle/>
          <a:p>
            <a:fld id="{2E6BA244-89F7-4064-9656-53C3BFB27AA1}" type="datetime1">
              <a:rPr lang="en-US" smtClean="0"/>
              <a:t>5/27/2021</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79EA3E8-A10B-4CC3-BB39-D3380ABCC771}" type="slidenum">
              <a:rPr kumimoji="0" lang="ar-IQ"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5" name="Date Placeholder 4"/>
          <p:cNvSpPr>
            <a:spLocks noGrp="1"/>
          </p:cNvSpPr>
          <p:nvPr>
            <p:ph type="dt"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B0A6C89-B63D-4B43-A849-22F6C1ECBE4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5/27/2021</a:t>
            </a:fld>
            <a:endParaRPr kumimoji="0" lang="ar-IQ"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sz="1200" dirty="0"/>
              <a:t>A constant source of blood glucose is an absolute requirement for human life. Glucose is the greatly preferred energy source for the brain, and the required energy source for cells with few or no mitochondria, such as mature erythrocytes. </a:t>
            </a:r>
          </a:p>
          <a:p>
            <a:pPr algn="justLow" rtl="0">
              <a:buNone/>
            </a:pPr>
            <a:endParaRPr lang="en-US" sz="1200" dirty="0"/>
          </a:p>
          <a:p>
            <a:pPr algn="justLow" rtl="0"/>
            <a:r>
              <a:rPr lang="en-US" sz="1200" dirty="0"/>
              <a:t>Glucose is also essential as an energy source for exercising muscle, where it is the substrate for anaerobic </a:t>
            </a:r>
            <a:r>
              <a:rPr lang="en-US" sz="1200" dirty="0" err="1"/>
              <a:t>glycolysis</a:t>
            </a:r>
            <a:r>
              <a:rPr lang="en-US" sz="1200" dirty="0"/>
              <a:t>. Blood glucose can be obtained from three primary sources: the diet, degradation of glycogen, and </a:t>
            </a:r>
            <a:r>
              <a:rPr lang="en-US" sz="1200" dirty="0" err="1"/>
              <a:t>gluconeogenesis</a:t>
            </a:r>
            <a:r>
              <a:rPr lang="en-US" sz="1200" dirty="0"/>
              <a:t>. </a:t>
            </a:r>
          </a:p>
          <a:p>
            <a:endParaRPr lang="ar-IQ" dirty="0"/>
          </a:p>
        </p:txBody>
      </p:sp>
      <p:sp>
        <p:nvSpPr>
          <p:cNvPr id="4" name="Slide Number Placeholder 3"/>
          <p:cNvSpPr>
            <a:spLocks noGrp="1"/>
          </p:cNvSpPr>
          <p:nvPr>
            <p:ph type="sldNum" sz="quarter" idx="10"/>
          </p:nvPr>
        </p:nvSpPr>
        <p:spPr/>
        <p:txBody>
          <a:bodyPr/>
          <a:lstStyle/>
          <a:p>
            <a:fld id="{3FEC1881-39D8-45D4-A1C5-091C93A32844}" type="slidenum">
              <a:rPr lang="ar-IQ" smtClean="0"/>
              <a:pPr/>
              <a:t>4</a:t>
            </a:fld>
            <a:endParaRPr lang="ar-IQ"/>
          </a:p>
        </p:txBody>
      </p:sp>
      <p:sp>
        <p:nvSpPr>
          <p:cNvPr id="5" name="Date Placeholder 4"/>
          <p:cNvSpPr>
            <a:spLocks noGrp="1"/>
          </p:cNvSpPr>
          <p:nvPr>
            <p:ph type="dt" idx="11"/>
          </p:nvPr>
        </p:nvSpPr>
        <p:spPr/>
        <p:txBody>
          <a:bodyPr/>
          <a:lstStyle/>
          <a:p>
            <a:fld id="{EF8658E8-DE4A-45A0-84B0-EFA87C2A9BB4}" type="datetime1">
              <a:rPr lang="en-US" smtClean="0"/>
              <a:t>5/27/2021</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main stores of glycogen in the body are found in skeletal muscle and liver, although most other cells store small amounts of glycogen for their own use</a:t>
            </a:r>
            <a:endParaRPr lang="ar-IQ" dirty="0"/>
          </a:p>
        </p:txBody>
      </p:sp>
      <p:sp>
        <p:nvSpPr>
          <p:cNvPr id="4" name="Slide Number Placeholder 3"/>
          <p:cNvSpPr>
            <a:spLocks noGrp="1"/>
          </p:cNvSpPr>
          <p:nvPr>
            <p:ph type="sldNum" sz="quarter" idx="10"/>
          </p:nvPr>
        </p:nvSpPr>
        <p:spPr/>
        <p:txBody>
          <a:bodyPr/>
          <a:lstStyle/>
          <a:p>
            <a:fld id="{3FEC1881-39D8-45D4-A1C5-091C93A32844}" type="slidenum">
              <a:rPr lang="ar-IQ" smtClean="0"/>
              <a:pPr/>
              <a:t>5</a:t>
            </a:fld>
            <a:endParaRPr lang="ar-IQ"/>
          </a:p>
        </p:txBody>
      </p:sp>
      <p:sp>
        <p:nvSpPr>
          <p:cNvPr id="5" name="Date Placeholder 4"/>
          <p:cNvSpPr>
            <a:spLocks noGrp="1"/>
          </p:cNvSpPr>
          <p:nvPr>
            <p:ph type="dt" idx="11"/>
          </p:nvPr>
        </p:nvSpPr>
        <p:spPr/>
        <p:txBody>
          <a:bodyPr/>
          <a:lstStyle/>
          <a:p>
            <a:fld id="{076184F0-1F50-4246-B0AB-F204538D89EB}" type="datetime1">
              <a:rPr lang="en-US" smtClean="0"/>
              <a:t>5/27/2021</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6</a:t>
            </a:fld>
            <a:endParaRPr lang="ar-IQ"/>
          </a:p>
        </p:txBody>
      </p:sp>
      <p:sp>
        <p:nvSpPr>
          <p:cNvPr id="5" name="Date Placeholder 4"/>
          <p:cNvSpPr>
            <a:spLocks noGrp="1"/>
          </p:cNvSpPr>
          <p:nvPr>
            <p:ph type="dt" idx="11"/>
          </p:nvPr>
        </p:nvSpPr>
        <p:spPr/>
        <p:txBody>
          <a:bodyPr/>
          <a:lstStyle/>
          <a:p>
            <a:fld id="{1B37BE18-C55D-4717-9926-584AD610E1FD}" type="datetime1">
              <a:rPr lang="en-US" smtClean="0"/>
              <a:t>5/27/2021</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7</a:t>
            </a:fld>
            <a:endParaRPr lang="ar-IQ"/>
          </a:p>
        </p:txBody>
      </p:sp>
      <p:sp>
        <p:nvSpPr>
          <p:cNvPr id="5" name="Date Placeholder 4"/>
          <p:cNvSpPr>
            <a:spLocks noGrp="1"/>
          </p:cNvSpPr>
          <p:nvPr>
            <p:ph type="dt" idx="11"/>
          </p:nvPr>
        </p:nvSpPr>
        <p:spPr/>
        <p:txBody>
          <a:bodyPr/>
          <a:lstStyle/>
          <a:p>
            <a:fld id="{8EC66C84-57F3-4227-9B98-6829657DDB19}" type="datetime1">
              <a:rPr lang="en-US" smtClean="0"/>
              <a:t>5/27/2021</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8</a:t>
            </a:fld>
            <a:endParaRPr lang="ar-IQ"/>
          </a:p>
        </p:txBody>
      </p:sp>
      <p:sp>
        <p:nvSpPr>
          <p:cNvPr id="5" name="Date Placeholder 4"/>
          <p:cNvSpPr>
            <a:spLocks noGrp="1"/>
          </p:cNvSpPr>
          <p:nvPr>
            <p:ph type="dt" idx="11"/>
          </p:nvPr>
        </p:nvSpPr>
        <p:spPr/>
        <p:txBody>
          <a:bodyPr/>
          <a:lstStyle/>
          <a:p>
            <a:fld id="{A42D435E-BE16-45DE-99D8-C87E423D1ABA}" type="datetime1">
              <a:rPr lang="en-US" smtClean="0"/>
              <a:t>5/27/2021</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7FCA0E6-F5E2-4740-8AC6-231CA8229C29}" type="slidenum">
              <a:rPr lang="en-US" smtClean="0">
                <a:latin typeface="Arial" pitchFamily="34" charset="0"/>
              </a:rPr>
              <a:pPr/>
              <a:t>9</a:t>
            </a:fld>
            <a:endParaRPr lang="en-US">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6A4BD088-C409-4D88-9D2C-1630D4E8D98C}" type="datetime1">
              <a:rPr lang="en-US" smtClean="0"/>
              <a:t>5/27/2021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9D2C52D-49E6-4378-A9F8-3887C1518518}" type="datetimeFigureOut">
              <a:rPr lang="ar-IQ" smtClean="0"/>
              <a:pPr/>
              <a:t>16/10/1442</a:t>
            </a:fld>
            <a:endParaRPr lang="ar-IQ"/>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F543558-8F0A-4B7F-8071-D3FEE5B0B3EE}"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D2C52D-49E6-4378-A9F8-3887C1518518}"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543558-8F0A-4B7F-8071-D3FEE5B0B3EE}"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9D2C52D-49E6-4378-A9F8-3887C1518518}"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5F543558-8F0A-4B7F-8071-D3FEE5B0B3EE}"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217462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324415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161841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16670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256028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2039228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2666945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100237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9D2C52D-49E6-4378-A9F8-3887C1518518}" type="datetimeFigureOut">
              <a:rPr lang="ar-IQ" smtClean="0"/>
              <a:pPr/>
              <a:t>16/10/1442</a:t>
            </a:fld>
            <a:endParaRPr lang="ar-IQ"/>
          </a:p>
        </p:txBody>
      </p:sp>
      <p:sp>
        <p:nvSpPr>
          <p:cNvPr id="5" name="Footer Placeholder 4"/>
          <p:cNvSpPr>
            <a:spLocks noGrp="1"/>
          </p:cNvSpPr>
          <p:nvPr>
            <p:ph type="ftr" sz="quarter" idx="11"/>
          </p:nvPr>
        </p:nvSpPr>
        <p:spPr>
          <a:xfrm>
            <a:off x="457200" y="6480969"/>
            <a:ext cx="4260056" cy="300831"/>
          </a:xfrm>
        </p:spPr>
        <p:txBody>
          <a:bodyPr/>
          <a:lstStyle/>
          <a:p>
            <a:endParaRPr lang="ar-IQ"/>
          </a:p>
        </p:txBody>
      </p:sp>
      <p:sp>
        <p:nvSpPr>
          <p:cNvPr id="6" name="Slide Number Placeholder 5"/>
          <p:cNvSpPr>
            <a:spLocks noGrp="1"/>
          </p:cNvSpPr>
          <p:nvPr>
            <p:ph type="sldNum" sz="quarter" idx="12"/>
          </p:nvPr>
        </p:nvSpPr>
        <p:spPr/>
        <p:txBody>
          <a:bodyPr/>
          <a:lstStyle/>
          <a:p>
            <a:fld id="{5F543558-8F0A-4B7F-8071-D3FEE5B0B3EE}"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791272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982589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16/10/1442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extLst>
      <p:ext uri="{BB962C8B-B14F-4D97-AF65-F5344CB8AC3E}">
        <p14:creationId xmlns:p14="http://schemas.microsoft.com/office/powerpoint/2010/main" val="379992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88BE09A-B7BA-4B3B-9870-0E7B89A0781E}" type="slidenum">
              <a:rPr lang="en-US"/>
              <a:pPr>
                <a:defRPr/>
              </a:pPr>
              <a:t>‹#›</a:t>
            </a:fld>
            <a:endParaRPr lang="en-US"/>
          </a:p>
        </p:txBody>
      </p:sp>
    </p:spTree>
    <p:extLst>
      <p:ext uri="{BB962C8B-B14F-4D97-AF65-F5344CB8AC3E}">
        <p14:creationId xmlns:p14="http://schemas.microsoft.com/office/powerpoint/2010/main" val="343099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E9D2C52D-49E6-4378-A9F8-3887C1518518}" type="datetimeFigureOut">
              <a:rPr lang="ar-IQ" smtClean="0"/>
              <a:pPr/>
              <a:t>16/10/1442</a:t>
            </a:fld>
            <a:endParaRPr lang="ar-IQ"/>
          </a:p>
        </p:txBody>
      </p:sp>
      <p:sp>
        <p:nvSpPr>
          <p:cNvPr id="5" name="Footer Placeholder 4"/>
          <p:cNvSpPr>
            <a:spLocks noGrp="1"/>
          </p:cNvSpPr>
          <p:nvPr>
            <p:ph type="ftr" sz="quarter" idx="11"/>
          </p:nvPr>
        </p:nvSpPr>
        <p:spPr>
          <a:xfrm>
            <a:off x="2619376" y="6480969"/>
            <a:ext cx="4260056" cy="300831"/>
          </a:xfrm>
        </p:spPr>
        <p:txBody>
          <a:bodyPr/>
          <a:lstStyle/>
          <a:p>
            <a:endParaRPr lang="ar-IQ"/>
          </a:p>
        </p:txBody>
      </p:sp>
      <p:sp>
        <p:nvSpPr>
          <p:cNvPr id="6" name="Slide Number Placeholder 5"/>
          <p:cNvSpPr>
            <a:spLocks noGrp="1"/>
          </p:cNvSpPr>
          <p:nvPr>
            <p:ph type="sldNum" sz="quarter" idx="12"/>
          </p:nvPr>
        </p:nvSpPr>
        <p:spPr>
          <a:xfrm>
            <a:off x="8451056" y="809624"/>
            <a:ext cx="502920" cy="300831"/>
          </a:xfrm>
        </p:spPr>
        <p:txBody>
          <a:bodyPr/>
          <a:lstStyle/>
          <a:p>
            <a:fld id="{5F543558-8F0A-4B7F-8071-D3FEE5B0B3EE}" type="slidenum">
              <a:rPr lang="ar-IQ" smtClean="0"/>
              <a:pPr/>
              <a:t>‹#›</a:t>
            </a:fld>
            <a:endParaRPr lang="ar-IQ"/>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9D2C52D-49E6-4378-A9F8-3887C1518518}" type="datetimeFigureOut">
              <a:rPr lang="ar-IQ" smtClean="0"/>
              <a:pPr/>
              <a:t>16/10/1442</a:t>
            </a:fld>
            <a:endParaRPr lang="ar-IQ"/>
          </a:p>
        </p:txBody>
      </p:sp>
      <p:sp>
        <p:nvSpPr>
          <p:cNvPr id="6" name="Footer Placeholder 5"/>
          <p:cNvSpPr>
            <a:spLocks noGrp="1"/>
          </p:cNvSpPr>
          <p:nvPr>
            <p:ph type="ftr" sz="quarter" idx="11"/>
          </p:nvPr>
        </p:nvSpPr>
        <p:spPr>
          <a:xfrm>
            <a:off x="457200" y="6480969"/>
            <a:ext cx="4260056" cy="301752"/>
          </a:xfrm>
        </p:spPr>
        <p:txBody>
          <a:bodyPr/>
          <a:lstStyle/>
          <a:p>
            <a:endParaRPr lang="ar-IQ"/>
          </a:p>
        </p:txBody>
      </p:sp>
      <p:sp>
        <p:nvSpPr>
          <p:cNvPr id="7" name="Slide Number Placeholder 6"/>
          <p:cNvSpPr>
            <a:spLocks noGrp="1"/>
          </p:cNvSpPr>
          <p:nvPr>
            <p:ph type="sldNum" sz="quarter" idx="12"/>
          </p:nvPr>
        </p:nvSpPr>
        <p:spPr>
          <a:xfrm>
            <a:off x="7589520" y="6480969"/>
            <a:ext cx="502920" cy="301752"/>
          </a:xfrm>
        </p:spPr>
        <p:txBody>
          <a:bodyPr/>
          <a:lstStyle/>
          <a:p>
            <a:fld id="{5F543558-8F0A-4B7F-8071-D3FEE5B0B3EE}"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9D2C52D-49E6-4378-A9F8-3887C1518518}" type="datetimeFigureOut">
              <a:rPr lang="ar-IQ" smtClean="0"/>
              <a:pPr/>
              <a:t>16/10/1442</a:t>
            </a:fld>
            <a:endParaRPr lang="ar-IQ"/>
          </a:p>
        </p:txBody>
      </p:sp>
      <p:sp>
        <p:nvSpPr>
          <p:cNvPr id="8" name="Footer Placeholder 7"/>
          <p:cNvSpPr>
            <a:spLocks noGrp="1"/>
          </p:cNvSpPr>
          <p:nvPr>
            <p:ph type="ftr" sz="quarter" idx="11"/>
          </p:nvPr>
        </p:nvSpPr>
        <p:spPr>
          <a:xfrm>
            <a:off x="457200" y="6480969"/>
            <a:ext cx="4261104" cy="301752"/>
          </a:xfrm>
        </p:spPr>
        <p:txBody>
          <a:bodyPr/>
          <a:lstStyle/>
          <a:p>
            <a:endParaRPr lang="ar-IQ"/>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F543558-8F0A-4B7F-8071-D3FEE5B0B3EE}"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E9D2C52D-49E6-4378-A9F8-3887C1518518}" type="datetimeFigureOut">
              <a:rPr lang="ar-IQ" smtClean="0"/>
              <a:pPr/>
              <a:t>16/10/1442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5F543558-8F0A-4B7F-8071-D3FEE5B0B3EE}"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9D2C52D-49E6-4378-A9F8-3887C1518518}" type="datetimeFigureOut">
              <a:rPr lang="ar-IQ" smtClean="0"/>
              <a:pPr/>
              <a:t>16/10/1442</a:t>
            </a:fld>
            <a:endParaRPr lang="ar-IQ"/>
          </a:p>
        </p:txBody>
      </p:sp>
      <p:sp>
        <p:nvSpPr>
          <p:cNvPr id="3" name="Footer Placeholder 2"/>
          <p:cNvSpPr>
            <a:spLocks noGrp="1"/>
          </p:cNvSpPr>
          <p:nvPr>
            <p:ph type="ftr" sz="quarter" idx="11"/>
          </p:nvPr>
        </p:nvSpPr>
        <p:spPr>
          <a:xfrm>
            <a:off x="457200" y="6481890"/>
            <a:ext cx="4260056" cy="300831"/>
          </a:xfrm>
        </p:spPr>
        <p:txBody>
          <a:bodyPr/>
          <a:lstStyle/>
          <a:p>
            <a:endParaRPr lang="ar-IQ"/>
          </a:p>
        </p:txBody>
      </p:sp>
      <p:sp>
        <p:nvSpPr>
          <p:cNvPr id="4" name="Slide Number Placeholder 3"/>
          <p:cNvSpPr>
            <a:spLocks noGrp="1"/>
          </p:cNvSpPr>
          <p:nvPr>
            <p:ph type="sldNum" sz="quarter" idx="12"/>
          </p:nvPr>
        </p:nvSpPr>
        <p:spPr>
          <a:xfrm>
            <a:off x="7589520" y="6480969"/>
            <a:ext cx="502920" cy="301752"/>
          </a:xfrm>
        </p:spPr>
        <p:txBody>
          <a:bodyPr/>
          <a:lstStyle/>
          <a:p>
            <a:fld id="{5F543558-8F0A-4B7F-8071-D3FEE5B0B3EE}"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9D2C52D-49E6-4378-A9F8-3887C1518518}" type="datetimeFigureOut">
              <a:rPr lang="ar-IQ" smtClean="0"/>
              <a:pPr/>
              <a:t>16/10/1442</a:t>
            </a:fld>
            <a:endParaRPr lang="ar-IQ"/>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F543558-8F0A-4B7F-8071-D3FEE5B0B3EE}"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9D2C52D-49E6-4378-A9F8-3887C1518518}" type="datetimeFigureOut">
              <a:rPr lang="ar-IQ" smtClean="0"/>
              <a:pPr/>
              <a:t>16/10/1442</a:t>
            </a:fld>
            <a:endParaRPr lang="ar-IQ"/>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F543558-8F0A-4B7F-8071-D3FEE5B0B3EE}"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9D2C52D-49E6-4378-A9F8-3887C1518518}" type="datetimeFigureOut">
              <a:rPr lang="ar-IQ" smtClean="0"/>
              <a:pPr/>
              <a:t>16/10/1442</a:t>
            </a:fld>
            <a:endParaRPr lang="ar-IQ"/>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F543558-8F0A-4B7F-8071-D3FEE5B0B3EE}"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07F19-6DF3-45B8-A557-B6995F34DF8E}" type="datetimeFigureOut">
              <a:rPr lang="ar-IQ" smtClean="0"/>
              <a:pPr/>
              <a:t>16/10/1442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49F9C2-F99F-468E-8622-01D2E1D25915}" type="slidenum">
              <a:rPr lang="ar-IQ" smtClean="0"/>
              <a:pPr/>
              <a:t>‹#›</a:t>
            </a:fld>
            <a:endParaRPr lang="ar-IQ"/>
          </a:p>
        </p:txBody>
      </p:sp>
    </p:spTree>
    <p:extLst>
      <p:ext uri="{BB962C8B-B14F-4D97-AF65-F5344CB8AC3E}">
        <p14:creationId xmlns:p14="http://schemas.microsoft.com/office/powerpoint/2010/main" val="314918789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9"/>
          <p:cNvSpPr>
            <a:spLocks noGrp="1" noChangeArrowheads="1"/>
          </p:cNvSpPr>
          <p:nvPr>
            <p:ph type="title"/>
          </p:nvPr>
        </p:nvSpPr>
        <p:spPr>
          <a:xfrm>
            <a:off x="210478" y="1916832"/>
            <a:ext cx="8515352" cy="250033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 Metabolism ,  Gluconeogenesis</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&amp;</a:t>
            </a:r>
            <a:b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The Pentose Phosphate Pathway</a:t>
            </a:r>
          </a:p>
        </p:txBody>
      </p:sp>
      <p:sp>
        <p:nvSpPr>
          <p:cNvPr id="4" name="TextBox 3"/>
          <p:cNvSpPr txBox="1"/>
          <p:nvPr/>
        </p:nvSpPr>
        <p:spPr>
          <a:xfrm>
            <a:off x="4500562" y="5143512"/>
            <a:ext cx="4000528"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Dr.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Shaimaa</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Munther</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457200" y="267494"/>
            <a:ext cx="8229600" cy="946928"/>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Diagram of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Glycogenesis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9459" name="Slide Number Placeholder 5"/>
          <p:cNvSpPr>
            <a:spLocks noGrp="1"/>
          </p:cNvSpPr>
          <p:nvPr>
            <p:ph type="sldNum" sz="quarter" idx="12"/>
          </p:nvPr>
        </p:nvSpPr>
        <p:spPr>
          <a:noFill/>
        </p:spPr>
        <p:txBody>
          <a:bodyPr>
            <a:normAutofit/>
          </a:bodyPr>
          <a:lstStyle/>
          <a:p>
            <a:fld id="{27F20803-184A-482A-B9BF-E95AF337344D}" type="slidenum">
              <a:rPr lang="en-US" smtClean="0">
                <a:latin typeface="Arial" pitchFamily="34" charset="0"/>
              </a:rPr>
              <a:pPr/>
              <a:t>10</a:t>
            </a:fld>
            <a:endParaRPr lang="en-US">
              <a:latin typeface="Arial" pitchFamily="34" charset="0"/>
            </a:endParaRPr>
          </a:p>
        </p:txBody>
      </p:sp>
      <p:graphicFrame>
        <p:nvGraphicFramePr>
          <p:cNvPr id="19458" name="Object 3"/>
          <p:cNvGraphicFramePr>
            <a:graphicFrameLocks noChangeAspect="1"/>
          </p:cNvGraphicFramePr>
          <p:nvPr/>
        </p:nvGraphicFramePr>
        <p:xfrm>
          <a:off x="1214414" y="1357298"/>
          <a:ext cx="6429420" cy="5229228"/>
        </p:xfrm>
        <a:graphic>
          <a:graphicData uri="http://schemas.openxmlformats.org/presentationml/2006/ole">
            <mc:AlternateContent xmlns:mc="http://schemas.openxmlformats.org/markup-compatibility/2006">
              <mc:Choice xmlns:v="urn:schemas-microsoft-com:vml" Requires="v">
                <p:oleObj name="Bitmap Image" r:id="rId3" imgW="3982006" imgH="4048690" progId="PBrush">
                  <p:embed/>
                </p:oleObj>
              </mc:Choice>
              <mc:Fallback>
                <p:oleObj name="Bitmap Image" r:id="rId3" imgW="3982006" imgH="4048690"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14" y="1357298"/>
                        <a:ext cx="6429420" cy="522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DEGRADATION OF GLYCOGEN (GLYCOGENOLYSIS)</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71612"/>
            <a:ext cx="8229600" cy="4883196"/>
          </a:xfrm>
        </p:spPr>
        <p:style>
          <a:lnRef idx="2">
            <a:schemeClr val="accent5"/>
          </a:lnRef>
          <a:fillRef idx="1">
            <a:schemeClr val="lt1"/>
          </a:fillRef>
          <a:effectRef idx="0">
            <a:schemeClr val="accent5"/>
          </a:effectRef>
          <a:fontRef idx="minor">
            <a:schemeClr val="dk1"/>
          </a:fontRef>
        </p:style>
        <p:txBody>
          <a:bodyPr>
            <a:normAutofit/>
          </a:bodyPr>
          <a:lstStyle/>
          <a:p>
            <a:pPr algn="justLow" rtl="0"/>
            <a:r>
              <a:rPr lang="en-US" sz="2600" dirty="0">
                <a:latin typeface="Times New Roman" pitchFamily="18" charset="0"/>
                <a:cs typeface="Times New Roman" pitchFamily="18" charset="0"/>
              </a:rPr>
              <a:t>The </a:t>
            </a:r>
            <a:r>
              <a:rPr lang="en-US" sz="2600" dirty="0" err="1">
                <a:latin typeface="Times New Roman" pitchFamily="18" charset="0"/>
                <a:cs typeface="Times New Roman" pitchFamily="18" charset="0"/>
              </a:rPr>
              <a:t>degradative</a:t>
            </a:r>
            <a:r>
              <a:rPr lang="en-US" sz="2600" dirty="0">
                <a:latin typeface="Times New Roman" pitchFamily="18" charset="0"/>
                <a:cs typeface="Times New Roman" pitchFamily="18" charset="0"/>
              </a:rPr>
              <a:t> pathway that mobilizes stored glycogen in liver and skeletal muscle is not a reversal of the synthetic reactions. </a:t>
            </a:r>
          </a:p>
          <a:p>
            <a:pPr algn="justLow" rtl="0">
              <a:buNone/>
            </a:pPr>
            <a:endParaRPr lang="en-US" sz="2600" dirty="0">
              <a:latin typeface="Times New Roman" pitchFamily="18" charset="0"/>
              <a:cs typeface="Times New Roman" pitchFamily="18" charset="0"/>
            </a:endParaRPr>
          </a:p>
          <a:p>
            <a:pPr algn="justLow" rtl="0"/>
            <a:r>
              <a:rPr lang="en-US" sz="2600" dirty="0">
                <a:latin typeface="Times New Roman" pitchFamily="18" charset="0"/>
                <a:cs typeface="Times New Roman" pitchFamily="18" charset="0"/>
              </a:rPr>
              <a:t>Instead, a separate set of </a:t>
            </a:r>
            <a:r>
              <a:rPr lang="en-US" sz="2600" dirty="0" err="1">
                <a:latin typeface="Times New Roman" pitchFamily="18" charset="0"/>
                <a:cs typeface="Times New Roman" pitchFamily="18" charset="0"/>
              </a:rPr>
              <a:t>cytosolic</a:t>
            </a:r>
            <a:r>
              <a:rPr lang="en-US" sz="2600" dirty="0">
                <a:latin typeface="Times New Roman" pitchFamily="18" charset="0"/>
                <a:cs typeface="Times New Roman" pitchFamily="18" charset="0"/>
              </a:rPr>
              <a:t> enzymes is required. When glycogen is degraded, the primary product is glucose 1-phosphate, obtained by breaking α(1→4) </a:t>
            </a:r>
            <a:r>
              <a:rPr lang="en-US" sz="2600" dirty="0" err="1">
                <a:latin typeface="Times New Roman" pitchFamily="18" charset="0"/>
                <a:cs typeface="Times New Roman" pitchFamily="18" charset="0"/>
              </a:rPr>
              <a:t>glycosidic</a:t>
            </a:r>
            <a:r>
              <a:rPr lang="en-US" sz="2600" dirty="0">
                <a:latin typeface="Times New Roman" pitchFamily="18" charset="0"/>
                <a:cs typeface="Times New Roman" pitchFamily="18" charset="0"/>
              </a:rPr>
              <a:t> bonds. In addition, free glucose is released from each α(1→6)-linked </a:t>
            </a:r>
            <a:r>
              <a:rPr lang="en-US" sz="2600" dirty="0" err="1">
                <a:latin typeface="Times New Roman" pitchFamily="18" charset="0"/>
                <a:cs typeface="Times New Roman" pitchFamily="18" charset="0"/>
              </a:rPr>
              <a:t>glucosyl</a:t>
            </a:r>
            <a:r>
              <a:rPr lang="en-US" sz="2600" dirty="0">
                <a:latin typeface="Times New Roman" pitchFamily="18" charset="0"/>
                <a:cs typeface="Times New Roman" pitchFamily="18" charset="0"/>
              </a:rPr>
              <a:t> residue</a:t>
            </a:r>
            <a:r>
              <a:rPr lang="en-US" sz="2600" dirty="0"/>
              <a:t>.</a:t>
            </a:r>
          </a:p>
          <a:p>
            <a:pPr algn="justLow" rtl="0">
              <a:buNone/>
            </a:pPr>
            <a:endParaRPr lang="en-US" sz="2600" dirty="0"/>
          </a:p>
          <a:p>
            <a:pPr algn="justLow" rtl="0"/>
            <a:r>
              <a:rPr lang="en-US" sz="2600" dirty="0"/>
              <a:t> </a:t>
            </a:r>
            <a:r>
              <a:rPr lang="en-US" sz="2600" dirty="0">
                <a:latin typeface="Times New Roman" pitchFamily="18" charset="0"/>
                <a:cs typeface="Times New Roman" pitchFamily="18" charset="0"/>
              </a:rPr>
              <a:t>Is activated by glucagon  at low blood glucose levels</a:t>
            </a:r>
          </a:p>
          <a:p>
            <a:pPr algn="justLow" rtl="0"/>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67494"/>
            <a:ext cx="8229600" cy="1018366"/>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84632"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Glycogenolysis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4579" name="Slide Number Placeholder 6"/>
          <p:cNvSpPr>
            <a:spLocks noGrp="1"/>
          </p:cNvSpPr>
          <p:nvPr>
            <p:ph type="sldNum" sz="quarter" idx="12"/>
          </p:nvPr>
        </p:nvSpPr>
        <p:spPr>
          <a:noFill/>
        </p:spPr>
        <p:txBody>
          <a:bodyPr>
            <a:normAutofit/>
          </a:bodyPr>
          <a:lstStyle/>
          <a:p>
            <a:fld id="{BE4BF10D-3A99-4D11-8F69-B571055CB6CA}" type="slidenum">
              <a:rPr lang="en-US" smtClean="0">
                <a:latin typeface="Arial" pitchFamily="34" charset="0"/>
              </a:rPr>
              <a:pPr/>
              <a:t>12</a:t>
            </a:fld>
            <a:endParaRPr lang="en-US">
              <a:latin typeface="Arial" pitchFamily="34" charset="0"/>
            </a:endParaRPr>
          </a:p>
        </p:txBody>
      </p:sp>
      <p:graphicFrame>
        <p:nvGraphicFramePr>
          <p:cNvPr id="24578" name="Object 4"/>
          <p:cNvGraphicFramePr>
            <a:graphicFrameLocks noChangeAspect="1"/>
          </p:cNvGraphicFramePr>
          <p:nvPr/>
        </p:nvGraphicFramePr>
        <p:xfrm>
          <a:off x="428596" y="1571612"/>
          <a:ext cx="3857652" cy="4876800"/>
        </p:xfrm>
        <a:graphic>
          <a:graphicData uri="http://schemas.openxmlformats.org/presentationml/2006/ole">
            <mc:AlternateContent xmlns:mc="http://schemas.openxmlformats.org/markup-compatibility/2006">
              <mc:Choice xmlns:v="urn:schemas-microsoft-com:vml" Requires="v">
                <p:oleObj name="Bitmap Image" r:id="rId3" imgW="3228571" imgH="3924848" progId="PBrush">
                  <p:embed/>
                </p:oleObj>
              </mc:Choice>
              <mc:Fallback>
                <p:oleObj name="Bitmap Image" r:id="rId3" imgW="3228571" imgH="3924848"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571612"/>
                        <a:ext cx="385765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3"/>
          <p:cNvPicPr>
            <a:picLocks noChangeAspect="1" noChangeArrowheads="1"/>
          </p:cNvPicPr>
          <p:nvPr/>
        </p:nvPicPr>
        <p:blipFill>
          <a:blip r:embed="rId5"/>
          <a:srcRect/>
          <a:stretch>
            <a:fillRect/>
          </a:stretch>
        </p:blipFill>
        <p:spPr bwMode="auto">
          <a:xfrm>
            <a:off x="4714876" y="1571612"/>
            <a:ext cx="3786214" cy="485778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idx="1"/>
          </p:nvPr>
        </p:nvPicPr>
        <p:blipFill>
          <a:blip r:embed="rId3"/>
          <a:srcRect/>
          <a:stretch>
            <a:fillRect/>
          </a:stretch>
        </p:blipFill>
        <p:spPr bwMode="auto">
          <a:xfrm>
            <a:off x="1357290" y="1500174"/>
            <a:ext cx="6286544" cy="4940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267494"/>
            <a:ext cx="8229600" cy="1018366"/>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Steps </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642910" y="1142984"/>
            <a:ext cx="8072494" cy="2714644"/>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Gluconeogenesis</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Glucose</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Synthesis</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5538" name="Slide Number Placeholder 5"/>
          <p:cNvSpPr>
            <a:spLocks noGrp="1"/>
          </p:cNvSpPr>
          <p:nvPr>
            <p:ph type="sldNum" sz="quarter" idx="12"/>
          </p:nvPr>
        </p:nvSpPr>
        <p:spPr>
          <a:noFill/>
        </p:spPr>
        <p:txBody>
          <a:bodyPr/>
          <a:lstStyle/>
          <a:p>
            <a:fld id="{95D4DD60-25EB-43BD-9B0F-048D71727846}" type="slidenum">
              <a:rPr lang="en-US" smtClean="0">
                <a:latin typeface="Arial" pitchFamily="34" charset="0"/>
              </a:rPr>
              <a:pPr/>
              <a:t>14</a:t>
            </a:fld>
            <a:endParaRPr lang="en-US">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457200" y="267494"/>
            <a:ext cx="8229600" cy="804052"/>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Utilization of Glucose</a:t>
            </a:r>
          </a:p>
        </p:txBody>
      </p:sp>
      <p:sp>
        <p:nvSpPr>
          <p:cNvPr id="66564" name="Rectangle 3"/>
          <p:cNvSpPr>
            <a:spLocks noGrp="1" noChangeArrowheads="1"/>
          </p:cNvSpPr>
          <p:nvPr>
            <p:ph idx="1"/>
          </p:nvPr>
        </p:nvSpPr>
        <p:spPr>
          <a:xfrm>
            <a:off x="285720" y="1285860"/>
            <a:ext cx="4572032" cy="5286412"/>
          </a:xfrm>
        </p:spPr>
        <p:style>
          <a:lnRef idx="2">
            <a:schemeClr val="accent2"/>
          </a:lnRef>
          <a:fillRef idx="1">
            <a:schemeClr val="lt1"/>
          </a:fillRef>
          <a:effectRef idx="0">
            <a:schemeClr val="accent2"/>
          </a:effectRef>
          <a:fontRef idx="minor">
            <a:schemeClr val="dk1"/>
          </a:fontRef>
        </p:style>
        <p:txBody>
          <a:bodyPr>
            <a:normAutofit/>
          </a:bodyPr>
          <a:lstStyle/>
          <a:p>
            <a:pPr algn="justLow" rtl="0">
              <a:spcAft>
                <a:spcPct val="10000"/>
              </a:spcAft>
            </a:pPr>
            <a:endParaRPr lang="en-US" dirty="0">
              <a:solidFill>
                <a:schemeClr val="bg2"/>
              </a:solidFill>
              <a:latin typeface="Times New Roman" pitchFamily="18" charset="0"/>
              <a:cs typeface="Times New Roman" pitchFamily="18" charset="0"/>
            </a:endParaRPr>
          </a:p>
          <a:p>
            <a:pPr algn="justLow" rtl="0">
              <a:spcAft>
                <a:spcPct val="10000"/>
              </a:spcAft>
            </a:pPr>
            <a:r>
              <a:rPr lang="en-US" dirty="0">
                <a:solidFill>
                  <a:schemeClr val="bg2"/>
                </a:solidFill>
                <a:latin typeface="Times New Roman" pitchFamily="18" charset="0"/>
                <a:cs typeface="Times New Roman" pitchFamily="18" charset="0"/>
              </a:rPr>
              <a:t>Glucose is the primary </a:t>
            </a:r>
            <a:r>
              <a:rPr lang="en-US" dirty="0">
                <a:latin typeface="Times New Roman" pitchFamily="18" charset="0"/>
                <a:cs typeface="Times New Roman" pitchFamily="18" charset="0"/>
              </a:rPr>
              <a:t>energy source for the brain, skeletal muscle, and red blood cells.</a:t>
            </a:r>
          </a:p>
          <a:p>
            <a:pPr algn="justLow" rtl="0">
              <a:spcAft>
                <a:spcPct val="10000"/>
              </a:spcAft>
            </a:pPr>
            <a:endParaRPr lang="en-US" dirty="0">
              <a:latin typeface="Times New Roman" pitchFamily="18" charset="0"/>
              <a:cs typeface="Times New Roman" pitchFamily="18" charset="0"/>
            </a:endParaRPr>
          </a:p>
          <a:p>
            <a:pPr algn="justLow" rtl="0" eaLnBrk="1" hangingPunct="1">
              <a:spcAft>
                <a:spcPct val="10000"/>
              </a:spcAft>
            </a:pPr>
            <a:r>
              <a:rPr lang="en-US" dirty="0">
                <a:latin typeface="Times New Roman" pitchFamily="18" charset="0"/>
                <a:cs typeface="Times New Roman" pitchFamily="18" charset="0"/>
              </a:rPr>
              <a:t>Deficiency can impair the brain and nervous system.</a:t>
            </a:r>
          </a:p>
          <a:p>
            <a:pPr algn="l" rtl="0" eaLnBrk="1" hangingPunct="1">
              <a:spcAft>
                <a:spcPct val="10000"/>
              </a:spcAft>
            </a:pPr>
            <a:endParaRPr lang="en-US" dirty="0"/>
          </a:p>
        </p:txBody>
      </p:sp>
      <p:sp>
        <p:nvSpPr>
          <p:cNvPr id="66562" name="Slide Number Placeholder 5"/>
          <p:cNvSpPr>
            <a:spLocks noGrp="1"/>
          </p:cNvSpPr>
          <p:nvPr>
            <p:ph type="sldNum" sz="quarter" idx="12"/>
          </p:nvPr>
        </p:nvSpPr>
        <p:spPr>
          <a:noFill/>
        </p:spPr>
        <p:txBody>
          <a:bodyPr/>
          <a:lstStyle/>
          <a:p>
            <a:fld id="{025B2A62-F552-4705-BFD0-6778F54D7CB8}" type="slidenum">
              <a:rPr lang="en-US" smtClean="0">
                <a:latin typeface="Arial" pitchFamily="34" charset="0"/>
              </a:rPr>
              <a:pPr/>
              <a:t>15</a:t>
            </a:fld>
            <a:endParaRPr lang="en-US">
              <a:latin typeface="Arial" pitchFamily="34" charset="0"/>
            </a:endParaRPr>
          </a:p>
        </p:txBody>
      </p:sp>
      <p:pic>
        <p:nvPicPr>
          <p:cNvPr id="66565" name="Picture 4" descr="tlc1f2313_a"/>
          <p:cNvPicPr>
            <a:picLocks noChangeAspect="1" noChangeArrowheads="1"/>
          </p:cNvPicPr>
          <p:nvPr/>
        </p:nvPicPr>
        <p:blipFill>
          <a:blip r:embed="rId3"/>
          <a:srcRect/>
          <a:stretch>
            <a:fillRect/>
          </a:stretch>
        </p:blipFill>
        <p:spPr bwMode="auto">
          <a:xfrm>
            <a:off x="5143504" y="1285860"/>
            <a:ext cx="3714744" cy="52864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57200" y="267494"/>
            <a:ext cx="8229600" cy="875490"/>
          </a:xfrm>
        </p:spPr>
        <p:style>
          <a:lnRef idx="1">
            <a:schemeClr val="accent5"/>
          </a:lnRef>
          <a:fillRef idx="2">
            <a:schemeClr val="accent5"/>
          </a:fillRef>
          <a:effectRef idx="1">
            <a:schemeClr val="accent5"/>
          </a:effectRef>
          <a:fontRef idx="minor">
            <a:schemeClr val="dk1"/>
          </a:fontRef>
        </p:style>
        <p:txBody>
          <a:bodyPr>
            <a:normAutofit/>
          </a:bodyPr>
          <a:lstStyle/>
          <a:p>
            <a:pPr algn="ctr" rtl="0" eaLnBrk="1" hangingPunct="1"/>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Gluconeogenesis</a:t>
            </a:r>
            <a:r>
              <a:rPr lang="en-US" sz="3200" dirty="0">
                <a:latin typeface="Times New Roman" pitchFamily="18" charset="0"/>
                <a:cs typeface="Times New Roman" pitchFamily="18" charset="0"/>
              </a:rPr>
              <a:t>: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Glucose</a:t>
            </a:r>
            <a:r>
              <a:rPr lang="en-US" sz="3200" dirty="0">
                <a:latin typeface="Times New Roman" pitchFamily="18" charset="0"/>
                <a:cs typeface="Times New Roman" pitchFamily="18" charset="0"/>
              </a:rPr>
              <a:t>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Synthesis</a:t>
            </a:r>
          </a:p>
        </p:txBody>
      </p:sp>
      <p:sp>
        <p:nvSpPr>
          <p:cNvPr id="67588" name="Rectangle 3"/>
          <p:cNvSpPr>
            <a:spLocks noGrp="1" noChangeArrowheads="1"/>
          </p:cNvSpPr>
          <p:nvPr>
            <p:ph idx="1"/>
          </p:nvPr>
        </p:nvSpPr>
        <p:spPr>
          <a:xfrm>
            <a:off x="428596" y="1428736"/>
            <a:ext cx="8358246" cy="500066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justLow" rtl="0"/>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is a metabolic pathway that results in the generation of glucose from non-carbohydrate carbon substrates such as </a:t>
            </a:r>
            <a:r>
              <a:rPr lang="en-US" b="1" dirty="0">
                <a:latin typeface="Times New Roman" pitchFamily="18" charset="0"/>
                <a:cs typeface="Times New Roman" pitchFamily="18" charset="0"/>
              </a:rPr>
              <a:t>lactate, glycerol, and </a:t>
            </a:r>
            <a:r>
              <a:rPr lang="en-US" b="1" dirty="0" err="1">
                <a:latin typeface="Times New Roman" pitchFamily="18" charset="0"/>
                <a:cs typeface="Times New Roman" pitchFamily="18" charset="0"/>
              </a:rPr>
              <a:t>glucogenic</a:t>
            </a:r>
            <a:r>
              <a:rPr lang="en-US" b="1" dirty="0">
                <a:latin typeface="Times New Roman" pitchFamily="18" charset="0"/>
                <a:cs typeface="Times New Roman" pitchFamily="18" charset="0"/>
              </a:rPr>
              <a:t> amino acids.</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vast majority of </a:t>
            </a:r>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takes place in the liver and, to a smaller extent, in the cortex of kidneys. </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This process occurs during periods of prolonged  fasting, starvation, or intense exercise and is highly </a:t>
            </a:r>
            <a:r>
              <a:rPr lang="en-US" dirty="0" err="1">
                <a:latin typeface="Times New Roman" pitchFamily="18" charset="0"/>
                <a:cs typeface="Times New Roman" pitchFamily="18" charset="0"/>
              </a:rPr>
              <a:t>endergonic</a:t>
            </a:r>
            <a:r>
              <a:rPr lang="en-US" dirty="0">
                <a:latin typeface="Times New Roman" pitchFamily="18" charset="0"/>
                <a:cs typeface="Times New Roman" pitchFamily="18" charset="0"/>
              </a:rPr>
              <a:t>.</a:t>
            </a:r>
          </a:p>
          <a:p>
            <a:pPr algn="justLow" rtl="0"/>
            <a:endParaRPr lang="en-US" dirty="0">
              <a:latin typeface="Times New Roman" pitchFamily="18" charset="0"/>
              <a:cs typeface="Times New Roman" pitchFamily="18" charset="0"/>
            </a:endParaRPr>
          </a:p>
          <a:p>
            <a:pPr algn="justLow" rtl="0"/>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is often associated with ketosis</a:t>
            </a:r>
            <a:r>
              <a:rPr lang="en-US" dirty="0"/>
              <a:t>.</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46928"/>
          </a:xfrm>
        </p:spPr>
        <p:style>
          <a:lnRef idx="1">
            <a:schemeClr val="accent5"/>
          </a:lnRef>
          <a:fillRef idx="2">
            <a:schemeClr val="accent5"/>
          </a:fillRef>
          <a:effectRef idx="1">
            <a:schemeClr val="accent5"/>
          </a:effectRef>
          <a:fontRef idx="minor">
            <a:schemeClr val="dk1"/>
          </a:fontRef>
        </p:style>
        <p:txBody>
          <a:bodyPr>
            <a:normAutofit/>
          </a:bodyPr>
          <a:lstStyle/>
          <a:p>
            <a:pPr algn="ctr" rtl="0"/>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t>Gluconeogenesis</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t> and </a:t>
            </a:r>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t>Glycolysis</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428736"/>
            <a:ext cx="8229600" cy="502607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In </a:t>
            </a:r>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which occurs when blood sugar levels are low and liver glycogen is depleted, 7 of the 10 reactions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are reversed. Three irreversible </a:t>
            </a:r>
            <a:r>
              <a:rPr lang="en-US" dirty="0" err="1">
                <a:latin typeface="Times New Roman" pitchFamily="18" charset="0"/>
                <a:cs typeface="Times New Roman" pitchFamily="18" charset="0"/>
              </a:rPr>
              <a:t>glycolytic</a:t>
            </a:r>
            <a:r>
              <a:rPr lang="en-US" dirty="0">
                <a:latin typeface="Times New Roman" pitchFamily="18" charset="0"/>
                <a:cs typeface="Times New Roman" pitchFamily="18" charset="0"/>
              </a:rPr>
              <a:t> reactions are bypassed by alternative reactions. </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major substrates for </a:t>
            </a:r>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are certain amino acids (derived from muscle), lactate (formed in muscle and red blood cells), and glycerol (produced from the degradation of </a:t>
            </a:r>
            <a:r>
              <a:rPr lang="en-US" dirty="0" err="1">
                <a:latin typeface="Times New Roman" pitchFamily="18" charset="0"/>
                <a:cs typeface="Times New Roman" pitchFamily="18" charset="0"/>
              </a:rPr>
              <a:t>triacylglycerols</a:t>
            </a:r>
            <a:r>
              <a:rPr lang="en-US" dirty="0">
                <a:latin typeface="Times New Roman" pitchFamily="18" charset="0"/>
                <a:cs typeface="Times New Roman" pitchFamily="18" charset="0"/>
              </a:rPr>
              <a:t>).</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 In contrast to the reactions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which occur only in cytoplasm, the </a:t>
            </a:r>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reactions catalyzed by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carboxylase</a:t>
            </a:r>
            <a:r>
              <a:rPr lang="en-US" dirty="0">
                <a:latin typeface="Times New Roman" pitchFamily="18" charset="0"/>
                <a:cs typeface="Times New Roman" pitchFamily="18" charset="0"/>
              </a:rPr>
              <a:t> and, in some species, PEP </a:t>
            </a:r>
            <a:r>
              <a:rPr lang="en-US" dirty="0" err="1">
                <a:latin typeface="Times New Roman" pitchFamily="18" charset="0"/>
                <a:cs typeface="Times New Roman" pitchFamily="18" charset="0"/>
              </a:rPr>
              <a:t>carboxykinase</a:t>
            </a:r>
            <a:r>
              <a:rPr lang="en-US" dirty="0">
                <a:latin typeface="Times New Roman" pitchFamily="18" charset="0"/>
                <a:cs typeface="Times New Roman" pitchFamily="18" charset="0"/>
              </a:rPr>
              <a:t> occur within the mitochondria. The reaction catalyzed by glucose-6-phosphatase takes place in the endoplasmic reticulum. </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Note that </a:t>
            </a:r>
            <a:r>
              <a:rPr lang="en-US" dirty="0" err="1">
                <a:latin typeface="Times New Roman" pitchFamily="18" charset="0"/>
                <a:cs typeface="Times New Roman" pitchFamily="18" charset="0"/>
              </a:rPr>
              <a:t>gluconeogenesis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do not occur simultaneously. In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is converted either to acetyl-</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(not shown) or to lactate.</a:t>
            </a:r>
            <a:endParaRPr lang="ar-IQ"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ChangeAspect="1" noChangeArrowheads="1"/>
          </p:cNvPicPr>
          <p:nvPr/>
        </p:nvPicPr>
        <p:blipFill>
          <a:blip r:embed="rId3"/>
          <a:srcRect/>
          <a:stretch>
            <a:fillRect/>
          </a:stretch>
        </p:blipFill>
        <p:spPr bwMode="auto">
          <a:xfrm>
            <a:off x="571472" y="214290"/>
            <a:ext cx="8215370"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CA9C0C32-3764-4D9E-BDF9-4D4CF3E7056E}" type="slidenum">
              <a:rPr lang="en-US" smtClean="0">
                <a:latin typeface="Arial" pitchFamily="34" charset="0"/>
              </a:rPr>
              <a:pPr/>
              <a:t>19</a:t>
            </a:fld>
            <a:endParaRPr lang="en-US">
              <a:latin typeface="Arial" pitchFamily="34" charset="0"/>
            </a:endParaRPr>
          </a:p>
        </p:txBody>
      </p:sp>
      <p:graphicFrame>
        <p:nvGraphicFramePr>
          <p:cNvPr id="28674" name="Object 3"/>
          <p:cNvGraphicFramePr>
            <a:graphicFrameLocks noChangeAspect="1"/>
          </p:cNvGraphicFramePr>
          <p:nvPr/>
        </p:nvGraphicFramePr>
        <p:xfrm>
          <a:off x="1285852" y="1428736"/>
          <a:ext cx="6572296" cy="4930775"/>
        </p:xfrm>
        <a:graphic>
          <a:graphicData uri="http://schemas.openxmlformats.org/presentationml/2006/ole">
            <mc:AlternateContent xmlns:mc="http://schemas.openxmlformats.org/markup-compatibility/2006">
              <mc:Choice xmlns:v="urn:schemas-microsoft-com:vml" Requires="v">
                <p:oleObj name="Bitmap Image" r:id="rId3" imgW="4038095" imgH="3486637" progId="PBrush">
                  <p:embed/>
                </p:oleObj>
              </mc:Choice>
              <mc:Fallback>
                <p:oleObj name="Bitmap Image" r:id="rId3" imgW="4038095" imgH="3486637"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1428736"/>
                        <a:ext cx="6572296"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2"/>
          <p:cNvSpPr txBox="1">
            <a:spLocks noChangeArrowheads="1"/>
          </p:cNvSpPr>
          <p:nvPr/>
        </p:nvSpPr>
        <p:spPr>
          <a:xfrm>
            <a:off x="457200" y="267494"/>
            <a:ext cx="8229600" cy="875490"/>
          </a:xfrm>
          <a:prstGeom prst="rect">
            <a:avLst/>
          </a:prstGeom>
        </p:spPr>
        <p:style>
          <a:lnRef idx="1">
            <a:schemeClr val="accent5"/>
          </a:lnRef>
          <a:fillRef idx="2">
            <a:schemeClr val="accent5"/>
          </a:fillRef>
          <a:effectRef idx="1">
            <a:schemeClr val="accent5"/>
          </a:effectRef>
          <a:fontRef idx="minor">
            <a:schemeClr val="dk1"/>
          </a:fontRef>
        </p:style>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Gluconeogenesis</a:t>
            </a:r>
            <a:r>
              <a:rPr kumimoji="0" lang="en-US" sz="3200" b="0" i="0" u="none" strike="noStrike" kern="1200" cap="none" spc="0" normalizeH="0" baseline="0" noProof="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Glucose</a:t>
            </a:r>
            <a:r>
              <a:rPr kumimoji="0" lang="en-US" sz="3200" b="0" i="0" u="none" strike="noStrike" kern="1200" cap="none" spc="0" normalizeH="0" baseline="0" noProof="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Times New Roman" pitchFamily="18" charset="0"/>
                <a:ea typeface="+mn-ea"/>
                <a:cs typeface="Times New Roman" pitchFamily="18" charset="0"/>
              </a:rPr>
              <a:t> </a:t>
            </a:r>
            <a:r>
              <a:rPr kumimoji="0" lang="en-US" sz="3200" b="1" i="0" u="none" strike="noStrike" kern="1200" cap="none" spc="0" normalizeH="0" baseline="0" noProof="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rPr>
              <a:t>Synthesis</a:t>
            </a:r>
            <a:endParaRPr kumimoji="0" lang="en-US" sz="32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imes New Roman" pitchFamily="18" charset="0"/>
              <a:ea typeface="+mn-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style>
          <a:lnRef idx="1">
            <a:schemeClr val="accent5"/>
          </a:lnRef>
          <a:fillRef idx="2">
            <a:schemeClr val="accent5"/>
          </a:fillRef>
          <a:effectRef idx="1">
            <a:schemeClr val="accent5"/>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 Metabolism</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14282" y="1285860"/>
            <a:ext cx="8715436" cy="5000660"/>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algn="justLow" rtl="0"/>
            <a:endParaRPr lang="en-US" dirty="0"/>
          </a:p>
          <a:p>
            <a:pPr algn="justLow" rtl="0">
              <a:lnSpc>
                <a:spcPct val="120000"/>
              </a:lnSpc>
            </a:pPr>
            <a:r>
              <a:rPr lang="en-US" sz="5500" dirty="0">
                <a:latin typeface="Times New Roman" pitchFamily="18" charset="0"/>
                <a:cs typeface="Times New Roman" pitchFamily="18" charset="0"/>
              </a:rPr>
              <a:t>A constant source of blood glucose is an absolute requirement for human life. Glucose is the greatly preferred energy source for the brain, and the required energy source for RBC and muscle, since it’s the substrate for anaerobic </a:t>
            </a:r>
            <a:r>
              <a:rPr lang="en-US" sz="5500" dirty="0" err="1">
                <a:latin typeface="Times New Roman" pitchFamily="18" charset="0"/>
                <a:cs typeface="Times New Roman" pitchFamily="18" charset="0"/>
              </a:rPr>
              <a:t>glycolysis</a:t>
            </a:r>
            <a:r>
              <a:rPr lang="en-US" sz="5500" dirty="0">
                <a:latin typeface="Times New Roman" pitchFamily="18" charset="0"/>
                <a:cs typeface="Times New Roman" pitchFamily="18" charset="0"/>
              </a:rPr>
              <a:t>.</a:t>
            </a:r>
          </a:p>
          <a:p>
            <a:pPr algn="justLow" rtl="0">
              <a:lnSpc>
                <a:spcPct val="120000"/>
              </a:lnSpc>
              <a:buNone/>
            </a:pPr>
            <a:endParaRPr lang="en-US" sz="5500" dirty="0">
              <a:latin typeface="Times New Roman" pitchFamily="18" charset="0"/>
              <a:cs typeface="Times New Roman" pitchFamily="18" charset="0"/>
            </a:endParaRPr>
          </a:p>
          <a:p>
            <a:pPr algn="justLow" rtl="0">
              <a:lnSpc>
                <a:spcPct val="120000"/>
              </a:lnSpc>
            </a:pPr>
            <a:r>
              <a:rPr lang="en-US" sz="5500" dirty="0">
                <a:latin typeface="Times New Roman" pitchFamily="18" charset="0"/>
                <a:cs typeface="Times New Roman" pitchFamily="18" charset="0"/>
              </a:rPr>
              <a:t>Blood glucose can be obtained from three primary sources: </a:t>
            </a:r>
            <a:r>
              <a:rPr lang="en-US" sz="5500" b="1" dirty="0">
                <a:latin typeface="Times New Roman" pitchFamily="18" charset="0"/>
                <a:cs typeface="Times New Roman" pitchFamily="18" charset="0"/>
              </a:rPr>
              <a:t>the diet, degradation of glycogen, and </a:t>
            </a:r>
            <a:r>
              <a:rPr lang="en-US" sz="5500" b="1" dirty="0" err="1">
                <a:latin typeface="Times New Roman" pitchFamily="18" charset="0"/>
                <a:cs typeface="Times New Roman" pitchFamily="18" charset="0"/>
              </a:rPr>
              <a:t>gluconeogenesis</a:t>
            </a:r>
            <a:r>
              <a:rPr lang="en-US" sz="5500" b="1" dirty="0">
                <a:latin typeface="Times New Roman" pitchFamily="18" charset="0"/>
                <a:cs typeface="Times New Roman" pitchFamily="18" charset="0"/>
              </a:rPr>
              <a:t>. </a:t>
            </a:r>
          </a:p>
          <a:p>
            <a:pPr algn="justLow" rtl="0">
              <a:lnSpc>
                <a:spcPct val="120000"/>
              </a:lnSpc>
              <a:buNone/>
            </a:pPr>
            <a:endParaRPr lang="en-US" sz="5500" dirty="0">
              <a:latin typeface="Times New Roman" pitchFamily="18" charset="0"/>
              <a:cs typeface="Times New Roman" pitchFamily="18" charset="0"/>
            </a:endParaRPr>
          </a:p>
          <a:p>
            <a:pPr algn="justLow" rtl="0">
              <a:lnSpc>
                <a:spcPct val="120000"/>
              </a:lnSpc>
            </a:pPr>
            <a:r>
              <a:rPr lang="en-US" sz="5500" dirty="0">
                <a:latin typeface="Times New Roman" pitchFamily="18" charset="0"/>
                <a:cs typeface="Times New Roman" pitchFamily="18" charset="0"/>
              </a:rPr>
              <a:t>Dietary intake of glucose and glucose precursors, is sporadic and, depending on the diet, is not always a reliable source of blood glucose. </a:t>
            </a:r>
          </a:p>
          <a:p>
            <a:pPr algn="justLow" rtl="0">
              <a:lnSpc>
                <a:spcPct val="120000"/>
              </a:lnSpc>
              <a:buNone/>
            </a:pPr>
            <a:endParaRPr lang="en-US" sz="5500" dirty="0">
              <a:latin typeface="Times New Roman" pitchFamily="18" charset="0"/>
              <a:cs typeface="Times New Roman" pitchFamily="18" charset="0"/>
            </a:endParaRPr>
          </a:p>
          <a:p>
            <a:pPr algn="justLow" rtl="0">
              <a:lnSpc>
                <a:spcPct val="120000"/>
              </a:lnSpc>
            </a:pPr>
            <a:r>
              <a:rPr lang="en-US" sz="5500" dirty="0">
                <a:latin typeface="Times New Roman" pitchFamily="18" charset="0"/>
                <a:cs typeface="Times New Roman" pitchFamily="18" charset="0"/>
              </a:rPr>
              <a:t>In contrast, </a:t>
            </a:r>
            <a:r>
              <a:rPr lang="en-US" sz="5500" dirty="0" err="1">
                <a:latin typeface="Times New Roman" pitchFamily="18" charset="0"/>
                <a:cs typeface="Times New Roman" pitchFamily="18" charset="0"/>
              </a:rPr>
              <a:t>gluconeogenesis</a:t>
            </a:r>
            <a:r>
              <a:rPr lang="en-US" sz="5500" dirty="0">
                <a:latin typeface="Times New Roman" pitchFamily="18" charset="0"/>
                <a:cs typeface="Times New Roman" pitchFamily="18" charset="0"/>
              </a:rPr>
              <a:t> can provide sustained synthesis of glucose, but it is somewhat slow in responding to a falling blood glucose level. Therefore, the body has developed mechanisms for storing a supply of glucose in a rapidly mobilizable form, namely, glycogen.</a:t>
            </a:r>
          </a:p>
          <a:p>
            <a:pPr algn="justLow" rtl="0">
              <a:lnSpc>
                <a:spcPct val="120000"/>
              </a:lnSpc>
            </a:pPr>
            <a:endParaRPr lang="en-US" sz="5500" dirty="0">
              <a:latin typeface="Times New Roman" pitchFamily="18" charset="0"/>
              <a:cs typeface="Times New Roman" pitchFamily="18" charset="0"/>
            </a:endParaRPr>
          </a:p>
          <a:p>
            <a:pPr algn="justLow" rtl="0"/>
            <a:endParaRPr lang="ar-IQ" sz="51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SUBSTRATES FOR GLUCONEOGENESIS</a:t>
            </a:r>
            <a:endParaRPr lang="ar-IQ"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714488"/>
            <a:ext cx="8229600" cy="47403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rtl="0"/>
            <a:endParaRPr lang="en-US" dirty="0">
              <a:latin typeface="Times New Roman" pitchFamily="18" charset="0"/>
              <a:cs typeface="Times New Roman" pitchFamily="18" charset="0"/>
            </a:endParaRPr>
          </a:p>
          <a:p>
            <a:pPr algn="justLow" rtl="0"/>
            <a:r>
              <a:rPr lang="en-US" dirty="0" err="1">
                <a:latin typeface="Times New Roman" pitchFamily="18" charset="0"/>
                <a:cs typeface="Times New Roman" pitchFamily="18" charset="0"/>
              </a:rPr>
              <a:t>Gluconeogenic</a:t>
            </a:r>
            <a:r>
              <a:rPr lang="en-US" dirty="0">
                <a:latin typeface="Times New Roman" pitchFamily="18" charset="0"/>
                <a:cs typeface="Times New Roman" pitchFamily="18" charset="0"/>
              </a:rPr>
              <a:t> precursors are molecules that can be used to produce a net synthesis of glucose.</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They include intermediates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and the </a:t>
            </a:r>
            <a:r>
              <a:rPr lang="en-US" dirty="0" err="1">
                <a:latin typeface="Times New Roman" pitchFamily="18" charset="0"/>
                <a:cs typeface="Times New Roman" pitchFamily="18" charset="0"/>
              </a:rPr>
              <a:t>tricarboxylic</a:t>
            </a:r>
            <a:r>
              <a:rPr lang="en-US" dirty="0">
                <a:latin typeface="Times New Roman" pitchFamily="18" charset="0"/>
                <a:cs typeface="Times New Roman" pitchFamily="18" charset="0"/>
              </a:rPr>
              <a:t> acid (TCA) cycle. </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Glycerol, lactate, and the α-</a:t>
            </a:r>
            <a:r>
              <a:rPr lang="en-US" dirty="0" err="1">
                <a:latin typeface="Times New Roman" pitchFamily="18" charset="0"/>
                <a:cs typeface="Times New Roman" pitchFamily="18" charset="0"/>
              </a:rPr>
              <a:t>keto</a:t>
            </a:r>
            <a:r>
              <a:rPr lang="en-US" dirty="0">
                <a:latin typeface="Times New Roman" pitchFamily="18" charset="0"/>
                <a:cs typeface="Times New Roman" pitchFamily="18" charset="0"/>
              </a:rPr>
              <a:t> acids obtained from the </a:t>
            </a:r>
            <a:r>
              <a:rPr lang="en-US" dirty="0" err="1">
                <a:latin typeface="Times New Roman" pitchFamily="18" charset="0"/>
                <a:cs typeface="Times New Roman" pitchFamily="18" charset="0"/>
              </a:rPr>
              <a:t>transamination</a:t>
            </a:r>
            <a:r>
              <a:rPr lang="en-US" dirty="0">
                <a:latin typeface="Times New Roman" pitchFamily="18" charset="0"/>
                <a:cs typeface="Times New Roman" pitchFamily="18" charset="0"/>
              </a:rPr>
              <a:t> of </a:t>
            </a:r>
            <a:r>
              <a:rPr lang="en-US" dirty="0" err="1">
                <a:latin typeface="Times New Roman" pitchFamily="18" charset="0"/>
                <a:cs typeface="Times New Roman" pitchFamily="18" charset="0"/>
              </a:rPr>
              <a:t>glucogenic</a:t>
            </a:r>
            <a:r>
              <a:rPr lang="en-US" dirty="0">
                <a:latin typeface="Times New Roman" pitchFamily="18" charset="0"/>
                <a:cs typeface="Times New Roman" pitchFamily="18" charset="0"/>
              </a:rPr>
              <a:t> amino acids are the most important </a:t>
            </a:r>
            <a:r>
              <a:rPr lang="en-US" dirty="0" err="1">
                <a:latin typeface="Times New Roman" pitchFamily="18" charset="0"/>
                <a:cs typeface="Times New Roman" pitchFamily="18" charset="0"/>
              </a:rPr>
              <a:t>gluconeogenic</a:t>
            </a:r>
            <a:r>
              <a:rPr lang="en-US" dirty="0">
                <a:latin typeface="Times New Roman" pitchFamily="18" charset="0"/>
                <a:cs typeface="Times New Roman" pitchFamily="18" charset="0"/>
              </a:rPr>
              <a:t> precursors</a:t>
            </a:r>
            <a:r>
              <a:rPr lang="en-US" dirty="0"/>
              <a:t>.</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89804"/>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 Glycerol</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43050"/>
            <a:ext cx="8229600" cy="481175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justLow" rtl="0"/>
            <a:r>
              <a:rPr lang="en-US" dirty="0">
                <a:latin typeface="Times New Roman" pitchFamily="18" charset="0"/>
                <a:cs typeface="Times New Roman" pitchFamily="18" charset="0"/>
              </a:rPr>
              <a:t>Glycerol is released during the hydrolysis of </a:t>
            </a:r>
            <a:r>
              <a:rPr lang="en-US" dirty="0" err="1">
                <a:latin typeface="Times New Roman" pitchFamily="18" charset="0"/>
                <a:cs typeface="Times New Roman" pitchFamily="18" charset="0"/>
              </a:rPr>
              <a:t>triacylglycerols</a:t>
            </a:r>
            <a:r>
              <a:rPr lang="en-US" dirty="0">
                <a:latin typeface="Times New Roman" pitchFamily="18" charset="0"/>
                <a:cs typeface="Times New Roman" pitchFamily="18" charset="0"/>
              </a:rPr>
              <a:t> in adipose tissue , and is delivered by the blood to the liver.</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Glycerol is </a:t>
            </a:r>
            <a:r>
              <a:rPr lang="en-US" b="1" dirty="0" err="1">
                <a:latin typeface="Times New Roman" pitchFamily="18" charset="0"/>
                <a:cs typeface="Times New Roman" pitchFamily="18" charset="0"/>
              </a:rPr>
              <a:t>phosphorylated</a:t>
            </a:r>
            <a:r>
              <a:rPr lang="en-US" b="1" dirty="0">
                <a:latin typeface="Times New Roman" pitchFamily="18" charset="0"/>
                <a:cs typeface="Times New Roman" pitchFamily="18" charset="0"/>
              </a:rPr>
              <a:t> by glycerol </a:t>
            </a:r>
            <a:r>
              <a:rPr lang="en-US" b="1" dirty="0" err="1">
                <a:latin typeface="Times New Roman" pitchFamily="18" charset="0"/>
                <a:cs typeface="Times New Roman" pitchFamily="18" charset="0"/>
              </a:rPr>
              <a:t>kinase</a:t>
            </a:r>
            <a:r>
              <a:rPr lang="en-US" b="1" dirty="0">
                <a:latin typeface="Times New Roman" pitchFamily="18" charset="0"/>
                <a:cs typeface="Times New Roman" pitchFamily="18" charset="0"/>
              </a:rPr>
              <a:t> to glycerol phosphate</a:t>
            </a:r>
            <a:r>
              <a:rPr lang="en-US" dirty="0">
                <a:latin typeface="Times New Roman" pitchFamily="18" charset="0"/>
                <a:cs typeface="Times New Roman" pitchFamily="18" charset="0"/>
              </a:rPr>
              <a:t>, which is </a:t>
            </a:r>
            <a:r>
              <a:rPr lang="en-US" b="1" dirty="0">
                <a:latin typeface="Times New Roman" pitchFamily="18" charset="0"/>
                <a:cs typeface="Times New Roman" pitchFamily="18" charset="0"/>
              </a:rPr>
              <a:t>oxidized by glycerol phosphate </a:t>
            </a:r>
            <a:r>
              <a:rPr lang="en-US" b="1" dirty="0" err="1">
                <a:latin typeface="Times New Roman" pitchFamily="18" charset="0"/>
                <a:cs typeface="Times New Roman" pitchFamily="18" charset="0"/>
              </a:rPr>
              <a:t>dehydrogenase</a:t>
            </a:r>
            <a:r>
              <a:rPr lang="en-US" b="1" dirty="0">
                <a:latin typeface="Times New Roman" pitchFamily="18" charset="0"/>
                <a:cs typeface="Times New Roman" pitchFamily="18" charset="0"/>
              </a:rPr>
              <a:t> to </a:t>
            </a:r>
            <a:r>
              <a:rPr lang="en-US" b="1" dirty="0" err="1">
                <a:latin typeface="Times New Roman" pitchFamily="18" charset="0"/>
                <a:cs typeface="Times New Roman" pitchFamily="18" charset="0"/>
              </a:rPr>
              <a:t>dihydroxy</a:t>
            </a:r>
            <a:r>
              <a:rPr lang="en-US" b="1" dirty="0">
                <a:latin typeface="Times New Roman" pitchFamily="18" charset="0"/>
                <a:cs typeface="Times New Roman" pitchFamily="18" charset="0"/>
              </a:rPr>
              <a:t> acetone phosphate</a:t>
            </a:r>
            <a:r>
              <a:rPr lang="en-US" dirty="0">
                <a:latin typeface="Times New Roman" pitchFamily="18" charset="0"/>
                <a:cs typeface="Times New Roman" pitchFamily="18" charset="0"/>
              </a:rPr>
              <a:t>—an intermediate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a:t>
            </a:r>
          </a:p>
          <a:p>
            <a:pPr algn="justLow" rtl="0"/>
            <a:endParaRPr lang="en-US" dirty="0">
              <a:latin typeface="Times New Roman" pitchFamily="18" charset="0"/>
              <a:cs typeface="Times New Roman" pitchFamily="18" charset="0"/>
            </a:endParaRPr>
          </a:p>
          <a:p>
            <a:pPr algn="justLow" rtl="0"/>
            <a:r>
              <a:rPr lang="en-US" b="1" dirty="0">
                <a:latin typeface="Times New Roman" pitchFamily="18" charset="0"/>
                <a:cs typeface="Times New Roman" pitchFamily="18" charset="0"/>
              </a:rPr>
              <a:t> Note: </a:t>
            </a:r>
            <a:r>
              <a:rPr lang="en-US" dirty="0" err="1">
                <a:latin typeface="Times New Roman" pitchFamily="18" charset="0"/>
                <a:cs typeface="Times New Roman" pitchFamily="18" charset="0"/>
              </a:rPr>
              <a:t>Adipocytes</a:t>
            </a:r>
            <a:r>
              <a:rPr lang="en-US" dirty="0">
                <a:latin typeface="Times New Roman" pitchFamily="18" charset="0"/>
                <a:cs typeface="Times New Roman" pitchFamily="18" charset="0"/>
              </a:rPr>
              <a:t> cannot </a:t>
            </a:r>
            <a:r>
              <a:rPr lang="en-US" dirty="0" err="1">
                <a:latin typeface="Times New Roman" pitchFamily="18" charset="0"/>
                <a:cs typeface="Times New Roman" pitchFamily="18" charset="0"/>
              </a:rPr>
              <a:t>phosphorylate</a:t>
            </a:r>
            <a:r>
              <a:rPr lang="en-US" dirty="0">
                <a:latin typeface="Times New Roman" pitchFamily="18" charset="0"/>
                <a:cs typeface="Times New Roman" pitchFamily="18" charset="0"/>
              </a:rPr>
              <a:t> glycerol because they essentially lack </a:t>
            </a:r>
            <a:r>
              <a:rPr lang="en-US" b="1" dirty="0">
                <a:latin typeface="Times New Roman" pitchFamily="18" charset="0"/>
                <a:cs typeface="Times New Roman" pitchFamily="18" charset="0"/>
              </a:rPr>
              <a:t>glycerol </a:t>
            </a:r>
            <a:r>
              <a:rPr lang="en-US" b="1" dirty="0" err="1">
                <a:latin typeface="Times New Roman" pitchFamily="18" charset="0"/>
                <a:cs typeface="Times New Roman" pitchFamily="18" charset="0"/>
              </a:rPr>
              <a:t>kinase</a:t>
            </a:r>
            <a:r>
              <a:rPr lang="en-US" dirty="0">
                <a:latin typeface="Times New Roman" pitchFamily="18" charset="0"/>
                <a:cs typeface="Times New Roman" pitchFamily="18" charset="0"/>
              </a:rPr>
              <a:t>.</a:t>
            </a:r>
            <a:endParaRPr lang="ar-IQ"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 Lactate</a:t>
            </a: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71612"/>
            <a:ext cx="8229600" cy="4883196"/>
          </a:xfrm>
        </p:spPr>
        <p:style>
          <a:lnRef idx="2">
            <a:schemeClr val="accent5"/>
          </a:lnRef>
          <a:fillRef idx="1">
            <a:schemeClr val="lt1"/>
          </a:fillRef>
          <a:effectRef idx="0">
            <a:schemeClr val="accent5"/>
          </a:effectRef>
          <a:fontRef idx="minor">
            <a:schemeClr val="dk1"/>
          </a:fontRef>
        </p:style>
        <p:txBody>
          <a:bodyPr>
            <a:normAutofit/>
          </a:bodyPr>
          <a:lstStyle/>
          <a:p>
            <a:pPr algn="justLow" rtl="0"/>
            <a:r>
              <a:rPr lang="en-US" dirty="0">
                <a:latin typeface="Times New Roman" pitchFamily="18" charset="0"/>
                <a:cs typeface="Times New Roman" pitchFamily="18" charset="0"/>
              </a:rPr>
              <a:t>Lactate is released into the blood by exercising skeletal muscle, and by cells that lack mitochondria, such as red blood cells. </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In the Cori cycle, </a:t>
            </a:r>
            <a:r>
              <a:rPr lang="en-US" dirty="0" err="1">
                <a:latin typeface="Times New Roman" pitchFamily="18" charset="0"/>
                <a:cs typeface="Times New Roman" pitchFamily="18" charset="0"/>
              </a:rPr>
              <a:t>bloodborne</a:t>
            </a:r>
            <a:r>
              <a:rPr lang="en-US" dirty="0">
                <a:latin typeface="Times New Roman" pitchFamily="18" charset="0"/>
                <a:cs typeface="Times New Roman" pitchFamily="18" charset="0"/>
              </a:rPr>
              <a:t> glucose is converted by exercising muscle to lactate, which diffuses into the blood. This lactate is taken up by the liver and reconverted to glucose, which is released back into the circulation .</a:t>
            </a:r>
            <a:endParaRPr lang="ar-IQ"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1836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rtl="0"/>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b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t>C. Amino acids</a:t>
            </a:r>
            <a:b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rPr>
            </a:br>
            <a:endParaRPr lang="ar-IQ"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1643050"/>
            <a:ext cx="8229600" cy="4811758"/>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algn="justLow" rtl="0"/>
            <a:r>
              <a:rPr lang="en-US" dirty="0">
                <a:latin typeface="Times New Roman" pitchFamily="18" charset="0"/>
                <a:cs typeface="Times New Roman" pitchFamily="18" charset="0"/>
              </a:rPr>
              <a:t>Amino acids derived from hydrolysis of tissue proteins are the major sources of glucose during a fast. </a:t>
            </a:r>
          </a:p>
          <a:p>
            <a:pPr algn="justLow" rtl="0"/>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α-</a:t>
            </a:r>
            <a:r>
              <a:rPr lang="en-US" dirty="0" err="1">
                <a:latin typeface="Times New Roman" pitchFamily="18" charset="0"/>
                <a:cs typeface="Times New Roman" pitchFamily="18" charset="0"/>
              </a:rPr>
              <a:t>Ketoacids</a:t>
            </a:r>
            <a:r>
              <a:rPr lang="en-US" dirty="0">
                <a:latin typeface="Times New Roman" pitchFamily="18" charset="0"/>
                <a:cs typeface="Times New Roman" pitchFamily="18" charset="0"/>
              </a:rPr>
              <a:t>, such as α-</a:t>
            </a:r>
            <a:r>
              <a:rPr lang="en-US" dirty="0" err="1">
                <a:latin typeface="Times New Roman" pitchFamily="18" charset="0"/>
                <a:cs typeface="Times New Roman" pitchFamily="18" charset="0"/>
              </a:rPr>
              <a:t>ketoglutarate</a:t>
            </a:r>
            <a:r>
              <a:rPr lang="en-US" dirty="0">
                <a:latin typeface="Times New Roman" pitchFamily="18" charset="0"/>
                <a:cs typeface="Times New Roman" pitchFamily="18" charset="0"/>
              </a:rPr>
              <a:t>, are derived from the metabolism of </a:t>
            </a:r>
            <a:r>
              <a:rPr lang="en-US" dirty="0" err="1">
                <a:latin typeface="Times New Roman" pitchFamily="18" charset="0"/>
                <a:cs typeface="Times New Roman" pitchFamily="18" charset="0"/>
              </a:rPr>
              <a:t>glucogenic</a:t>
            </a:r>
            <a:r>
              <a:rPr lang="en-US" dirty="0">
                <a:latin typeface="Times New Roman" pitchFamily="18" charset="0"/>
                <a:cs typeface="Times New Roman" pitchFamily="18" charset="0"/>
              </a:rPr>
              <a:t> amino acids. These α-</a:t>
            </a:r>
            <a:r>
              <a:rPr lang="en-US" dirty="0" err="1">
                <a:latin typeface="Times New Roman" pitchFamily="18" charset="0"/>
                <a:cs typeface="Times New Roman" pitchFamily="18" charset="0"/>
              </a:rPr>
              <a:t>ketoacids</a:t>
            </a:r>
            <a:r>
              <a:rPr lang="en-US" dirty="0">
                <a:latin typeface="Times New Roman" pitchFamily="18" charset="0"/>
                <a:cs typeface="Times New Roman" pitchFamily="18" charset="0"/>
              </a:rPr>
              <a:t> can enter the TCA cycle and form </a:t>
            </a:r>
            <a:r>
              <a:rPr lang="en-US" dirty="0" err="1">
                <a:latin typeface="Times New Roman" pitchFamily="18" charset="0"/>
                <a:cs typeface="Times New Roman" pitchFamily="18" charset="0"/>
              </a:rPr>
              <a:t>oxaloacetate</a:t>
            </a:r>
            <a:r>
              <a:rPr lang="en-US" dirty="0">
                <a:latin typeface="Times New Roman" pitchFamily="18" charset="0"/>
                <a:cs typeface="Times New Roman" pitchFamily="18" charset="0"/>
              </a:rPr>
              <a:t> (OAA), a direct precursor of </a:t>
            </a:r>
            <a:r>
              <a:rPr lang="en-US" dirty="0" err="1">
                <a:latin typeface="Times New Roman" pitchFamily="18" charset="0"/>
                <a:cs typeface="Times New Roman" pitchFamily="18" charset="0"/>
              </a:rPr>
              <a:t>phosphoenolpyruvate</a:t>
            </a:r>
            <a:r>
              <a:rPr lang="en-US" dirty="0">
                <a:latin typeface="Times New Roman" pitchFamily="18" charset="0"/>
                <a:cs typeface="Times New Roman" pitchFamily="18" charset="0"/>
              </a:rPr>
              <a:t> (PEP). </a:t>
            </a:r>
          </a:p>
          <a:p>
            <a:pPr algn="justLow" rtl="0"/>
            <a:endParaRPr lang="en-US" dirty="0">
              <a:latin typeface="Times New Roman" pitchFamily="18" charset="0"/>
              <a:cs typeface="Times New Roman" pitchFamily="18" charset="0"/>
            </a:endParaRPr>
          </a:p>
          <a:p>
            <a:pPr algn="justLow" rtl="0"/>
            <a:r>
              <a:rPr lang="en-US" b="1" dirty="0">
                <a:latin typeface="Times New Roman" pitchFamily="18" charset="0"/>
                <a:cs typeface="Times New Roman" pitchFamily="18" charset="0"/>
              </a:rPr>
              <a:t>Note: </a:t>
            </a:r>
            <a:r>
              <a:rPr lang="en-US" dirty="0">
                <a:latin typeface="Times New Roman" pitchFamily="18" charset="0"/>
                <a:cs typeface="Times New Roman" pitchFamily="18" charset="0"/>
              </a:rPr>
              <a:t>Acetyl coenzyme A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and compounds that give rise only to 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(for example, </a:t>
            </a:r>
            <a:r>
              <a:rPr lang="en-US" dirty="0" err="1">
                <a:latin typeface="Times New Roman" pitchFamily="18" charset="0"/>
                <a:cs typeface="Times New Roman" pitchFamily="18" charset="0"/>
              </a:rPr>
              <a:t>acetoacetate</a:t>
            </a:r>
            <a:r>
              <a:rPr lang="en-US" dirty="0">
                <a:latin typeface="Times New Roman" pitchFamily="18" charset="0"/>
                <a:cs typeface="Times New Roman" pitchFamily="18" charset="0"/>
              </a:rPr>
              <a:t> and amino acids such as lysine and </a:t>
            </a:r>
            <a:r>
              <a:rPr lang="en-US" dirty="0" err="1">
                <a:latin typeface="Times New Roman" pitchFamily="18" charset="0"/>
                <a:cs typeface="Times New Roman" pitchFamily="18" charset="0"/>
              </a:rPr>
              <a:t>leucine</a:t>
            </a:r>
            <a:r>
              <a:rPr lang="en-US" dirty="0">
                <a:latin typeface="Times New Roman" pitchFamily="18" charset="0"/>
                <a:cs typeface="Times New Roman" pitchFamily="18" charset="0"/>
              </a:rPr>
              <a:t>) cannot give rise to a net synthesis of glucose. This is due to the irreversible nature of the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dehydrogenase</a:t>
            </a:r>
            <a:r>
              <a:rPr lang="en-US" dirty="0">
                <a:latin typeface="Times New Roman" pitchFamily="18" charset="0"/>
                <a:cs typeface="Times New Roman" pitchFamily="18" charset="0"/>
              </a:rPr>
              <a:t> reaction, which converts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to 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These compounds give rise instead to </a:t>
            </a:r>
            <a:r>
              <a:rPr lang="en-US" dirty="0" err="1">
                <a:latin typeface="Times New Roman" pitchFamily="18" charset="0"/>
                <a:cs typeface="Times New Roman" pitchFamily="18" charset="0"/>
              </a:rPr>
              <a:t>ketone</a:t>
            </a:r>
            <a:r>
              <a:rPr lang="en-US" dirty="0">
                <a:latin typeface="Times New Roman" pitchFamily="18" charset="0"/>
                <a:cs typeface="Times New Roman" pitchFamily="18" charset="0"/>
              </a:rPr>
              <a:t> bodies and are therefore termed </a:t>
            </a:r>
            <a:r>
              <a:rPr lang="en-US" dirty="0" err="1">
                <a:latin typeface="Times New Roman" pitchFamily="18" charset="0"/>
                <a:cs typeface="Times New Roman" pitchFamily="18" charset="0"/>
              </a:rPr>
              <a:t>ketogenic</a:t>
            </a:r>
            <a:r>
              <a:rPr lang="en-US" dirty="0">
                <a:latin typeface="Times New Roman" pitchFamily="18" charset="0"/>
                <a:cs typeface="Times New Roman" pitchFamily="18" charset="0"/>
              </a:rPr>
              <a:t>.</a:t>
            </a:r>
            <a:endParaRPr lang="ar-IQ"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457200" y="267494"/>
            <a:ext cx="8229600" cy="1161242"/>
          </a:xfrm>
        </p:spPr>
        <p:style>
          <a:lnRef idx="1">
            <a:schemeClr val="accent5"/>
          </a:lnRef>
          <a:fillRef idx="2">
            <a:schemeClr val="accent5"/>
          </a:fillRef>
          <a:effectRef idx="1">
            <a:schemeClr val="accent5"/>
          </a:effectRef>
          <a:fontRef idx="minor">
            <a:schemeClr val="dk1"/>
          </a:fontRef>
        </p:style>
        <p:txBody>
          <a:bodyPr>
            <a:noAutofit/>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Regulation</a:t>
            </a:r>
            <a:r>
              <a:rPr lang="en-US" sz="2800" dirty="0">
                <a:latin typeface="Times New Roman" pitchFamily="18" charset="0"/>
                <a:cs typeface="Times New Roman" pitchFamily="18" charset="0"/>
              </a:rPr>
              <a:t>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of</a:t>
            </a:r>
            <a:r>
              <a:rPr lang="en-US" sz="2800" dirty="0">
                <a:latin typeface="Times New Roman" pitchFamily="18" charset="0"/>
                <a:cs typeface="Times New Roman"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sz="2800" dirty="0">
                <a:latin typeface="Times New Roman" pitchFamily="18" charset="0"/>
                <a:cs typeface="Times New Roman" pitchFamily="18" charset="0"/>
              </a:rPr>
              <a:t> </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and</a:t>
            </a:r>
            <a:r>
              <a:rPr lang="en-US" sz="2800" dirty="0">
                <a:latin typeface="Times New Roman" pitchFamily="18" charset="0"/>
                <a:cs typeface="Times New Roman"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Gluconeogenesis</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1684" name="Rectangle 3"/>
          <p:cNvSpPr>
            <a:spLocks noGrp="1" noChangeArrowheads="1"/>
          </p:cNvSpPr>
          <p:nvPr>
            <p:ph idx="1"/>
          </p:nvPr>
        </p:nvSpPr>
        <p:spPr>
          <a:xfrm>
            <a:off x="500034" y="1714488"/>
            <a:ext cx="8205790" cy="4114800"/>
          </a:xfrm>
        </p:spPr>
        <p:style>
          <a:lnRef idx="2">
            <a:schemeClr val="accent5"/>
          </a:lnRef>
          <a:fillRef idx="1">
            <a:schemeClr val="lt1"/>
          </a:fillRef>
          <a:effectRef idx="0">
            <a:schemeClr val="accent5"/>
          </a:effectRef>
          <a:fontRef idx="minor">
            <a:schemeClr val="dk1"/>
          </a:fontRef>
        </p:style>
        <p:txBody>
          <a:bodyPr/>
          <a:lstStyle/>
          <a:p>
            <a:pPr algn="justLow" rtl="0" eaLnBrk="1" hangingPunct="1">
              <a:buFont typeface="Wingdings" pitchFamily="2" charset="2"/>
              <a:buNone/>
            </a:pPr>
            <a:r>
              <a:rPr lang="en-US" dirty="0">
                <a:latin typeface="Times New Roman" pitchFamily="18" charset="0"/>
                <a:cs typeface="Times New Roman" pitchFamily="18" charset="0"/>
              </a:rPr>
              <a:t>Regulation occurs as:</a:t>
            </a:r>
          </a:p>
          <a:p>
            <a:pPr algn="justLow" rtl="0" eaLnBrk="1" hangingPunct="1"/>
            <a:r>
              <a:rPr lang="en-US" dirty="0">
                <a:latin typeface="Times New Roman" pitchFamily="18" charset="0"/>
                <a:cs typeface="Times New Roman" pitchFamily="18" charset="0"/>
              </a:rPr>
              <a:t>High glucose levels and insulin production  promote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t>
            </a:r>
          </a:p>
          <a:p>
            <a:pPr algn="justLow" rtl="0" eaLnBrk="1" hangingPunct="1"/>
            <a:endParaRPr lang="en-US" dirty="0">
              <a:latin typeface="Times New Roman" pitchFamily="18" charset="0"/>
              <a:cs typeface="Times New Roman" pitchFamily="18" charset="0"/>
            </a:endParaRPr>
          </a:p>
          <a:p>
            <a:pPr algn="justLow" rtl="0" eaLnBrk="1" hangingPunct="1"/>
            <a:r>
              <a:rPr lang="en-US" dirty="0">
                <a:latin typeface="Times New Roman" pitchFamily="18" charset="0"/>
                <a:cs typeface="Times New Roman" pitchFamily="18" charset="0"/>
              </a:rPr>
              <a:t>Low glucose levels and glucagon production  promote </a:t>
            </a:r>
            <a:r>
              <a:rPr lang="en-US" dirty="0" err="1">
                <a:latin typeface="Times New Roman" pitchFamily="18" charset="0"/>
                <a:cs typeface="Times New Roman" pitchFamily="18" charset="0"/>
              </a:rPr>
              <a:t>gluconeogenesis</a:t>
            </a:r>
            <a:r>
              <a:rPr lang="en-US" dirty="0"/>
              <a:t>. </a:t>
            </a:r>
          </a:p>
        </p:txBody>
      </p:sp>
      <p:sp>
        <p:nvSpPr>
          <p:cNvPr id="71682" name="Slide Number Placeholder 5"/>
          <p:cNvSpPr>
            <a:spLocks noGrp="1"/>
          </p:cNvSpPr>
          <p:nvPr>
            <p:ph type="sldNum" sz="quarter" idx="12"/>
          </p:nvPr>
        </p:nvSpPr>
        <p:spPr>
          <a:noFill/>
        </p:spPr>
        <p:txBody>
          <a:bodyPr/>
          <a:lstStyle/>
          <a:p>
            <a:fld id="{6A0FB780-9650-47C8-8296-A338C40FA065}" type="slidenum">
              <a:rPr lang="en-US" smtClean="0">
                <a:latin typeface="Arial" pitchFamily="34" charset="0"/>
              </a:rPr>
              <a:pPr/>
              <a:t>24</a:t>
            </a:fld>
            <a:endParaRPr lang="en-US">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543956" cy="1018366"/>
          </a:xfrm>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THE PENTOSE PHOSPHATE PATHWAY</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42844" y="1428736"/>
            <a:ext cx="8715436" cy="5214974"/>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Low" rtl="0"/>
            <a:endParaRPr lang="en-US" dirty="0"/>
          </a:p>
          <a:p>
            <a:pPr algn="justLow" rtl="0"/>
            <a:r>
              <a:rPr lang="en-US" dirty="0"/>
              <a:t> </a:t>
            </a:r>
            <a:r>
              <a:rPr lang="en-US" sz="3300" dirty="0">
                <a:latin typeface="Times New Roman" pitchFamily="18" charset="0"/>
                <a:cs typeface="Times New Roman" pitchFamily="18" charset="0"/>
              </a:rPr>
              <a:t>The pentose phosphate pathway is an alternative metabolic pathway for glucose oxidation in which </a:t>
            </a:r>
            <a:r>
              <a:rPr lang="en-US" sz="3300" b="1" dirty="0">
                <a:latin typeface="Times New Roman" pitchFamily="18" charset="0"/>
                <a:cs typeface="Times New Roman" pitchFamily="18" charset="0"/>
              </a:rPr>
              <a:t>no ATP is generated</a:t>
            </a:r>
            <a:r>
              <a:rPr lang="en-US" sz="3300" dirty="0">
                <a:latin typeface="Times New Roman" pitchFamily="18" charset="0"/>
                <a:cs typeface="Times New Roman" pitchFamily="18" charset="0"/>
              </a:rPr>
              <a:t>.</a:t>
            </a:r>
          </a:p>
          <a:p>
            <a:pPr algn="justLow" rtl="0">
              <a:buNone/>
            </a:pPr>
            <a:endParaRPr lang="en-US" sz="3300" dirty="0">
              <a:latin typeface="Times New Roman" pitchFamily="18" charset="0"/>
              <a:cs typeface="Times New Roman" pitchFamily="18" charset="0"/>
            </a:endParaRPr>
          </a:p>
          <a:p>
            <a:pPr algn="justLow" rtl="0"/>
            <a:r>
              <a:rPr lang="en-US" sz="3300" dirty="0">
                <a:latin typeface="Times New Roman" pitchFamily="18" charset="0"/>
                <a:cs typeface="Times New Roman" pitchFamily="18" charset="0"/>
              </a:rPr>
              <a:t> Its principal products are </a:t>
            </a:r>
            <a:r>
              <a:rPr lang="en-US" sz="3300" b="1" dirty="0">
                <a:latin typeface="Times New Roman" pitchFamily="18" charset="0"/>
                <a:cs typeface="Times New Roman" pitchFamily="18" charset="0"/>
              </a:rPr>
              <a:t>NADPH</a:t>
            </a:r>
            <a:r>
              <a:rPr lang="en-US" sz="3300" dirty="0">
                <a:latin typeface="Times New Roman" pitchFamily="18" charset="0"/>
                <a:cs typeface="Times New Roman" pitchFamily="18" charset="0"/>
              </a:rPr>
              <a:t>, a reducing agent required in several anabolic processes, and </a:t>
            </a:r>
            <a:r>
              <a:rPr lang="en-US" sz="3300" b="1" dirty="0">
                <a:latin typeface="Times New Roman" pitchFamily="18" charset="0"/>
                <a:cs typeface="Times New Roman" pitchFamily="18" charset="0"/>
              </a:rPr>
              <a:t>ribose-5-phosphate</a:t>
            </a:r>
            <a:r>
              <a:rPr lang="en-US" sz="3300" dirty="0">
                <a:latin typeface="Times New Roman" pitchFamily="18" charset="0"/>
                <a:cs typeface="Times New Roman" pitchFamily="18" charset="0"/>
              </a:rPr>
              <a:t>, a structural component of nucleotides and nucleic acids. </a:t>
            </a:r>
          </a:p>
          <a:p>
            <a:pPr algn="justLow" rtl="0">
              <a:buNone/>
            </a:pPr>
            <a:endParaRPr lang="en-US" sz="3300" dirty="0">
              <a:latin typeface="Times New Roman" pitchFamily="18" charset="0"/>
              <a:cs typeface="Times New Roman" pitchFamily="18" charset="0"/>
            </a:endParaRPr>
          </a:p>
          <a:p>
            <a:pPr algn="justLow" rtl="0"/>
            <a:r>
              <a:rPr lang="en-US" sz="3300" dirty="0">
                <a:latin typeface="Times New Roman" pitchFamily="18" charset="0"/>
                <a:cs typeface="Times New Roman" pitchFamily="18" charset="0"/>
              </a:rPr>
              <a:t>The pentose phosphate pathway </a:t>
            </a:r>
            <a:r>
              <a:rPr lang="en-US" sz="3300" b="1" dirty="0">
                <a:latin typeface="Times New Roman" pitchFamily="18" charset="0"/>
                <a:cs typeface="Times New Roman" pitchFamily="18" charset="0"/>
              </a:rPr>
              <a:t>occurs in the cytoplasm in two phases: oxidative and </a:t>
            </a:r>
            <a:r>
              <a:rPr lang="en-US" sz="3300" b="1" dirty="0" err="1">
                <a:latin typeface="Times New Roman" pitchFamily="18" charset="0"/>
                <a:cs typeface="Times New Roman" pitchFamily="18" charset="0"/>
              </a:rPr>
              <a:t>nonoxidative</a:t>
            </a:r>
            <a:r>
              <a:rPr lang="en-US" sz="3300" b="1" dirty="0">
                <a:latin typeface="Times New Roman" pitchFamily="18" charset="0"/>
                <a:cs typeface="Times New Roman" pitchFamily="18" charset="0"/>
              </a:rPr>
              <a:t>.</a:t>
            </a:r>
          </a:p>
          <a:p>
            <a:pPr algn="justLow" rtl="0">
              <a:buNone/>
            </a:pPr>
            <a:endParaRPr lang="en-US" sz="3300" dirty="0">
              <a:latin typeface="Times New Roman" pitchFamily="18" charset="0"/>
              <a:cs typeface="Times New Roman" pitchFamily="18" charset="0"/>
            </a:endParaRPr>
          </a:p>
          <a:p>
            <a:pPr algn="justLow" rtl="0"/>
            <a:r>
              <a:rPr lang="en-US" sz="3300" dirty="0">
                <a:latin typeface="Times New Roman" pitchFamily="18" charset="0"/>
                <a:cs typeface="Times New Roman" pitchFamily="18" charset="0"/>
              </a:rPr>
              <a:t> In the oxidative phase of the pathway, the conversion of glucose-6-phosphate to ribulose-5-phosphate is accompanied by the production of two molecules of NADPH. </a:t>
            </a:r>
          </a:p>
          <a:p>
            <a:pPr algn="justLow" rtl="0">
              <a:buNone/>
            </a:pPr>
            <a:endParaRPr lang="en-US" sz="3300" dirty="0">
              <a:latin typeface="Times New Roman" pitchFamily="18" charset="0"/>
              <a:cs typeface="Times New Roman" pitchFamily="18" charset="0"/>
            </a:endParaRPr>
          </a:p>
          <a:p>
            <a:pPr algn="justLow" rtl="0"/>
            <a:r>
              <a:rPr lang="en-US" sz="3300" dirty="0">
                <a:latin typeface="Times New Roman" pitchFamily="18" charset="0"/>
                <a:cs typeface="Times New Roman" pitchFamily="18" charset="0"/>
              </a:rPr>
              <a:t>The </a:t>
            </a:r>
            <a:r>
              <a:rPr lang="en-US" sz="3300" dirty="0" err="1">
                <a:latin typeface="Times New Roman" pitchFamily="18" charset="0"/>
                <a:cs typeface="Times New Roman" pitchFamily="18" charset="0"/>
              </a:rPr>
              <a:t>nonoxidative</a:t>
            </a:r>
            <a:r>
              <a:rPr lang="en-US" sz="3300" dirty="0">
                <a:latin typeface="Times New Roman" pitchFamily="18" charset="0"/>
                <a:cs typeface="Times New Roman" pitchFamily="18" charset="0"/>
              </a:rPr>
              <a:t> phase involves the </a:t>
            </a:r>
            <a:r>
              <a:rPr lang="en-US" sz="3300" dirty="0" err="1">
                <a:latin typeface="Times New Roman" pitchFamily="18" charset="0"/>
                <a:cs typeface="Times New Roman" pitchFamily="18" charset="0"/>
              </a:rPr>
              <a:t>isomerization</a:t>
            </a:r>
            <a:r>
              <a:rPr lang="en-US" sz="3300" dirty="0">
                <a:latin typeface="Times New Roman" pitchFamily="18" charset="0"/>
                <a:cs typeface="Times New Roman" pitchFamily="18" charset="0"/>
              </a:rPr>
              <a:t> and condensation of a number of different sugar molecules. Three intermediates in this process that are useful in other pathways are ribose-5-phosphate, fructose-6-phosphate, and glyceraldehyde-3-phosphate</a:t>
            </a:r>
            <a:endParaRPr lang="ar-IQ" sz="33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Low" rtl="0"/>
            <a:r>
              <a:rPr lang="en-US" sz="2400" dirty="0">
                <a:latin typeface="Times New Roman" pitchFamily="18" charset="0"/>
                <a:cs typeface="Times New Roman" pitchFamily="18" charset="0"/>
              </a:rPr>
              <a:t>The pentose phosphate pathway (</a:t>
            </a:r>
            <a:r>
              <a:rPr lang="en-US" sz="2400" dirty="0" err="1">
                <a:latin typeface="Times New Roman" pitchFamily="18" charset="0"/>
                <a:cs typeface="Times New Roman" pitchFamily="18" charset="0"/>
              </a:rPr>
              <a:t>hexose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monophosphate</a:t>
            </a:r>
            <a:r>
              <a:rPr lang="en-US" sz="2400" dirty="0">
                <a:latin typeface="Times New Roman" pitchFamily="18" charset="0"/>
                <a:cs typeface="Times New Roman" pitchFamily="18" charset="0"/>
              </a:rPr>
              <a:t> shunt) is a more complex pathway than </a:t>
            </a:r>
            <a:r>
              <a:rPr lang="en-US" sz="2400" dirty="0" err="1">
                <a:latin typeface="Times New Roman" pitchFamily="18" charset="0"/>
                <a:cs typeface="Times New Roman" pitchFamily="18" charset="0"/>
              </a:rPr>
              <a:t>glycolysis</a:t>
            </a:r>
            <a:r>
              <a:rPr lang="en-US" sz="2400" dirty="0">
                <a:latin typeface="Times New Roman" pitchFamily="18" charset="0"/>
                <a:cs typeface="Times New Roman" pitchFamily="18" charset="0"/>
              </a:rPr>
              <a:t> .</a:t>
            </a: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Three molecules of glucose 6-phosphate give rise to three molecules of CO2 and three 5-carbon sugars.</a:t>
            </a: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These are rearranged to regenerate two molecules of glucose 6-phosphate and one molecule of the </a:t>
            </a:r>
            <a:r>
              <a:rPr lang="en-US" sz="2400" dirty="0" err="1">
                <a:latin typeface="Times New Roman" pitchFamily="18" charset="0"/>
                <a:cs typeface="Times New Roman" pitchFamily="18" charset="0"/>
              </a:rPr>
              <a:t>glycolytic</a:t>
            </a:r>
            <a:r>
              <a:rPr lang="en-US" sz="2400" dirty="0">
                <a:latin typeface="Times New Roman" pitchFamily="18" charset="0"/>
                <a:cs typeface="Times New Roman" pitchFamily="18" charset="0"/>
              </a:rPr>
              <a:t> intermediate, </a:t>
            </a:r>
            <a:r>
              <a:rPr lang="en-US" sz="2400" dirty="0" err="1">
                <a:latin typeface="Times New Roman" pitchFamily="18" charset="0"/>
                <a:cs typeface="Times New Roman" pitchFamily="18" charset="0"/>
              </a:rPr>
              <a:t>glyceraldehyde</a:t>
            </a:r>
            <a:r>
              <a:rPr lang="en-US" sz="2400" dirty="0">
                <a:latin typeface="Times New Roman" pitchFamily="18" charset="0"/>
                <a:cs typeface="Times New Roman" pitchFamily="18" charset="0"/>
              </a:rPr>
              <a:t> 3-phosphate. </a:t>
            </a:r>
          </a:p>
          <a:p>
            <a:pPr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Since two molecules of </a:t>
            </a:r>
            <a:r>
              <a:rPr lang="en-US" sz="2400" dirty="0" err="1">
                <a:latin typeface="Times New Roman" pitchFamily="18" charset="0"/>
                <a:cs typeface="Times New Roman" pitchFamily="18" charset="0"/>
              </a:rPr>
              <a:t>glyceraldehyde</a:t>
            </a:r>
            <a:r>
              <a:rPr lang="en-US" sz="2400" dirty="0">
                <a:latin typeface="Times New Roman" pitchFamily="18" charset="0"/>
                <a:cs typeface="Times New Roman" pitchFamily="18" charset="0"/>
              </a:rPr>
              <a:t> 3-phosphate can regenerate glucose 6-phosphate, the pathway can account for the complete oxidation of glucose.</a:t>
            </a:r>
            <a:endParaRPr lang="ar-IQ" sz="2400" dirty="0">
              <a:latin typeface="Times New Roman" pitchFamily="18" charset="0"/>
              <a:cs typeface="Times New Roman" pitchFamily="18" charset="0"/>
            </a:endParaRPr>
          </a:p>
        </p:txBody>
      </p:sp>
      <p:sp>
        <p:nvSpPr>
          <p:cNvPr id="4"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THE PENTOSE PHOSPHATE PATHWAY</a:t>
            </a:r>
            <a:endParaRPr lang="ar-IQ"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 bio.png"/>
          <p:cNvPicPr>
            <a:picLocks noGrp="1" noChangeAspect="1"/>
          </p:cNvPicPr>
          <p:nvPr>
            <p:ph idx="1"/>
          </p:nvPr>
        </p:nvPicPr>
        <p:blipFill>
          <a:blip r:embed="rId3"/>
          <a:stretch>
            <a:fillRect/>
          </a:stretch>
        </p:blipFill>
        <p:spPr>
          <a:xfrm>
            <a:off x="1142976" y="571480"/>
            <a:ext cx="7072362" cy="57150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804052"/>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 Metabolism</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214282" y="1285860"/>
            <a:ext cx="8643998" cy="5572140"/>
          </a:xfrm>
        </p:spPr>
        <p:style>
          <a:lnRef idx="2">
            <a:schemeClr val="accent2"/>
          </a:lnRef>
          <a:fillRef idx="1">
            <a:schemeClr val="lt1"/>
          </a:fillRef>
          <a:effectRef idx="0">
            <a:schemeClr val="accent2"/>
          </a:effectRef>
          <a:fontRef idx="minor">
            <a:schemeClr val="dk1"/>
          </a:fontRef>
        </p:style>
        <p:txBody>
          <a:bodyPr>
            <a:normAutofit/>
          </a:bodyPr>
          <a:lstStyle/>
          <a:p>
            <a:pPr algn="justLow" rtl="0"/>
            <a:endParaRPr lang="en-US" sz="2600" dirty="0">
              <a:latin typeface="Times New Roman" pitchFamily="18" charset="0"/>
              <a:cs typeface="Times New Roman" pitchFamily="18" charset="0"/>
            </a:endParaRPr>
          </a:p>
          <a:p>
            <a:pPr algn="justLow" rtl="0"/>
            <a:r>
              <a:rPr lang="en-US" sz="2600" dirty="0">
                <a:latin typeface="Times New Roman" pitchFamily="18" charset="0"/>
                <a:cs typeface="Times New Roman" pitchFamily="18" charset="0"/>
              </a:rPr>
              <a:t> In the absence of a dietary source of glucose, this sugar is rapidly released from liver and kidney glycogen. Similarly, muscle glycogen is extensively degraded in exercising muscle to provide that tissue with an important energy source. </a:t>
            </a:r>
          </a:p>
          <a:p>
            <a:pPr algn="justLow" rtl="0">
              <a:buNone/>
            </a:pPr>
            <a:endParaRPr lang="en-US" sz="2600" dirty="0">
              <a:latin typeface="Times New Roman" pitchFamily="18" charset="0"/>
              <a:cs typeface="Times New Roman" pitchFamily="18" charset="0"/>
            </a:endParaRPr>
          </a:p>
          <a:p>
            <a:pPr algn="justLow" rtl="0"/>
            <a:r>
              <a:rPr lang="en-US" sz="2600" dirty="0">
                <a:latin typeface="Times New Roman" pitchFamily="18" charset="0"/>
                <a:cs typeface="Times New Roman" pitchFamily="18" charset="0"/>
              </a:rPr>
              <a:t>When glycogen stores are depleted, specific tissues synthesize glucose de novo, using amino acids from the body’s proteins as a primary source of carbons for the </a:t>
            </a:r>
            <a:r>
              <a:rPr lang="en-US" sz="2600" dirty="0" err="1">
                <a:latin typeface="Times New Roman" pitchFamily="18" charset="0"/>
                <a:cs typeface="Times New Roman" pitchFamily="18" charset="0"/>
              </a:rPr>
              <a:t>gluconeogenic</a:t>
            </a:r>
            <a:r>
              <a:rPr lang="en-US" sz="2600" dirty="0">
                <a:latin typeface="Times New Roman" pitchFamily="18" charset="0"/>
                <a:cs typeface="Times New Roman" pitchFamily="18" charset="0"/>
              </a:rPr>
              <a:t> pathway. </a:t>
            </a:r>
            <a:endParaRPr lang="ar-IQ" sz="2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STRUCTURE AND FUNCTION OF GLYCOGEN</a:t>
            </a:r>
            <a:endParaRPr lang="ar-IQ"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28596" y="1428736"/>
            <a:ext cx="8229600" cy="5168948"/>
          </a:xfrm>
        </p:spPr>
        <p:style>
          <a:lnRef idx="2">
            <a:schemeClr val="accent2"/>
          </a:lnRef>
          <a:fillRef idx="1">
            <a:schemeClr val="lt1"/>
          </a:fillRef>
          <a:effectRef idx="0">
            <a:schemeClr val="accent2"/>
          </a:effectRef>
          <a:fontRef idx="minor">
            <a:schemeClr val="dk1"/>
          </a:fontRef>
        </p:style>
        <p:txBody>
          <a:bodyPr>
            <a:noAutofit/>
          </a:bodyPr>
          <a:lstStyle/>
          <a:p>
            <a:pPr algn="justLow" rtl="0"/>
            <a:r>
              <a:rPr lang="en-US" sz="2400" dirty="0">
                <a:latin typeface="Times New Roman" pitchFamily="18" charset="0"/>
                <a:cs typeface="Times New Roman" pitchFamily="18" charset="0"/>
              </a:rPr>
              <a:t>The main stores of glycogen in the body are found in skeletal muscle and liver. </a:t>
            </a:r>
          </a:p>
          <a:p>
            <a:pPr algn="justLow" rtl="0"/>
            <a:r>
              <a:rPr lang="en-US" sz="2400" dirty="0">
                <a:latin typeface="Times New Roman" pitchFamily="18" charset="0"/>
                <a:cs typeface="Times New Roman" pitchFamily="18" charset="0"/>
              </a:rPr>
              <a:t>The function of muscle glycogen is to serve as a fuel reserve for the synthesis of ATP during muscle contraction. That of liver glycogen is to maintain the blood glucose concentration, particularly during the early stages of a fast.</a:t>
            </a:r>
          </a:p>
          <a:p>
            <a:pPr algn="justLow" rtl="0">
              <a:buNone/>
            </a:pPr>
            <a:r>
              <a:rPr lang="en-US" sz="2400" b="1" dirty="0">
                <a:latin typeface="Times New Roman" pitchFamily="18" charset="0"/>
                <a:cs typeface="Times New Roman" pitchFamily="18" charset="0"/>
              </a:rPr>
              <a:t> Amounts of liver and muscle glycogen</a:t>
            </a:r>
          </a:p>
          <a:p>
            <a:pPr algn="justLow" rtl="0"/>
            <a:r>
              <a:rPr lang="en-US" sz="2400" dirty="0">
                <a:latin typeface="Times New Roman" pitchFamily="18" charset="0"/>
                <a:cs typeface="Times New Roman" pitchFamily="18" charset="0"/>
              </a:rPr>
              <a:t>Approximately 400 g of glycogen make up 1–2% of the fresh weight of resting muscle, and approximately 100 g of glycogen make up to 10% of the fresh weight of a well-fed adult liver. What limits the production of glycogen at these levels is not clear. </a:t>
            </a:r>
            <a:endParaRPr lang="ar-IQ"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Grp="1" noChangeAspect="1" noChangeArrowheads="1"/>
          </p:cNvPicPr>
          <p:nvPr>
            <p:ph idx="1"/>
          </p:nvPr>
        </p:nvPicPr>
        <p:blipFill>
          <a:blip r:embed="rId3"/>
          <a:srcRect/>
          <a:stretch>
            <a:fillRect/>
          </a:stretch>
        </p:blipFill>
        <p:spPr bwMode="auto">
          <a:xfrm>
            <a:off x="1285852" y="500042"/>
            <a:ext cx="6858048" cy="60722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04052"/>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Structure</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of</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457200" y="1285860"/>
            <a:ext cx="4829180" cy="5286411"/>
          </a:xfrm>
        </p:spPr>
        <p:style>
          <a:lnRef idx="2">
            <a:schemeClr val="accent2"/>
          </a:lnRef>
          <a:fillRef idx="1">
            <a:schemeClr val="lt1"/>
          </a:fillRef>
          <a:effectRef idx="0">
            <a:schemeClr val="accent2"/>
          </a:effectRef>
          <a:fontRef idx="minor">
            <a:schemeClr val="dk1"/>
          </a:fontRef>
        </p:style>
        <p:txBody>
          <a:bodyPr>
            <a:normAutofit fontScale="92500"/>
          </a:bodyPr>
          <a:lstStyle/>
          <a:p>
            <a:pPr algn="justLow" rtl="0">
              <a:buNone/>
            </a:pPr>
            <a:endParaRPr lang="en-US" sz="2400" dirty="0"/>
          </a:p>
          <a:p>
            <a:pPr algn="justLow" rtl="0"/>
            <a:r>
              <a:rPr lang="en-US" sz="2400" dirty="0">
                <a:latin typeface="Times New Roman" pitchFamily="18" charset="0"/>
                <a:cs typeface="Times New Roman" pitchFamily="18" charset="0"/>
              </a:rPr>
              <a:t>Glycogen is a branched-chain polysaccharide made exclusively from α-D-glucose. </a:t>
            </a:r>
          </a:p>
          <a:p>
            <a:pPr algn="justLow" rtl="0"/>
            <a:r>
              <a:rPr lang="en-US" sz="2400" dirty="0">
                <a:latin typeface="Times New Roman" pitchFamily="18" charset="0"/>
                <a:cs typeface="Times New Roman" pitchFamily="18" charset="0"/>
              </a:rPr>
              <a:t>The primary </a:t>
            </a:r>
            <a:r>
              <a:rPr lang="en-US" sz="2400" dirty="0" err="1">
                <a:latin typeface="Times New Roman" pitchFamily="18" charset="0"/>
                <a:cs typeface="Times New Roman" pitchFamily="18" charset="0"/>
              </a:rPr>
              <a:t>glycosidic</a:t>
            </a:r>
            <a:r>
              <a:rPr lang="en-US" sz="2400" dirty="0">
                <a:latin typeface="Times New Roman" pitchFamily="18" charset="0"/>
                <a:cs typeface="Times New Roman" pitchFamily="18" charset="0"/>
              </a:rPr>
              <a:t> bond is an α(1→4) linkage. </a:t>
            </a:r>
          </a:p>
          <a:p>
            <a:pPr algn="justLow" rtl="0"/>
            <a:r>
              <a:rPr lang="en-US" sz="2400" dirty="0">
                <a:latin typeface="Times New Roman" pitchFamily="18" charset="0"/>
                <a:cs typeface="Times New Roman" pitchFamily="18" charset="0"/>
              </a:rPr>
              <a:t>After an average of eight to ten </a:t>
            </a:r>
            <a:r>
              <a:rPr lang="en-US" sz="2400" dirty="0" err="1">
                <a:latin typeface="Times New Roman" pitchFamily="18" charset="0"/>
                <a:cs typeface="Times New Roman" pitchFamily="18" charset="0"/>
              </a:rPr>
              <a:t>glucosyl</a:t>
            </a:r>
            <a:r>
              <a:rPr lang="en-US" sz="2400" dirty="0">
                <a:latin typeface="Times New Roman" pitchFamily="18" charset="0"/>
                <a:cs typeface="Times New Roman" pitchFamily="18" charset="0"/>
              </a:rPr>
              <a:t> residues, there is a branch containing an α(1→6) linkage. </a:t>
            </a:r>
          </a:p>
          <a:p>
            <a:pPr algn="justLow" rtl="0"/>
            <a:r>
              <a:rPr lang="en-US" sz="2400" dirty="0">
                <a:latin typeface="Times New Roman" pitchFamily="18" charset="0"/>
                <a:cs typeface="Times New Roman" pitchFamily="18" charset="0"/>
              </a:rPr>
              <a:t>These molecules exist in discrete </a:t>
            </a:r>
            <a:r>
              <a:rPr lang="en-US" sz="2400" dirty="0" err="1">
                <a:latin typeface="Times New Roman" pitchFamily="18" charset="0"/>
                <a:cs typeface="Times New Roman" pitchFamily="18" charset="0"/>
              </a:rPr>
              <a:t>cytoplasmic</a:t>
            </a:r>
            <a:r>
              <a:rPr lang="en-US" sz="2400" dirty="0">
                <a:latin typeface="Times New Roman" pitchFamily="18" charset="0"/>
                <a:cs typeface="Times New Roman" pitchFamily="18" charset="0"/>
              </a:rPr>
              <a:t> granules that also contain most of the enzymes necessary for glycogen synthesis and degradation</a:t>
            </a:r>
            <a:endParaRPr lang="ar-IQ" sz="2400" dirty="0">
              <a:latin typeface="Times New Roman" pitchFamily="18" charset="0"/>
              <a:cs typeface="Times New Roman" pitchFamily="18" charset="0"/>
            </a:endParaRPr>
          </a:p>
        </p:txBody>
      </p:sp>
      <p:pic>
        <p:nvPicPr>
          <p:cNvPr id="78849" name="Picture 1"/>
          <p:cNvPicPr>
            <a:picLocks noGrp="1" noChangeAspect="1" noChangeArrowheads="1"/>
          </p:cNvPicPr>
          <p:nvPr>
            <p:ph sz="half" idx="2"/>
          </p:nvPr>
        </p:nvPicPr>
        <p:blipFill>
          <a:blip r:embed="rId3"/>
          <a:srcRect/>
          <a:stretch>
            <a:fillRect/>
          </a:stretch>
        </p:blipFill>
        <p:spPr bwMode="auto">
          <a:xfrm>
            <a:off x="5500694" y="1285860"/>
            <a:ext cx="3290540" cy="528641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494"/>
            <a:ext cx="8229600" cy="1018366"/>
          </a:xfrm>
        </p:spPr>
        <p:style>
          <a:lnRef idx="1">
            <a:schemeClr val="accent5"/>
          </a:lnRef>
          <a:fillRef idx="2">
            <a:schemeClr val="accent5"/>
          </a:fillRef>
          <a:effectRef idx="1">
            <a:schemeClr val="accent5"/>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METABOLISM</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Content Placeholder 1"/>
          <p:cNvSpPr>
            <a:spLocks noGrp="1"/>
          </p:cNvSpPr>
          <p:nvPr>
            <p:ph idx="1"/>
          </p:nvPr>
        </p:nvSpPr>
        <p:spPr>
          <a:xfrm>
            <a:off x="457200" y="1571612"/>
            <a:ext cx="8229600" cy="4883196"/>
          </a:xfrm>
        </p:spPr>
        <p:style>
          <a:lnRef idx="2">
            <a:schemeClr val="accent2"/>
          </a:lnRef>
          <a:fillRef idx="1">
            <a:schemeClr val="lt1"/>
          </a:fillRef>
          <a:effectRef idx="0">
            <a:schemeClr val="accent2"/>
          </a:effectRef>
          <a:fontRef idx="minor">
            <a:schemeClr val="dk1"/>
          </a:fontRef>
        </p:style>
        <p:txBody>
          <a:bodyPr>
            <a:normAutofit/>
          </a:bodyPr>
          <a:lstStyle/>
          <a:p>
            <a:pPr algn="justLow" rtl="0"/>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Glycogen is the storage form of glucose. The synthesis and degradation of glycogen are carefully regulated so that sufficient glucose is available for the body’s energy needs.</a:t>
            </a:r>
          </a:p>
          <a:p>
            <a:pPr algn="justLow" rtl="0"/>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 Both </a:t>
            </a:r>
            <a:r>
              <a:rPr lang="en-US" sz="2400" dirty="0" err="1">
                <a:latin typeface="Times New Roman" pitchFamily="18" charset="0"/>
                <a:cs typeface="Times New Roman" pitchFamily="18" charset="0"/>
              </a:rPr>
              <a:t>glycogenesis</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glycogenolysis</a:t>
            </a:r>
            <a:r>
              <a:rPr lang="en-US" sz="2400" dirty="0">
                <a:latin typeface="Times New Roman" pitchFamily="18" charset="0"/>
                <a:cs typeface="Times New Roman" pitchFamily="18" charset="0"/>
              </a:rPr>
              <a:t> are controlled primarily by three hormones: </a:t>
            </a:r>
          </a:p>
          <a:p>
            <a:pPr marL="896112" lvl="1" indent="-457200" algn="justLow" rtl="0">
              <a:buFont typeface="+mj-lt"/>
              <a:buAutoNum type="arabicPeriod"/>
            </a:pPr>
            <a:r>
              <a:rPr lang="en-US" sz="2000" dirty="0">
                <a:latin typeface="Times New Roman" pitchFamily="18" charset="0"/>
                <a:cs typeface="Times New Roman" pitchFamily="18" charset="0"/>
              </a:rPr>
              <a:t>Insulin</a:t>
            </a:r>
          </a:p>
          <a:p>
            <a:pPr marL="896112" lvl="1" indent="-457200" algn="justLow" rtl="0">
              <a:buFont typeface="+mj-lt"/>
              <a:buAutoNum type="arabicPeriod"/>
            </a:pPr>
            <a:r>
              <a:rPr lang="en-US" sz="2000" dirty="0">
                <a:latin typeface="Times New Roman" pitchFamily="18" charset="0"/>
                <a:cs typeface="Times New Roman" pitchFamily="18" charset="0"/>
              </a:rPr>
              <a:t>Glucagon</a:t>
            </a:r>
          </a:p>
          <a:p>
            <a:pPr marL="896112" lvl="1" indent="-457200" algn="justLow" rtl="0">
              <a:buFont typeface="+mj-lt"/>
              <a:buAutoNum type="arabicPeriod"/>
            </a:pPr>
            <a:r>
              <a:rPr lang="en-US" sz="2000" dirty="0">
                <a:latin typeface="Times New Roman" pitchFamily="18" charset="0"/>
                <a:cs typeface="Times New Roman" pitchFamily="18" charset="0"/>
              </a:rPr>
              <a:t>Epinephrine.</a:t>
            </a:r>
            <a:endParaRPr lang="ar-IQ" sz="2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785786" y="357166"/>
            <a:ext cx="7715304" cy="785818"/>
          </a:xfrm>
        </p:spPr>
        <p:style>
          <a:lnRef idx="1">
            <a:schemeClr val="accent5"/>
          </a:lnRef>
          <a:fillRef idx="2">
            <a:schemeClr val="accent5"/>
          </a:fillRef>
          <a:effectRef idx="1">
            <a:schemeClr val="accent5"/>
          </a:effectRef>
          <a:fontRef idx="minor">
            <a:schemeClr val="dk1"/>
          </a:fontRef>
        </p:style>
        <p:txBody>
          <a:bodyPr/>
          <a:lstStyle/>
          <a:p>
            <a:pPr algn="ctr" rtl="0" eaLnBrk="1" hangingPunct="1"/>
            <a:r>
              <a:rPr lang="en-US" dirty="0">
                <a:latin typeface="Times New Roman" pitchFamily="18" charset="0"/>
                <a:cs typeface="Times New Roman" pitchFamily="18" charset="0"/>
              </a:rPr>
              <a:t> </a:t>
            </a:r>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Glycogenesis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2468" name="Rectangle 3"/>
          <p:cNvSpPr>
            <a:spLocks noGrp="1" noChangeArrowheads="1"/>
          </p:cNvSpPr>
          <p:nvPr>
            <p:ph idx="1"/>
          </p:nvPr>
        </p:nvSpPr>
        <p:spPr>
          <a:xfrm>
            <a:off x="357158" y="1428736"/>
            <a:ext cx="8501122" cy="5143536"/>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Low" rtl="0" eaLnBrk="1" hangingPunct="1"/>
            <a:endParaRPr lang="en-US" dirty="0">
              <a:latin typeface="Times New Roman" pitchFamily="18" charset="0"/>
              <a:cs typeface="Times New Roman" pitchFamily="18" charset="0"/>
            </a:endParaRPr>
          </a:p>
          <a:p>
            <a:pPr algn="justLow" rtl="0" eaLnBrk="1" hangingPunct="1"/>
            <a:r>
              <a:rPr lang="en-US" dirty="0">
                <a:latin typeface="Times New Roman" pitchFamily="18" charset="0"/>
                <a:cs typeface="Times New Roman" pitchFamily="18" charset="0"/>
              </a:rPr>
              <a:t>Stores glucose by converting glucose to glycogen.</a:t>
            </a:r>
          </a:p>
          <a:p>
            <a:pPr algn="justLow" rtl="0" eaLnBrk="1" hangingPunct="1">
              <a:buNone/>
            </a:pPr>
            <a:endParaRPr lang="en-US" dirty="0">
              <a:latin typeface="Times New Roman" pitchFamily="18" charset="0"/>
              <a:cs typeface="Times New Roman" pitchFamily="18" charset="0"/>
            </a:endParaRPr>
          </a:p>
          <a:p>
            <a:pPr algn="justLow" rtl="0" eaLnBrk="1" hangingPunct="1"/>
            <a:r>
              <a:rPr lang="en-US" dirty="0">
                <a:latin typeface="Times New Roman" pitchFamily="18" charset="0"/>
                <a:cs typeface="Times New Roman" pitchFamily="18" charset="0"/>
              </a:rPr>
              <a:t>Operates when high levels of glucose-6-phosphate are formed in the first reaction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a:t>
            </a:r>
          </a:p>
          <a:p>
            <a:pPr algn="justLow" rtl="0" eaLnBrk="1" hangingPunct="1">
              <a:buNone/>
            </a:pPr>
            <a:endParaRPr lang="en-US" dirty="0">
              <a:latin typeface="Times New Roman" pitchFamily="18" charset="0"/>
              <a:cs typeface="Times New Roman" pitchFamily="18" charset="0"/>
            </a:endParaRPr>
          </a:p>
          <a:p>
            <a:pPr algn="justLow" rtl="0" eaLnBrk="1" hangingPunct="1"/>
            <a:r>
              <a:rPr lang="en-US" dirty="0">
                <a:latin typeface="Times New Roman" pitchFamily="18" charset="0"/>
                <a:cs typeface="Times New Roman" pitchFamily="18" charset="0"/>
              </a:rPr>
              <a:t>Does not operate when energy stores (glycogen) are full, which means that  additional glucose is converted to body fat.</a:t>
            </a:r>
          </a:p>
          <a:p>
            <a:pPr algn="justLow" rtl="0" eaLnBrk="1" hangingPunct="1">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Glycogen is synthesized from molecules of α-D-glucose.</a:t>
            </a:r>
          </a:p>
          <a:p>
            <a:pPr algn="justLow" rtl="0">
              <a:buNone/>
            </a:pPr>
            <a:endParaRPr lang="en-US" dirty="0">
              <a:latin typeface="Times New Roman" pitchFamily="18" charset="0"/>
              <a:cs typeface="Times New Roman" pitchFamily="18" charset="0"/>
            </a:endParaRPr>
          </a:p>
          <a:p>
            <a:pPr algn="justLow" rtl="0"/>
            <a:r>
              <a:rPr lang="en-US" dirty="0">
                <a:latin typeface="Times New Roman" pitchFamily="18" charset="0"/>
                <a:cs typeface="Times New Roman" pitchFamily="18" charset="0"/>
              </a:rPr>
              <a:t>The process occurs in the </a:t>
            </a:r>
            <a:r>
              <a:rPr lang="en-US" b="1" dirty="0" err="1">
                <a:latin typeface="Times New Roman" pitchFamily="18" charset="0"/>
                <a:cs typeface="Times New Roman" pitchFamily="18" charset="0"/>
              </a:rPr>
              <a:t>cytosol</a:t>
            </a:r>
            <a:r>
              <a:rPr lang="en-US" dirty="0">
                <a:latin typeface="Times New Roman" pitchFamily="18" charset="0"/>
                <a:cs typeface="Times New Roman" pitchFamily="18" charset="0"/>
              </a:rPr>
              <a:t>, and requires energy supplied by ATP (for the </a:t>
            </a:r>
            <a:r>
              <a:rPr lang="en-US" dirty="0" err="1">
                <a:latin typeface="Times New Roman" pitchFamily="18" charset="0"/>
                <a:cs typeface="Times New Roman" pitchFamily="18" charset="0"/>
              </a:rPr>
              <a:t>phosphorylation</a:t>
            </a:r>
            <a:r>
              <a:rPr lang="en-US" dirty="0">
                <a:latin typeface="Times New Roman" pitchFamily="18" charset="0"/>
                <a:cs typeface="Times New Roman" pitchFamily="18" charset="0"/>
              </a:rPr>
              <a:t> of glucose) and </a:t>
            </a:r>
            <a:r>
              <a:rPr lang="en-US" dirty="0" err="1">
                <a:latin typeface="Times New Roman" pitchFamily="18" charset="0"/>
                <a:cs typeface="Times New Roman" pitchFamily="18" charset="0"/>
              </a:rPr>
              <a:t>uridine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triphosphate</a:t>
            </a:r>
            <a:r>
              <a:rPr lang="en-US" dirty="0">
                <a:latin typeface="Times New Roman" pitchFamily="18" charset="0"/>
                <a:cs typeface="Times New Roman" pitchFamily="18" charset="0"/>
              </a:rPr>
              <a:t> (UTP). </a:t>
            </a:r>
          </a:p>
          <a:p>
            <a:pPr algn="justLow" rtl="0" eaLnBrk="1" hangingPunct="1"/>
            <a:endParaRPr lang="en-US" sz="3200" dirty="0">
              <a:latin typeface="Times New Roman" pitchFamily="18" charset="0"/>
              <a:cs typeface="Times New Roman" pitchFamily="18" charset="0"/>
            </a:endParaRPr>
          </a:p>
          <a:p>
            <a:pPr eaLnBrk="1" hangingPunct="1"/>
            <a:endParaRPr lang="en-US" sz="3200" dirty="0">
              <a:latin typeface="Times New Roman" pitchFamily="18" charset="0"/>
              <a:cs typeface="Times New Roman" pitchFamily="18" charset="0"/>
            </a:endParaRPr>
          </a:p>
        </p:txBody>
      </p:sp>
      <p:sp>
        <p:nvSpPr>
          <p:cNvPr id="62466" name="Slide Number Placeholder 5"/>
          <p:cNvSpPr>
            <a:spLocks noGrp="1"/>
          </p:cNvSpPr>
          <p:nvPr>
            <p:ph type="sldNum" sz="quarter" idx="12"/>
          </p:nvPr>
        </p:nvSpPr>
        <p:spPr>
          <a:noFill/>
        </p:spPr>
        <p:txBody>
          <a:bodyPr>
            <a:normAutofit/>
          </a:bodyPr>
          <a:lstStyle/>
          <a:p>
            <a:fld id="{A330DD3D-E7A7-46B0-832C-98A840C9A305}" type="slidenum">
              <a:rPr lang="en-US" smtClean="0">
                <a:latin typeface="Arial" pitchFamily="34" charset="0"/>
              </a:rPr>
              <a:pPr/>
              <a:t>9</a:t>
            </a:fld>
            <a:endParaRPr lang="en-US">
              <a:latin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1159</TotalTime>
  <Words>1741</Words>
  <Application>Microsoft Office PowerPoint</Application>
  <PresentationFormat>On-screen Show (4:3)</PresentationFormat>
  <Paragraphs>196</Paragraphs>
  <Slides>28</Slides>
  <Notes>28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Century Gothic</vt:lpstr>
      <vt:lpstr>Times New Roman</vt:lpstr>
      <vt:lpstr>Verdana</vt:lpstr>
      <vt:lpstr>Wingdings</vt:lpstr>
      <vt:lpstr>Wingdings 2</vt:lpstr>
      <vt:lpstr>Verve</vt:lpstr>
      <vt:lpstr>Office Theme</vt:lpstr>
      <vt:lpstr>Bitmap Image</vt:lpstr>
      <vt:lpstr>Glycogen Metabolism ,  Gluconeogenesis &amp; The Pentose Phosphate Pathway</vt:lpstr>
      <vt:lpstr>Glycogen Metabolism</vt:lpstr>
      <vt:lpstr>PowerPoint Presentation</vt:lpstr>
      <vt:lpstr>Glycogen Metabolism</vt:lpstr>
      <vt:lpstr>STRUCTURE AND FUNCTION OF GLYCOGEN</vt:lpstr>
      <vt:lpstr>PowerPoint Presentation</vt:lpstr>
      <vt:lpstr>  Structure of Glycogen </vt:lpstr>
      <vt:lpstr>GLYCOGEN METABOLISM</vt:lpstr>
      <vt:lpstr> Glycogenesis</vt:lpstr>
      <vt:lpstr>Diagram of Glycogenesis</vt:lpstr>
      <vt:lpstr>DEGRADATION OF GLYCOGEN (GLYCOGENOLYSIS)</vt:lpstr>
      <vt:lpstr>Glycogenolysis</vt:lpstr>
      <vt:lpstr>Glycogenlysis Steps </vt:lpstr>
      <vt:lpstr>Gluconeogenesis: Glucose Synthesis </vt:lpstr>
      <vt:lpstr>Utilization of Glucose</vt:lpstr>
      <vt:lpstr>Gluconeogenesis: Glucose Synthesis</vt:lpstr>
      <vt:lpstr>Gluconeogenesis and Glycolysis</vt:lpstr>
      <vt:lpstr>PowerPoint Presentation</vt:lpstr>
      <vt:lpstr>PowerPoint Presentation</vt:lpstr>
      <vt:lpstr>SUBSTRATES FOR GLUCONEOGENESIS</vt:lpstr>
      <vt:lpstr>A. Glycerol</vt:lpstr>
      <vt:lpstr>B. Lactate</vt:lpstr>
      <vt:lpstr> C. Amino acids </vt:lpstr>
      <vt:lpstr>Regulation of Glycolysis and Gluconeogenesis</vt:lpstr>
      <vt:lpstr>THE PENTOSE PHOSPHATE PATHWAY</vt:lpstr>
      <vt:lpstr>THE PENTOSE PHOSPHATE PATHWAY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shosho</dc:creator>
  <cp:lastModifiedBy>Maher</cp:lastModifiedBy>
  <cp:revision>103</cp:revision>
  <dcterms:created xsi:type="dcterms:W3CDTF">2016-12-09T21:04:41Z</dcterms:created>
  <dcterms:modified xsi:type="dcterms:W3CDTF">2021-05-27T05:27:01Z</dcterms:modified>
</cp:coreProperties>
</file>