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8"/>
  </p:notesMasterIdLst>
  <p:sldIdLst>
    <p:sldId id="256" r:id="rId2"/>
    <p:sldId id="340" r:id="rId3"/>
    <p:sldId id="359" r:id="rId4"/>
    <p:sldId id="360" r:id="rId5"/>
    <p:sldId id="361" r:id="rId6"/>
    <p:sldId id="364" r:id="rId7"/>
    <p:sldId id="365" r:id="rId8"/>
    <p:sldId id="366" r:id="rId9"/>
    <p:sldId id="367" r:id="rId10"/>
    <p:sldId id="379" r:id="rId11"/>
    <p:sldId id="368" r:id="rId12"/>
    <p:sldId id="369" r:id="rId13"/>
    <p:sldId id="380" r:id="rId14"/>
    <p:sldId id="384" r:id="rId15"/>
    <p:sldId id="381" r:id="rId16"/>
    <p:sldId id="3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249" autoAdjust="0"/>
  </p:normalViewPr>
  <p:slideViewPr>
    <p:cSldViewPr>
      <p:cViewPr varScale="1">
        <p:scale>
          <a:sx n="68" d="100"/>
          <a:sy n="68"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392D0-79C6-4EE3-BBF9-D5F47564D2D6}" type="datetimeFigureOut">
              <a:rPr lang="en-US" smtClean="0"/>
              <a:t>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90BC4-B4FF-40B3-9651-BD8B8D8BC5D4}" type="slidenum">
              <a:rPr lang="en-US" smtClean="0"/>
              <a:t>‹#›</a:t>
            </a:fld>
            <a:endParaRPr lang="en-US"/>
          </a:p>
        </p:txBody>
      </p:sp>
    </p:spTree>
    <p:extLst>
      <p:ext uri="{BB962C8B-B14F-4D97-AF65-F5344CB8AC3E}">
        <p14:creationId xmlns:p14="http://schemas.microsoft.com/office/powerpoint/2010/main" val="186650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a:extLst>
              <a:ext uri="{FF2B5EF4-FFF2-40B4-BE49-F238E27FC236}">
                <a16:creationId xmlns:a16="http://schemas.microsoft.com/office/drawing/2014/main" id="{2C7D7BB7-3AEF-4252-935F-1CA9D2B3CF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a:extLst>
              <a:ext uri="{FF2B5EF4-FFF2-40B4-BE49-F238E27FC236}">
                <a16:creationId xmlns:a16="http://schemas.microsoft.com/office/drawing/2014/main" id="{62831AD9-376F-45E1-8CBD-81BA5E1B4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3252" name="عنصر نائب لرقم الشريحة 3">
            <a:extLst>
              <a:ext uri="{FF2B5EF4-FFF2-40B4-BE49-F238E27FC236}">
                <a16:creationId xmlns:a16="http://schemas.microsoft.com/office/drawing/2014/main" id="{FC615B70-74C7-4466-9DCA-A0315C5AE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pPr>
            <a:fld id="{7A485AE1-B6F7-4AC1-B762-7C21AD2FC719}" type="slidenum">
              <a:rPr lang="ar-SA" altLang="ar-SA">
                <a:latin typeface="Arial" panose="020B0604020202020204" pitchFamily="34" charset="0"/>
              </a:rPr>
              <a:pPr algn="l" rtl="0" eaLnBrk="1" hangingPunct="1">
                <a:spcBef>
                  <a:spcPct val="0"/>
                </a:spcBef>
              </a:pPr>
              <a:t>2</a:t>
            </a:fld>
            <a:endParaRPr lang="ar-SA" altLang="ar-SA">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a:extLst>
              <a:ext uri="{FF2B5EF4-FFF2-40B4-BE49-F238E27FC236}">
                <a16:creationId xmlns:a16="http://schemas.microsoft.com/office/drawing/2014/main" id="{A7C750B4-1A57-4E08-BD4F-3D20E583B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a:extLst>
              <a:ext uri="{FF2B5EF4-FFF2-40B4-BE49-F238E27FC236}">
                <a16:creationId xmlns:a16="http://schemas.microsoft.com/office/drawing/2014/main" id="{91C41758-7129-4C20-98EC-C081BF68A3C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ar-SA" b="1" dirty="0"/>
              <a:t>Millon's test</a:t>
            </a:r>
            <a:br>
              <a:rPr lang="en-US" altLang="ar-SA" dirty="0"/>
            </a:br>
            <a:endParaRPr lang="en-US" altLang="ar-SA" dirty="0"/>
          </a:p>
          <a:p>
            <a:pPr>
              <a:defRPr/>
            </a:pPr>
            <a:r>
              <a:rPr lang="en-US" altLang="ar-SA" dirty="0"/>
              <a:t>Phenolic amino acids such as Tyrosine and </a:t>
            </a:r>
            <a:r>
              <a:rPr lang="en-US" altLang="ar-SA" dirty="0">
                <a:solidFill>
                  <a:schemeClr val="accent6">
                    <a:lumMod val="75000"/>
                  </a:schemeClr>
                </a:solidFill>
              </a:rPr>
              <a:t>its derivatives </a:t>
            </a:r>
            <a:r>
              <a:rPr lang="en-US" altLang="ar-SA" dirty="0"/>
              <a:t>respond to this test. Compounds with a hydroxybenzene radical react with Millon’s reagent to form a red colored complex. Millon’s reagent is a solution of mercuric sulphate in </a:t>
            </a:r>
            <a:r>
              <a:rPr lang="en-US" altLang="ar-SA" dirty="0" err="1"/>
              <a:t>sulphuric</a:t>
            </a:r>
            <a:r>
              <a:rPr lang="en-US" altLang="ar-SA" dirty="0"/>
              <a:t> acid.</a:t>
            </a:r>
          </a:p>
          <a:p>
            <a:pPr>
              <a:defRPr/>
            </a:pPr>
            <a:endParaRPr lang="ar-SA" altLang="ar-SA" dirty="0"/>
          </a:p>
        </p:txBody>
      </p:sp>
      <p:sp>
        <p:nvSpPr>
          <p:cNvPr id="58372" name="عنصر نائب لرقم الشريحة 3">
            <a:extLst>
              <a:ext uri="{FF2B5EF4-FFF2-40B4-BE49-F238E27FC236}">
                <a16:creationId xmlns:a16="http://schemas.microsoft.com/office/drawing/2014/main" id="{91DA8B84-4D02-4580-80E7-00550E9D9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pPr>
            <a:fld id="{1B2793FE-F7ED-4116-AC6A-58C73CD546D1}" type="slidenum">
              <a:rPr lang="ar-SA" altLang="ar-SA">
                <a:latin typeface="Arial" panose="020B0604020202020204" pitchFamily="34" charset="0"/>
              </a:rPr>
              <a:pPr algn="l" rtl="0" eaLnBrk="1" hangingPunct="1">
                <a:spcBef>
                  <a:spcPct val="0"/>
                </a:spcBef>
              </a:pPr>
              <a:t>3</a:t>
            </a:fld>
            <a:endParaRPr lang="ar-SA" altLang="ar-SA">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a:extLst>
              <a:ext uri="{FF2B5EF4-FFF2-40B4-BE49-F238E27FC236}">
                <a16:creationId xmlns:a16="http://schemas.microsoft.com/office/drawing/2014/main" id="{8EE29840-FE73-4CA4-B7A1-F47698B61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a:extLst>
              <a:ext uri="{FF2B5EF4-FFF2-40B4-BE49-F238E27FC236}">
                <a16:creationId xmlns:a16="http://schemas.microsoft.com/office/drawing/2014/main" id="{463412E9-ED0A-4861-A75C-F2644D12DB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0"/>
            <a:endParaRPr lang="ar-SA" altLang="ar-SA"/>
          </a:p>
        </p:txBody>
      </p:sp>
      <p:sp>
        <p:nvSpPr>
          <p:cNvPr id="59396" name="عنصر نائب لرقم الشريحة 3">
            <a:extLst>
              <a:ext uri="{FF2B5EF4-FFF2-40B4-BE49-F238E27FC236}">
                <a16:creationId xmlns:a16="http://schemas.microsoft.com/office/drawing/2014/main" id="{2707D231-3582-4A80-A544-A1CC21A4BF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pPr>
            <a:fld id="{5230F253-4621-40A5-83F2-955AC2BEEE7A}" type="slidenum">
              <a:rPr lang="ar-SA" altLang="ar-SA">
                <a:latin typeface="Arial" panose="020B0604020202020204" pitchFamily="34" charset="0"/>
              </a:rPr>
              <a:pPr algn="l" rtl="0" eaLnBrk="1" hangingPunct="1">
                <a:spcBef>
                  <a:spcPct val="0"/>
                </a:spcBef>
              </a:pPr>
              <a:t>4</a:t>
            </a:fld>
            <a:endParaRPr lang="ar-SA" altLang="ar-SA">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a:extLst>
              <a:ext uri="{FF2B5EF4-FFF2-40B4-BE49-F238E27FC236}">
                <a16:creationId xmlns:a16="http://schemas.microsoft.com/office/drawing/2014/main" id="{F861932A-A1D0-4939-9FFD-0FDFCC7E7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عنصر نائب للملاحظات 2">
            <a:extLst>
              <a:ext uri="{FF2B5EF4-FFF2-40B4-BE49-F238E27FC236}">
                <a16:creationId xmlns:a16="http://schemas.microsoft.com/office/drawing/2014/main" id="{A530AC0E-93BA-4F39-AE65-21E401A44BF9}"/>
              </a:ext>
            </a:extLst>
          </p:cNvPr>
          <p:cNvSpPr>
            <a:spLocks noGrp="1"/>
          </p:cNvSpPr>
          <p:nvPr>
            <p:ph type="body" idx="1"/>
          </p:nvPr>
        </p:nvSpPr>
        <p:spPr/>
        <p:txBody>
          <a:bodyPr/>
          <a:lstStyle/>
          <a:p>
            <a:pPr algn="l" rtl="0">
              <a:buFont typeface="Wingdings 2" pitchFamily="18" charset="2"/>
              <a:buNone/>
              <a:defRPr/>
            </a:pPr>
            <a:r>
              <a:rPr lang="en-US" altLang="ar-SA" dirty="0"/>
              <a:t>Sulfur containing amino acids, such as cysteine and </a:t>
            </a:r>
            <a:r>
              <a:rPr lang="en-US" altLang="ar-SA" dirty="0" err="1"/>
              <a:t>cystine</a:t>
            </a:r>
            <a:r>
              <a:rPr lang="en-US" altLang="ar-SA" dirty="0"/>
              <a:t> upon boiling with sodium hydroxide (hot alkali) yield sodium sulfide. </a:t>
            </a:r>
          </a:p>
          <a:p>
            <a:pPr algn="l" rtl="0">
              <a:buFont typeface="Wingdings 2" pitchFamily="18" charset="2"/>
              <a:buNone/>
              <a:defRPr/>
            </a:pPr>
            <a:r>
              <a:rPr lang="en-US" altLang="ar-SA" dirty="0"/>
              <a:t>This reaction is due to partial conversion of the organic sulfur to inorganic sulfide, which can detected by precipitating it to lead sulfide, using lead acetate solution.</a:t>
            </a:r>
            <a:br>
              <a:rPr lang="en-US" altLang="ar-SA" sz="1050" dirty="0"/>
            </a:br>
            <a:br>
              <a:rPr lang="en-US" altLang="ar-SA" sz="1050" dirty="0"/>
            </a:br>
            <a:r>
              <a:rPr lang="en-US" altLang="ar-SA" sz="1050" dirty="0"/>
              <a:t>S.(protein) + 2NaOH-------- Na</a:t>
            </a:r>
            <a:r>
              <a:rPr lang="en-US" altLang="ar-SA" sz="800" dirty="0"/>
              <a:t>2</a:t>
            </a:r>
            <a:r>
              <a:rPr lang="en-US" altLang="ar-SA" sz="1050" dirty="0"/>
              <a:t>S</a:t>
            </a:r>
          </a:p>
          <a:p>
            <a:pPr algn="l" rtl="0">
              <a:buFont typeface="Wingdings 2" pitchFamily="18" charset="2"/>
              <a:buNone/>
              <a:defRPr/>
            </a:pPr>
            <a:r>
              <a:rPr lang="en-US" altLang="ar-SA" sz="1050" dirty="0"/>
              <a:t>     Na</a:t>
            </a:r>
            <a:r>
              <a:rPr lang="en-US" altLang="ar-SA" sz="800" dirty="0"/>
              <a:t>2</a:t>
            </a:r>
            <a:r>
              <a:rPr lang="en-US" altLang="ar-SA" sz="1050" dirty="0"/>
              <a:t>S + (CH</a:t>
            </a:r>
            <a:r>
              <a:rPr lang="en-US" altLang="ar-SA" sz="800" dirty="0"/>
              <a:t>3</a:t>
            </a:r>
            <a:r>
              <a:rPr lang="en-US" altLang="ar-SA" sz="1050" dirty="0"/>
              <a:t>COO)</a:t>
            </a:r>
            <a:r>
              <a:rPr lang="en-US" altLang="ar-SA" sz="800" dirty="0"/>
              <a:t>2</a:t>
            </a:r>
            <a:r>
              <a:rPr lang="en-US" altLang="ar-SA" sz="1050" dirty="0"/>
              <a:t>pb ------- </a:t>
            </a:r>
            <a:r>
              <a:rPr lang="en-US" altLang="ar-SA" sz="1050" dirty="0" err="1"/>
              <a:t>PbS</a:t>
            </a:r>
            <a:r>
              <a:rPr lang="en-US" altLang="ar-SA" sz="1050" dirty="0"/>
              <a:t> + 2CH</a:t>
            </a:r>
            <a:r>
              <a:rPr lang="en-US" altLang="ar-SA" sz="800" dirty="0"/>
              <a:t>3</a:t>
            </a:r>
            <a:r>
              <a:rPr lang="en-US" altLang="ar-SA" sz="1050" dirty="0"/>
              <a:t>COONa</a:t>
            </a:r>
          </a:p>
          <a:p>
            <a:pPr>
              <a:defRPr/>
            </a:pPr>
            <a:endParaRPr lang="ar-SA" dirty="0"/>
          </a:p>
        </p:txBody>
      </p:sp>
      <p:sp>
        <p:nvSpPr>
          <p:cNvPr id="60420" name="عنصر نائب لرقم الشريحة 3">
            <a:extLst>
              <a:ext uri="{FF2B5EF4-FFF2-40B4-BE49-F238E27FC236}">
                <a16:creationId xmlns:a16="http://schemas.microsoft.com/office/drawing/2014/main" id="{B2EB8FAC-7589-41DE-B084-59BF3FF51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pPr>
            <a:fld id="{A846918A-63EB-4DFC-8473-8ED79229925F}" type="slidenum">
              <a:rPr lang="ar-SA" altLang="ar-SA">
                <a:latin typeface="Arial" panose="020B0604020202020204" pitchFamily="34" charset="0"/>
              </a:rPr>
              <a:pPr algn="l" rtl="0" eaLnBrk="1" hangingPunct="1">
                <a:spcBef>
                  <a:spcPct val="0"/>
                </a:spcBef>
              </a:pPr>
              <a:t>7</a:t>
            </a:fld>
            <a:endParaRPr lang="ar-SA" altLang="ar-SA">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a:extLst>
              <a:ext uri="{FF2B5EF4-FFF2-40B4-BE49-F238E27FC236}">
                <a16:creationId xmlns:a16="http://schemas.microsoft.com/office/drawing/2014/main" id="{E106776A-9CD9-4CB4-BB59-146EF569A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a:extLst>
              <a:ext uri="{FF2B5EF4-FFF2-40B4-BE49-F238E27FC236}">
                <a16:creationId xmlns:a16="http://schemas.microsoft.com/office/drawing/2014/main" id="{AB04EB2B-29E5-4CD2-B09F-B6C3C1AC1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r>
              <a:rPr lang="en-US" altLang="en-US" b="1"/>
              <a:t>Chelation</a:t>
            </a:r>
            <a:r>
              <a:rPr lang="en-US" altLang="en-US"/>
              <a:t> describes a particular way that </a:t>
            </a:r>
            <a:r>
              <a:rPr lang="en-US" altLang="en-US">
                <a:hlinkClick r:id="rId3" tooltip="Ions"/>
              </a:rPr>
              <a:t>ions</a:t>
            </a:r>
            <a:r>
              <a:rPr lang="en-US" altLang="en-US"/>
              <a:t> and molecules bind metal ions. </a:t>
            </a:r>
            <a:br>
              <a:rPr lang="en-US" altLang="en-US"/>
            </a:br>
            <a:r>
              <a:rPr lang="en-US" altLang="en-US">
                <a:solidFill>
                  <a:srgbClr val="FF0000"/>
                </a:solidFill>
              </a:rPr>
              <a:t>A chelate </a:t>
            </a:r>
            <a:r>
              <a:rPr lang="en-US" altLang="en-US"/>
              <a:t>is a chemical compound composed of a metal ion and a chelating agent. A </a:t>
            </a:r>
            <a:r>
              <a:rPr lang="en-US" altLang="en-US">
                <a:solidFill>
                  <a:srgbClr val="FF0000"/>
                </a:solidFill>
              </a:rPr>
              <a:t>chelating agent </a:t>
            </a:r>
            <a:r>
              <a:rPr lang="en-US" altLang="en-US"/>
              <a:t>is a substance whose molecules can form several bonds to a single metal ion. In </a:t>
            </a:r>
            <a:r>
              <a:rPr lang="en-US" altLang="en-US" sz="1400"/>
              <a:t>other words, a chelating agent is a multidentate ligand.</a:t>
            </a:r>
            <a:endParaRPr lang="ar-SA" altLang="en-US"/>
          </a:p>
        </p:txBody>
      </p:sp>
      <p:sp>
        <p:nvSpPr>
          <p:cNvPr id="61444" name="عنصر نائب لرقم الشريحة 3">
            <a:extLst>
              <a:ext uri="{FF2B5EF4-FFF2-40B4-BE49-F238E27FC236}">
                <a16:creationId xmlns:a16="http://schemas.microsoft.com/office/drawing/2014/main" id="{B65E3852-CDEE-4821-B05C-E1B966E44E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B00AD3-36C0-43C3-9293-9B4E4577659D}" type="slidenum">
              <a:rPr lang="ar-SA" altLang="en-US"/>
              <a:pPr eaLnBrk="1" hangingPunct="1"/>
              <a:t>10</a:t>
            </a:fld>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22A7D61-6F18-4018-89EB-DE8D43A286DB}" type="datetimeFigureOut">
              <a:rPr lang="en-US" smtClean="0"/>
              <a:t>1/11/2021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83C4C8-2752-4033-9E12-D8520AB2FB0D}"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09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A7D61-6F18-4018-89EB-DE8D43A286D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84937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A7D61-6F18-4018-89EB-DE8D43A286D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153078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A7D61-6F18-4018-89EB-DE8D43A286D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11459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A7D61-6F18-4018-89EB-DE8D43A286D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C4C8-2752-4033-9E12-D8520AB2FB0D}"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9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A7D61-6F18-4018-89EB-DE8D43A286D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386047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A7D61-6F18-4018-89EB-DE8D43A286DB}"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36438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A7D61-6F18-4018-89EB-DE8D43A286DB}"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73534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A7D61-6F18-4018-89EB-DE8D43A286DB}"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323112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22A7D61-6F18-4018-89EB-DE8D43A286D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335722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22A7D61-6F18-4018-89EB-DE8D43A286DB}"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C4C8-2752-4033-9E12-D8520AB2FB0D}" type="slidenum">
              <a:rPr lang="en-US" smtClean="0"/>
              <a:t>‹#›</a:t>
            </a:fld>
            <a:endParaRPr lang="en-US"/>
          </a:p>
        </p:txBody>
      </p:sp>
    </p:spTree>
    <p:extLst>
      <p:ext uri="{BB962C8B-B14F-4D97-AF65-F5344CB8AC3E}">
        <p14:creationId xmlns:p14="http://schemas.microsoft.com/office/powerpoint/2010/main" val="55524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22A7D61-6F18-4018-89EB-DE8D43A286DB}" type="datetimeFigureOut">
              <a:rPr lang="en-US" smtClean="0"/>
              <a:t>1/11/2021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F383C4C8-2752-4033-9E12-D8520AB2FB0D}" type="slidenum">
              <a:rPr lang="en-US" smtClean="0"/>
              <a:t>‹#›</a:t>
            </a:fld>
            <a:endParaRPr lang="en-US"/>
          </a:p>
        </p:txBody>
      </p:sp>
    </p:spTree>
    <p:extLst>
      <p:ext uri="{BB962C8B-B14F-4D97-AF65-F5344CB8AC3E}">
        <p14:creationId xmlns:p14="http://schemas.microsoft.com/office/powerpoint/2010/main" val="38455413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458199" cy="1388165"/>
          </a:xfrm>
          <a:solidFill>
            <a:schemeClr val="accent1">
              <a:lumMod val="40000"/>
              <a:lumOff val="60000"/>
            </a:schemeClr>
          </a:solidFill>
        </p:spPr>
        <p:txBody>
          <a:bodyPr>
            <a:normAutofit/>
          </a:bodyPr>
          <a:lstStyle/>
          <a:p>
            <a:pPr algn="l"/>
            <a:r>
              <a:rPr lang="en-US" sz="3600" b="1" dirty="0">
                <a:solidFill>
                  <a:schemeClr val="accent4"/>
                </a:solidFill>
                <a:latin typeface="Times New Roman" panose="02020603050405020304" pitchFamily="18" charset="0"/>
                <a:cs typeface="Times New Roman" panose="02020603050405020304" pitchFamily="18" charset="0"/>
              </a:rPr>
              <a:t>LAB </a:t>
            </a:r>
            <a:r>
              <a:rPr lang="en-GB" sz="3600" b="1" dirty="0">
                <a:solidFill>
                  <a:schemeClr val="accent4"/>
                </a:solidFill>
                <a:latin typeface="Times New Roman" panose="02020603050405020304" pitchFamily="18" charset="0"/>
                <a:cs typeface="Times New Roman" panose="02020603050405020304" pitchFamily="18" charset="0"/>
              </a:rPr>
              <a:t>6</a:t>
            </a:r>
            <a:r>
              <a:rPr lang="en-US" sz="3600" b="1" dirty="0">
                <a:solidFill>
                  <a:schemeClr val="accent4"/>
                </a:solidFill>
                <a:latin typeface="Times New Roman" panose="02020603050405020304" pitchFamily="18" charset="0"/>
                <a:cs typeface="Times New Roman" panose="02020603050405020304" pitchFamily="18" charset="0"/>
              </a:rPr>
              <a:t> : Qualitative tests of </a:t>
            </a:r>
            <a:r>
              <a:rPr lang="en-GB" sz="3600" dirty="0">
                <a:solidFill>
                  <a:schemeClr val="accent4"/>
                </a:solidFill>
                <a:latin typeface="Times New Roman" panose="02020603050405020304" pitchFamily="18" charset="0"/>
                <a:cs typeface="Times New Roman" panose="02020603050405020304" pitchFamily="18" charset="0"/>
              </a:rPr>
              <a:t>PROTEINS &amp; AMINO ACIDS </a:t>
            </a:r>
            <a:endParaRPr lang="en-US" sz="3600" b="1" dirty="0">
              <a:solidFill>
                <a:schemeClr val="accent4"/>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82148" y="3869635"/>
            <a:ext cx="6575895" cy="702365"/>
          </a:xfrm>
        </p:spPr>
        <p:txBody>
          <a:bodyPr>
            <a:normAutofit/>
          </a:bodyPr>
          <a:lstStyle/>
          <a:p>
            <a:r>
              <a:rPr lang="en-US" sz="2800" dirty="0">
                <a:solidFill>
                  <a:schemeClr val="accent4"/>
                </a:solidFill>
                <a:latin typeface="Times New Roman" panose="02020603050405020304" pitchFamily="18" charset="0"/>
                <a:cs typeface="Times New Roman" panose="02020603050405020304" pitchFamily="18" charset="0"/>
              </a:rPr>
              <a:t>DR. SHAIMAA MUNTHER</a:t>
            </a:r>
          </a:p>
        </p:txBody>
      </p:sp>
    </p:spTree>
    <p:extLst>
      <p:ext uri="{BB962C8B-B14F-4D97-AF65-F5344CB8AC3E}">
        <p14:creationId xmlns:p14="http://schemas.microsoft.com/office/powerpoint/2010/main" val="227609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وان 1">
            <a:extLst>
              <a:ext uri="{FF2B5EF4-FFF2-40B4-BE49-F238E27FC236}">
                <a16:creationId xmlns:a16="http://schemas.microsoft.com/office/drawing/2014/main" id="{4340F8A0-2189-41CA-94D2-7921D65A5917}"/>
              </a:ext>
            </a:extLst>
          </p:cNvPr>
          <p:cNvSpPr>
            <a:spLocks noGrp="1"/>
          </p:cNvSpPr>
          <p:nvPr>
            <p:ph type="title"/>
          </p:nvPr>
        </p:nvSpPr>
        <p:spPr>
          <a:xfrm>
            <a:off x="457200" y="609600"/>
            <a:ext cx="8229600" cy="1450975"/>
          </a:xfrm>
        </p:spPr>
        <p:style>
          <a:lnRef idx="1">
            <a:schemeClr val="accent1"/>
          </a:lnRef>
          <a:fillRef idx="2">
            <a:schemeClr val="accent1"/>
          </a:fillRef>
          <a:effectRef idx="1">
            <a:schemeClr val="accent1"/>
          </a:effectRef>
          <a:fontRef idx="minor">
            <a:schemeClr val="dk1"/>
          </a:fontRef>
        </p:style>
        <p:txBody>
          <a:bodyPr/>
          <a:lstStyle/>
          <a:p>
            <a:pPr algn="just"/>
            <a:r>
              <a:rPr lang="en-US" altLang="en-US" sz="2000" dirty="0"/>
              <a:t>A chelate is a chemical compound composed of a metal ion and a chelating agent. A chelating agent is a substance whose molecules can form several bonds to a single metal ion. In other words, a chelating agent is a multidentate ligand. </a:t>
            </a:r>
            <a:endParaRPr lang="ar-SA" altLang="ar-SA" sz="2400" dirty="0"/>
          </a:p>
        </p:txBody>
      </p:sp>
      <p:pic>
        <p:nvPicPr>
          <p:cNvPr id="2" name="Picture 1">
            <a:extLst>
              <a:ext uri="{FF2B5EF4-FFF2-40B4-BE49-F238E27FC236}">
                <a16:creationId xmlns:a16="http://schemas.microsoft.com/office/drawing/2014/main" id="{C59F8668-51C4-403F-981E-9A9825F7B582}"/>
              </a:ext>
            </a:extLst>
          </p:cNvPr>
          <p:cNvPicPr>
            <a:picLocks noChangeAspect="1"/>
          </p:cNvPicPr>
          <p:nvPr/>
        </p:nvPicPr>
        <p:blipFill>
          <a:blip r:embed="rId3"/>
          <a:stretch>
            <a:fillRect/>
          </a:stretch>
        </p:blipFill>
        <p:spPr>
          <a:xfrm>
            <a:off x="609600" y="2438400"/>
            <a:ext cx="8077200"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a:extLst>
              <a:ext uri="{FF2B5EF4-FFF2-40B4-BE49-F238E27FC236}">
                <a16:creationId xmlns:a16="http://schemas.microsoft.com/office/drawing/2014/main" id="{54B2AE3E-9060-4D98-AE90-9A572B0857E7}"/>
              </a:ext>
            </a:extLst>
          </p:cNvPr>
          <p:cNvSpPr>
            <a:spLocks noGrp="1"/>
          </p:cNvSpPr>
          <p:nvPr>
            <p:ph type="title"/>
          </p:nvPr>
        </p:nvSpPr>
        <p:spPr>
          <a:xfrm>
            <a:off x="609600" y="419100"/>
            <a:ext cx="7406640" cy="6858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altLang="ar-SA" dirty="0"/>
              <a:t>Procedure </a:t>
            </a:r>
            <a:endParaRPr lang="ar-SA" altLang="ar-SA" dirty="0"/>
          </a:p>
        </p:txBody>
      </p:sp>
      <p:sp>
        <p:nvSpPr>
          <p:cNvPr id="3" name="عنصر نائب للمحتوى 2">
            <a:extLst>
              <a:ext uri="{FF2B5EF4-FFF2-40B4-BE49-F238E27FC236}">
                <a16:creationId xmlns:a16="http://schemas.microsoft.com/office/drawing/2014/main" id="{F59B0EB8-41EB-469A-9573-7F6AFFB8996E}"/>
              </a:ext>
            </a:extLst>
          </p:cNvPr>
          <p:cNvSpPr>
            <a:spLocks noGrp="1"/>
          </p:cNvSpPr>
          <p:nvPr>
            <p:ph idx="1"/>
          </p:nvPr>
        </p:nvSpPr>
        <p:spPr>
          <a:xfrm>
            <a:off x="609600" y="1409700"/>
            <a:ext cx="7404653" cy="4038600"/>
          </a:xfrm>
        </p:spPr>
        <p:style>
          <a:lnRef idx="1">
            <a:schemeClr val="accent1"/>
          </a:lnRef>
          <a:fillRef idx="2">
            <a:schemeClr val="accent1"/>
          </a:fillRef>
          <a:effectRef idx="1">
            <a:schemeClr val="accent1"/>
          </a:effectRef>
          <a:fontRef idx="minor">
            <a:schemeClr val="dk1"/>
          </a:fontRef>
        </p:style>
        <p:txBody>
          <a:bodyPr/>
          <a:lstStyle/>
          <a:p>
            <a:pPr algn="just">
              <a:defRPr/>
            </a:pPr>
            <a:r>
              <a:rPr lang="en-US" altLang="ar-SA" sz="2000" dirty="0">
                <a:solidFill>
                  <a:srgbClr val="585858"/>
                </a:solidFill>
                <a:latin typeface="Arial" panose="020B0604020202020204" pitchFamily="34" charset="0"/>
              </a:rPr>
              <a:t>To 0.5 ml of protein solution in a test tube, add 100µl of reagent incubation 5 min </a:t>
            </a:r>
          </a:p>
          <a:p>
            <a:pPr algn="just">
              <a:defRPr/>
            </a:pPr>
            <a:r>
              <a:rPr lang="en-US" altLang="ar-SA" sz="2000" dirty="0">
                <a:solidFill>
                  <a:srgbClr val="585858"/>
                </a:solidFill>
                <a:latin typeface="Arial" panose="020B0604020202020204" pitchFamily="34" charset="0"/>
              </a:rPr>
              <a:t>Result : Blue to violet </a:t>
            </a:r>
            <a:r>
              <a:rPr lang="en-GB" sz="2000" dirty="0">
                <a:solidFill>
                  <a:srgbClr val="585858"/>
                </a:solidFill>
                <a:latin typeface="Arial" panose="020B0604020202020204" pitchFamily="34" charset="0"/>
              </a:rPr>
              <a:t> coloured complex indicate +ve result</a:t>
            </a:r>
            <a:endParaRPr lang="en-US" altLang="ar-SA" sz="2000" dirty="0">
              <a:solidFill>
                <a:srgbClr val="585858"/>
              </a:solidFill>
              <a:latin typeface="Arial" panose="020B0604020202020204" pitchFamily="34" charset="0"/>
            </a:endParaRPr>
          </a:p>
          <a:p>
            <a:pPr marL="0" indent="0" algn="just">
              <a:buFontTx/>
              <a:buNone/>
              <a:defRPr/>
            </a:pPr>
            <a:endParaRPr lang="en-US" altLang="ar-SA" dirty="0"/>
          </a:p>
          <a:p>
            <a:pPr>
              <a:defRPr/>
            </a:pPr>
            <a:endParaRPr lang="ar-SA" dirty="0"/>
          </a:p>
        </p:txBody>
      </p:sp>
      <p:pic>
        <p:nvPicPr>
          <p:cNvPr id="46084" name="Picture 3" descr="C:\Users\SAMSUNG\Desktop\فهرس.jpg">
            <a:extLst>
              <a:ext uri="{FF2B5EF4-FFF2-40B4-BE49-F238E27FC236}">
                <a16:creationId xmlns:a16="http://schemas.microsoft.com/office/drawing/2014/main" id="{89528818-BE09-4C29-AE28-3F73A1DC8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3436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صورة 1">
            <a:extLst>
              <a:ext uri="{FF2B5EF4-FFF2-40B4-BE49-F238E27FC236}">
                <a16:creationId xmlns:a16="http://schemas.microsoft.com/office/drawing/2014/main" id="{30FE41B9-E867-4A61-8664-DEEE8619BB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8427" y="2667000"/>
            <a:ext cx="35639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6" name="Picture 2" descr="Picture">
            <a:extLst>
              <a:ext uri="{FF2B5EF4-FFF2-40B4-BE49-F238E27FC236}">
                <a16:creationId xmlns:a16="http://schemas.microsoft.com/office/drawing/2014/main" id="{83DA3348-C3FD-45D7-BC2E-D62F3083C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2" y="3441895"/>
            <a:ext cx="2987675" cy="2849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447FD3-3987-40F2-8E51-041A01558A37}"/>
              </a:ext>
            </a:extLst>
          </p:cNvPr>
          <p:cNvSpPr txBox="1"/>
          <p:nvPr/>
        </p:nvSpPr>
        <p:spPr>
          <a:xfrm>
            <a:off x="4724400" y="566678"/>
            <a:ext cx="38862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1800" b="1" u="sng" dirty="0">
                <a:solidFill>
                  <a:srgbClr val="FF0000"/>
                </a:solidFill>
                <a:effectLst/>
              </a:rPr>
              <a:t>Interpretation</a:t>
            </a:r>
            <a:br>
              <a:rPr lang="en-US" sz="1800" dirty="0">
                <a:effectLst/>
              </a:rPr>
            </a:br>
            <a:endParaRPr lang="en-US" sz="1800" dirty="0">
              <a:effectLst/>
            </a:endParaRPr>
          </a:p>
          <a:p>
            <a:pPr marL="285750" indent="-285750" algn="l">
              <a:buFont typeface="Wingdings" panose="05000000000000000000" pitchFamily="2" charset="2"/>
              <a:buChar char="v"/>
            </a:pPr>
            <a:r>
              <a:rPr lang="en-US" sz="1800" dirty="0">
                <a:effectLst/>
              </a:rPr>
              <a:t>Proteins are not present</a:t>
            </a:r>
            <a:endParaRPr lang="en-US" dirty="0"/>
          </a:p>
          <a:p>
            <a:pPr marL="285750" indent="-285750" algn="l">
              <a:buFont typeface="Wingdings" panose="05000000000000000000" pitchFamily="2" charset="2"/>
              <a:buChar char="v"/>
            </a:pPr>
            <a:endParaRPr lang="en-US" sz="1800" dirty="0">
              <a:effectLst/>
            </a:endParaRPr>
          </a:p>
          <a:p>
            <a:pPr marL="285750" indent="-285750" algn="l">
              <a:buFont typeface="Wingdings" panose="05000000000000000000" pitchFamily="2" charset="2"/>
              <a:buChar char="v"/>
            </a:pPr>
            <a:r>
              <a:rPr lang="en-US" sz="1800" dirty="0">
                <a:effectLst/>
              </a:rPr>
              <a:t>Proteins are present</a:t>
            </a:r>
            <a:endParaRPr lang="en-US" dirty="0"/>
          </a:p>
          <a:p>
            <a:pPr marL="285750" indent="-285750" algn="l">
              <a:buFont typeface="Wingdings" panose="05000000000000000000" pitchFamily="2" charset="2"/>
              <a:buChar char="v"/>
            </a:pPr>
            <a:endParaRPr lang="en-US" sz="1800" dirty="0">
              <a:effectLst/>
            </a:endParaRPr>
          </a:p>
          <a:p>
            <a:pPr marL="285750" indent="-285750" algn="l">
              <a:buFont typeface="Wingdings" panose="05000000000000000000" pitchFamily="2" charset="2"/>
              <a:buChar char="v"/>
            </a:pPr>
            <a:r>
              <a:rPr lang="en-US" sz="1800" dirty="0">
                <a:effectLst/>
              </a:rPr>
              <a:t>Peptides are present ( Peptides or peptones are short chains of amino acid residues)</a:t>
            </a:r>
          </a:p>
        </p:txBody>
      </p:sp>
      <p:sp>
        <p:nvSpPr>
          <p:cNvPr id="7" name="TextBox 6">
            <a:extLst>
              <a:ext uri="{FF2B5EF4-FFF2-40B4-BE49-F238E27FC236}">
                <a16:creationId xmlns:a16="http://schemas.microsoft.com/office/drawing/2014/main" id="{02729108-42B6-4C80-A16C-702366B44025}"/>
              </a:ext>
            </a:extLst>
          </p:cNvPr>
          <p:cNvSpPr txBox="1"/>
          <p:nvPr/>
        </p:nvSpPr>
        <p:spPr>
          <a:xfrm>
            <a:off x="381000" y="566678"/>
            <a:ext cx="38862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sz="1800" b="1" u="sng" dirty="0">
                <a:solidFill>
                  <a:srgbClr val="FF0000"/>
                </a:solidFill>
                <a:effectLst/>
              </a:rPr>
              <a:t>Observations</a:t>
            </a:r>
          </a:p>
          <a:p>
            <a:pPr algn="l"/>
            <a:endParaRPr lang="en-US" sz="1800" dirty="0">
              <a:effectLst/>
            </a:endParaRPr>
          </a:p>
          <a:p>
            <a:pPr marL="285750" indent="-285750" algn="l">
              <a:buFont typeface="Wingdings" panose="05000000000000000000" pitchFamily="2" charset="2"/>
              <a:buChar char="v"/>
            </a:pPr>
            <a:r>
              <a:rPr lang="en-US" sz="1800" dirty="0">
                <a:effectLst/>
              </a:rPr>
              <a:t>No change ( solution remains blue )</a:t>
            </a:r>
            <a:endParaRPr lang="en-US" dirty="0"/>
          </a:p>
          <a:p>
            <a:pPr marL="285750" indent="-285750" algn="l">
              <a:buFont typeface="Wingdings" panose="05000000000000000000" pitchFamily="2" charset="2"/>
              <a:buChar char="v"/>
            </a:pPr>
            <a:endParaRPr lang="en-US" sz="1800" dirty="0">
              <a:effectLst/>
            </a:endParaRPr>
          </a:p>
          <a:p>
            <a:pPr marL="285750" indent="-285750" algn="l">
              <a:buFont typeface="Wingdings" panose="05000000000000000000" pitchFamily="2" charset="2"/>
              <a:buChar char="v"/>
            </a:pPr>
            <a:r>
              <a:rPr lang="en-US" sz="1800" dirty="0">
                <a:effectLst/>
              </a:rPr>
              <a:t>The solution turns from blue to violet( purple)</a:t>
            </a:r>
            <a:endParaRPr lang="en-US" dirty="0"/>
          </a:p>
          <a:p>
            <a:pPr marL="285750" indent="-285750" algn="l">
              <a:buFont typeface="Wingdings" panose="05000000000000000000" pitchFamily="2" charset="2"/>
              <a:buChar char="v"/>
            </a:pPr>
            <a:endParaRPr lang="en-US" sz="1800" dirty="0">
              <a:effectLst/>
            </a:endParaRPr>
          </a:p>
          <a:p>
            <a:pPr marL="285750" indent="-285750" algn="l">
              <a:buFont typeface="Wingdings" panose="05000000000000000000" pitchFamily="2" charset="2"/>
              <a:buChar char="v"/>
            </a:pPr>
            <a:r>
              <a:rPr lang="en-US" sz="1800" dirty="0">
                <a:effectLst/>
              </a:rPr>
              <a:t>The solution turns from blue to pink</a:t>
            </a:r>
            <a:br>
              <a:rPr lang="en-US" sz="1800" dirty="0">
                <a:effectLst/>
              </a:rPr>
            </a:br>
            <a:endParaRPr lang="en-US" sz="1800"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FAC7B-D27E-4D74-9DA6-085517C2B6E8}"/>
              </a:ext>
            </a:extLst>
          </p:cNvPr>
          <p:cNvSpPr txBox="1"/>
          <p:nvPr/>
        </p:nvSpPr>
        <p:spPr>
          <a:xfrm>
            <a:off x="655320" y="1676400"/>
            <a:ext cx="7833360"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a:buFont typeface="Wingdings" panose="05000000000000000000" pitchFamily="2" charset="2"/>
              <a:buChar char="v"/>
            </a:pPr>
            <a:r>
              <a:rPr lang="en-GB" b="0" i="0" dirty="0">
                <a:solidFill>
                  <a:srgbClr val="585858"/>
                </a:solidFill>
                <a:effectLst/>
                <a:latin typeface="Arial" panose="020B0604020202020204" pitchFamily="34" charset="0"/>
              </a:rPr>
              <a:t>Albumin is one of the most important carrier proteins in plasma and binds hormones, vitamins, ions and drugs for transportation throughout the body. Albumin is the most abundant plasma protein and keeps fluid from leaking out of blood vessels, maintaining osmotic pressure. </a:t>
            </a:r>
          </a:p>
          <a:p>
            <a:pPr marL="285750" indent="-285750" algn="justLow">
              <a:buFont typeface="Wingdings" panose="05000000000000000000" pitchFamily="2" charset="2"/>
              <a:buChar char="v"/>
            </a:pPr>
            <a:endParaRPr lang="en-GB" dirty="0">
              <a:solidFill>
                <a:srgbClr val="585858"/>
              </a:solidFill>
              <a:latin typeface="Arial" panose="020B0604020202020204" pitchFamily="34" charset="0"/>
            </a:endParaRPr>
          </a:p>
          <a:p>
            <a:pPr marL="285750" indent="-285750" algn="justLow">
              <a:buFont typeface="Wingdings" panose="05000000000000000000" pitchFamily="2" charset="2"/>
              <a:buChar char="v"/>
            </a:pPr>
            <a:r>
              <a:rPr lang="en-GB" b="0" i="0" dirty="0">
                <a:solidFill>
                  <a:srgbClr val="585858"/>
                </a:solidFill>
                <a:effectLst/>
                <a:latin typeface="Arial" panose="020B0604020202020204" pitchFamily="34" charset="0"/>
              </a:rPr>
              <a:t>Measurement of albumin is useful in the diagnosis of liver diseases such as cirrhosis; because albumin is produced in the liver the level of albumin in the blood drops when the liver is damaged.</a:t>
            </a:r>
          </a:p>
          <a:p>
            <a:pPr marL="285750" indent="-285750" algn="justLow">
              <a:buFont typeface="Wingdings" panose="05000000000000000000" pitchFamily="2" charset="2"/>
              <a:buChar char="v"/>
            </a:pPr>
            <a:endParaRPr lang="en-GB" dirty="0">
              <a:solidFill>
                <a:srgbClr val="585858"/>
              </a:solidFill>
              <a:latin typeface="Arial" panose="020B0604020202020204" pitchFamily="34" charset="0"/>
            </a:endParaRPr>
          </a:p>
          <a:p>
            <a:pPr marL="285750" indent="-285750" algn="justLow">
              <a:buFont typeface="Wingdings" panose="05000000000000000000" pitchFamily="2" charset="2"/>
              <a:buChar char="v"/>
            </a:pPr>
            <a:r>
              <a:rPr lang="en-GB" b="0" i="0" dirty="0">
                <a:solidFill>
                  <a:srgbClr val="585858"/>
                </a:solidFill>
                <a:effectLst/>
                <a:latin typeface="Arial" panose="020B0604020202020204" pitchFamily="34" charset="0"/>
              </a:rPr>
              <a:t> Decreased albumin levels can also occur in nephrotic syndrome, severe inflammation, or shock. The blood albumin concentration increases when a person in dehydrated. Albumin measurement can assist with monitoring nutrition and general health status.</a:t>
            </a:r>
            <a:br>
              <a:rPr lang="en-GB" dirty="0"/>
            </a:br>
            <a:br>
              <a:rPr lang="en-GB" dirty="0"/>
            </a:br>
            <a:endParaRPr lang="en-GB" dirty="0"/>
          </a:p>
        </p:txBody>
      </p:sp>
      <p:sp>
        <p:nvSpPr>
          <p:cNvPr id="4" name="Title 3">
            <a:extLst>
              <a:ext uri="{FF2B5EF4-FFF2-40B4-BE49-F238E27FC236}">
                <a16:creationId xmlns:a16="http://schemas.microsoft.com/office/drawing/2014/main" id="{F4EB1C8E-8574-48CF-AB08-7F8A39F79F47}"/>
              </a:ext>
            </a:extLst>
          </p:cNvPr>
          <p:cNvSpPr>
            <a:spLocks noGrp="1"/>
          </p:cNvSpPr>
          <p:nvPr>
            <p:ph type="title"/>
          </p:nvPr>
        </p:nvSpPr>
        <p:spPr>
          <a:xfrm>
            <a:off x="868680" y="457200"/>
            <a:ext cx="7406640" cy="914400"/>
          </a:xfrm>
        </p:spPr>
        <p:style>
          <a:lnRef idx="3">
            <a:schemeClr val="lt1"/>
          </a:lnRef>
          <a:fillRef idx="1">
            <a:schemeClr val="accent4"/>
          </a:fillRef>
          <a:effectRef idx="1">
            <a:schemeClr val="accent4"/>
          </a:effectRef>
          <a:fontRef idx="minor">
            <a:schemeClr val="lt1"/>
          </a:fontRef>
        </p:style>
        <p:txBody>
          <a:bodyPr/>
          <a:lstStyle/>
          <a:p>
            <a:pPr algn="ctr"/>
            <a:r>
              <a:rPr lang="en-GB" dirty="0"/>
              <a:t>Albumin Test </a:t>
            </a:r>
          </a:p>
        </p:txBody>
      </p:sp>
    </p:spTree>
    <p:extLst>
      <p:ext uri="{BB962C8B-B14F-4D97-AF65-F5344CB8AC3E}">
        <p14:creationId xmlns:p14="http://schemas.microsoft.com/office/powerpoint/2010/main" val="64111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87F2D-7B9C-47BD-9A55-F3032B7567FF}"/>
              </a:ext>
            </a:extLst>
          </p:cNvPr>
          <p:cNvSpPr txBox="1"/>
          <p:nvPr/>
        </p:nvSpPr>
        <p:spPr>
          <a:xfrm>
            <a:off x="609600" y="1146883"/>
            <a:ext cx="7848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v"/>
            </a:pPr>
            <a:r>
              <a:rPr lang="en-GB" b="0" i="0" dirty="0">
                <a:solidFill>
                  <a:srgbClr val="585858"/>
                </a:solidFill>
                <a:effectLst/>
                <a:latin typeface="Arial" panose="020B0604020202020204" pitchFamily="34" charset="0"/>
              </a:rPr>
              <a:t>This direct colorimetric method utilises bromocresol green (BCG) dye.</a:t>
            </a:r>
          </a:p>
          <a:p>
            <a:pPr marL="285750" indent="-285750">
              <a:buFont typeface="Wingdings" panose="05000000000000000000" pitchFamily="2" charset="2"/>
              <a:buChar char="v"/>
            </a:pPr>
            <a:r>
              <a:rPr lang="en-GB" b="0" i="0" dirty="0">
                <a:solidFill>
                  <a:srgbClr val="585858"/>
                </a:solidFill>
                <a:effectLst/>
                <a:latin typeface="Arial" panose="020B0604020202020204" pitchFamily="34" charset="0"/>
              </a:rPr>
              <a:t> At pH 3.8 albumin in the sample reacts with bromocresol green to form a green coloured complex. </a:t>
            </a:r>
          </a:p>
          <a:p>
            <a:pPr marL="285750" indent="-285750">
              <a:buFont typeface="Wingdings" panose="05000000000000000000" pitchFamily="2" charset="2"/>
              <a:buChar char="v"/>
            </a:pPr>
            <a:r>
              <a:rPr lang="en-GB" b="0" i="0" dirty="0">
                <a:solidFill>
                  <a:srgbClr val="585858"/>
                </a:solidFill>
                <a:effectLst/>
                <a:latin typeface="Arial" panose="020B0604020202020204" pitchFamily="34" charset="0"/>
              </a:rPr>
              <a:t>The colour intensity is proportional to the concentration of albumin.</a:t>
            </a:r>
            <a:endParaRPr lang="en-GB" dirty="0"/>
          </a:p>
        </p:txBody>
      </p:sp>
      <p:sp>
        <p:nvSpPr>
          <p:cNvPr id="4" name="Title 3">
            <a:extLst>
              <a:ext uri="{FF2B5EF4-FFF2-40B4-BE49-F238E27FC236}">
                <a16:creationId xmlns:a16="http://schemas.microsoft.com/office/drawing/2014/main" id="{B97BEB7B-8671-47EB-9162-71420C981CEC}"/>
              </a:ext>
            </a:extLst>
          </p:cNvPr>
          <p:cNvSpPr txBox="1">
            <a:spLocks/>
          </p:cNvSpPr>
          <p:nvPr/>
        </p:nvSpPr>
        <p:spPr>
          <a:xfrm>
            <a:off x="609600" y="262817"/>
            <a:ext cx="7848600" cy="823912"/>
          </a:xfrm>
          <a:prstGeom prst="rect">
            <a:avLst/>
          </a:prstGeom>
        </p:spPr>
        <p:style>
          <a:lnRef idx="3">
            <a:schemeClr val="lt1"/>
          </a:lnRef>
          <a:fillRef idx="1">
            <a:schemeClr val="accent4"/>
          </a:fillRef>
          <a:effectRef idx="1">
            <a:schemeClr val="accent4"/>
          </a:effectRef>
          <a:fontRef idx="minor">
            <a:schemeClr val="lt1"/>
          </a:fontRef>
        </p:style>
        <p:txBody>
          <a:bodyPr/>
          <a:lstStyle>
            <a:lvl1pPr algn="l" defTabSz="6858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dirty="0"/>
              <a:t>Albumin Test </a:t>
            </a:r>
          </a:p>
        </p:txBody>
      </p:sp>
      <p:pic>
        <p:nvPicPr>
          <p:cNvPr id="7" name="Picture 6">
            <a:extLst>
              <a:ext uri="{FF2B5EF4-FFF2-40B4-BE49-F238E27FC236}">
                <a16:creationId xmlns:a16="http://schemas.microsoft.com/office/drawing/2014/main" id="{E2B7F4DB-484D-404E-8611-56EDEEF277E6}"/>
              </a:ext>
            </a:extLst>
          </p:cNvPr>
          <p:cNvPicPr>
            <a:picLocks noChangeAspect="1"/>
          </p:cNvPicPr>
          <p:nvPr/>
        </p:nvPicPr>
        <p:blipFill>
          <a:blip r:embed="rId2"/>
          <a:stretch>
            <a:fillRect/>
          </a:stretch>
        </p:blipFill>
        <p:spPr>
          <a:xfrm>
            <a:off x="495300" y="2624210"/>
            <a:ext cx="8153400" cy="4005189"/>
          </a:xfrm>
          <a:prstGeom prst="rect">
            <a:avLst/>
          </a:prstGeom>
        </p:spPr>
      </p:pic>
    </p:spTree>
    <p:extLst>
      <p:ext uri="{BB962C8B-B14F-4D97-AF65-F5344CB8AC3E}">
        <p14:creationId xmlns:p14="http://schemas.microsoft.com/office/powerpoint/2010/main" val="281200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A46E9EB4-C9A4-4265-9BB6-306FCCD9EEED}"/>
              </a:ext>
            </a:extLst>
          </p:cNvPr>
          <p:cNvSpPr txBox="1">
            <a:spLocks/>
          </p:cNvSpPr>
          <p:nvPr/>
        </p:nvSpPr>
        <p:spPr>
          <a:xfrm>
            <a:off x="868680" y="685800"/>
            <a:ext cx="740664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algn="l" defTabSz="6858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ar-SA"/>
              <a:t>Procedure </a:t>
            </a:r>
            <a:endParaRPr lang="ar-SA" altLang="ar-SA" dirty="0"/>
          </a:p>
        </p:txBody>
      </p:sp>
      <p:sp>
        <p:nvSpPr>
          <p:cNvPr id="6" name="عنصر نائب للمحتوى 2">
            <a:extLst>
              <a:ext uri="{FF2B5EF4-FFF2-40B4-BE49-F238E27FC236}">
                <a16:creationId xmlns:a16="http://schemas.microsoft.com/office/drawing/2014/main" id="{C1010B7C-30A8-48A6-A31E-C9B89B590015}"/>
              </a:ext>
            </a:extLst>
          </p:cNvPr>
          <p:cNvSpPr txBox="1">
            <a:spLocks/>
          </p:cNvSpPr>
          <p:nvPr/>
        </p:nvSpPr>
        <p:spPr>
          <a:xfrm>
            <a:off x="875356" y="1828800"/>
            <a:ext cx="7404653" cy="12573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dk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dk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dk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dk1"/>
                </a:solidFill>
                <a:latin typeface="+mn-lt"/>
                <a:ea typeface="+mn-ea"/>
                <a:cs typeface="+mn-cs"/>
              </a:defRPr>
            </a:lvl9pPr>
          </a:lstStyle>
          <a:p>
            <a:pPr algn="just">
              <a:defRPr/>
            </a:pPr>
            <a:r>
              <a:rPr lang="en-US" altLang="ar-SA" sz="1800" dirty="0">
                <a:solidFill>
                  <a:srgbClr val="585858"/>
                </a:solidFill>
                <a:latin typeface="Arial" panose="020B0604020202020204" pitchFamily="34" charset="0"/>
              </a:rPr>
              <a:t>To 0.5 ml of protein solution in a test tube, add 100µl of reagent incubation 5 min </a:t>
            </a:r>
          </a:p>
          <a:p>
            <a:pPr algn="just">
              <a:defRPr/>
            </a:pPr>
            <a:r>
              <a:rPr lang="en-US" altLang="ar-SA" sz="1800" dirty="0">
                <a:solidFill>
                  <a:srgbClr val="585858"/>
                </a:solidFill>
                <a:latin typeface="Arial" panose="020B0604020202020204" pitchFamily="34" charset="0"/>
              </a:rPr>
              <a:t>Result : green</a:t>
            </a:r>
            <a:r>
              <a:rPr lang="en-GB" sz="1800" dirty="0">
                <a:solidFill>
                  <a:srgbClr val="585858"/>
                </a:solidFill>
                <a:latin typeface="Arial" panose="020B0604020202020204" pitchFamily="34" charset="0"/>
              </a:rPr>
              <a:t> coloured complex indicate +ve result</a:t>
            </a:r>
            <a:endParaRPr lang="en-US" altLang="ar-SA" sz="1800" dirty="0">
              <a:solidFill>
                <a:srgbClr val="585858"/>
              </a:solidFill>
              <a:latin typeface="Arial" panose="020B0604020202020204" pitchFamily="34" charset="0"/>
            </a:endParaRPr>
          </a:p>
          <a:p>
            <a:pPr marL="0" indent="0" algn="just">
              <a:buFontTx/>
              <a:buNone/>
              <a:defRPr/>
            </a:pPr>
            <a:endParaRPr lang="en-US" altLang="ar-SA" sz="1800" dirty="0">
              <a:solidFill>
                <a:srgbClr val="585858"/>
              </a:solidFill>
              <a:latin typeface="Arial" panose="020B0604020202020204" pitchFamily="34" charset="0"/>
            </a:endParaRPr>
          </a:p>
          <a:p>
            <a:pPr>
              <a:defRPr/>
            </a:pPr>
            <a:endParaRPr lang="ar-SA" dirty="0"/>
          </a:p>
        </p:txBody>
      </p:sp>
    </p:spTree>
    <p:extLst>
      <p:ext uri="{BB962C8B-B14F-4D97-AF65-F5344CB8AC3E}">
        <p14:creationId xmlns:p14="http://schemas.microsoft.com/office/powerpoint/2010/main" val="409806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1">
            <a:extLst>
              <a:ext uri="{FF2B5EF4-FFF2-40B4-BE49-F238E27FC236}">
                <a16:creationId xmlns:a16="http://schemas.microsoft.com/office/drawing/2014/main" id="{27A2988E-C142-4C86-A712-0C41BD326BA4}"/>
              </a:ext>
            </a:extLst>
          </p:cNvPr>
          <p:cNvSpPr>
            <a:spLocks noGrp="1"/>
          </p:cNvSpPr>
          <p:nvPr>
            <p:ph type="title"/>
          </p:nvPr>
        </p:nvSpPr>
        <p:spPr>
          <a:xfrm>
            <a:off x="930191" y="1813204"/>
            <a:ext cx="7055019" cy="3079191"/>
          </a:xfrm>
        </p:spPr>
        <p:style>
          <a:lnRef idx="3">
            <a:schemeClr val="lt1"/>
          </a:lnRef>
          <a:fillRef idx="1">
            <a:schemeClr val="accent2"/>
          </a:fillRef>
          <a:effectRef idx="1">
            <a:schemeClr val="accent2"/>
          </a:effectRef>
          <a:fontRef idx="minor">
            <a:schemeClr val="lt1"/>
          </a:fontRef>
        </p:style>
        <p:txBody>
          <a:bodyPr>
            <a:normAutofit/>
          </a:bodyPr>
          <a:lstStyle/>
          <a:p>
            <a:pPr algn="ctr"/>
            <a:r>
              <a:rPr lang="en-US" altLang="ar-SA" sz="9600" dirty="0"/>
              <a:t>The End</a:t>
            </a:r>
            <a:endParaRPr lang="ar-SA" altLang="ar-SA" sz="9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a:extLst>
              <a:ext uri="{FF2B5EF4-FFF2-40B4-BE49-F238E27FC236}">
                <a16:creationId xmlns:a16="http://schemas.microsoft.com/office/drawing/2014/main" id="{3933643C-48FE-48D1-AA26-CCF0AD09370E}"/>
              </a:ext>
            </a:extLst>
          </p:cNvPr>
          <p:cNvSpPr>
            <a:spLocks noGrp="1"/>
          </p:cNvSpPr>
          <p:nvPr>
            <p:ph type="title"/>
          </p:nvPr>
        </p:nvSpPr>
        <p:spPr>
          <a:xfrm>
            <a:off x="304800" y="304800"/>
            <a:ext cx="8534400" cy="1356360"/>
          </a:xfrm>
        </p:spPr>
        <p:style>
          <a:lnRef idx="3">
            <a:schemeClr val="lt1"/>
          </a:lnRef>
          <a:fillRef idx="1">
            <a:schemeClr val="accent4"/>
          </a:fillRef>
          <a:effectRef idx="1">
            <a:schemeClr val="accent4"/>
          </a:effectRef>
          <a:fontRef idx="minor">
            <a:schemeClr val="lt1"/>
          </a:fontRef>
        </p:style>
        <p:txBody>
          <a:bodyPr/>
          <a:lstStyle/>
          <a:p>
            <a:pPr algn="ctr"/>
            <a:r>
              <a:rPr lang="en-US" altLang="ar-SA" dirty="0"/>
              <a:t>Amino acids &amp; Protein Analysis </a:t>
            </a:r>
            <a:endParaRPr lang="ar-SA" altLang="ar-SA" dirty="0"/>
          </a:p>
        </p:txBody>
      </p:sp>
      <p:sp>
        <p:nvSpPr>
          <p:cNvPr id="3" name="عنصر نائب للمحتوى 2">
            <a:extLst>
              <a:ext uri="{FF2B5EF4-FFF2-40B4-BE49-F238E27FC236}">
                <a16:creationId xmlns:a16="http://schemas.microsoft.com/office/drawing/2014/main" id="{AC8A0B8B-C2E3-4FCB-966F-471D2EE9A9BF}"/>
              </a:ext>
            </a:extLst>
          </p:cNvPr>
          <p:cNvSpPr>
            <a:spLocks noGrp="1"/>
          </p:cNvSpPr>
          <p:nvPr>
            <p:ph idx="1"/>
          </p:nvPr>
        </p:nvSpPr>
        <p:spPr>
          <a:xfrm>
            <a:off x="304800" y="1905000"/>
            <a:ext cx="8686800" cy="44196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FontTx/>
              <a:buNone/>
              <a:defRPr/>
            </a:pPr>
            <a:r>
              <a:rPr lang="en-US" b="1" dirty="0">
                <a:solidFill>
                  <a:srgbClr val="FF0000"/>
                </a:solidFill>
              </a:rPr>
              <a:t>A. Solubility test.</a:t>
            </a:r>
          </a:p>
          <a:p>
            <a:pPr marL="34290" indent="0">
              <a:buNone/>
            </a:pPr>
            <a:r>
              <a:rPr lang="en-US" b="1" dirty="0">
                <a:solidFill>
                  <a:srgbClr val="FF0000"/>
                </a:solidFill>
                <a:highlight>
                  <a:srgbClr val="FFFF00"/>
                </a:highlight>
              </a:rPr>
              <a:t>B. Identification tests for amino acids :</a:t>
            </a:r>
          </a:p>
          <a:p>
            <a:r>
              <a:rPr lang="en-US" altLang="ar-SA" dirty="0"/>
              <a:t>There number of test to detect the presence of amino acid ,These are largely depend on the nature of amino acids side chain usually. Example of these tests are : </a:t>
            </a:r>
            <a:endParaRPr lang="en-US" b="1" dirty="0">
              <a:solidFill>
                <a:srgbClr val="FF0000"/>
              </a:solidFill>
            </a:endParaRPr>
          </a:p>
          <a:p>
            <a:pPr marL="457200" indent="-457200">
              <a:buFontTx/>
              <a:buAutoNum type="arabicPeriod"/>
              <a:defRPr/>
            </a:pPr>
            <a:r>
              <a:rPr lang="en-US" dirty="0"/>
              <a:t>Ninhydrin test: for </a:t>
            </a:r>
            <a:r>
              <a:rPr lang="el-GR" dirty="0"/>
              <a:t>α</a:t>
            </a:r>
            <a:r>
              <a:rPr lang="en-US" dirty="0"/>
              <a:t>-L amino acids</a:t>
            </a:r>
          </a:p>
          <a:p>
            <a:pPr marL="457200" indent="-457200">
              <a:buFontTx/>
              <a:buAutoNum type="arabicPeriod"/>
              <a:defRPr/>
            </a:pPr>
            <a:r>
              <a:rPr lang="en-US" dirty="0"/>
              <a:t>Xanthoproteic test: for Aromatic amino acids</a:t>
            </a:r>
          </a:p>
          <a:p>
            <a:pPr marL="514350" indent="-514350">
              <a:buFontTx/>
              <a:buAutoNum type="arabicPeriod"/>
              <a:defRPr/>
            </a:pPr>
            <a:r>
              <a:rPr lang="en-US" dirty="0"/>
              <a:t>Lead sulfite test: detection of amino acids containing sulfhydryl group (- SH)</a:t>
            </a:r>
            <a:endParaRPr lang="ar-IQ" dirty="0"/>
          </a:p>
          <a:p>
            <a:pPr marL="514350" indent="-514350">
              <a:buFontTx/>
              <a:buAutoNum type="arabicPeriod" startAt="4"/>
              <a:defRPr/>
            </a:pPr>
            <a:r>
              <a:rPr lang="en-US" dirty="0"/>
              <a:t>Millon's test: for amino acids containing hydroxy  phenyl group</a:t>
            </a:r>
          </a:p>
          <a:p>
            <a:pPr marL="0" indent="0">
              <a:buFontTx/>
              <a:buNone/>
              <a:defRPr/>
            </a:pPr>
            <a:r>
              <a:rPr lang="en-US" b="1" dirty="0">
                <a:solidFill>
                  <a:srgbClr val="FF0000"/>
                </a:solidFill>
              </a:rPr>
              <a:t>C. Identification tests for proteins :</a:t>
            </a:r>
          </a:p>
          <a:p>
            <a:pPr marL="0" indent="0">
              <a:buNone/>
              <a:defRPr/>
            </a:pPr>
            <a:r>
              <a:rPr lang="en-US" dirty="0"/>
              <a:t>The presence of proteins in a solution is often detected by general tests, such as biuret or specific tests that depend on the presence of a specific proteins.</a:t>
            </a:r>
          </a:p>
          <a:p>
            <a:pPr marL="0" indent="0">
              <a:buFontTx/>
              <a:buNone/>
              <a:defRPr/>
            </a:pPr>
            <a:endParaRPr lang="en-US"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وان 1">
            <a:extLst>
              <a:ext uri="{FF2B5EF4-FFF2-40B4-BE49-F238E27FC236}">
                <a16:creationId xmlns:a16="http://schemas.microsoft.com/office/drawing/2014/main" id="{399EEE8B-0553-4928-81BE-607ABD091134}"/>
              </a:ext>
            </a:extLst>
          </p:cNvPr>
          <p:cNvSpPr>
            <a:spLocks noGrp="1"/>
          </p:cNvSpPr>
          <p:nvPr>
            <p:ph type="title"/>
          </p:nvPr>
        </p:nvSpPr>
        <p:spPr>
          <a:xfrm>
            <a:off x="868680" y="557371"/>
            <a:ext cx="7406640" cy="753904"/>
          </a:xfrm>
        </p:spPr>
        <p:style>
          <a:lnRef idx="3">
            <a:schemeClr val="lt1"/>
          </a:lnRef>
          <a:fillRef idx="1">
            <a:schemeClr val="accent4"/>
          </a:fillRef>
          <a:effectRef idx="1">
            <a:schemeClr val="accent4"/>
          </a:effectRef>
          <a:fontRef idx="minor">
            <a:schemeClr val="lt1"/>
          </a:fontRef>
        </p:style>
        <p:txBody>
          <a:bodyPr/>
          <a:lstStyle/>
          <a:p>
            <a:pPr algn="ctr"/>
            <a:r>
              <a:rPr lang="en-US" altLang="ar-SA" b="1" dirty="0">
                <a:latin typeface="Times New Roman" panose="02020603050405020304" pitchFamily="18" charset="0"/>
                <a:cs typeface="Times New Roman" panose="02020603050405020304" pitchFamily="18" charset="0"/>
              </a:rPr>
              <a:t>Millon’s Test</a:t>
            </a:r>
            <a:endParaRPr lang="ar-SA" altLang="ar-SA" dirty="0">
              <a:latin typeface="Times New Roman" panose="02020603050405020304" pitchFamily="18" charset="0"/>
              <a:cs typeface="Times New Roman" panose="02020603050405020304" pitchFamily="18" charset="0"/>
            </a:endParaRPr>
          </a:p>
        </p:txBody>
      </p:sp>
      <p:sp>
        <p:nvSpPr>
          <p:cNvPr id="24579" name="عنصر نائب للمحتوى 2">
            <a:extLst>
              <a:ext uri="{FF2B5EF4-FFF2-40B4-BE49-F238E27FC236}">
                <a16:creationId xmlns:a16="http://schemas.microsoft.com/office/drawing/2014/main" id="{A987D41F-9FC5-49B9-9AA8-6D6FD87EA3B6}"/>
              </a:ext>
            </a:extLst>
          </p:cNvPr>
          <p:cNvSpPr>
            <a:spLocks noGrp="1"/>
          </p:cNvSpPr>
          <p:nvPr>
            <p:ph idx="1"/>
          </p:nvPr>
        </p:nvSpPr>
        <p:spPr>
          <a:xfrm>
            <a:off x="457201" y="1598613"/>
            <a:ext cx="8229600" cy="4038600"/>
          </a:xfrm>
        </p:spPr>
        <p:style>
          <a:lnRef idx="1">
            <a:schemeClr val="accent1"/>
          </a:lnRef>
          <a:fillRef idx="2">
            <a:schemeClr val="accent1"/>
          </a:fillRef>
          <a:effectRef idx="1">
            <a:schemeClr val="accent1"/>
          </a:effectRef>
          <a:fontRef idx="minor">
            <a:schemeClr val="dk1"/>
          </a:fontRef>
        </p:style>
        <p:txBody>
          <a:bodyPr/>
          <a:lstStyle/>
          <a:p>
            <a:pPr eaLnBrk="1" hangingPunct="1">
              <a:buFont typeface="Wingdings" pitchFamily="2" charset="2"/>
              <a:buChar char="v"/>
              <a:defRPr/>
            </a:pPr>
            <a:r>
              <a:rPr lang="en-US" altLang="ar-SA" sz="2800" b="1" u="sng" dirty="0">
                <a:solidFill>
                  <a:schemeClr val="tx2"/>
                </a:solidFill>
                <a:latin typeface="Times New Roman" panose="02020603050405020304" pitchFamily="18" charset="0"/>
                <a:cs typeface="Times New Roman" panose="02020603050405020304" pitchFamily="18" charset="0"/>
              </a:rPr>
              <a:t>Objective:</a:t>
            </a:r>
          </a:p>
          <a:p>
            <a:pPr algn="justLow" eaLnBrk="1" hangingPunct="1">
              <a:defRPr/>
            </a:pPr>
            <a:r>
              <a:rPr lang="en-US" altLang="ar-SA" sz="2800" dirty="0">
                <a:latin typeface="Times New Roman" panose="02020603050405020304" pitchFamily="18" charset="0"/>
                <a:cs typeface="Times New Roman" panose="02020603050405020304" pitchFamily="18" charset="0"/>
              </a:rPr>
              <a:t>This test is specific for tyrosine. Because it is the only amino acid containing a phenol group.</a:t>
            </a:r>
          </a:p>
          <a:p>
            <a:pPr algn="justLow">
              <a:defRPr/>
            </a:pPr>
            <a:r>
              <a:rPr lang="en-US" altLang="ar-SA" sz="2800" b="1" dirty="0">
                <a:latin typeface="Times New Roman" panose="02020603050405020304" pitchFamily="18" charset="0"/>
                <a:cs typeface="Times New Roman" panose="02020603050405020304" pitchFamily="18" charset="0"/>
              </a:rPr>
              <a:t>Note: phenol group</a:t>
            </a:r>
            <a:r>
              <a:rPr lang="en-US" altLang="ar-SA" sz="2800" dirty="0">
                <a:latin typeface="Times New Roman" panose="02020603050405020304" pitchFamily="18" charset="0"/>
                <a:cs typeface="Times New Roman" panose="02020603050405020304" pitchFamily="18" charset="0"/>
              </a:rPr>
              <a:t>, a hydroxyl group attached to benzene ring.</a:t>
            </a:r>
          </a:p>
          <a:p>
            <a:pPr marL="0" indent="0">
              <a:buFontTx/>
              <a:buNone/>
              <a:defRPr/>
            </a:pPr>
            <a:endParaRPr lang="ar-SA" altLang="ar-SA" sz="2800" dirty="0"/>
          </a:p>
          <a:p>
            <a:pPr>
              <a:defRPr/>
            </a:pPr>
            <a:endParaRPr lang="ar-SA" altLang="ar-SA" sz="2800" dirty="0"/>
          </a:p>
        </p:txBody>
      </p:sp>
      <p:pic>
        <p:nvPicPr>
          <p:cNvPr id="34820" name="صورة 2">
            <a:extLst>
              <a:ext uri="{FF2B5EF4-FFF2-40B4-BE49-F238E27FC236}">
                <a16:creationId xmlns:a16="http://schemas.microsoft.com/office/drawing/2014/main" id="{41DDF820-D6EA-4936-874C-2C7C34817D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414538"/>
            <a:ext cx="1341272" cy="138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وسيلة شرح بيضاوية 3">
            <a:extLst>
              <a:ext uri="{FF2B5EF4-FFF2-40B4-BE49-F238E27FC236}">
                <a16:creationId xmlns:a16="http://schemas.microsoft.com/office/drawing/2014/main" id="{BB15218C-B32F-4FA3-B440-BE6776EA19E3}"/>
              </a:ext>
            </a:extLst>
          </p:cNvPr>
          <p:cNvSpPr/>
          <p:nvPr/>
        </p:nvSpPr>
        <p:spPr>
          <a:xfrm>
            <a:off x="3200046" y="3582744"/>
            <a:ext cx="5330825" cy="2087563"/>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Millon’s reagent contains mercury and HNO3  and is very toxic, corrosive a strong oxidant, an irritant, and can cause burns</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3">
            <a:extLst>
              <a:ext uri="{FF2B5EF4-FFF2-40B4-BE49-F238E27FC236}">
                <a16:creationId xmlns:a16="http://schemas.microsoft.com/office/drawing/2014/main" id="{A01E619A-B1FF-441E-A580-C99B305E3AB1}"/>
              </a:ext>
            </a:extLst>
          </p:cNvPr>
          <p:cNvSpPr>
            <a:spLocks noGrp="1"/>
          </p:cNvSpPr>
          <p:nvPr>
            <p:ph type="title"/>
          </p:nvPr>
        </p:nvSpPr>
        <p:spPr>
          <a:xfrm>
            <a:off x="538187" y="222250"/>
            <a:ext cx="3008313" cy="1066800"/>
          </a:xfrm>
        </p:spPr>
        <p:txBody>
          <a:bodyPr/>
          <a:lstStyle/>
          <a:p>
            <a:r>
              <a:rPr lang="en-US" altLang="ar-SA" b="1" dirty="0">
                <a:ln w="22225">
                  <a:solidFill>
                    <a:schemeClr val="accent2"/>
                  </a:solidFill>
                  <a:prstDash val="solid"/>
                </a:ln>
                <a:solidFill>
                  <a:schemeClr val="accent2">
                    <a:lumMod val="40000"/>
                    <a:lumOff val="60000"/>
                  </a:schemeClr>
                </a:solidFill>
              </a:rPr>
              <a:t>Principle:</a:t>
            </a:r>
            <a:br>
              <a:rPr lang="en-US" altLang="ar-SA" b="1" dirty="0">
                <a:ln w="22225">
                  <a:solidFill>
                    <a:schemeClr val="accent2"/>
                  </a:solidFill>
                  <a:prstDash val="solid"/>
                </a:ln>
                <a:solidFill>
                  <a:schemeClr val="accent2">
                    <a:lumMod val="40000"/>
                    <a:lumOff val="60000"/>
                  </a:schemeClr>
                </a:solidFill>
              </a:rPr>
            </a:br>
            <a:endParaRPr lang="ar-SA" altLang="ar-SA" b="1" dirty="0">
              <a:ln w="22225">
                <a:solidFill>
                  <a:schemeClr val="accent2"/>
                </a:solidFill>
                <a:prstDash val="solid"/>
              </a:ln>
              <a:solidFill>
                <a:schemeClr val="accent2">
                  <a:lumMod val="40000"/>
                  <a:lumOff val="60000"/>
                </a:schemeClr>
              </a:solidFill>
            </a:endParaRPr>
          </a:p>
        </p:txBody>
      </p:sp>
      <p:sp>
        <p:nvSpPr>
          <p:cNvPr id="6" name="عنصر نائب للنص 5">
            <a:extLst>
              <a:ext uri="{FF2B5EF4-FFF2-40B4-BE49-F238E27FC236}">
                <a16:creationId xmlns:a16="http://schemas.microsoft.com/office/drawing/2014/main" id="{4A691DC7-9A5A-43A4-8B7B-488E55F9CC73}"/>
              </a:ext>
            </a:extLst>
          </p:cNvPr>
          <p:cNvSpPr>
            <a:spLocks noGrp="1"/>
          </p:cNvSpPr>
          <p:nvPr>
            <p:ph type="body" sz="half" idx="2"/>
          </p:nvPr>
        </p:nvSpPr>
        <p:spPr>
          <a:xfrm>
            <a:off x="457200" y="981074"/>
            <a:ext cx="6635750" cy="5419725"/>
          </a:xfrm>
        </p:spPr>
        <p:style>
          <a:lnRef idx="1">
            <a:schemeClr val="accent1"/>
          </a:lnRef>
          <a:fillRef idx="2">
            <a:schemeClr val="accent1"/>
          </a:fillRef>
          <a:effectRef idx="1">
            <a:schemeClr val="accent1"/>
          </a:effectRef>
          <a:fontRef idx="minor">
            <a:schemeClr val="dk1"/>
          </a:fontRef>
        </p:style>
        <p:txBody>
          <a:bodyPr/>
          <a:lstStyle/>
          <a:p>
            <a:pPr marL="342900" indent="-342900" fontAlgn="auto">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 phenol group of tyrosine is first nitrated by nitric acid in the test solution. Then the nitrated tyrosine complexes mercury ions in the solution to form a </a:t>
            </a:r>
            <a:r>
              <a:rPr lang="en-US" sz="2400" dirty="0">
                <a:solidFill>
                  <a:schemeClr val="tx2"/>
                </a:solidFill>
                <a:latin typeface="Times New Roman" panose="02020603050405020304" pitchFamily="18" charset="0"/>
                <a:cs typeface="Times New Roman" panose="02020603050405020304" pitchFamily="18" charset="0"/>
              </a:rPr>
              <a:t>brick-red </a:t>
            </a:r>
            <a:r>
              <a:rPr lang="en-US" sz="2400" dirty="0">
                <a:latin typeface="Times New Roman" panose="02020603050405020304" pitchFamily="18" charset="0"/>
                <a:cs typeface="Times New Roman" panose="02020603050405020304" pitchFamily="18" charset="0"/>
              </a:rPr>
              <a:t>, appearance of </a:t>
            </a:r>
            <a:r>
              <a:rPr lang="en-US" sz="2400" dirty="0">
                <a:solidFill>
                  <a:schemeClr val="tx2"/>
                </a:solidFill>
                <a:latin typeface="Times New Roman" panose="02020603050405020304" pitchFamily="18" charset="0"/>
                <a:cs typeface="Times New Roman" panose="02020603050405020304" pitchFamily="18" charset="0"/>
              </a:rPr>
              <a:t>red color is positive test.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b="1" u="sng" dirty="0">
                <a:solidFill>
                  <a:schemeClr val="accent2"/>
                </a:solidFill>
                <a:latin typeface="Times New Roman" panose="02020603050405020304" pitchFamily="18" charset="0"/>
                <a:cs typeface="Times New Roman" panose="02020603050405020304" pitchFamily="18" charset="0"/>
              </a:rPr>
              <a:t>Note:</a:t>
            </a:r>
          </a:p>
          <a:p>
            <a:pPr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 all phenols (compound having benzene ring and OH attached to it) give positive results in Millon’s test.</a:t>
            </a:r>
          </a:p>
          <a:p>
            <a:pPr>
              <a:defRPr/>
            </a:pPr>
            <a:endParaRPr lang="ar-SA" sz="2000" dirty="0"/>
          </a:p>
        </p:txBody>
      </p:sp>
      <p:pic>
        <p:nvPicPr>
          <p:cNvPr id="35844" name="Picture 2" descr="C:\Users\AMAL\Documents\My Received Files\20130912_155841.jpg">
            <a:extLst>
              <a:ext uri="{FF2B5EF4-FFF2-40B4-BE49-F238E27FC236}">
                <a16:creationId xmlns:a16="http://schemas.microsoft.com/office/drawing/2014/main" id="{A16D8773-CBA7-4E81-A441-BB2A3DC8ED77}"/>
              </a:ext>
            </a:extLst>
          </p:cNvPr>
          <p:cNvPicPr>
            <a:picLocks noGrp="1" noChangeAspect="1" noChangeArrowheads="1"/>
          </p:cNvPicPr>
          <p:nvPr>
            <p:ph idx="1"/>
          </p:nvPr>
        </p:nvPicPr>
        <p:blipFill>
          <a:blip r:embed="rId3">
            <a:lum bright="30000"/>
            <a:extLst>
              <a:ext uri="{28A0092B-C50C-407E-A947-70E740481C1C}">
                <a14:useLocalDpi xmlns:a14="http://schemas.microsoft.com/office/drawing/2010/main" val="0"/>
              </a:ext>
            </a:extLst>
          </a:blip>
          <a:srcRect l="24812" r="37595"/>
          <a:stretch>
            <a:fillRect/>
          </a:stretch>
        </p:blipFill>
        <p:spPr>
          <a:xfrm>
            <a:off x="7423541" y="1508123"/>
            <a:ext cx="1106487" cy="436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5" name="صورة 2">
            <a:extLst>
              <a:ext uri="{FF2B5EF4-FFF2-40B4-BE49-F238E27FC236}">
                <a16:creationId xmlns:a16="http://schemas.microsoft.com/office/drawing/2014/main" id="{8B74FD22-9F3D-4587-8488-5FC37EA85F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75" y="4191000"/>
            <a:ext cx="5775326"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لمحتوى 1">
            <a:extLst>
              <a:ext uri="{FF2B5EF4-FFF2-40B4-BE49-F238E27FC236}">
                <a16:creationId xmlns:a16="http://schemas.microsoft.com/office/drawing/2014/main" id="{B6D22F53-859C-4861-807D-75C8F1D9E592}"/>
              </a:ext>
            </a:extLst>
          </p:cNvPr>
          <p:cNvSpPr>
            <a:spLocks noGrp="1"/>
          </p:cNvSpPr>
          <p:nvPr>
            <p:ph idx="1"/>
          </p:nvPr>
        </p:nvSpPr>
        <p:spPr>
          <a:xfrm>
            <a:off x="457200" y="1371600"/>
            <a:ext cx="5105400" cy="4649787"/>
          </a:xfrm>
        </p:spPr>
        <p:style>
          <a:lnRef idx="1">
            <a:schemeClr val="accent1"/>
          </a:lnRef>
          <a:fillRef idx="2">
            <a:schemeClr val="accent1"/>
          </a:fillRef>
          <a:effectRef idx="1">
            <a:schemeClr val="accent1"/>
          </a:effectRef>
          <a:fontRef idx="minor">
            <a:schemeClr val="dk1"/>
          </a:fontRef>
        </p:style>
        <p:txBody>
          <a:bodyPr/>
          <a:lstStyle/>
          <a:p>
            <a:pPr algn="just"/>
            <a:endParaRPr lang="en-US" altLang="ar-SA" sz="2400" dirty="0">
              <a:latin typeface="Times New Roman" panose="02020603050405020304" pitchFamily="18" charset="0"/>
              <a:cs typeface="Times New Roman" panose="02020603050405020304" pitchFamily="18" charset="0"/>
            </a:endParaRPr>
          </a:p>
          <a:p>
            <a:pPr algn="just"/>
            <a:r>
              <a:rPr lang="en-US" altLang="ar-SA" sz="2400" dirty="0">
                <a:latin typeface="Times New Roman" panose="02020603050405020304" pitchFamily="18" charset="0"/>
                <a:cs typeface="Times New Roman" panose="02020603050405020304" pitchFamily="18" charset="0"/>
              </a:rPr>
              <a:t>To 2 ml of protein solution in a test tube, add 3 drops of Millon’s reagent.</a:t>
            </a:r>
          </a:p>
          <a:p>
            <a:pPr marL="34290" indent="0" algn="just">
              <a:buNone/>
            </a:pPr>
            <a:endParaRPr lang="en-US" altLang="ar-SA" sz="2400" dirty="0">
              <a:latin typeface="Times New Roman" panose="02020603050405020304" pitchFamily="18" charset="0"/>
              <a:cs typeface="Times New Roman" panose="02020603050405020304" pitchFamily="18" charset="0"/>
            </a:endParaRPr>
          </a:p>
          <a:p>
            <a:pPr algn="just"/>
            <a:r>
              <a:rPr lang="en-US" altLang="ar-SA" sz="2400" dirty="0">
                <a:latin typeface="Times New Roman" panose="02020603050405020304" pitchFamily="18" charset="0"/>
                <a:cs typeface="Times New Roman" panose="02020603050405020304" pitchFamily="18" charset="0"/>
              </a:rPr>
              <a:t>  Mix well and heat directly on a small flame</a:t>
            </a:r>
            <a:r>
              <a:rPr lang="en-US" altLang="ar-SA" dirty="0">
                <a:latin typeface="Times New Roman" panose="02020603050405020304" pitchFamily="18" charset="0"/>
                <a:cs typeface="Times New Roman" panose="02020603050405020304" pitchFamily="18" charset="0"/>
              </a:rPr>
              <a:t> for </a:t>
            </a:r>
            <a:r>
              <a:rPr lang="en-US" altLang="ar-SA" sz="2400" dirty="0">
                <a:latin typeface="Times New Roman" panose="02020603050405020304" pitchFamily="18" charset="0"/>
                <a:cs typeface="Times New Roman" panose="02020603050405020304" pitchFamily="18" charset="0"/>
              </a:rPr>
              <a:t>5 min .</a:t>
            </a:r>
          </a:p>
          <a:p>
            <a:pPr marL="34290" indent="0" algn="just">
              <a:buNone/>
            </a:pPr>
            <a:endParaRPr lang="en-US" altLang="ar-SA" sz="2400" dirty="0">
              <a:latin typeface="Times New Roman" panose="02020603050405020304" pitchFamily="18" charset="0"/>
              <a:cs typeface="Times New Roman" panose="02020603050405020304" pitchFamily="18" charset="0"/>
            </a:endParaRPr>
          </a:p>
          <a:p>
            <a:pPr algn="just"/>
            <a:r>
              <a:rPr lang="en-US" altLang="ar-SA" sz="2400" dirty="0">
                <a:latin typeface="Times New Roman" panose="02020603050405020304" pitchFamily="18" charset="0"/>
                <a:cs typeface="Times New Roman" panose="02020603050405020304" pitchFamily="18" charset="0"/>
              </a:rPr>
              <a:t>  A white ppt is formed with albumin </a:t>
            </a:r>
          </a:p>
          <a:p>
            <a:pPr algn="just">
              <a:buFontTx/>
              <a:buNone/>
            </a:pPr>
            <a:r>
              <a:rPr lang="en-US" altLang="ar-SA" sz="2400" dirty="0">
                <a:latin typeface="Times New Roman" panose="02020603050405020304" pitchFamily="18" charset="0"/>
                <a:cs typeface="Times New Roman" panose="02020603050405020304" pitchFamily="18" charset="0"/>
              </a:rPr>
              <a:t>and casein (but not gelatin); the ppt gradually turns into </a:t>
            </a:r>
            <a:r>
              <a:rPr lang="en-US" altLang="ar-SA" sz="2400" dirty="0">
                <a:solidFill>
                  <a:srgbClr val="C00000"/>
                </a:solidFill>
                <a:latin typeface="Times New Roman" panose="02020603050405020304" pitchFamily="18" charset="0"/>
                <a:cs typeface="Times New Roman" panose="02020603050405020304" pitchFamily="18" charset="0"/>
              </a:rPr>
              <a:t>brick red</a:t>
            </a:r>
            <a:r>
              <a:rPr lang="en-US" altLang="ar-SA" sz="2400" dirty="0">
                <a:latin typeface="Times New Roman" panose="02020603050405020304" pitchFamily="18" charset="0"/>
                <a:cs typeface="Times New Roman" panose="02020603050405020304" pitchFamily="18" charset="0"/>
              </a:rPr>
              <a:t>.</a:t>
            </a:r>
            <a:endParaRPr lang="ar-SA" altLang="ar-SA" sz="2400" dirty="0">
              <a:latin typeface="Times New Roman" panose="02020603050405020304" pitchFamily="18" charset="0"/>
              <a:cs typeface="Times New Roman" panose="02020603050405020304" pitchFamily="18" charset="0"/>
            </a:endParaRPr>
          </a:p>
          <a:p>
            <a:pPr algn="just"/>
            <a:endParaRPr lang="ar-SA" altLang="ar-SA" sz="2400" dirty="0">
              <a:latin typeface="Times New Roman" panose="02020603050405020304" pitchFamily="18" charset="0"/>
              <a:cs typeface="Times New Roman" panose="02020603050405020304" pitchFamily="18" charset="0"/>
            </a:endParaRPr>
          </a:p>
          <a:p>
            <a:endParaRPr lang="ar-SA" altLang="ar-SA" sz="2400" b="1" dirty="0">
              <a:latin typeface="Aparajita" panose="020B0502040204020203" pitchFamily="18" charset="0"/>
            </a:endParaRPr>
          </a:p>
        </p:txBody>
      </p:sp>
      <p:pic>
        <p:nvPicPr>
          <p:cNvPr id="36868" name="صورة 3">
            <a:extLst>
              <a:ext uri="{FF2B5EF4-FFF2-40B4-BE49-F238E27FC236}">
                <a16:creationId xmlns:a16="http://schemas.microsoft.com/office/drawing/2014/main" id="{34E33AE2-0348-47F3-BA87-D4782242D9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056883"/>
            <a:ext cx="2565400" cy="4744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عنوان 4">
            <a:extLst>
              <a:ext uri="{FF2B5EF4-FFF2-40B4-BE49-F238E27FC236}">
                <a16:creationId xmlns:a16="http://schemas.microsoft.com/office/drawing/2014/main" id="{551C4A47-F615-43C3-9CE9-3EFC9F1D321F}"/>
              </a:ext>
            </a:extLst>
          </p:cNvPr>
          <p:cNvSpPr txBox="1">
            <a:spLocks/>
          </p:cNvSpPr>
          <p:nvPr/>
        </p:nvSpPr>
        <p:spPr bwMode="auto">
          <a:xfrm>
            <a:off x="609600" y="381000"/>
            <a:ext cx="3024187" cy="815975"/>
          </a:xfrm>
          <a:prstGeom prst="rect">
            <a:avLst/>
          </a:prstGeom>
          <a:noFill/>
          <a:ln>
            <a:noFill/>
          </a:ln>
        </p:spPr>
        <p:txBody>
          <a:bodyPr anchor="b"/>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cs typeface="Arial" charset="0"/>
              </a:defRPr>
            </a:lvl2pPr>
            <a:lvl3pPr algn="ctr" rtl="0" eaLnBrk="0" fontAlgn="base" hangingPunct="0">
              <a:spcBef>
                <a:spcPct val="0"/>
              </a:spcBef>
              <a:spcAft>
                <a:spcPct val="0"/>
              </a:spcAft>
              <a:defRPr sz="4400">
                <a:solidFill>
                  <a:schemeClr val="tx2"/>
                </a:solidFill>
                <a:latin typeface="Cambria" pitchFamily="18" charset="0"/>
                <a:cs typeface="Arial" charset="0"/>
              </a:defRPr>
            </a:lvl3pPr>
            <a:lvl4pPr algn="ctr" rtl="0" eaLnBrk="0" fontAlgn="base" hangingPunct="0">
              <a:spcBef>
                <a:spcPct val="0"/>
              </a:spcBef>
              <a:spcAft>
                <a:spcPct val="0"/>
              </a:spcAft>
              <a:defRPr sz="4400">
                <a:solidFill>
                  <a:schemeClr val="tx2"/>
                </a:solidFill>
                <a:latin typeface="Cambria" pitchFamily="18" charset="0"/>
                <a:cs typeface="Arial" charset="0"/>
              </a:defRPr>
            </a:lvl4pPr>
            <a:lvl5pPr algn="ctr" rtl="0" eaLnBrk="0" fontAlgn="base" hangingPunct="0">
              <a:spcBef>
                <a:spcPct val="0"/>
              </a:spcBef>
              <a:spcAft>
                <a:spcPct val="0"/>
              </a:spcAft>
              <a:defRPr sz="4400">
                <a:solidFill>
                  <a:schemeClr val="tx2"/>
                </a:solidFill>
                <a:latin typeface="Cambria" pitchFamily="18"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ar-SA" sz="3600" kern="0"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Procedure</a:t>
            </a:r>
            <a:r>
              <a:rPr lang="en-US" altLang="ar-SA" sz="3600" kern="0" dirty="0">
                <a:latin typeface="Times New Roman" panose="02020603050405020304" pitchFamily="18" charset="0"/>
                <a:cs typeface="Times New Roman" panose="02020603050405020304" pitchFamily="18" charset="0"/>
              </a:rPr>
              <a:t> </a:t>
            </a:r>
            <a:endParaRPr lang="ar-SA" altLang="ar-SA" sz="3600" kern="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a:extLst>
              <a:ext uri="{FF2B5EF4-FFF2-40B4-BE49-F238E27FC236}">
                <a16:creationId xmlns:a16="http://schemas.microsoft.com/office/drawing/2014/main" id="{36937DD7-2C2B-4BE9-B1D4-17DD7B01135B}"/>
              </a:ext>
            </a:extLst>
          </p:cNvPr>
          <p:cNvSpPr>
            <a:spLocks noGrp="1"/>
          </p:cNvSpPr>
          <p:nvPr>
            <p:ph type="title"/>
          </p:nvPr>
        </p:nvSpPr>
        <p:spPr>
          <a:xfrm>
            <a:off x="820908" y="312737"/>
            <a:ext cx="7406640" cy="838200"/>
          </a:xfrm>
        </p:spPr>
        <p:style>
          <a:lnRef idx="3">
            <a:schemeClr val="lt1"/>
          </a:lnRef>
          <a:fillRef idx="1">
            <a:schemeClr val="accent4"/>
          </a:fillRef>
          <a:effectRef idx="1">
            <a:schemeClr val="accent4"/>
          </a:effectRef>
          <a:fontRef idx="minor">
            <a:schemeClr val="lt1"/>
          </a:fontRef>
        </p:style>
        <p:txBody>
          <a:bodyPr/>
          <a:lstStyle/>
          <a:p>
            <a:pPr algn="ctr"/>
            <a:r>
              <a:rPr lang="en-US" altLang="ar-SA" b="1" dirty="0"/>
              <a:t>Lead Sulfite Test</a:t>
            </a:r>
            <a:endParaRPr lang="ar-SA" altLang="ar-SA" dirty="0"/>
          </a:p>
        </p:txBody>
      </p:sp>
      <p:sp>
        <p:nvSpPr>
          <p:cNvPr id="39939" name="عنصر نائب للمحتوى 4">
            <a:extLst>
              <a:ext uri="{FF2B5EF4-FFF2-40B4-BE49-F238E27FC236}">
                <a16:creationId xmlns:a16="http://schemas.microsoft.com/office/drawing/2014/main" id="{F494FD1D-9C19-4619-93A1-F260864A0A3D}"/>
              </a:ext>
            </a:extLst>
          </p:cNvPr>
          <p:cNvSpPr>
            <a:spLocks noGrp="1"/>
          </p:cNvSpPr>
          <p:nvPr>
            <p:ph idx="1"/>
          </p:nvPr>
        </p:nvSpPr>
        <p:spPr>
          <a:xfrm>
            <a:off x="609600" y="1447800"/>
            <a:ext cx="7924800" cy="4678363"/>
          </a:xfrm>
        </p:spPr>
        <p:style>
          <a:lnRef idx="1">
            <a:schemeClr val="accent1"/>
          </a:lnRef>
          <a:fillRef idx="2">
            <a:schemeClr val="accent1"/>
          </a:fillRef>
          <a:effectRef idx="1">
            <a:schemeClr val="accent1"/>
          </a:effectRef>
          <a:fontRef idx="minor">
            <a:schemeClr val="dk1"/>
          </a:fontRef>
        </p:style>
        <p:txBody>
          <a:bodyPr>
            <a:normAutofit/>
          </a:bodyPr>
          <a:lstStyle/>
          <a:p>
            <a:pPr algn="justLow" eaLnBrk="1" hangingPunct="1"/>
            <a:r>
              <a:rPr lang="en-US" altLang="ar-SA" sz="2400" b="1" u="sng" dirty="0">
                <a:solidFill>
                  <a:schemeClr val="accent2"/>
                </a:solidFill>
                <a:latin typeface="Times New Roman" panose="02020603050405020304" pitchFamily="18" charset="0"/>
                <a:cs typeface="Times New Roman" panose="02020603050405020304" pitchFamily="18" charset="0"/>
              </a:rPr>
              <a:t>Objective</a:t>
            </a:r>
            <a:r>
              <a:rPr lang="en-US" altLang="ar-SA" sz="2400" u="sng" dirty="0">
                <a:solidFill>
                  <a:schemeClr val="accent2"/>
                </a:solidFill>
                <a:latin typeface="Times New Roman" panose="02020603050405020304" pitchFamily="18" charset="0"/>
                <a:cs typeface="Times New Roman" panose="02020603050405020304" pitchFamily="18" charset="0"/>
              </a:rPr>
              <a:t>:</a:t>
            </a:r>
          </a:p>
          <a:p>
            <a:pPr algn="justLow" eaLnBrk="1" hangingPunct="1"/>
            <a:r>
              <a:rPr lang="en-US" altLang="ar-SA" sz="2400" dirty="0">
                <a:latin typeface="Times New Roman" panose="02020603050405020304" pitchFamily="18" charset="0"/>
                <a:cs typeface="Times New Roman" panose="02020603050405020304" pitchFamily="18" charset="0"/>
              </a:rPr>
              <a:t>This test specific for </a:t>
            </a:r>
            <a:r>
              <a:rPr lang="en-US" altLang="ar-SA" sz="2400" b="1" dirty="0">
                <a:solidFill>
                  <a:schemeClr val="accent2"/>
                </a:solidFill>
                <a:latin typeface="Times New Roman" panose="02020603050405020304" pitchFamily="18" charset="0"/>
                <a:cs typeface="Times New Roman" panose="02020603050405020304" pitchFamily="18" charset="0"/>
              </a:rPr>
              <a:t>–SH [sulfhydryl group] </a:t>
            </a:r>
            <a:r>
              <a:rPr lang="en-US" altLang="ar-SA" sz="2400" dirty="0">
                <a:latin typeface="Times New Roman" panose="02020603050405020304" pitchFamily="18" charset="0"/>
                <a:cs typeface="Times New Roman" panose="02020603050405020304" pitchFamily="18" charset="0"/>
              </a:rPr>
              <a:t>containing amino acid (Cysteine).</a:t>
            </a:r>
          </a:p>
          <a:p>
            <a:pPr algn="justLow" eaLnBrk="1" hangingPunct="1"/>
            <a:r>
              <a:rPr lang="en-US" altLang="ar-SA" sz="2400" b="1" u="sng" dirty="0">
                <a:solidFill>
                  <a:schemeClr val="accent2"/>
                </a:solidFill>
                <a:latin typeface="Times New Roman" panose="02020603050405020304" pitchFamily="18" charset="0"/>
                <a:cs typeface="Times New Roman" panose="02020603050405020304" pitchFamily="18" charset="0"/>
              </a:rPr>
              <a:t>Principle:</a:t>
            </a:r>
          </a:p>
          <a:p>
            <a:pPr marL="34290" indent="0" algn="justLow" eaLnBrk="1" hangingPunct="1">
              <a:buNone/>
            </a:pPr>
            <a:r>
              <a:rPr lang="en-US" altLang="ar-SA" sz="2400" dirty="0">
                <a:latin typeface="Times New Roman" panose="02020603050405020304" pitchFamily="18" charset="0"/>
                <a:cs typeface="Times New Roman" panose="02020603050405020304" pitchFamily="18" charset="0"/>
              </a:rPr>
              <a:t>- Sulfur in cystine, is converted to sodium sulfide by boiling with 10% NaOH. </a:t>
            </a:r>
          </a:p>
          <a:p>
            <a:pPr marL="34290" indent="0" algn="justLow" eaLnBrk="1" hangingPunct="1">
              <a:buNone/>
            </a:pPr>
            <a:r>
              <a:rPr lang="en-US" altLang="ar-SA" sz="2400" dirty="0">
                <a:latin typeface="Times New Roman" panose="02020603050405020304" pitchFamily="18" charset="0"/>
                <a:cs typeface="Times New Roman" panose="02020603050405020304" pitchFamily="18" charset="0"/>
              </a:rPr>
              <a:t>- The Na</a:t>
            </a:r>
            <a:r>
              <a:rPr lang="en-US" altLang="ar-SA" sz="1800" dirty="0">
                <a:latin typeface="Times New Roman" panose="02020603050405020304" pitchFamily="18" charset="0"/>
                <a:cs typeface="Times New Roman" panose="02020603050405020304" pitchFamily="18" charset="0"/>
              </a:rPr>
              <a:t>2</a:t>
            </a:r>
            <a:r>
              <a:rPr lang="en-US" altLang="ar-SA" sz="2400" dirty="0">
                <a:latin typeface="Times New Roman" panose="02020603050405020304" pitchFamily="18" charset="0"/>
                <a:cs typeface="Times New Roman" panose="02020603050405020304" pitchFamily="18" charset="0"/>
              </a:rPr>
              <a:t>S can be detected by the precipitation of </a:t>
            </a:r>
            <a:r>
              <a:rPr lang="en-US" altLang="ar-SA" sz="2400" dirty="0" err="1">
                <a:latin typeface="Times New Roman" panose="02020603050405020304" pitchFamily="18" charset="0"/>
                <a:cs typeface="Times New Roman" panose="02020603050405020304" pitchFamily="18" charset="0"/>
              </a:rPr>
              <a:t>PbS</a:t>
            </a:r>
            <a:r>
              <a:rPr lang="en-US" altLang="ar-SA" sz="2400" dirty="0">
                <a:latin typeface="Times New Roman" panose="02020603050405020304" pitchFamily="18" charset="0"/>
                <a:cs typeface="Times New Roman" panose="02020603050405020304" pitchFamily="18" charset="0"/>
              </a:rPr>
              <a:t> (lead sulfide) from an alkaline solution, when adding lead acetate  Pb (CH</a:t>
            </a:r>
            <a:r>
              <a:rPr lang="en-US" altLang="ar-SA" dirty="0">
                <a:latin typeface="Times New Roman" panose="02020603050405020304" pitchFamily="18" charset="0"/>
                <a:cs typeface="Times New Roman" panose="02020603050405020304" pitchFamily="18" charset="0"/>
              </a:rPr>
              <a:t>3</a:t>
            </a:r>
            <a:r>
              <a:rPr lang="en-US" altLang="ar-SA" sz="2400" dirty="0">
                <a:latin typeface="Times New Roman" panose="02020603050405020304" pitchFamily="18" charset="0"/>
                <a:cs typeface="Times New Roman" panose="02020603050405020304" pitchFamily="18" charset="0"/>
              </a:rPr>
              <a:t>COO)</a:t>
            </a:r>
            <a:r>
              <a:rPr lang="en-US" altLang="ar-SA" sz="1800" dirty="0">
                <a:latin typeface="Times New Roman" panose="02020603050405020304" pitchFamily="18" charset="0"/>
                <a:cs typeface="Times New Roman" panose="02020603050405020304" pitchFamily="18" charset="0"/>
              </a:rPr>
              <a:t>2</a:t>
            </a:r>
            <a:r>
              <a:rPr lang="en-US" altLang="ar-SA" sz="2400" dirty="0">
                <a:latin typeface="Times New Roman" panose="02020603050405020304" pitchFamily="18" charset="0"/>
                <a:cs typeface="Times New Roman" panose="02020603050405020304" pitchFamily="18" charset="0"/>
              </a:rPr>
              <a:t>. </a:t>
            </a:r>
          </a:p>
          <a:p>
            <a:pPr algn="justLow" eaLnBrk="1" hangingPunct="1"/>
            <a:endParaRPr lang="ar-SA" altLang="ar-SA" sz="2400" dirty="0">
              <a:latin typeface="Times New Roman" panose="02020603050405020304" pitchFamily="18" charset="0"/>
              <a:cs typeface="Times New Roman" panose="02020603050405020304" pitchFamily="18" charset="0"/>
            </a:endParaRPr>
          </a:p>
          <a:p>
            <a:pPr eaLnBrk="1" hangingPunct="1"/>
            <a:endParaRPr lang="ar-SA" altLang="ar-SA"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F61A08A1-291F-4DD8-801F-701AAC56D5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552" t="77985" r="26575" b="12500"/>
          <a:stretch>
            <a:fillRect/>
          </a:stretch>
        </p:blipFill>
        <p:spPr>
          <a:xfrm>
            <a:off x="533400" y="4076700"/>
            <a:ext cx="81534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3" name="مستطيل 7">
            <a:extLst>
              <a:ext uri="{FF2B5EF4-FFF2-40B4-BE49-F238E27FC236}">
                <a16:creationId xmlns:a16="http://schemas.microsoft.com/office/drawing/2014/main" id="{E55DB1A4-EDAB-4406-B8EF-14BB73991ED2}"/>
              </a:ext>
            </a:extLst>
          </p:cNvPr>
          <p:cNvSpPr>
            <a:spLocks noChangeArrowheads="1"/>
          </p:cNvSpPr>
          <p:nvPr/>
        </p:nvSpPr>
        <p:spPr bwMode="auto">
          <a:xfrm>
            <a:off x="800100" y="421113"/>
            <a:ext cx="7543800" cy="830997"/>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ar-SA" sz="2400" dirty="0">
              <a:solidFill>
                <a:schemeClr val="bg1"/>
              </a:solidFill>
              <a:latin typeface="Arial" panose="020B0604020202020204" pitchFamily="34" charset="0"/>
            </a:endParaRPr>
          </a:p>
          <a:p>
            <a:pPr algn="ctr" eaLnBrk="1" hangingPunct="1">
              <a:spcBef>
                <a:spcPct val="0"/>
              </a:spcBef>
              <a:buFontTx/>
              <a:buNone/>
            </a:pPr>
            <a:r>
              <a:rPr lang="en-US" altLang="ar-SA" sz="2400" dirty="0">
                <a:solidFill>
                  <a:schemeClr val="bg1"/>
                </a:solidFill>
                <a:latin typeface="Arial" panose="020B0604020202020204" pitchFamily="34" charset="0"/>
              </a:rPr>
              <a:t>Methionine and cysteine contains sulfur group  </a:t>
            </a:r>
            <a:endParaRPr lang="ar-SA" altLang="ar-SA" sz="2400" dirty="0">
              <a:solidFill>
                <a:schemeClr val="bg1"/>
              </a:solidFill>
              <a:latin typeface="Arial" panose="020B0604020202020204" pitchFamily="34" charset="0"/>
            </a:endParaRPr>
          </a:p>
        </p:txBody>
      </p:sp>
      <p:pic>
        <p:nvPicPr>
          <p:cNvPr id="40964" name="Picture 2" descr="C:\Users\SAMSUNG\Desktop\Cys_met.gif">
            <a:extLst>
              <a:ext uri="{FF2B5EF4-FFF2-40B4-BE49-F238E27FC236}">
                <a16:creationId xmlns:a16="http://schemas.microsoft.com/office/drawing/2014/main" id="{0270597F-E0BA-464F-A870-1CEACE287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42"/>
          <a:stretch>
            <a:fillRect/>
          </a:stretch>
        </p:blipFill>
        <p:spPr bwMode="auto">
          <a:xfrm>
            <a:off x="829408" y="1438617"/>
            <a:ext cx="302418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Toshoba\Desktop\بدون عنوان.png">
            <a:extLst>
              <a:ext uri="{FF2B5EF4-FFF2-40B4-BE49-F238E27FC236}">
                <a16:creationId xmlns:a16="http://schemas.microsoft.com/office/drawing/2014/main" id="{49D6A3C5-D4F9-43FE-A88D-9DF1AFDF5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407" y="1438617"/>
            <a:ext cx="237721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وان 4">
            <a:extLst>
              <a:ext uri="{FF2B5EF4-FFF2-40B4-BE49-F238E27FC236}">
                <a16:creationId xmlns:a16="http://schemas.microsoft.com/office/drawing/2014/main" id="{1B93DC7D-C2EE-4E67-8C46-31F7CC309C8A}"/>
              </a:ext>
            </a:extLst>
          </p:cNvPr>
          <p:cNvSpPr>
            <a:spLocks noGrp="1"/>
          </p:cNvSpPr>
          <p:nvPr>
            <p:ph type="title"/>
          </p:nvPr>
        </p:nvSpPr>
        <p:spPr>
          <a:xfrm>
            <a:off x="762000" y="457200"/>
            <a:ext cx="7406640" cy="838200"/>
          </a:xfrm>
        </p:spPr>
        <p:txBody>
          <a:bodyPr/>
          <a:lstStyle/>
          <a:p>
            <a:r>
              <a:rPr lang="en-US" altLang="ar-SA" b="1" dirty="0">
                <a:ln w="22225">
                  <a:solidFill>
                    <a:schemeClr val="accent2"/>
                  </a:solidFill>
                  <a:prstDash val="solid"/>
                </a:ln>
                <a:solidFill>
                  <a:schemeClr val="accent2">
                    <a:lumMod val="40000"/>
                    <a:lumOff val="60000"/>
                  </a:schemeClr>
                </a:solidFill>
              </a:rPr>
              <a:t>Procedure </a:t>
            </a:r>
            <a:endParaRPr lang="ar-SA" altLang="ar-SA" b="1" dirty="0">
              <a:ln w="22225">
                <a:solidFill>
                  <a:schemeClr val="accent2"/>
                </a:solidFill>
                <a:prstDash val="solid"/>
              </a:ln>
              <a:solidFill>
                <a:schemeClr val="accent2">
                  <a:lumMod val="40000"/>
                  <a:lumOff val="60000"/>
                </a:schemeClr>
              </a:solidFill>
            </a:endParaRPr>
          </a:p>
        </p:txBody>
      </p:sp>
      <p:sp>
        <p:nvSpPr>
          <p:cNvPr id="6" name="عنصر نائب للمحتوى 5">
            <a:extLst>
              <a:ext uri="{FF2B5EF4-FFF2-40B4-BE49-F238E27FC236}">
                <a16:creationId xmlns:a16="http://schemas.microsoft.com/office/drawing/2014/main" id="{BD2901A6-3414-43D5-83BD-8E9F23616F7C}"/>
              </a:ext>
            </a:extLst>
          </p:cNvPr>
          <p:cNvSpPr>
            <a:spLocks noGrp="1"/>
          </p:cNvSpPr>
          <p:nvPr>
            <p:ph idx="1"/>
          </p:nvPr>
        </p:nvSpPr>
        <p:spPr>
          <a:xfrm>
            <a:off x="381000" y="1295400"/>
            <a:ext cx="8001000" cy="4038600"/>
          </a:xfrm>
        </p:spPr>
        <p:style>
          <a:lnRef idx="1">
            <a:schemeClr val="accent1"/>
          </a:lnRef>
          <a:fillRef idx="2">
            <a:schemeClr val="accent1"/>
          </a:fillRef>
          <a:effectRef idx="1">
            <a:schemeClr val="accent1"/>
          </a:effectRef>
          <a:fontRef idx="minor">
            <a:schemeClr val="dk1"/>
          </a:fontRef>
        </p:style>
        <p:txBody>
          <a:bodyPr/>
          <a:lstStyle/>
          <a:p>
            <a:pPr algn="justLow">
              <a:buFontTx/>
              <a:buNone/>
              <a:defRPr/>
            </a:pPr>
            <a:r>
              <a:rPr lang="en-US" altLang="ar-SA" sz="2400" dirty="0"/>
              <a:t>1</a:t>
            </a:r>
            <a:r>
              <a:rPr lang="en-US" altLang="ar-SA" sz="2400" dirty="0">
                <a:latin typeface="Times New Roman" panose="02020603050405020304" pitchFamily="18" charset="0"/>
                <a:cs typeface="Times New Roman" panose="02020603050405020304" pitchFamily="18" charset="0"/>
              </a:rPr>
              <a:t>. Place 1 ml of 2% casein, 2% egg albumin, 2% peptone, 2% gelatin and 0.1 M cysteine into separate, labeled test tubes. </a:t>
            </a:r>
          </a:p>
          <a:p>
            <a:pPr algn="justLow">
              <a:buFontTx/>
              <a:buNone/>
              <a:defRPr/>
            </a:pPr>
            <a:r>
              <a:rPr lang="en-US" altLang="ar-SA" sz="2400" dirty="0">
                <a:latin typeface="Times New Roman" panose="02020603050405020304" pitchFamily="18" charset="0"/>
                <a:cs typeface="Times New Roman" panose="02020603050405020304" pitchFamily="18" charset="0"/>
              </a:rPr>
              <a:t>2. Add 2 ml of 10 % aqueous sodium hydroxide. Add 5 drops of 10 % lead acetate solution. </a:t>
            </a:r>
          </a:p>
          <a:p>
            <a:pPr algn="justLow">
              <a:buFontTx/>
              <a:buNone/>
              <a:defRPr/>
            </a:pPr>
            <a:r>
              <a:rPr lang="en-US" altLang="ar-SA" sz="2400" dirty="0">
                <a:latin typeface="Times New Roman" panose="02020603050405020304" pitchFamily="18" charset="0"/>
                <a:cs typeface="Times New Roman" panose="02020603050405020304" pitchFamily="18" charset="0"/>
              </a:rPr>
              <a:t>3. Stopper the tubes and shake them. Remove the stoppers and heat in a boiling water bath for 5 minutes. Cool and record the results.</a:t>
            </a:r>
          </a:p>
          <a:p>
            <a:pPr marL="0" indent="0">
              <a:buFontTx/>
              <a:buNone/>
              <a:defRPr/>
            </a:pPr>
            <a:endParaRPr lang="ar-SA" sz="2400" dirty="0"/>
          </a:p>
        </p:txBody>
      </p:sp>
      <p:pic>
        <p:nvPicPr>
          <p:cNvPr id="41988" name="Picture 6" descr="C:\Users\Toshoba\Desktop\بدون عنوان.png">
            <a:extLst>
              <a:ext uri="{FF2B5EF4-FFF2-40B4-BE49-F238E27FC236}">
                <a16:creationId xmlns:a16="http://schemas.microsoft.com/office/drawing/2014/main" id="{0A72ACAF-D01B-4CE8-8F12-ECF345E2C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062" y="3736975"/>
            <a:ext cx="356393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a:extLst>
              <a:ext uri="{FF2B5EF4-FFF2-40B4-BE49-F238E27FC236}">
                <a16:creationId xmlns:a16="http://schemas.microsoft.com/office/drawing/2014/main" id="{5404105E-AAF4-4AD5-B5C4-3BB9278519B9}"/>
              </a:ext>
            </a:extLst>
          </p:cNvPr>
          <p:cNvSpPr>
            <a:spLocks noGrp="1"/>
          </p:cNvSpPr>
          <p:nvPr>
            <p:ph type="title"/>
          </p:nvPr>
        </p:nvSpPr>
        <p:spPr>
          <a:xfrm>
            <a:off x="837679" y="381000"/>
            <a:ext cx="7406640" cy="990600"/>
          </a:xfrm>
        </p:spPr>
        <p:style>
          <a:lnRef idx="3">
            <a:schemeClr val="lt1"/>
          </a:lnRef>
          <a:fillRef idx="1">
            <a:schemeClr val="accent4"/>
          </a:fillRef>
          <a:effectRef idx="1">
            <a:schemeClr val="accent4"/>
          </a:effectRef>
          <a:fontRef idx="minor">
            <a:schemeClr val="lt1"/>
          </a:fontRef>
        </p:style>
        <p:txBody>
          <a:bodyPr/>
          <a:lstStyle/>
          <a:p>
            <a:pPr algn="ctr"/>
            <a:r>
              <a:rPr lang="en-US" altLang="ar-SA" dirty="0"/>
              <a:t>Biuret Test </a:t>
            </a:r>
            <a:endParaRPr lang="ar-SA" altLang="ar-SA" dirty="0"/>
          </a:p>
        </p:txBody>
      </p:sp>
      <p:sp>
        <p:nvSpPr>
          <p:cNvPr id="3" name="عنصر نائب للمحتوى 2">
            <a:extLst>
              <a:ext uri="{FF2B5EF4-FFF2-40B4-BE49-F238E27FC236}">
                <a16:creationId xmlns:a16="http://schemas.microsoft.com/office/drawing/2014/main" id="{169DDAE2-F86C-437C-B195-19F5D4DCE5A6}"/>
              </a:ext>
            </a:extLst>
          </p:cNvPr>
          <p:cNvSpPr>
            <a:spLocks noGrp="1"/>
          </p:cNvSpPr>
          <p:nvPr>
            <p:ph idx="1"/>
          </p:nvPr>
        </p:nvSpPr>
        <p:spPr>
          <a:xfrm>
            <a:off x="381000" y="1524000"/>
            <a:ext cx="8381999" cy="4572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14350" indent="-514350" algn="just">
              <a:buFont typeface="Wingdings" pitchFamily="2" charset="2"/>
              <a:buChar char="v"/>
              <a:defRPr/>
            </a:pPr>
            <a:r>
              <a:rPr lang="en-US" sz="2800" dirty="0"/>
              <a:t>Biuret test is specific for protein and polypeptide </a:t>
            </a:r>
          </a:p>
          <a:p>
            <a:pPr marL="514350" indent="-514350" algn="just">
              <a:buFont typeface="Wingdings" pitchFamily="2" charset="2"/>
              <a:buChar char="v"/>
              <a:defRPr/>
            </a:pPr>
            <a:r>
              <a:rPr lang="en-US" sz="2800" dirty="0"/>
              <a:t>Biuret structure: </a:t>
            </a:r>
          </a:p>
          <a:p>
            <a:pPr marL="36512" indent="0" algn="just">
              <a:buFontTx/>
              <a:buNone/>
              <a:defRPr/>
            </a:pPr>
            <a:r>
              <a:rPr lang="en-US" sz="2800" dirty="0"/>
              <a:t>it is result of condensation of two molecule of urea  </a:t>
            </a:r>
            <a:endParaRPr lang="ar-SA" sz="2800" dirty="0"/>
          </a:p>
          <a:p>
            <a:pPr algn="just">
              <a:defRPr/>
            </a:pPr>
            <a:r>
              <a:rPr lang="en-US" altLang="ar-SA" sz="2800" b="1" dirty="0">
                <a:solidFill>
                  <a:srgbClr val="FF0000"/>
                </a:solidFill>
              </a:rPr>
              <a:t>Principle</a:t>
            </a:r>
            <a:r>
              <a:rPr lang="en-US" altLang="ar-SA" sz="2800" dirty="0">
                <a:solidFill>
                  <a:srgbClr val="FF0000"/>
                </a:solidFill>
              </a:rPr>
              <a:t>:</a:t>
            </a:r>
          </a:p>
          <a:p>
            <a:pPr algn="just">
              <a:defRPr/>
            </a:pPr>
            <a:r>
              <a:rPr lang="en-US" altLang="ar-SA" sz="2800" dirty="0"/>
              <a:t>The biuret reagent (copper sulfate in a strong base) reacts with peptide bonds in proteins to form a </a:t>
            </a:r>
            <a:r>
              <a:rPr lang="en-US" altLang="ar-SA" sz="2800" dirty="0">
                <a:solidFill>
                  <a:srgbClr val="0070C0"/>
                </a:solidFill>
              </a:rPr>
              <a:t>blue</a:t>
            </a:r>
            <a:r>
              <a:rPr lang="en-US" altLang="ar-SA" sz="2800" dirty="0"/>
              <a:t> to </a:t>
            </a:r>
            <a:r>
              <a:rPr lang="en-US" altLang="ar-SA" sz="2800" dirty="0">
                <a:solidFill>
                  <a:srgbClr val="CC66FF"/>
                </a:solidFill>
              </a:rPr>
              <a:t>violet</a:t>
            </a:r>
            <a:r>
              <a:rPr lang="en-US" altLang="ar-SA" sz="2800" dirty="0"/>
              <a:t> </a:t>
            </a:r>
            <a:r>
              <a:rPr lang="en-US" altLang="en-US" sz="2800" dirty="0"/>
              <a:t>chelate </a:t>
            </a:r>
            <a:r>
              <a:rPr lang="en-US" altLang="ar-SA" sz="2800" dirty="0"/>
              <a:t>complex known as the “</a:t>
            </a:r>
            <a:r>
              <a:rPr lang="en-US" altLang="ar-SA" sz="2800" b="1" dirty="0"/>
              <a:t>biuret complex</a:t>
            </a:r>
            <a:r>
              <a:rPr lang="en-US" altLang="ar-SA" sz="2800" dirty="0"/>
              <a:t>”. </a:t>
            </a:r>
          </a:p>
          <a:p>
            <a:pPr algn="just">
              <a:defRPr/>
            </a:pPr>
            <a:r>
              <a:rPr lang="en-US" sz="2800" dirty="0"/>
              <a:t>This color change is dependent on the </a:t>
            </a:r>
            <a:r>
              <a:rPr lang="en-US" sz="2800" b="1" dirty="0"/>
              <a:t>number</a:t>
            </a:r>
            <a:r>
              <a:rPr lang="en-US" sz="2800" dirty="0"/>
              <a:t> of </a:t>
            </a:r>
            <a:r>
              <a:rPr lang="en-US" sz="2800" b="1" dirty="0"/>
              <a:t>peptide bonds</a:t>
            </a:r>
            <a:r>
              <a:rPr lang="en-US" sz="2800" dirty="0"/>
              <a:t> in the solution, so the more protein, the more intense the change. </a:t>
            </a:r>
            <a:endParaRPr lang="en-US" altLang="ar-SA" sz="2800" dirty="0"/>
          </a:p>
          <a:p>
            <a:pPr>
              <a:defRPr/>
            </a:pPr>
            <a:endParaRPr lang="en-US" altLang="ar-SA" sz="2800" b="1" i="1" dirty="0">
              <a:solidFill>
                <a:srgbClr val="C00000"/>
              </a:solidFill>
            </a:endParaRPr>
          </a:p>
          <a:p>
            <a:pPr>
              <a:defRPr/>
            </a:pPr>
            <a:endParaRPr lang="ar-SA" sz="2800" dirty="0"/>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1076</Words>
  <Application>Microsoft Office PowerPoint</Application>
  <PresentationFormat>On-screen Show (4:3)</PresentationFormat>
  <Paragraphs>90</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Aparajita</vt:lpstr>
      <vt:lpstr>Arial</vt:lpstr>
      <vt:lpstr>Calibri</vt:lpstr>
      <vt:lpstr>Corbel</vt:lpstr>
      <vt:lpstr>Times New Roman</vt:lpstr>
      <vt:lpstr>Wingdings</vt:lpstr>
      <vt:lpstr>Wingdings 2</vt:lpstr>
      <vt:lpstr>Basis</vt:lpstr>
      <vt:lpstr>LAB 6 : Qualitative tests of PROTEINS &amp; AMINO ACIDS </vt:lpstr>
      <vt:lpstr>Amino acids &amp; Protein Analysis </vt:lpstr>
      <vt:lpstr>Millon’s Test</vt:lpstr>
      <vt:lpstr>Principle: </vt:lpstr>
      <vt:lpstr>PowerPoint Presentation</vt:lpstr>
      <vt:lpstr>Lead Sulfite Test</vt:lpstr>
      <vt:lpstr>PowerPoint Presentation</vt:lpstr>
      <vt:lpstr>Procedure </vt:lpstr>
      <vt:lpstr>Biuret Test </vt:lpstr>
      <vt:lpstr>A chelate is a chemical compound composed of a metal ion and a chelating agent. A chelating agent is a substance whose molecules can form several bonds to a single metal ion. In other words, a chelating agent is a multidentate ligand. </vt:lpstr>
      <vt:lpstr>Procedure </vt:lpstr>
      <vt:lpstr>PowerPoint Presentation</vt:lpstr>
      <vt:lpstr>Albumin Test </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 Qualitative tests of Carbohydrate</dc:title>
  <dc:creator>Maher</dc:creator>
  <cp:lastModifiedBy>Maher</cp:lastModifiedBy>
  <cp:revision>36</cp:revision>
  <dcterms:created xsi:type="dcterms:W3CDTF">2020-11-09T22:24:45Z</dcterms:created>
  <dcterms:modified xsi:type="dcterms:W3CDTF">2021-01-11T22:00:46Z</dcterms:modified>
</cp:coreProperties>
</file>