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handoutMasterIdLst>
    <p:handoutMasterId r:id="rId38"/>
  </p:handoutMasterIdLst>
  <p:sldIdLst>
    <p:sldId id="256" r:id="rId2"/>
    <p:sldId id="278" r:id="rId3"/>
    <p:sldId id="403" r:id="rId4"/>
    <p:sldId id="404" r:id="rId5"/>
    <p:sldId id="399" r:id="rId6"/>
    <p:sldId id="406" r:id="rId7"/>
    <p:sldId id="494" r:id="rId8"/>
    <p:sldId id="408" r:id="rId9"/>
    <p:sldId id="409" r:id="rId10"/>
    <p:sldId id="421" r:id="rId11"/>
    <p:sldId id="419" r:id="rId12"/>
    <p:sldId id="412" r:id="rId13"/>
    <p:sldId id="430" r:id="rId14"/>
    <p:sldId id="432" r:id="rId15"/>
    <p:sldId id="495" r:id="rId16"/>
    <p:sldId id="435" r:id="rId17"/>
    <p:sldId id="427" r:id="rId18"/>
    <p:sldId id="428" r:id="rId19"/>
    <p:sldId id="429" r:id="rId20"/>
    <p:sldId id="417" r:id="rId21"/>
    <p:sldId id="407" r:id="rId22"/>
    <p:sldId id="259" r:id="rId23"/>
    <p:sldId id="281" r:id="rId24"/>
    <p:sldId id="436" r:id="rId25"/>
    <p:sldId id="496" r:id="rId26"/>
    <p:sldId id="498" r:id="rId27"/>
    <p:sldId id="499" r:id="rId28"/>
    <p:sldId id="497" r:id="rId29"/>
    <p:sldId id="492" r:id="rId30"/>
    <p:sldId id="451" r:id="rId31"/>
    <p:sldId id="454" r:id="rId32"/>
    <p:sldId id="501" r:id="rId33"/>
    <p:sldId id="261" r:id="rId34"/>
    <p:sldId id="500" r:id="rId35"/>
    <p:sldId id="386" r:id="rId36"/>
  </p:sldIdLst>
  <p:sldSz cx="9144000" cy="6858000" type="screen4x3"/>
  <p:notesSz cx="6735763" cy="986948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6120" autoAdjust="0"/>
  </p:normalViewPr>
  <p:slideViewPr>
    <p:cSldViewPr>
      <p:cViewPr>
        <p:scale>
          <a:sx n="69" d="100"/>
          <a:sy n="69" d="100"/>
        </p:scale>
        <p:origin x="-1416"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16A2C7FF-3F78-4353-89A4-B88FDFC507AD}" type="datetime1">
              <a:rPr lang="en-US" smtClean="0"/>
              <a:pPr/>
              <a:t>1/9/2018</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780D1A06-2E8C-48DA-A67C-5886CED57B92}" type="slidenum">
              <a:rPr lang="ar-IQ" smtClean="0"/>
              <a:pPr/>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78324B90-CD3E-4FE0-94B9-A15949AEC898}" type="datetime1">
              <a:rPr lang="en-US" smtClean="0"/>
              <a:pPr/>
              <a:t>1/9/2018</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353C2466-02C4-4FFE-94AC-13579DF08AB5}" type="slidenum">
              <a:rPr lang="en-US" smtClean="0"/>
              <a:pPr/>
              <a:t>‹#›</a:t>
            </a:fld>
            <a:endParaRPr lang="en-US"/>
          </a:p>
        </p:txBody>
      </p:sp>
    </p:spTree>
    <p:extLst>
      <p:ext uri="{BB962C8B-B14F-4D97-AF65-F5344CB8AC3E}">
        <p14:creationId xmlns:p14="http://schemas.microsoft.com/office/powerpoint/2010/main" xmlns="" val="2964832661"/>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a:t>
            </a:fld>
            <a:endParaRPr lang="en-US"/>
          </a:p>
        </p:txBody>
      </p:sp>
      <p:sp>
        <p:nvSpPr>
          <p:cNvPr id="5" name="Date Placeholder 4"/>
          <p:cNvSpPr>
            <a:spLocks noGrp="1"/>
          </p:cNvSpPr>
          <p:nvPr>
            <p:ph type="dt" idx="11"/>
          </p:nvPr>
        </p:nvSpPr>
        <p:spPr/>
        <p:txBody>
          <a:bodyPr/>
          <a:lstStyle/>
          <a:p>
            <a:fld id="{750C0705-22BA-4160-99F9-4873964C6968}" type="datetime1">
              <a:rPr lang="en-US" smtClean="0"/>
              <a:pPr/>
              <a:t>1/9/2018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786C36E-4A44-40A1-BA38-7F2CF97DA224}" type="slidenum">
              <a:rPr lang="ar-IQ" smtClean="0"/>
              <a:pPr/>
              <a:t>10</a:t>
            </a:fld>
            <a:endParaRPr lang="ar-IQ"/>
          </a:p>
        </p:txBody>
      </p:sp>
      <p:sp>
        <p:nvSpPr>
          <p:cNvPr id="5" name="Date Placeholder 4"/>
          <p:cNvSpPr>
            <a:spLocks noGrp="1"/>
          </p:cNvSpPr>
          <p:nvPr>
            <p:ph type="dt" idx="11"/>
          </p:nvPr>
        </p:nvSpPr>
        <p:spPr/>
        <p:txBody>
          <a:bodyPr/>
          <a:lstStyle/>
          <a:p>
            <a:fld id="{926C84B3-1DA5-4708-BC27-706466E5D070}" type="datetime1">
              <a:rPr lang="en-US" smtClean="0"/>
              <a:pPr/>
              <a:t>1/9/2018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11</a:t>
            </a:fld>
            <a:endParaRPr lang="en-US"/>
          </a:p>
        </p:txBody>
      </p:sp>
      <p:sp>
        <p:nvSpPr>
          <p:cNvPr id="5" name="Date Placeholder 4"/>
          <p:cNvSpPr>
            <a:spLocks noGrp="1"/>
          </p:cNvSpPr>
          <p:nvPr>
            <p:ph type="dt" idx="11"/>
          </p:nvPr>
        </p:nvSpPr>
        <p:spPr/>
        <p:txBody>
          <a:bodyPr/>
          <a:lstStyle/>
          <a:p>
            <a:fld id="{347E4DF8-B28C-405A-8AA4-6437B4BB8381}" type="datetime1">
              <a:rPr lang="en-US" smtClean="0"/>
              <a:pPr/>
              <a:t>1/9/2018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12</a:t>
            </a:fld>
            <a:endParaRPr lang="en-US"/>
          </a:p>
        </p:txBody>
      </p:sp>
      <p:sp>
        <p:nvSpPr>
          <p:cNvPr id="5" name="Date Placeholder 4"/>
          <p:cNvSpPr>
            <a:spLocks noGrp="1"/>
          </p:cNvSpPr>
          <p:nvPr>
            <p:ph type="dt" idx="11"/>
          </p:nvPr>
        </p:nvSpPr>
        <p:spPr/>
        <p:txBody>
          <a:bodyPr/>
          <a:lstStyle/>
          <a:p>
            <a:fld id="{D946DAC7-B8C8-497A-8A98-040FBFC55838}" type="datetime1">
              <a:rPr lang="en-US" smtClean="0"/>
              <a:pPr/>
              <a:t>1/9/2018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13</a:t>
            </a:fld>
            <a:endParaRPr lang="en-US"/>
          </a:p>
        </p:txBody>
      </p:sp>
      <p:sp>
        <p:nvSpPr>
          <p:cNvPr id="5" name="Date Placeholder 4"/>
          <p:cNvSpPr>
            <a:spLocks noGrp="1"/>
          </p:cNvSpPr>
          <p:nvPr>
            <p:ph type="dt" idx="11"/>
          </p:nvPr>
        </p:nvSpPr>
        <p:spPr/>
        <p:txBody>
          <a:bodyPr/>
          <a:lstStyle/>
          <a:p>
            <a:fld id="{E2F68D6B-DB07-4DD1-8886-AD378C3A27F1}" type="datetime1">
              <a:rPr lang="en-US" smtClean="0"/>
              <a:pPr/>
              <a:t>1/9/2018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14</a:t>
            </a:fld>
            <a:endParaRPr lang="en-US"/>
          </a:p>
        </p:txBody>
      </p:sp>
      <p:sp>
        <p:nvSpPr>
          <p:cNvPr id="5" name="Date Placeholder 4"/>
          <p:cNvSpPr>
            <a:spLocks noGrp="1"/>
          </p:cNvSpPr>
          <p:nvPr>
            <p:ph type="dt" idx="11"/>
          </p:nvPr>
        </p:nvSpPr>
        <p:spPr/>
        <p:txBody>
          <a:bodyPr/>
          <a:lstStyle/>
          <a:p>
            <a:fld id="{202577F8-02CF-4ADB-980D-EB07A5694A95}" type="datetime1">
              <a:rPr lang="en-US" smtClean="0"/>
              <a:pPr/>
              <a:t>1/9/2018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Palmitic</a:t>
            </a:r>
            <a:r>
              <a:rPr lang="en-US" dirty="0" smtClean="0"/>
              <a:t> acid (</a:t>
            </a:r>
            <a:r>
              <a:rPr lang="en-US" dirty="0" err="1" smtClean="0"/>
              <a:t>palmitate</a:t>
            </a:r>
            <a:r>
              <a:rPr lang="en-US" dirty="0" smtClean="0"/>
              <a:t>) is the primary end product of fatty acid synthesis.</a:t>
            </a:r>
            <a:endParaRPr lang="ar-IQ" dirty="0"/>
          </a:p>
        </p:txBody>
      </p:sp>
      <p:sp>
        <p:nvSpPr>
          <p:cNvPr id="4" name="Slide Number Placeholder 3"/>
          <p:cNvSpPr>
            <a:spLocks noGrp="1"/>
          </p:cNvSpPr>
          <p:nvPr>
            <p:ph type="sldNum" sz="quarter" idx="10"/>
          </p:nvPr>
        </p:nvSpPr>
        <p:spPr/>
        <p:txBody>
          <a:bodyPr/>
          <a:lstStyle/>
          <a:p>
            <a:fld id="{353C2466-02C4-4FFE-94AC-13579DF08AB5}" type="slidenum">
              <a:rPr lang="en-US" smtClean="0"/>
              <a:pPr/>
              <a:t>15</a:t>
            </a:fld>
            <a:endParaRPr lang="en-US"/>
          </a:p>
        </p:txBody>
      </p:sp>
      <p:sp>
        <p:nvSpPr>
          <p:cNvPr id="5" name="Date Placeholder 4"/>
          <p:cNvSpPr>
            <a:spLocks noGrp="1"/>
          </p:cNvSpPr>
          <p:nvPr>
            <p:ph type="dt" idx="11"/>
          </p:nvPr>
        </p:nvSpPr>
        <p:spPr/>
        <p:txBody>
          <a:bodyPr/>
          <a:lstStyle/>
          <a:p>
            <a:fld id="{D6AF0346-416D-4E7E-A40B-F14F845186E3}" type="datetime1">
              <a:rPr lang="en-US" smtClean="0"/>
              <a:pPr/>
              <a:t>1/9/2018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16</a:t>
            </a:fld>
            <a:endParaRPr lang="ar-SA"/>
          </a:p>
        </p:txBody>
      </p:sp>
      <p:sp>
        <p:nvSpPr>
          <p:cNvPr id="5" name="Date Placeholder 4"/>
          <p:cNvSpPr>
            <a:spLocks noGrp="1"/>
          </p:cNvSpPr>
          <p:nvPr>
            <p:ph type="dt" idx="11"/>
          </p:nvPr>
        </p:nvSpPr>
        <p:spPr/>
        <p:txBody>
          <a:bodyPr/>
          <a:lstStyle/>
          <a:p>
            <a:fld id="{E3E5DFBD-9189-45CD-A2CD-44B8C9F23D5D}" type="datetime1">
              <a:rPr lang="en-US" smtClean="0"/>
              <a:pPr/>
              <a:t>1/9/2018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10001D2-6EB2-4DBA-B14E-021B5F650194}" type="slidenum">
              <a:rPr lang="ar-SA" smtClean="0"/>
              <a:pPr>
                <a:defRPr/>
              </a:pPr>
              <a:t>17</a:t>
            </a:fld>
            <a:endParaRPr lang="ar-SA"/>
          </a:p>
        </p:txBody>
      </p:sp>
      <p:sp>
        <p:nvSpPr>
          <p:cNvPr id="5" name="Date Placeholder 4"/>
          <p:cNvSpPr>
            <a:spLocks noGrp="1"/>
          </p:cNvSpPr>
          <p:nvPr>
            <p:ph type="dt" idx="11"/>
          </p:nvPr>
        </p:nvSpPr>
        <p:spPr/>
        <p:txBody>
          <a:bodyPr/>
          <a:lstStyle/>
          <a:p>
            <a:fld id="{E3F71B07-661A-42C0-A523-43743359420F}" type="datetime1">
              <a:rPr lang="en-US" smtClean="0"/>
              <a:pPr/>
              <a:t>1/9/2018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18</a:t>
            </a:fld>
            <a:endParaRPr lang="en-US"/>
          </a:p>
        </p:txBody>
      </p:sp>
      <p:sp>
        <p:nvSpPr>
          <p:cNvPr id="5" name="Date Placeholder 4"/>
          <p:cNvSpPr>
            <a:spLocks noGrp="1"/>
          </p:cNvSpPr>
          <p:nvPr>
            <p:ph type="dt" idx="11"/>
          </p:nvPr>
        </p:nvSpPr>
        <p:spPr/>
        <p:txBody>
          <a:bodyPr/>
          <a:lstStyle/>
          <a:p>
            <a:fld id="{4709EAA9-992F-44D2-B9C8-AB3DA5F70851}" type="datetime1">
              <a:rPr lang="en-US" smtClean="0"/>
              <a:pPr/>
              <a:t>1/9/2018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19</a:t>
            </a:fld>
            <a:endParaRPr lang="en-US"/>
          </a:p>
        </p:txBody>
      </p:sp>
      <p:sp>
        <p:nvSpPr>
          <p:cNvPr id="5" name="Date Placeholder 4"/>
          <p:cNvSpPr>
            <a:spLocks noGrp="1"/>
          </p:cNvSpPr>
          <p:nvPr>
            <p:ph type="dt" idx="11"/>
          </p:nvPr>
        </p:nvSpPr>
        <p:spPr/>
        <p:txBody>
          <a:bodyPr/>
          <a:lstStyle/>
          <a:p>
            <a:fld id="{D364F295-71C5-40E7-81C5-C8D810D59B52}" type="datetime1">
              <a:rPr lang="en-US" smtClean="0"/>
              <a:pPr/>
              <a:t>1/9/2018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a:t>
            </a:fld>
            <a:endParaRPr lang="en-US"/>
          </a:p>
        </p:txBody>
      </p:sp>
      <p:sp>
        <p:nvSpPr>
          <p:cNvPr id="5" name="Date Placeholder 4"/>
          <p:cNvSpPr>
            <a:spLocks noGrp="1"/>
          </p:cNvSpPr>
          <p:nvPr>
            <p:ph type="dt" idx="11"/>
          </p:nvPr>
        </p:nvSpPr>
        <p:spPr/>
        <p:txBody>
          <a:bodyPr/>
          <a:lstStyle/>
          <a:p>
            <a:fld id="{F105AC9E-453D-4E6C-B5E3-4111FF6B3271}" type="datetime1">
              <a:rPr lang="en-US" smtClean="0"/>
              <a:pPr/>
              <a:t>1/9/2018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20</a:t>
            </a:fld>
            <a:endParaRPr lang="en-US"/>
          </a:p>
        </p:txBody>
      </p:sp>
      <p:sp>
        <p:nvSpPr>
          <p:cNvPr id="5" name="Date Placeholder 4"/>
          <p:cNvSpPr>
            <a:spLocks noGrp="1"/>
          </p:cNvSpPr>
          <p:nvPr>
            <p:ph type="dt" idx="11"/>
          </p:nvPr>
        </p:nvSpPr>
        <p:spPr/>
        <p:txBody>
          <a:bodyPr/>
          <a:lstStyle/>
          <a:p>
            <a:fld id="{8CF51384-77D1-43B7-8A33-F5ABFEF6B467}" type="datetime1">
              <a:rPr lang="en-US" smtClean="0"/>
              <a:pPr/>
              <a:t>1/9/2018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21</a:t>
            </a:fld>
            <a:endParaRPr lang="ar-SA"/>
          </a:p>
        </p:txBody>
      </p:sp>
      <p:sp>
        <p:nvSpPr>
          <p:cNvPr id="5" name="Date Placeholder 4"/>
          <p:cNvSpPr>
            <a:spLocks noGrp="1"/>
          </p:cNvSpPr>
          <p:nvPr>
            <p:ph type="dt" idx="11"/>
          </p:nvPr>
        </p:nvSpPr>
        <p:spPr/>
        <p:txBody>
          <a:bodyPr/>
          <a:lstStyle/>
          <a:p>
            <a:fld id="{1F0460F8-6BB6-41E2-AFFE-55807B1308B3}" type="datetime1">
              <a:rPr lang="en-US" smtClean="0"/>
              <a:pPr/>
              <a:t>1/9/2018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22</a:t>
            </a:fld>
            <a:endParaRPr lang="en-US"/>
          </a:p>
        </p:txBody>
      </p:sp>
      <p:sp>
        <p:nvSpPr>
          <p:cNvPr id="5" name="Date Placeholder 4"/>
          <p:cNvSpPr>
            <a:spLocks noGrp="1"/>
          </p:cNvSpPr>
          <p:nvPr>
            <p:ph type="dt" idx="11"/>
          </p:nvPr>
        </p:nvSpPr>
        <p:spPr/>
        <p:txBody>
          <a:bodyPr/>
          <a:lstStyle/>
          <a:p>
            <a:fld id="{0740C6C5-2C55-44E7-B526-DFF847AAFA48}" type="datetime1">
              <a:rPr lang="en-US" smtClean="0"/>
              <a:pPr/>
              <a:t>1/9/2018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621B33F8-14D0-484E-B6C2-5B2F43CE03B4}" type="slidenum">
              <a:rPr lang="ar-SA" smtClean="0"/>
              <a:pPr>
                <a:defRPr/>
              </a:pPr>
              <a:t>23</a:t>
            </a:fld>
            <a:endParaRPr lang="ar-SA"/>
          </a:p>
        </p:txBody>
      </p:sp>
      <p:sp>
        <p:nvSpPr>
          <p:cNvPr id="5" name="Date Placeholder 4"/>
          <p:cNvSpPr>
            <a:spLocks noGrp="1"/>
          </p:cNvSpPr>
          <p:nvPr>
            <p:ph type="dt" idx="11"/>
          </p:nvPr>
        </p:nvSpPr>
        <p:spPr/>
        <p:txBody>
          <a:bodyPr/>
          <a:lstStyle/>
          <a:p>
            <a:fld id="{EB3D3839-248C-4FA5-9ADD-215F8DB74B8C}" type="datetime1">
              <a:rPr lang="en-US" smtClean="0"/>
              <a:pPr/>
              <a:t>1/9/2018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10001D2-6EB2-4DBA-B14E-021B5F650194}" type="slidenum">
              <a:rPr lang="ar-SA" smtClean="0"/>
              <a:pPr>
                <a:defRPr/>
              </a:pPr>
              <a:t>24</a:t>
            </a:fld>
            <a:endParaRPr lang="ar-SA"/>
          </a:p>
        </p:txBody>
      </p:sp>
      <p:sp>
        <p:nvSpPr>
          <p:cNvPr id="5" name="Date Placeholder 4"/>
          <p:cNvSpPr>
            <a:spLocks noGrp="1"/>
          </p:cNvSpPr>
          <p:nvPr>
            <p:ph type="dt" idx="11"/>
          </p:nvPr>
        </p:nvSpPr>
        <p:spPr/>
        <p:txBody>
          <a:bodyPr/>
          <a:lstStyle/>
          <a:p>
            <a:fld id="{AB55D4D7-CD0C-4F2D-AEA9-245D029BC35B}" type="datetime1">
              <a:rPr lang="en-US" smtClean="0"/>
              <a:pPr/>
              <a:t>1/9/2018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25</a:t>
            </a:fld>
            <a:endParaRPr lang="en-US"/>
          </a:p>
        </p:txBody>
      </p:sp>
      <p:sp>
        <p:nvSpPr>
          <p:cNvPr id="5" name="Date Placeholder 4"/>
          <p:cNvSpPr>
            <a:spLocks noGrp="1"/>
          </p:cNvSpPr>
          <p:nvPr>
            <p:ph type="dt" idx="11"/>
          </p:nvPr>
        </p:nvSpPr>
        <p:spPr/>
        <p:txBody>
          <a:bodyPr/>
          <a:lstStyle/>
          <a:p>
            <a:fld id="{8BD32F37-F832-4DB6-8A74-4FA7553CE5D3}" type="datetime1">
              <a:rPr lang="en-US" smtClean="0"/>
              <a:pPr/>
              <a:t>1/9/2018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F3E8A5C-03C0-43D4-90F7-CD1C7E249DE6}" type="slidenum">
              <a:rPr lang="en-US" smtClean="0"/>
              <a:pPr/>
              <a:t>26</a:t>
            </a:fld>
            <a:endParaRPr lang="en-US"/>
          </a:p>
        </p:txBody>
      </p:sp>
      <p:sp>
        <p:nvSpPr>
          <p:cNvPr id="5" name="Date Placeholder 4"/>
          <p:cNvSpPr>
            <a:spLocks noGrp="1"/>
          </p:cNvSpPr>
          <p:nvPr>
            <p:ph type="dt" idx="11"/>
          </p:nvPr>
        </p:nvSpPr>
        <p:spPr/>
        <p:txBody>
          <a:bodyPr/>
          <a:lstStyle/>
          <a:p>
            <a:fld id="{D3D569E0-65B8-49FA-B516-775DDF6BAE67}" type="datetime1">
              <a:rPr lang="en-US" smtClean="0"/>
              <a:pPr/>
              <a:t>1/9/2018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27</a:t>
            </a:fld>
            <a:endParaRPr lang="ar-SA"/>
          </a:p>
        </p:txBody>
      </p:sp>
      <p:sp>
        <p:nvSpPr>
          <p:cNvPr id="5" name="Date Placeholder 4"/>
          <p:cNvSpPr>
            <a:spLocks noGrp="1"/>
          </p:cNvSpPr>
          <p:nvPr>
            <p:ph type="dt" idx="11"/>
          </p:nvPr>
        </p:nvSpPr>
        <p:spPr/>
        <p:txBody>
          <a:bodyPr/>
          <a:lstStyle/>
          <a:p>
            <a:fld id="{B474358B-6DEA-4826-BD6C-216884ADAE4B}" type="datetime1">
              <a:rPr lang="en-US" smtClean="0"/>
              <a:pPr/>
              <a:t>1/9/2018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28</a:t>
            </a:fld>
            <a:endParaRPr lang="en-US"/>
          </a:p>
        </p:txBody>
      </p:sp>
      <p:sp>
        <p:nvSpPr>
          <p:cNvPr id="5" name="Date Placeholder 4"/>
          <p:cNvSpPr>
            <a:spLocks noGrp="1"/>
          </p:cNvSpPr>
          <p:nvPr>
            <p:ph type="dt" idx="11"/>
          </p:nvPr>
        </p:nvSpPr>
        <p:spPr/>
        <p:txBody>
          <a:bodyPr/>
          <a:lstStyle/>
          <a:p>
            <a:fld id="{B4285302-CBB8-4248-A883-C3576B2EAFB7}" type="datetime1">
              <a:rPr lang="en-US" smtClean="0"/>
              <a:pPr/>
              <a:t>1/9/2018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29</a:t>
            </a:fld>
            <a:endParaRPr lang="en-US"/>
          </a:p>
        </p:txBody>
      </p:sp>
      <p:sp>
        <p:nvSpPr>
          <p:cNvPr id="5" name="Date Placeholder 4"/>
          <p:cNvSpPr>
            <a:spLocks noGrp="1"/>
          </p:cNvSpPr>
          <p:nvPr>
            <p:ph type="dt" idx="11"/>
          </p:nvPr>
        </p:nvSpPr>
        <p:spPr/>
        <p:txBody>
          <a:bodyPr/>
          <a:lstStyle/>
          <a:p>
            <a:fld id="{1CD3FC12-5418-4FD2-993D-4AF52D10125A}" type="datetime1">
              <a:rPr lang="en-US" smtClean="0"/>
              <a:pPr/>
              <a:t>1/9/2018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3</a:t>
            </a:fld>
            <a:endParaRPr lang="en-US"/>
          </a:p>
        </p:txBody>
      </p:sp>
      <p:sp>
        <p:nvSpPr>
          <p:cNvPr id="5" name="Date Placeholder 4"/>
          <p:cNvSpPr>
            <a:spLocks noGrp="1"/>
          </p:cNvSpPr>
          <p:nvPr>
            <p:ph type="dt" idx="11"/>
          </p:nvPr>
        </p:nvSpPr>
        <p:spPr/>
        <p:txBody>
          <a:bodyPr/>
          <a:lstStyle/>
          <a:p>
            <a:fld id="{31661BBC-41F1-4EA0-8B32-4E751229FD8C}" type="datetime1">
              <a:rPr lang="en-US" smtClean="0"/>
              <a:pPr/>
              <a:t>1/9/2018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F1290-77A7-4B63-B549-4DE0507A8F88}" type="slidenum">
              <a:rPr lang="en-US"/>
              <a:pPr/>
              <a:t>30</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622D61A6-55EC-43CB-A23C-F1280C81323A}" type="datetime1">
              <a:rPr lang="en-US" smtClean="0"/>
              <a:pPr/>
              <a:t>1/9/2018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F3E8A5C-03C0-43D4-90F7-CD1C7E249DE6}" type="slidenum">
              <a:rPr lang="en-US" smtClean="0"/>
              <a:pPr/>
              <a:t>31</a:t>
            </a:fld>
            <a:endParaRPr lang="en-US"/>
          </a:p>
        </p:txBody>
      </p:sp>
      <p:sp>
        <p:nvSpPr>
          <p:cNvPr id="5" name="Date Placeholder 4"/>
          <p:cNvSpPr>
            <a:spLocks noGrp="1"/>
          </p:cNvSpPr>
          <p:nvPr>
            <p:ph type="dt" idx="11"/>
          </p:nvPr>
        </p:nvSpPr>
        <p:spPr/>
        <p:txBody>
          <a:bodyPr/>
          <a:lstStyle/>
          <a:p>
            <a:fld id="{A4C4B2B9-6CEE-4205-89BA-E3008B9D165B}" type="datetime1">
              <a:rPr lang="en-US" smtClean="0"/>
              <a:pPr/>
              <a:t>1/9/2018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32</a:t>
            </a:fld>
            <a:endParaRPr lang="en-US"/>
          </a:p>
        </p:txBody>
      </p:sp>
      <p:sp>
        <p:nvSpPr>
          <p:cNvPr id="5" name="Date Placeholder 4"/>
          <p:cNvSpPr>
            <a:spLocks noGrp="1"/>
          </p:cNvSpPr>
          <p:nvPr>
            <p:ph type="dt" idx="11"/>
          </p:nvPr>
        </p:nvSpPr>
        <p:spPr/>
        <p:txBody>
          <a:bodyPr/>
          <a:lstStyle/>
          <a:p>
            <a:fld id="{12F11631-656E-4C5C-8C67-41084F3ACD63}" type="datetime1">
              <a:rPr lang="en-US" smtClean="0"/>
              <a:pPr/>
              <a:t>1/9/2018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33</a:t>
            </a:fld>
            <a:endParaRPr lang="en-US"/>
          </a:p>
        </p:txBody>
      </p:sp>
      <p:sp>
        <p:nvSpPr>
          <p:cNvPr id="5" name="Date Placeholder 4"/>
          <p:cNvSpPr>
            <a:spLocks noGrp="1"/>
          </p:cNvSpPr>
          <p:nvPr>
            <p:ph type="dt" idx="11"/>
          </p:nvPr>
        </p:nvSpPr>
        <p:spPr/>
        <p:txBody>
          <a:bodyPr/>
          <a:lstStyle/>
          <a:p>
            <a:fld id="{6D172D1C-780C-426B-B7B3-A5DBE3712884}" type="datetime1">
              <a:rPr lang="en-US" smtClean="0"/>
              <a:pPr/>
              <a:t>1/9/2018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F3E8A5C-03C0-43D4-90F7-CD1C7E249DE6}" type="slidenum">
              <a:rPr lang="en-US" smtClean="0"/>
              <a:pPr/>
              <a:t>34</a:t>
            </a:fld>
            <a:endParaRPr lang="en-US"/>
          </a:p>
        </p:txBody>
      </p:sp>
      <p:sp>
        <p:nvSpPr>
          <p:cNvPr id="5" name="Date Placeholder 4"/>
          <p:cNvSpPr>
            <a:spLocks noGrp="1"/>
          </p:cNvSpPr>
          <p:nvPr>
            <p:ph type="dt" idx="11"/>
          </p:nvPr>
        </p:nvSpPr>
        <p:spPr/>
        <p:txBody>
          <a:bodyPr/>
          <a:lstStyle/>
          <a:p>
            <a:fld id="{78B159A1-3191-4870-AF6B-4B258CB8BCC0}" type="datetime1">
              <a:rPr lang="en-US" smtClean="0"/>
              <a:pPr/>
              <a:t>1/9/2018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6160313-98F2-42B0-B4D0-EDC7A8677A0E}" type="slidenum">
              <a:rPr lang="ar-IQ" smtClean="0"/>
              <a:pPr/>
              <a:t>35</a:t>
            </a:fld>
            <a:endParaRPr lang="ar-IQ"/>
          </a:p>
        </p:txBody>
      </p:sp>
      <p:sp>
        <p:nvSpPr>
          <p:cNvPr id="5" name="Date Placeholder 4"/>
          <p:cNvSpPr>
            <a:spLocks noGrp="1"/>
          </p:cNvSpPr>
          <p:nvPr>
            <p:ph type="dt" idx="11"/>
          </p:nvPr>
        </p:nvSpPr>
        <p:spPr/>
        <p:txBody>
          <a:bodyPr/>
          <a:lstStyle/>
          <a:p>
            <a:fld id="{F3464BC1-BF26-463B-B327-B8A21B052676}" type="datetime1">
              <a:rPr lang="en-US" smtClean="0"/>
              <a:pPr/>
              <a:t>1/9/2018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smtClean="0"/>
          </a:p>
          <a:p>
            <a:pPr algn="l" rtl="0"/>
            <a:r>
              <a:rPr lang="en-US" dirty="0" smtClean="0"/>
              <a:t>•Extremely important for brain health </a:t>
            </a:r>
          </a:p>
          <a:p>
            <a:pPr algn="l" rtl="0"/>
            <a:r>
              <a:rPr lang="en-US" dirty="0" smtClean="0"/>
              <a:t>•Cell Communication </a:t>
            </a:r>
          </a:p>
          <a:p>
            <a:pPr algn="l" rtl="0"/>
            <a:r>
              <a:rPr lang="en-US" dirty="0" smtClean="0"/>
              <a:t>–Inositol phospholipids translate extracellular signals into intracellular ones </a:t>
            </a:r>
          </a:p>
          <a:p>
            <a:pPr algn="l" rtl="0"/>
            <a:r>
              <a:rPr lang="en-US" dirty="0" smtClean="0"/>
              <a:t>–</a:t>
            </a:r>
            <a:r>
              <a:rPr lang="en-US" dirty="0" err="1" smtClean="0"/>
              <a:t>Sphingolipids</a:t>
            </a:r>
            <a:r>
              <a:rPr lang="en-US" dirty="0" smtClean="0"/>
              <a:t> are involved in cell recognition and cell </a:t>
            </a:r>
            <a:r>
              <a:rPr lang="en-US" dirty="0" err="1" smtClean="0"/>
              <a:t>signalling</a:t>
            </a:r>
            <a:r>
              <a:rPr lang="en-US" dirty="0" smtClean="0"/>
              <a:t> cascades involved in apoptosis, proliferation, inflammation and differentiation </a:t>
            </a:r>
          </a:p>
          <a:p>
            <a:endParaRPr lang="en-US" dirty="0"/>
          </a:p>
        </p:txBody>
      </p:sp>
      <p:sp>
        <p:nvSpPr>
          <p:cNvPr id="4" name="Slide Number Placeholder 3"/>
          <p:cNvSpPr>
            <a:spLocks noGrp="1"/>
          </p:cNvSpPr>
          <p:nvPr>
            <p:ph type="sldNum" sz="quarter" idx="10"/>
          </p:nvPr>
        </p:nvSpPr>
        <p:spPr/>
        <p:txBody>
          <a:bodyPr/>
          <a:lstStyle/>
          <a:p>
            <a:fld id="{353C2466-02C4-4FFE-94AC-13579DF08AB5}" type="slidenum">
              <a:rPr lang="en-US" smtClean="0"/>
              <a:pPr/>
              <a:t>4</a:t>
            </a:fld>
            <a:endParaRPr lang="en-US"/>
          </a:p>
        </p:txBody>
      </p:sp>
      <p:sp>
        <p:nvSpPr>
          <p:cNvPr id="5" name="Date Placeholder 4"/>
          <p:cNvSpPr>
            <a:spLocks noGrp="1"/>
          </p:cNvSpPr>
          <p:nvPr>
            <p:ph type="dt" idx="11"/>
          </p:nvPr>
        </p:nvSpPr>
        <p:spPr/>
        <p:txBody>
          <a:bodyPr/>
          <a:lstStyle/>
          <a:p>
            <a:fld id="{0D41B630-03E3-4DF9-A12F-2E79E705C98F}" type="datetime1">
              <a:rPr lang="en-US" smtClean="0"/>
              <a:pPr/>
              <a:t>1/9/2018</a:t>
            </a:fld>
            <a:endParaRPr lang="en-US"/>
          </a:p>
        </p:txBody>
      </p:sp>
    </p:spTree>
    <p:extLst>
      <p:ext uri="{BB962C8B-B14F-4D97-AF65-F5344CB8AC3E}">
        <p14:creationId xmlns:p14="http://schemas.microsoft.com/office/powerpoint/2010/main" xmlns="" val="199772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5</a:t>
            </a:fld>
            <a:endParaRPr lang="en-US"/>
          </a:p>
        </p:txBody>
      </p:sp>
      <p:sp>
        <p:nvSpPr>
          <p:cNvPr id="5" name="Date Placeholder 4"/>
          <p:cNvSpPr>
            <a:spLocks noGrp="1"/>
          </p:cNvSpPr>
          <p:nvPr>
            <p:ph type="dt" idx="11"/>
          </p:nvPr>
        </p:nvSpPr>
        <p:spPr/>
        <p:txBody>
          <a:bodyPr/>
          <a:lstStyle/>
          <a:p>
            <a:fld id="{947A39A9-A2AC-4099-8406-DD74DD4BCD2C}" type="datetime1">
              <a:rPr lang="en-US" smtClean="0"/>
              <a:pPr/>
              <a:t>1/9/2018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6</a:t>
            </a:fld>
            <a:endParaRPr lang="ar-SA"/>
          </a:p>
        </p:txBody>
      </p:sp>
      <p:sp>
        <p:nvSpPr>
          <p:cNvPr id="5" name="Date Placeholder 4"/>
          <p:cNvSpPr>
            <a:spLocks noGrp="1"/>
          </p:cNvSpPr>
          <p:nvPr>
            <p:ph type="dt" idx="11"/>
          </p:nvPr>
        </p:nvSpPr>
        <p:spPr/>
        <p:txBody>
          <a:bodyPr/>
          <a:lstStyle/>
          <a:p>
            <a:fld id="{F2E95D10-CCE2-4048-A5B0-0019476E8B04}" type="datetime1">
              <a:rPr lang="en-US" smtClean="0"/>
              <a:pPr/>
              <a:t>1/9/2018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7</a:t>
            </a:fld>
            <a:endParaRPr lang="ar-SA"/>
          </a:p>
        </p:txBody>
      </p:sp>
      <p:sp>
        <p:nvSpPr>
          <p:cNvPr id="5" name="Date Placeholder 4"/>
          <p:cNvSpPr>
            <a:spLocks noGrp="1"/>
          </p:cNvSpPr>
          <p:nvPr>
            <p:ph type="dt" idx="11"/>
          </p:nvPr>
        </p:nvSpPr>
        <p:spPr/>
        <p:txBody>
          <a:bodyPr/>
          <a:lstStyle/>
          <a:p>
            <a:fld id="{9FCED1C2-2CB2-4AF5-AC4F-B70865FABC59}" type="datetime1">
              <a:rPr lang="en-US" smtClean="0"/>
              <a:pPr/>
              <a:t>1/9/2018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8</a:t>
            </a:fld>
            <a:endParaRPr lang="en-US"/>
          </a:p>
        </p:txBody>
      </p:sp>
      <p:sp>
        <p:nvSpPr>
          <p:cNvPr id="5" name="Date Placeholder 4"/>
          <p:cNvSpPr>
            <a:spLocks noGrp="1"/>
          </p:cNvSpPr>
          <p:nvPr>
            <p:ph type="dt" idx="11"/>
          </p:nvPr>
        </p:nvSpPr>
        <p:spPr/>
        <p:txBody>
          <a:bodyPr/>
          <a:lstStyle/>
          <a:p>
            <a:fld id="{88E65068-06B9-429C-A791-980C6F6BC0BE}" type="datetime1">
              <a:rPr lang="en-US" smtClean="0"/>
              <a:pPr/>
              <a:t>1/9/2018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9</a:t>
            </a:fld>
            <a:endParaRPr lang="en-US"/>
          </a:p>
        </p:txBody>
      </p:sp>
      <p:sp>
        <p:nvSpPr>
          <p:cNvPr id="5" name="Date Placeholder 4"/>
          <p:cNvSpPr>
            <a:spLocks noGrp="1"/>
          </p:cNvSpPr>
          <p:nvPr>
            <p:ph type="dt" idx="11"/>
          </p:nvPr>
        </p:nvSpPr>
        <p:spPr/>
        <p:txBody>
          <a:bodyPr/>
          <a:lstStyle/>
          <a:p>
            <a:fld id="{5E848A50-20D4-4FB3-B280-321F508A30C4}" type="datetime1">
              <a:rPr lang="en-US" smtClean="0"/>
              <a:pPr/>
              <a:t>1/9/2018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DB978-6A0D-4B3E-ABF1-7E346AE10A62}"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197965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DB978-6A0D-4B3E-ABF1-7E346AE10A62}"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200906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DB978-6A0D-4B3E-ABF1-7E346AE10A62}"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1017772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A6CDB1E-FEBE-4CC7-B142-C13679AC90D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685800" y="1981200"/>
            <a:ext cx="7772400" cy="4114800"/>
          </a:xfrm>
        </p:spPr>
        <p:txBody>
          <a:bodyPr/>
          <a:lstStyle/>
          <a:p>
            <a:endParaRPr lang="ar-IQ"/>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C062B5A-17C0-4727-B3DF-DD887B8966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0120985-F641-44F7-9AEF-6BDEAF509A3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4648200" y="1981200"/>
            <a:ext cx="3810000" cy="4114800"/>
          </a:xfrm>
        </p:spPr>
        <p:txBody>
          <a:bodyPr/>
          <a:lstStyle/>
          <a:p>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9F98C5E-6BE5-4E82-84DB-6058000E80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DB978-6A0D-4B3E-ABF1-7E346AE10A62}"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57037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DB978-6A0D-4B3E-ABF1-7E346AE10A62}"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292888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DB978-6A0D-4B3E-ABF1-7E346AE10A62}"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410756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DB978-6A0D-4B3E-ABF1-7E346AE10A62}" type="datetimeFigureOut">
              <a:rPr lang="en-US" smtClean="0"/>
              <a:pPr/>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4522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DB978-6A0D-4B3E-ABF1-7E346AE10A62}" type="datetimeFigureOut">
              <a:rPr lang="en-US" smtClean="0"/>
              <a:pPr/>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219084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DB978-6A0D-4B3E-ABF1-7E346AE10A62}" type="datetimeFigureOut">
              <a:rPr lang="en-US" smtClean="0"/>
              <a:pPr/>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224004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DB978-6A0D-4B3E-ABF1-7E346AE10A62}"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140161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DB978-6A0D-4B3E-ABF1-7E346AE10A62}"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288872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EEDB978-6A0D-4B3E-ABF1-7E346AE10A62}" type="datetimeFigureOut">
              <a:rPr lang="en-US" smtClean="0"/>
              <a:pPr/>
              <a:t>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2A9382-80F1-4A2F-AD0E-A6F8C3CD4AAD}" type="slidenum">
              <a:rPr lang="en-US" smtClean="0"/>
              <a:pPr/>
              <a:t>‹#›</a:t>
            </a:fld>
            <a:endParaRPr lang="en-US"/>
          </a:p>
        </p:txBody>
      </p:sp>
    </p:spTree>
    <p:extLst>
      <p:ext uri="{BB962C8B-B14F-4D97-AF65-F5344CB8AC3E}">
        <p14:creationId xmlns:p14="http://schemas.microsoft.com/office/powerpoint/2010/main" xmlns="" val="312750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 id="2147483671" r:id="rId14"/>
    <p:sldLayoutId id="2147483672" r:id="rId1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714357"/>
            <a:ext cx="7772400" cy="1357321"/>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Lipids</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Physiologic Significance</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3214678" y="4929198"/>
            <a:ext cx="5614982" cy="92869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Lec</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 Dr</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Shaimaa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Munther</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ChangeAspect="1" noChangeArrowheads="1"/>
          </p:cNvPicPr>
          <p:nvPr/>
        </p:nvPicPr>
        <p:blipFill>
          <a:blip r:embed="rId3"/>
          <a:srcRect t="1678" r="52020" b="48671"/>
          <a:stretch>
            <a:fillRect/>
          </a:stretch>
        </p:blipFill>
        <p:spPr bwMode="auto">
          <a:xfrm>
            <a:off x="642910" y="2357430"/>
            <a:ext cx="3511550" cy="2449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95983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fig05_08"/>
          <p:cNvPicPr>
            <a:picLocks noChangeAspect="1" noChangeArrowheads="1"/>
          </p:cNvPicPr>
          <p:nvPr/>
        </p:nvPicPr>
        <p:blipFill>
          <a:blip r:embed="rId3"/>
          <a:srcRect/>
          <a:stretch>
            <a:fillRect/>
          </a:stretch>
        </p:blipFill>
        <p:spPr bwMode="auto">
          <a:xfrm>
            <a:off x="228600" y="1468438"/>
            <a:ext cx="8558242" cy="4779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4" name="Rectangle 4"/>
          <p:cNvSpPr>
            <a:spLocks noChangeArrowheads="1"/>
          </p:cNvSpPr>
          <p:nvPr/>
        </p:nvSpPr>
        <p:spPr bwMode="auto">
          <a:xfrm>
            <a:off x="152400" y="457200"/>
            <a:ext cx="8774113" cy="647700"/>
          </a:xfrm>
          <a:prstGeom prst="rect">
            <a:avLst/>
          </a:prstGeom>
          <a:noFill/>
          <a:ln w="9525">
            <a:noFill/>
            <a:miter lim="800000"/>
            <a:headEnd/>
            <a:tailEnd/>
          </a:ln>
          <a:effectLst/>
        </p:spPr>
        <p:txBody>
          <a:bodyPr wrap="none">
            <a:spAutoFit/>
          </a:bodyPr>
          <a:lstStyle/>
          <a:p>
            <a:pPr eaLnBrk="0" hangingPunct="0"/>
            <a:r>
              <a:rPr lang="en-US" sz="3600" i="1">
                <a:solidFill>
                  <a:schemeClr val="tx2"/>
                </a:solidFill>
                <a:latin typeface="Verdana" pitchFamily="34" charset="0"/>
              </a:rPr>
              <a:t>Cis</a:t>
            </a:r>
            <a:r>
              <a:rPr lang="en-US" sz="3600">
                <a:solidFill>
                  <a:schemeClr val="tx2"/>
                </a:solidFill>
                <a:latin typeface="Verdana" pitchFamily="34" charset="0"/>
              </a:rPr>
              <a:t>- and </a:t>
            </a:r>
            <a:r>
              <a:rPr lang="en-US" sz="3600" i="1">
                <a:solidFill>
                  <a:schemeClr val="tx2"/>
                </a:solidFill>
                <a:latin typeface="Verdana" pitchFamily="34" charset="0"/>
              </a:rPr>
              <a:t>Trans</a:t>
            </a:r>
            <a:r>
              <a:rPr lang="en-US" sz="3600">
                <a:solidFill>
                  <a:schemeClr val="tx2"/>
                </a:solidFill>
                <a:latin typeface="Verdana" pitchFamily="34" charset="0"/>
              </a:rPr>
              <a:t>-Fatty Acids Compared</a:t>
            </a:r>
            <a:endParaRPr lang="en-US" sz="4400">
              <a:solidFill>
                <a:schemeClr val="tx2"/>
              </a:solidFill>
              <a:latin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Fatty acids may occur as saturated , monounsaturated or polyunsaturated </a:t>
            </a:r>
            <a:endParaRPr lang="ar-IQ" dirty="0"/>
          </a:p>
        </p:txBody>
      </p:sp>
      <p:pic>
        <p:nvPicPr>
          <p:cNvPr id="2050" name="Picture 2"/>
          <p:cNvPicPr>
            <a:picLocks noGrp="1" noChangeAspect="1" noChangeArrowheads="1"/>
          </p:cNvPicPr>
          <p:nvPr>
            <p:ph idx="1"/>
          </p:nvPr>
        </p:nvPicPr>
        <p:blipFill>
          <a:blip r:embed="rId3"/>
          <a:srcRect/>
          <a:stretch>
            <a:fillRect/>
          </a:stretch>
        </p:blipFill>
        <p:spPr bwMode="auto">
          <a:xfrm>
            <a:off x="928662" y="1643050"/>
            <a:ext cx="7215238"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Fatty Acid Nomenclature </a:t>
            </a:r>
            <a:endParaRPr lang="ar-IQ" dirty="0"/>
          </a:p>
        </p:txBody>
      </p:sp>
      <p:sp>
        <p:nvSpPr>
          <p:cNvPr id="6" name="Content Placeholder 5"/>
          <p:cNvSpPr>
            <a:spLocks noGrp="1"/>
          </p:cNvSpPr>
          <p:nvPr>
            <p:ph idx="1"/>
          </p:nvPr>
        </p:nvSpPr>
        <p:spPr>
          <a:xfrm>
            <a:off x="457200" y="1600200"/>
            <a:ext cx="8229600" cy="4829196"/>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endParaRPr lang="ar-IQ" dirty="0" smtClean="0"/>
          </a:p>
          <a:p>
            <a:pPr marL="514350" indent="-514350" algn="justLow" rtl="0">
              <a:buFont typeface="+mj-lt"/>
              <a:buAutoNum type="arabicPeriod"/>
            </a:pPr>
            <a:r>
              <a:rPr lang="en-US" dirty="0" smtClean="0">
                <a:latin typeface="Times New Roman" pitchFamily="18" charset="0"/>
                <a:cs typeface="Times New Roman" pitchFamily="18" charset="0"/>
              </a:rPr>
              <a:t>Fatty acids could be named using  common names (e.g., oleic, </a:t>
            </a:r>
            <a:r>
              <a:rPr lang="en-US" dirty="0" err="1" smtClean="0">
                <a:latin typeface="Times New Roman" pitchFamily="18" charset="0"/>
                <a:cs typeface="Times New Roman" pitchFamily="18" charset="0"/>
              </a:rPr>
              <a:t>stearic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palmitic</a:t>
            </a:r>
            <a:r>
              <a:rPr lang="en-US" dirty="0" smtClean="0">
                <a:latin typeface="Times New Roman" pitchFamily="18" charset="0"/>
                <a:cs typeface="Times New Roman" pitchFamily="18" charset="0"/>
              </a:rPr>
              <a:t> acid) </a:t>
            </a:r>
          </a:p>
          <a:p>
            <a:pPr marL="514350" indent="-514350" algn="justLow" rtl="0">
              <a:buNone/>
            </a:pPr>
            <a:endParaRPr lang="en-US" dirty="0" smtClean="0">
              <a:latin typeface="Times New Roman" pitchFamily="18" charset="0"/>
              <a:cs typeface="Times New Roman" pitchFamily="18" charset="0"/>
            </a:endParaRPr>
          </a:p>
          <a:p>
            <a:pPr marL="514350" indent="-514350" algn="justLow" rtl="0">
              <a:buFont typeface="+mj-lt"/>
              <a:buAutoNum type="arabicPeriod"/>
            </a:pPr>
            <a:r>
              <a:rPr lang="en-US" b="1" dirty="0" smtClean="0">
                <a:latin typeface="Times New Roman" pitchFamily="18" charset="0"/>
                <a:cs typeface="Times New Roman" pitchFamily="18" charset="0"/>
              </a:rPr>
              <a:t>Fatty Acids also could be named  using the</a:t>
            </a:r>
            <a:r>
              <a:rPr lang="en-US" dirty="0" smtClean="0">
                <a:latin typeface="Times New Roman" pitchFamily="18" charset="0"/>
                <a:cs typeface="Times New Roman" pitchFamily="18" charset="0"/>
              </a:rPr>
              <a:t> </a:t>
            </a:r>
            <a:r>
              <a:rPr lang="en-US" b="1" dirty="0" smtClean="0">
                <a:solidFill>
                  <a:schemeClr val="tx2">
                    <a:lumMod val="75000"/>
                  </a:schemeClr>
                </a:solidFill>
                <a:latin typeface="Times New Roman" pitchFamily="18" charset="0"/>
                <a:cs typeface="Times New Roman" pitchFamily="18" charset="0"/>
              </a:rPr>
              <a:t>Systematic names are based on IUPAC nomenclature </a:t>
            </a:r>
            <a:r>
              <a:rPr lang="en-US" b="1" dirty="0" smtClean="0">
                <a:latin typeface="Times New Roman" pitchFamily="18" charset="0"/>
                <a:cs typeface="Times New Roman" pitchFamily="18" charset="0"/>
              </a:rPr>
              <a:t>: </a:t>
            </a:r>
          </a:p>
          <a:p>
            <a:pPr marL="514350" indent="-514350" algn="justLow" rtl="0">
              <a:buNone/>
            </a:pPr>
            <a:endParaRPr lang="en-US" b="1" dirty="0" smtClean="0">
              <a:latin typeface="Times New Roman" pitchFamily="18" charset="0"/>
              <a:cs typeface="Times New Roman" pitchFamily="18" charset="0"/>
            </a:endParaRPr>
          </a:p>
          <a:p>
            <a:pPr lvl="1" algn="justLow" rtl="0"/>
            <a:r>
              <a:rPr lang="en-US" sz="3200" dirty="0" smtClean="0">
                <a:latin typeface="Times New Roman" pitchFamily="18" charset="0"/>
                <a:cs typeface="Times New Roman" pitchFamily="18" charset="0"/>
              </a:rPr>
              <a:t>This system is  most frequently used, in which the fatty acid named after the hydrocarbon with the same number and arrangement of carbon atoms, with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oic</a:t>
            </a:r>
            <a:r>
              <a:rPr lang="en-US" b="1" dirty="0" smtClean="0">
                <a:latin typeface="Times New Roman" pitchFamily="18" charset="0"/>
                <a:cs typeface="Times New Roman" pitchFamily="18" charset="0"/>
              </a:rPr>
              <a:t> being substituted </a:t>
            </a:r>
            <a:r>
              <a:rPr lang="en-US" dirty="0" smtClean="0">
                <a:latin typeface="Times New Roman" pitchFamily="18" charset="0"/>
                <a:cs typeface="Times New Roman" pitchFamily="18" charset="0"/>
              </a:rPr>
              <a:t>for the final </a:t>
            </a:r>
            <a:r>
              <a:rPr lang="en-US" b="1" dirty="0" smtClean="0">
                <a:latin typeface="Times New Roman" pitchFamily="18" charset="0"/>
                <a:cs typeface="Times New Roman" pitchFamily="18" charset="0"/>
              </a:rPr>
              <a:t>-e (</a:t>
            </a:r>
            <a:r>
              <a:rPr lang="en-US" b="1" dirty="0" err="1" smtClean="0">
                <a:latin typeface="Times New Roman" pitchFamily="18" charset="0"/>
                <a:cs typeface="Times New Roman" pitchFamily="18" charset="0"/>
              </a:rPr>
              <a:t>Genevan</a:t>
            </a:r>
            <a:r>
              <a:rPr lang="en-US" b="1" dirty="0" smtClean="0">
                <a:latin typeface="Times New Roman" pitchFamily="18" charset="0"/>
                <a:cs typeface="Times New Roman" pitchFamily="18" charset="0"/>
              </a:rPr>
              <a:t> system). </a:t>
            </a:r>
          </a:p>
          <a:p>
            <a:pPr lvl="1" algn="justLow" rtl="0">
              <a:buNone/>
            </a:pPr>
            <a:endParaRPr lang="en-US" b="1" dirty="0" smtClean="0">
              <a:latin typeface="Times New Roman" pitchFamily="18" charset="0"/>
              <a:cs typeface="Times New Roman" pitchFamily="18" charset="0"/>
            </a:endParaRPr>
          </a:p>
          <a:p>
            <a:pPr lvl="1" algn="justLow" rtl="0"/>
            <a:r>
              <a:rPr lang="en-US" b="1" dirty="0" smtClean="0">
                <a:latin typeface="Times New Roman" pitchFamily="18" charset="0"/>
                <a:cs typeface="Times New Roman" pitchFamily="18" charset="0"/>
              </a:rPr>
              <a:t>Thus, saturated acids end in -</a:t>
            </a:r>
            <a:r>
              <a:rPr lang="en-US" b="1" dirty="0" err="1" smtClean="0">
                <a:latin typeface="Times New Roman" pitchFamily="18" charset="0"/>
                <a:cs typeface="Times New Roman" pitchFamily="18" charset="0"/>
              </a:rPr>
              <a:t>anoic</a:t>
            </a:r>
            <a:r>
              <a:rPr lang="en-US" b="1" dirty="0" smtClean="0">
                <a:latin typeface="Times New Roman" pitchFamily="18" charset="0"/>
                <a:cs typeface="Times New Roman" pitchFamily="18" charset="0"/>
              </a:rPr>
              <a:t>, for example, </a:t>
            </a:r>
            <a:r>
              <a:rPr lang="en-US" b="1" dirty="0" err="1" smtClean="0">
                <a:latin typeface="Times New Roman" pitchFamily="18" charset="0"/>
                <a:cs typeface="Times New Roman" pitchFamily="18" charset="0"/>
              </a:rPr>
              <a:t>octanoic</a:t>
            </a:r>
            <a:r>
              <a:rPr lang="en-US" b="1" dirty="0" smtClean="0">
                <a:latin typeface="Times New Roman" pitchFamily="18" charset="0"/>
                <a:cs typeface="Times New Roman" pitchFamily="18" charset="0"/>
              </a:rPr>
              <a:t> acid, and unsaturated acids with double bonds end in -</a:t>
            </a:r>
            <a:r>
              <a:rPr lang="en-US" b="1" dirty="0" err="1" smtClean="0">
                <a:latin typeface="Times New Roman" pitchFamily="18" charset="0"/>
                <a:cs typeface="Times New Roman" pitchFamily="18" charset="0"/>
              </a:rPr>
              <a:t>enoic</a:t>
            </a:r>
            <a:r>
              <a:rPr lang="en-US" b="1" dirty="0" smtClean="0">
                <a:latin typeface="Times New Roman" pitchFamily="18" charset="0"/>
                <a:cs typeface="Times New Roman" pitchFamily="18" charset="0"/>
              </a:rPr>
              <a:t>, for example, </a:t>
            </a:r>
            <a:r>
              <a:rPr lang="en-US" b="1" dirty="0" err="1" smtClean="0">
                <a:latin typeface="Times New Roman" pitchFamily="18" charset="0"/>
                <a:cs typeface="Times New Roman" pitchFamily="18" charset="0"/>
              </a:rPr>
              <a:t>octadecenoic</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acid (oleic acid).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8715436" cy="571504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Low" rtl="0"/>
            <a:endParaRPr lang="en-US" dirty="0" smtClean="0"/>
          </a:p>
          <a:p>
            <a:pPr algn="justLow" rtl="0"/>
            <a:r>
              <a:rPr lang="en-US" b="1" dirty="0" smtClean="0">
                <a:latin typeface="Times New Roman" pitchFamily="18" charset="0"/>
                <a:cs typeface="Times New Roman" pitchFamily="18" charset="0"/>
              </a:rPr>
              <a:t>Using this system:</a:t>
            </a:r>
          </a:p>
          <a:p>
            <a:pPr algn="justLow" rtl="0">
              <a:buNone/>
            </a:pPr>
            <a:endParaRPr lang="en-US" dirty="0" smtClean="0"/>
          </a:p>
          <a:p>
            <a:pPr algn="justLow" rtl="0"/>
            <a:r>
              <a:rPr lang="en-US" dirty="0" smtClean="0">
                <a:latin typeface="Times New Roman" pitchFamily="18" charset="0"/>
                <a:cs typeface="Times New Roman" pitchFamily="18" charset="0"/>
              </a:rPr>
              <a:t>The carbon atoms are numbered, beginning with the carboxyl carbon as carbon 1. The number before the colon indicates the number of carbons in the chain, and those after the colon indicate the numbers and positions (relative to the carboxyl end) of double bonds.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For example, </a:t>
            </a:r>
            <a:r>
              <a:rPr lang="en-US" dirty="0" err="1" smtClean="0">
                <a:latin typeface="Times New Roman" pitchFamily="18" charset="0"/>
                <a:cs typeface="Times New Roman" pitchFamily="18" charset="0"/>
              </a:rPr>
              <a:t>arachidonic</a:t>
            </a:r>
            <a:r>
              <a:rPr lang="en-US" dirty="0" smtClean="0">
                <a:latin typeface="Times New Roman" pitchFamily="18" charset="0"/>
                <a:cs typeface="Times New Roman" pitchFamily="18" charset="0"/>
              </a:rPr>
              <a:t> acid, 20:4(5,8,11,14), is 20 carbons long and has 4 double bonds (between carbons 5–6, 8–9, 11–12, and 14–15). Various conventions use for indicating the number and position of the double bonds; for example, D</a:t>
            </a:r>
            <a:r>
              <a:rPr lang="en-US" baseline="30000" dirty="0" smtClean="0">
                <a:latin typeface="Times New Roman" pitchFamily="18" charset="0"/>
                <a:cs typeface="Times New Roman" pitchFamily="18" charset="0"/>
              </a:rPr>
              <a:t>9 </a:t>
            </a:r>
            <a:r>
              <a:rPr lang="en-US" dirty="0" smtClean="0">
                <a:latin typeface="Times New Roman" pitchFamily="18" charset="0"/>
                <a:cs typeface="Times New Roman" pitchFamily="18" charset="0"/>
              </a:rPr>
              <a:t>indicates a double bond between carbons 9 and 10 of the fatty acid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[Note: Carbon 2, the carbon to which the carboxyl group is attached, is also called the α-carbon, carbon 3 is the β-carbon, and carbon 4 is the γ-carbon.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carbon of the terminal methyl group is called the ω-carbon regardless of the chain length.]</a:t>
            </a:r>
          </a:p>
        </p:txBody>
      </p:sp>
      <p:sp>
        <p:nvSpPr>
          <p:cNvPr id="4" name="Title 4"/>
          <p:cNvSpPr txBox="1">
            <a:spLocks/>
          </p:cNvSpPr>
          <p:nvPr/>
        </p:nvSpPr>
        <p:spPr>
          <a:xfrm>
            <a:off x="428596" y="214290"/>
            <a:ext cx="8229600" cy="6429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1" anchor="ctr">
            <a:normAutofit fontScale="92500" lnSpcReduction="20000"/>
          </a:bodyPr>
          <a:lstStyle/>
          <a:p>
            <a:pPr lvl="0" algn="ctr">
              <a:spcBef>
                <a:spcPct val="0"/>
              </a:spcBef>
              <a:defRPr/>
            </a:pPr>
            <a:r>
              <a:rPr kumimoji="0" lang="en-US" sz="4400" b="0"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Fatty Acid </a:t>
            </a:r>
            <a:r>
              <a:rPr lang="en-US" sz="4400" smtClean="0">
                <a:latin typeface="Times New Roman" pitchFamily="18" charset="0"/>
                <a:cs typeface="Times New Roman" pitchFamily="18" charset="0"/>
              </a:rPr>
              <a:t>IUPAC Nomenclature </a:t>
            </a:r>
            <a:endParaRPr lang="ar-IQ"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Fatty Acid Nomenclature </a:t>
            </a:r>
            <a:endParaRPr lang="ar-IQ" dirty="0"/>
          </a:p>
        </p:txBody>
      </p:sp>
      <p:sp>
        <p:nvSpPr>
          <p:cNvPr id="6" name="Content Placeholder 5"/>
          <p:cNvSpPr>
            <a:spLocks noGrp="1"/>
          </p:cNvSpPr>
          <p:nvPr>
            <p:ph idx="1"/>
          </p:nvPr>
        </p:nvSpPr>
        <p:spPr>
          <a:xfrm>
            <a:off x="457200" y="1071547"/>
            <a:ext cx="8229600" cy="250032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Low" rtl="0"/>
            <a:r>
              <a:rPr lang="en-US" dirty="0" smtClean="0">
                <a:latin typeface="Times New Roman" pitchFamily="18" charset="0"/>
                <a:cs typeface="Times New Roman" pitchFamily="18" charset="0"/>
              </a:rPr>
              <a:t>The double bonds in a fatty acid can also be denoted relative to the ω (or methyl-terminal) end of the chain. </a:t>
            </a:r>
          </a:p>
          <a:p>
            <a:pPr algn="justLow" rtl="0"/>
            <a:r>
              <a:rPr lang="en-US" dirty="0" err="1" smtClean="0">
                <a:latin typeface="Times New Roman" pitchFamily="18" charset="0"/>
                <a:cs typeface="Times New Roman" pitchFamily="18" charset="0"/>
              </a:rPr>
              <a:t>Arachidonic</a:t>
            </a:r>
            <a:r>
              <a:rPr lang="en-US" dirty="0" smtClean="0">
                <a:latin typeface="Times New Roman" pitchFamily="18" charset="0"/>
                <a:cs typeface="Times New Roman" pitchFamily="18" charset="0"/>
              </a:rPr>
              <a:t> acid is referred to as an ω-6 fatty acid </a:t>
            </a:r>
            <a:r>
              <a:rPr lang="en-US" dirty="0" err="1" smtClean="0">
                <a:latin typeface="Times New Roman" pitchFamily="18" charset="0"/>
                <a:cs typeface="Times New Roman" pitchFamily="18" charset="0"/>
              </a:rPr>
              <a:t>acid</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also an n-6</a:t>
            </a:r>
            <a:r>
              <a:rPr lang="en-US" dirty="0" smtClean="0">
                <a:latin typeface="Times New Roman" pitchFamily="18" charset="0"/>
                <a:cs typeface="Times New Roman" pitchFamily="18" charset="0"/>
              </a:rPr>
              <a:t>) because the terminal double bond is six bonds in from the ω end .</a:t>
            </a:r>
          </a:p>
          <a:p>
            <a:pPr algn="justLow" rtl="0"/>
            <a:r>
              <a:rPr lang="en-US" dirty="0" smtClean="0">
                <a:latin typeface="Times New Roman" pitchFamily="18" charset="0"/>
                <a:cs typeface="Times New Roman" pitchFamily="18" charset="0"/>
              </a:rPr>
              <a:t>Another </a:t>
            </a:r>
            <a:r>
              <a:rPr lang="en-US" b="1" dirty="0" smtClean="0">
                <a:latin typeface="Times New Roman" pitchFamily="18" charset="0"/>
                <a:cs typeface="Times New Roman" pitchFamily="18" charset="0"/>
              </a:rPr>
              <a:t>ω-6</a:t>
            </a:r>
            <a:r>
              <a:rPr lang="en-US" dirty="0" smtClean="0">
                <a:latin typeface="Times New Roman" pitchFamily="18" charset="0"/>
                <a:cs typeface="Times New Roman" pitchFamily="18" charset="0"/>
              </a:rPr>
              <a:t> fatty acid is the </a:t>
            </a:r>
            <a:r>
              <a:rPr lang="en-US" b="1" dirty="0" smtClean="0">
                <a:latin typeface="Times New Roman" pitchFamily="18" charset="0"/>
                <a:cs typeface="Times New Roman" pitchFamily="18" charset="0"/>
              </a:rPr>
              <a:t>essential </a:t>
            </a:r>
            <a:r>
              <a:rPr lang="en-US" b="1" dirty="0" err="1" smtClean="0">
                <a:latin typeface="Times New Roman" pitchFamily="18" charset="0"/>
                <a:cs typeface="Times New Roman" pitchFamily="18" charset="0"/>
              </a:rPr>
              <a:t>linoleic</a:t>
            </a:r>
            <a:r>
              <a:rPr lang="en-US" b="1" dirty="0" smtClean="0">
                <a:latin typeface="Times New Roman" pitchFamily="18" charset="0"/>
                <a:cs typeface="Times New Roman" pitchFamily="18" charset="0"/>
              </a:rPr>
              <a:t> acid, 18:2(9,12). </a:t>
            </a:r>
          </a:p>
          <a:p>
            <a:pPr algn="justLow" rtl="0"/>
            <a:r>
              <a:rPr lang="en-US" dirty="0" smtClean="0">
                <a:latin typeface="Times New Roman" pitchFamily="18" charset="0"/>
                <a:cs typeface="Times New Roman" pitchFamily="18" charset="0"/>
              </a:rPr>
              <a:t>In contrast, </a:t>
            </a:r>
            <a:r>
              <a:rPr lang="en-US" b="1" dirty="0" smtClean="0">
                <a:latin typeface="Times New Roman" pitchFamily="18" charset="0"/>
                <a:cs typeface="Times New Roman" pitchFamily="18" charset="0"/>
              </a:rPr>
              <a:t>α-</a:t>
            </a:r>
            <a:r>
              <a:rPr lang="en-US" b="1" dirty="0" err="1" smtClean="0">
                <a:latin typeface="Times New Roman" pitchFamily="18" charset="0"/>
                <a:cs typeface="Times New Roman" pitchFamily="18" charset="0"/>
              </a:rPr>
              <a:t>linolenic</a:t>
            </a:r>
            <a:r>
              <a:rPr lang="en-US" dirty="0" smtClean="0">
                <a:latin typeface="Times New Roman" pitchFamily="18" charset="0"/>
                <a:cs typeface="Times New Roman" pitchFamily="18" charset="0"/>
              </a:rPr>
              <a:t> a</a:t>
            </a:r>
            <a:r>
              <a:rPr lang="en-US" b="1" dirty="0" smtClean="0">
                <a:latin typeface="Times New Roman" pitchFamily="18" charset="0"/>
                <a:cs typeface="Times New Roman" pitchFamily="18" charset="0"/>
              </a:rPr>
              <a:t>cid, 18:3(9,12,15), </a:t>
            </a:r>
            <a:r>
              <a:rPr lang="en-US" dirty="0" smtClean="0">
                <a:latin typeface="Times New Roman" pitchFamily="18" charset="0"/>
                <a:cs typeface="Times New Roman" pitchFamily="18" charset="0"/>
              </a:rPr>
              <a:t>is an essential </a:t>
            </a:r>
            <a:r>
              <a:rPr lang="en-US" b="1" dirty="0" smtClean="0">
                <a:latin typeface="Times New Roman" pitchFamily="18" charset="0"/>
                <a:cs typeface="Times New Roman" pitchFamily="18" charset="0"/>
              </a:rPr>
              <a:t>ω-3 </a:t>
            </a:r>
            <a:r>
              <a:rPr lang="en-US" dirty="0" smtClean="0">
                <a:latin typeface="Times New Roman" pitchFamily="18" charset="0"/>
                <a:cs typeface="Times New Roman" pitchFamily="18" charset="0"/>
              </a:rPr>
              <a:t>fatty acid.</a:t>
            </a:r>
          </a:p>
        </p:txBody>
      </p:sp>
      <p:graphicFrame>
        <p:nvGraphicFramePr>
          <p:cNvPr id="5122" name="Object 2"/>
          <p:cNvGraphicFramePr>
            <a:graphicFrameLocks noChangeAspect="1"/>
          </p:cNvGraphicFramePr>
          <p:nvPr/>
        </p:nvGraphicFramePr>
        <p:xfrm>
          <a:off x="357158" y="3714752"/>
          <a:ext cx="4143404" cy="2867025"/>
        </p:xfrm>
        <a:graphic>
          <a:graphicData uri="http://schemas.openxmlformats.org/presentationml/2006/ole">
            <p:oleObj spid="_x0000_s6146" r:id="rId4" imgW="2229612" imgH="1315212" progId="Word.Picture.8">
              <p:embed/>
            </p:oleObj>
          </a:graphicData>
        </a:graphic>
      </p:graphicFrame>
      <p:sp>
        <p:nvSpPr>
          <p:cNvPr id="7" name="TextBox 6"/>
          <p:cNvSpPr txBox="1"/>
          <p:nvPr/>
        </p:nvSpPr>
        <p:spPr>
          <a:xfrm>
            <a:off x="357158" y="5857892"/>
            <a:ext cx="571504" cy="369332"/>
          </a:xfrm>
          <a:prstGeom prst="rect">
            <a:avLst/>
          </a:prstGeom>
          <a:noFill/>
        </p:spPr>
        <p:txBody>
          <a:bodyPr wrap="square" rtlCol="1">
            <a:spAutoFit/>
          </a:bodyPr>
          <a:lstStyle/>
          <a:p>
            <a:pPr algn="l" rtl="0"/>
            <a:r>
              <a:rPr lang="el-GR" dirty="0" smtClean="0">
                <a:solidFill>
                  <a:schemeClr val="accent1">
                    <a:lumMod val="75000"/>
                  </a:schemeClr>
                </a:solidFill>
              </a:rPr>
              <a:t>ω</a:t>
            </a:r>
            <a:endParaRPr lang="ar-IQ" dirty="0">
              <a:solidFill>
                <a:schemeClr val="accent1">
                  <a:lumMod val="75000"/>
                </a:schemeClr>
              </a:solidFill>
            </a:endParaRPr>
          </a:p>
        </p:txBody>
      </p:sp>
      <p:pic>
        <p:nvPicPr>
          <p:cNvPr id="8" name="Picture 3" descr="fig05_02"/>
          <p:cNvPicPr>
            <a:picLocks noChangeAspect="1" noChangeArrowheads="1"/>
          </p:cNvPicPr>
          <p:nvPr/>
        </p:nvPicPr>
        <p:blipFill>
          <a:blip r:embed="rId5"/>
          <a:srcRect/>
          <a:stretch>
            <a:fillRect/>
          </a:stretch>
        </p:blipFill>
        <p:spPr bwMode="auto">
          <a:xfrm>
            <a:off x="4714876" y="3786190"/>
            <a:ext cx="3910010"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Fatty Acid Nomenclature </a:t>
            </a:r>
            <a:endParaRPr lang="ar-IQ" dirty="0"/>
          </a:p>
        </p:txBody>
      </p:sp>
      <p:sp>
        <p:nvSpPr>
          <p:cNvPr id="6" name="Content Placeholder 5"/>
          <p:cNvSpPr>
            <a:spLocks noGrp="1"/>
          </p:cNvSpPr>
          <p:nvPr>
            <p:ph idx="1"/>
          </p:nvPr>
        </p:nvSpPr>
        <p:spPr>
          <a:xfrm>
            <a:off x="457200" y="1071546"/>
            <a:ext cx="8472518" cy="5054617"/>
          </a:xfrm>
        </p:spPr>
        <p:style>
          <a:lnRef idx="2">
            <a:schemeClr val="accent1"/>
          </a:lnRef>
          <a:fillRef idx="1">
            <a:schemeClr val="lt1"/>
          </a:fillRef>
          <a:effectRef idx="0">
            <a:schemeClr val="accent1"/>
          </a:effectRef>
          <a:fontRef idx="minor">
            <a:schemeClr val="dk1"/>
          </a:fontRef>
        </p:style>
        <p:txBody>
          <a:bodyPr>
            <a:normAutofit/>
          </a:bodyPr>
          <a:lstStyle/>
          <a:p>
            <a:pPr algn="justLow" rtl="0">
              <a:buNone/>
            </a:pPr>
            <a:endParaRPr lang="en-US" dirty="0" smtClean="0"/>
          </a:p>
          <a:p>
            <a:pPr algn="justLow" rtl="0"/>
            <a:r>
              <a:rPr lang="en-US" sz="2000" dirty="0" smtClean="0"/>
              <a:t>Example the saturated fatty acid : </a:t>
            </a:r>
            <a:r>
              <a:rPr lang="en-US" sz="2000" b="1" dirty="0" err="1" smtClean="0"/>
              <a:t>Palmitic</a:t>
            </a:r>
            <a:r>
              <a:rPr lang="en-US" sz="2000" b="1" dirty="0" smtClean="0"/>
              <a:t> acid (</a:t>
            </a:r>
            <a:r>
              <a:rPr lang="en-US" sz="2000" b="1" dirty="0" err="1" smtClean="0"/>
              <a:t>palmitate</a:t>
            </a:r>
            <a:r>
              <a:rPr lang="en-US" sz="2000" b="1" dirty="0" smtClean="0"/>
              <a:t>) </a:t>
            </a:r>
          </a:p>
          <a:p>
            <a:pPr algn="justLow" rtl="0">
              <a:buNone/>
            </a:pPr>
            <a:endParaRPr lang="en-US" sz="2000" dirty="0" smtClean="0"/>
          </a:p>
          <a:p>
            <a:pPr algn="ctr" rtl="0">
              <a:buNone/>
            </a:pPr>
            <a:r>
              <a:rPr lang="en-US" sz="2000" dirty="0" smtClean="0"/>
              <a:t> CH3CH2CH2CH2CH2CH2CH2CH2CH2CH2CH2CH2CH2CH2CH2COO</a:t>
            </a:r>
          </a:p>
          <a:p>
            <a:pPr algn="ctr" rtl="0">
              <a:buNone/>
            </a:pPr>
            <a:endParaRPr lang="en-US" sz="2000" dirty="0" smtClean="0"/>
          </a:p>
          <a:p>
            <a:pPr algn="ctr" rtl="0">
              <a:buNone/>
            </a:pPr>
            <a:endParaRPr lang="en-US" sz="2000" dirty="0" smtClean="0"/>
          </a:p>
          <a:p>
            <a:pPr algn="ctr" rtl="0">
              <a:buNone/>
            </a:pPr>
            <a:r>
              <a:rPr lang="en-US" sz="2000" dirty="0" smtClean="0"/>
              <a:t>C l6:0 or 16:0</a:t>
            </a:r>
            <a:r>
              <a:rPr lang="en-US" sz="2000" b="1" dirty="0" smtClean="0"/>
              <a:t>  </a:t>
            </a:r>
            <a:r>
              <a:rPr lang="en-US" sz="2000" dirty="0" smtClean="0"/>
              <a:t>CH3 (CH2)</a:t>
            </a:r>
            <a:r>
              <a:rPr lang="en-US" sz="1200" dirty="0" smtClean="0"/>
              <a:t>14</a:t>
            </a:r>
            <a:r>
              <a:rPr lang="en-US" sz="2000" dirty="0" smtClean="0"/>
              <a:t> –COOH  </a:t>
            </a:r>
            <a:r>
              <a:rPr lang="en-US" sz="2000" dirty="0" err="1" smtClean="0"/>
              <a:t>hexadecanoic</a:t>
            </a:r>
            <a:r>
              <a:rPr lang="en-US" sz="2000" dirty="0" smtClean="0"/>
              <a:t> acid  (</a:t>
            </a:r>
            <a:r>
              <a:rPr lang="en-US" sz="2000" dirty="0" err="1" smtClean="0"/>
              <a:t>Palmitate</a:t>
            </a:r>
            <a:r>
              <a:rPr lang="en-US" sz="2000" dirty="0" smtClean="0"/>
              <a:t>)</a:t>
            </a:r>
          </a:p>
          <a:p>
            <a:pPr algn="ctr" rtl="0">
              <a:buNone/>
            </a:pPr>
            <a:endParaRPr lang="ar-IQ" sz="2000" dirty="0" smtClean="0"/>
          </a:p>
          <a:p>
            <a:pPr algn="justLow" rtl="0"/>
            <a:endParaRPr lang="en-US" dirty="0" smtClean="0"/>
          </a:p>
          <a:p>
            <a:pPr algn="justLow" rtl="0">
              <a:buNone/>
            </a:pPr>
            <a:endParaRPr lang="en-US" dirty="0" smtClean="0"/>
          </a:p>
          <a:p>
            <a:pPr algn="justLow" rtl="0"/>
            <a:endParaRPr lang="en-US" dirty="0" smtClean="0"/>
          </a:p>
        </p:txBody>
      </p:sp>
      <p:cxnSp>
        <p:nvCxnSpPr>
          <p:cNvPr id="7" name="Straight Arrow Connector 6"/>
          <p:cNvCxnSpPr/>
          <p:nvPr/>
        </p:nvCxnSpPr>
        <p:spPr>
          <a:xfrm flipV="1">
            <a:off x="3428992" y="3857628"/>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29454" y="4429132"/>
            <a:ext cx="1857388"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dirty="0" smtClean="0"/>
              <a:t>common Name</a:t>
            </a:r>
            <a:endParaRPr lang="ar-IQ" dirty="0"/>
          </a:p>
        </p:txBody>
      </p:sp>
      <p:sp>
        <p:nvSpPr>
          <p:cNvPr id="15" name="TextBox 14"/>
          <p:cNvSpPr txBox="1"/>
          <p:nvPr/>
        </p:nvSpPr>
        <p:spPr>
          <a:xfrm>
            <a:off x="2643174" y="4286256"/>
            <a:ext cx="1098249" cy="30777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en-US" sz="1400" dirty="0" smtClean="0"/>
              <a:t>IUPAC Name</a:t>
            </a:r>
            <a:endParaRPr lang="ar-IQ" sz="1400" dirty="0" smtClean="0"/>
          </a:p>
        </p:txBody>
      </p:sp>
      <p:cxnSp>
        <p:nvCxnSpPr>
          <p:cNvPr id="17" name="Straight Arrow Connector 16"/>
          <p:cNvCxnSpPr/>
          <p:nvPr/>
        </p:nvCxnSpPr>
        <p:spPr>
          <a:xfrm rot="16200000" flipV="1">
            <a:off x="7286644" y="3929066"/>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rmAutofit fontScale="90000"/>
          </a:bodyPr>
          <a:lstStyle/>
          <a:p>
            <a:pPr eaLnBrk="1" fontAlgn="auto" hangingPunct="1">
              <a:spcAft>
                <a:spcPts val="0"/>
              </a:spcAft>
              <a:defRPr/>
            </a:pP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
            </a:r>
            <a:br>
              <a:rPr lang="en-US" dirty="0" smtClean="0">
                <a:solidFill>
                  <a:schemeClr val="tx2">
                    <a:lumMod val="75000"/>
                  </a:schemeClr>
                </a:solidFill>
              </a:rPr>
            </a:br>
            <a:endParaRPr lang="en-US" dirty="0"/>
          </a:p>
        </p:txBody>
      </p:sp>
      <p:sp>
        <p:nvSpPr>
          <p:cNvPr id="3" name="Content Placeholder 2"/>
          <p:cNvSpPr>
            <a:spLocks noGrp="1"/>
          </p:cNvSpPr>
          <p:nvPr>
            <p:ph idx="1"/>
          </p:nvPr>
        </p:nvSpPr>
        <p:spPr>
          <a:xfrm>
            <a:off x="457200" y="1357298"/>
            <a:ext cx="8229600" cy="5143536"/>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274320" indent="-274320" algn="ctr" rtl="0" eaLnBrk="1" fontAlgn="auto" hangingPunct="1">
              <a:spcAft>
                <a:spcPts val="0"/>
              </a:spcAft>
              <a:buFont typeface="Wingdings 2"/>
              <a:buNone/>
              <a:defRPr/>
            </a:pPr>
            <a:endParaRPr lang="en-US" dirty="0" smtClean="0"/>
          </a:p>
          <a:p>
            <a:pPr marL="274320" indent="-274320" algn="ctr" rtl="0" eaLnBrk="1" fontAlgn="auto" hangingPunct="1">
              <a:spcAft>
                <a:spcPts val="0"/>
              </a:spcAft>
              <a:buFont typeface="Wingdings 2"/>
              <a:buNone/>
              <a:defRPr/>
            </a:pPr>
            <a:r>
              <a:rPr lang="en-US" dirty="0" smtClean="0"/>
              <a:t>CH</a:t>
            </a:r>
            <a:r>
              <a:rPr lang="en-US" sz="2000" dirty="0" smtClean="0"/>
              <a:t>3-</a:t>
            </a:r>
            <a:r>
              <a:rPr lang="en-US" dirty="0" smtClean="0"/>
              <a:t>CH2-CH2-CH2-CH2-CH2-CH2-CH2-CH2-CH2-CH2-COOH</a:t>
            </a:r>
          </a:p>
          <a:p>
            <a:pPr marL="274320" indent="-274320" algn="ctr" rtl="0" eaLnBrk="1" fontAlgn="auto" hangingPunct="1">
              <a:spcAft>
                <a:spcPts val="0"/>
              </a:spcAft>
              <a:buFont typeface="Wingdings 2"/>
              <a:buNone/>
              <a:defRPr/>
            </a:pPr>
            <a:r>
              <a:rPr lang="en-US" dirty="0" smtClean="0"/>
              <a:t>         12    11    10     9     8     7      6     5     4      3     2      1</a:t>
            </a:r>
          </a:p>
          <a:p>
            <a:pPr marL="274320" indent="-274320" algn="l" rtl="0" eaLnBrk="1" fontAlgn="auto" hangingPunct="1">
              <a:spcAft>
                <a:spcPts val="0"/>
              </a:spcAft>
              <a:buFont typeface="Wingdings 2"/>
              <a:buNone/>
              <a:defRPr/>
            </a:pPr>
            <a:endParaRPr lang="en-US" dirty="0" smtClean="0"/>
          </a:p>
          <a:p>
            <a:pPr marL="274320" indent="-274320" algn="l" rtl="0" eaLnBrk="1" fontAlgn="auto" hangingPunct="1">
              <a:spcAft>
                <a:spcPts val="0"/>
              </a:spcAft>
              <a:buFont typeface="Wingdings 2"/>
              <a:buNone/>
              <a:defRPr/>
            </a:pPr>
            <a:r>
              <a:rPr lang="en-US" dirty="0" smtClean="0"/>
              <a:t>                                                                                 </a:t>
            </a:r>
            <a:r>
              <a:rPr lang="en-US" b="1" dirty="0" smtClean="0"/>
              <a:t>or</a:t>
            </a:r>
          </a:p>
          <a:p>
            <a:pPr marL="274320" indent="-274320" algn="l" rtl="0" eaLnBrk="1" fontAlgn="auto" hangingPunct="1">
              <a:spcAft>
                <a:spcPts val="0"/>
              </a:spcAft>
              <a:buFont typeface="Wingdings 2"/>
              <a:buNone/>
              <a:defRPr/>
            </a:pPr>
            <a:r>
              <a:rPr lang="en-US" b="1" dirty="0" smtClean="0"/>
              <a:t>                               12:0     </a:t>
            </a:r>
            <a:r>
              <a:rPr lang="en-US" dirty="0" smtClean="0"/>
              <a:t>CH3 (CH2)</a:t>
            </a:r>
            <a:r>
              <a:rPr lang="en-US" sz="1800" dirty="0" smtClean="0"/>
              <a:t>10</a:t>
            </a:r>
            <a:r>
              <a:rPr lang="en-US" dirty="0" smtClean="0"/>
              <a:t> –COOH  </a:t>
            </a:r>
            <a:r>
              <a:rPr lang="en-US" dirty="0" err="1" smtClean="0"/>
              <a:t>Dodecanoic</a:t>
            </a:r>
            <a:r>
              <a:rPr lang="en-US" dirty="0" smtClean="0"/>
              <a:t> acid   (</a:t>
            </a:r>
            <a:r>
              <a:rPr lang="en-US" dirty="0" err="1" smtClean="0"/>
              <a:t>Lauric</a:t>
            </a:r>
            <a:r>
              <a:rPr lang="en-US" dirty="0" smtClean="0"/>
              <a:t> Acid)</a:t>
            </a:r>
          </a:p>
          <a:p>
            <a:pPr marL="274320" indent="-274320" algn="l" rtl="0" eaLnBrk="1" fontAlgn="auto" hangingPunct="1">
              <a:spcAft>
                <a:spcPts val="0"/>
              </a:spcAft>
              <a:buFont typeface="Wingdings 2"/>
              <a:buChar char=""/>
              <a:defRPr/>
            </a:pPr>
            <a:endParaRPr lang="en-US" dirty="0" smtClean="0"/>
          </a:p>
          <a:p>
            <a:pPr marL="274320" indent="-274320" algn="l" rtl="0">
              <a:buFont typeface="Wingdings 2"/>
              <a:buChar char=""/>
              <a:defRPr/>
            </a:pPr>
            <a:r>
              <a:rPr lang="en-US" dirty="0" smtClean="0"/>
              <a:t>14:0 </a:t>
            </a:r>
            <a:r>
              <a:rPr lang="en-US" dirty="0" err="1" smtClean="0"/>
              <a:t>tetradecanoic</a:t>
            </a:r>
            <a:r>
              <a:rPr lang="en-US" dirty="0" smtClean="0"/>
              <a:t> acid           ( </a:t>
            </a:r>
            <a:r>
              <a:rPr lang="en-US" dirty="0" err="1" smtClean="0"/>
              <a:t>myristic</a:t>
            </a:r>
            <a:r>
              <a:rPr lang="en-US" dirty="0" smtClean="0"/>
              <a:t> acid)</a:t>
            </a:r>
          </a:p>
          <a:p>
            <a:pPr marL="274320" indent="-274320" algn="l" rtl="0">
              <a:buFont typeface="Wingdings 2"/>
              <a:buChar char=""/>
              <a:defRPr/>
            </a:pPr>
            <a:r>
              <a:rPr lang="en-US" dirty="0" smtClean="0"/>
              <a:t>16:0 </a:t>
            </a:r>
            <a:r>
              <a:rPr lang="en-US" dirty="0" err="1" smtClean="0"/>
              <a:t>Hexadecanoic</a:t>
            </a:r>
            <a:r>
              <a:rPr lang="en-US" dirty="0" smtClean="0"/>
              <a:t> acid           ( </a:t>
            </a:r>
            <a:r>
              <a:rPr lang="en-US" dirty="0" err="1" smtClean="0"/>
              <a:t>palmitic</a:t>
            </a:r>
            <a:r>
              <a:rPr lang="en-US" dirty="0" smtClean="0"/>
              <a:t> acid)</a:t>
            </a:r>
          </a:p>
          <a:p>
            <a:pPr marL="274320" indent="-274320" algn="l" rtl="0" eaLnBrk="1" fontAlgn="auto" hangingPunct="1">
              <a:spcAft>
                <a:spcPts val="0"/>
              </a:spcAft>
              <a:buFont typeface="Wingdings 2"/>
              <a:buChar char=""/>
              <a:defRPr/>
            </a:pPr>
            <a:r>
              <a:rPr lang="en-US" dirty="0" smtClean="0"/>
              <a:t>20:0 </a:t>
            </a:r>
            <a:r>
              <a:rPr lang="en-US" dirty="0" err="1" smtClean="0"/>
              <a:t>Eicosanoic</a:t>
            </a:r>
            <a:r>
              <a:rPr lang="en-US" dirty="0" smtClean="0"/>
              <a:t> acid                 (</a:t>
            </a:r>
            <a:r>
              <a:rPr lang="en-US" dirty="0" err="1" smtClean="0"/>
              <a:t>arachidic</a:t>
            </a:r>
            <a:r>
              <a:rPr lang="en-US" dirty="0" smtClean="0"/>
              <a:t> acid)</a:t>
            </a:r>
          </a:p>
          <a:p>
            <a:pPr marL="274320" indent="-274320" algn="l" rtl="0">
              <a:buFont typeface="Wingdings 2"/>
              <a:buChar char=""/>
              <a:defRPr/>
            </a:pPr>
            <a:r>
              <a:rPr lang="en-US" dirty="0" smtClean="0"/>
              <a:t>22:0 </a:t>
            </a:r>
            <a:r>
              <a:rPr lang="en-US" dirty="0" err="1" smtClean="0"/>
              <a:t>Docosanoic</a:t>
            </a:r>
            <a:r>
              <a:rPr lang="en-US" dirty="0" smtClean="0"/>
              <a:t> acid               (</a:t>
            </a:r>
            <a:r>
              <a:rPr lang="en-US" dirty="0" err="1" smtClean="0"/>
              <a:t>behenic</a:t>
            </a:r>
            <a:r>
              <a:rPr lang="en-US" dirty="0" smtClean="0"/>
              <a:t> acid)</a:t>
            </a:r>
          </a:p>
          <a:p>
            <a:pPr marL="274320" indent="-274320" algn="l" rtl="0" eaLnBrk="1" fontAlgn="auto" hangingPunct="1">
              <a:spcAft>
                <a:spcPts val="0"/>
              </a:spcAft>
              <a:buFont typeface="Wingdings 2"/>
              <a:buChar char=""/>
              <a:defRPr/>
            </a:pPr>
            <a:r>
              <a:rPr lang="en-US" dirty="0" smtClean="0"/>
              <a:t>24:0 </a:t>
            </a:r>
            <a:r>
              <a:rPr lang="en-US" dirty="0" err="1" smtClean="0"/>
              <a:t>Tetracosanoic</a:t>
            </a:r>
            <a:r>
              <a:rPr lang="en-US" dirty="0" smtClean="0"/>
              <a:t> acid           (</a:t>
            </a:r>
            <a:r>
              <a:rPr lang="en-US" dirty="0" err="1" smtClean="0"/>
              <a:t>lignoceric</a:t>
            </a:r>
            <a:r>
              <a:rPr lang="en-US" dirty="0" smtClean="0"/>
              <a:t> acid)</a:t>
            </a:r>
          </a:p>
          <a:p>
            <a:pPr marL="274320" indent="-274320" algn="l" rtl="0" eaLnBrk="1" fontAlgn="auto" hangingPunct="1">
              <a:spcAft>
                <a:spcPts val="0"/>
              </a:spcAft>
              <a:buFont typeface="Wingdings 2"/>
              <a:buChar char=""/>
              <a:defRPr/>
            </a:pPr>
            <a:endParaRPr lang="en-US" dirty="0" smtClean="0"/>
          </a:p>
          <a:p>
            <a:pPr marL="274320" indent="-274320" algn="l" rtl="0" eaLnBrk="1" fontAlgn="auto" hangingPunct="1">
              <a:spcAft>
                <a:spcPts val="0"/>
              </a:spcAft>
              <a:buFont typeface="Wingdings 2"/>
              <a:buChar char=""/>
              <a:defRPr/>
            </a:pPr>
            <a:r>
              <a:rPr lang="en-US" b="1" dirty="0" smtClean="0"/>
              <a:t> </a:t>
            </a:r>
            <a:r>
              <a:rPr lang="en-US" dirty="0" smtClean="0"/>
              <a:t>No double bonds for </a:t>
            </a:r>
            <a:r>
              <a:rPr lang="en-US" dirty="0" err="1" smtClean="0"/>
              <a:t>eg</a:t>
            </a:r>
            <a:r>
              <a:rPr lang="en-US" dirty="0" smtClean="0"/>
              <a:t> in 18:0, </a:t>
            </a:r>
            <a:r>
              <a:rPr lang="en-US" dirty="0" err="1" smtClean="0"/>
              <a:t>Octadec</a:t>
            </a:r>
            <a:r>
              <a:rPr lang="en-US" b="1" dirty="0" err="1" smtClean="0"/>
              <a:t>anoic</a:t>
            </a:r>
            <a:r>
              <a:rPr lang="en-US" dirty="0" smtClean="0"/>
              <a:t> acid</a:t>
            </a:r>
            <a:r>
              <a:rPr lang="en-US" b="1" dirty="0" smtClean="0"/>
              <a:t>    ( </a:t>
            </a:r>
            <a:r>
              <a:rPr lang="en-US" b="1" dirty="0" err="1" smtClean="0"/>
              <a:t>stearic</a:t>
            </a:r>
            <a:r>
              <a:rPr lang="en-US" b="1" dirty="0" smtClean="0"/>
              <a:t> acid)             </a:t>
            </a:r>
            <a:endParaRPr lang="en-US" dirty="0" smtClean="0"/>
          </a:p>
          <a:p>
            <a:pPr marL="274320" indent="-274320" algn="l" rtl="0" eaLnBrk="1" fontAlgn="auto" hangingPunct="1">
              <a:spcAft>
                <a:spcPts val="0"/>
              </a:spcAft>
              <a:buFont typeface="Wingdings 2"/>
              <a:buChar char=""/>
              <a:defRPr/>
            </a:pPr>
            <a:r>
              <a:rPr lang="en-US" dirty="0" smtClean="0"/>
              <a:t>If one double bond then acid </a:t>
            </a:r>
            <a:r>
              <a:rPr lang="en-US" dirty="0" err="1" smtClean="0"/>
              <a:t>Octadec</a:t>
            </a:r>
            <a:r>
              <a:rPr lang="en-US" b="1" dirty="0" err="1" smtClean="0"/>
              <a:t>enoic</a:t>
            </a:r>
            <a:r>
              <a:rPr lang="en-US" dirty="0" smtClean="0"/>
              <a:t> acid</a:t>
            </a:r>
          </a:p>
          <a:p>
            <a:pPr marL="274320" indent="-274320" algn="l" rtl="0" eaLnBrk="1" fontAlgn="auto" hangingPunct="1">
              <a:spcAft>
                <a:spcPts val="0"/>
              </a:spcAft>
              <a:buFont typeface="Wingdings 2"/>
              <a:buChar char=""/>
              <a:defRPr/>
            </a:pPr>
            <a:r>
              <a:rPr lang="en-US" dirty="0" smtClean="0"/>
              <a:t>If two double bonds then </a:t>
            </a:r>
            <a:r>
              <a:rPr lang="en-US" dirty="0" err="1" smtClean="0"/>
              <a:t>Octadeca</a:t>
            </a:r>
            <a:r>
              <a:rPr lang="en-US" b="1" dirty="0" err="1" smtClean="0"/>
              <a:t>dienoic</a:t>
            </a:r>
            <a:r>
              <a:rPr lang="en-US" dirty="0" smtClean="0"/>
              <a:t> acid</a:t>
            </a:r>
          </a:p>
          <a:p>
            <a:pPr marL="274320" indent="-274320" algn="l" rtl="0" eaLnBrk="1" fontAlgn="auto" hangingPunct="1">
              <a:spcAft>
                <a:spcPts val="0"/>
              </a:spcAft>
              <a:buFont typeface="Wingdings 2"/>
              <a:buChar char=""/>
              <a:defRPr/>
            </a:pPr>
            <a:r>
              <a:rPr lang="en-US" dirty="0" smtClean="0"/>
              <a:t>If three double bonds </a:t>
            </a:r>
            <a:r>
              <a:rPr lang="en-US" dirty="0" err="1" smtClean="0"/>
              <a:t>Octadeca</a:t>
            </a:r>
            <a:r>
              <a:rPr lang="en-US" b="1" dirty="0" err="1" smtClean="0"/>
              <a:t>trienoic</a:t>
            </a:r>
            <a:r>
              <a:rPr lang="en-US" b="1" dirty="0" smtClean="0"/>
              <a:t> </a:t>
            </a:r>
            <a:r>
              <a:rPr lang="en-US" dirty="0" smtClean="0"/>
              <a:t>acid.</a:t>
            </a:r>
            <a:endParaRPr lang="en-US" dirty="0"/>
          </a:p>
        </p:txBody>
      </p:sp>
      <p:sp>
        <p:nvSpPr>
          <p:cNvPr id="4" name="Rectangle 3"/>
          <p:cNvSpPr/>
          <p:nvPr/>
        </p:nvSpPr>
        <p:spPr>
          <a:xfrm>
            <a:off x="785786" y="304800"/>
            <a:ext cx="735811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0" fontAlgn="auto">
              <a:spcBef>
                <a:spcPts val="0"/>
              </a:spcBef>
              <a:spcAft>
                <a:spcPts val="0"/>
              </a:spcAft>
              <a:defRPr/>
            </a:pPr>
            <a:r>
              <a:rPr lang="en-US" sz="2800" b="1" dirty="0">
                <a:solidFill>
                  <a:schemeClr val="tx2">
                    <a:lumMod val="75000"/>
                  </a:schemeClr>
                </a:solidFill>
                <a:latin typeface="+mn-lt"/>
                <a:cs typeface="+mn-cs"/>
              </a:rPr>
              <a:t>Systematic names are based on IUPAC </a:t>
            </a:r>
            <a:r>
              <a:rPr lang="en-US" sz="2800" b="1" dirty="0" smtClean="0">
                <a:solidFill>
                  <a:schemeClr val="tx2">
                    <a:lumMod val="75000"/>
                  </a:schemeClr>
                </a:solidFill>
                <a:latin typeface="+mn-lt"/>
                <a:cs typeface="+mn-cs"/>
              </a:rPr>
              <a:t>nomenclature</a:t>
            </a:r>
            <a:endParaRPr lang="en-US" sz="2800" dirty="0">
              <a:solidFill>
                <a:schemeClr val="tx2">
                  <a:lumMod val="75000"/>
                </a:schemeClr>
              </a:solidFill>
              <a:latin typeface="+mn-lt"/>
              <a:cs typeface="+mn-cs"/>
            </a:endParaRPr>
          </a:p>
        </p:txBody>
      </p:sp>
      <p:cxnSp>
        <p:nvCxnSpPr>
          <p:cNvPr id="6" name="Straight Arrow Connector 5"/>
          <p:cNvCxnSpPr/>
          <p:nvPr/>
        </p:nvCxnSpPr>
        <p:spPr>
          <a:xfrm rot="10800000">
            <a:off x="6929454" y="3071810"/>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5822165" y="3107529"/>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72330" y="3429000"/>
            <a:ext cx="1500198"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sz="1400" dirty="0" smtClean="0"/>
              <a:t>Common Name</a:t>
            </a:r>
            <a:endParaRPr lang="ar-IQ" sz="1400" dirty="0"/>
          </a:p>
        </p:txBody>
      </p:sp>
      <p:sp>
        <p:nvSpPr>
          <p:cNvPr id="15" name="TextBox 14"/>
          <p:cNvSpPr txBox="1"/>
          <p:nvPr/>
        </p:nvSpPr>
        <p:spPr>
          <a:xfrm>
            <a:off x="6721841" y="4000504"/>
            <a:ext cx="1098249" cy="30777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en-US" sz="1400" dirty="0" smtClean="0"/>
              <a:t>IUPAC Name</a:t>
            </a:r>
            <a:endParaRPr lang="ar-IQ" sz="1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1538" y="500042"/>
            <a:ext cx="723900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eaLnBrk="1" fontAlgn="auto" hangingPunct="1">
              <a:spcAft>
                <a:spcPts val="0"/>
              </a:spcAft>
              <a:defRPr/>
            </a:pPr>
            <a:r>
              <a:rPr lang="en-US" dirty="0" smtClean="0">
                <a:solidFill>
                  <a:schemeClr val="tx2">
                    <a:lumMod val="75000"/>
                  </a:schemeClr>
                </a:solidFill>
              </a:rPr>
              <a:t>Nomenclature of Fatty Acids</a:t>
            </a:r>
            <a:endParaRPr lang="ar-SA" dirty="0" smtClean="0">
              <a:solidFill>
                <a:schemeClr val="tx2">
                  <a:lumMod val="75000"/>
                </a:schemeClr>
              </a:solidFill>
            </a:endParaRPr>
          </a:p>
        </p:txBody>
      </p:sp>
      <p:cxnSp>
        <p:nvCxnSpPr>
          <p:cNvPr id="5" name="Straight Connector 4"/>
          <p:cNvCxnSpPr/>
          <p:nvPr/>
        </p:nvCxnSpPr>
        <p:spPr>
          <a:xfrm rot="5400000" flipH="1" flipV="1">
            <a:off x="9144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13335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752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133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2514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2895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276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36957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1148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44958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48768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52959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57150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61341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6515100" y="2476500"/>
            <a:ext cx="609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6934200" y="2438400"/>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7353300" y="2476500"/>
            <a:ext cx="609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1943100" y="26289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H="1">
            <a:off x="3086100" y="25527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4305300" y="26289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79" name="TextBox 127"/>
          <p:cNvSpPr txBox="1">
            <a:spLocks noChangeArrowheads="1"/>
          </p:cNvSpPr>
          <p:nvPr/>
        </p:nvSpPr>
        <p:spPr bwMode="auto">
          <a:xfrm>
            <a:off x="7391400" y="2057400"/>
            <a:ext cx="1219200" cy="369888"/>
          </a:xfrm>
          <a:prstGeom prst="rect">
            <a:avLst/>
          </a:prstGeom>
          <a:noFill/>
          <a:ln w="9525">
            <a:noFill/>
            <a:miter lim="800000"/>
            <a:headEnd/>
            <a:tailEnd/>
          </a:ln>
        </p:spPr>
        <p:txBody>
          <a:bodyPr>
            <a:spAutoFit/>
          </a:bodyPr>
          <a:lstStyle/>
          <a:p>
            <a:r>
              <a:rPr lang="en-US">
                <a:latin typeface="Georgia" pitchFamily="18" charset="0"/>
              </a:rPr>
              <a:t>      COOH</a:t>
            </a:r>
          </a:p>
        </p:txBody>
      </p:sp>
      <p:sp>
        <p:nvSpPr>
          <p:cNvPr id="19480" name="TextBox 128"/>
          <p:cNvSpPr txBox="1">
            <a:spLocks noChangeArrowheads="1"/>
          </p:cNvSpPr>
          <p:nvPr/>
        </p:nvSpPr>
        <p:spPr bwMode="auto">
          <a:xfrm>
            <a:off x="7696200" y="1981200"/>
            <a:ext cx="284163" cy="369888"/>
          </a:xfrm>
          <a:prstGeom prst="rect">
            <a:avLst/>
          </a:prstGeom>
          <a:noFill/>
          <a:ln w="9525">
            <a:noFill/>
            <a:miter lim="800000"/>
            <a:headEnd/>
            <a:tailEnd/>
          </a:ln>
        </p:spPr>
        <p:txBody>
          <a:bodyPr wrap="none">
            <a:spAutoFit/>
          </a:bodyPr>
          <a:lstStyle/>
          <a:p>
            <a:r>
              <a:rPr lang="en-US">
                <a:latin typeface="Georgia" pitchFamily="18" charset="0"/>
              </a:rPr>
              <a:t>1</a:t>
            </a:r>
          </a:p>
        </p:txBody>
      </p:sp>
      <p:sp>
        <p:nvSpPr>
          <p:cNvPr id="19481" name="TextBox 129"/>
          <p:cNvSpPr txBox="1">
            <a:spLocks noChangeArrowheads="1"/>
          </p:cNvSpPr>
          <p:nvPr/>
        </p:nvSpPr>
        <p:spPr bwMode="auto">
          <a:xfrm>
            <a:off x="7315200" y="2895600"/>
            <a:ext cx="312738" cy="369888"/>
          </a:xfrm>
          <a:prstGeom prst="rect">
            <a:avLst/>
          </a:prstGeom>
          <a:noFill/>
          <a:ln w="9525">
            <a:noFill/>
            <a:miter lim="800000"/>
            <a:headEnd/>
            <a:tailEnd/>
          </a:ln>
        </p:spPr>
        <p:txBody>
          <a:bodyPr wrap="none">
            <a:spAutoFit/>
          </a:bodyPr>
          <a:lstStyle/>
          <a:p>
            <a:r>
              <a:rPr lang="en-US">
                <a:latin typeface="Georgia" pitchFamily="18" charset="0"/>
              </a:rPr>
              <a:t>2</a:t>
            </a:r>
          </a:p>
        </p:txBody>
      </p:sp>
      <p:sp>
        <p:nvSpPr>
          <p:cNvPr id="19482" name="TextBox 130"/>
          <p:cNvSpPr txBox="1">
            <a:spLocks noChangeArrowheads="1"/>
          </p:cNvSpPr>
          <p:nvPr/>
        </p:nvSpPr>
        <p:spPr bwMode="auto">
          <a:xfrm>
            <a:off x="6858000" y="1981200"/>
            <a:ext cx="311150" cy="369888"/>
          </a:xfrm>
          <a:prstGeom prst="rect">
            <a:avLst/>
          </a:prstGeom>
          <a:noFill/>
          <a:ln w="9525">
            <a:noFill/>
            <a:miter lim="800000"/>
            <a:headEnd/>
            <a:tailEnd/>
          </a:ln>
        </p:spPr>
        <p:txBody>
          <a:bodyPr wrap="none">
            <a:spAutoFit/>
          </a:bodyPr>
          <a:lstStyle/>
          <a:p>
            <a:r>
              <a:rPr lang="en-US">
                <a:latin typeface="Georgia" pitchFamily="18" charset="0"/>
              </a:rPr>
              <a:t>3</a:t>
            </a:r>
          </a:p>
        </p:txBody>
      </p:sp>
      <p:sp>
        <p:nvSpPr>
          <p:cNvPr id="19483" name="TextBox 131"/>
          <p:cNvSpPr txBox="1">
            <a:spLocks noChangeArrowheads="1"/>
          </p:cNvSpPr>
          <p:nvPr/>
        </p:nvSpPr>
        <p:spPr bwMode="auto">
          <a:xfrm>
            <a:off x="6477000" y="2895600"/>
            <a:ext cx="314325" cy="369888"/>
          </a:xfrm>
          <a:prstGeom prst="rect">
            <a:avLst/>
          </a:prstGeom>
          <a:noFill/>
          <a:ln w="9525">
            <a:noFill/>
            <a:miter lim="800000"/>
            <a:headEnd/>
            <a:tailEnd/>
          </a:ln>
        </p:spPr>
        <p:txBody>
          <a:bodyPr wrap="none">
            <a:spAutoFit/>
          </a:bodyPr>
          <a:lstStyle/>
          <a:p>
            <a:r>
              <a:rPr lang="en-US">
                <a:latin typeface="Georgia" pitchFamily="18" charset="0"/>
              </a:rPr>
              <a:t>4</a:t>
            </a:r>
          </a:p>
        </p:txBody>
      </p:sp>
      <p:sp>
        <p:nvSpPr>
          <p:cNvPr id="19484" name="TextBox 132"/>
          <p:cNvSpPr txBox="1">
            <a:spLocks noChangeArrowheads="1"/>
          </p:cNvSpPr>
          <p:nvPr/>
        </p:nvSpPr>
        <p:spPr bwMode="auto">
          <a:xfrm>
            <a:off x="5943600" y="2057400"/>
            <a:ext cx="306388" cy="369888"/>
          </a:xfrm>
          <a:prstGeom prst="rect">
            <a:avLst/>
          </a:prstGeom>
          <a:noFill/>
          <a:ln w="9525">
            <a:noFill/>
            <a:miter lim="800000"/>
            <a:headEnd/>
            <a:tailEnd/>
          </a:ln>
        </p:spPr>
        <p:txBody>
          <a:bodyPr wrap="none">
            <a:spAutoFit/>
          </a:bodyPr>
          <a:lstStyle/>
          <a:p>
            <a:r>
              <a:rPr lang="en-US">
                <a:latin typeface="Georgia" pitchFamily="18" charset="0"/>
              </a:rPr>
              <a:t>5</a:t>
            </a:r>
          </a:p>
        </p:txBody>
      </p:sp>
      <p:sp>
        <p:nvSpPr>
          <p:cNvPr id="19485" name="TextBox 133"/>
          <p:cNvSpPr txBox="1">
            <a:spLocks noChangeArrowheads="1"/>
          </p:cNvSpPr>
          <p:nvPr/>
        </p:nvSpPr>
        <p:spPr bwMode="auto">
          <a:xfrm>
            <a:off x="5638800" y="2971800"/>
            <a:ext cx="314325" cy="369888"/>
          </a:xfrm>
          <a:prstGeom prst="rect">
            <a:avLst/>
          </a:prstGeom>
          <a:noFill/>
          <a:ln w="9525">
            <a:noFill/>
            <a:miter lim="800000"/>
            <a:headEnd/>
            <a:tailEnd/>
          </a:ln>
        </p:spPr>
        <p:txBody>
          <a:bodyPr wrap="none">
            <a:spAutoFit/>
          </a:bodyPr>
          <a:lstStyle/>
          <a:p>
            <a:r>
              <a:rPr lang="en-US">
                <a:latin typeface="Georgia" pitchFamily="18" charset="0"/>
              </a:rPr>
              <a:t>6</a:t>
            </a:r>
          </a:p>
        </p:txBody>
      </p:sp>
      <p:sp>
        <p:nvSpPr>
          <p:cNvPr id="19486" name="TextBox 134"/>
          <p:cNvSpPr txBox="1">
            <a:spLocks noChangeArrowheads="1"/>
          </p:cNvSpPr>
          <p:nvPr/>
        </p:nvSpPr>
        <p:spPr bwMode="auto">
          <a:xfrm>
            <a:off x="5181600" y="2133600"/>
            <a:ext cx="228600" cy="369888"/>
          </a:xfrm>
          <a:prstGeom prst="rect">
            <a:avLst/>
          </a:prstGeom>
          <a:noFill/>
          <a:ln w="9525">
            <a:noFill/>
            <a:miter lim="800000"/>
            <a:headEnd/>
            <a:tailEnd/>
          </a:ln>
        </p:spPr>
        <p:txBody>
          <a:bodyPr>
            <a:spAutoFit/>
          </a:bodyPr>
          <a:lstStyle/>
          <a:p>
            <a:r>
              <a:rPr lang="en-US">
                <a:latin typeface="Georgia" pitchFamily="18" charset="0"/>
              </a:rPr>
              <a:t>7</a:t>
            </a:r>
          </a:p>
        </p:txBody>
      </p:sp>
      <p:sp>
        <p:nvSpPr>
          <p:cNvPr id="19487" name="TextBox 135"/>
          <p:cNvSpPr txBox="1">
            <a:spLocks noChangeArrowheads="1"/>
          </p:cNvSpPr>
          <p:nvPr/>
        </p:nvSpPr>
        <p:spPr bwMode="auto">
          <a:xfrm>
            <a:off x="4800600" y="2971800"/>
            <a:ext cx="322263" cy="369888"/>
          </a:xfrm>
          <a:prstGeom prst="rect">
            <a:avLst/>
          </a:prstGeom>
          <a:noFill/>
          <a:ln w="9525">
            <a:noFill/>
            <a:miter lim="800000"/>
            <a:headEnd/>
            <a:tailEnd/>
          </a:ln>
        </p:spPr>
        <p:txBody>
          <a:bodyPr wrap="none">
            <a:spAutoFit/>
          </a:bodyPr>
          <a:lstStyle/>
          <a:p>
            <a:r>
              <a:rPr lang="en-US">
                <a:latin typeface="Georgia" pitchFamily="18" charset="0"/>
              </a:rPr>
              <a:t>8</a:t>
            </a:r>
          </a:p>
        </p:txBody>
      </p:sp>
      <p:sp>
        <p:nvSpPr>
          <p:cNvPr id="19488" name="TextBox 136"/>
          <p:cNvSpPr txBox="1">
            <a:spLocks noChangeArrowheads="1"/>
          </p:cNvSpPr>
          <p:nvPr/>
        </p:nvSpPr>
        <p:spPr bwMode="auto">
          <a:xfrm>
            <a:off x="4419600" y="2133600"/>
            <a:ext cx="314325" cy="369888"/>
          </a:xfrm>
          <a:prstGeom prst="rect">
            <a:avLst/>
          </a:prstGeom>
          <a:noFill/>
          <a:ln w="9525">
            <a:noFill/>
            <a:miter lim="800000"/>
            <a:headEnd/>
            <a:tailEnd/>
          </a:ln>
        </p:spPr>
        <p:txBody>
          <a:bodyPr wrap="none">
            <a:spAutoFit/>
          </a:bodyPr>
          <a:lstStyle/>
          <a:p>
            <a:r>
              <a:rPr lang="en-US">
                <a:latin typeface="Georgia" pitchFamily="18" charset="0"/>
              </a:rPr>
              <a:t>9</a:t>
            </a:r>
          </a:p>
        </p:txBody>
      </p:sp>
      <p:sp>
        <p:nvSpPr>
          <p:cNvPr id="19489" name="TextBox 137"/>
          <p:cNvSpPr txBox="1">
            <a:spLocks noChangeArrowheads="1"/>
          </p:cNvSpPr>
          <p:nvPr/>
        </p:nvSpPr>
        <p:spPr bwMode="auto">
          <a:xfrm>
            <a:off x="3962400" y="2971800"/>
            <a:ext cx="425450" cy="369888"/>
          </a:xfrm>
          <a:prstGeom prst="rect">
            <a:avLst/>
          </a:prstGeom>
          <a:noFill/>
          <a:ln w="9525">
            <a:noFill/>
            <a:miter lim="800000"/>
            <a:headEnd/>
            <a:tailEnd/>
          </a:ln>
        </p:spPr>
        <p:txBody>
          <a:bodyPr wrap="none">
            <a:spAutoFit/>
          </a:bodyPr>
          <a:lstStyle/>
          <a:p>
            <a:r>
              <a:rPr lang="en-US" dirty="0">
                <a:latin typeface="Georgia" pitchFamily="18" charset="0"/>
              </a:rPr>
              <a:t>10</a:t>
            </a:r>
          </a:p>
        </p:txBody>
      </p:sp>
      <p:sp>
        <p:nvSpPr>
          <p:cNvPr id="19490" name="TextBox 138"/>
          <p:cNvSpPr txBox="1">
            <a:spLocks noChangeArrowheads="1"/>
          </p:cNvSpPr>
          <p:nvPr/>
        </p:nvSpPr>
        <p:spPr bwMode="auto">
          <a:xfrm>
            <a:off x="3505200" y="2133600"/>
            <a:ext cx="384175" cy="369888"/>
          </a:xfrm>
          <a:prstGeom prst="rect">
            <a:avLst/>
          </a:prstGeom>
          <a:noFill/>
          <a:ln w="9525">
            <a:noFill/>
            <a:miter lim="800000"/>
            <a:headEnd/>
            <a:tailEnd/>
          </a:ln>
        </p:spPr>
        <p:txBody>
          <a:bodyPr wrap="none">
            <a:spAutoFit/>
          </a:bodyPr>
          <a:lstStyle/>
          <a:p>
            <a:r>
              <a:rPr lang="en-US">
                <a:latin typeface="Georgia" pitchFamily="18" charset="0"/>
              </a:rPr>
              <a:t>11</a:t>
            </a:r>
          </a:p>
        </p:txBody>
      </p:sp>
      <p:sp>
        <p:nvSpPr>
          <p:cNvPr id="19491" name="TextBox 139"/>
          <p:cNvSpPr txBox="1">
            <a:spLocks noChangeArrowheads="1"/>
          </p:cNvSpPr>
          <p:nvPr/>
        </p:nvSpPr>
        <p:spPr bwMode="auto">
          <a:xfrm>
            <a:off x="3200400" y="2971800"/>
            <a:ext cx="412750" cy="369888"/>
          </a:xfrm>
          <a:prstGeom prst="rect">
            <a:avLst/>
          </a:prstGeom>
          <a:noFill/>
          <a:ln w="9525">
            <a:noFill/>
            <a:miter lim="800000"/>
            <a:headEnd/>
            <a:tailEnd/>
          </a:ln>
        </p:spPr>
        <p:txBody>
          <a:bodyPr wrap="none">
            <a:spAutoFit/>
          </a:bodyPr>
          <a:lstStyle/>
          <a:p>
            <a:r>
              <a:rPr lang="en-US">
                <a:latin typeface="Georgia" pitchFamily="18" charset="0"/>
              </a:rPr>
              <a:t>12</a:t>
            </a:r>
          </a:p>
        </p:txBody>
      </p:sp>
      <p:sp>
        <p:nvSpPr>
          <p:cNvPr id="19492" name="TextBox 140"/>
          <p:cNvSpPr txBox="1">
            <a:spLocks noChangeArrowheads="1"/>
          </p:cNvSpPr>
          <p:nvPr/>
        </p:nvSpPr>
        <p:spPr bwMode="auto">
          <a:xfrm>
            <a:off x="2743200" y="2133600"/>
            <a:ext cx="411163" cy="369888"/>
          </a:xfrm>
          <a:prstGeom prst="rect">
            <a:avLst/>
          </a:prstGeom>
          <a:noFill/>
          <a:ln w="9525">
            <a:noFill/>
            <a:miter lim="800000"/>
            <a:headEnd/>
            <a:tailEnd/>
          </a:ln>
        </p:spPr>
        <p:txBody>
          <a:bodyPr wrap="none">
            <a:spAutoFit/>
          </a:bodyPr>
          <a:lstStyle/>
          <a:p>
            <a:r>
              <a:rPr lang="en-US">
                <a:latin typeface="Georgia" pitchFamily="18" charset="0"/>
              </a:rPr>
              <a:t>13</a:t>
            </a:r>
          </a:p>
        </p:txBody>
      </p:sp>
      <p:sp>
        <p:nvSpPr>
          <p:cNvPr id="19493" name="TextBox 141"/>
          <p:cNvSpPr txBox="1">
            <a:spLocks noChangeArrowheads="1"/>
          </p:cNvSpPr>
          <p:nvPr/>
        </p:nvSpPr>
        <p:spPr bwMode="auto">
          <a:xfrm>
            <a:off x="2362200" y="2895600"/>
            <a:ext cx="414338" cy="369888"/>
          </a:xfrm>
          <a:prstGeom prst="rect">
            <a:avLst/>
          </a:prstGeom>
          <a:noFill/>
          <a:ln w="9525">
            <a:noFill/>
            <a:miter lim="800000"/>
            <a:headEnd/>
            <a:tailEnd/>
          </a:ln>
        </p:spPr>
        <p:txBody>
          <a:bodyPr wrap="none">
            <a:spAutoFit/>
          </a:bodyPr>
          <a:lstStyle/>
          <a:p>
            <a:r>
              <a:rPr lang="en-US">
                <a:latin typeface="Georgia" pitchFamily="18" charset="0"/>
              </a:rPr>
              <a:t>14</a:t>
            </a:r>
          </a:p>
        </p:txBody>
      </p:sp>
      <p:sp>
        <p:nvSpPr>
          <p:cNvPr id="19494" name="TextBox 142"/>
          <p:cNvSpPr txBox="1">
            <a:spLocks noChangeArrowheads="1"/>
          </p:cNvSpPr>
          <p:nvPr/>
        </p:nvSpPr>
        <p:spPr bwMode="auto">
          <a:xfrm>
            <a:off x="1981200" y="2133600"/>
            <a:ext cx="406400" cy="369888"/>
          </a:xfrm>
          <a:prstGeom prst="rect">
            <a:avLst/>
          </a:prstGeom>
          <a:noFill/>
          <a:ln w="9525">
            <a:noFill/>
            <a:miter lim="800000"/>
            <a:headEnd/>
            <a:tailEnd/>
          </a:ln>
        </p:spPr>
        <p:txBody>
          <a:bodyPr wrap="none">
            <a:spAutoFit/>
          </a:bodyPr>
          <a:lstStyle/>
          <a:p>
            <a:r>
              <a:rPr lang="en-US">
                <a:latin typeface="Georgia" pitchFamily="18" charset="0"/>
              </a:rPr>
              <a:t>15</a:t>
            </a:r>
          </a:p>
        </p:txBody>
      </p:sp>
      <p:sp>
        <p:nvSpPr>
          <p:cNvPr id="19495" name="TextBox 143"/>
          <p:cNvSpPr txBox="1">
            <a:spLocks noChangeArrowheads="1"/>
          </p:cNvSpPr>
          <p:nvPr/>
        </p:nvSpPr>
        <p:spPr bwMode="auto">
          <a:xfrm>
            <a:off x="1600200" y="2971800"/>
            <a:ext cx="414338" cy="369888"/>
          </a:xfrm>
          <a:prstGeom prst="rect">
            <a:avLst/>
          </a:prstGeom>
          <a:noFill/>
          <a:ln w="9525">
            <a:noFill/>
            <a:miter lim="800000"/>
            <a:headEnd/>
            <a:tailEnd/>
          </a:ln>
        </p:spPr>
        <p:txBody>
          <a:bodyPr wrap="none">
            <a:spAutoFit/>
          </a:bodyPr>
          <a:lstStyle/>
          <a:p>
            <a:r>
              <a:rPr lang="en-US">
                <a:latin typeface="Georgia" pitchFamily="18" charset="0"/>
              </a:rPr>
              <a:t>16</a:t>
            </a:r>
          </a:p>
        </p:txBody>
      </p:sp>
      <p:sp>
        <p:nvSpPr>
          <p:cNvPr id="19496" name="TextBox 144"/>
          <p:cNvSpPr txBox="1">
            <a:spLocks noChangeArrowheads="1"/>
          </p:cNvSpPr>
          <p:nvPr/>
        </p:nvSpPr>
        <p:spPr bwMode="auto">
          <a:xfrm>
            <a:off x="1219200" y="2133600"/>
            <a:ext cx="400050" cy="369888"/>
          </a:xfrm>
          <a:prstGeom prst="rect">
            <a:avLst/>
          </a:prstGeom>
          <a:noFill/>
          <a:ln w="9525">
            <a:noFill/>
            <a:miter lim="800000"/>
            <a:headEnd/>
            <a:tailEnd/>
          </a:ln>
        </p:spPr>
        <p:txBody>
          <a:bodyPr wrap="none">
            <a:spAutoFit/>
          </a:bodyPr>
          <a:lstStyle/>
          <a:p>
            <a:r>
              <a:rPr lang="en-US">
                <a:latin typeface="Georgia" pitchFamily="18" charset="0"/>
              </a:rPr>
              <a:t>17</a:t>
            </a:r>
          </a:p>
        </p:txBody>
      </p:sp>
      <p:sp>
        <p:nvSpPr>
          <p:cNvPr id="19497" name="TextBox 145"/>
          <p:cNvSpPr txBox="1">
            <a:spLocks noChangeArrowheads="1"/>
          </p:cNvSpPr>
          <p:nvPr/>
        </p:nvSpPr>
        <p:spPr bwMode="auto">
          <a:xfrm>
            <a:off x="838200" y="2971800"/>
            <a:ext cx="457200" cy="369888"/>
          </a:xfrm>
          <a:prstGeom prst="rect">
            <a:avLst/>
          </a:prstGeom>
          <a:noFill/>
          <a:ln w="9525">
            <a:noFill/>
            <a:miter lim="800000"/>
            <a:headEnd/>
            <a:tailEnd/>
          </a:ln>
        </p:spPr>
        <p:txBody>
          <a:bodyPr>
            <a:spAutoFit/>
          </a:bodyPr>
          <a:lstStyle/>
          <a:p>
            <a:r>
              <a:rPr lang="en-US">
                <a:latin typeface="Georgia" pitchFamily="18" charset="0"/>
              </a:rPr>
              <a:t>18</a:t>
            </a:r>
          </a:p>
        </p:txBody>
      </p:sp>
      <p:sp>
        <p:nvSpPr>
          <p:cNvPr id="19498" name="TextBox 146"/>
          <p:cNvSpPr txBox="1">
            <a:spLocks noChangeArrowheads="1"/>
          </p:cNvSpPr>
          <p:nvPr/>
        </p:nvSpPr>
        <p:spPr bwMode="auto">
          <a:xfrm>
            <a:off x="2743200" y="3581400"/>
            <a:ext cx="3200400" cy="369888"/>
          </a:xfrm>
          <a:prstGeom prst="rect">
            <a:avLst/>
          </a:prstGeom>
          <a:noFill/>
          <a:ln w="9525">
            <a:noFill/>
            <a:miter lim="800000"/>
            <a:headEnd/>
            <a:tailEnd/>
          </a:ln>
        </p:spPr>
        <p:txBody>
          <a:bodyPr>
            <a:spAutoFit/>
          </a:bodyPr>
          <a:lstStyle/>
          <a:p>
            <a:r>
              <a:rPr lang="en-US" dirty="0">
                <a:latin typeface="Georgia" pitchFamily="18" charset="0"/>
              </a:rPr>
              <a:t>Number of Double Bonds</a:t>
            </a:r>
          </a:p>
        </p:txBody>
      </p:sp>
      <p:sp>
        <p:nvSpPr>
          <p:cNvPr id="19499" name="TextBox 147"/>
          <p:cNvSpPr txBox="1">
            <a:spLocks noChangeArrowheads="1"/>
          </p:cNvSpPr>
          <p:nvPr/>
        </p:nvSpPr>
        <p:spPr bwMode="auto">
          <a:xfrm>
            <a:off x="6019800" y="4038600"/>
            <a:ext cx="2778125" cy="369888"/>
          </a:xfrm>
          <a:prstGeom prst="rect">
            <a:avLst/>
          </a:prstGeom>
          <a:noFill/>
          <a:ln w="9525">
            <a:noFill/>
            <a:miter lim="800000"/>
            <a:headEnd/>
            <a:tailEnd/>
          </a:ln>
        </p:spPr>
        <p:txBody>
          <a:bodyPr wrap="none">
            <a:spAutoFit/>
          </a:bodyPr>
          <a:lstStyle/>
          <a:p>
            <a:r>
              <a:rPr lang="en-US">
                <a:latin typeface="Georgia" pitchFamily="18" charset="0"/>
              </a:rPr>
              <a:t>Position of Double Bonds</a:t>
            </a:r>
          </a:p>
        </p:txBody>
      </p:sp>
      <p:sp>
        <p:nvSpPr>
          <p:cNvPr id="19500" name="TextBox 148"/>
          <p:cNvSpPr txBox="1">
            <a:spLocks noChangeArrowheads="1"/>
          </p:cNvSpPr>
          <p:nvPr/>
        </p:nvSpPr>
        <p:spPr bwMode="auto">
          <a:xfrm>
            <a:off x="457200" y="4038600"/>
            <a:ext cx="2370138" cy="381000"/>
          </a:xfrm>
          <a:prstGeom prst="rect">
            <a:avLst/>
          </a:prstGeom>
          <a:noFill/>
          <a:ln w="9525">
            <a:noFill/>
            <a:miter lim="800000"/>
            <a:headEnd/>
            <a:tailEnd/>
          </a:ln>
        </p:spPr>
        <p:txBody>
          <a:bodyPr>
            <a:spAutoFit/>
          </a:bodyPr>
          <a:lstStyle/>
          <a:p>
            <a:r>
              <a:rPr lang="en-US">
                <a:latin typeface="Georgia" pitchFamily="18" charset="0"/>
              </a:rPr>
              <a:t>Carbon Chain Length</a:t>
            </a:r>
          </a:p>
        </p:txBody>
      </p:sp>
      <p:cxnSp>
        <p:nvCxnSpPr>
          <p:cNvPr id="156" name="Straight Arrow Connector 155"/>
          <p:cNvCxnSpPr/>
          <p:nvPr/>
        </p:nvCxnSpPr>
        <p:spPr>
          <a:xfrm rot="5400000">
            <a:off x="2966233" y="4677579"/>
            <a:ext cx="1214447"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53" idx="1"/>
          </p:cNvCxnSpPr>
          <p:nvPr/>
        </p:nvCxnSpPr>
        <p:spPr>
          <a:xfrm>
            <a:off x="1142976" y="4500570"/>
            <a:ext cx="2000264" cy="8990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10800000" flipV="1">
            <a:off x="4357686" y="4429132"/>
            <a:ext cx="1714512" cy="785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143240" y="5214950"/>
            <a:ext cx="1555233" cy="369332"/>
          </a:xfrm>
          <a:prstGeom prst="rect">
            <a:avLst/>
          </a:prstGeom>
        </p:spPr>
        <p:txBody>
          <a:bodyPr wrap="none">
            <a:spAutoFit/>
          </a:bodyPr>
          <a:lstStyle/>
          <a:p>
            <a:pPr>
              <a:spcBef>
                <a:spcPct val="0"/>
              </a:spcBef>
              <a:spcAft>
                <a:spcPct val="10000"/>
              </a:spcAft>
            </a:pPr>
            <a:r>
              <a:rPr lang="en-US" dirty="0" smtClean="0"/>
              <a:t>18:3 cis</a:t>
            </a:r>
            <a:r>
              <a:rPr lang="en-US" dirty="0" smtClean="0">
                <a:latin typeface="Symbol" pitchFamily="18" charset="2"/>
              </a:rPr>
              <a:t>D</a:t>
            </a:r>
            <a:r>
              <a:rPr lang="en-US" baseline="30000" dirty="0" smtClean="0"/>
              <a:t>9,12,15</a:t>
            </a:r>
            <a:r>
              <a:rPr lang="en-US" dirty="0" smtClean="0"/>
              <a:t> </a:t>
            </a:r>
            <a:endParaRPr lang="en-US" dirty="0"/>
          </a:p>
        </p:txBody>
      </p:sp>
      <p:sp>
        <p:nvSpPr>
          <p:cNvPr id="65" name="Rectangle 64"/>
          <p:cNvSpPr/>
          <p:nvPr/>
        </p:nvSpPr>
        <p:spPr>
          <a:xfrm>
            <a:off x="4572000" y="5214950"/>
            <a:ext cx="1864613" cy="369332"/>
          </a:xfrm>
          <a:prstGeom prst="rect">
            <a:avLst/>
          </a:prstGeom>
        </p:spPr>
        <p:txBody>
          <a:bodyPr wrap="none">
            <a:spAutoFit/>
          </a:bodyPr>
          <a:lstStyle/>
          <a:p>
            <a:pPr algn="l" rtl="0"/>
            <a:r>
              <a:rPr lang="en-US" dirty="0" smtClean="0">
                <a:latin typeface="Symbol" pitchFamily="18" charset="2"/>
              </a:rPr>
              <a:t> a</a:t>
            </a:r>
            <a:r>
              <a:rPr lang="en-US" dirty="0" smtClean="0"/>
              <a:t>-</a:t>
            </a:r>
            <a:r>
              <a:rPr lang="en-US" dirty="0" err="1" smtClean="0"/>
              <a:t>linonenic</a:t>
            </a:r>
            <a:r>
              <a:rPr lang="en-US" dirty="0" smtClean="0"/>
              <a:t> acid </a:t>
            </a:r>
            <a:endParaRPr lang="ar-IQ" dirty="0"/>
          </a:p>
        </p:txBody>
      </p:sp>
      <p:sp>
        <p:nvSpPr>
          <p:cNvPr id="54" name="TextBox 53"/>
          <p:cNvSpPr txBox="1"/>
          <p:nvPr/>
        </p:nvSpPr>
        <p:spPr>
          <a:xfrm>
            <a:off x="2214546" y="1428736"/>
            <a:ext cx="4857784"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smtClean="0"/>
              <a:t>Example for unsaturated fatty acid </a:t>
            </a:r>
            <a:r>
              <a:rPr lang="en-US" dirty="0" err="1" smtClean="0"/>
              <a:t>linonenic</a:t>
            </a:r>
            <a:r>
              <a:rPr lang="en-US" dirty="0" smtClean="0"/>
              <a:t> acid   </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785786" y="2071678"/>
            <a:ext cx="7715304"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85786" y="1643050"/>
            <a:ext cx="7715304" cy="400110"/>
          </a:xfrm>
          <a:prstGeom prst="rect">
            <a:avLst/>
          </a:prstGeom>
          <a:ln w="57150"/>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smtClean="0">
                <a:cs typeface="+mj-cs"/>
              </a:rPr>
              <a:t>Example : the fatty acid Oleic acid  could be named as </a:t>
            </a:r>
            <a:endParaRPr lang="ar-IQ" sz="2000" b="1" dirty="0">
              <a:cs typeface="+mj-cs"/>
            </a:endParaRPr>
          </a:p>
        </p:txBody>
      </p:sp>
      <p:sp>
        <p:nvSpPr>
          <p:cNvPr id="5" name="Title 4"/>
          <p:cNvSpPr>
            <a:spLocks noGrp="1"/>
          </p:cNvSpPr>
          <p:nvPr>
            <p:ph type="title"/>
          </p:nvPr>
        </p:nvSpPr>
        <p:spPr>
          <a:xfrm>
            <a:off x="428596" y="428604"/>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Fatty Acid Nomenclature </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3"/>
          <a:srcRect/>
          <a:stretch>
            <a:fillRect/>
          </a:stretch>
        </p:blipFill>
        <p:spPr bwMode="auto">
          <a:xfrm>
            <a:off x="1785918" y="357166"/>
            <a:ext cx="5500726"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p:cNvCxnSpPr/>
          <p:nvPr/>
        </p:nvCxnSpPr>
        <p:spPr>
          <a:xfrm flipV="1">
            <a:off x="6215074" y="3857628"/>
            <a:ext cx="1428760" cy="7858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6429388" y="4643446"/>
            <a:ext cx="1071570"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429520" y="3429000"/>
            <a:ext cx="1500198" cy="369332"/>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l" rtl="0"/>
            <a:r>
              <a:rPr lang="en-US" b="1" dirty="0" smtClean="0"/>
              <a:t>ω-6</a:t>
            </a:r>
            <a:r>
              <a:rPr lang="en-US" dirty="0" smtClean="0"/>
              <a:t> fatty acid </a:t>
            </a:r>
            <a:endParaRPr lang="ar-IQ" dirty="0"/>
          </a:p>
        </p:txBody>
      </p:sp>
      <p:sp>
        <p:nvSpPr>
          <p:cNvPr id="9" name="TextBox 8"/>
          <p:cNvSpPr txBox="1"/>
          <p:nvPr/>
        </p:nvSpPr>
        <p:spPr>
          <a:xfrm>
            <a:off x="7429520" y="4214818"/>
            <a:ext cx="1500198" cy="369332"/>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l" rtl="0"/>
            <a:r>
              <a:rPr lang="en-US" b="1" dirty="0" smtClean="0"/>
              <a:t>ω-3</a:t>
            </a:r>
            <a:r>
              <a:rPr lang="en-US" dirty="0" smtClean="0"/>
              <a:t> fatty acid </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rtl="0"/>
            <a:r>
              <a:rPr lang="en-US" dirty="0" smtClean="0">
                <a:latin typeface="Times New Roman" pitchFamily="18" charset="0"/>
                <a:cs typeface="Times New Roman" pitchFamily="18" charset="0"/>
              </a:rPr>
              <a:t>Lipids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endParaRPr lang="en-US" dirty="0"/>
          </a:p>
          <a:p>
            <a:pPr algn="justLow" rtl="0">
              <a:defRPr/>
            </a:pPr>
            <a:r>
              <a:rPr lang="en-US" dirty="0" smtClean="0">
                <a:latin typeface="Times New Roman" pitchFamily="18" charset="0"/>
                <a:cs typeface="Times New Roman" pitchFamily="18" charset="0"/>
              </a:rPr>
              <a:t>Lipids are a heterogeneous group of compounds including fats, oils, steroids, waxes, and related compounds, that are insoluble in water, but soluble in an organic solvent (e.g., ether, benzene, acetone, chloroform)</a:t>
            </a:r>
          </a:p>
          <a:p>
            <a:pPr algn="justLow" rtl="0">
              <a:defRPr/>
            </a:pPr>
            <a:endParaRPr lang="en-US" dirty="0" smtClean="0">
              <a:latin typeface="Times New Roman" pitchFamily="18" charset="0"/>
              <a:cs typeface="Times New Roman" pitchFamily="18" charset="0"/>
            </a:endParaRPr>
          </a:p>
          <a:p>
            <a:pPr algn="justLow" rtl="0">
              <a:defRPr/>
            </a:pPr>
            <a:r>
              <a:rPr lang="en-US" dirty="0" smtClean="0">
                <a:latin typeface="Times New Roman" pitchFamily="18" charset="0"/>
                <a:cs typeface="Times New Roman" pitchFamily="18" charset="0"/>
              </a:rPr>
              <a:t>“lipid” composed mainly from C, H, O </a:t>
            </a:r>
          </a:p>
          <a:p>
            <a:pPr algn="justLow" rtl="0">
              <a:buNone/>
            </a:pPr>
            <a:endParaRPr lang="en-US" dirty="0">
              <a:latin typeface="Times New Roman" pitchFamily="18" charset="0"/>
              <a:cs typeface="Times New Roman" pitchFamily="18" charset="0"/>
            </a:endParaRPr>
          </a:p>
          <a:p>
            <a:pPr algn="justLow" rtl="0">
              <a:buNone/>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main feature, in all lipids, is the large number of carbon-hydrogen bonds which makes them </a:t>
            </a:r>
            <a:r>
              <a:rPr lang="en-US" b="1" dirty="0">
                <a:latin typeface="Times New Roman" pitchFamily="18" charset="0"/>
                <a:cs typeface="Times New Roman" pitchFamily="18" charset="0"/>
              </a:rPr>
              <a:t>non-polar</a:t>
            </a:r>
            <a:r>
              <a:rPr lang="en-US" dirty="0"/>
              <a:t>. </a:t>
            </a:r>
          </a:p>
        </p:txBody>
      </p:sp>
    </p:spTree>
    <p:extLst>
      <p:ext uri="{BB962C8B-B14F-4D97-AF65-F5344CB8AC3E}">
        <p14:creationId xmlns:p14="http://schemas.microsoft.com/office/powerpoint/2010/main" xmlns="" val="200528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r>
              <a:rPr lang="en-US" b="1" dirty="0" smtClean="0"/>
              <a:t>Essential fatty acids</a:t>
            </a:r>
            <a:endParaRPr lang="ar-IQ" dirty="0"/>
          </a:p>
        </p:txBody>
      </p:sp>
      <p:sp>
        <p:nvSpPr>
          <p:cNvPr id="5" name="Content Placeholder 4"/>
          <p:cNvSpPr>
            <a:spLocks noGrp="1"/>
          </p:cNvSpPr>
          <p:nvPr>
            <p:ph idx="1"/>
          </p:nvPr>
        </p:nvSpPr>
        <p:spPr>
          <a:xfrm>
            <a:off x="457200" y="1285860"/>
            <a:ext cx="8229600" cy="4840303"/>
          </a:xfrm>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sz="2400" dirty="0" smtClean="0">
              <a:latin typeface="Times New Roman" pitchFamily="18" charset="0"/>
              <a:cs typeface="Times New Roman" pitchFamily="18" charset="0"/>
            </a:endParaRPr>
          </a:p>
          <a:p>
            <a:pPr algn="justLow" rtl="0"/>
            <a:r>
              <a:rPr lang="en-US" sz="2400" dirty="0" smtClean="0">
                <a:latin typeface="Times New Roman" pitchFamily="18" charset="0"/>
                <a:cs typeface="Times New Roman" pitchFamily="18" charset="0"/>
              </a:rPr>
              <a:t>Two fatty acids are dietary essentials in humans because of our inability to synthesize them: </a:t>
            </a:r>
          </a:p>
          <a:p>
            <a:pPr marL="857250" lvl="1" indent="-457200" algn="justLow" rtl="0">
              <a:buFont typeface="+mj-lt"/>
              <a:buAutoNum type="arabicPeriod"/>
            </a:pPr>
            <a:r>
              <a:rPr lang="en-US" sz="2000" b="1" dirty="0" err="1" smtClean="0">
                <a:latin typeface="Times New Roman" pitchFamily="18" charset="0"/>
                <a:cs typeface="Times New Roman" pitchFamily="18" charset="0"/>
              </a:rPr>
              <a:t>linoleic</a:t>
            </a:r>
            <a:r>
              <a:rPr lang="en-US" sz="2000" b="1" dirty="0" smtClean="0">
                <a:latin typeface="Times New Roman" pitchFamily="18" charset="0"/>
                <a:cs typeface="Times New Roman" pitchFamily="18" charset="0"/>
              </a:rPr>
              <a:t> acid</a:t>
            </a:r>
            <a:r>
              <a:rPr lang="en-US" sz="2000" dirty="0" smtClean="0">
                <a:latin typeface="Times New Roman" pitchFamily="18" charset="0"/>
                <a:cs typeface="Times New Roman" pitchFamily="18" charset="0"/>
              </a:rPr>
              <a:t>, which is the precursor of </a:t>
            </a:r>
            <a:r>
              <a:rPr lang="en-US" sz="2000" b="1" dirty="0" smtClean="0">
                <a:latin typeface="Times New Roman" pitchFamily="18" charset="0"/>
                <a:cs typeface="Times New Roman" pitchFamily="18" charset="0"/>
              </a:rPr>
              <a:t>ω-6 </a:t>
            </a:r>
            <a:r>
              <a:rPr lang="en-US" sz="2000" b="1" dirty="0" err="1" smtClean="0">
                <a:latin typeface="Times New Roman" pitchFamily="18" charset="0"/>
                <a:cs typeface="Times New Roman" pitchFamily="18" charset="0"/>
              </a:rPr>
              <a:t>arachidonic</a:t>
            </a:r>
            <a:r>
              <a:rPr lang="en-US" sz="2000" b="1" dirty="0" smtClean="0">
                <a:latin typeface="Times New Roman" pitchFamily="18" charset="0"/>
                <a:cs typeface="Times New Roman" pitchFamily="18" charset="0"/>
              </a:rPr>
              <a:t> acid</a:t>
            </a:r>
            <a:r>
              <a:rPr lang="en-US" sz="2000" dirty="0" smtClean="0">
                <a:latin typeface="Times New Roman" pitchFamily="18" charset="0"/>
                <a:cs typeface="Times New Roman" pitchFamily="18" charset="0"/>
              </a:rPr>
              <a:t>, the substrate for prostaglandin synthesis </a:t>
            </a:r>
          </a:p>
          <a:p>
            <a:pPr marL="857250" lvl="1" indent="-457200" algn="justLow" rtl="0">
              <a:buFont typeface="+mj-lt"/>
              <a:buAutoNum type="arabicPeriod"/>
            </a:pPr>
            <a:r>
              <a:rPr lang="en-US" sz="2000" b="1" dirty="0" smtClean="0">
                <a:latin typeface="Times New Roman" pitchFamily="18" charset="0"/>
                <a:cs typeface="Times New Roman" pitchFamily="18" charset="0"/>
              </a:rPr>
              <a:t>α-</a:t>
            </a:r>
            <a:r>
              <a:rPr lang="en-US" sz="2000" b="1" dirty="0" err="1" smtClean="0">
                <a:latin typeface="Times New Roman" pitchFamily="18" charset="0"/>
                <a:cs typeface="Times New Roman" pitchFamily="18" charset="0"/>
              </a:rPr>
              <a:t>linolenic</a:t>
            </a:r>
            <a:r>
              <a:rPr lang="en-US" sz="2000" b="1" dirty="0" smtClean="0">
                <a:latin typeface="Times New Roman" pitchFamily="18" charset="0"/>
                <a:cs typeface="Times New Roman" pitchFamily="18" charset="0"/>
              </a:rPr>
              <a:t> acid</a:t>
            </a:r>
            <a:r>
              <a:rPr lang="en-US" sz="2000" dirty="0" smtClean="0">
                <a:latin typeface="Times New Roman" pitchFamily="18" charset="0"/>
                <a:cs typeface="Times New Roman" pitchFamily="18" charset="0"/>
              </a:rPr>
              <a:t>, the precursor of other </a:t>
            </a:r>
            <a:r>
              <a:rPr lang="en-US" sz="2000" b="1" dirty="0" smtClean="0">
                <a:latin typeface="Times New Roman" pitchFamily="18" charset="0"/>
                <a:cs typeface="Times New Roman" pitchFamily="18" charset="0"/>
              </a:rPr>
              <a:t>ω-3 fatty acids </a:t>
            </a:r>
            <a:r>
              <a:rPr lang="en-US" sz="2000" dirty="0" smtClean="0">
                <a:latin typeface="Times New Roman" pitchFamily="18" charset="0"/>
                <a:cs typeface="Times New Roman" pitchFamily="18" charset="0"/>
              </a:rPr>
              <a:t>important for growth and development. </a:t>
            </a:r>
          </a:p>
          <a:p>
            <a:pPr algn="justLow" rtl="0">
              <a:buNone/>
            </a:pPr>
            <a:endParaRPr lang="en-US" sz="2400" dirty="0" smtClean="0">
              <a:latin typeface="Times New Roman" pitchFamily="18" charset="0"/>
              <a:cs typeface="Times New Roman" pitchFamily="18" charset="0"/>
            </a:endParaRPr>
          </a:p>
          <a:p>
            <a:pPr algn="justLow" rtl="0"/>
            <a:r>
              <a:rPr lang="en-US" sz="2400" dirty="0" smtClean="0">
                <a:latin typeface="Times New Roman" pitchFamily="18" charset="0"/>
                <a:cs typeface="Times New Roman" pitchFamily="18" charset="0"/>
              </a:rPr>
              <a:t>Plants provide us with the essential fatty acids. [Note: </a:t>
            </a:r>
            <a:r>
              <a:rPr lang="en-US" sz="2400" dirty="0" err="1" smtClean="0">
                <a:latin typeface="Times New Roman" pitchFamily="18" charset="0"/>
                <a:cs typeface="Times New Roman" pitchFamily="18" charset="0"/>
              </a:rPr>
              <a:t>Arachidonic</a:t>
            </a:r>
            <a:r>
              <a:rPr lang="en-US" sz="2400" dirty="0" smtClean="0">
                <a:latin typeface="Times New Roman" pitchFamily="18" charset="0"/>
                <a:cs typeface="Times New Roman" pitchFamily="18" charset="0"/>
              </a:rPr>
              <a:t> acid becomes essential if </a:t>
            </a:r>
            <a:r>
              <a:rPr lang="en-US" sz="2400" dirty="0" err="1" smtClean="0">
                <a:latin typeface="Times New Roman" pitchFamily="18" charset="0"/>
                <a:cs typeface="Times New Roman" pitchFamily="18" charset="0"/>
              </a:rPr>
              <a:t>linoleic</a:t>
            </a:r>
            <a:r>
              <a:rPr lang="en-US" sz="2400" dirty="0" smtClean="0">
                <a:latin typeface="Times New Roman" pitchFamily="18" charset="0"/>
                <a:cs typeface="Times New Roman" pitchFamily="18" charset="0"/>
              </a:rPr>
              <a:t> acid is deficient in the diet.]</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00100" y="320040"/>
            <a:ext cx="7143800" cy="822944"/>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dirty="0" smtClean="0">
                <a:solidFill>
                  <a:schemeClr val="tx2">
                    <a:lumMod val="75000"/>
                  </a:schemeClr>
                </a:solidFill>
              </a:rPr>
              <a:t>Storage Lipids</a:t>
            </a:r>
            <a:endParaRPr lang="ar-SA" dirty="0" smtClean="0">
              <a:solidFill>
                <a:schemeClr val="tx2">
                  <a:lumMod val="75000"/>
                </a:schemeClr>
              </a:solidFill>
            </a:endParaRPr>
          </a:p>
        </p:txBody>
      </p:sp>
      <p:sp>
        <p:nvSpPr>
          <p:cNvPr id="12291" name="Content Placeholder 2"/>
          <p:cNvSpPr>
            <a:spLocks noGrp="1"/>
          </p:cNvSpPr>
          <p:nvPr>
            <p:ph idx="1"/>
          </p:nvPr>
        </p:nvSpPr>
        <p:spPr>
          <a:xfrm>
            <a:off x="457200" y="1600201"/>
            <a:ext cx="8229600" cy="447200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eaLnBrk="1" hangingPunct="1">
              <a:buFont typeface="Wingdings 2" pitchFamily="18" charset="2"/>
              <a:buNone/>
            </a:pPr>
            <a:r>
              <a:rPr lang="en-US" dirty="0" smtClean="0"/>
              <a:t>    </a:t>
            </a:r>
          </a:p>
          <a:p>
            <a:pPr algn="justLow" rtl="0" eaLnBrk="1" hangingPunct="1">
              <a:buFont typeface="Wingdings 2" pitchFamily="18" charset="2"/>
              <a:buNone/>
            </a:pPr>
            <a:r>
              <a:rPr lang="en-US" dirty="0" smtClean="0"/>
              <a:t>       </a:t>
            </a:r>
            <a:r>
              <a:rPr lang="en-US" sz="2200" dirty="0" smtClean="0">
                <a:latin typeface="Times New Roman" pitchFamily="18" charset="0"/>
                <a:cs typeface="Times New Roman" pitchFamily="18" charset="0"/>
              </a:rPr>
              <a:t>Storage Lipids include fats and oils, and wax.</a:t>
            </a:r>
          </a:p>
          <a:p>
            <a:pPr algn="justLow" rtl="0" eaLnBrk="1" hangingPunct="1">
              <a:buFont typeface="Wingdings 2" pitchFamily="18" charset="2"/>
              <a:buNone/>
            </a:pPr>
            <a:endParaRPr lang="en-US" sz="2200" dirty="0" smtClean="0">
              <a:latin typeface="Times New Roman" pitchFamily="18" charset="0"/>
              <a:cs typeface="Times New Roman" pitchFamily="18" charset="0"/>
            </a:endParaRPr>
          </a:p>
          <a:p>
            <a:pPr marL="514350" indent="-514350" algn="justLow" rtl="0">
              <a:buFont typeface="+mj-lt"/>
              <a:buAutoNum type="arabicPeriod"/>
            </a:pPr>
            <a:r>
              <a:rPr lang="en-US" sz="2200" b="1" dirty="0" smtClean="0">
                <a:latin typeface="Times New Roman" pitchFamily="18" charset="0"/>
                <a:cs typeface="Times New Roman" pitchFamily="18" charset="0"/>
              </a:rPr>
              <a:t>Fats and oils:</a:t>
            </a:r>
          </a:p>
          <a:p>
            <a:pPr marL="914400" lvl="1" indent="-514350" algn="justLow" rtl="0"/>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Are Esters of fatty acids with glycerol, composed of 3 fatty acids each in ester linkage with a single glycerol (</a:t>
            </a:r>
            <a:r>
              <a:rPr lang="en-US" sz="2200" dirty="0" err="1" smtClean="0">
                <a:latin typeface="Times New Roman" pitchFamily="18" charset="0"/>
                <a:cs typeface="Times New Roman" pitchFamily="18" charset="0"/>
              </a:rPr>
              <a:t>Triacylglycerols</a:t>
            </a:r>
            <a:r>
              <a:rPr lang="en-US" sz="2200" dirty="0" smtClean="0">
                <a:latin typeface="Times New Roman" pitchFamily="18" charset="0"/>
                <a:cs typeface="Times New Roman" pitchFamily="18" charset="0"/>
              </a:rPr>
              <a:t>)</a:t>
            </a:r>
          </a:p>
          <a:p>
            <a:pPr marL="914400" lvl="1" indent="-514350" algn="justLow" rtl="0"/>
            <a:r>
              <a:rPr lang="en-US" sz="2200" dirty="0" smtClean="0">
                <a:latin typeface="Times New Roman" pitchFamily="18" charset="0"/>
                <a:cs typeface="Times New Roman" pitchFamily="18" charset="0"/>
              </a:rPr>
              <a:t>Oils are fats in the liquid state</a:t>
            </a:r>
          </a:p>
          <a:p>
            <a:pPr algn="justLow" rtl="0" eaLnBrk="1" hangingPunct="1"/>
            <a:endParaRPr lang="en-US" sz="2200" dirty="0" smtClean="0">
              <a:latin typeface="Times New Roman" pitchFamily="18" charset="0"/>
              <a:cs typeface="Times New Roman" pitchFamily="18" charset="0"/>
            </a:endParaRPr>
          </a:p>
          <a:p>
            <a:pPr algn="justLow" rtl="0" eaLnBrk="1" hangingPunct="1">
              <a:buFont typeface="Wingdings 2" pitchFamily="18" charset="2"/>
              <a:buNone/>
            </a:pPr>
            <a:endParaRPr lang="en-US" sz="2200" dirty="0" smtClean="0">
              <a:latin typeface="Times New Roman" pitchFamily="18" charset="0"/>
              <a:cs typeface="Times New Roman" pitchFamily="18" charset="0"/>
            </a:endParaRPr>
          </a:p>
          <a:p>
            <a:pPr marL="514350" indent="-514350" algn="justLow" rtl="0" eaLnBrk="1" hangingPunct="1">
              <a:buAutoNum type="arabicPeriod" startAt="2"/>
            </a:pPr>
            <a:r>
              <a:rPr lang="en-US" sz="2200" b="1" dirty="0" smtClean="0">
                <a:latin typeface="Times New Roman" pitchFamily="18" charset="0"/>
                <a:cs typeface="Times New Roman" pitchFamily="18" charset="0"/>
              </a:rPr>
              <a:t>Waxes:</a:t>
            </a:r>
          </a:p>
          <a:p>
            <a:pPr marL="914400" lvl="1" indent="-514350" algn="l" rtl="0"/>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Are esters of long-chain(C14-C36) saturated and unsaturated fatty acids with long chain (C16-C30) monohydric alcohols</a:t>
            </a:r>
          </a:p>
          <a:p>
            <a:pPr eaLnBrk="1" hangingPunct="1"/>
            <a:endParaRPr lang="en-US" dirty="0" smtClean="0"/>
          </a:p>
          <a:p>
            <a:pPr eaLnBrk="1" hangingPunct="1">
              <a:buFont typeface="Wingdings 2" pitchFamily="18" charset="2"/>
              <a:buNone/>
            </a:pPr>
            <a:endParaRPr lang="ar-SA"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lstStyle/>
          <a:p>
            <a:pPr rtl="0"/>
            <a:r>
              <a:rPr lang="en-US" dirty="0" err="1" smtClean="0"/>
              <a:t>Triglycerols</a:t>
            </a:r>
            <a:endParaRPr lang="en-US" dirty="0"/>
          </a:p>
        </p:txBody>
      </p:sp>
      <p:sp>
        <p:nvSpPr>
          <p:cNvPr id="3" name="Content Placeholder 2"/>
          <p:cNvSpPr>
            <a:spLocks noGrp="1"/>
          </p:cNvSpPr>
          <p:nvPr>
            <p:ph sz="half" idx="1"/>
          </p:nvPr>
        </p:nvSpPr>
        <p:spPr>
          <a:xfrm>
            <a:off x="457200" y="1214423"/>
            <a:ext cx="8258204" cy="257176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buNone/>
            </a:pPr>
            <a:endParaRPr lang="en-US" dirty="0"/>
          </a:p>
          <a:p>
            <a:pPr algn="justLow" rtl="0">
              <a:buFont typeface="Wingdings 2" pitchFamily="18" charset="2"/>
              <a:buChar char=""/>
            </a:pPr>
            <a:r>
              <a:rPr lang="en-US" dirty="0" err="1" smtClean="0"/>
              <a:t>Triglycerol</a:t>
            </a:r>
            <a:r>
              <a:rPr lang="en-US" dirty="0" smtClean="0"/>
              <a:t> (Triglyceride) is an ester of glycerol with three fatty acids.  </a:t>
            </a:r>
          </a:p>
          <a:p>
            <a:pPr algn="justLow" rtl="0">
              <a:buFont typeface="Wingdings 2" pitchFamily="18" charset="2"/>
              <a:buChar char=""/>
            </a:pPr>
            <a:r>
              <a:rPr lang="en-US" dirty="0" smtClean="0"/>
              <a:t>Its also called neutral fat.</a:t>
            </a:r>
          </a:p>
          <a:p>
            <a:pPr algn="justLow" rtl="0">
              <a:buFont typeface="Wingdings 2" pitchFamily="18" charset="2"/>
              <a:buChar char=""/>
            </a:pPr>
            <a:r>
              <a:rPr lang="en-US" dirty="0" smtClean="0"/>
              <a:t>They are stored in </a:t>
            </a:r>
            <a:r>
              <a:rPr lang="en-US" dirty="0" err="1" smtClean="0"/>
              <a:t>adipocytes</a:t>
            </a:r>
            <a:r>
              <a:rPr lang="en-US" dirty="0" smtClean="0"/>
              <a:t> in animals</a:t>
            </a:r>
          </a:p>
          <a:p>
            <a:pPr algn="justLow" rtl="0">
              <a:buFont typeface="Wingdings 2" pitchFamily="18" charset="2"/>
              <a:buChar char=""/>
            </a:pPr>
            <a:r>
              <a:rPr lang="en-US" dirty="0" smtClean="0"/>
              <a:t>A mammal contains 5% to 25% or more of its body weight as lipids, 90% are TAG</a:t>
            </a:r>
            <a:r>
              <a:rPr lang="en-US" b="1" dirty="0" smtClean="0"/>
              <a:t> </a:t>
            </a:r>
          </a:p>
          <a:p>
            <a:pPr algn="justLow" rtl="0">
              <a:buFont typeface="Wingdings 2" pitchFamily="18" charset="2"/>
              <a:buChar char=""/>
            </a:pPr>
            <a:r>
              <a:rPr lang="en-US" dirty="0" smtClean="0"/>
              <a:t>TAGs are non polar, hydrophobic molecules, essentially insoluble in water</a:t>
            </a:r>
            <a:endParaRPr lang="ar-SA" dirty="0" smtClean="0"/>
          </a:p>
        </p:txBody>
      </p:sp>
      <p:pic>
        <p:nvPicPr>
          <p:cNvPr id="6" name="Picture 4" descr="tlc1f18UN03_a"/>
          <p:cNvPicPr>
            <a:picLocks noChangeAspect="1" noChangeArrowheads="1"/>
          </p:cNvPicPr>
          <p:nvPr/>
        </p:nvPicPr>
        <p:blipFill>
          <a:blip r:embed="rId3"/>
          <a:srcRect/>
          <a:stretch>
            <a:fillRect/>
          </a:stretch>
        </p:blipFill>
        <p:spPr bwMode="auto">
          <a:xfrm>
            <a:off x="500034" y="3929066"/>
            <a:ext cx="8143932"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969970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62" y="428604"/>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0" eaLnBrk="1" fontAlgn="auto" hangingPunct="1">
              <a:spcAft>
                <a:spcPts val="0"/>
              </a:spcAft>
              <a:defRPr/>
            </a:pPr>
            <a:r>
              <a:rPr lang="en-US" dirty="0" smtClean="0">
                <a:solidFill>
                  <a:schemeClr val="tx2">
                    <a:lumMod val="75000"/>
                  </a:schemeClr>
                </a:solidFill>
              </a:rPr>
              <a:t>Structure of </a:t>
            </a:r>
            <a:r>
              <a:rPr lang="en-US" dirty="0" err="1" smtClean="0">
                <a:solidFill>
                  <a:schemeClr val="tx2">
                    <a:lumMod val="75000"/>
                  </a:schemeClr>
                </a:solidFill>
              </a:rPr>
              <a:t>Triacylglyceride</a:t>
            </a:r>
            <a:endParaRPr lang="ar-SA" dirty="0" smtClean="0">
              <a:solidFill>
                <a:schemeClr val="tx2">
                  <a:lumMod val="75000"/>
                </a:schemeClr>
              </a:solidFill>
            </a:endParaRPr>
          </a:p>
        </p:txBody>
      </p:sp>
      <p:pic>
        <p:nvPicPr>
          <p:cNvPr id="15363" name="Content Placeholder 3" descr="triacylglycerol.jpg"/>
          <p:cNvPicPr>
            <a:picLocks noGrp="1" noChangeAspect="1"/>
          </p:cNvPicPr>
          <p:nvPr>
            <p:ph idx="1"/>
          </p:nvPr>
        </p:nvPicPr>
        <p:blipFill>
          <a:blip r:embed="rId3"/>
          <a:srcRect/>
          <a:stretch>
            <a:fillRect/>
          </a:stretch>
        </p:blipFill>
        <p:spPr>
          <a:xfrm>
            <a:off x="285720" y="1928802"/>
            <a:ext cx="4071966"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4" name="Content Placeholder 8" descr="v2-183a.gif"/>
          <p:cNvPicPr>
            <a:picLocks noGrp="1" noChangeAspect="1"/>
          </p:cNvPicPr>
          <p:nvPr>
            <p:ph sz="half" idx="4294967295"/>
          </p:nvPr>
        </p:nvPicPr>
        <p:blipFill>
          <a:blip r:embed="rId4"/>
          <a:srcRect/>
          <a:stretch>
            <a:fillRect/>
          </a:stretch>
        </p:blipFill>
        <p:spPr>
          <a:xfrm>
            <a:off x="4857752" y="1928802"/>
            <a:ext cx="3786214"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85728"/>
            <a:ext cx="7239000" cy="593725"/>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defRPr/>
            </a:pPr>
            <a:r>
              <a:rPr lang="en-US" dirty="0" smtClean="0">
                <a:solidFill>
                  <a:schemeClr val="tx2">
                    <a:lumMod val="75000"/>
                  </a:schemeClr>
                </a:solidFill>
              </a:rPr>
              <a:t>Lipids as structural elements</a:t>
            </a:r>
            <a:endParaRPr lang="ar-SA" dirty="0">
              <a:solidFill>
                <a:schemeClr val="tx2">
                  <a:lumMod val="75000"/>
                </a:schemeClr>
              </a:solidFill>
            </a:endParaRPr>
          </a:p>
        </p:txBody>
      </p:sp>
      <p:pic>
        <p:nvPicPr>
          <p:cNvPr id="34819" name="Picture 2"/>
          <p:cNvPicPr>
            <a:picLocks noGrp="1" noChangeAspect="1" noChangeArrowheads="1"/>
          </p:cNvPicPr>
          <p:nvPr>
            <p:ph idx="1"/>
          </p:nvPr>
        </p:nvPicPr>
        <p:blipFill>
          <a:blip r:embed="rId3"/>
          <a:srcRect/>
          <a:stretch>
            <a:fillRect/>
          </a:stretch>
        </p:blipFill>
        <p:spPr>
          <a:xfrm>
            <a:off x="500034" y="914400"/>
            <a:ext cx="8224838" cy="59436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rtl="0"/>
            <a:r>
              <a:rPr lang="en-US" dirty="0" smtClean="0"/>
              <a:t>1- Phospholipids</a:t>
            </a:r>
            <a:endParaRPr lang="en-US" dirty="0"/>
          </a:p>
        </p:txBody>
      </p:sp>
      <p:sp>
        <p:nvSpPr>
          <p:cNvPr id="5" name="Content Placeholder 4"/>
          <p:cNvSpPr>
            <a:spLocks noGrp="1"/>
          </p:cNvSpPr>
          <p:nvPr>
            <p:ph sz="half" idx="1"/>
          </p:nvPr>
        </p:nvSpPr>
        <p:spPr>
          <a:xfrm>
            <a:off x="714348" y="1785927"/>
            <a:ext cx="7758138" cy="785817"/>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l" rtl="0">
              <a:buNone/>
            </a:pPr>
            <a:r>
              <a:rPr lang="en-US" dirty="0" smtClean="0"/>
              <a:t> </a:t>
            </a:r>
            <a:endParaRPr lang="en-US" dirty="0"/>
          </a:p>
          <a:p>
            <a:pPr algn="l" rtl="0"/>
            <a:r>
              <a:rPr lang="en-US" dirty="0" smtClean="0"/>
              <a:t>Phospholipids   includes  </a:t>
            </a:r>
            <a:r>
              <a:rPr lang="en-US" sz="2900" dirty="0" err="1" smtClean="0">
                <a:latin typeface="Times New Roman" pitchFamily="18" charset="0"/>
                <a:cs typeface="Times New Roman" pitchFamily="18" charset="0"/>
              </a:rPr>
              <a:t>glycerophospholipids</a:t>
            </a:r>
            <a:r>
              <a:rPr lang="en-US" sz="2900" dirty="0" smtClean="0">
                <a:latin typeface="Times New Roman" pitchFamily="18" charset="0"/>
                <a:cs typeface="Times New Roman" pitchFamily="18" charset="0"/>
              </a:rPr>
              <a:t> &amp; </a:t>
            </a:r>
            <a:r>
              <a:rPr lang="en-US" dirty="0" err="1" smtClean="0">
                <a:latin typeface="Times New Roman" pitchFamily="18" charset="0"/>
                <a:cs typeface="Times New Roman" pitchFamily="18" charset="0"/>
              </a:rPr>
              <a:t>Sphingolipids</a:t>
            </a:r>
            <a:endParaRPr lang="ar-IQ" dirty="0" smtClean="0">
              <a:latin typeface="Times New Roman" pitchFamily="18" charset="0"/>
              <a:cs typeface="Times New Roman" pitchFamily="18" charset="0"/>
            </a:endParaRPr>
          </a:p>
          <a:p>
            <a:pPr algn="l" rtl="0"/>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4348" y="4857760"/>
            <a:ext cx="2143140"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5786" y="2857496"/>
            <a:ext cx="2108213"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293628" y="3500438"/>
            <a:ext cx="251373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43"/>
          <p:cNvPicPr>
            <a:picLocks noChangeAspect="1" noChangeArrowheads="1"/>
          </p:cNvPicPr>
          <p:nvPr/>
        </p:nvPicPr>
        <p:blipFill>
          <a:blip r:embed="rId6" cstate="print"/>
          <a:srcRect b="7140"/>
          <a:stretch>
            <a:fillRect/>
          </a:stretch>
        </p:blipFill>
        <p:spPr bwMode="auto">
          <a:xfrm>
            <a:off x="3357554" y="3500438"/>
            <a:ext cx="2500330"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94276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Rectangle 11"/>
          <p:cNvSpPr>
            <a:spLocks noChangeArrowheads="1"/>
          </p:cNvSpPr>
          <p:nvPr/>
        </p:nvSpPr>
        <p:spPr bwMode="auto">
          <a:xfrm>
            <a:off x="819150" y="4572000"/>
            <a:ext cx="1524000" cy="381000"/>
          </a:xfrm>
          <a:prstGeom prst="rect">
            <a:avLst/>
          </a:prstGeom>
          <a:solidFill>
            <a:srgbClr val="FFFF99"/>
          </a:solidFill>
          <a:ln w="9525">
            <a:solidFill>
              <a:srgbClr val="FFFF99"/>
            </a:solidFill>
            <a:miter lim="800000"/>
            <a:headEnd/>
            <a:tailEnd/>
          </a:ln>
          <a:effectLst/>
        </p:spPr>
        <p:txBody>
          <a:bodyPr wrap="none" anchor="ctr"/>
          <a:lstStyle/>
          <a:p>
            <a:endParaRPr lang="ar-IQ"/>
          </a:p>
        </p:txBody>
      </p:sp>
      <p:sp>
        <p:nvSpPr>
          <p:cNvPr id="45066" name="Rectangle 10"/>
          <p:cNvSpPr>
            <a:spLocks noChangeArrowheads="1"/>
          </p:cNvSpPr>
          <p:nvPr/>
        </p:nvSpPr>
        <p:spPr bwMode="auto">
          <a:xfrm>
            <a:off x="1047750" y="2705100"/>
            <a:ext cx="838200" cy="381000"/>
          </a:xfrm>
          <a:prstGeom prst="rect">
            <a:avLst/>
          </a:prstGeom>
          <a:solidFill>
            <a:srgbClr val="FFFF99"/>
          </a:solidFill>
          <a:ln w="9525">
            <a:solidFill>
              <a:srgbClr val="FFFF99"/>
            </a:solidFill>
            <a:miter lim="800000"/>
            <a:headEnd/>
            <a:tailEnd/>
          </a:ln>
          <a:effectLst/>
        </p:spPr>
        <p:txBody>
          <a:bodyPr wrap="none" anchor="ctr"/>
          <a:lstStyle/>
          <a:p>
            <a:endParaRPr lang="ar-IQ"/>
          </a:p>
        </p:txBody>
      </p:sp>
      <p:graphicFrame>
        <p:nvGraphicFramePr>
          <p:cNvPr id="45061" name="Object 5"/>
          <p:cNvGraphicFramePr>
            <a:graphicFrameLocks noChangeAspect="1"/>
          </p:cNvGraphicFramePr>
          <p:nvPr>
            <p:ph sz="quarter" idx="3"/>
          </p:nvPr>
        </p:nvGraphicFramePr>
        <p:xfrm>
          <a:off x="5572132" y="4286256"/>
          <a:ext cx="3246432" cy="1785851"/>
        </p:xfrm>
        <a:graphic>
          <a:graphicData uri="http://schemas.openxmlformats.org/presentationml/2006/ole">
            <p:oleObj spid="_x0000_s179202" name="Picture" r:id="rId4" imgW="2286000" imgH="1257480" progId="Word.Picture.8">
              <p:embed/>
            </p:oleObj>
          </a:graphicData>
        </a:graphic>
      </p:graphicFrame>
      <p:graphicFrame>
        <p:nvGraphicFramePr>
          <p:cNvPr id="45062" name="Object 6"/>
          <p:cNvGraphicFramePr>
            <a:graphicFrameLocks noChangeAspect="1"/>
          </p:cNvGraphicFramePr>
          <p:nvPr>
            <p:ph sz="quarter" idx="2"/>
          </p:nvPr>
        </p:nvGraphicFramePr>
        <p:xfrm>
          <a:off x="5572132" y="1643050"/>
          <a:ext cx="3216318" cy="2143140"/>
        </p:xfrm>
        <a:graphic>
          <a:graphicData uri="http://schemas.openxmlformats.org/presentationml/2006/ole">
            <p:oleObj spid="_x0000_s179203" name="Picture" r:id="rId5" imgW="2400480" imgH="1600200" progId="Word.Picture.8">
              <p:embed/>
            </p:oleObj>
          </a:graphicData>
        </a:graphic>
      </p:graphicFrame>
      <p:sp>
        <p:nvSpPr>
          <p:cNvPr id="45059" name="Rectangle 3"/>
          <p:cNvSpPr>
            <a:spLocks noGrp="1" noChangeArrowheads="1"/>
          </p:cNvSpPr>
          <p:nvPr>
            <p:ph type="body" sz="half" idx="1"/>
          </p:nvPr>
        </p:nvSpPr>
        <p:spPr>
          <a:xfrm>
            <a:off x="214282" y="1142984"/>
            <a:ext cx="5143536" cy="5572164"/>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lgn="justLow" rtl="0">
              <a:spcBef>
                <a:spcPct val="0"/>
              </a:spcBef>
            </a:pPr>
            <a:endParaRPr lang="en-US" sz="2400" dirty="0" smtClean="0">
              <a:latin typeface="Times New Roman" pitchFamily="18" charset="0"/>
              <a:cs typeface="Times New Roman" pitchFamily="18" charset="0"/>
            </a:endParaRPr>
          </a:p>
          <a:p>
            <a:pPr algn="justLow" rtl="0"/>
            <a:r>
              <a:rPr lang="en-US" sz="3800" dirty="0" err="1" smtClean="0">
                <a:latin typeface="Times New Roman" pitchFamily="18" charset="0"/>
                <a:cs typeface="Times New Roman" pitchFamily="18" charset="0"/>
              </a:rPr>
              <a:t>Glycerophospholipids</a:t>
            </a:r>
            <a:r>
              <a:rPr lang="en-US" sz="3800" dirty="0" smtClean="0">
                <a:latin typeface="Times New Roman" pitchFamily="18" charset="0"/>
                <a:cs typeface="Times New Roman" pitchFamily="18" charset="0"/>
              </a:rPr>
              <a:t>  formed from 2 Fatty Acids and a phosphate group </a:t>
            </a:r>
            <a:r>
              <a:rPr lang="en-US" sz="3800" dirty="0" err="1" smtClean="0">
                <a:latin typeface="Times New Roman" pitchFamily="18" charset="0"/>
                <a:cs typeface="Times New Roman" pitchFamily="18" charset="0"/>
              </a:rPr>
              <a:t>esterified</a:t>
            </a:r>
            <a:r>
              <a:rPr lang="en-US" sz="3800" dirty="0" smtClean="0">
                <a:latin typeface="Times New Roman" pitchFamily="18" charset="0"/>
                <a:cs typeface="Times New Roman" pitchFamily="18" charset="0"/>
              </a:rPr>
              <a:t> with glycerol </a:t>
            </a:r>
          </a:p>
          <a:p>
            <a:pPr algn="justLow" rtl="0"/>
            <a:endParaRPr lang="en-US" sz="3800" dirty="0" smtClean="0">
              <a:latin typeface="Times New Roman" pitchFamily="18" charset="0"/>
              <a:cs typeface="Times New Roman" pitchFamily="18" charset="0"/>
            </a:endParaRPr>
          </a:p>
          <a:p>
            <a:pPr algn="justLow" rtl="0"/>
            <a:r>
              <a:rPr lang="en-US" sz="3800" dirty="0" smtClean="0">
                <a:latin typeface="Times New Roman" pitchFamily="18" charset="0"/>
                <a:cs typeface="Times New Roman" pitchFamily="18" charset="0"/>
              </a:rPr>
              <a:t>Act as ‘biological detergents’ and stabilizers</a:t>
            </a:r>
          </a:p>
          <a:p>
            <a:pPr algn="justLow" rtl="0"/>
            <a:endParaRPr lang="en-US" sz="3800" dirty="0" smtClean="0">
              <a:latin typeface="Times New Roman" pitchFamily="18" charset="0"/>
              <a:cs typeface="Times New Roman" pitchFamily="18" charset="0"/>
            </a:endParaRPr>
          </a:p>
          <a:p>
            <a:pPr algn="justLow" rtl="0"/>
            <a:r>
              <a:rPr lang="en-US" sz="3800" dirty="0" smtClean="0">
                <a:latin typeface="Times New Roman" pitchFamily="18" charset="0"/>
                <a:cs typeface="Times New Roman" pitchFamily="18" charset="0"/>
              </a:rPr>
              <a:t>Mainly present with cell membrane </a:t>
            </a:r>
          </a:p>
          <a:p>
            <a:pPr algn="l" rtl="0"/>
            <a:endParaRPr lang="en-US" sz="3800" dirty="0" smtClean="0">
              <a:latin typeface="Times New Roman" pitchFamily="18" charset="0"/>
              <a:cs typeface="Times New Roman" pitchFamily="18" charset="0"/>
            </a:endParaRPr>
          </a:p>
          <a:p>
            <a:pPr algn="l" rtl="0"/>
            <a:r>
              <a:rPr lang="en-US" sz="3800" dirty="0" smtClean="0">
                <a:latin typeface="Times New Roman" pitchFamily="18" charset="0"/>
                <a:cs typeface="Times New Roman" pitchFamily="18" charset="0"/>
              </a:rPr>
              <a:t>Each   </a:t>
            </a:r>
            <a:r>
              <a:rPr lang="en-US" sz="3800" dirty="0" err="1" smtClean="0">
                <a:latin typeface="Times New Roman" pitchFamily="18" charset="0"/>
                <a:cs typeface="Times New Roman" pitchFamily="18" charset="0"/>
              </a:rPr>
              <a:t>glycerophospholipid</a:t>
            </a:r>
            <a:r>
              <a:rPr lang="en-US" sz="3800" dirty="0" smtClean="0">
                <a:latin typeface="Times New Roman" pitchFamily="18" charset="0"/>
                <a:cs typeface="Times New Roman" pitchFamily="18" charset="0"/>
              </a:rPr>
              <a:t>  includes:</a:t>
            </a:r>
          </a:p>
          <a:p>
            <a:pPr marL="0" indent="0" algn="justLow" rtl="0">
              <a:spcBef>
                <a:spcPct val="0"/>
              </a:spcBef>
              <a:spcAft>
                <a:spcPct val="20000"/>
              </a:spcAft>
              <a:buFontTx/>
              <a:buNone/>
            </a:pPr>
            <a:endParaRPr lang="en-US" sz="3800" dirty="0">
              <a:latin typeface="Times New Roman" pitchFamily="18" charset="0"/>
              <a:cs typeface="Times New Roman" pitchFamily="18" charset="0"/>
            </a:endParaRPr>
          </a:p>
          <a:p>
            <a:pPr marL="457200" lvl="1" indent="-342900" algn="justLow" rtl="0">
              <a:spcBef>
                <a:spcPct val="0"/>
              </a:spcBef>
              <a:spcAft>
                <a:spcPct val="40000"/>
              </a:spcAft>
              <a:buClr>
                <a:schemeClr val="hlink"/>
              </a:buClr>
              <a:buFont typeface="Wingdings" pitchFamily="2" charset="2"/>
              <a:buChar char="w"/>
            </a:pPr>
            <a:r>
              <a:rPr lang="en-US" sz="3800" dirty="0">
                <a:latin typeface="Times New Roman" pitchFamily="18" charset="0"/>
                <a:cs typeface="Times New Roman" pitchFamily="18" charset="0"/>
              </a:rPr>
              <a:t>A</a:t>
            </a:r>
            <a:r>
              <a:rPr lang="en-US" sz="3800" dirty="0" smtClean="0">
                <a:latin typeface="Times New Roman" pitchFamily="18" charset="0"/>
                <a:cs typeface="Times New Roman" pitchFamily="18" charset="0"/>
              </a:rPr>
              <a:t> </a:t>
            </a:r>
            <a:r>
              <a:rPr lang="en-US" sz="3800" dirty="0">
                <a:latin typeface="Times New Roman" pitchFamily="18" charset="0"/>
                <a:cs typeface="Times New Roman" pitchFamily="18" charset="0"/>
              </a:rPr>
              <a:t>polar region: </a:t>
            </a:r>
            <a:endParaRPr lang="en-US" sz="3800" dirty="0" smtClean="0">
              <a:latin typeface="Times New Roman" pitchFamily="18" charset="0"/>
              <a:cs typeface="Times New Roman" pitchFamily="18" charset="0"/>
            </a:endParaRPr>
          </a:p>
          <a:p>
            <a:pPr marL="857250" lvl="2" indent="-342900" algn="justLow" rtl="0">
              <a:spcBef>
                <a:spcPct val="0"/>
              </a:spcBef>
              <a:spcAft>
                <a:spcPct val="40000"/>
              </a:spcAft>
              <a:buClr>
                <a:schemeClr val="hlink"/>
              </a:buClr>
              <a:buFont typeface="Wingdings" pitchFamily="2" charset="2"/>
              <a:buChar char="w"/>
            </a:pPr>
            <a:r>
              <a:rPr lang="en-US" sz="3800" dirty="0" smtClean="0">
                <a:latin typeface="Times New Roman" pitchFamily="18" charset="0"/>
                <a:cs typeface="Times New Roman" pitchFamily="18" charset="0"/>
              </a:rPr>
              <a:t>Glycerol</a:t>
            </a:r>
          </a:p>
          <a:p>
            <a:pPr marL="857250" lvl="2" indent="-342900" algn="justLow" rtl="0">
              <a:spcBef>
                <a:spcPct val="0"/>
              </a:spcBef>
              <a:spcAft>
                <a:spcPct val="40000"/>
              </a:spcAft>
              <a:buClr>
                <a:schemeClr val="hlink"/>
              </a:buClr>
              <a:buFont typeface="Wingdings" pitchFamily="2" charset="2"/>
              <a:buChar char="w"/>
            </a:pPr>
            <a:r>
              <a:rPr lang="en-US" sz="3800" dirty="0" smtClean="0">
                <a:latin typeface="Times New Roman" pitchFamily="18" charset="0"/>
                <a:cs typeface="Times New Roman" pitchFamily="18" charset="0"/>
              </a:rPr>
              <a:t>Carbonyl O </a:t>
            </a:r>
            <a:r>
              <a:rPr lang="en-US" sz="3800" dirty="0">
                <a:latin typeface="Times New Roman" pitchFamily="18" charset="0"/>
                <a:cs typeface="Times New Roman" pitchFamily="18" charset="0"/>
              </a:rPr>
              <a:t>of fatty acids, </a:t>
            </a:r>
            <a:endParaRPr lang="en-US" sz="3800" dirty="0" smtClean="0">
              <a:latin typeface="Times New Roman" pitchFamily="18" charset="0"/>
              <a:cs typeface="Times New Roman" pitchFamily="18" charset="0"/>
            </a:endParaRPr>
          </a:p>
          <a:p>
            <a:pPr marL="857250" lvl="2" indent="-342900" algn="justLow" rtl="0">
              <a:spcBef>
                <a:spcPct val="0"/>
              </a:spcBef>
              <a:spcAft>
                <a:spcPct val="40000"/>
              </a:spcAft>
              <a:buClr>
                <a:schemeClr val="hlink"/>
              </a:buClr>
              <a:buFont typeface="Wingdings" pitchFamily="2" charset="2"/>
              <a:buChar char="w"/>
            </a:pPr>
            <a:r>
              <a:rPr lang="en-US" sz="3800" dirty="0" smtClean="0">
                <a:latin typeface="Times New Roman" pitchFamily="18" charset="0"/>
                <a:cs typeface="Times New Roman" pitchFamily="18" charset="0"/>
              </a:rPr>
              <a:t>Pi </a:t>
            </a:r>
          </a:p>
          <a:p>
            <a:pPr marL="857250" lvl="2" indent="-342900" algn="justLow" rtl="0">
              <a:spcBef>
                <a:spcPct val="0"/>
              </a:spcBef>
              <a:spcAft>
                <a:spcPct val="40000"/>
              </a:spcAft>
              <a:buClr>
                <a:schemeClr val="hlink"/>
              </a:buClr>
              <a:buFont typeface="Wingdings" pitchFamily="2" charset="2"/>
              <a:buChar char="w"/>
            </a:pPr>
            <a:r>
              <a:rPr lang="en-US" sz="3800" dirty="0" smtClean="0">
                <a:latin typeface="Times New Roman" pitchFamily="18" charset="0"/>
                <a:cs typeface="Times New Roman" pitchFamily="18" charset="0"/>
              </a:rPr>
              <a:t>The  </a:t>
            </a:r>
            <a:r>
              <a:rPr lang="en-US" sz="3800" dirty="0">
                <a:latin typeface="Times New Roman" pitchFamily="18" charset="0"/>
                <a:cs typeface="Times New Roman" pitchFamily="18" charset="0"/>
              </a:rPr>
              <a:t>polar head group (X</a:t>
            </a:r>
            <a:r>
              <a:rPr lang="en-US" sz="3800" dirty="0" smtClean="0">
                <a:latin typeface="Times New Roman" pitchFamily="18" charset="0"/>
                <a:cs typeface="Times New Roman" pitchFamily="18" charset="0"/>
              </a:rPr>
              <a:t>)</a:t>
            </a:r>
          </a:p>
          <a:p>
            <a:pPr marL="457200" lvl="1" indent="-342900" algn="justLow" rtl="0">
              <a:spcBef>
                <a:spcPct val="0"/>
              </a:spcBef>
              <a:spcAft>
                <a:spcPct val="40000"/>
              </a:spcAft>
              <a:buClr>
                <a:schemeClr val="hlink"/>
              </a:buClr>
              <a:buNone/>
            </a:pPr>
            <a:endParaRPr lang="en-US" sz="3800" dirty="0">
              <a:latin typeface="Times New Roman" pitchFamily="18" charset="0"/>
              <a:cs typeface="Times New Roman" pitchFamily="18" charset="0"/>
            </a:endParaRPr>
          </a:p>
          <a:p>
            <a:pPr marL="457200" lvl="1" indent="-342900" algn="justLow" rtl="0">
              <a:spcBef>
                <a:spcPct val="0"/>
              </a:spcBef>
              <a:spcAft>
                <a:spcPct val="70000"/>
              </a:spcAft>
              <a:buClr>
                <a:schemeClr val="hlink"/>
              </a:buClr>
              <a:buFont typeface="Wingdings" pitchFamily="2" charset="2"/>
              <a:buChar char="w"/>
            </a:pPr>
            <a:r>
              <a:rPr lang="en-US" sz="3800" dirty="0" smtClean="0">
                <a:latin typeface="Times New Roman" pitchFamily="18" charset="0"/>
                <a:cs typeface="Times New Roman" pitchFamily="18" charset="0"/>
              </a:rPr>
              <a:t>A non-polar region: </a:t>
            </a:r>
          </a:p>
          <a:p>
            <a:pPr marL="857250" lvl="2" indent="-342900" algn="justLow" rtl="0">
              <a:spcBef>
                <a:spcPct val="0"/>
              </a:spcBef>
              <a:spcAft>
                <a:spcPct val="70000"/>
              </a:spcAft>
              <a:buClr>
                <a:schemeClr val="hlink"/>
              </a:buClr>
              <a:buFont typeface="Wingdings" pitchFamily="2" charset="2"/>
              <a:buChar char="w"/>
            </a:pPr>
            <a:r>
              <a:rPr lang="en-US" sz="3800" dirty="0" smtClean="0">
                <a:latin typeface="Times New Roman" pitchFamily="18" charset="0"/>
                <a:cs typeface="Times New Roman" pitchFamily="18" charset="0"/>
              </a:rPr>
              <a:t>The hydrocarbon </a:t>
            </a:r>
            <a:r>
              <a:rPr lang="en-US" sz="3800" dirty="0">
                <a:latin typeface="Times New Roman" pitchFamily="18" charset="0"/>
                <a:cs typeface="Times New Roman" pitchFamily="18" charset="0"/>
              </a:rPr>
              <a:t>tails of fatty acids (R1, R2). </a:t>
            </a:r>
          </a:p>
        </p:txBody>
      </p:sp>
      <p:sp>
        <p:nvSpPr>
          <p:cNvPr id="7" name="Title 3"/>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dirty="0" smtClean="0"/>
              <a:t>A- </a:t>
            </a:r>
            <a:r>
              <a:rPr lang="en-US" dirty="0" err="1" smtClean="0">
                <a:latin typeface="Times New Roman" pitchFamily="18" charset="0"/>
                <a:cs typeface="Times New Roman" pitchFamily="18" charset="0"/>
              </a:rPr>
              <a:t>Glycero</a:t>
            </a:r>
            <a:r>
              <a:rPr lang="en-US" dirty="0" err="1" smtClean="0"/>
              <a:t>phospholipids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57166"/>
            <a:ext cx="7653334" cy="685799"/>
          </a:xfrm>
        </p:spPr>
        <p:style>
          <a:lnRef idx="1">
            <a:schemeClr val="accent1"/>
          </a:lnRef>
          <a:fillRef idx="2">
            <a:schemeClr val="accent1"/>
          </a:fillRef>
          <a:effectRef idx="1">
            <a:schemeClr val="accent1"/>
          </a:effectRef>
          <a:fontRef idx="minor">
            <a:schemeClr val="dk1"/>
          </a:fontRef>
        </p:style>
        <p:txBody>
          <a:bodyPr/>
          <a:lstStyle/>
          <a:p>
            <a:pPr>
              <a:defRPr/>
            </a:pPr>
            <a:r>
              <a:rPr lang="en-US" sz="2600" dirty="0" smtClean="0">
                <a:solidFill>
                  <a:schemeClr val="tx2">
                    <a:lumMod val="75000"/>
                  </a:schemeClr>
                </a:solidFill>
              </a:rPr>
              <a:t>   General structure of </a:t>
            </a:r>
            <a:r>
              <a:rPr lang="en-US" sz="2600" dirty="0" err="1" smtClean="0">
                <a:solidFill>
                  <a:schemeClr val="tx2">
                    <a:lumMod val="75000"/>
                  </a:schemeClr>
                </a:solidFill>
              </a:rPr>
              <a:t>Glycerophospholipid</a:t>
            </a:r>
            <a:endParaRPr lang="ar-SA" sz="2600" dirty="0">
              <a:solidFill>
                <a:schemeClr val="tx2">
                  <a:lumMod val="75000"/>
                </a:schemeClr>
              </a:solidFill>
            </a:endParaRPr>
          </a:p>
        </p:txBody>
      </p:sp>
      <p:pic>
        <p:nvPicPr>
          <p:cNvPr id="37891" name="Picture 2"/>
          <p:cNvPicPr>
            <a:picLocks noGrp="1" noChangeAspect="1" noChangeArrowheads="1"/>
          </p:cNvPicPr>
          <p:nvPr>
            <p:ph idx="1"/>
          </p:nvPr>
        </p:nvPicPr>
        <p:blipFill>
          <a:blip r:embed="rId3"/>
          <a:srcRect/>
          <a:stretch>
            <a:fillRect/>
          </a:stretch>
        </p:blipFill>
        <p:spPr>
          <a:xfrm>
            <a:off x="714348" y="1357298"/>
            <a:ext cx="7510490"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00034" y="4786322"/>
            <a:ext cx="8077200" cy="923330"/>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Low" rtl="0">
              <a:defRPr/>
            </a:pPr>
            <a:r>
              <a:rPr lang="en-US" b="1" dirty="0">
                <a:solidFill>
                  <a:schemeClr val="tx2">
                    <a:lumMod val="75000"/>
                  </a:schemeClr>
                </a:solidFill>
              </a:rPr>
              <a:t>The type of fatty acid that connects to L-glycerol phosphate 3 Phosphate are specific for different organisms, different tissues of the same organisms, and different glycerophospholipids in the same cells and tissues.</a:t>
            </a:r>
            <a:endParaRPr lang="ar-SA" b="1" dirty="0">
              <a:solidFill>
                <a:schemeClr val="tx2">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sz="2800" b="1" dirty="0" smtClean="0">
                <a:latin typeface="Times New Roman" pitchFamily="18" charset="0"/>
                <a:cs typeface="Times New Roman" pitchFamily="18" charset="0"/>
              </a:rPr>
              <a:t>Phospholipids are The Main Lipid Constituents of Membranes</a:t>
            </a:r>
            <a:endParaRPr lang="ar-IQ" sz="2800" dirty="0">
              <a:latin typeface="Times New Roman" pitchFamily="18" charset="0"/>
              <a:cs typeface="Times New Roman" pitchFamily="18" charset="0"/>
            </a:endParaRPr>
          </a:p>
        </p:txBody>
      </p:sp>
      <p:sp>
        <p:nvSpPr>
          <p:cNvPr id="3" name="Content Placeholder 2"/>
          <p:cNvSpPr>
            <a:spLocks noGrp="1"/>
          </p:cNvSpPr>
          <p:nvPr>
            <p:ph idx="1"/>
          </p:nvPr>
        </p:nvSpPr>
        <p:spPr>
          <a:xfrm>
            <a:off x="142844" y="1357298"/>
            <a:ext cx="4114800" cy="5214974"/>
          </a:xfrm>
        </p:spPr>
        <p:style>
          <a:lnRef idx="2">
            <a:schemeClr val="dk1"/>
          </a:lnRef>
          <a:fillRef idx="1">
            <a:schemeClr val="lt1"/>
          </a:fillRef>
          <a:effectRef idx="0">
            <a:schemeClr val="dk1"/>
          </a:effectRef>
          <a:fontRef idx="minor">
            <a:schemeClr val="dk1"/>
          </a:fontRef>
        </p:style>
        <p:txBody>
          <a:bodyPr>
            <a:normAutofit/>
          </a:bodyPr>
          <a:lstStyle/>
          <a:p>
            <a:pPr algn="justLow" rtl="0"/>
            <a:endParaRPr lang="en-US" sz="2000" dirty="0" smtClean="0">
              <a:latin typeface="Times New Roman" pitchFamily="18" charset="0"/>
              <a:cs typeface="Times New Roman" pitchFamily="18" charset="0"/>
            </a:endParaRPr>
          </a:p>
          <a:p>
            <a:pPr algn="justLow" rtl="0"/>
            <a:r>
              <a:rPr lang="en-US" sz="2000" dirty="0" smtClean="0">
                <a:latin typeface="Times New Roman" pitchFamily="18" charset="0"/>
                <a:cs typeface="Times New Roman" pitchFamily="18" charset="0"/>
              </a:rPr>
              <a:t>Phospholipids may be regarded as derivatives of </a:t>
            </a:r>
            <a:r>
              <a:rPr lang="en-US" sz="2000" b="1" dirty="0" err="1" smtClean="0">
                <a:latin typeface="Times New Roman" pitchFamily="18" charset="0"/>
                <a:cs typeface="Times New Roman" pitchFamily="18" charset="0"/>
              </a:rPr>
              <a:t>phosphatidic</a:t>
            </a:r>
            <a:r>
              <a:rPr lang="en-US" sz="2000" b="1" dirty="0" smtClean="0">
                <a:latin typeface="Times New Roman" pitchFamily="18" charset="0"/>
                <a:cs typeface="Times New Roman" pitchFamily="18" charset="0"/>
              </a:rPr>
              <a:t> acid in which the phosphate is </a:t>
            </a:r>
            <a:r>
              <a:rPr lang="en-US" sz="2000" b="1" dirty="0" err="1" smtClean="0">
                <a:latin typeface="Times New Roman" pitchFamily="18" charset="0"/>
                <a:cs typeface="Times New Roman" pitchFamily="18" charset="0"/>
              </a:rPr>
              <a:t>esterified</a:t>
            </a:r>
            <a:r>
              <a:rPr lang="en-US" sz="2000" b="1" dirty="0" smtClean="0">
                <a:latin typeface="Times New Roman" pitchFamily="18" charset="0"/>
                <a:cs typeface="Times New Roman" pitchFamily="18" charset="0"/>
              </a:rPr>
              <a:t> with the —OH of a suitable alcohol. </a:t>
            </a:r>
          </a:p>
          <a:p>
            <a:pPr algn="justLow" rtl="0"/>
            <a:endParaRPr lang="en-US" sz="2000" b="1" dirty="0" smtClean="0">
              <a:latin typeface="Times New Roman" pitchFamily="18" charset="0"/>
              <a:cs typeface="Times New Roman" pitchFamily="18" charset="0"/>
            </a:endParaRPr>
          </a:p>
          <a:p>
            <a:pPr algn="justLow" rtl="0"/>
            <a:r>
              <a:rPr lang="en-US" sz="2000" b="1" dirty="0" err="1" smtClean="0">
                <a:latin typeface="Times New Roman" pitchFamily="18" charset="0"/>
                <a:cs typeface="Times New Roman" pitchFamily="18" charset="0"/>
              </a:rPr>
              <a:t>Phosphatidic</a:t>
            </a:r>
            <a:r>
              <a:rPr lang="en-US" sz="2000" b="1" dirty="0" smtClean="0">
                <a:latin typeface="Times New Roman" pitchFamily="18" charset="0"/>
                <a:cs typeface="Times New Roman" pitchFamily="18" charset="0"/>
              </a:rPr>
              <a:t> acid is </a:t>
            </a:r>
            <a:r>
              <a:rPr lang="en-US" sz="2000" dirty="0" smtClean="0">
                <a:latin typeface="Times New Roman" pitchFamily="18" charset="0"/>
                <a:cs typeface="Times New Roman" pitchFamily="18" charset="0"/>
              </a:rPr>
              <a:t>important as an intermediate in the synthesis of </a:t>
            </a:r>
            <a:r>
              <a:rPr lang="en-US" sz="2000" dirty="0" err="1" smtClean="0">
                <a:latin typeface="Times New Roman" pitchFamily="18" charset="0"/>
                <a:cs typeface="Times New Roman" pitchFamily="18" charset="0"/>
              </a:rPr>
              <a:t>triacylglycerols</a:t>
            </a:r>
            <a:r>
              <a:rPr lang="en-US" sz="2000" dirty="0" smtClean="0">
                <a:latin typeface="Times New Roman" pitchFamily="18" charset="0"/>
                <a:cs typeface="Times New Roman" pitchFamily="18" charset="0"/>
              </a:rPr>
              <a:t> as well as </a:t>
            </a:r>
            <a:r>
              <a:rPr lang="en-US" sz="2000" dirty="0" err="1" smtClean="0">
                <a:latin typeface="Times New Roman" pitchFamily="18" charset="0"/>
                <a:cs typeface="Times New Roman" pitchFamily="18" charset="0"/>
              </a:rPr>
              <a:t>phosphoglycerols</a:t>
            </a:r>
            <a:r>
              <a:rPr lang="en-US" sz="2000" dirty="0" smtClean="0">
                <a:latin typeface="Times New Roman" pitchFamily="18" charset="0"/>
                <a:cs typeface="Times New Roman" pitchFamily="18" charset="0"/>
              </a:rPr>
              <a:t> but is not found in any great quantity in tissues.</a:t>
            </a:r>
            <a:endParaRPr lang="ar-IQ" sz="2000" dirty="0">
              <a:latin typeface="Times New Roman" pitchFamily="18" charset="0"/>
              <a:cs typeface="Times New Roman" pitchFamily="18" charset="0"/>
            </a:endParaRPr>
          </a:p>
        </p:txBody>
      </p:sp>
      <p:pic>
        <p:nvPicPr>
          <p:cNvPr id="178178" name="Picture 2"/>
          <p:cNvPicPr>
            <a:picLocks noChangeAspect="1" noChangeArrowheads="1"/>
          </p:cNvPicPr>
          <p:nvPr/>
        </p:nvPicPr>
        <p:blipFill>
          <a:blip r:embed="rId3"/>
          <a:srcRect/>
          <a:stretch>
            <a:fillRect/>
          </a:stretch>
        </p:blipFill>
        <p:spPr bwMode="auto">
          <a:xfrm>
            <a:off x="4429124" y="1357298"/>
            <a:ext cx="4357718"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Grp="1" noChangeAspect="1" noChangeArrowheads="1"/>
          </p:cNvPicPr>
          <p:nvPr>
            <p:ph idx="1"/>
          </p:nvPr>
        </p:nvPicPr>
        <p:blipFill>
          <a:blip r:embed="rId3"/>
          <a:srcRect/>
          <a:stretch>
            <a:fillRect/>
          </a:stretch>
        </p:blipFill>
        <p:spPr bwMode="auto">
          <a:xfrm>
            <a:off x="214282" y="142852"/>
            <a:ext cx="8715436" cy="6572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Function of Lipids </a:t>
            </a:r>
            <a:endParaRPr lang="en-US" dirty="0"/>
          </a:p>
        </p:txBody>
      </p:sp>
      <p:sp>
        <p:nvSpPr>
          <p:cNvPr id="6" name="Content Placeholder 5"/>
          <p:cNvSpPr>
            <a:spLocks noGrp="1"/>
          </p:cNvSpPr>
          <p:nvPr>
            <p:ph idx="1"/>
          </p:nvPr>
        </p:nvSpPr>
        <p:spPr>
          <a:xfrm>
            <a:off x="457200" y="1285860"/>
            <a:ext cx="8229600" cy="535785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l" rtl="0">
              <a:buNone/>
            </a:pPr>
            <a:endParaRPr lang="en-US" dirty="0" smtClean="0"/>
          </a:p>
          <a:p>
            <a:pPr marL="514350" indent="-514350" algn="l" rtl="0">
              <a:buNone/>
            </a:pPr>
            <a:r>
              <a:rPr lang="en-US" sz="3800" dirty="0" smtClean="0"/>
              <a:t>1. Energy </a:t>
            </a:r>
            <a:r>
              <a:rPr lang="en-US" sz="3800" dirty="0"/>
              <a:t>Stores </a:t>
            </a:r>
          </a:p>
          <a:p>
            <a:pPr algn="l" rtl="0">
              <a:buNone/>
            </a:pPr>
            <a:r>
              <a:rPr lang="en-US" sz="3800" dirty="0" smtClean="0"/>
              <a:t>      Triglycerides </a:t>
            </a:r>
            <a:r>
              <a:rPr lang="en-US" sz="3800" dirty="0"/>
              <a:t>act as energy reserves. The majority of triglycerides are stored in adipose tissue, </a:t>
            </a:r>
            <a:r>
              <a:rPr lang="en-US" sz="3800" dirty="0" smtClean="0"/>
              <a:t>in </a:t>
            </a:r>
            <a:r>
              <a:rPr lang="en-US" sz="3800" dirty="0" err="1" smtClean="0"/>
              <a:t>adipocytes</a:t>
            </a:r>
            <a:r>
              <a:rPr lang="en-US" sz="3800" dirty="0" smtClean="0"/>
              <a:t> </a:t>
            </a:r>
            <a:r>
              <a:rPr lang="en-US" sz="3800" dirty="0"/>
              <a:t>(fat cells) </a:t>
            </a:r>
            <a:endParaRPr lang="en-US" sz="3800" dirty="0" smtClean="0"/>
          </a:p>
          <a:p>
            <a:pPr algn="l" rtl="0">
              <a:buNone/>
            </a:pPr>
            <a:r>
              <a:rPr lang="en-US" sz="3800" dirty="0" smtClean="0"/>
              <a:t>2.  Sources </a:t>
            </a:r>
            <a:r>
              <a:rPr lang="en-US" sz="3800" dirty="0"/>
              <a:t>of energy </a:t>
            </a:r>
          </a:p>
          <a:p>
            <a:pPr algn="l" rtl="0">
              <a:buNone/>
            </a:pPr>
            <a:r>
              <a:rPr lang="en-US" sz="3800" dirty="0"/>
              <a:t> </a:t>
            </a:r>
            <a:r>
              <a:rPr lang="en-US" sz="3800" dirty="0" smtClean="0"/>
              <a:t>     Fatty </a:t>
            </a:r>
            <a:r>
              <a:rPr lang="en-US" sz="3800" dirty="0"/>
              <a:t>acids are released from triglycerides are broken down in the mitochondria and used in the production of energy. </a:t>
            </a:r>
          </a:p>
          <a:p>
            <a:pPr algn="l" rtl="0">
              <a:buNone/>
            </a:pPr>
            <a:r>
              <a:rPr lang="en-US" sz="3800" dirty="0" smtClean="0"/>
              <a:t>3.  Insulation </a:t>
            </a:r>
            <a:endParaRPr lang="en-US" sz="3800" dirty="0"/>
          </a:p>
          <a:p>
            <a:pPr algn="l" rtl="0">
              <a:buNone/>
            </a:pPr>
            <a:r>
              <a:rPr lang="en-US" sz="3800" dirty="0"/>
              <a:t> </a:t>
            </a:r>
            <a:r>
              <a:rPr lang="en-US" sz="3800" dirty="0" smtClean="0"/>
              <a:t>     Subcutaneous </a:t>
            </a:r>
            <a:r>
              <a:rPr lang="en-US" sz="3800" dirty="0"/>
              <a:t>adipose tissue is important in the maintenance of body temperature </a:t>
            </a:r>
            <a:endParaRPr lang="en-US" sz="3800" dirty="0" smtClean="0"/>
          </a:p>
          <a:p>
            <a:pPr algn="l" rtl="0">
              <a:buNone/>
            </a:pPr>
            <a:r>
              <a:rPr lang="en-US" sz="3800" dirty="0" smtClean="0"/>
              <a:t>3.  Absorption </a:t>
            </a:r>
          </a:p>
          <a:p>
            <a:pPr algn="l" rtl="0">
              <a:buNone/>
            </a:pPr>
            <a:r>
              <a:rPr lang="en-US" sz="3800" dirty="0" smtClean="0"/>
              <a:t>      Phospholipids help to emulsify fats and increase absorption of fats and fat-soluble nutrients (e.g. sterols, vitamins) </a:t>
            </a:r>
          </a:p>
          <a:p>
            <a:pPr algn="l" rtl="0">
              <a:buNone/>
            </a:pPr>
            <a:r>
              <a:rPr lang="en-US" sz="3800" dirty="0" smtClean="0"/>
              <a:t>4.  Local hormones </a:t>
            </a:r>
          </a:p>
          <a:p>
            <a:pPr algn="justLow" rtl="0">
              <a:buNone/>
            </a:pPr>
            <a:r>
              <a:rPr lang="en-US" sz="3800" dirty="0" smtClean="0"/>
              <a:t>      Membrane phospholipids can be converted into hormone-like substances called ‘</a:t>
            </a:r>
            <a:r>
              <a:rPr lang="en-US" sz="3800" b="1" dirty="0" smtClean="0"/>
              <a:t>eicosanoids’ </a:t>
            </a:r>
            <a:r>
              <a:rPr lang="en-US" sz="3800" dirty="0" smtClean="0"/>
              <a:t>which control smooth muscle contraction, blood clotting and immune cell stimulation </a:t>
            </a:r>
          </a:p>
          <a:p>
            <a:pPr algn="l" rtl="0"/>
            <a:endParaRPr lang="en-US" sz="3800" dirty="0"/>
          </a:p>
          <a:p>
            <a:pPr algn="l" rtl="0"/>
            <a:endParaRPr lang="en-US" sz="3800" dirty="0"/>
          </a:p>
        </p:txBody>
      </p:sp>
    </p:spTree>
    <p:extLst>
      <p:ext uri="{BB962C8B-B14F-4D97-AF65-F5344CB8AC3E}">
        <p14:creationId xmlns:p14="http://schemas.microsoft.com/office/powerpoint/2010/main" xmlns="" val="86079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3"/>
          </p:nvPr>
        </p:nvSpPr>
        <p:spPr>
          <a:xfrm>
            <a:off x="428596" y="928670"/>
            <a:ext cx="8215370" cy="2928958"/>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457200" indent="-457200" algn="justLow" rtl="0">
              <a:lnSpc>
                <a:spcPct val="95000"/>
              </a:lnSpc>
              <a:spcBef>
                <a:spcPct val="0"/>
              </a:spcBef>
              <a:spcAft>
                <a:spcPct val="30000"/>
              </a:spcAft>
            </a:pPr>
            <a:endParaRPr lang="en-US" dirty="0" smtClean="0">
              <a:latin typeface="Times New Roman" pitchFamily="18" charset="0"/>
              <a:cs typeface="Times New Roman" pitchFamily="18" charset="0"/>
            </a:endParaRPr>
          </a:p>
          <a:p>
            <a:pPr marL="457200" indent="-457200" algn="justLow" rtl="0">
              <a:lnSpc>
                <a:spcPct val="95000"/>
              </a:lnSpc>
              <a:spcBef>
                <a:spcPct val="0"/>
              </a:spcBef>
              <a:spcAft>
                <a:spcPct val="30000"/>
              </a:spcAft>
            </a:pPr>
            <a:r>
              <a:rPr lang="en-US" sz="3600" dirty="0" err="1" smtClean="0">
                <a:latin typeface="Times New Roman" pitchFamily="18" charset="0"/>
                <a:cs typeface="Times New Roman" pitchFamily="18" charset="0"/>
              </a:rPr>
              <a:t>Sphingolipids</a:t>
            </a:r>
            <a:r>
              <a:rPr lang="en-US" sz="3600" dirty="0" smtClean="0">
                <a:latin typeface="Times New Roman" pitchFamily="18" charset="0"/>
                <a:cs typeface="Times New Roman" pitchFamily="18" charset="0"/>
              </a:rPr>
              <a:t> are derivatives of the </a:t>
            </a:r>
            <a:r>
              <a:rPr lang="en-US" sz="3600" b="1" dirty="0" smtClean="0">
                <a:latin typeface="Times New Roman" pitchFamily="18" charset="0"/>
                <a:cs typeface="Times New Roman" pitchFamily="18" charset="0"/>
              </a:rPr>
              <a:t>lipid </a:t>
            </a:r>
            <a:r>
              <a:rPr lang="en-US" sz="3600" b="1" dirty="0" err="1" smtClean="0">
                <a:latin typeface="Times New Roman" pitchFamily="18" charset="0"/>
                <a:cs typeface="Times New Roman" pitchFamily="18" charset="0"/>
              </a:rPr>
              <a:t>sphingosine</a:t>
            </a:r>
            <a:r>
              <a:rPr lang="en-US" sz="3600" b="1"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which has a </a:t>
            </a:r>
            <a:r>
              <a:rPr lang="en-US" sz="3600" b="1" dirty="0" smtClean="0">
                <a:latin typeface="Times New Roman" pitchFamily="18" charset="0"/>
                <a:cs typeface="Times New Roman" pitchFamily="18" charset="0"/>
              </a:rPr>
              <a:t>long hydrocarbon tail</a:t>
            </a:r>
            <a:r>
              <a:rPr lang="en-US" sz="3600" dirty="0" smtClean="0">
                <a:latin typeface="Times New Roman" pitchFamily="18" charset="0"/>
                <a:cs typeface="Times New Roman" pitchFamily="18" charset="0"/>
              </a:rPr>
              <a:t>, and a </a:t>
            </a:r>
            <a:r>
              <a:rPr lang="en-US" sz="3600" b="1" dirty="0" smtClean="0">
                <a:latin typeface="Times New Roman" pitchFamily="18" charset="0"/>
                <a:cs typeface="Times New Roman" pitchFamily="18" charset="0"/>
              </a:rPr>
              <a:t>polar domain that includes an amino group. </a:t>
            </a:r>
          </a:p>
          <a:p>
            <a:pPr marL="457200" indent="-457200" algn="justLow" rtl="0">
              <a:lnSpc>
                <a:spcPct val="95000"/>
              </a:lnSpc>
              <a:spcBef>
                <a:spcPct val="0"/>
              </a:spcBef>
              <a:spcAft>
                <a:spcPct val="30000"/>
              </a:spcAft>
            </a:pPr>
            <a:endParaRPr lang="en-US" sz="3600" b="1" dirty="0" smtClean="0">
              <a:latin typeface="Times New Roman" pitchFamily="18" charset="0"/>
              <a:cs typeface="Times New Roman" pitchFamily="18" charset="0"/>
            </a:endParaRPr>
          </a:p>
          <a:p>
            <a:pPr marL="457200" indent="-457200" algn="justLow" rtl="0">
              <a:lnSpc>
                <a:spcPct val="95000"/>
              </a:lnSpc>
              <a:spcBef>
                <a:spcPct val="0"/>
              </a:spcBef>
              <a:spcAft>
                <a:spcPct val="30000"/>
              </a:spcAft>
            </a:pPr>
            <a:r>
              <a:rPr lang="en-US" sz="3600" dirty="0" err="1" smtClean="0">
                <a:latin typeface="Times New Roman" pitchFamily="18" charset="0"/>
                <a:cs typeface="Times New Roman" pitchFamily="18" charset="0"/>
              </a:rPr>
              <a:t>Sphingosine</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may be reversibly </a:t>
            </a:r>
            <a:r>
              <a:rPr lang="en-US" sz="3600" dirty="0" err="1">
                <a:latin typeface="Times New Roman" pitchFamily="18" charset="0"/>
                <a:cs typeface="Times New Roman" pitchFamily="18" charset="0"/>
              </a:rPr>
              <a:t>phosphorylated</a:t>
            </a:r>
            <a:r>
              <a:rPr lang="en-US" sz="3600" dirty="0">
                <a:latin typeface="Times New Roman" pitchFamily="18" charset="0"/>
                <a:cs typeface="Times New Roman" pitchFamily="18" charset="0"/>
              </a:rPr>
              <a:t> to produce the </a:t>
            </a:r>
            <a:r>
              <a:rPr lang="en-US" sz="3600" dirty="0">
                <a:solidFill>
                  <a:schemeClr val="tx1"/>
                </a:solidFill>
                <a:latin typeface="Times New Roman" pitchFamily="18" charset="0"/>
                <a:cs typeface="Times New Roman" pitchFamily="18" charset="0"/>
              </a:rPr>
              <a:t>signal molecule </a:t>
            </a:r>
            <a:r>
              <a:rPr lang="en-US" sz="3600" b="1" dirty="0">
                <a:solidFill>
                  <a:schemeClr val="tx1"/>
                </a:solidFill>
                <a:latin typeface="Times New Roman" pitchFamily="18" charset="0"/>
                <a:cs typeface="Times New Roman" pitchFamily="18" charset="0"/>
              </a:rPr>
              <a:t>sphingosine-1-phosphate</a:t>
            </a:r>
            <a:r>
              <a:rPr lang="en-US" sz="3600" b="1" dirty="0" smtClean="0">
                <a:solidFill>
                  <a:schemeClr val="tx1"/>
                </a:solidFill>
                <a:latin typeface="Times New Roman" pitchFamily="18" charset="0"/>
                <a:cs typeface="Times New Roman" pitchFamily="18" charset="0"/>
              </a:rPr>
              <a:t>.</a:t>
            </a:r>
          </a:p>
          <a:p>
            <a:pPr marL="457200" indent="-457200" algn="justLow" rtl="0">
              <a:lnSpc>
                <a:spcPct val="95000"/>
              </a:lnSpc>
              <a:spcBef>
                <a:spcPct val="0"/>
              </a:spcBef>
              <a:spcAft>
                <a:spcPct val="30000"/>
              </a:spcAft>
              <a:buNone/>
            </a:pP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marL="457200" indent="-457200" algn="justLow" rtl="0">
              <a:lnSpc>
                <a:spcPct val="95000"/>
              </a:lnSpc>
              <a:spcBef>
                <a:spcPct val="0"/>
              </a:spcBef>
              <a:spcAft>
                <a:spcPct val="30000"/>
              </a:spcAft>
            </a:pPr>
            <a:r>
              <a:rPr lang="en-US" sz="3600" dirty="0">
                <a:latin typeface="Times New Roman" pitchFamily="18" charset="0"/>
                <a:cs typeface="Times New Roman" pitchFamily="18" charset="0"/>
              </a:rPr>
              <a:t>Other derivatives of </a:t>
            </a:r>
            <a:r>
              <a:rPr lang="en-US" sz="3600" dirty="0" err="1">
                <a:latin typeface="Times New Roman" pitchFamily="18" charset="0"/>
                <a:cs typeface="Times New Roman" pitchFamily="18" charset="0"/>
              </a:rPr>
              <a:t>sphingosine</a:t>
            </a:r>
            <a:r>
              <a:rPr lang="en-US" sz="3600" dirty="0">
                <a:latin typeface="Times New Roman" pitchFamily="18" charset="0"/>
                <a:cs typeface="Times New Roman" pitchFamily="18" charset="0"/>
              </a:rPr>
              <a:t> are commonly found as constituents of biological </a:t>
            </a:r>
            <a:r>
              <a:rPr lang="en-US" sz="3600" dirty="0" err="1" smtClean="0">
                <a:latin typeface="Times New Roman" pitchFamily="18" charset="0"/>
                <a:cs typeface="Times New Roman" pitchFamily="18" charset="0"/>
              </a:rPr>
              <a:t>membranesand</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nerveous</a:t>
            </a:r>
            <a:r>
              <a:rPr lang="en-US" sz="3600" dirty="0" smtClean="0">
                <a:latin typeface="Times New Roman" pitchFamily="18" charset="0"/>
                <a:cs typeface="Times New Roman" pitchFamily="18" charset="0"/>
              </a:rPr>
              <a:t> system  e.g. </a:t>
            </a:r>
            <a:r>
              <a:rPr lang="en-US" sz="3600" b="1" dirty="0" err="1" smtClean="0">
                <a:solidFill>
                  <a:schemeClr val="tx1"/>
                </a:solidFill>
              </a:rPr>
              <a:t>Ceramide</a:t>
            </a:r>
            <a:r>
              <a:rPr lang="en-US" sz="3600" b="1" dirty="0" smtClean="0">
                <a:solidFill>
                  <a:schemeClr val="tx1"/>
                </a:solidFill>
              </a:rPr>
              <a:t> &amp; </a:t>
            </a:r>
            <a:r>
              <a:rPr lang="en-US" sz="3600" b="1" dirty="0" err="1" smtClean="0">
                <a:solidFill>
                  <a:schemeClr val="tx1"/>
                </a:solidFill>
              </a:rPr>
              <a:t>Sphingomyelin</a:t>
            </a:r>
            <a:endParaRPr lang="ar-IQ" sz="3600" dirty="0" smtClean="0">
              <a:solidFill>
                <a:schemeClr val="tx1"/>
              </a:solidFill>
            </a:endParaRPr>
          </a:p>
          <a:p>
            <a:pPr marL="457200" indent="-457200" algn="justLow" rtl="0">
              <a:lnSpc>
                <a:spcPct val="95000"/>
              </a:lnSpc>
              <a:spcBef>
                <a:spcPct val="0"/>
              </a:spcBef>
              <a:spcAft>
                <a:spcPct val="30000"/>
              </a:spcAft>
            </a:pPr>
            <a:endParaRPr lang="ar-IQ" sz="3600" dirty="0" smtClean="0"/>
          </a:p>
          <a:p>
            <a:pPr marL="457200" indent="-457200" algn="justLow" rtl="0">
              <a:lnSpc>
                <a:spcPct val="95000"/>
              </a:lnSpc>
              <a:spcBef>
                <a:spcPct val="0"/>
              </a:spcBef>
              <a:spcAft>
                <a:spcPct val="30000"/>
              </a:spcAft>
            </a:pPr>
            <a:endParaRPr lang="en-US" sz="3600" dirty="0">
              <a:latin typeface="Times New Roman" pitchFamily="18" charset="0"/>
              <a:cs typeface="Times New Roman" pitchFamily="18" charset="0"/>
            </a:endParaRPr>
          </a:p>
        </p:txBody>
      </p:sp>
      <p:graphicFrame>
        <p:nvGraphicFramePr>
          <p:cNvPr id="46084" name="Object 4"/>
          <p:cNvGraphicFramePr>
            <a:graphicFrameLocks noChangeAspect="1"/>
          </p:cNvGraphicFramePr>
          <p:nvPr>
            <p:ph sz="quarter" idx="2"/>
          </p:nvPr>
        </p:nvGraphicFramePr>
        <p:xfrm>
          <a:off x="214282" y="3929066"/>
          <a:ext cx="2105953" cy="2562244"/>
        </p:xfrm>
        <a:graphic>
          <a:graphicData uri="http://schemas.openxmlformats.org/presentationml/2006/ole">
            <p:oleObj spid="_x0000_s15362" name="Picture" r:id="rId4" imgW="1428840" imgH="1714680" progId="Word.Picture.8">
              <p:embed/>
            </p:oleObj>
          </a:graphicData>
        </a:graphic>
      </p:graphicFrame>
      <p:sp>
        <p:nvSpPr>
          <p:cNvPr id="46092" name="Rectangle 12"/>
          <p:cNvSpPr>
            <a:spLocks noChangeArrowheads="1"/>
          </p:cNvSpPr>
          <p:nvPr/>
        </p:nvSpPr>
        <p:spPr bwMode="auto">
          <a:xfrm>
            <a:off x="0" y="2314575"/>
            <a:ext cx="9144000" cy="0"/>
          </a:xfrm>
          <a:prstGeom prst="rect">
            <a:avLst/>
          </a:prstGeom>
          <a:noFill/>
          <a:ln w="9525">
            <a:noFill/>
            <a:miter lim="800000"/>
            <a:headEnd/>
            <a:tailEnd/>
          </a:ln>
          <a:effectLst/>
        </p:spPr>
        <p:txBody>
          <a:bodyPr wrap="none" anchor="ctr">
            <a:spAutoFit/>
          </a:bodyPr>
          <a:lstStyle/>
          <a:p>
            <a:endParaRPr lang="ar-IQ"/>
          </a:p>
        </p:txBody>
      </p:sp>
      <p:graphicFrame>
        <p:nvGraphicFramePr>
          <p:cNvPr id="46091" name="Object 11"/>
          <p:cNvGraphicFramePr>
            <a:graphicFrameLocks noChangeAspect="1"/>
          </p:cNvGraphicFramePr>
          <p:nvPr/>
        </p:nvGraphicFramePr>
        <p:xfrm>
          <a:off x="2357422" y="3929066"/>
          <a:ext cx="2000232" cy="2586015"/>
        </p:xfrm>
        <a:graphic>
          <a:graphicData uri="http://schemas.openxmlformats.org/presentationml/2006/ole">
            <p:oleObj spid="_x0000_s15363" name="Picture" r:id="rId5" imgW="1486471" imgH="2225902" progId="Word.Picture.8">
              <p:embed/>
            </p:oleObj>
          </a:graphicData>
        </a:graphic>
      </p:graphicFrame>
      <p:sp>
        <p:nvSpPr>
          <p:cNvPr id="7" name="Rectangle 6"/>
          <p:cNvSpPr/>
          <p:nvPr/>
        </p:nvSpPr>
        <p:spPr>
          <a:xfrm>
            <a:off x="2000232" y="214291"/>
            <a:ext cx="550072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0"/>
              </a:spcBef>
            </a:pPr>
            <a:r>
              <a:rPr lang="en-US" sz="3200" dirty="0" smtClean="0">
                <a:latin typeface="Times New Roman" pitchFamily="18" charset="0"/>
                <a:cs typeface="Times New Roman" pitchFamily="18" charset="0"/>
              </a:rPr>
              <a:t>B - </a:t>
            </a:r>
            <a:r>
              <a:rPr lang="en-US" sz="3200" dirty="0" err="1" smtClean="0">
                <a:latin typeface="Times New Roman" pitchFamily="18" charset="0"/>
                <a:cs typeface="Times New Roman" pitchFamily="18" charset="0"/>
              </a:rPr>
              <a:t>Sphingolipids</a:t>
            </a:r>
            <a:endParaRPr lang="ar-IQ" sz="3200" dirty="0">
              <a:latin typeface="Times New Roman" pitchFamily="18" charset="0"/>
              <a:cs typeface="Times New Roman" pitchFamily="18" charset="0"/>
            </a:endParaRPr>
          </a:p>
        </p:txBody>
      </p:sp>
      <p:graphicFrame>
        <p:nvGraphicFramePr>
          <p:cNvPr id="15364" name="Object 4"/>
          <p:cNvGraphicFramePr>
            <a:graphicFrameLocks noChangeAspect="1"/>
          </p:cNvGraphicFramePr>
          <p:nvPr/>
        </p:nvGraphicFramePr>
        <p:xfrm>
          <a:off x="4429124" y="3929066"/>
          <a:ext cx="2055185" cy="2538314"/>
        </p:xfrm>
        <a:graphic>
          <a:graphicData uri="http://schemas.openxmlformats.org/presentationml/2006/ole">
            <p:oleObj spid="_x0000_s15364" name="Picture" r:id="rId6" imgW="1428840" imgH="1714680" progId="Word.Picture.8">
              <p:embed/>
            </p:oleObj>
          </a:graphicData>
        </a:graphic>
      </p:graphicFrame>
      <p:graphicFrame>
        <p:nvGraphicFramePr>
          <p:cNvPr id="15365" name="Object 5"/>
          <p:cNvGraphicFramePr>
            <a:graphicFrameLocks noChangeAspect="1"/>
          </p:cNvGraphicFramePr>
          <p:nvPr/>
        </p:nvGraphicFramePr>
        <p:xfrm>
          <a:off x="6572264" y="3929066"/>
          <a:ext cx="2191839" cy="2571768"/>
        </p:xfrm>
        <a:graphic>
          <a:graphicData uri="http://schemas.openxmlformats.org/presentationml/2006/ole">
            <p:oleObj spid="_x0000_s15365" name="Picture" r:id="rId7" imgW="2516717" imgH="2227852" progId="Word.Picture.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819150" y="4929198"/>
            <a:ext cx="8324850" cy="355482"/>
          </a:xfrm>
          <a:prstGeom prst="rect">
            <a:avLst/>
          </a:prstGeom>
          <a:noFill/>
          <a:ln w="9525">
            <a:noFill/>
            <a:miter lim="800000"/>
            <a:headEnd/>
            <a:tailEnd/>
          </a:ln>
          <a:effectLst/>
        </p:spPr>
        <p:txBody>
          <a:bodyPr>
            <a:spAutoFit/>
          </a:bodyPr>
          <a:lstStyle/>
          <a:p>
            <a:pPr>
              <a:lnSpc>
                <a:spcPct val="95000"/>
              </a:lnSpc>
              <a:spcAft>
                <a:spcPct val="20000"/>
              </a:spcAft>
            </a:pPr>
            <a:endParaRPr lang="en-US" dirty="0"/>
          </a:p>
        </p:txBody>
      </p:sp>
      <p:sp>
        <p:nvSpPr>
          <p:cNvPr id="79881" name="Rectangle 9"/>
          <p:cNvSpPr>
            <a:spLocks noChangeArrowheads="1"/>
          </p:cNvSpPr>
          <p:nvPr/>
        </p:nvSpPr>
        <p:spPr bwMode="auto">
          <a:xfrm>
            <a:off x="0" y="2486025"/>
            <a:ext cx="9144000" cy="0"/>
          </a:xfrm>
          <a:prstGeom prst="rect">
            <a:avLst/>
          </a:prstGeom>
          <a:noFill/>
          <a:ln w="9525">
            <a:noFill/>
            <a:miter lim="800000"/>
            <a:headEnd/>
            <a:tailEnd/>
          </a:ln>
          <a:effectLst/>
        </p:spPr>
        <p:txBody>
          <a:bodyPr wrap="none" anchor="ctr">
            <a:spAutoFit/>
          </a:bodyPr>
          <a:lstStyle/>
          <a:p>
            <a:endParaRPr lang="ar-IQ"/>
          </a:p>
        </p:txBody>
      </p:sp>
      <p:sp>
        <p:nvSpPr>
          <p:cNvPr id="79882" name="Text Box 10"/>
          <p:cNvSpPr txBox="1">
            <a:spLocks noChangeArrowheads="1"/>
          </p:cNvSpPr>
          <p:nvPr/>
        </p:nvSpPr>
        <p:spPr bwMode="auto">
          <a:xfrm>
            <a:off x="571472" y="1500174"/>
            <a:ext cx="8143932" cy="518911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Low" rtl="0"/>
            <a:r>
              <a:rPr lang="en-US" dirty="0" smtClean="0"/>
              <a:t>  </a:t>
            </a:r>
            <a:endParaRPr lang="en-US" sz="2400" dirty="0" smtClean="0">
              <a:latin typeface="Times New Roman" pitchFamily="18" charset="0"/>
              <a:cs typeface="Times New Roman" pitchFamily="18" charset="0"/>
            </a:endParaRPr>
          </a:p>
          <a:p>
            <a:pPr algn="justLow" rtl="0">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Glycolipids</a:t>
            </a:r>
            <a:r>
              <a:rPr lang="en-US" sz="2400" dirty="0" smtClean="0">
                <a:latin typeface="Times New Roman" pitchFamily="18" charset="0"/>
                <a:cs typeface="Times New Roman" pitchFamily="18" charset="0"/>
              </a:rPr>
              <a:t> are widely distributed in every tissue of the body, particularly in nervous tissue such as brain. </a:t>
            </a:r>
          </a:p>
          <a:p>
            <a:pPr algn="justLow" rtl="0"/>
            <a:endParaRPr lang="en-US" sz="2400" dirty="0" smtClean="0">
              <a:latin typeface="Times New Roman" pitchFamily="18" charset="0"/>
              <a:cs typeface="Times New Roman" pitchFamily="18" charset="0"/>
            </a:endParaRPr>
          </a:p>
          <a:p>
            <a:pPr algn="justLow" rtl="0">
              <a:buFont typeface="Arial" pitchFamily="34" charset="0"/>
              <a:buChar char="•"/>
            </a:pPr>
            <a:r>
              <a:rPr lang="en-US" sz="2400" dirty="0" smtClean="0">
                <a:latin typeface="Times New Roman" pitchFamily="18" charset="0"/>
                <a:cs typeface="Times New Roman" pitchFamily="18" charset="0"/>
              </a:rPr>
              <a:t>   The major </a:t>
            </a:r>
            <a:r>
              <a:rPr lang="en-US" sz="2400" dirty="0" err="1" smtClean="0">
                <a:latin typeface="Times New Roman" pitchFamily="18" charset="0"/>
                <a:cs typeface="Times New Roman" pitchFamily="18" charset="0"/>
              </a:rPr>
              <a:t>glycolipids</a:t>
            </a:r>
            <a:r>
              <a:rPr lang="en-US" sz="2400" dirty="0" smtClean="0">
                <a:latin typeface="Times New Roman" pitchFamily="18" charset="0"/>
                <a:cs typeface="Times New Roman" pitchFamily="18" charset="0"/>
              </a:rPr>
              <a:t> found in animal tissues are </a:t>
            </a:r>
            <a:r>
              <a:rPr lang="en-US" sz="2400" dirty="0" err="1" smtClean="0">
                <a:latin typeface="Times New Roman" pitchFamily="18" charset="0"/>
                <a:cs typeface="Times New Roman" pitchFamily="18" charset="0"/>
              </a:rPr>
              <a:t>glycosphingolipids</a:t>
            </a:r>
            <a:r>
              <a:rPr lang="en-US" sz="2400" dirty="0" smtClean="0">
                <a:latin typeface="Times New Roman" pitchFamily="18" charset="0"/>
                <a:cs typeface="Times New Roman" pitchFamily="18" charset="0"/>
              </a:rPr>
              <a:t> e.g. </a:t>
            </a:r>
            <a:r>
              <a:rPr lang="en-US" sz="2400" b="1" dirty="0" err="1" smtClean="0">
                <a:solidFill>
                  <a:srgbClr val="000099"/>
                </a:solidFill>
                <a:latin typeface="Times New Roman" pitchFamily="18" charset="0"/>
                <a:cs typeface="Times New Roman" pitchFamily="18" charset="0"/>
              </a:rPr>
              <a:t>cerebroside</a:t>
            </a:r>
            <a:r>
              <a:rPr lang="en-US" sz="2400" b="1" dirty="0" smtClean="0">
                <a:solidFill>
                  <a:srgbClr val="000099"/>
                </a:solidFill>
                <a:latin typeface="Times New Roman" pitchFamily="18" charset="0"/>
                <a:cs typeface="Times New Roman" pitchFamily="18" charset="0"/>
              </a:rPr>
              <a:t> &amp;</a:t>
            </a:r>
            <a:r>
              <a:rPr lang="en-US" sz="2400" dirty="0" smtClean="0">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gangliosides</a:t>
            </a:r>
            <a:endParaRPr lang="en-US" sz="2400" b="1" dirty="0" smtClean="0">
              <a:solidFill>
                <a:srgbClr val="000099"/>
              </a:solidFill>
              <a:latin typeface="Times New Roman" pitchFamily="18" charset="0"/>
              <a:cs typeface="Times New Roman" pitchFamily="18" charset="0"/>
            </a:endParaRPr>
          </a:p>
          <a:p>
            <a:pPr algn="justLow" rtl="0"/>
            <a:endParaRPr lang="en-US" sz="2400" b="1" dirty="0" smtClean="0">
              <a:solidFill>
                <a:srgbClr val="000099"/>
              </a:solidFill>
              <a:latin typeface="Times New Roman" pitchFamily="18" charset="0"/>
              <a:cs typeface="Times New Roman" pitchFamily="18" charset="0"/>
            </a:endParaRPr>
          </a:p>
          <a:p>
            <a:pPr algn="justLow" rtl="0">
              <a:buFont typeface="Arial" pitchFamily="34" charset="0"/>
              <a:buChar char="•"/>
            </a:pP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Cerebroside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a </a:t>
            </a:r>
            <a:r>
              <a:rPr lang="en-US" sz="2400" dirty="0" err="1">
                <a:latin typeface="Times New Roman" pitchFamily="18" charset="0"/>
                <a:cs typeface="Times New Roman" pitchFamily="18" charset="0"/>
              </a:rPr>
              <a:t>sphingolipid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ceramide</a:t>
            </a:r>
            <a:r>
              <a:rPr lang="en-US" sz="2400" dirty="0">
                <a:latin typeface="Times New Roman" pitchFamily="18" charset="0"/>
                <a:cs typeface="Times New Roman" pitchFamily="18" charset="0"/>
              </a:rPr>
              <a:t>) with a </a:t>
            </a:r>
            <a:r>
              <a:rPr lang="en-US" sz="2400" b="1" dirty="0">
                <a:solidFill>
                  <a:srgbClr val="000099"/>
                </a:solidFill>
                <a:latin typeface="Times New Roman" pitchFamily="18" charset="0"/>
                <a:cs typeface="Times New Roman" pitchFamily="18" charset="0"/>
              </a:rPr>
              <a:t>monosaccharide</a:t>
            </a:r>
            <a:r>
              <a:rPr lang="en-US" sz="2400" dirty="0">
                <a:latin typeface="Times New Roman" pitchFamily="18" charset="0"/>
                <a:cs typeface="Times New Roman" pitchFamily="18" charset="0"/>
              </a:rPr>
              <a:t>  such as glucose or </a:t>
            </a:r>
            <a:r>
              <a:rPr lang="en-US" sz="2400" dirty="0" err="1">
                <a:latin typeface="Times New Roman" pitchFamily="18" charset="0"/>
                <a:cs typeface="Times New Roman" pitchFamily="18" charset="0"/>
              </a:rPr>
              <a:t>galactose</a:t>
            </a:r>
            <a:r>
              <a:rPr lang="en-US" sz="2400" dirty="0">
                <a:latin typeface="Times New Roman" pitchFamily="18" charset="0"/>
                <a:cs typeface="Times New Roman" pitchFamily="18" charset="0"/>
              </a:rPr>
              <a:t> as polar head group</a:t>
            </a:r>
            <a:r>
              <a:rPr lang="en-US" sz="2400" dirty="0" smtClean="0">
                <a:latin typeface="Times New Roman" pitchFamily="18" charset="0"/>
                <a:cs typeface="Times New Roman" pitchFamily="18" charset="0"/>
              </a:rPr>
              <a:t>.</a:t>
            </a:r>
          </a:p>
          <a:p>
            <a:pPr algn="justLow" rtl="0"/>
            <a:endParaRPr lang="en-US" sz="2400" dirty="0">
              <a:latin typeface="Times New Roman" pitchFamily="18" charset="0"/>
              <a:cs typeface="Times New Roman" pitchFamily="18" charset="0"/>
            </a:endParaRPr>
          </a:p>
          <a:p>
            <a:pPr algn="justLow" rtl="0">
              <a:lnSpc>
                <a:spcPct val="95000"/>
              </a:lnSpc>
              <a:spcAft>
                <a:spcPct val="20000"/>
              </a:spcAft>
              <a:buFont typeface="Arial" pitchFamily="34" charset="0"/>
              <a:buChar char="•"/>
            </a:pPr>
            <a:r>
              <a:rPr lang="en-US" sz="2400" dirty="0" smtClean="0">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Ganglioside</a:t>
            </a:r>
            <a:r>
              <a:rPr lang="en-US" sz="2400" dirty="0" smtClean="0">
                <a:latin typeface="Times New Roman" pitchFamily="18" charset="0"/>
                <a:cs typeface="Times New Roman" pitchFamily="18" charset="0"/>
              </a:rPr>
              <a:t> is a </a:t>
            </a:r>
            <a:r>
              <a:rPr lang="en-US" sz="2400" dirty="0" err="1" smtClean="0">
                <a:latin typeface="Times New Roman" pitchFamily="18" charset="0"/>
                <a:cs typeface="Times New Roman" pitchFamily="18" charset="0"/>
              </a:rPr>
              <a:t>ceramide</a:t>
            </a:r>
            <a:r>
              <a:rPr lang="en-US" sz="2400" dirty="0" smtClean="0">
                <a:latin typeface="Times New Roman" pitchFamily="18" charset="0"/>
                <a:cs typeface="Times New Roman" pitchFamily="18" charset="0"/>
              </a:rPr>
              <a:t> with a polar head group that is a complex oligosaccharide, including the acidic sugar derivative </a:t>
            </a:r>
            <a:r>
              <a:rPr lang="en-US" sz="2400" dirty="0" err="1" smtClean="0">
                <a:latin typeface="Times New Roman" pitchFamily="18" charset="0"/>
                <a:cs typeface="Times New Roman" pitchFamily="18" charset="0"/>
              </a:rPr>
              <a:t>sialic</a:t>
            </a:r>
            <a:r>
              <a:rPr lang="en-US" sz="2400" dirty="0" smtClean="0">
                <a:latin typeface="Times New Roman" pitchFamily="18" charset="0"/>
                <a:cs typeface="Times New Roman" pitchFamily="18" charset="0"/>
              </a:rPr>
              <a:t> acid ( </a:t>
            </a:r>
            <a:r>
              <a:rPr lang="en-US" sz="2400" dirty="0" err="1" smtClean="0">
                <a:latin typeface="Times New Roman" pitchFamily="18" charset="0"/>
                <a:cs typeface="Times New Roman" pitchFamily="18" charset="0"/>
              </a:rPr>
              <a:t>neuraminic</a:t>
            </a:r>
            <a:r>
              <a:rPr lang="en-US" sz="2400" dirty="0" smtClean="0">
                <a:latin typeface="Times New Roman" pitchFamily="18" charset="0"/>
                <a:cs typeface="Times New Roman" pitchFamily="18" charset="0"/>
              </a:rPr>
              <a:t> acid)</a:t>
            </a:r>
          </a:p>
        </p:txBody>
      </p:sp>
      <p:sp>
        <p:nvSpPr>
          <p:cNvPr id="6" name="Title 3"/>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pPr rtl="0"/>
            <a:r>
              <a:rPr lang="en-US" dirty="0" smtClean="0"/>
              <a:t>2- </a:t>
            </a:r>
            <a:r>
              <a:rPr lang="en-US" dirty="0" err="1" smtClean="0"/>
              <a:t>Glycolipids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Grp="1" noChangeAspect="1" noChangeArrowheads="1"/>
          </p:cNvPicPr>
          <p:nvPr>
            <p:ph idx="1"/>
          </p:nvPr>
        </p:nvPicPr>
        <p:blipFill>
          <a:blip r:embed="rId3"/>
          <a:srcRect/>
          <a:stretch>
            <a:fillRect/>
          </a:stretch>
        </p:blipFill>
        <p:spPr bwMode="auto">
          <a:xfrm>
            <a:off x="642910" y="571480"/>
            <a:ext cx="5070247" cy="272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987" name="Picture 3"/>
          <p:cNvPicPr>
            <a:picLocks noChangeAspect="1" noChangeArrowheads="1"/>
          </p:cNvPicPr>
          <p:nvPr/>
        </p:nvPicPr>
        <p:blipFill>
          <a:blip r:embed="rId4"/>
          <a:srcRect/>
          <a:stretch>
            <a:fillRect/>
          </a:stretch>
        </p:blipFill>
        <p:spPr bwMode="auto">
          <a:xfrm>
            <a:off x="642910" y="3571876"/>
            <a:ext cx="5072098"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215074" y="1714488"/>
            <a:ext cx="2286016"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b="1" dirty="0" err="1" smtClean="0">
                <a:solidFill>
                  <a:srgbClr val="000099"/>
                </a:solidFill>
                <a:latin typeface="Times New Roman" pitchFamily="18" charset="0"/>
                <a:cs typeface="Times New Roman" pitchFamily="18" charset="0"/>
              </a:rPr>
              <a:t>Cerebroside</a:t>
            </a:r>
            <a:endParaRPr lang="ar-IQ" dirty="0"/>
          </a:p>
        </p:txBody>
      </p:sp>
      <p:sp>
        <p:nvSpPr>
          <p:cNvPr id="7" name="TextBox 6"/>
          <p:cNvSpPr txBox="1"/>
          <p:nvPr/>
        </p:nvSpPr>
        <p:spPr>
          <a:xfrm>
            <a:off x="6286512" y="4500570"/>
            <a:ext cx="214314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b="1" dirty="0" err="1" smtClean="0">
                <a:solidFill>
                  <a:srgbClr val="000099"/>
                </a:solidFill>
                <a:latin typeface="Times New Roman" pitchFamily="18" charset="0"/>
                <a:cs typeface="Times New Roman" pitchFamily="18" charset="0"/>
              </a:rPr>
              <a:t>Ganglioside</a:t>
            </a:r>
            <a:r>
              <a:rPr lang="en-US" dirty="0" smtClean="0">
                <a:latin typeface="Times New Roman" pitchFamily="18" charset="0"/>
                <a:cs typeface="Times New Roman" pitchFamily="18" charset="0"/>
              </a:rPr>
              <a:t> </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normAutofit/>
          </a:bodyPr>
          <a:lstStyle/>
          <a:p>
            <a:pPr rtl="0"/>
            <a:r>
              <a:rPr lang="ar-IQ"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Cholesterol a Type of Sterol Lipids</a:t>
            </a:r>
            <a:endParaRPr 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285720" y="1285860"/>
            <a:ext cx="5929354" cy="5143536"/>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Low" rtl="0"/>
            <a:r>
              <a:rPr lang="en-US" sz="2400" dirty="0" smtClean="0"/>
              <a:t>Cholesterol is an essential component of cell membranes modulating their fluidity, and, in specialized tissues, cholesterol is a precursor of bile acids, steroid hormones, and vitamin D.</a:t>
            </a:r>
          </a:p>
          <a:p>
            <a:pPr algn="justLow" rtl="0"/>
            <a:endParaRPr lang="en-US" sz="2400" dirty="0" smtClean="0"/>
          </a:p>
          <a:p>
            <a:pPr algn="justLow" rtl="0"/>
            <a:r>
              <a:rPr lang="en-US" sz="2400" dirty="0" smtClean="0"/>
              <a:t>Cholesterol is a very hydrophobic compound. It consists of four fused hydrocarbon rings (A-D) called the “steroid nucleus”), and it has an eight-carbon, branched hydrocarbon chain attached to carbon 17 of the D ring. Ring A has a hydroxyl group at carbon 3, and ring B has a double bond between carbon 5 and carbon 6.</a:t>
            </a:r>
          </a:p>
          <a:p>
            <a:pPr algn="l" rtl="0"/>
            <a:endParaRPr lang="en-US" sz="2400" dirty="0" smtClean="0"/>
          </a:p>
          <a:p>
            <a:pPr algn="justLow" rtl="0"/>
            <a:r>
              <a:rPr lang="en-US" sz="2400" dirty="0" smtClean="0"/>
              <a:t>Found only in animals</a:t>
            </a:r>
          </a:p>
          <a:p>
            <a:pPr algn="justLow"/>
            <a:endParaRPr lang="en-US" sz="2400" dirty="0"/>
          </a:p>
        </p:txBody>
      </p:sp>
      <p:pic>
        <p:nvPicPr>
          <p:cNvPr id="2050" name="Picture 2"/>
          <p:cNvPicPr>
            <a:picLocks noChangeAspect="1" noChangeArrowheads="1"/>
          </p:cNvPicPr>
          <p:nvPr/>
        </p:nvPicPr>
        <p:blipFill>
          <a:blip r:embed="rId3"/>
          <a:srcRect/>
          <a:stretch>
            <a:fillRect/>
          </a:stretch>
        </p:blipFill>
        <p:spPr bwMode="auto">
          <a:xfrm>
            <a:off x="6286512" y="1142984"/>
            <a:ext cx="2500330" cy="5214974"/>
          </a:xfrm>
          <a:prstGeom prst="rect">
            <a:avLst/>
          </a:prstGeom>
          <a:noFill/>
          <a:ln w="9525">
            <a:noFill/>
            <a:miter lim="800000"/>
            <a:headEnd/>
            <a:tailEnd/>
          </a:ln>
          <a:effectLst/>
        </p:spPr>
      </p:pic>
    </p:spTree>
    <p:extLst>
      <p:ext uri="{BB962C8B-B14F-4D97-AF65-F5344CB8AC3E}">
        <p14:creationId xmlns:p14="http://schemas.microsoft.com/office/powerpoint/2010/main" xmlns="" val="2519598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4" name="Object 4"/>
          <p:cNvGraphicFramePr>
            <a:graphicFrameLocks noChangeAspect="1"/>
          </p:cNvGraphicFramePr>
          <p:nvPr>
            <p:ph type="clipArt" sz="half" idx="2"/>
          </p:nvPr>
        </p:nvGraphicFramePr>
        <p:xfrm>
          <a:off x="4786314" y="1571612"/>
          <a:ext cx="4109525" cy="3659001"/>
        </p:xfrm>
        <a:graphic>
          <a:graphicData uri="http://schemas.openxmlformats.org/presentationml/2006/ole">
            <p:oleObj spid="_x0000_s295938" name="Picture" r:id="rId4" imgW="2400480" imgH="1486080" progId="Word.Picture.8">
              <p:embed/>
            </p:oleObj>
          </a:graphicData>
        </a:graphic>
      </p:graphicFrame>
      <p:sp>
        <p:nvSpPr>
          <p:cNvPr id="51209" name="Rectangle 9"/>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ar-IQ"/>
          </a:p>
        </p:txBody>
      </p:sp>
      <p:graphicFrame>
        <p:nvGraphicFramePr>
          <p:cNvPr id="51208" name="Object 8"/>
          <p:cNvGraphicFramePr>
            <a:graphicFrameLocks noChangeAspect="1"/>
          </p:cNvGraphicFramePr>
          <p:nvPr/>
        </p:nvGraphicFramePr>
        <p:xfrm>
          <a:off x="857224" y="285729"/>
          <a:ext cx="3612206" cy="3143272"/>
        </p:xfrm>
        <a:graphic>
          <a:graphicData uri="http://schemas.openxmlformats.org/presentationml/2006/ole">
            <p:oleObj spid="_x0000_s295939" name="Picture" r:id="rId5" imgW="2053476" imgH="1996809" progId="Word.Picture.8">
              <p:embed/>
            </p:oleObj>
          </a:graphicData>
        </a:graphic>
      </p:graphicFrame>
      <p:pic>
        <p:nvPicPr>
          <p:cNvPr id="295940" name="Picture 4"/>
          <p:cNvPicPr>
            <a:picLocks noChangeAspect="1" noChangeArrowheads="1"/>
          </p:cNvPicPr>
          <p:nvPr/>
        </p:nvPicPr>
        <p:blipFill>
          <a:blip r:embed="rId6"/>
          <a:srcRect/>
          <a:stretch>
            <a:fillRect/>
          </a:stretch>
        </p:blipFill>
        <p:spPr bwMode="auto">
          <a:xfrm>
            <a:off x="928662" y="3714752"/>
            <a:ext cx="3429024"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AVV51F.jpg"/>
          <p:cNvPicPr>
            <a:picLocks noGrp="1" noChangeAspect="1"/>
          </p:cNvPicPr>
          <p:nvPr>
            <p:ph idx="4294967295"/>
          </p:nvPr>
        </p:nvPicPr>
        <p:blipFill>
          <a:blip r:embed="rId3"/>
          <a:stretch>
            <a:fillRect/>
          </a:stretch>
        </p:blipFill>
        <p:spPr>
          <a:xfrm>
            <a:off x="928662" y="642918"/>
            <a:ext cx="7358114" cy="52864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pPr rtl="0"/>
            <a:r>
              <a:rPr lang="en-US" dirty="0" smtClean="0"/>
              <a:t>Function of Lipids</a:t>
            </a:r>
            <a:endParaRPr lang="en-US" dirty="0"/>
          </a:p>
        </p:txBody>
      </p:sp>
      <p:sp>
        <p:nvSpPr>
          <p:cNvPr id="3" name="Content Placeholder 2"/>
          <p:cNvSpPr>
            <a:spLocks noGrp="1"/>
          </p:cNvSpPr>
          <p:nvPr>
            <p:ph idx="1"/>
          </p:nvPr>
        </p:nvSpPr>
        <p:spPr>
          <a:xfrm>
            <a:off x="428596" y="1500174"/>
            <a:ext cx="8229600" cy="4525963"/>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l" rtl="0">
              <a:buNone/>
            </a:pPr>
            <a:endParaRPr lang="en-US" dirty="0" smtClean="0"/>
          </a:p>
          <a:p>
            <a:pPr algn="l" rtl="0">
              <a:buNone/>
            </a:pPr>
            <a:r>
              <a:rPr lang="en-US" dirty="0" smtClean="0"/>
              <a:t>5.  Structural element of cell membrane </a:t>
            </a:r>
          </a:p>
          <a:p>
            <a:pPr algn="l" rtl="0">
              <a:buNone/>
            </a:pPr>
            <a:r>
              <a:rPr lang="en-US" dirty="0" smtClean="0"/>
              <a:t>       Phospholipids</a:t>
            </a:r>
          </a:p>
          <a:p>
            <a:pPr algn="l" rtl="0">
              <a:buNone/>
            </a:pPr>
            <a:endParaRPr lang="en-US" dirty="0"/>
          </a:p>
          <a:p>
            <a:pPr algn="l" rtl="0">
              <a:buNone/>
            </a:pPr>
            <a:r>
              <a:rPr lang="en-US" dirty="0" smtClean="0"/>
              <a:t>6. </a:t>
            </a:r>
            <a:r>
              <a:rPr lang="en-US" dirty="0" err="1" smtClean="0"/>
              <a:t>Metobolic</a:t>
            </a:r>
            <a:r>
              <a:rPr lang="en-US" dirty="0" smtClean="0"/>
              <a:t> </a:t>
            </a:r>
            <a:r>
              <a:rPr lang="en-US" dirty="0"/>
              <a:t>Functions: </a:t>
            </a:r>
          </a:p>
          <a:p>
            <a:pPr algn="l" rtl="0">
              <a:buNone/>
            </a:pPr>
            <a:r>
              <a:rPr lang="en-US" dirty="0" smtClean="0"/>
              <a:t>   Cholesterol </a:t>
            </a:r>
            <a:r>
              <a:rPr lang="en-US" dirty="0"/>
              <a:t>is </a:t>
            </a:r>
            <a:r>
              <a:rPr lang="en-US" dirty="0" err="1"/>
              <a:t>metabolised</a:t>
            </a:r>
            <a:r>
              <a:rPr lang="en-US" dirty="0"/>
              <a:t> to: </a:t>
            </a:r>
          </a:p>
          <a:p>
            <a:pPr algn="l" rtl="0">
              <a:buNone/>
            </a:pPr>
            <a:r>
              <a:rPr lang="en-US" dirty="0" smtClean="0"/>
              <a:t>      •</a:t>
            </a:r>
            <a:r>
              <a:rPr lang="en-US" dirty="0"/>
              <a:t>Sex Hormones - reproduction </a:t>
            </a:r>
          </a:p>
          <a:p>
            <a:pPr algn="l" rtl="0">
              <a:buNone/>
            </a:pPr>
            <a:r>
              <a:rPr lang="en-US" dirty="0" smtClean="0"/>
              <a:t>      •</a:t>
            </a:r>
            <a:r>
              <a:rPr lang="en-US" dirty="0"/>
              <a:t>Corticosteroids – stress response </a:t>
            </a:r>
          </a:p>
          <a:p>
            <a:pPr algn="l" rtl="0">
              <a:buNone/>
            </a:pPr>
            <a:r>
              <a:rPr lang="en-US" dirty="0" smtClean="0"/>
              <a:t>      •</a:t>
            </a:r>
            <a:r>
              <a:rPr lang="en-US" dirty="0" err="1"/>
              <a:t>Mineralcorticoids</a:t>
            </a:r>
            <a:r>
              <a:rPr lang="en-US" dirty="0"/>
              <a:t> – blood pressure regulation </a:t>
            </a:r>
            <a:endParaRPr lang="en-US" dirty="0" smtClean="0"/>
          </a:p>
          <a:p>
            <a:pPr algn="l" rtl="0">
              <a:buNone/>
            </a:pPr>
            <a:endParaRPr lang="en-US" dirty="0"/>
          </a:p>
          <a:p>
            <a:pPr algn="l" rtl="0">
              <a:buNone/>
            </a:pPr>
            <a:r>
              <a:rPr lang="en-US" dirty="0" smtClean="0"/>
              <a:t>7. Bile </a:t>
            </a:r>
            <a:r>
              <a:rPr lang="en-US" dirty="0"/>
              <a:t>Acids – digestive health </a:t>
            </a:r>
          </a:p>
          <a:p>
            <a:pPr algn="l" rtl="0">
              <a:buNone/>
            </a:pPr>
            <a:r>
              <a:rPr lang="en-US" dirty="0"/>
              <a:t> </a:t>
            </a:r>
            <a:r>
              <a:rPr lang="en-US" dirty="0" smtClean="0"/>
              <a:t>    </a:t>
            </a:r>
          </a:p>
          <a:p>
            <a:pPr algn="l" rtl="0">
              <a:buNone/>
            </a:pPr>
            <a:r>
              <a:rPr lang="en-US" dirty="0" smtClean="0"/>
              <a:t>8. Vitamin </a:t>
            </a:r>
            <a:r>
              <a:rPr lang="en-US" dirty="0"/>
              <a:t>D </a:t>
            </a:r>
            <a:r>
              <a:rPr lang="en-US" dirty="0" smtClean="0"/>
              <a:t>( the </a:t>
            </a:r>
            <a:r>
              <a:rPr lang="en-US" dirty="0"/>
              <a:t>immune </a:t>
            </a:r>
            <a:r>
              <a:rPr lang="en-US" dirty="0" err="1" smtClean="0"/>
              <a:t>modulater</a:t>
            </a:r>
            <a:r>
              <a:rPr lang="en-US" dirty="0" smtClean="0"/>
              <a:t> ) with other </a:t>
            </a:r>
            <a:r>
              <a:rPr lang="en-US" sz="3300" dirty="0" smtClean="0"/>
              <a:t>fat-soluble vitamins and essential fatty acids are contained in the fat of natural foods </a:t>
            </a:r>
            <a:endParaRPr lang="en-US" sz="3300" dirty="0"/>
          </a:p>
        </p:txBody>
      </p:sp>
    </p:spTree>
    <p:extLst>
      <p:ext uri="{BB962C8B-B14F-4D97-AF65-F5344CB8AC3E}">
        <p14:creationId xmlns:p14="http://schemas.microsoft.com/office/powerpoint/2010/main" xmlns="" val="2649758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1"/>
          </a:lnRef>
          <a:fillRef idx="3">
            <a:schemeClr val="accent1"/>
          </a:fillRef>
          <a:effectRef idx="2">
            <a:schemeClr val="accent1"/>
          </a:effectRef>
          <a:fontRef idx="minor">
            <a:schemeClr val="lt1"/>
          </a:fontRef>
        </p:style>
        <p:txBody>
          <a:bodyPr>
            <a:noAutofit/>
          </a:bodyPr>
          <a:lstStyle/>
          <a:p>
            <a:pPr rtl="0"/>
            <a:r>
              <a:rPr lang="en-US" sz="3600" b="1" dirty="0" smtClean="0">
                <a:latin typeface="Times New Roman" pitchFamily="18" charset="0"/>
                <a:cs typeface="Times New Roman" pitchFamily="18" charset="0"/>
              </a:rPr>
              <a:t>Lipids Classification</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4422"/>
            <a:ext cx="8229600" cy="5429288"/>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algn="justLow" rtl="0">
              <a:buNone/>
            </a:pPr>
            <a:endParaRPr lang="en-US" sz="3400" b="1" dirty="0" smtClean="0">
              <a:latin typeface="Times New Roman" pitchFamily="18" charset="0"/>
              <a:cs typeface="Times New Roman" pitchFamily="18" charset="0"/>
            </a:endParaRPr>
          </a:p>
          <a:p>
            <a:pPr algn="justLow" rtl="0">
              <a:buNone/>
            </a:pPr>
            <a:r>
              <a:rPr lang="en-US" sz="3400" b="1" dirty="0" smtClean="0">
                <a:latin typeface="Times New Roman" pitchFamily="18" charset="0"/>
                <a:cs typeface="Times New Roman" pitchFamily="18" charset="0"/>
              </a:rPr>
              <a:t>      </a:t>
            </a:r>
            <a:r>
              <a:rPr lang="en-US" sz="3800" b="1" dirty="0" smtClean="0">
                <a:latin typeface="Times New Roman" pitchFamily="18" charset="0"/>
                <a:cs typeface="Times New Roman" pitchFamily="18" charset="0"/>
              </a:rPr>
              <a:t>Lipids can be classified into:</a:t>
            </a:r>
          </a:p>
          <a:p>
            <a:pPr algn="justLow" rtl="0">
              <a:buNone/>
            </a:pPr>
            <a:r>
              <a:rPr lang="en-US" sz="3800" b="1" dirty="0" smtClean="0">
                <a:latin typeface="Times New Roman" pitchFamily="18" charset="0"/>
                <a:cs typeface="Times New Roman" pitchFamily="18" charset="0"/>
              </a:rPr>
              <a:t>1. Simple lipids: Esters of fatty acids with various alcohols.</a:t>
            </a:r>
          </a:p>
          <a:p>
            <a:pPr algn="justLow" rtl="0">
              <a:buNone/>
            </a:pPr>
            <a:r>
              <a:rPr lang="en-US" dirty="0" smtClean="0">
                <a:latin typeface="Times New Roman" pitchFamily="18" charset="0"/>
                <a:cs typeface="Times New Roman" pitchFamily="18" charset="0"/>
              </a:rPr>
              <a:t>         1. </a:t>
            </a:r>
            <a:r>
              <a:rPr lang="en-US" b="1" dirty="0" smtClean="0">
                <a:latin typeface="Times New Roman" pitchFamily="18" charset="0"/>
                <a:cs typeface="Times New Roman" pitchFamily="18" charset="0"/>
              </a:rPr>
              <a:t>Fats.</a:t>
            </a:r>
          </a:p>
          <a:p>
            <a:pPr algn="justLow" rtl="0">
              <a:buNone/>
            </a:pPr>
            <a:r>
              <a:rPr lang="en-US" dirty="0" smtClean="0">
                <a:latin typeface="Times New Roman" pitchFamily="18" charset="0"/>
                <a:cs typeface="Times New Roman" pitchFamily="18" charset="0"/>
              </a:rPr>
              <a:t>         2. </a:t>
            </a:r>
            <a:r>
              <a:rPr lang="en-US" b="1" dirty="0" smtClean="0">
                <a:latin typeface="Times New Roman" pitchFamily="18" charset="0"/>
                <a:cs typeface="Times New Roman" pitchFamily="18" charset="0"/>
              </a:rPr>
              <a:t>Waxes.</a:t>
            </a:r>
          </a:p>
          <a:p>
            <a:pPr algn="justLow" rtl="0">
              <a:buNone/>
            </a:pPr>
            <a:endParaRPr lang="en-US" b="1" dirty="0" smtClean="0">
              <a:latin typeface="Times New Roman" pitchFamily="18" charset="0"/>
              <a:cs typeface="Times New Roman" pitchFamily="18" charset="0"/>
            </a:endParaRPr>
          </a:p>
          <a:p>
            <a:pPr algn="justLow" rtl="0">
              <a:buNone/>
            </a:pPr>
            <a:r>
              <a:rPr lang="en-US" sz="3400" b="1" dirty="0" smtClean="0">
                <a:latin typeface="Times New Roman" pitchFamily="18" charset="0"/>
                <a:cs typeface="Times New Roman" pitchFamily="18" charset="0"/>
              </a:rPr>
              <a:t>2. Complex lipids: Esters of fatty acids containing groups in addition to an alcohol and a fatty acid.</a:t>
            </a:r>
          </a:p>
          <a:p>
            <a:pPr algn="justLow" rtl="0">
              <a:buNone/>
            </a:pPr>
            <a:r>
              <a:rPr lang="en-US" dirty="0" smtClean="0">
                <a:latin typeface="Times New Roman" pitchFamily="18" charset="0"/>
                <a:cs typeface="Times New Roman" pitchFamily="18" charset="0"/>
              </a:rPr>
              <a:t>        1. </a:t>
            </a:r>
            <a:r>
              <a:rPr lang="en-US" b="1" dirty="0" smtClean="0">
                <a:latin typeface="Times New Roman" pitchFamily="18" charset="0"/>
                <a:cs typeface="Times New Roman" pitchFamily="18" charset="0"/>
              </a:rPr>
              <a:t>Phospholipids.</a:t>
            </a:r>
          </a:p>
          <a:p>
            <a:pPr algn="justLow" rtl="0">
              <a:buNone/>
            </a:pPr>
            <a:r>
              <a:rPr lang="en-US" dirty="0" smtClean="0">
                <a:latin typeface="Times New Roman" pitchFamily="18" charset="0"/>
                <a:cs typeface="Times New Roman" pitchFamily="18" charset="0"/>
              </a:rPr>
              <a:t>        2. </a:t>
            </a:r>
            <a:r>
              <a:rPr lang="en-US" b="1" dirty="0" err="1" smtClean="0">
                <a:latin typeface="Times New Roman" pitchFamily="18" charset="0"/>
                <a:cs typeface="Times New Roman" pitchFamily="18" charset="0"/>
              </a:rPr>
              <a:t>Glycolipids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glycosphingolipids</a:t>
            </a:r>
            <a:r>
              <a:rPr lang="en-US" b="1" dirty="0" smtClean="0">
                <a:latin typeface="Times New Roman" pitchFamily="18" charset="0"/>
                <a:cs typeface="Times New Roman" pitchFamily="18" charset="0"/>
              </a:rPr>
              <a:t>).</a:t>
            </a:r>
          </a:p>
          <a:p>
            <a:pPr algn="justLow" rtl="0">
              <a:buNone/>
            </a:pPr>
            <a:endParaRPr lang="en-US" b="1" dirty="0" smtClean="0">
              <a:latin typeface="Times New Roman" pitchFamily="18" charset="0"/>
              <a:cs typeface="Times New Roman" pitchFamily="18" charset="0"/>
            </a:endParaRPr>
          </a:p>
          <a:p>
            <a:pPr algn="justLow" rtl="0">
              <a:buNone/>
            </a:pPr>
            <a:r>
              <a:rPr lang="en-US" sz="3400" b="1"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sz="3800" b="1" dirty="0" smtClean="0">
                <a:latin typeface="Times New Roman" pitchFamily="18" charset="0"/>
                <a:cs typeface="Times New Roman" pitchFamily="18" charset="0"/>
              </a:rPr>
              <a:t>Other complex lipids: </a:t>
            </a:r>
          </a:p>
          <a:p>
            <a:pPr algn="l" rtl="0">
              <a:buNone/>
            </a:pPr>
            <a:r>
              <a:rPr lang="en-US" b="1" dirty="0" smtClean="0">
                <a:latin typeface="Times New Roman" pitchFamily="18" charset="0"/>
                <a:cs typeface="Times New Roman" pitchFamily="18" charset="0"/>
              </a:rPr>
              <a:t>        1. </a:t>
            </a:r>
            <a:r>
              <a:rPr lang="en-US" b="1" dirty="0" err="1" smtClean="0">
                <a:latin typeface="Times New Roman" pitchFamily="18" charset="0"/>
                <a:cs typeface="Times New Roman" pitchFamily="18" charset="0"/>
              </a:rPr>
              <a:t>Sulfolipids</a:t>
            </a:r>
            <a:r>
              <a:rPr lang="en-US" b="1" dirty="0" smtClean="0">
                <a:latin typeface="Times New Roman" pitchFamily="18" charset="0"/>
                <a:cs typeface="Times New Roman" pitchFamily="18" charset="0"/>
              </a:rPr>
              <a:t> </a:t>
            </a:r>
          </a:p>
          <a:p>
            <a:pPr algn="l" rtl="0">
              <a:buNone/>
            </a:pPr>
            <a:r>
              <a:rPr lang="en-US" b="1" dirty="0" smtClean="0">
                <a:latin typeface="Times New Roman" pitchFamily="18" charset="0"/>
                <a:cs typeface="Times New Roman" pitchFamily="18" charset="0"/>
              </a:rPr>
              <a:t>        2.  Amino lipids.</a:t>
            </a:r>
          </a:p>
          <a:p>
            <a:pPr algn="l" rtl="0">
              <a:buNone/>
            </a:pPr>
            <a:r>
              <a:rPr lang="en-US" b="1" dirty="0" smtClean="0">
                <a:latin typeface="Times New Roman" pitchFamily="18" charset="0"/>
                <a:cs typeface="Times New Roman" pitchFamily="18" charset="0"/>
              </a:rPr>
              <a:t>        3. Lipoproteins.</a:t>
            </a:r>
          </a:p>
          <a:p>
            <a:pPr algn="justLow" rtl="0">
              <a:buNone/>
            </a:pPr>
            <a:endParaRPr lang="en-US" b="1" dirty="0" smtClean="0">
              <a:latin typeface="Times New Roman" pitchFamily="18" charset="0"/>
              <a:cs typeface="Times New Roman" pitchFamily="18" charset="0"/>
            </a:endParaRPr>
          </a:p>
          <a:p>
            <a:pPr marL="742950" indent="-742950" algn="justLow" rtl="0">
              <a:buNone/>
            </a:pPr>
            <a:r>
              <a:rPr lang="en-US" sz="3800" b="1" dirty="0" smtClean="0">
                <a:latin typeface="Times New Roman" pitchFamily="18" charset="0"/>
                <a:cs typeface="Times New Roman" pitchFamily="18" charset="0"/>
              </a:rPr>
              <a:t>4. Precursor and derived lipids:</a:t>
            </a:r>
          </a:p>
          <a:p>
            <a:pPr marL="514350" indent="-514350" algn="justLow" rtl="0">
              <a:buNone/>
            </a:pPr>
            <a:r>
              <a:rPr lang="en-US" sz="3800" b="1"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These include fatty acids, glycerol, steroids, other alcohols, fatty </a:t>
            </a:r>
            <a:r>
              <a:rPr lang="en-US" b="1" dirty="0" err="1" smtClean="0">
                <a:latin typeface="Times New Roman" pitchFamily="18" charset="0"/>
                <a:cs typeface="Times New Roman" pitchFamily="18" charset="0"/>
              </a:rPr>
              <a:t>aldehydes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ketone</a:t>
            </a:r>
            <a:r>
              <a:rPr lang="en-US" b="1" dirty="0" smtClean="0">
                <a:latin typeface="Times New Roman" pitchFamily="18" charset="0"/>
                <a:cs typeface="Times New Roman" pitchFamily="18" charset="0"/>
              </a:rPr>
              <a:t> bodies , hydrocarbons, lipid-soluble vitamins, and hormones.</a:t>
            </a:r>
          </a:p>
          <a:p>
            <a:pPr algn="justLow" rtl="0">
              <a:buNone/>
            </a:pPr>
            <a:r>
              <a:rPr lang="en-US" dirty="0" smtClean="0">
                <a:latin typeface="Times New Roman" pitchFamily="18" charset="0"/>
                <a:cs typeface="Times New Roman" pitchFamily="18" charset="0"/>
              </a:rPr>
              <a:t>       </a:t>
            </a:r>
          </a:p>
          <a:p>
            <a:pPr algn="justLow" rtl="0">
              <a:buNone/>
            </a:pPr>
            <a:r>
              <a:rPr lang="en-US" sz="3800" b="1" u="sng" dirty="0" smtClean="0">
                <a:latin typeface="Times New Roman" pitchFamily="18" charset="0"/>
                <a:cs typeface="Times New Roman" pitchFamily="18" charset="0"/>
              </a:rPr>
              <a:t>Note :</a:t>
            </a:r>
            <a:r>
              <a:rPr lang="en-US" sz="3800" b="1"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Because they are uncharged, </a:t>
            </a:r>
            <a:r>
              <a:rPr lang="en-US" sz="3800" dirty="0" err="1" smtClean="0">
                <a:latin typeface="Times New Roman" pitchFamily="18" charset="0"/>
                <a:cs typeface="Times New Roman" pitchFamily="18" charset="0"/>
              </a:rPr>
              <a:t>acylglycerols</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glycerides</a:t>
            </a:r>
            <a:r>
              <a:rPr lang="en-US" sz="3800" dirty="0" smtClean="0">
                <a:latin typeface="Times New Roman" pitchFamily="18" charset="0"/>
                <a:cs typeface="Times New Roman" pitchFamily="18" charset="0"/>
              </a:rPr>
              <a:t>), cholesterol, and </a:t>
            </a:r>
            <a:r>
              <a:rPr lang="en-US" sz="3800" dirty="0" err="1" smtClean="0">
                <a:latin typeface="Times New Roman" pitchFamily="18" charset="0"/>
                <a:cs typeface="Times New Roman" pitchFamily="18" charset="0"/>
              </a:rPr>
              <a:t>cholesteryl</a:t>
            </a:r>
            <a:r>
              <a:rPr lang="en-US" sz="3800" dirty="0" smtClean="0">
                <a:latin typeface="Times New Roman" pitchFamily="18" charset="0"/>
                <a:cs typeface="Times New Roman" pitchFamily="18" charset="0"/>
              </a:rPr>
              <a:t> esters are termed </a:t>
            </a:r>
            <a:r>
              <a:rPr lang="en-US" sz="3800" b="1" dirty="0" smtClean="0">
                <a:latin typeface="Times New Roman" pitchFamily="18" charset="0"/>
                <a:cs typeface="Times New Roman" pitchFamily="18" charset="0"/>
              </a:rPr>
              <a:t>neutral lipids.</a:t>
            </a:r>
            <a:endParaRPr lang="ar-IQ" sz="38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4348" y="285728"/>
            <a:ext cx="7239000" cy="714380"/>
          </a:xfrm>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Classification Scheme</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67" name="Content Placeholder 2"/>
          <p:cNvSpPr>
            <a:spLocks noGrp="1"/>
          </p:cNvSpPr>
          <p:nvPr>
            <p:ph idx="1"/>
          </p:nvPr>
        </p:nvSpPr>
        <p:spPr>
          <a:xfrm>
            <a:off x="301625" y="1142984"/>
            <a:ext cx="8504238" cy="5181616"/>
          </a:xfrm>
        </p:spPr>
        <p:style>
          <a:lnRef idx="2">
            <a:schemeClr val="dk1"/>
          </a:lnRef>
          <a:fillRef idx="1">
            <a:schemeClr val="lt1"/>
          </a:fillRef>
          <a:effectRef idx="0">
            <a:schemeClr val="dk1"/>
          </a:effectRef>
          <a:fontRef idx="minor">
            <a:schemeClr val="dk1"/>
          </a:fontRef>
        </p:style>
        <p:txBody>
          <a:bodyPr/>
          <a:lstStyle/>
          <a:p>
            <a:pPr algn="ctr" rtl="0" eaLnBrk="1" hangingPunct="1">
              <a:buFont typeface="Wingdings 2" pitchFamily="18" charset="2"/>
              <a:buNone/>
            </a:pPr>
            <a:r>
              <a:rPr lang="en-US" dirty="0" smtClean="0"/>
              <a:t>Lipids</a:t>
            </a:r>
          </a:p>
        </p:txBody>
      </p:sp>
      <p:sp>
        <p:nvSpPr>
          <p:cNvPr id="11268" name="Content Placeholder 2"/>
          <p:cNvSpPr txBox="1">
            <a:spLocks/>
          </p:cNvSpPr>
          <p:nvPr/>
        </p:nvSpPr>
        <p:spPr bwMode="auto">
          <a:xfrm>
            <a:off x="-304800" y="1447800"/>
            <a:ext cx="7924800" cy="4800600"/>
          </a:xfrm>
          <a:prstGeom prst="rect">
            <a:avLst/>
          </a:prstGeom>
          <a:noFill/>
          <a:ln w="9525">
            <a:noFill/>
            <a:miter lim="800000"/>
            <a:headEnd/>
            <a:tailEnd/>
          </a:ln>
        </p:spPr>
        <p:txBody>
          <a:bodyPr/>
          <a:lstStyle/>
          <a:p>
            <a:pPr marL="273050" indent="-273050" algn="ctr">
              <a:spcBef>
                <a:spcPct val="20000"/>
              </a:spcBef>
              <a:buClr>
                <a:schemeClr val="accent1"/>
              </a:buClr>
              <a:buSzPct val="85000"/>
              <a:buFont typeface="Wingdings 2" pitchFamily="18" charset="2"/>
              <a:buNone/>
            </a:pPr>
            <a:endParaRPr lang="ar-SA" sz="2700">
              <a:latin typeface="Georgia" pitchFamily="18" charset="0"/>
            </a:endParaRPr>
          </a:p>
        </p:txBody>
      </p:sp>
      <p:cxnSp>
        <p:nvCxnSpPr>
          <p:cNvPr id="7" name="Straight Connector 6"/>
          <p:cNvCxnSpPr/>
          <p:nvPr/>
        </p:nvCxnSpPr>
        <p:spPr>
          <a:xfrm>
            <a:off x="1219200" y="20574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54088" y="2324100"/>
            <a:ext cx="531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505701" y="2324100"/>
            <a:ext cx="533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227513" y="2171700"/>
            <a:ext cx="6873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3" name="TextBox 21"/>
          <p:cNvSpPr txBox="1">
            <a:spLocks noChangeArrowheads="1"/>
          </p:cNvSpPr>
          <p:nvPr/>
        </p:nvSpPr>
        <p:spPr bwMode="auto">
          <a:xfrm>
            <a:off x="685800" y="2590800"/>
            <a:ext cx="2133600" cy="923330"/>
          </a:xfrm>
          <a:prstGeom prst="rect">
            <a:avLst/>
          </a:prstGeom>
          <a:noFill/>
          <a:ln w="9525">
            <a:noFill/>
            <a:miter lim="800000"/>
            <a:headEnd/>
            <a:tailEnd/>
          </a:ln>
        </p:spPr>
        <p:txBody>
          <a:bodyPr>
            <a:spAutoFit/>
          </a:bodyPr>
          <a:lstStyle/>
          <a:p>
            <a:pPr marL="342900" indent="-342900" algn="l" rtl="0"/>
            <a:r>
              <a:rPr lang="en-US" dirty="0"/>
              <a:t>   </a:t>
            </a:r>
            <a:r>
              <a:rPr lang="en-US" b="1" dirty="0"/>
              <a:t> Simple</a:t>
            </a:r>
          </a:p>
          <a:p>
            <a:pPr marL="342900" indent="-342900" algn="l" rtl="0">
              <a:buFontTx/>
              <a:buAutoNum type="arabicPeriod"/>
            </a:pPr>
            <a:r>
              <a:rPr lang="en-US" dirty="0"/>
              <a:t>Wax esters</a:t>
            </a:r>
          </a:p>
          <a:p>
            <a:pPr marL="342900" indent="-342900" algn="l" rtl="0">
              <a:buFontTx/>
              <a:buAutoNum type="arabicPeriod"/>
            </a:pPr>
            <a:r>
              <a:rPr lang="en-US" dirty="0" err="1" smtClean="0"/>
              <a:t>Triacylglycerol</a:t>
            </a:r>
            <a:endParaRPr lang="en-US" dirty="0"/>
          </a:p>
        </p:txBody>
      </p:sp>
      <p:sp>
        <p:nvSpPr>
          <p:cNvPr id="11274" name="TextBox 22"/>
          <p:cNvSpPr txBox="1">
            <a:spLocks noChangeArrowheads="1"/>
          </p:cNvSpPr>
          <p:nvPr/>
        </p:nvSpPr>
        <p:spPr bwMode="auto">
          <a:xfrm>
            <a:off x="3962400" y="2514600"/>
            <a:ext cx="1371600" cy="369888"/>
          </a:xfrm>
          <a:prstGeom prst="rect">
            <a:avLst/>
          </a:prstGeom>
          <a:noFill/>
          <a:ln w="9525">
            <a:noFill/>
            <a:miter lim="800000"/>
            <a:headEnd/>
            <a:tailEnd/>
          </a:ln>
        </p:spPr>
        <p:txBody>
          <a:bodyPr>
            <a:spAutoFit/>
          </a:bodyPr>
          <a:lstStyle/>
          <a:p>
            <a:r>
              <a:rPr lang="en-US" b="1" dirty="0">
                <a:latin typeface="Georgia" pitchFamily="18" charset="0"/>
              </a:rPr>
              <a:t>Complex</a:t>
            </a:r>
            <a:endParaRPr lang="ar-SA" b="1" dirty="0">
              <a:latin typeface="Georgia" pitchFamily="18" charset="0"/>
              <a:cs typeface="Times New Roman" pitchFamily="18" charset="0"/>
            </a:endParaRPr>
          </a:p>
        </p:txBody>
      </p:sp>
      <p:sp>
        <p:nvSpPr>
          <p:cNvPr id="11275" name="TextBox 23"/>
          <p:cNvSpPr txBox="1">
            <a:spLocks noChangeArrowheads="1"/>
          </p:cNvSpPr>
          <p:nvPr/>
        </p:nvSpPr>
        <p:spPr bwMode="auto">
          <a:xfrm>
            <a:off x="6705600" y="2514600"/>
            <a:ext cx="2438400" cy="1477963"/>
          </a:xfrm>
          <a:prstGeom prst="rect">
            <a:avLst/>
          </a:prstGeom>
          <a:noFill/>
          <a:ln w="9525">
            <a:noFill/>
            <a:miter lim="800000"/>
            <a:headEnd/>
            <a:tailEnd/>
          </a:ln>
        </p:spPr>
        <p:txBody>
          <a:bodyPr>
            <a:spAutoFit/>
          </a:bodyPr>
          <a:lstStyle/>
          <a:p>
            <a:pPr marL="342900" indent="-342900" algn="l" rtl="0"/>
            <a:r>
              <a:rPr lang="en-US" b="1" dirty="0"/>
              <a:t>          Derived</a:t>
            </a:r>
          </a:p>
          <a:p>
            <a:pPr marL="342900" indent="-342900" algn="l" rtl="0">
              <a:buFontTx/>
              <a:buAutoNum type="arabicPeriod"/>
            </a:pPr>
            <a:r>
              <a:rPr lang="en-US" dirty="0"/>
              <a:t>Fatty acids</a:t>
            </a:r>
          </a:p>
          <a:p>
            <a:pPr marL="342900" indent="-342900" algn="l" rtl="0">
              <a:buFontTx/>
              <a:buAutoNum type="arabicPeriod"/>
            </a:pPr>
            <a:r>
              <a:rPr lang="en-US" dirty="0"/>
              <a:t>Sterols</a:t>
            </a:r>
          </a:p>
          <a:p>
            <a:pPr marL="342900" indent="-342900" algn="l" rtl="0">
              <a:buFontTx/>
              <a:buAutoNum type="arabicPeriod"/>
            </a:pPr>
            <a:r>
              <a:rPr lang="en-US" dirty="0" err="1"/>
              <a:t>Diglycerides</a:t>
            </a:r>
            <a:endParaRPr lang="en-US" dirty="0"/>
          </a:p>
          <a:p>
            <a:pPr marL="342900" indent="-342900" algn="l" rtl="0">
              <a:buFontTx/>
              <a:buAutoNum type="arabicPeriod"/>
            </a:pPr>
            <a:r>
              <a:rPr lang="en-US" dirty="0" err="1"/>
              <a:t>monoglycerides</a:t>
            </a:r>
            <a:endParaRPr lang="en-US" dirty="0"/>
          </a:p>
        </p:txBody>
      </p:sp>
      <p:cxnSp>
        <p:nvCxnSpPr>
          <p:cNvPr id="26" name="Straight Connector 25"/>
          <p:cNvCxnSpPr>
            <a:stCxn id="11274" idx="2"/>
            <a:endCxn id="11274" idx="2"/>
          </p:cNvCxnSpPr>
          <p:nvPr/>
        </p:nvCxnSpPr>
        <p:spPr>
          <a:xfrm rot="5400000">
            <a:off x="4648200" y="2884488"/>
            <a:ext cx="15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438648" y="2990848"/>
            <a:ext cx="2667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6600" y="3124200"/>
            <a:ext cx="2438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124201" y="3276600"/>
            <a:ext cx="304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562601" y="3276600"/>
            <a:ext cx="304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1" name="TextBox 53"/>
          <p:cNvSpPr txBox="1">
            <a:spLocks noChangeArrowheads="1"/>
          </p:cNvSpPr>
          <p:nvPr/>
        </p:nvSpPr>
        <p:spPr bwMode="auto">
          <a:xfrm>
            <a:off x="2643174" y="3429000"/>
            <a:ext cx="1752600" cy="369888"/>
          </a:xfrm>
          <a:prstGeom prst="rect">
            <a:avLst/>
          </a:prstGeom>
          <a:noFill/>
          <a:ln w="9525">
            <a:noFill/>
            <a:miter lim="800000"/>
            <a:headEnd/>
            <a:tailEnd/>
          </a:ln>
        </p:spPr>
        <p:txBody>
          <a:bodyPr>
            <a:spAutoFit/>
          </a:bodyPr>
          <a:lstStyle/>
          <a:p>
            <a:pPr algn="l" rtl="0"/>
            <a:r>
              <a:rPr lang="en-US" dirty="0">
                <a:latin typeface="Georgia" pitchFamily="18" charset="0"/>
              </a:rPr>
              <a:t>Phospholipids</a:t>
            </a:r>
            <a:endParaRPr lang="ar-SA" dirty="0">
              <a:latin typeface="Georgia" pitchFamily="18" charset="0"/>
              <a:cs typeface="Times New Roman" pitchFamily="18" charset="0"/>
            </a:endParaRPr>
          </a:p>
        </p:txBody>
      </p:sp>
      <p:sp>
        <p:nvSpPr>
          <p:cNvPr id="11282" name="TextBox 54"/>
          <p:cNvSpPr txBox="1">
            <a:spLocks noChangeArrowheads="1"/>
          </p:cNvSpPr>
          <p:nvPr/>
        </p:nvSpPr>
        <p:spPr bwMode="auto">
          <a:xfrm>
            <a:off x="4643438" y="3500438"/>
            <a:ext cx="2133600" cy="923925"/>
          </a:xfrm>
          <a:prstGeom prst="rect">
            <a:avLst/>
          </a:prstGeom>
          <a:noFill/>
          <a:ln w="9525">
            <a:noFill/>
            <a:miter lim="800000"/>
            <a:headEnd/>
            <a:tailEnd/>
          </a:ln>
        </p:spPr>
        <p:txBody>
          <a:bodyPr>
            <a:spAutoFit/>
          </a:bodyPr>
          <a:lstStyle/>
          <a:p>
            <a:pPr algn="l" rtl="0"/>
            <a:r>
              <a:rPr lang="en-US" dirty="0">
                <a:latin typeface="Georgia" pitchFamily="18" charset="0"/>
              </a:rPr>
              <a:t>  </a:t>
            </a:r>
            <a:r>
              <a:rPr lang="en-US" dirty="0" err="1">
                <a:latin typeface="Georgia" pitchFamily="18" charset="0"/>
              </a:rPr>
              <a:t>Glycolipids</a:t>
            </a:r>
            <a:endParaRPr lang="en-US" dirty="0">
              <a:latin typeface="Georgia" pitchFamily="18" charset="0"/>
            </a:endParaRPr>
          </a:p>
          <a:p>
            <a:pPr algn="l" rtl="0"/>
            <a:r>
              <a:rPr lang="en-US" dirty="0">
                <a:latin typeface="Georgia" pitchFamily="18" charset="0"/>
              </a:rPr>
              <a:t>1.Cerebrosides</a:t>
            </a:r>
          </a:p>
          <a:p>
            <a:pPr algn="l" rtl="0"/>
            <a:r>
              <a:rPr lang="en-US" dirty="0">
                <a:latin typeface="Georgia" pitchFamily="18" charset="0"/>
              </a:rPr>
              <a:t>2.Gangliosides</a:t>
            </a:r>
            <a:endParaRPr lang="ar-SA" dirty="0">
              <a:latin typeface="Georgia" pitchFamily="18" charset="0"/>
              <a:cs typeface="Times New Roman" pitchFamily="18" charset="0"/>
            </a:endParaRPr>
          </a:p>
        </p:txBody>
      </p:sp>
      <p:cxnSp>
        <p:nvCxnSpPr>
          <p:cNvPr id="57" name="Straight Connector 56"/>
          <p:cNvCxnSpPr/>
          <p:nvPr/>
        </p:nvCxnSpPr>
        <p:spPr>
          <a:xfrm rot="5400000">
            <a:off x="2743201" y="4343400"/>
            <a:ext cx="1066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295400" y="4876800"/>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5" name="TextBox 60"/>
          <p:cNvSpPr txBox="1">
            <a:spLocks noChangeArrowheads="1"/>
          </p:cNvSpPr>
          <p:nvPr/>
        </p:nvSpPr>
        <p:spPr bwMode="auto">
          <a:xfrm>
            <a:off x="381000" y="5029200"/>
            <a:ext cx="3962400" cy="1200150"/>
          </a:xfrm>
          <a:prstGeom prst="rect">
            <a:avLst/>
          </a:prstGeom>
          <a:noFill/>
          <a:ln w="9525">
            <a:noFill/>
            <a:miter lim="800000"/>
            <a:headEnd/>
            <a:tailEnd/>
          </a:ln>
        </p:spPr>
        <p:txBody>
          <a:bodyPr>
            <a:spAutoFit/>
          </a:bodyPr>
          <a:lstStyle/>
          <a:p>
            <a:pPr algn="l" rtl="0"/>
            <a:r>
              <a:rPr lang="en-US" dirty="0" err="1">
                <a:latin typeface="Georgia" pitchFamily="18" charset="0"/>
              </a:rPr>
              <a:t>Glycerophospholipids</a:t>
            </a:r>
            <a:endParaRPr lang="en-US" dirty="0">
              <a:latin typeface="Georgia" pitchFamily="18" charset="0"/>
            </a:endParaRPr>
          </a:p>
          <a:p>
            <a:pPr algn="l" rtl="0"/>
            <a:r>
              <a:rPr lang="en-US" dirty="0">
                <a:latin typeface="Georgia" pitchFamily="18" charset="0"/>
              </a:rPr>
              <a:t>1.Phosphatidylcholine (PC)</a:t>
            </a:r>
          </a:p>
          <a:p>
            <a:pPr algn="l" rtl="0"/>
            <a:r>
              <a:rPr lang="en-US" dirty="0">
                <a:latin typeface="Georgia" pitchFamily="18" charset="0"/>
              </a:rPr>
              <a:t>2.Phosphatidylethanolamine (PE)</a:t>
            </a:r>
          </a:p>
          <a:p>
            <a:pPr algn="l" rtl="0"/>
            <a:r>
              <a:rPr lang="en-US" dirty="0">
                <a:latin typeface="Georgia" pitchFamily="18" charset="0"/>
              </a:rPr>
              <a:t>3.Phosphatidylinositol (PI)</a:t>
            </a:r>
          </a:p>
        </p:txBody>
      </p:sp>
      <p:cxnSp>
        <p:nvCxnSpPr>
          <p:cNvPr id="63" name="Straight Connector 62"/>
          <p:cNvCxnSpPr/>
          <p:nvPr/>
        </p:nvCxnSpPr>
        <p:spPr>
          <a:xfrm rot="5400000">
            <a:off x="1181101" y="4991100"/>
            <a:ext cx="228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581901" y="4991100"/>
            <a:ext cx="228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8" name="TextBox 65"/>
          <p:cNvSpPr txBox="1">
            <a:spLocks noChangeArrowheads="1"/>
          </p:cNvSpPr>
          <p:nvPr/>
        </p:nvSpPr>
        <p:spPr bwMode="auto">
          <a:xfrm>
            <a:off x="6172200" y="5105400"/>
            <a:ext cx="2514600" cy="923925"/>
          </a:xfrm>
          <a:prstGeom prst="rect">
            <a:avLst/>
          </a:prstGeom>
          <a:noFill/>
          <a:ln w="9525">
            <a:noFill/>
            <a:miter lim="800000"/>
            <a:headEnd/>
            <a:tailEnd/>
          </a:ln>
        </p:spPr>
        <p:txBody>
          <a:bodyPr>
            <a:spAutoFit/>
          </a:bodyPr>
          <a:lstStyle/>
          <a:p>
            <a:pPr algn="l" rtl="0"/>
            <a:r>
              <a:rPr lang="en-US" dirty="0">
                <a:latin typeface="Georgia" pitchFamily="18" charset="0"/>
              </a:rPr>
              <a:t>           </a:t>
            </a:r>
            <a:r>
              <a:rPr lang="en-US" dirty="0" err="1">
                <a:latin typeface="Georgia" pitchFamily="18" charset="0"/>
              </a:rPr>
              <a:t>Sphingolipids</a:t>
            </a:r>
            <a:endParaRPr lang="en-US" dirty="0">
              <a:latin typeface="Georgia" pitchFamily="18" charset="0"/>
            </a:endParaRPr>
          </a:p>
          <a:p>
            <a:pPr algn="l" rtl="0"/>
            <a:r>
              <a:rPr lang="en-US" dirty="0">
                <a:latin typeface="Georgia" pitchFamily="18" charset="0"/>
              </a:rPr>
              <a:t>           1.Ceramides</a:t>
            </a:r>
          </a:p>
          <a:p>
            <a:pPr algn="l" rtl="0"/>
            <a:r>
              <a:rPr lang="en-US" dirty="0">
                <a:latin typeface="Georgia" pitchFamily="18" charset="0"/>
              </a:rPr>
              <a:t>           2.Sphingomyelin</a:t>
            </a:r>
            <a:endParaRPr lang="ar-SA" dirty="0">
              <a:latin typeface="Georgia"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20040"/>
            <a:ext cx="7901014"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rtl="0">
              <a:defRPr/>
            </a:pPr>
            <a:r>
              <a:rPr lang="en-US" dirty="0" smtClean="0">
                <a:latin typeface="Times New Roman" pitchFamily="18" charset="0"/>
                <a:cs typeface="Times New Roman" pitchFamily="18" charset="0"/>
              </a:rPr>
              <a:t>Biological Classification Of Lipids</a:t>
            </a:r>
            <a:endParaRPr lang="ar-SA" dirty="0" smtClean="0">
              <a:latin typeface="Times New Roman" pitchFamily="18" charset="0"/>
              <a:cs typeface="Times New Roman" pitchFamily="18" charset="0"/>
            </a:endParaRPr>
          </a:p>
        </p:txBody>
      </p:sp>
      <p:sp>
        <p:nvSpPr>
          <p:cNvPr id="9219"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rtl="0" eaLnBrk="1" hangingPunct="1">
              <a:buFont typeface="Wingdings 2" pitchFamily="18" charset="2"/>
              <a:buNone/>
            </a:pPr>
            <a:r>
              <a:rPr lang="en-US" dirty="0" smtClean="0">
                <a:latin typeface="Times New Roman" pitchFamily="18" charset="0"/>
                <a:cs typeface="Times New Roman" pitchFamily="18" charset="0"/>
              </a:rPr>
              <a:t>       </a:t>
            </a:r>
          </a:p>
          <a:p>
            <a:pPr algn="just" rtl="0" eaLnBrk="1" hangingPunct="1">
              <a:buFont typeface="Wingdings 2" pitchFamily="18" charset="2"/>
              <a:buNone/>
            </a:pPr>
            <a:r>
              <a:rPr lang="en-US" sz="2400" dirty="0" smtClean="0">
                <a:latin typeface="Times New Roman" pitchFamily="18" charset="0"/>
                <a:cs typeface="Times New Roman" pitchFamily="18" charset="0"/>
              </a:rPr>
              <a:t>    Based on there Biological functions Lipids can be classified into:</a:t>
            </a:r>
          </a:p>
          <a:p>
            <a:pPr algn="just" rtl="0" eaLnBrk="1" hangingPunct="1"/>
            <a:r>
              <a:rPr lang="en-US" sz="2400" b="1" dirty="0" smtClean="0">
                <a:latin typeface="Times New Roman" pitchFamily="18" charset="0"/>
                <a:cs typeface="Times New Roman" pitchFamily="18" charset="0"/>
              </a:rPr>
              <a:t>Storage Lipids</a:t>
            </a:r>
            <a:r>
              <a:rPr lang="en-US" sz="2400" dirty="0" smtClean="0">
                <a:latin typeface="Times New Roman" pitchFamily="18" charset="0"/>
                <a:cs typeface="Times New Roman" pitchFamily="18" charset="0"/>
              </a:rPr>
              <a:t>:</a:t>
            </a:r>
          </a:p>
          <a:p>
            <a:pPr algn="just" rtl="0" eaLnBrk="1" hangingPunct="1">
              <a:buNone/>
            </a:pPr>
            <a:r>
              <a:rPr lang="en-US" sz="2400" dirty="0" smtClean="0">
                <a:latin typeface="Times New Roman" pitchFamily="18" charset="0"/>
                <a:cs typeface="Times New Roman" pitchFamily="18" charset="0"/>
              </a:rPr>
              <a:t>    The principle stored form of energy example : </a:t>
            </a:r>
            <a:r>
              <a:rPr lang="en-US" sz="2400" dirty="0" err="1" smtClean="0">
                <a:latin typeface="Times New Roman" pitchFamily="18" charset="0"/>
                <a:cs typeface="Times New Roman" pitchFamily="18" charset="0"/>
              </a:rPr>
              <a:t>Triglycerols</a:t>
            </a:r>
            <a:endParaRPr lang="en-US" sz="2400" dirty="0" smtClean="0">
              <a:latin typeface="Times New Roman" pitchFamily="18" charset="0"/>
              <a:cs typeface="Times New Roman" pitchFamily="18" charset="0"/>
            </a:endParaRPr>
          </a:p>
          <a:p>
            <a:pPr algn="just" rtl="0" eaLnBrk="1" hangingPunct="1">
              <a:buNone/>
            </a:pPr>
            <a:endParaRPr lang="en-US" sz="2400" dirty="0" smtClean="0">
              <a:latin typeface="Times New Roman" pitchFamily="18" charset="0"/>
              <a:cs typeface="Times New Roman" pitchFamily="18" charset="0"/>
            </a:endParaRPr>
          </a:p>
          <a:p>
            <a:pPr algn="just" rtl="0" eaLnBrk="1" hangingPunct="1"/>
            <a:r>
              <a:rPr lang="en-US" sz="2400" b="1" dirty="0" smtClean="0">
                <a:latin typeface="Times New Roman" pitchFamily="18" charset="0"/>
                <a:cs typeface="Times New Roman" pitchFamily="18" charset="0"/>
              </a:rPr>
              <a:t>Structural Lipids</a:t>
            </a:r>
            <a:r>
              <a:rPr lang="en-US" sz="2400" dirty="0" smtClean="0">
                <a:latin typeface="Times New Roman" pitchFamily="18" charset="0"/>
                <a:cs typeface="Times New Roman" pitchFamily="18" charset="0"/>
              </a:rPr>
              <a:t>:</a:t>
            </a:r>
          </a:p>
          <a:p>
            <a:pPr algn="just" rtl="0" eaLnBrk="1" hangingPunct="1">
              <a:buNone/>
            </a:pPr>
            <a:r>
              <a:rPr lang="en-US" sz="2400" dirty="0" smtClean="0">
                <a:latin typeface="Times New Roman" pitchFamily="18" charset="0"/>
                <a:cs typeface="Times New Roman" pitchFamily="18" charset="0"/>
              </a:rPr>
              <a:t>   The major structural elements of biological Membranes example: Phospholipids and its derivatives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b="0" i="0" u="none" strike="noStrike" baseline="0" dirty="0" smtClean="0"/>
              <a:t>Fatty Acids </a:t>
            </a:r>
            <a:endParaRPr lang="en-US" dirty="0"/>
          </a:p>
        </p:txBody>
      </p:sp>
      <p:sp>
        <p:nvSpPr>
          <p:cNvPr id="4" name="Content Placeholder 3"/>
          <p:cNvSpPr>
            <a:spLocks noGrp="1"/>
          </p:cNvSpPr>
          <p:nvPr>
            <p:ph sz="half" idx="1"/>
          </p:nvPr>
        </p:nvSpPr>
        <p:spPr>
          <a:xfrm>
            <a:off x="500034" y="1142984"/>
            <a:ext cx="8186766" cy="290036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buNone/>
            </a:pPr>
            <a:endParaRPr lang="en-US" dirty="0"/>
          </a:p>
          <a:p>
            <a:pPr algn="justLow" rtl="0"/>
            <a:r>
              <a:rPr lang="en-US" dirty="0"/>
              <a:t>Common building block for most lipids </a:t>
            </a:r>
          </a:p>
          <a:p>
            <a:pPr algn="justLow" rtl="0"/>
            <a:r>
              <a:rPr lang="en-US" dirty="0" smtClean="0"/>
              <a:t>Long-chain </a:t>
            </a:r>
            <a:r>
              <a:rPr lang="en-US" dirty="0"/>
              <a:t>carboxylic acids </a:t>
            </a:r>
          </a:p>
          <a:p>
            <a:pPr algn="justLow" rtl="0"/>
            <a:r>
              <a:rPr lang="en-US" dirty="0" smtClean="0"/>
              <a:t>Made </a:t>
            </a:r>
            <a:r>
              <a:rPr lang="en-US" dirty="0"/>
              <a:t>up of carbon, hydrogen, oxygen </a:t>
            </a:r>
          </a:p>
          <a:p>
            <a:pPr algn="justLow" rtl="0">
              <a:buNone/>
            </a:pPr>
            <a:r>
              <a:rPr lang="en-US" dirty="0" smtClean="0"/>
              <a:t>            –  Mostly </a:t>
            </a:r>
            <a:r>
              <a:rPr lang="en-US" dirty="0"/>
              <a:t>carbon &amp; hydrogen atoms </a:t>
            </a:r>
          </a:p>
          <a:p>
            <a:pPr algn="justLow" rtl="0">
              <a:buNone/>
            </a:pPr>
            <a:r>
              <a:rPr lang="en-US" dirty="0" smtClean="0"/>
              <a:t>            –  Usually </a:t>
            </a:r>
            <a:r>
              <a:rPr lang="en-US" dirty="0"/>
              <a:t>have an even number of carbons </a:t>
            </a:r>
          </a:p>
          <a:p>
            <a:pPr algn="justLow" rtl="0"/>
            <a:r>
              <a:rPr lang="en-US" dirty="0" smtClean="0"/>
              <a:t>Fatty acids occur in the body mainly as esters in natural fats and oils, but are found in the </a:t>
            </a:r>
            <a:r>
              <a:rPr lang="en-US" dirty="0" err="1" smtClean="0"/>
              <a:t>unesterified</a:t>
            </a:r>
            <a:r>
              <a:rPr lang="en-US" dirty="0" smtClean="0"/>
              <a:t> form as </a:t>
            </a:r>
            <a:r>
              <a:rPr lang="en-US" b="1" dirty="0" smtClean="0"/>
              <a:t>free fatty acids, a transport form in the plasma.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1934" y="4286256"/>
            <a:ext cx="414340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4348" y="4286255"/>
            <a:ext cx="2714644" cy="2143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8398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style>
          <a:lnRef idx="1">
            <a:schemeClr val="accent1"/>
          </a:lnRef>
          <a:fillRef idx="2">
            <a:schemeClr val="accent1"/>
          </a:fillRef>
          <a:effectRef idx="1">
            <a:schemeClr val="accent1"/>
          </a:effectRef>
          <a:fontRef idx="minor">
            <a:schemeClr val="dk1"/>
          </a:fontRef>
        </p:style>
        <p:txBody>
          <a:bodyPr>
            <a:normAutofit/>
          </a:bodyPr>
          <a:lstStyle/>
          <a:p>
            <a:pPr rtl="0"/>
            <a:r>
              <a:rPr lang="en-US" dirty="0" smtClean="0"/>
              <a:t>Fatty </a:t>
            </a:r>
            <a:r>
              <a:rPr lang="en-US" dirty="0"/>
              <a:t>Acid Characteristics </a:t>
            </a:r>
          </a:p>
        </p:txBody>
      </p:sp>
      <p:sp>
        <p:nvSpPr>
          <p:cNvPr id="3" name="Content Placeholder 2"/>
          <p:cNvSpPr>
            <a:spLocks noGrp="1"/>
          </p:cNvSpPr>
          <p:nvPr>
            <p:ph sz="half" idx="1"/>
          </p:nvPr>
        </p:nvSpPr>
        <p:spPr>
          <a:xfrm>
            <a:off x="457200" y="1600200"/>
            <a:ext cx="7972452" cy="2257427"/>
          </a:xfrm>
        </p:spPr>
        <p:style>
          <a:lnRef idx="2">
            <a:schemeClr val="accent1"/>
          </a:lnRef>
          <a:fillRef idx="1">
            <a:schemeClr val="lt1"/>
          </a:fillRef>
          <a:effectRef idx="0">
            <a:schemeClr val="accent1"/>
          </a:effectRef>
          <a:fontRef idx="minor">
            <a:schemeClr val="dk1"/>
          </a:fontRef>
        </p:style>
        <p:txBody>
          <a:bodyPr>
            <a:normAutofit fontScale="92500"/>
          </a:bodyPr>
          <a:lstStyle/>
          <a:p>
            <a:pPr algn="l" rtl="0">
              <a:buNone/>
            </a:pPr>
            <a:endParaRPr lang="en-US" dirty="0"/>
          </a:p>
          <a:p>
            <a:pPr algn="justLow" rtl="0"/>
            <a:r>
              <a:rPr lang="en-US" dirty="0"/>
              <a:t>A fatty acid may be </a:t>
            </a:r>
            <a:r>
              <a:rPr lang="en-US" dirty="0" smtClean="0"/>
              <a:t>characterized </a:t>
            </a:r>
            <a:r>
              <a:rPr lang="en-US" dirty="0"/>
              <a:t>as saturated, unsaturated, monounsaturated, polyunsaturated or trans fatty acid. </a:t>
            </a:r>
          </a:p>
          <a:p>
            <a:pPr algn="justLow" rtl="0"/>
            <a:r>
              <a:rPr lang="en-US" dirty="0"/>
              <a:t>This is determined by its chemical bonds and structure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6314" y="4143380"/>
            <a:ext cx="4000528"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20" y="4143380"/>
            <a:ext cx="4214842" cy="2200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0948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1978</Words>
  <Application>Microsoft Office PowerPoint</Application>
  <PresentationFormat>On-screen Show (4:3)</PresentationFormat>
  <Paragraphs>343</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Microsoft Word Picture</vt:lpstr>
      <vt:lpstr>Picture</vt:lpstr>
      <vt:lpstr>Lipids  of  Physiologic Significance</vt:lpstr>
      <vt:lpstr>Lipids</vt:lpstr>
      <vt:lpstr>Function of Lipids </vt:lpstr>
      <vt:lpstr>Function of Lipids</vt:lpstr>
      <vt:lpstr>Lipids Classification</vt:lpstr>
      <vt:lpstr>Classification Scheme</vt:lpstr>
      <vt:lpstr>Biological Classification Of Lipids</vt:lpstr>
      <vt:lpstr>Fatty Acids </vt:lpstr>
      <vt:lpstr>Fatty Acid Characteristics </vt:lpstr>
      <vt:lpstr>Slide 10</vt:lpstr>
      <vt:lpstr>Fatty acids may occur as saturated , monounsaturated or polyunsaturated </vt:lpstr>
      <vt:lpstr>Fatty Acid Nomenclature </vt:lpstr>
      <vt:lpstr>Slide 13</vt:lpstr>
      <vt:lpstr>Fatty Acid Nomenclature </vt:lpstr>
      <vt:lpstr>Fatty Acid Nomenclature </vt:lpstr>
      <vt:lpstr>  </vt:lpstr>
      <vt:lpstr>Nomenclature of Fatty Acids</vt:lpstr>
      <vt:lpstr>Fatty Acid Nomenclature </vt:lpstr>
      <vt:lpstr>Slide 19</vt:lpstr>
      <vt:lpstr>Essential fatty acids</vt:lpstr>
      <vt:lpstr>Storage Lipids</vt:lpstr>
      <vt:lpstr>Triglycerols</vt:lpstr>
      <vt:lpstr>Structure of Triacylglyceride</vt:lpstr>
      <vt:lpstr>Lipids as structural elements</vt:lpstr>
      <vt:lpstr>1- Phospholipids</vt:lpstr>
      <vt:lpstr>A- Glycerophospholipids</vt:lpstr>
      <vt:lpstr>   General structure of Glycerophospholipid</vt:lpstr>
      <vt:lpstr>Phospholipids are The Main Lipid Constituents of Membranes</vt:lpstr>
      <vt:lpstr>Slide 29</vt:lpstr>
      <vt:lpstr>Slide 30</vt:lpstr>
      <vt:lpstr>2- Glycolipids</vt:lpstr>
      <vt:lpstr>Slide 32</vt:lpstr>
      <vt:lpstr> Cholesterol a Type of Sterol Lipids</vt:lpstr>
      <vt:lpstr>Slide 34</vt:lpstr>
      <vt:lpstr>Slide 35</vt:lpstr>
    </vt:vector>
  </TitlesOfParts>
  <Company>isra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Lipids Structure &amp; Function</dc:title>
  <dc:creator>D_fares</dc:creator>
  <cp:lastModifiedBy>shosho</cp:lastModifiedBy>
  <cp:revision>151</cp:revision>
  <dcterms:created xsi:type="dcterms:W3CDTF">2017-01-08T09:35:52Z</dcterms:created>
  <dcterms:modified xsi:type="dcterms:W3CDTF">2018-01-09T14:53:10Z</dcterms:modified>
</cp:coreProperties>
</file>