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57" r:id="rId3"/>
    <p:sldId id="258" r:id="rId4"/>
    <p:sldId id="259" r:id="rId5"/>
    <p:sldId id="260" r:id="rId6"/>
    <p:sldId id="261" r:id="rId7"/>
    <p:sldId id="262" r:id="rId8"/>
    <p:sldId id="264" r:id="rId9"/>
    <p:sldId id="265" r:id="rId1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t>28/09/1442</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28/09/1442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28/09/1442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28/09/1442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28/09/1442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28/09/1442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t>28/09/1442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t>28/09/1442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28/09/1442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28/09/1442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28/09/1442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t>28/09/1442</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116632"/>
            <a:ext cx="8712968" cy="6741368"/>
          </a:xfrm>
        </p:spPr>
        <p:txBody>
          <a:bodyPr/>
          <a:lstStyle/>
          <a:p>
            <a:endParaRPr lang="ar-IQ" dirty="0" smtClean="0"/>
          </a:p>
          <a:p>
            <a:endParaRPr lang="ar-IQ" dirty="0"/>
          </a:p>
          <a:p>
            <a:endParaRPr lang="ar-IQ" dirty="0"/>
          </a:p>
          <a:p>
            <a:endParaRPr lang="ar-IQ" dirty="0" smtClean="0"/>
          </a:p>
          <a:p>
            <a:pPr algn="ctr"/>
            <a:r>
              <a:rPr lang="ar-IQ" sz="3200" dirty="0" smtClean="0"/>
              <a:t>علم </a:t>
            </a:r>
            <a:r>
              <a:rPr lang="ar-IQ" sz="3200" dirty="0"/>
              <a:t>الاجتماع </a:t>
            </a:r>
            <a:r>
              <a:rPr lang="ar-IQ" sz="3200" dirty="0" smtClean="0"/>
              <a:t>الرياضي</a:t>
            </a:r>
            <a:endParaRPr lang="ar-IQ" sz="3200" dirty="0"/>
          </a:p>
          <a:p>
            <a:pPr algn="ctr"/>
            <a:r>
              <a:rPr lang="ar-IQ" sz="3200" dirty="0"/>
              <a:t>اعداد </a:t>
            </a:r>
            <a:r>
              <a:rPr lang="ar-IQ" sz="3200" dirty="0" smtClean="0"/>
              <a:t>الدكتورة -</a:t>
            </a:r>
            <a:endParaRPr lang="ar-IQ" sz="3200" dirty="0"/>
          </a:p>
          <a:p>
            <a:pPr algn="ctr"/>
            <a:r>
              <a:rPr lang="ar-IQ" sz="3200" dirty="0" err="1"/>
              <a:t>م.د</a:t>
            </a:r>
            <a:r>
              <a:rPr lang="ar-IQ" sz="3200" dirty="0"/>
              <a:t> </a:t>
            </a:r>
            <a:r>
              <a:rPr lang="ar-IQ" sz="3200" dirty="0" smtClean="0"/>
              <a:t>افتخار مطر </a:t>
            </a:r>
            <a:r>
              <a:rPr lang="ar-IQ" sz="3200" dirty="0" err="1" smtClean="0"/>
              <a:t>باقركلية</a:t>
            </a:r>
            <a:r>
              <a:rPr lang="ar-IQ" sz="3200" dirty="0" smtClean="0"/>
              <a:t> </a:t>
            </a:r>
            <a:r>
              <a:rPr lang="ar-IQ" sz="3200" dirty="0"/>
              <a:t>المستقبل الجامعة</a:t>
            </a:r>
          </a:p>
          <a:p>
            <a:pPr algn="ctr"/>
            <a:r>
              <a:rPr lang="ar-IQ" sz="3200" dirty="0"/>
              <a:t>قسم التربية البدنية وعلوم الرياضة</a:t>
            </a:r>
          </a:p>
          <a:p>
            <a:pPr algn="ctr"/>
            <a:endParaRPr lang="ar-IQ" sz="3200" dirty="0"/>
          </a:p>
          <a:p>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2809875" cy="154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0"/>
            <a:ext cx="2307779" cy="154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941168"/>
            <a:ext cx="6986537"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9033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63888" y="692696"/>
            <a:ext cx="5112568" cy="5976664"/>
          </a:xfrm>
        </p:spPr>
        <p:txBody>
          <a:bodyPr>
            <a:noAutofit/>
          </a:bodyPr>
          <a:lstStyle/>
          <a:p>
            <a:pPr algn="ctr"/>
            <a:r>
              <a:rPr lang="ar-IQ" sz="2800" dirty="0">
                <a:solidFill>
                  <a:srgbClr val="C00000"/>
                </a:solidFill>
              </a:rPr>
              <a:t>المجتمع </a:t>
            </a:r>
            <a:r>
              <a:rPr lang="ar-IQ" sz="2800" dirty="0" smtClean="0">
                <a:solidFill>
                  <a:srgbClr val="C00000"/>
                </a:solidFill>
              </a:rPr>
              <a:t>(</a:t>
            </a:r>
            <a:r>
              <a:rPr lang="en-US" sz="2800" dirty="0" smtClean="0">
                <a:solidFill>
                  <a:srgbClr val="C00000"/>
                </a:solidFill>
              </a:rPr>
              <a:t>(society)</a:t>
            </a:r>
          </a:p>
          <a:p>
            <a:r>
              <a:rPr lang="en-US" sz="2800" dirty="0" smtClean="0"/>
              <a:t>    </a:t>
            </a:r>
            <a:r>
              <a:rPr lang="ar-IQ" sz="2800" dirty="0"/>
              <a:t>يميل علماء الاجتماع </a:t>
            </a:r>
            <a:r>
              <a:rPr lang="ar-IQ" sz="2800" dirty="0" smtClean="0"/>
              <a:t>لاعتبار المجتمع </a:t>
            </a:r>
            <a:r>
              <a:rPr lang="ar-IQ" sz="2800" dirty="0"/>
              <a:t>" نظاما شبه مغلق </a:t>
            </a:r>
            <a:r>
              <a:rPr lang="ar-IQ" sz="2800" dirty="0" smtClean="0"/>
              <a:t>تشكله </a:t>
            </a:r>
            <a:r>
              <a:rPr lang="ar-IQ" sz="2800" dirty="0"/>
              <a:t>مجموعة من الناس على اختلاف انتماءاتهم الفئوية اذ أن معظم التفاعلات والتأثيرات المتبادلة  تأتي من أفراد من المجموعة البشرية نفسها، في حين تبرز في اللغة الإنكليزية كلمة أخرى قريبة في المفهوم هي الجماعة المشتركة </a:t>
            </a:r>
            <a:r>
              <a:rPr lang="ar-IQ" sz="2800" dirty="0" smtClean="0"/>
              <a:t>التي </a:t>
            </a:r>
            <a:r>
              <a:rPr lang="ar-IQ" sz="2800" dirty="0"/>
              <a:t>يعتبرها بعضهم التجمع أو الجماعة بدون العلاقات المتداخلة بين أفراد الجماعة. </a:t>
            </a:r>
            <a:br>
              <a:rPr lang="ar-IQ" sz="2800" dirty="0"/>
            </a:br>
            <a:endParaRPr lang="ar-IQ"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3240360"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979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661648" cy="6264696"/>
          </a:xfrm>
        </p:spPr>
        <p:txBody>
          <a:bodyPr>
            <a:noAutofit/>
          </a:bodyPr>
          <a:lstStyle/>
          <a:p>
            <a:pPr marL="0" indent="0">
              <a:buNone/>
            </a:pPr>
            <a:r>
              <a:rPr lang="ar-IQ" sz="2800" dirty="0">
                <a:solidFill>
                  <a:srgbClr val="FF0000"/>
                </a:solidFill>
              </a:rPr>
              <a:t>البناء الاجتماعي (</a:t>
            </a:r>
            <a:r>
              <a:rPr lang="en-US" sz="2800" dirty="0">
                <a:solidFill>
                  <a:srgbClr val="FF0000"/>
                </a:solidFill>
              </a:rPr>
              <a:t>Social construction</a:t>
            </a:r>
            <a:r>
              <a:rPr lang="en-US" sz="2800" dirty="0" smtClean="0">
                <a:solidFill>
                  <a:srgbClr val="FF0000"/>
                </a:solidFill>
              </a:rPr>
              <a:t>)</a:t>
            </a:r>
            <a:r>
              <a:rPr lang="ar-IQ" sz="2800" dirty="0" smtClean="0">
                <a:solidFill>
                  <a:srgbClr val="FF0000"/>
                </a:solidFill>
              </a:rPr>
              <a:t>))</a:t>
            </a:r>
            <a:r>
              <a:rPr lang="en-US" sz="2800" dirty="0"/>
              <a:t/>
            </a:r>
            <a:br>
              <a:rPr lang="en-US" sz="2800" dirty="0"/>
            </a:br>
            <a:r>
              <a:rPr lang="en-US" sz="2800" dirty="0"/>
              <a:t>     </a:t>
            </a:r>
            <a:r>
              <a:rPr lang="ar-IQ" sz="2800" dirty="0"/>
              <a:t>هو الإطار التنظيمي العام الذي يندرج تحته كافة أوجه السلوك الإنساني في مجتمع ما ويتضمن مجموعة النظم الاجتماعية ذات القواعد السلوكية المستقرة التي تحكم الأنشطة الإنسانية المتعددة في مجتمع ما، لذا فهو شبكة معقدة من العلاقات الاجتماعية التي تربط الفرد بداخل ذلك المجتمع ،  وتتضمن ايضاً اتساقاً ونظماً تؤدي كلٌ منها وظيفته ومن ثم تتشابك هذا الوظائف مع بعضها ، وقد اهتم علماء الاجتماع </a:t>
            </a:r>
            <a:r>
              <a:rPr lang="ar-IQ" sz="2800" dirty="0" smtClean="0"/>
              <a:t> </a:t>
            </a:r>
            <a:r>
              <a:rPr lang="ar-IQ" sz="2800" dirty="0"/>
              <a:t>بدراسة البناء الاجتماعي باعتباره أداة تحليلية لفهم المجتمع . </a:t>
            </a:r>
            <a:br>
              <a:rPr lang="ar-IQ" sz="2800" dirty="0"/>
            </a:br>
            <a:r>
              <a:rPr lang="ar-IQ" sz="2800" dirty="0"/>
              <a:t/>
            </a:r>
            <a:br>
              <a:rPr lang="ar-IQ" sz="2800" dirty="0"/>
            </a:br>
            <a:r>
              <a:rPr lang="ar-IQ" sz="2800" dirty="0">
                <a:solidFill>
                  <a:srgbClr val="FF0000"/>
                </a:solidFill>
              </a:rPr>
              <a:t>المؤسسات الاجتماعية (</a:t>
            </a:r>
            <a:r>
              <a:rPr lang="en-US" sz="2800" dirty="0">
                <a:solidFill>
                  <a:srgbClr val="FF0000"/>
                </a:solidFill>
              </a:rPr>
              <a:t>social institution</a:t>
            </a:r>
            <a:r>
              <a:rPr lang="en-US" sz="2800" dirty="0" smtClean="0">
                <a:solidFill>
                  <a:srgbClr val="FF0000"/>
                </a:solidFill>
              </a:rPr>
              <a:t>)</a:t>
            </a:r>
            <a:r>
              <a:rPr lang="ar-IQ" sz="2800" dirty="0" smtClean="0">
                <a:solidFill>
                  <a:srgbClr val="FF0000"/>
                </a:solidFill>
              </a:rPr>
              <a:t>))</a:t>
            </a:r>
            <a:r>
              <a:rPr lang="en-US" sz="2800" dirty="0"/>
              <a:t/>
            </a:r>
            <a:br>
              <a:rPr lang="en-US" sz="2800" dirty="0"/>
            </a:br>
            <a:r>
              <a:rPr lang="en-US" sz="2800" dirty="0"/>
              <a:t>    </a:t>
            </a:r>
            <a:r>
              <a:rPr lang="ar-IQ" sz="2800" dirty="0"/>
              <a:t>هي نظام مركب من المعايير الاجتماعية المتكاملة المنظمة من اجل المحافظة على قيمة اجتماعية أساسية لفئة داخل المجتمع ، مثل الأسرة أو النادي الرياضي أو الفريق الرياضي . </a:t>
            </a:r>
            <a:br>
              <a:rPr lang="ar-IQ" sz="2800" dirty="0"/>
            </a:br>
            <a:r>
              <a:rPr lang="ar-IQ" sz="2800" dirty="0"/>
              <a:t/>
            </a:r>
            <a:br>
              <a:rPr lang="ar-IQ" sz="2800" dirty="0"/>
            </a:br>
            <a:endParaRPr lang="ar-IQ" sz="2800" dirty="0"/>
          </a:p>
        </p:txBody>
      </p:sp>
    </p:spTree>
    <p:extLst>
      <p:ext uri="{BB962C8B-B14F-4D97-AF65-F5344CB8AC3E}">
        <p14:creationId xmlns:p14="http://schemas.microsoft.com/office/powerpoint/2010/main" val="64468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476672"/>
            <a:ext cx="8507288" cy="6264696"/>
          </a:xfrm>
        </p:spPr>
        <p:txBody>
          <a:bodyPr/>
          <a:lstStyle/>
          <a:p>
            <a:r>
              <a:rPr lang="ar-IQ" dirty="0">
                <a:solidFill>
                  <a:srgbClr val="FF0000"/>
                </a:solidFill>
              </a:rPr>
              <a:t>الوظائف الاجتماعية ( </a:t>
            </a:r>
            <a:r>
              <a:rPr lang="en-US" dirty="0">
                <a:solidFill>
                  <a:srgbClr val="FF0000"/>
                </a:solidFill>
              </a:rPr>
              <a:t>social function </a:t>
            </a:r>
            <a:r>
              <a:rPr lang="ar-IQ" dirty="0" smtClean="0">
                <a:solidFill>
                  <a:srgbClr val="FF0000"/>
                </a:solidFill>
              </a:rPr>
              <a:t>))</a:t>
            </a:r>
            <a:r>
              <a:rPr lang="en-US" dirty="0">
                <a:solidFill>
                  <a:srgbClr val="FF0000"/>
                </a:solidFill>
              </a:rPr>
              <a:t/>
            </a:r>
            <a:br>
              <a:rPr lang="en-US" dirty="0">
                <a:solidFill>
                  <a:srgbClr val="FF0000"/>
                </a:solidFill>
              </a:rPr>
            </a:br>
            <a:r>
              <a:rPr lang="en-US" dirty="0"/>
              <a:t>    </a:t>
            </a:r>
            <a:r>
              <a:rPr lang="ar-IQ" dirty="0"/>
              <a:t>هي الواجبات والفعاليات والنشاطات التي تقوم بها المنظمة الاجتماعية والتي تشارك مشاركة فعالة في إشباع حاجات أفرادها المنتمين لها وتلبي طموحاتهم الذاتية المجتمعية ، فالوظائف الاجتماعية الرياضية مثلاً هي الواجبات التي تقوم بها كافة المنظمات والمؤسسات الرياضية في المجتمع والتي من خلالها يستطيع الفرد  في مجتمع تحقيق أهدافه الأساسية وفي الوقت نفسه انجاز وحدة وتكامل جماعاته ومنظماته المختلفة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429000"/>
            <a:ext cx="655272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067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919936"/>
          </a:xfrm>
        </p:spPr>
        <p:txBody>
          <a:bodyPr>
            <a:noAutofit/>
          </a:bodyPr>
          <a:lstStyle/>
          <a:p>
            <a:r>
              <a:rPr lang="ar-IQ" sz="2800" dirty="0">
                <a:solidFill>
                  <a:srgbClr val="FF0000"/>
                </a:solidFill>
              </a:rPr>
              <a:t>ديناميكية </a:t>
            </a:r>
            <a:r>
              <a:rPr lang="ar-IQ" sz="2800" dirty="0" smtClean="0">
                <a:solidFill>
                  <a:srgbClr val="FF0000"/>
                </a:solidFill>
              </a:rPr>
              <a:t>الجماعة(</a:t>
            </a:r>
            <a:r>
              <a:rPr lang="en-US" sz="2800" dirty="0" smtClean="0">
                <a:solidFill>
                  <a:srgbClr val="FF0000"/>
                </a:solidFill>
              </a:rPr>
              <a:t>group </a:t>
            </a:r>
            <a:r>
              <a:rPr lang="en-US" sz="2800" dirty="0">
                <a:solidFill>
                  <a:srgbClr val="FF0000"/>
                </a:solidFill>
              </a:rPr>
              <a:t>dynamic</a:t>
            </a:r>
            <a:r>
              <a:rPr lang="en-US" sz="2800" dirty="0" smtClean="0">
                <a:solidFill>
                  <a:srgbClr val="FF0000"/>
                </a:solidFill>
              </a:rPr>
              <a:t>)</a:t>
            </a:r>
            <a:r>
              <a:rPr lang="ar-IQ" sz="2800" dirty="0" smtClean="0">
                <a:solidFill>
                  <a:srgbClr val="FF0000"/>
                </a:solidFill>
              </a:rPr>
              <a:t>))</a:t>
            </a:r>
            <a:r>
              <a:rPr lang="en-US" sz="2800" dirty="0"/>
              <a:t/>
            </a:r>
            <a:br>
              <a:rPr lang="en-US" sz="2800" dirty="0"/>
            </a:br>
            <a:r>
              <a:rPr lang="en-US" sz="2800" dirty="0"/>
              <a:t>   </a:t>
            </a:r>
            <a:r>
              <a:rPr lang="ar-IQ" sz="2800" dirty="0"/>
              <a:t>هو حالة التغيير في المفاهيم والقوانين والأنظمة الاجتماعية حول طبيعة الجماعة والتي تفيد في فهم سلوكيات أفراد المجموعة الواحدة وصنع القرارات .</a:t>
            </a:r>
            <a:br>
              <a:rPr lang="ar-IQ" sz="2800" dirty="0"/>
            </a:br>
            <a:r>
              <a:rPr lang="ar-IQ" sz="2800" dirty="0">
                <a:solidFill>
                  <a:srgbClr val="FF0000"/>
                </a:solidFill>
              </a:rPr>
              <a:t>السلوك الاجتماعي(</a:t>
            </a:r>
            <a:r>
              <a:rPr lang="en-US" sz="2800" dirty="0">
                <a:solidFill>
                  <a:srgbClr val="FF0000"/>
                </a:solidFill>
              </a:rPr>
              <a:t>social behavior</a:t>
            </a:r>
            <a:r>
              <a:rPr lang="en-US" sz="2800" dirty="0" smtClean="0">
                <a:solidFill>
                  <a:srgbClr val="FF0000"/>
                </a:solidFill>
              </a:rPr>
              <a:t>)</a:t>
            </a:r>
            <a:r>
              <a:rPr lang="ar-IQ" sz="2800" dirty="0" smtClean="0">
                <a:solidFill>
                  <a:srgbClr val="FF0000"/>
                </a:solidFill>
              </a:rPr>
              <a:t>))</a:t>
            </a:r>
            <a:r>
              <a:rPr lang="en-US" sz="2800" dirty="0"/>
              <a:t/>
            </a:r>
            <a:br>
              <a:rPr lang="en-US" sz="2800" dirty="0"/>
            </a:br>
            <a:r>
              <a:rPr lang="en-US" sz="2800" dirty="0"/>
              <a:t>    </a:t>
            </a:r>
            <a:r>
              <a:rPr lang="ar-IQ" sz="2800" dirty="0"/>
              <a:t>هو تلك السلوكيات والأحداث والأنشطة (الظاهرية والباطنية) البارزة في حياة الفرد اليومية و التي يقوم بها الفرد لديمومة تفاعله مع المجموعة البشرية على اختلاف أنواعها .</a:t>
            </a:r>
            <a:br>
              <a:rPr lang="ar-IQ" sz="2800" dirty="0"/>
            </a:br>
            <a:r>
              <a:rPr lang="ar-IQ" sz="2800" dirty="0">
                <a:solidFill>
                  <a:srgbClr val="FF0000"/>
                </a:solidFill>
              </a:rPr>
              <a:t>الدور الاجتماعي (</a:t>
            </a:r>
            <a:r>
              <a:rPr lang="en-US" sz="2800" dirty="0">
                <a:solidFill>
                  <a:srgbClr val="FF0000"/>
                </a:solidFill>
              </a:rPr>
              <a:t>social role</a:t>
            </a:r>
            <a:r>
              <a:rPr lang="en-US" sz="2800" dirty="0" smtClean="0">
                <a:solidFill>
                  <a:srgbClr val="FF0000"/>
                </a:solidFill>
              </a:rPr>
              <a:t>)</a:t>
            </a:r>
            <a:r>
              <a:rPr lang="ar-IQ" sz="2800" dirty="0" smtClean="0">
                <a:solidFill>
                  <a:srgbClr val="FF0000"/>
                </a:solidFill>
              </a:rPr>
              <a:t>))</a:t>
            </a:r>
            <a:r>
              <a:rPr lang="en-US" sz="2800" dirty="0">
                <a:solidFill>
                  <a:srgbClr val="FF0000"/>
                </a:solidFill>
              </a:rPr>
              <a:t/>
            </a:r>
            <a:br>
              <a:rPr lang="en-US" sz="2800" dirty="0">
                <a:solidFill>
                  <a:srgbClr val="FF0000"/>
                </a:solidFill>
              </a:rPr>
            </a:br>
            <a:r>
              <a:rPr lang="en-US" sz="2800" dirty="0"/>
              <a:t>    </a:t>
            </a:r>
            <a:r>
              <a:rPr lang="ar-IQ" sz="2800" dirty="0"/>
              <a:t>هو السلوك المتوقع من اي عنصر من عناصر المجموعة الاجتماعية داخل المجموعة وهي مهمة في تحديد طبيعة دوره مع اقرانه ، فالمركز الاجتماعي للمدرب الرياضي هو الذي يحدد طبيعة تصرفاته المتوقعة كمدرب اثناء تواجده داخل الفريق.</a:t>
            </a:r>
            <a:br>
              <a:rPr lang="ar-IQ" sz="2800" dirty="0"/>
            </a:br>
            <a:endParaRPr lang="ar-IQ" sz="2800" dirty="0"/>
          </a:p>
        </p:txBody>
      </p:sp>
    </p:spTree>
    <p:extLst>
      <p:ext uri="{BB962C8B-B14F-4D97-AF65-F5344CB8AC3E}">
        <p14:creationId xmlns:p14="http://schemas.microsoft.com/office/powerpoint/2010/main" val="2043881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457200" y="260648"/>
            <a:ext cx="8229600" cy="6597352"/>
          </a:xfrm>
        </p:spPr>
        <p:txBody>
          <a:bodyPr>
            <a:normAutofit fontScale="92500" lnSpcReduction="20000"/>
          </a:bodyPr>
          <a:lstStyle/>
          <a:p>
            <a:pPr algn="ctr"/>
            <a:r>
              <a:rPr lang="ar-IQ" sz="2800" dirty="0" smtClean="0">
                <a:solidFill>
                  <a:srgbClr val="C00000"/>
                </a:solidFill>
              </a:rPr>
              <a:t>التمايز </a:t>
            </a:r>
            <a:r>
              <a:rPr lang="ar-IQ" sz="2800" dirty="0">
                <a:solidFill>
                  <a:srgbClr val="C00000"/>
                </a:solidFill>
              </a:rPr>
              <a:t>الاجتماعي </a:t>
            </a:r>
            <a:endParaRPr lang="ar-IQ" sz="2800" dirty="0" smtClean="0">
              <a:solidFill>
                <a:srgbClr val="C00000"/>
              </a:solidFill>
            </a:endParaRPr>
          </a:p>
          <a:p>
            <a:pPr algn="ctr"/>
            <a:r>
              <a:rPr lang="ar-IQ" sz="2800" dirty="0" smtClean="0"/>
              <a:t>يشير </a:t>
            </a:r>
            <a:r>
              <a:rPr lang="ar-IQ" sz="2800" dirty="0"/>
              <a:t>مصطلح التمايز الاجتماعي إلى تباين المراكز والأدوار الاجتماعية نتيجة للتخصص وتقسيم العمل  ، ويعد تمايز الأدوار الاجتماعية وظيفياً ، مطلباً أساسيا للنظم الاجتماعية مثل دور الرجل والمرأة ، ودور اللاعب داخل الفريق الرياضي.</a:t>
            </a:r>
            <a:br>
              <a:rPr lang="ar-IQ" sz="2800" dirty="0"/>
            </a:br>
            <a:r>
              <a:rPr lang="ar-IQ" sz="2800" dirty="0">
                <a:solidFill>
                  <a:srgbClr val="C00000"/>
                </a:solidFill>
              </a:rPr>
              <a:t>التفكك الاجتماعي  </a:t>
            </a:r>
            <a:endParaRPr lang="ar-IQ" sz="2800" dirty="0" smtClean="0">
              <a:solidFill>
                <a:srgbClr val="C00000"/>
              </a:solidFill>
            </a:endParaRPr>
          </a:p>
          <a:p>
            <a:pPr algn="ctr"/>
            <a:r>
              <a:rPr lang="ar-IQ" sz="2800" dirty="0" smtClean="0"/>
              <a:t>هو </a:t>
            </a:r>
            <a:r>
              <a:rPr lang="ar-IQ" sz="2800" dirty="0"/>
              <a:t>التصدع الكامل أو النسبي الذي يطرأ على العلاقات الاجتماعية أو البناء الاجتماعي أو وحدات النسق الاجتماعية أو هو انهيار الضوابط الاجتماعية وانحراف المعايير والقيم السائدة في المجتمع والمنظمة لسلوك أفراده .</a:t>
            </a:r>
            <a:br>
              <a:rPr lang="ar-IQ" sz="2800" dirty="0"/>
            </a:br>
            <a:r>
              <a:rPr lang="ar-IQ" sz="2800" dirty="0">
                <a:solidFill>
                  <a:srgbClr val="C00000"/>
                </a:solidFill>
              </a:rPr>
              <a:t>التفاعل الاجتماعي  </a:t>
            </a:r>
            <a:endParaRPr lang="ar-IQ" sz="2800" dirty="0" smtClean="0">
              <a:solidFill>
                <a:srgbClr val="C00000"/>
              </a:solidFill>
            </a:endParaRPr>
          </a:p>
          <a:p>
            <a:pPr algn="ctr"/>
            <a:r>
              <a:rPr lang="ar-IQ" sz="2800" dirty="0" smtClean="0"/>
              <a:t>هو </a:t>
            </a:r>
            <a:r>
              <a:rPr lang="ar-IQ" sz="2800" dirty="0"/>
              <a:t>التأثير المتبادل بين الأفراد من خلال عملية الاتصال أو الاستجابة المتبادلة بين الأفراد في موقف علاقة اجتماعية  وهي عملية مستمرة مع الآخرين ما دام الفرد هو جزءاً من ذلك المجتمع الذي يتواصل معه في المواقف الاجتماعية المختلفة .</a:t>
            </a:r>
            <a:br>
              <a:rPr lang="ar-IQ" sz="2800" dirty="0"/>
            </a:br>
            <a:r>
              <a:rPr lang="ar-IQ" sz="2800" dirty="0">
                <a:solidFill>
                  <a:srgbClr val="C00000"/>
                </a:solidFill>
              </a:rPr>
              <a:t>المعايير الاجتماعية </a:t>
            </a:r>
            <a:endParaRPr lang="ar-IQ" sz="2800" dirty="0" smtClean="0">
              <a:solidFill>
                <a:srgbClr val="C00000"/>
              </a:solidFill>
            </a:endParaRPr>
          </a:p>
          <a:p>
            <a:r>
              <a:rPr lang="ar-IQ" sz="2800" dirty="0" smtClean="0"/>
              <a:t>هي </a:t>
            </a:r>
            <a:r>
              <a:rPr lang="ar-IQ" sz="2800" dirty="0"/>
              <a:t>القواعد المتعارف عليها في المجتمع التي تحدد وتنظم سلوك أفراد المجتمع .</a:t>
            </a:r>
            <a:br>
              <a:rPr lang="ar-IQ" sz="2800" dirty="0"/>
            </a:br>
            <a:endParaRPr lang="ar-IQ" sz="2800" dirty="0"/>
          </a:p>
        </p:txBody>
      </p:sp>
    </p:spTree>
    <p:extLst>
      <p:ext uri="{BB962C8B-B14F-4D97-AF65-F5344CB8AC3E}">
        <p14:creationId xmlns:p14="http://schemas.microsoft.com/office/powerpoint/2010/main" val="33829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435280" cy="6264696"/>
          </a:xfrm>
        </p:spPr>
        <p:txBody>
          <a:bodyPr>
            <a:normAutofit fontScale="92500" lnSpcReduction="20000"/>
          </a:bodyPr>
          <a:lstStyle/>
          <a:p>
            <a:pPr algn="ctr"/>
            <a:r>
              <a:rPr lang="ar-IQ" dirty="0">
                <a:solidFill>
                  <a:srgbClr val="C00000"/>
                </a:solidFill>
              </a:rPr>
              <a:t>التماسك الاجتماعي:</a:t>
            </a:r>
          </a:p>
          <a:p>
            <a:r>
              <a:rPr lang="ar-IQ" dirty="0"/>
              <a:t>        يستخدم المصطلح بصفة عامة للإشارة إلى جاذبية الجماعة لأفرادها والقوى التي تعمل على استمرارية انتماء أفرادها والمحافظة على وحدة الجماعة واستمراريتها في تحقيق أهدافها.</a:t>
            </a:r>
            <a:br>
              <a:rPr lang="ar-IQ" dirty="0"/>
            </a:br>
            <a:r>
              <a:rPr lang="ar-IQ" dirty="0" smtClean="0"/>
              <a:t>تعريفها: ما </a:t>
            </a:r>
            <a:r>
              <a:rPr lang="ar-IQ" dirty="0"/>
              <a:t>ينتج من التفاعل بين كل العوامل التي تدفع الأفراد للبقاء في الجماعة " و يحددها في مجموعتين من العوامل :</a:t>
            </a:r>
          </a:p>
          <a:p>
            <a:endParaRPr lang="ar-IQ" dirty="0"/>
          </a:p>
          <a:p>
            <a:r>
              <a:rPr lang="ar-IQ" dirty="0"/>
              <a:t>عوامل تؤدي إلى زيادة جاذبية الجماعة لأفرادها .</a:t>
            </a:r>
          </a:p>
          <a:p>
            <a:r>
              <a:rPr lang="ar-IQ" dirty="0"/>
              <a:t>عوامل مرتبطة بدرجة جذب العضوية في جماعات أخرى .</a:t>
            </a:r>
          </a:p>
          <a:p>
            <a:r>
              <a:rPr lang="ar-IQ" dirty="0">
                <a:solidFill>
                  <a:srgbClr val="C00000"/>
                </a:solidFill>
              </a:rPr>
              <a:t>و تتصف الجماعة ذات التماسك العالي أو المرتفع بمجموعة من الخصائص و التي يجملها الباحثون في :</a:t>
            </a:r>
          </a:p>
          <a:p>
            <a:endParaRPr lang="ar-IQ" dirty="0"/>
          </a:p>
          <a:p>
            <a:r>
              <a:rPr lang="ar-IQ" dirty="0" smtClean="0"/>
              <a:t>1-الإعلاء </a:t>
            </a:r>
            <a:r>
              <a:rPr lang="ar-IQ" dirty="0"/>
              <a:t>من قيمة العمل </a:t>
            </a:r>
            <a:r>
              <a:rPr lang="ar-IQ" dirty="0" smtClean="0"/>
              <a:t>الجماعي.</a:t>
            </a:r>
            <a:endParaRPr lang="ar-IQ" dirty="0"/>
          </a:p>
          <a:p>
            <a:r>
              <a:rPr lang="ar-IQ" dirty="0" smtClean="0"/>
              <a:t>2-التضامن </a:t>
            </a:r>
            <a:r>
              <a:rPr lang="ar-IQ" dirty="0"/>
              <a:t>و المسؤولية الجماعية .</a:t>
            </a:r>
          </a:p>
          <a:p>
            <a:r>
              <a:rPr lang="ar-IQ" dirty="0" smtClean="0"/>
              <a:t>3-الروح </a:t>
            </a:r>
            <a:r>
              <a:rPr lang="ar-IQ" dirty="0"/>
              <a:t>المعنوية </a:t>
            </a:r>
            <a:r>
              <a:rPr lang="ar-IQ" dirty="0" smtClean="0"/>
              <a:t>المرتفعة.</a:t>
            </a:r>
            <a:endParaRPr lang="ar-IQ" dirty="0"/>
          </a:p>
          <a:p>
            <a:r>
              <a:rPr lang="ar-IQ" dirty="0" smtClean="0"/>
              <a:t>4-التنسيق </a:t>
            </a:r>
            <a:r>
              <a:rPr lang="ar-IQ" dirty="0"/>
              <a:t>بين وحدات العمل في </a:t>
            </a:r>
            <a:r>
              <a:rPr lang="ar-IQ" dirty="0" smtClean="0"/>
              <a:t>الجماعة.</a:t>
            </a:r>
            <a:endParaRPr lang="ar-IQ" dirty="0"/>
          </a:p>
          <a:p>
            <a:r>
              <a:rPr lang="ar-IQ" dirty="0" smtClean="0"/>
              <a:t>5-الاعتزاز </a:t>
            </a:r>
            <a:r>
              <a:rPr lang="ar-IQ" dirty="0"/>
              <a:t>و الافتخار بالانتماء إلى </a:t>
            </a:r>
            <a:r>
              <a:rPr lang="ar-IQ" dirty="0" smtClean="0"/>
              <a:t>الجماعة.</a:t>
            </a:r>
            <a:endParaRPr lang="ar-IQ" dirty="0"/>
          </a:p>
          <a:p>
            <a:endParaRPr lang="ar-IQ" dirty="0"/>
          </a:p>
        </p:txBody>
      </p:sp>
    </p:spTree>
    <p:extLst>
      <p:ext uri="{BB962C8B-B14F-4D97-AF65-F5344CB8AC3E}">
        <p14:creationId xmlns:p14="http://schemas.microsoft.com/office/powerpoint/2010/main" val="949619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559896"/>
          </a:xfrm>
        </p:spPr>
        <p:txBody>
          <a:bodyPr>
            <a:normAutofit/>
          </a:bodyPr>
          <a:lstStyle/>
          <a:p>
            <a:pPr algn="ctr"/>
            <a:r>
              <a:rPr lang="ar-IQ" sz="2800" dirty="0">
                <a:solidFill>
                  <a:srgbClr val="C00000"/>
                </a:solidFill>
              </a:rPr>
              <a:t>أهمية الجماعة للفرد:</a:t>
            </a:r>
          </a:p>
          <a:p>
            <a:r>
              <a:rPr lang="ar-IQ" sz="2800" dirty="0"/>
              <a:t>1- اكتساب معايير السلوك: ففي إطار الجماعة يتعلم الفرد </a:t>
            </a:r>
            <a:r>
              <a:rPr lang="ar-IQ" sz="2800" dirty="0" smtClean="0"/>
              <a:t>المعايير </a:t>
            </a:r>
            <a:r>
              <a:rPr lang="ar-IQ" sz="2800" dirty="0"/>
              <a:t>والموجهات لسلوكه بما يسد حاجاته الاجتماعية والفردية.</a:t>
            </a:r>
          </a:p>
          <a:p>
            <a:r>
              <a:rPr lang="ar-IQ" sz="2800" dirty="0"/>
              <a:t>2- نمو التفكير واكتساب خبرة الجماعة مما يساعد الفرد على حل مشكلاته.</a:t>
            </a:r>
          </a:p>
          <a:p>
            <a:r>
              <a:rPr lang="ar-IQ" sz="2800" dirty="0"/>
              <a:t>3- اكتساب فلسفة خاصة بالحياة تجعل لوجود الفرد معنى ومبرر.</a:t>
            </a:r>
          </a:p>
          <a:p>
            <a:r>
              <a:rPr lang="ar-IQ" sz="2800" dirty="0"/>
              <a:t>4- اكتساب قوة تواجه بها الحياة كأفراد.</a:t>
            </a:r>
          </a:p>
          <a:p>
            <a:r>
              <a:rPr lang="ar-IQ" sz="2800" dirty="0"/>
              <a:t>5- إشباع حاجاتنا مثل الأمن الاطمئنان والانتماء.</a:t>
            </a:r>
          </a:p>
          <a:p>
            <a:r>
              <a:rPr lang="ar-IQ" sz="2800" dirty="0"/>
              <a:t>6- الشعور بالرضا في عملنا كأفراد مع الجماعة نتيجة إشباع حاجاتنا.</a:t>
            </a:r>
          </a:p>
          <a:p>
            <a:endParaRPr lang="ar-IQ" sz="2800" dirty="0"/>
          </a:p>
        </p:txBody>
      </p:sp>
    </p:spTree>
    <p:extLst>
      <p:ext uri="{BB962C8B-B14F-4D97-AF65-F5344CB8AC3E}">
        <p14:creationId xmlns:p14="http://schemas.microsoft.com/office/powerpoint/2010/main" val="3798167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980728"/>
            <a:ext cx="9036495" cy="576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4121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325</TotalTime>
  <Words>189</Words>
  <Application>Microsoft Office PowerPoint</Application>
  <PresentationFormat>عرض على الشاشة (3:4)‏</PresentationFormat>
  <Paragraphs>37</Paragraphs>
  <Slides>9</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9</vt:i4>
      </vt:variant>
    </vt:vector>
  </HeadingPairs>
  <TitlesOfParts>
    <vt:vector size="15" baseType="lpstr">
      <vt:lpstr>Calibri</vt:lpstr>
      <vt:lpstr>Constantia</vt:lpstr>
      <vt:lpstr>Majalla UI</vt:lpstr>
      <vt:lpstr>Traditional Arabic</vt:lpstr>
      <vt:lpstr>Wingdings 2</vt:lpstr>
      <vt:lpstr>تدفق</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ja</dc:creator>
  <cp:lastModifiedBy>weaam</cp:lastModifiedBy>
  <cp:revision>13</cp:revision>
  <dcterms:created xsi:type="dcterms:W3CDTF">2020-05-18T18:52:20Z</dcterms:created>
  <dcterms:modified xsi:type="dcterms:W3CDTF">2021-05-09T05:41:49Z</dcterms:modified>
</cp:coreProperties>
</file>