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notesMasterIdLst>
    <p:notesMasterId r:id="rId15"/>
  </p:notesMasterIdLst>
  <p:sldIdLst>
    <p:sldId id="256" r:id="rId2"/>
    <p:sldId id="258" r:id="rId3"/>
    <p:sldId id="278" r:id="rId4"/>
    <p:sldId id="279" r:id="rId5"/>
    <p:sldId id="280" r:id="rId6"/>
    <p:sldId id="281" r:id="rId7"/>
    <p:sldId id="261" r:id="rId8"/>
    <p:sldId id="260" r:id="rId9"/>
    <p:sldId id="282" r:id="rId10"/>
    <p:sldId id="263" r:id="rId11"/>
    <p:sldId id="268" r:id="rId12"/>
    <p:sldId id="269" r:id="rId13"/>
    <p:sldId id="28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59" autoAdjust="0"/>
    <p:restoredTop sz="94249" autoAdjust="0"/>
  </p:normalViewPr>
  <p:slideViewPr>
    <p:cSldViewPr>
      <p:cViewPr varScale="1">
        <p:scale>
          <a:sx n="68" d="100"/>
          <a:sy n="68" d="100"/>
        </p:scale>
        <p:origin x="138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8392D0-79C6-4EE3-BBF9-D5F47564D2D6}" type="datetimeFigureOut">
              <a:rPr lang="en-US" smtClean="0"/>
              <a:t>11/24/2020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690BC4-B4FF-40B3-9651-BD8B8D8BC5D4}" type="slidenum">
              <a:rPr lang="en-US" smtClean="0"/>
              <a:t>‹#›</a:t>
            </a:fld>
            <a:endParaRPr lang="en-US"/>
          </a:p>
        </p:txBody>
      </p:sp>
    </p:spTree>
    <p:extLst>
      <p:ext uri="{BB962C8B-B14F-4D97-AF65-F5344CB8AC3E}">
        <p14:creationId xmlns:p14="http://schemas.microsoft.com/office/powerpoint/2010/main" val="1866508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Aberrant Observations 1. Instead of a violet ring in the Molisch test, appearance of dark brown </a:t>
            </a:r>
            <a:r>
              <a:rPr lang="en-GB" dirty="0" err="1"/>
              <a:t>color</a:t>
            </a:r>
            <a:r>
              <a:rPr lang="en-GB" dirty="0"/>
              <a:t> indicates charring of sugar due to the heat generated during the addition of acid (acid water interaction generates heat). It will become obvious when the concentration of the sugar solution is high. To avoid charring, dilute the sugar sample solution with water as depicted in figure 1A-2 and repeat the Molisch test. 2.Appearance of a green </a:t>
            </a:r>
            <a:r>
              <a:rPr lang="en-GB" dirty="0" err="1"/>
              <a:t>color</a:t>
            </a:r>
            <a:r>
              <a:rPr lang="en-GB" dirty="0"/>
              <a:t> while doing the test, which persist even after completion of the test suggest excess use of Molisch reagent than required or due to the presence impurities in the reagent.</a:t>
            </a:r>
          </a:p>
        </p:txBody>
      </p:sp>
      <p:sp>
        <p:nvSpPr>
          <p:cNvPr id="4" name="Slide Number Placeholder 3"/>
          <p:cNvSpPr>
            <a:spLocks noGrp="1"/>
          </p:cNvSpPr>
          <p:nvPr>
            <p:ph type="sldNum" sz="quarter" idx="5"/>
          </p:nvPr>
        </p:nvSpPr>
        <p:spPr/>
        <p:txBody>
          <a:bodyPr/>
          <a:lstStyle/>
          <a:p>
            <a:fld id="{80690BC4-B4FF-40B3-9651-BD8B8D8BC5D4}" type="slidenum">
              <a:rPr lang="en-US" smtClean="0"/>
              <a:t>10</a:t>
            </a:fld>
            <a:endParaRPr lang="en-US"/>
          </a:p>
        </p:txBody>
      </p:sp>
    </p:spTree>
    <p:extLst>
      <p:ext uri="{BB962C8B-B14F-4D97-AF65-F5344CB8AC3E}">
        <p14:creationId xmlns:p14="http://schemas.microsoft.com/office/powerpoint/2010/main" val="4157124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322A7D61-6F18-4018-89EB-DE8D43A286DB}" type="datetimeFigureOut">
              <a:rPr lang="en-US" smtClean="0"/>
              <a:t>11/24/2020</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383C4C8-2752-4033-9E12-D8520AB2FB0D}" type="slidenum">
              <a:rPr lang="en-US" smtClean="0"/>
              <a:t>‹#›</a:t>
            </a:fld>
            <a:endParaRPr lang="en-US"/>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5094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2A7D61-6F18-4018-89EB-DE8D43A286DB}" type="datetimeFigureOut">
              <a:rPr lang="en-US" smtClean="0"/>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3C4C8-2752-4033-9E12-D8520AB2FB0D}" type="slidenum">
              <a:rPr lang="en-US" smtClean="0"/>
              <a:t>‹#›</a:t>
            </a:fld>
            <a:endParaRPr lang="en-US"/>
          </a:p>
        </p:txBody>
      </p:sp>
    </p:spTree>
    <p:extLst>
      <p:ext uri="{BB962C8B-B14F-4D97-AF65-F5344CB8AC3E}">
        <p14:creationId xmlns:p14="http://schemas.microsoft.com/office/powerpoint/2010/main" val="849379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2A7D61-6F18-4018-89EB-DE8D43A286DB}" type="datetimeFigureOut">
              <a:rPr lang="en-US" smtClean="0"/>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3C4C8-2752-4033-9E12-D8520AB2FB0D}" type="slidenum">
              <a:rPr lang="en-US" smtClean="0"/>
              <a:t>‹#›</a:t>
            </a:fld>
            <a:endParaRPr lang="en-US"/>
          </a:p>
        </p:txBody>
      </p:sp>
    </p:spTree>
    <p:extLst>
      <p:ext uri="{BB962C8B-B14F-4D97-AF65-F5344CB8AC3E}">
        <p14:creationId xmlns:p14="http://schemas.microsoft.com/office/powerpoint/2010/main" val="1530785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2A7D61-6F18-4018-89EB-DE8D43A286DB}" type="datetimeFigureOut">
              <a:rPr lang="en-US" smtClean="0"/>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3C4C8-2752-4033-9E12-D8520AB2FB0D}" type="slidenum">
              <a:rPr lang="en-US" smtClean="0"/>
              <a:t>‹#›</a:t>
            </a:fld>
            <a:endParaRPr lang="en-US"/>
          </a:p>
        </p:txBody>
      </p:sp>
    </p:spTree>
    <p:extLst>
      <p:ext uri="{BB962C8B-B14F-4D97-AF65-F5344CB8AC3E}">
        <p14:creationId xmlns:p14="http://schemas.microsoft.com/office/powerpoint/2010/main" val="1145963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2A7D61-6F18-4018-89EB-DE8D43A286DB}" type="datetimeFigureOut">
              <a:rPr lang="en-US" smtClean="0"/>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3C4C8-2752-4033-9E12-D8520AB2FB0D}" type="slidenum">
              <a:rPr lang="en-US" smtClean="0"/>
              <a:t>‹#›</a:t>
            </a:fld>
            <a:endParaRPr lang="en-US"/>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1793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22A7D61-6F18-4018-89EB-DE8D43A286DB}" type="datetimeFigureOut">
              <a:rPr lang="en-US" smtClean="0"/>
              <a:t>11/24/2020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3C4C8-2752-4033-9E12-D8520AB2FB0D}" type="slidenum">
              <a:rPr lang="en-US" smtClean="0"/>
              <a:t>‹#›</a:t>
            </a:fld>
            <a:endParaRPr lang="en-US"/>
          </a:p>
        </p:txBody>
      </p:sp>
    </p:spTree>
    <p:extLst>
      <p:ext uri="{BB962C8B-B14F-4D97-AF65-F5344CB8AC3E}">
        <p14:creationId xmlns:p14="http://schemas.microsoft.com/office/powerpoint/2010/main" val="3860474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22A7D61-6F18-4018-89EB-DE8D43A286DB}" type="datetimeFigureOut">
              <a:rPr lang="en-US" smtClean="0"/>
              <a:t>11/24/2020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3C4C8-2752-4033-9E12-D8520AB2FB0D}" type="slidenum">
              <a:rPr lang="en-US" smtClean="0"/>
              <a:t>‹#›</a:t>
            </a:fld>
            <a:endParaRPr lang="en-US"/>
          </a:p>
        </p:txBody>
      </p:sp>
    </p:spTree>
    <p:extLst>
      <p:ext uri="{BB962C8B-B14F-4D97-AF65-F5344CB8AC3E}">
        <p14:creationId xmlns:p14="http://schemas.microsoft.com/office/powerpoint/2010/main" val="3643845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22A7D61-6F18-4018-89EB-DE8D43A286DB}" type="datetimeFigureOut">
              <a:rPr lang="en-US" smtClean="0"/>
              <a:t>11/24/2020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3C4C8-2752-4033-9E12-D8520AB2FB0D}" type="slidenum">
              <a:rPr lang="en-US" smtClean="0"/>
              <a:t>‹#›</a:t>
            </a:fld>
            <a:endParaRPr lang="en-US"/>
          </a:p>
        </p:txBody>
      </p:sp>
    </p:spTree>
    <p:extLst>
      <p:ext uri="{BB962C8B-B14F-4D97-AF65-F5344CB8AC3E}">
        <p14:creationId xmlns:p14="http://schemas.microsoft.com/office/powerpoint/2010/main" val="735349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2A7D61-6F18-4018-89EB-DE8D43A286DB}" type="datetimeFigureOut">
              <a:rPr lang="en-US" smtClean="0"/>
              <a:t>11/24/2020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3C4C8-2752-4033-9E12-D8520AB2FB0D}" type="slidenum">
              <a:rPr lang="en-US" smtClean="0"/>
              <a:t>‹#›</a:t>
            </a:fld>
            <a:endParaRPr lang="en-US"/>
          </a:p>
        </p:txBody>
      </p:sp>
    </p:spTree>
    <p:extLst>
      <p:ext uri="{BB962C8B-B14F-4D97-AF65-F5344CB8AC3E}">
        <p14:creationId xmlns:p14="http://schemas.microsoft.com/office/powerpoint/2010/main" val="3231128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322A7D61-6F18-4018-89EB-DE8D43A286DB}" type="datetimeFigureOut">
              <a:rPr lang="en-US" smtClean="0"/>
              <a:t>11/24/2020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3C4C8-2752-4033-9E12-D8520AB2FB0D}" type="slidenum">
              <a:rPr lang="en-US" smtClean="0"/>
              <a:t>‹#›</a:t>
            </a:fld>
            <a:endParaRPr lang="en-US"/>
          </a:p>
        </p:txBody>
      </p:sp>
    </p:spTree>
    <p:extLst>
      <p:ext uri="{BB962C8B-B14F-4D97-AF65-F5344CB8AC3E}">
        <p14:creationId xmlns:p14="http://schemas.microsoft.com/office/powerpoint/2010/main" val="3357227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322A7D61-6F18-4018-89EB-DE8D43A286DB}" type="datetimeFigureOut">
              <a:rPr lang="en-US" smtClean="0"/>
              <a:t>11/24/2020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3C4C8-2752-4033-9E12-D8520AB2FB0D}" type="slidenum">
              <a:rPr lang="en-US" smtClean="0"/>
              <a:t>‹#›</a:t>
            </a:fld>
            <a:endParaRPr lang="en-US"/>
          </a:p>
        </p:txBody>
      </p:sp>
    </p:spTree>
    <p:extLst>
      <p:ext uri="{BB962C8B-B14F-4D97-AF65-F5344CB8AC3E}">
        <p14:creationId xmlns:p14="http://schemas.microsoft.com/office/powerpoint/2010/main" val="555242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322A7D61-6F18-4018-89EB-DE8D43A286DB}" type="datetimeFigureOut">
              <a:rPr lang="en-US" smtClean="0"/>
              <a:t>11/24/2020</a:t>
            </a:fld>
            <a:endParaRPr lang="en-US"/>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n-US"/>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F383C4C8-2752-4033-9E12-D8520AB2FB0D}" type="slidenum">
              <a:rPr lang="en-US" smtClean="0"/>
              <a:t>‹#›</a:t>
            </a:fld>
            <a:endParaRPr lang="en-US"/>
          </a:p>
        </p:txBody>
      </p:sp>
    </p:spTree>
    <p:extLst>
      <p:ext uri="{BB962C8B-B14F-4D97-AF65-F5344CB8AC3E}">
        <p14:creationId xmlns:p14="http://schemas.microsoft.com/office/powerpoint/2010/main" val="3845541347"/>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hyperlink" Target="http://www.google.com/url?sa=i&amp;rct=j&amp;q=&amp;esrc=s&amp;frm=1&amp;source=images&amp;cd=&amp;cad=rja&amp;docid=kYDQvS3OYksPuM&amp;tbnid=hQ2eF3LrJZhNaM:&amp;ved=0CAUQjRw&amp;url=http://faculty.ksu.edu.sa/27502/picture%20library/Forms/DispForm.aspx?ID%3D1&amp;ei=u_JqUsbSGIHChAfLs4CQBg&amp;bvm=bv.55123115,d.bGE&amp;psig=AFQjCNGtKPvJ3J85_7cKqQTwAzTn9kwn-g&amp;ust=1382826839601405" TargetMode="Externa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docid=qtpNukoQU-z_nM&amp;tbnid=FNwns40wzJlzxM:&amp;ved=0CAUQjRw&amp;url=http://www.chem.latech.edu/~upali/chem102/121c7.htm&amp;ei=WdJqUt6iJ6-r0gWNpIGQAQ&amp;bvm=bv.55123115,d.bGE&amp;psig=AFQjCNEi6MUIxx2NtGtMQLBAuK55iBWWAw&amp;ust=1382815032457940" TargetMode="External"/><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19200"/>
            <a:ext cx="8458199" cy="1388165"/>
          </a:xfrm>
          <a:solidFill>
            <a:schemeClr val="accent1">
              <a:lumMod val="40000"/>
              <a:lumOff val="60000"/>
            </a:schemeClr>
          </a:solidFill>
        </p:spPr>
        <p:txBody>
          <a:bodyPr>
            <a:normAutofit/>
          </a:bodyPr>
          <a:lstStyle/>
          <a:p>
            <a:pPr algn="l"/>
            <a:r>
              <a:rPr lang="en-US" sz="3600" b="1" dirty="0">
                <a:solidFill>
                  <a:schemeClr val="accent4"/>
                </a:solidFill>
                <a:latin typeface="Times New Roman" panose="02020603050405020304" pitchFamily="18" charset="0"/>
                <a:cs typeface="Times New Roman" panose="02020603050405020304" pitchFamily="18" charset="0"/>
              </a:rPr>
              <a:t>LAB 1 : Qualitative tests of Carbohydrate</a:t>
            </a:r>
          </a:p>
        </p:txBody>
      </p:sp>
      <p:sp>
        <p:nvSpPr>
          <p:cNvPr id="3" name="Subtitle 2"/>
          <p:cNvSpPr>
            <a:spLocks noGrp="1"/>
          </p:cNvSpPr>
          <p:nvPr>
            <p:ph type="subTitle" idx="1"/>
          </p:nvPr>
        </p:nvSpPr>
        <p:spPr>
          <a:xfrm>
            <a:off x="1282148" y="3869635"/>
            <a:ext cx="6575895" cy="702365"/>
          </a:xfrm>
        </p:spPr>
        <p:txBody>
          <a:bodyPr>
            <a:normAutofit/>
          </a:bodyPr>
          <a:lstStyle/>
          <a:p>
            <a:r>
              <a:rPr lang="en-US" sz="2800" dirty="0">
                <a:solidFill>
                  <a:schemeClr val="accent4"/>
                </a:solidFill>
                <a:latin typeface="Times New Roman" panose="02020603050405020304" pitchFamily="18" charset="0"/>
                <a:cs typeface="Times New Roman" panose="02020603050405020304" pitchFamily="18" charset="0"/>
              </a:rPr>
              <a:t>DR. SHAIMAA MUNTHER</a:t>
            </a:r>
          </a:p>
        </p:txBody>
      </p:sp>
    </p:spTree>
    <p:extLst>
      <p:ext uri="{BB962C8B-B14F-4D97-AF65-F5344CB8AC3E}">
        <p14:creationId xmlns:p14="http://schemas.microsoft.com/office/powerpoint/2010/main" val="2276093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2" y="1409700"/>
            <a:ext cx="8381998" cy="4686300"/>
          </a:xfrm>
        </p:spPr>
        <p:style>
          <a:lnRef idx="1">
            <a:schemeClr val="accent1"/>
          </a:lnRef>
          <a:fillRef idx="2">
            <a:schemeClr val="accent1"/>
          </a:fillRef>
          <a:effectRef idx="1">
            <a:schemeClr val="accent1"/>
          </a:effectRef>
          <a:fontRef idx="minor">
            <a:schemeClr val="dk1"/>
          </a:fontRef>
        </p:style>
        <p:txBody>
          <a:bodyPr vert="horz" lIns="91440" tIns="45720" rIns="91440" bIns="45720" rtlCol="0">
            <a:normAutofit/>
          </a:bodyPr>
          <a:lstStyle/>
          <a:p>
            <a:pPr marL="34290" indent="0">
              <a:buNone/>
            </a:pPr>
            <a:endParaRPr lang="en-GB" dirty="0">
              <a:solidFill>
                <a:schemeClr val="accent4"/>
              </a:solidFill>
              <a:latin typeface="Times New Roman" panose="02020603050405020304" pitchFamily="18" charset="0"/>
              <a:cs typeface="Times New Roman" panose="02020603050405020304" pitchFamily="18" charset="0"/>
            </a:endParaRPr>
          </a:p>
          <a:p>
            <a:pPr algn="justLow"/>
            <a:r>
              <a:rPr lang="en-GB" u="sng" dirty="0">
                <a:solidFill>
                  <a:srgbClr val="C00000"/>
                </a:solidFill>
                <a:latin typeface="Times New Roman" panose="02020603050405020304" pitchFamily="18" charset="0"/>
                <a:cs typeface="Times New Roman" panose="02020603050405020304" pitchFamily="18" charset="0"/>
              </a:rPr>
              <a:t>Molisch Test (</a:t>
            </a:r>
            <a:r>
              <a:rPr lang="el-GR" u="sng" dirty="0">
                <a:solidFill>
                  <a:srgbClr val="C00000"/>
                </a:solidFill>
                <a:latin typeface="Times New Roman" panose="02020603050405020304" pitchFamily="18" charset="0"/>
                <a:cs typeface="Times New Roman" panose="02020603050405020304" pitchFamily="18" charset="0"/>
              </a:rPr>
              <a:t>α-</a:t>
            </a:r>
            <a:r>
              <a:rPr lang="en-GB" u="sng" dirty="0">
                <a:solidFill>
                  <a:srgbClr val="C00000"/>
                </a:solidFill>
                <a:latin typeface="Times New Roman" panose="02020603050405020304" pitchFamily="18" charset="0"/>
                <a:cs typeface="Times New Roman" panose="02020603050405020304" pitchFamily="18" charset="0"/>
              </a:rPr>
              <a:t>Naphthol Reaction)</a:t>
            </a:r>
          </a:p>
          <a:p>
            <a:pPr algn="justLow"/>
            <a:r>
              <a:rPr lang="en-US" dirty="0">
                <a:solidFill>
                  <a:schemeClr val="accent4"/>
                </a:solidFill>
                <a:latin typeface="Times New Roman" panose="02020603050405020304" pitchFamily="18" charset="0"/>
                <a:cs typeface="Times New Roman" panose="02020603050405020304" pitchFamily="18" charset="0"/>
              </a:rPr>
              <a:t>This test is specific for all carbohydrates. Monosaccharide gives a rapid positive test, Disaccharides and polysaccharides react slower.  </a:t>
            </a:r>
          </a:p>
          <a:p>
            <a:pPr algn="justLow"/>
            <a:endParaRPr lang="en-US" dirty="0">
              <a:solidFill>
                <a:schemeClr val="accent4"/>
              </a:solidFill>
              <a:latin typeface="Times New Roman" panose="02020603050405020304" pitchFamily="18" charset="0"/>
              <a:cs typeface="Times New Roman" panose="02020603050405020304" pitchFamily="18" charset="0"/>
            </a:endParaRPr>
          </a:p>
          <a:p>
            <a:pPr algn="justLow"/>
            <a:r>
              <a:rPr lang="en-US" u="sng" dirty="0">
                <a:solidFill>
                  <a:srgbClr val="C00000"/>
                </a:solidFill>
                <a:latin typeface="Times New Roman" panose="02020603050405020304" pitchFamily="18" charset="0"/>
                <a:cs typeface="Times New Roman" panose="02020603050405020304" pitchFamily="18" charset="0"/>
              </a:rPr>
              <a:t>Objective:</a:t>
            </a:r>
            <a:r>
              <a:rPr lang="en-US" dirty="0">
                <a:solidFill>
                  <a:schemeClr val="accent4"/>
                </a:solidFill>
                <a:latin typeface="Times New Roman" panose="02020603050405020304" pitchFamily="18" charset="0"/>
                <a:cs typeface="Times New Roman" panose="02020603050405020304" pitchFamily="18" charset="0"/>
              </a:rPr>
              <a:t>  To identify the carbohydrate</a:t>
            </a:r>
            <a:r>
              <a:rPr lang="en-GB" sz="2000" dirty="0">
                <a:solidFill>
                  <a:schemeClr val="accent4"/>
                </a:solidFill>
                <a:latin typeface="Times New Roman" panose="02020603050405020304" pitchFamily="18" charset="0"/>
                <a:cs typeface="Times New Roman" panose="02020603050405020304" pitchFamily="18" charset="0"/>
              </a:rPr>
              <a:t> and hence the presence of monosaccharide</a:t>
            </a:r>
            <a:r>
              <a:rPr lang="en-US" dirty="0">
                <a:solidFill>
                  <a:schemeClr val="accent4"/>
                </a:solidFill>
                <a:latin typeface="Times New Roman" panose="02020603050405020304" pitchFamily="18" charset="0"/>
                <a:cs typeface="Times New Roman" panose="02020603050405020304" pitchFamily="18" charset="0"/>
              </a:rPr>
              <a:t> from other macromolecules lipids and proteins.  </a:t>
            </a:r>
          </a:p>
          <a:p>
            <a:pPr algn="justLow"/>
            <a:r>
              <a:rPr lang="en-GB" u="sng" dirty="0">
                <a:solidFill>
                  <a:srgbClr val="C00000"/>
                </a:solidFill>
                <a:latin typeface="Times New Roman" panose="02020603050405020304" pitchFamily="18" charset="0"/>
                <a:cs typeface="Times New Roman" panose="02020603050405020304" pitchFamily="18" charset="0"/>
              </a:rPr>
              <a:t>Application of the test: </a:t>
            </a:r>
          </a:p>
          <a:p>
            <a:pPr algn="justLow"/>
            <a:r>
              <a:rPr lang="en-GB" sz="2100" dirty="0">
                <a:solidFill>
                  <a:schemeClr val="accent4"/>
                </a:solidFill>
                <a:latin typeface="Times New Roman" panose="02020603050405020304" pitchFamily="18" charset="0"/>
                <a:cs typeface="Times New Roman" panose="02020603050405020304" pitchFamily="18" charset="0"/>
              </a:rPr>
              <a:t>Used as a general test to detect carbohydrates.</a:t>
            </a:r>
            <a:endParaRPr lang="en-US" sz="2100" dirty="0">
              <a:solidFill>
                <a:schemeClr val="accent4"/>
              </a:solidFill>
              <a:latin typeface="Times New Roman" panose="02020603050405020304" pitchFamily="18" charset="0"/>
              <a:cs typeface="Times New Roman" panose="02020603050405020304" pitchFamily="18" charset="0"/>
            </a:endParaRPr>
          </a:p>
        </p:txBody>
      </p:sp>
      <p:sp>
        <p:nvSpPr>
          <p:cNvPr id="5" name="Title 1">
            <a:extLst>
              <a:ext uri="{FF2B5EF4-FFF2-40B4-BE49-F238E27FC236}">
                <a16:creationId xmlns:a16="http://schemas.microsoft.com/office/drawing/2014/main" id="{0E2EC8A7-28A7-4A58-B37E-8804D35AF831}"/>
              </a:ext>
            </a:extLst>
          </p:cNvPr>
          <p:cNvSpPr txBox="1">
            <a:spLocks/>
          </p:cNvSpPr>
          <p:nvPr/>
        </p:nvSpPr>
        <p:spPr>
          <a:xfrm>
            <a:off x="381001" y="304800"/>
            <a:ext cx="8381999" cy="838200"/>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a:scene3d>
              <a:camera prst="orthographicFront"/>
              <a:lightRig rig="soft" dir="t">
                <a:rot lat="0" lon="0" rev="15600000"/>
              </a:lightRig>
            </a:scene3d>
            <a:sp3d extrusionH="57150" prstMaterial="softEdge">
              <a:bevelT w="25400" h="38100"/>
            </a:sp3d>
          </a:bodyPr>
          <a:lstStyle>
            <a:lvl1pPr algn="l" defTabSz="685800" rtl="0" eaLnBrk="1" latinLnBrk="0" hangingPunct="1">
              <a:lnSpc>
                <a:spcPct val="90000"/>
              </a:lnSpc>
              <a:spcBef>
                <a:spcPct val="0"/>
              </a:spcBef>
              <a:buNone/>
              <a:defRPr sz="4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b="1" dirty="0">
                <a:solidFill>
                  <a:schemeClr val="accent4"/>
                </a:solidFill>
                <a:latin typeface="Times New Roman" panose="02020603050405020304" pitchFamily="18" charset="0"/>
                <a:cs typeface="Times New Roman" panose="02020603050405020304" pitchFamily="18" charset="0"/>
              </a:rPr>
              <a:t>1. Molisch Test</a:t>
            </a:r>
            <a:endParaRPr lang="en-US" b="1" dirty="0">
              <a:ln/>
              <a:solidFill>
                <a:schemeClr val="accent4"/>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0480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35821"/>
            <a:ext cx="8458200" cy="6193579"/>
          </a:xfrm>
        </p:spPr>
        <p:style>
          <a:lnRef idx="1">
            <a:schemeClr val="accent1"/>
          </a:lnRef>
          <a:fillRef idx="2">
            <a:schemeClr val="accent1"/>
          </a:fillRef>
          <a:effectRef idx="1">
            <a:schemeClr val="accent1"/>
          </a:effectRef>
          <a:fontRef idx="minor">
            <a:schemeClr val="dk1"/>
          </a:fontRef>
        </p:style>
        <p:txBody>
          <a:bodyPr/>
          <a:lstStyle/>
          <a:p>
            <a:pPr algn="justLow"/>
            <a:r>
              <a:rPr lang="en-US" sz="2400" b="1" dirty="0">
                <a:solidFill>
                  <a:schemeClr val="accent4"/>
                </a:solidFill>
                <a:latin typeface="Times New Roman" panose="02020603050405020304" pitchFamily="18" charset="0"/>
                <a:cs typeface="Times New Roman" panose="02020603050405020304" pitchFamily="18" charset="0"/>
              </a:rPr>
              <a:t>Principle</a:t>
            </a:r>
            <a:r>
              <a:rPr lang="en-US" sz="2400" dirty="0">
                <a:solidFill>
                  <a:schemeClr val="accent4"/>
                </a:solidFill>
                <a:latin typeface="Times New Roman" panose="02020603050405020304" pitchFamily="18" charset="0"/>
                <a:cs typeface="Times New Roman" panose="02020603050405020304" pitchFamily="18" charset="0"/>
              </a:rPr>
              <a:t>: The test reagent (</a:t>
            </a:r>
            <a:r>
              <a:rPr lang="en-US" sz="2400" b="1" dirty="0">
                <a:solidFill>
                  <a:schemeClr val="accent4"/>
                </a:solidFill>
                <a:latin typeface="Times New Roman" panose="02020603050405020304" pitchFamily="18" charset="0"/>
                <a:cs typeface="Times New Roman" panose="02020603050405020304" pitchFamily="18" charset="0"/>
              </a:rPr>
              <a:t>H</a:t>
            </a:r>
            <a:r>
              <a:rPr lang="en-US" sz="1800" b="1" dirty="0">
                <a:solidFill>
                  <a:schemeClr val="accent4"/>
                </a:solidFill>
                <a:latin typeface="Times New Roman" panose="02020603050405020304" pitchFamily="18" charset="0"/>
                <a:cs typeface="Times New Roman" panose="02020603050405020304" pitchFamily="18" charset="0"/>
              </a:rPr>
              <a:t>2</a:t>
            </a:r>
            <a:r>
              <a:rPr lang="en-US" sz="2400" b="1" dirty="0">
                <a:solidFill>
                  <a:schemeClr val="accent4"/>
                </a:solidFill>
                <a:latin typeface="Times New Roman" panose="02020603050405020304" pitchFamily="18" charset="0"/>
                <a:cs typeface="Times New Roman" panose="02020603050405020304" pitchFamily="18" charset="0"/>
              </a:rPr>
              <a:t>SO</a:t>
            </a:r>
            <a:r>
              <a:rPr lang="en-US" sz="1800" b="1" dirty="0">
                <a:solidFill>
                  <a:schemeClr val="accent4"/>
                </a:solidFill>
                <a:latin typeface="Times New Roman" panose="02020603050405020304" pitchFamily="18" charset="0"/>
                <a:cs typeface="Times New Roman" panose="02020603050405020304" pitchFamily="18" charset="0"/>
              </a:rPr>
              <a:t>4</a:t>
            </a:r>
            <a:r>
              <a:rPr lang="en-US" sz="2400" dirty="0">
                <a:solidFill>
                  <a:schemeClr val="accent4"/>
                </a:solidFill>
                <a:latin typeface="Times New Roman" panose="02020603050405020304" pitchFamily="18" charset="0"/>
                <a:cs typeface="Times New Roman" panose="02020603050405020304" pitchFamily="18" charset="0"/>
              </a:rPr>
              <a:t>) dehydrates pentose to form furfural and dehydrates hexoses to form 5- hydroxymethyl furfural. </a:t>
            </a:r>
          </a:p>
          <a:p>
            <a:pPr algn="justLow"/>
            <a:r>
              <a:rPr lang="en-US" sz="2400" dirty="0">
                <a:solidFill>
                  <a:schemeClr val="accent4"/>
                </a:solidFill>
                <a:latin typeface="Times New Roman" panose="02020603050405020304" pitchFamily="18" charset="0"/>
                <a:cs typeface="Times New Roman" panose="02020603050405020304" pitchFamily="18" charset="0"/>
              </a:rPr>
              <a:t>The furfural and  5- </a:t>
            </a:r>
            <a:r>
              <a:rPr lang="en-US" sz="2400" dirty="0" err="1">
                <a:solidFill>
                  <a:schemeClr val="accent4"/>
                </a:solidFill>
                <a:latin typeface="Times New Roman" panose="02020603050405020304" pitchFamily="18" charset="0"/>
                <a:cs typeface="Times New Roman" panose="02020603050405020304" pitchFamily="18" charset="0"/>
              </a:rPr>
              <a:t>hydroxymethyl</a:t>
            </a:r>
            <a:r>
              <a:rPr lang="en-US" sz="2400" dirty="0">
                <a:solidFill>
                  <a:schemeClr val="accent4"/>
                </a:solidFill>
                <a:latin typeface="Times New Roman" panose="02020603050405020304" pitchFamily="18" charset="0"/>
                <a:cs typeface="Times New Roman" panose="02020603050405020304" pitchFamily="18" charset="0"/>
              </a:rPr>
              <a:t> furfural further react with </a:t>
            </a:r>
            <a:r>
              <a:rPr lang="el-GR" sz="2400" dirty="0">
                <a:solidFill>
                  <a:schemeClr val="accent4"/>
                </a:solidFill>
                <a:latin typeface="Times New Roman" panose="02020603050405020304" pitchFamily="18" charset="0"/>
                <a:cs typeface="Times New Roman" panose="02020603050405020304" pitchFamily="18" charset="0"/>
              </a:rPr>
              <a:t>α</a:t>
            </a:r>
            <a:r>
              <a:rPr lang="en-US" sz="2400" dirty="0">
                <a:solidFill>
                  <a:schemeClr val="accent4"/>
                </a:solidFill>
                <a:latin typeface="Times New Roman" panose="02020603050405020304" pitchFamily="18" charset="0"/>
                <a:cs typeface="Times New Roman" panose="02020603050405020304" pitchFamily="18" charset="0"/>
              </a:rPr>
              <a:t>-</a:t>
            </a:r>
            <a:r>
              <a:rPr lang="en-US" sz="2400" dirty="0" err="1">
                <a:solidFill>
                  <a:schemeClr val="accent4"/>
                </a:solidFill>
                <a:latin typeface="Times New Roman" panose="02020603050405020304" pitchFamily="18" charset="0"/>
                <a:cs typeface="Times New Roman" panose="02020603050405020304" pitchFamily="18" charset="0"/>
              </a:rPr>
              <a:t>naphthol</a:t>
            </a:r>
            <a:r>
              <a:rPr lang="en-US" sz="2400" dirty="0">
                <a:solidFill>
                  <a:schemeClr val="accent4"/>
                </a:solidFill>
                <a:latin typeface="Times New Roman" panose="02020603050405020304" pitchFamily="18" charset="0"/>
                <a:cs typeface="Times New Roman" panose="02020603050405020304" pitchFamily="18" charset="0"/>
              </a:rPr>
              <a:t> present in the test reagent to produce a purple product. </a:t>
            </a:r>
          </a:p>
          <a:p>
            <a:endParaRPr lang="en-US" dirty="0">
              <a:solidFill>
                <a:schemeClr val="accent4"/>
              </a:solidFill>
              <a:latin typeface="Times New Roman" panose="02020603050405020304" pitchFamily="18" charset="0"/>
              <a:cs typeface="Times New Roman" panose="02020603050405020304" pitchFamily="18" charset="0"/>
            </a:endParaRPr>
          </a:p>
        </p:txBody>
      </p:sp>
      <p:pic>
        <p:nvPicPr>
          <p:cNvPr id="4" name="Picture 3" descr="../Desktop/New%20Folder/New%20Folder%20(2)/Carbohydrates%20-%20The%20Molisch%20Test_files/molrxn1.gif"/>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95349" l="2062" r="98282">
                        <a14:foregroundMark x1="21649" y1="13178" x2="2405" y2="55814"/>
                        <a14:foregroundMark x1="10653" y1="33333" x2="19244" y2="59690"/>
                        <a14:foregroundMark x1="15464" y1="47287" x2="12715" y2="93023"/>
                        <a14:foregroundMark x1="12371" y1="73643" x2="10653" y2="97674"/>
                        <a14:foregroundMark x1="12027" y1="35659" x2="5155" y2="0"/>
                        <a14:foregroundMark x1="10309" y1="17829" x2="22680" y2="0"/>
                        <a14:foregroundMark x1="10653" y1="88372" x2="23711" y2="91473"/>
                        <a14:foregroundMark x1="15464" y1="47287" x2="82131" y2="46512"/>
                        <a14:foregroundMark x1="80756" y1="49612" x2="94502" y2="35659"/>
                        <a14:foregroundMark x1="87629" y1="42636" x2="86942" y2="73643"/>
                        <a14:foregroundMark x1="87973" y1="44961" x2="91065" y2="33333"/>
                        <a14:foregroundMark x1="88660" y1="41860" x2="98282" y2="42636"/>
                      </a14:backgroundRemoval>
                    </a14:imgEffect>
                  </a14:imgLayer>
                </a14:imgProps>
              </a:ext>
              <a:ext uri="{28A0092B-C50C-407E-A947-70E740481C1C}">
                <a14:useLocalDpi xmlns:a14="http://schemas.microsoft.com/office/drawing/2010/main" val="0"/>
              </a:ext>
            </a:extLst>
          </a:blip>
          <a:srcRect/>
          <a:stretch>
            <a:fillRect/>
          </a:stretch>
        </p:blipFill>
        <p:spPr bwMode="auto">
          <a:xfrm>
            <a:off x="762000" y="2794743"/>
            <a:ext cx="2433944" cy="1298104"/>
          </a:xfrm>
          <a:prstGeom prst="rect">
            <a:avLst/>
          </a:prstGeom>
          <a:ln>
            <a:noFill/>
          </a:ln>
          <a:effectLst>
            <a:outerShdw blurRad="292100" dist="139700" dir="2700000" algn="tl" rotWithShape="0">
              <a:srgbClr val="333333">
                <a:alpha val="65000"/>
              </a:srgbClr>
            </a:outerShdw>
          </a:effectLst>
          <a:extLst>
            <a:ext uri="{91240B29-F687-4F45-9708-019B960494DF}">
              <a14:hiddenLine xmlns:a14="http://schemas.microsoft.com/office/drawing/2010/main" w="9525">
                <a:solidFill>
                  <a:srgbClr val="000000"/>
                </a:solidFill>
                <a:miter lim="800000"/>
                <a:headEnd/>
                <a:tailEnd/>
              </a14:hiddenLine>
            </a:ext>
          </a:extLst>
        </p:spPr>
      </p:pic>
      <p:pic>
        <p:nvPicPr>
          <p:cNvPr id="5" name="Picture 4" descr="molrxn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900" y="4642553"/>
            <a:ext cx="2433944" cy="1294507"/>
          </a:xfrm>
          <a:prstGeom prst="rect">
            <a:avLst/>
          </a:prstGeom>
          <a:ln>
            <a:noFill/>
          </a:ln>
          <a:effectLst>
            <a:outerShdw blurRad="292100" dist="139700" dir="2700000" algn="tl" rotWithShape="0">
              <a:srgbClr val="333333">
                <a:alpha val="65000"/>
              </a:srgbClr>
            </a:outerShdw>
          </a:effectLst>
          <a:extLst>
            <a:ext uri="{91240B29-F687-4F45-9708-019B960494DF}">
              <a14:hiddenLine xmlns:a14="http://schemas.microsoft.com/office/drawing/2010/main" w="9525">
                <a:solidFill>
                  <a:srgbClr val="000000"/>
                </a:solidFill>
                <a:miter lim="800000"/>
                <a:headEnd/>
                <a:tailEnd/>
              </a14:hiddenLine>
            </a:ext>
          </a:extLst>
        </p:spPr>
      </p:pic>
      <p:cxnSp>
        <p:nvCxnSpPr>
          <p:cNvPr id="7" name="Straight Arrow Connector 6"/>
          <p:cNvCxnSpPr/>
          <p:nvPr/>
        </p:nvCxnSpPr>
        <p:spPr>
          <a:xfrm>
            <a:off x="3510375" y="3492304"/>
            <a:ext cx="1849834"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 name="Straight Arrow Connector 7"/>
          <p:cNvCxnSpPr/>
          <p:nvPr/>
        </p:nvCxnSpPr>
        <p:spPr>
          <a:xfrm>
            <a:off x="3468084" y="5371118"/>
            <a:ext cx="1849834"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9" name="TextBox 8"/>
          <p:cNvSpPr txBox="1"/>
          <p:nvPr/>
        </p:nvSpPr>
        <p:spPr>
          <a:xfrm>
            <a:off x="3749492" y="3037093"/>
            <a:ext cx="1371600" cy="369332"/>
          </a:xfrm>
          <a:prstGeom prst="rect">
            <a:avLst/>
          </a:prstGeom>
          <a:noFill/>
        </p:spPr>
        <p:txBody>
          <a:bodyPr wrap="square" rtlCol="0">
            <a:spAutoFit/>
          </a:bodyPr>
          <a:lstStyle/>
          <a:p>
            <a:r>
              <a:rPr lang="el-GR" dirty="0"/>
              <a:t>α</a:t>
            </a:r>
            <a:r>
              <a:rPr lang="en-US" dirty="0"/>
              <a:t>-</a:t>
            </a:r>
            <a:r>
              <a:rPr lang="en-US" dirty="0" err="1"/>
              <a:t>naphthol</a:t>
            </a:r>
            <a:endParaRPr lang="en-US" dirty="0"/>
          </a:p>
        </p:txBody>
      </p:sp>
      <p:sp>
        <p:nvSpPr>
          <p:cNvPr id="10" name="Rectangle 9"/>
          <p:cNvSpPr/>
          <p:nvPr/>
        </p:nvSpPr>
        <p:spPr>
          <a:xfrm>
            <a:off x="3749492" y="4956401"/>
            <a:ext cx="1287019" cy="369332"/>
          </a:xfrm>
          <a:prstGeom prst="rect">
            <a:avLst/>
          </a:prstGeom>
        </p:spPr>
        <p:txBody>
          <a:bodyPr wrap="none">
            <a:spAutoFit/>
          </a:bodyPr>
          <a:lstStyle/>
          <a:p>
            <a:r>
              <a:rPr lang="el-GR" dirty="0"/>
              <a:t>α</a:t>
            </a:r>
            <a:r>
              <a:rPr lang="en-US" dirty="0"/>
              <a:t>-</a:t>
            </a:r>
            <a:r>
              <a:rPr lang="en-US" dirty="0" err="1"/>
              <a:t>naphthol</a:t>
            </a:r>
            <a:r>
              <a:rPr lang="en-US" dirty="0"/>
              <a:t> </a:t>
            </a:r>
          </a:p>
        </p:txBody>
      </p:sp>
      <p:sp>
        <p:nvSpPr>
          <p:cNvPr id="11" name="TextBox 10"/>
          <p:cNvSpPr txBox="1"/>
          <p:nvPr/>
        </p:nvSpPr>
        <p:spPr>
          <a:xfrm>
            <a:off x="5451566" y="3259129"/>
            <a:ext cx="2438400" cy="369332"/>
          </a:xfrm>
          <a:prstGeom prst="rect">
            <a:avLst/>
          </a:prstGeom>
          <a:noFill/>
        </p:spPr>
        <p:txBody>
          <a:bodyPr wrap="square" rtlCol="0">
            <a:spAutoFit/>
          </a:bodyPr>
          <a:lstStyle/>
          <a:p>
            <a:r>
              <a:rPr lang="en-US" dirty="0" err="1"/>
              <a:t>Purpel</a:t>
            </a:r>
            <a:r>
              <a:rPr lang="en-US" dirty="0"/>
              <a:t> color</a:t>
            </a:r>
          </a:p>
        </p:txBody>
      </p:sp>
      <p:sp>
        <p:nvSpPr>
          <p:cNvPr id="14" name="TextBox 13"/>
          <p:cNvSpPr txBox="1"/>
          <p:nvPr/>
        </p:nvSpPr>
        <p:spPr>
          <a:xfrm>
            <a:off x="5477424" y="5141067"/>
            <a:ext cx="2438400" cy="369332"/>
          </a:xfrm>
          <a:prstGeom prst="rect">
            <a:avLst/>
          </a:prstGeom>
          <a:noFill/>
        </p:spPr>
        <p:txBody>
          <a:bodyPr wrap="square" rtlCol="0">
            <a:spAutoFit/>
          </a:bodyPr>
          <a:lstStyle/>
          <a:p>
            <a:r>
              <a:rPr lang="en-US" dirty="0" err="1"/>
              <a:t>Purpel</a:t>
            </a:r>
            <a:r>
              <a:rPr lang="en-US" dirty="0"/>
              <a:t> color</a:t>
            </a:r>
          </a:p>
        </p:txBody>
      </p:sp>
      <p:pic>
        <p:nvPicPr>
          <p:cNvPr id="4102" name="Picture 6" descr="http://faculty.ksu.edu.sa/27502/picture%20library/Molisch%20Test.JPG">
            <a:hlinkClick r:id="rId5"/>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59260" t="18033" r="19698" b="15394"/>
          <a:stretch/>
        </p:blipFill>
        <p:spPr bwMode="auto">
          <a:xfrm>
            <a:off x="7314361" y="3065740"/>
            <a:ext cx="1050222" cy="249204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2" name="Rectangle 11"/>
          <p:cNvSpPr/>
          <p:nvPr/>
        </p:nvSpPr>
        <p:spPr>
          <a:xfrm>
            <a:off x="2281819" y="3942431"/>
            <a:ext cx="1048932" cy="369332"/>
          </a:xfrm>
          <a:prstGeom prst="rect">
            <a:avLst/>
          </a:prstGeom>
        </p:spPr>
        <p:txBody>
          <a:bodyPr wrap="square">
            <a:spAutoFit/>
          </a:bodyPr>
          <a:lstStyle/>
          <a:p>
            <a:r>
              <a:rPr lang="en-US" dirty="0"/>
              <a:t>furfural</a:t>
            </a:r>
          </a:p>
        </p:txBody>
      </p:sp>
      <p:sp>
        <p:nvSpPr>
          <p:cNvPr id="13" name="Rectangle 12"/>
          <p:cNvSpPr/>
          <p:nvPr/>
        </p:nvSpPr>
        <p:spPr>
          <a:xfrm>
            <a:off x="1494772" y="5971660"/>
            <a:ext cx="2623026" cy="369332"/>
          </a:xfrm>
          <a:prstGeom prst="rect">
            <a:avLst/>
          </a:prstGeom>
        </p:spPr>
        <p:txBody>
          <a:bodyPr wrap="none">
            <a:spAutoFit/>
          </a:bodyPr>
          <a:lstStyle/>
          <a:p>
            <a:r>
              <a:rPr lang="en-US" dirty="0"/>
              <a:t>5- </a:t>
            </a:r>
            <a:r>
              <a:rPr lang="en-US" dirty="0" err="1"/>
              <a:t>hydroxymethyl</a:t>
            </a:r>
            <a:r>
              <a:rPr lang="en-US" dirty="0"/>
              <a:t> furfural </a:t>
            </a:r>
          </a:p>
        </p:txBody>
      </p:sp>
    </p:spTree>
    <p:extLst>
      <p:ext uri="{BB962C8B-B14F-4D97-AF65-F5344CB8AC3E}">
        <p14:creationId xmlns:p14="http://schemas.microsoft.com/office/powerpoint/2010/main" val="4089416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304" y="228600"/>
            <a:ext cx="8166295" cy="771373"/>
          </a:xfrm>
        </p:spPr>
        <p:style>
          <a:lnRef idx="3">
            <a:schemeClr val="lt1"/>
          </a:lnRef>
          <a:fillRef idx="1">
            <a:schemeClr val="accent1"/>
          </a:fillRef>
          <a:effectRef idx="1">
            <a:schemeClr val="accent1"/>
          </a:effectRef>
          <a:fontRef idx="minor">
            <a:schemeClr val="lt1"/>
          </a:fontRef>
        </p:style>
        <p:txBody>
          <a:bodyPr/>
          <a:lstStyle/>
          <a:p>
            <a:r>
              <a:rPr lang="en-US" b="1" dirty="0">
                <a:solidFill>
                  <a:schemeClr val="accent4"/>
                </a:solidFill>
                <a:latin typeface="Times New Roman" panose="02020603050405020304" pitchFamily="18" charset="0"/>
                <a:cs typeface="Times New Roman" panose="02020603050405020304" pitchFamily="18" charset="0"/>
              </a:rPr>
              <a:t>PROCEDURE: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5279786"/>
              </p:ext>
            </p:extLst>
          </p:nvPr>
        </p:nvGraphicFramePr>
        <p:xfrm>
          <a:off x="459543" y="4038600"/>
          <a:ext cx="8166294" cy="2209800"/>
        </p:xfrm>
        <a:graphic>
          <a:graphicData uri="http://schemas.openxmlformats.org/drawingml/2006/table">
            <a:tbl>
              <a:tblPr firstRow="1" bandRow="1">
                <a:tableStyleId>{5C22544A-7EE6-4342-B048-85BDC9FD1C3A}</a:tableStyleId>
              </a:tblPr>
              <a:tblGrid>
                <a:gridCol w="4083147">
                  <a:extLst>
                    <a:ext uri="{9D8B030D-6E8A-4147-A177-3AD203B41FA5}">
                      <a16:colId xmlns:a16="http://schemas.microsoft.com/office/drawing/2014/main" val="20000"/>
                    </a:ext>
                  </a:extLst>
                </a:gridCol>
                <a:gridCol w="4083147">
                  <a:extLst>
                    <a:ext uri="{9D8B030D-6E8A-4147-A177-3AD203B41FA5}">
                      <a16:colId xmlns:a16="http://schemas.microsoft.com/office/drawing/2014/main" val="20001"/>
                    </a:ext>
                  </a:extLst>
                </a:gridCol>
              </a:tblGrid>
              <a:tr h="441960">
                <a:tc>
                  <a:txBody>
                    <a:bodyPr/>
                    <a:lstStyle/>
                    <a:p>
                      <a:r>
                        <a:rPr lang="en-US" dirty="0"/>
                        <a:t>Tube</a:t>
                      </a:r>
                    </a:p>
                  </a:txBody>
                  <a:tcPr/>
                </a:tc>
                <a:tc>
                  <a:txBody>
                    <a:bodyPr/>
                    <a:lstStyle/>
                    <a:p>
                      <a:r>
                        <a:rPr lang="en-US" dirty="0"/>
                        <a:t>observation</a:t>
                      </a:r>
                    </a:p>
                  </a:txBody>
                  <a:tcPr/>
                </a:tc>
                <a:extLst>
                  <a:ext uri="{0D108BD9-81ED-4DB2-BD59-A6C34878D82A}">
                    <a16:rowId xmlns:a16="http://schemas.microsoft.com/office/drawing/2014/main" val="10000"/>
                  </a:ext>
                </a:extLst>
              </a:tr>
              <a:tr h="441960">
                <a:tc>
                  <a:txBody>
                    <a:bodyPr/>
                    <a:lstStyle/>
                    <a:p>
                      <a:r>
                        <a:rPr lang="en-US" dirty="0"/>
                        <a:t>1-glucose</a:t>
                      </a:r>
                    </a:p>
                  </a:txBody>
                  <a:tcPr/>
                </a:tc>
                <a:tc>
                  <a:txBody>
                    <a:bodyPr/>
                    <a:lstStyle/>
                    <a:p>
                      <a:endParaRPr lang="en-US" dirty="0"/>
                    </a:p>
                  </a:txBody>
                  <a:tcPr/>
                </a:tc>
                <a:extLst>
                  <a:ext uri="{0D108BD9-81ED-4DB2-BD59-A6C34878D82A}">
                    <a16:rowId xmlns:a16="http://schemas.microsoft.com/office/drawing/2014/main" val="10001"/>
                  </a:ext>
                </a:extLst>
              </a:tr>
              <a:tr h="441960">
                <a:tc>
                  <a:txBody>
                    <a:bodyPr/>
                    <a:lstStyle/>
                    <a:p>
                      <a:r>
                        <a:rPr lang="en-US" dirty="0"/>
                        <a:t>2-ribose</a:t>
                      </a:r>
                    </a:p>
                  </a:txBody>
                  <a:tcPr/>
                </a:tc>
                <a:tc>
                  <a:txBody>
                    <a:bodyPr/>
                    <a:lstStyle/>
                    <a:p>
                      <a:endParaRPr lang="en-US" dirty="0"/>
                    </a:p>
                  </a:txBody>
                  <a:tcPr/>
                </a:tc>
                <a:extLst>
                  <a:ext uri="{0D108BD9-81ED-4DB2-BD59-A6C34878D82A}">
                    <a16:rowId xmlns:a16="http://schemas.microsoft.com/office/drawing/2014/main" val="10002"/>
                  </a:ext>
                </a:extLst>
              </a:tr>
              <a:tr h="441960">
                <a:tc>
                  <a:txBody>
                    <a:bodyPr/>
                    <a:lstStyle/>
                    <a:p>
                      <a:r>
                        <a:rPr lang="en-US" dirty="0"/>
                        <a:t>3-sucrose</a:t>
                      </a:r>
                    </a:p>
                  </a:txBody>
                  <a:tcPr/>
                </a:tc>
                <a:tc>
                  <a:txBody>
                    <a:bodyPr/>
                    <a:lstStyle/>
                    <a:p>
                      <a:endParaRPr lang="en-US" dirty="0"/>
                    </a:p>
                  </a:txBody>
                  <a:tcPr/>
                </a:tc>
                <a:extLst>
                  <a:ext uri="{0D108BD9-81ED-4DB2-BD59-A6C34878D82A}">
                    <a16:rowId xmlns:a16="http://schemas.microsoft.com/office/drawing/2014/main" val="10003"/>
                  </a:ext>
                </a:extLst>
              </a:tr>
              <a:tr h="441960">
                <a:tc>
                  <a:txBody>
                    <a:bodyPr/>
                    <a:lstStyle/>
                    <a:p>
                      <a:r>
                        <a:rPr lang="en-US" dirty="0"/>
                        <a:t>4-starch</a:t>
                      </a:r>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5" name="Rectangle 4"/>
          <p:cNvSpPr/>
          <p:nvPr/>
        </p:nvSpPr>
        <p:spPr>
          <a:xfrm>
            <a:off x="444303" y="1093682"/>
            <a:ext cx="8166295" cy="255454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marL="457200" indent="-457200" algn="justLow">
              <a:buFont typeface="+mj-lt"/>
              <a:buAutoNum type="arabicPeriod"/>
            </a:pPr>
            <a:r>
              <a:rPr lang="en-GB" sz="2000" dirty="0">
                <a:latin typeface="Times New Roman" panose="02020603050405020304" pitchFamily="18" charset="0"/>
                <a:cs typeface="Times New Roman" panose="02020603050405020304" pitchFamily="18" charset="0"/>
              </a:rPr>
              <a:t>To 5 ml of sugar solution in a test tube</a:t>
            </a:r>
          </a:p>
          <a:p>
            <a:pPr marL="457200" indent="-457200" algn="justLow">
              <a:buFont typeface="+mj-lt"/>
              <a:buAutoNum type="arabicPeriod"/>
            </a:pPr>
            <a:r>
              <a:rPr lang="en-GB" sz="2000" dirty="0">
                <a:latin typeface="Times New Roman" panose="02020603050405020304" pitchFamily="18" charset="0"/>
                <a:cs typeface="Times New Roman" panose="02020603050405020304" pitchFamily="18" charset="0"/>
              </a:rPr>
              <a:t>Then add two drops of Molisch reagent. Mix thoroughly. </a:t>
            </a:r>
          </a:p>
          <a:p>
            <a:pPr marL="457200" indent="-457200" algn="justLow">
              <a:buFont typeface="+mj-lt"/>
              <a:buAutoNum type="arabicPeriod"/>
            </a:pPr>
            <a:r>
              <a:rPr lang="en-GB" sz="2000" dirty="0">
                <a:latin typeface="Times New Roman" panose="02020603050405020304" pitchFamily="18" charset="0"/>
                <a:cs typeface="Times New Roman" panose="02020603050405020304" pitchFamily="18" charset="0"/>
              </a:rPr>
              <a:t>Add 3 ml of concentrated sulphuric acid along the sides of the test tube by slightly inclining the tube, thus forming a layer of acid (acid being heavier goes down beneath the sugar solution) in the lower part. </a:t>
            </a:r>
          </a:p>
          <a:p>
            <a:pPr marL="457200" indent="-457200" algn="justLow">
              <a:buFont typeface="+mj-lt"/>
              <a:buAutoNum type="arabicPeriod"/>
            </a:pPr>
            <a:endParaRPr lang="en-GB" sz="2000" dirty="0">
              <a:latin typeface="Times New Roman" panose="02020603050405020304" pitchFamily="18" charset="0"/>
              <a:cs typeface="Times New Roman" panose="02020603050405020304" pitchFamily="18" charset="0"/>
            </a:endParaRPr>
          </a:p>
          <a:p>
            <a:pPr algn="justLow"/>
            <a:r>
              <a:rPr lang="en-GB" sz="2000" dirty="0">
                <a:solidFill>
                  <a:srgbClr val="C00000"/>
                </a:solidFill>
                <a:latin typeface="Times New Roman" panose="02020603050405020304" pitchFamily="18" charset="0"/>
                <a:cs typeface="Times New Roman" panose="02020603050405020304" pitchFamily="18" charset="0"/>
              </a:rPr>
              <a:t>Observation: </a:t>
            </a:r>
          </a:p>
          <a:p>
            <a:pPr algn="justLow"/>
            <a:r>
              <a:rPr lang="en-GB" sz="2000" dirty="0">
                <a:latin typeface="Times New Roman" panose="02020603050405020304" pitchFamily="18" charset="0"/>
                <a:cs typeface="Times New Roman" panose="02020603050405020304" pitchFamily="18" charset="0"/>
              </a:rPr>
              <a:t>A reddish violet ring appears at the junction of two liquids</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5116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CD67D-F940-4CE3-97B0-17C71B641781}"/>
              </a:ext>
            </a:extLst>
          </p:cNvPr>
          <p:cNvSpPr>
            <a:spLocks noGrp="1"/>
          </p:cNvSpPr>
          <p:nvPr>
            <p:ph type="title"/>
          </p:nvPr>
        </p:nvSpPr>
        <p:spPr>
          <a:xfrm>
            <a:off x="868680" y="1371600"/>
            <a:ext cx="7406640" cy="4114800"/>
          </a:xfrm>
        </p:spPr>
        <p:style>
          <a:lnRef idx="0">
            <a:schemeClr val="accent2"/>
          </a:lnRef>
          <a:fillRef idx="3">
            <a:schemeClr val="accent2"/>
          </a:fillRef>
          <a:effectRef idx="3">
            <a:schemeClr val="accent2"/>
          </a:effectRef>
          <a:fontRef idx="minor">
            <a:schemeClr val="lt1"/>
          </a:fontRef>
        </p:style>
        <p:txBody>
          <a:bodyPr>
            <a:normAutofit/>
          </a:bodyPr>
          <a:lstStyle/>
          <a:p>
            <a:pPr algn="ctr"/>
            <a:br>
              <a:rPr lang="en-GB" dirty="0"/>
            </a:br>
            <a:r>
              <a:rPr lang="en-GB" sz="6600" b="1" dirty="0">
                <a:ln w="12700">
                  <a:solidFill>
                    <a:schemeClr val="accent5"/>
                  </a:solidFill>
                  <a:prstDash val="solid"/>
                </a:ln>
                <a:pattFill prst="ltDnDiag">
                  <a:fgClr>
                    <a:schemeClr val="accent5">
                      <a:lumMod val="60000"/>
                      <a:lumOff val="40000"/>
                    </a:schemeClr>
                  </a:fgClr>
                  <a:bgClr>
                    <a:schemeClr val="bg1"/>
                  </a:bgClr>
                </a:pattFill>
              </a:rPr>
              <a:t>Thank you </a:t>
            </a:r>
            <a:br>
              <a:rPr lang="en-GB" dirty="0"/>
            </a:br>
            <a:endParaRPr lang="en-GB" dirty="0"/>
          </a:p>
        </p:txBody>
      </p:sp>
    </p:spTree>
    <p:extLst>
      <p:ext uri="{BB962C8B-B14F-4D97-AF65-F5344CB8AC3E}">
        <p14:creationId xmlns:p14="http://schemas.microsoft.com/office/powerpoint/2010/main" val="2463107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304800"/>
            <a:ext cx="8381999" cy="838200"/>
          </a:xfrm>
        </p:spPr>
        <p:style>
          <a:lnRef idx="3">
            <a:schemeClr val="lt1"/>
          </a:lnRef>
          <a:fillRef idx="1">
            <a:schemeClr val="accent1"/>
          </a:fillRef>
          <a:effectRef idx="1">
            <a:schemeClr val="accent1"/>
          </a:effectRef>
          <a:fontRef idx="minor">
            <a:schemeClr val="lt1"/>
          </a:fontRef>
        </p:style>
        <p:txBody>
          <a:bodyPr>
            <a:normAutofit/>
            <a:scene3d>
              <a:camera prst="orthographicFront"/>
              <a:lightRig rig="soft" dir="t">
                <a:rot lat="0" lon="0" rev="15600000"/>
              </a:lightRig>
            </a:scene3d>
            <a:sp3d extrusionH="57150" prstMaterial="softEdge">
              <a:bevelT w="25400" h="38100"/>
            </a:sp3d>
          </a:bodyPr>
          <a:lstStyle/>
          <a:p>
            <a:pPr algn="ctr"/>
            <a:r>
              <a:rPr lang="en-US" b="1" dirty="0">
                <a:ln/>
                <a:solidFill>
                  <a:schemeClr val="accent4"/>
                </a:solidFill>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365760" y="1371600"/>
            <a:ext cx="8397240" cy="4953000"/>
          </a:xfrm>
        </p:spPr>
        <p:style>
          <a:lnRef idx="1">
            <a:schemeClr val="accent1"/>
          </a:lnRef>
          <a:fillRef idx="2">
            <a:schemeClr val="accent1"/>
          </a:fillRef>
          <a:effectRef idx="1">
            <a:schemeClr val="accent1"/>
          </a:effectRef>
          <a:fontRef idx="minor">
            <a:schemeClr val="dk1"/>
          </a:fontRef>
        </p:style>
        <p:txBody>
          <a:bodyPr>
            <a:normAutofit/>
          </a:bodyPr>
          <a:lstStyle/>
          <a:p>
            <a:pPr algn="justLow">
              <a:defRPr/>
            </a:pPr>
            <a:r>
              <a:rPr lang="en-US" sz="2400" b="1" dirty="0">
                <a:solidFill>
                  <a:schemeClr val="accent4"/>
                </a:solidFill>
                <a:latin typeface="Times New Roman" panose="02020603050405020304" pitchFamily="18" charset="0"/>
                <a:cs typeface="Times New Roman" panose="02020603050405020304" pitchFamily="18" charset="0"/>
              </a:rPr>
              <a:t> Carbohydrates are the key source of energy used by living things.</a:t>
            </a:r>
          </a:p>
          <a:p>
            <a:pPr algn="justLow">
              <a:defRPr/>
            </a:pPr>
            <a:r>
              <a:rPr lang="en-US" sz="2400" b="1" dirty="0">
                <a:solidFill>
                  <a:schemeClr val="accent4"/>
                </a:solidFill>
                <a:latin typeface="Times New Roman" panose="02020603050405020304" pitchFamily="18" charset="0"/>
                <a:cs typeface="Times New Roman" panose="02020603050405020304" pitchFamily="18" charset="0"/>
              </a:rPr>
              <a:t> Also serve as extracellular structural elements as in cell wall of bacteria and plant. </a:t>
            </a:r>
          </a:p>
          <a:p>
            <a:pPr algn="justLow">
              <a:defRPr/>
            </a:pPr>
            <a:r>
              <a:rPr lang="en-US" sz="2400" b="1" dirty="0">
                <a:solidFill>
                  <a:schemeClr val="accent4"/>
                </a:solidFill>
                <a:latin typeface="Times New Roman" panose="02020603050405020304" pitchFamily="18" charset="0"/>
                <a:cs typeface="Times New Roman" panose="02020603050405020304" pitchFamily="18" charset="0"/>
              </a:rPr>
              <a:t> Carbohydrates are defined as polyhydroxy aldehydes or polyhydroxy ketones.</a:t>
            </a:r>
          </a:p>
          <a:p>
            <a:pPr algn="justLow">
              <a:defRPr/>
            </a:pPr>
            <a:endParaRPr lang="en-US" sz="2400" b="1" dirty="0">
              <a:solidFill>
                <a:schemeClr val="accent4"/>
              </a:solidFill>
              <a:latin typeface="Times New Roman" panose="02020603050405020304" pitchFamily="18" charset="0"/>
              <a:cs typeface="Times New Roman" panose="02020603050405020304" pitchFamily="18" charset="0"/>
            </a:endParaRPr>
          </a:p>
          <a:p>
            <a:pPr algn="justLow"/>
            <a:r>
              <a:rPr lang="en-US" sz="2400" b="1" dirty="0">
                <a:solidFill>
                  <a:schemeClr val="accent4"/>
                </a:solidFill>
                <a:latin typeface="Times New Roman" panose="02020603050405020304" pitchFamily="18" charset="0"/>
                <a:cs typeface="Times New Roman" panose="02020603050405020304" pitchFamily="18" charset="0"/>
              </a:rPr>
              <a:t> Most , but not all carbohydrate  have  a formula </a:t>
            </a:r>
          </a:p>
          <a:p>
            <a:pPr marL="34290" indent="0" algn="justLow">
              <a:buNone/>
            </a:pPr>
            <a:r>
              <a:rPr lang="en-US" sz="2400" b="1" dirty="0">
                <a:solidFill>
                  <a:schemeClr val="accent4"/>
                </a:solidFill>
                <a:latin typeface="Times New Roman" panose="02020603050405020304" pitchFamily="18" charset="0"/>
                <a:cs typeface="Times New Roman" panose="02020603050405020304" pitchFamily="18" charset="0"/>
              </a:rPr>
              <a:t> (CH</a:t>
            </a:r>
            <a:r>
              <a:rPr lang="en-US" sz="1800" b="1" dirty="0">
                <a:solidFill>
                  <a:schemeClr val="accent4"/>
                </a:solidFill>
                <a:latin typeface="Times New Roman" panose="02020603050405020304" pitchFamily="18" charset="0"/>
                <a:cs typeface="Times New Roman" panose="02020603050405020304" pitchFamily="18" charset="0"/>
              </a:rPr>
              <a:t>2</a:t>
            </a:r>
            <a:r>
              <a:rPr lang="en-US" sz="2400" b="1" dirty="0">
                <a:solidFill>
                  <a:schemeClr val="accent4"/>
                </a:solidFill>
                <a:latin typeface="Times New Roman" panose="02020603050405020304" pitchFamily="18" charset="0"/>
                <a:cs typeface="Times New Roman" panose="02020603050405020304" pitchFamily="18" charset="0"/>
              </a:rPr>
              <a:t>O)n (hence the name hydrate of carbon)</a:t>
            </a:r>
          </a:p>
          <a:p>
            <a:pPr algn="justLow">
              <a:defRPr/>
            </a:pPr>
            <a:r>
              <a:rPr lang="en-US" sz="2400" b="1" dirty="0">
                <a:solidFill>
                  <a:schemeClr val="accent4"/>
                </a:solidFill>
                <a:latin typeface="Times New Roman" panose="02020603050405020304" pitchFamily="18" charset="0"/>
                <a:cs typeface="Times New Roman" panose="02020603050405020304" pitchFamily="18" charset="0"/>
              </a:rPr>
              <a:t> In human body, the D-glucose is used.</a:t>
            </a:r>
          </a:p>
          <a:p>
            <a:pPr algn="justLow">
              <a:defRPr/>
            </a:pPr>
            <a:r>
              <a:rPr lang="en-US" sz="2400" b="1" dirty="0">
                <a:solidFill>
                  <a:schemeClr val="accent4"/>
                </a:solidFill>
                <a:latin typeface="Times New Roman" panose="02020603050405020304" pitchFamily="18" charset="0"/>
                <a:cs typeface="Times New Roman" panose="02020603050405020304" pitchFamily="18" charset="0"/>
              </a:rPr>
              <a:t> Simple sugars ends with –</a:t>
            </a:r>
            <a:r>
              <a:rPr lang="en-US" sz="2400" b="1" dirty="0" err="1">
                <a:solidFill>
                  <a:schemeClr val="accent4"/>
                </a:solidFill>
                <a:latin typeface="Times New Roman" panose="02020603050405020304" pitchFamily="18" charset="0"/>
                <a:cs typeface="Times New Roman" panose="02020603050405020304" pitchFamily="18" charset="0"/>
              </a:rPr>
              <a:t>ose</a:t>
            </a:r>
            <a:endParaRPr lang="en-US" sz="2400" b="1" dirty="0">
              <a:solidFill>
                <a:schemeClr val="accent4"/>
              </a:solidFill>
              <a:latin typeface="Times New Roman" panose="02020603050405020304" pitchFamily="18" charset="0"/>
              <a:cs typeface="Times New Roman" panose="02020603050405020304" pitchFamily="18" charset="0"/>
            </a:endParaRPr>
          </a:p>
          <a:p>
            <a:pPr>
              <a:defRPr/>
            </a:pPr>
            <a:endParaRPr lang="en-US" dirty="0">
              <a:solidFill>
                <a:schemeClr val="accent4"/>
              </a:solidFill>
              <a:latin typeface="Times New Roman" panose="02020603050405020304" pitchFamily="18" charset="0"/>
              <a:cs typeface="Times New Roman" panose="02020603050405020304"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616816507"/>
              </p:ext>
            </p:extLst>
          </p:nvPr>
        </p:nvGraphicFramePr>
        <p:xfrm>
          <a:off x="7325231" y="3554412"/>
          <a:ext cx="1300163" cy="2339975"/>
        </p:xfrm>
        <a:graphic>
          <a:graphicData uri="http://schemas.openxmlformats.org/presentationml/2006/ole">
            <mc:AlternateContent xmlns:mc="http://schemas.openxmlformats.org/markup-compatibility/2006">
              <mc:Choice xmlns:v="urn:schemas-microsoft-com:vml" Requires="v">
                <p:oleObj spid="_x0000_s9276" r:id="rId3" imgW="1143000" imgH="2057400" progId="Word.Picture.8">
                  <p:embed/>
                </p:oleObj>
              </mc:Choice>
              <mc:Fallback>
                <p:oleObj r:id="rId3" imgW="1143000" imgH="2057400" progId="Word.Picture.8">
                  <p:embed/>
                  <p:pic>
                    <p:nvPicPr>
                      <p:cNvPr id="0"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5231" y="3554412"/>
                        <a:ext cx="1300163" cy="233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Oval 4"/>
          <p:cNvSpPr/>
          <p:nvPr/>
        </p:nvSpPr>
        <p:spPr>
          <a:xfrm>
            <a:off x="8077200" y="4038600"/>
            <a:ext cx="381000" cy="381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8077200" y="4648200"/>
            <a:ext cx="381000" cy="381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8077200" y="4953000"/>
            <a:ext cx="381000" cy="381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391400" y="4343400"/>
            <a:ext cx="381000" cy="381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78437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143000"/>
            <a:ext cx="7406640" cy="990600"/>
          </a:xfrm>
        </p:spPr>
        <p:txBody>
          <a:bodyPr/>
          <a:lstStyle/>
          <a:p>
            <a:r>
              <a:rPr lang="en-US" dirty="0">
                <a:solidFill>
                  <a:schemeClr val="accent4"/>
                </a:solidFill>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381000" y="1409700"/>
            <a:ext cx="8381999" cy="4914900"/>
          </a:xfrm>
        </p:spPr>
        <p:style>
          <a:lnRef idx="1">
            <a:schemeClr val="accent1"/>
          </a:lnRef>
          <a:fillRef idx="2">
            <a:schemeClr val="accent1"/>
          </a:fillRef>
          <a:effectRef idx="1">
            <a:schemeClr val="accent1"/>
          </a:effectRef>
          <a:fontRef idx="minor">
            <a:schemeClr val="dk1"/>
          </a:fontRef>
        </p:style>
        <p:txBody>
          <a:bodyPr>
            <a:normAutofit/>
          </a:bodyPr>
          <a:lstStyle/>
          <a:p>
            <a:pPr>
              <a:buNone/>
            </a:pPr>
            <a:r>
              <a:rPr lang="en-US" sz="2800" b="1" dirty="0">
                <a:solidFill>
                  <a:schemeClr val="accent4"/>
                </a:solidFill>
                <a:latin typeface="Times New Roman" panose="02020603050405020304" pitchFamily="18" charset="0"/>
                <a:cs typeface="Times New Roman" panose="02020603050405020304" pitchFamily="18" charset="0"/>
              </a:rPr>
              <a:t>1-Simple sugar</a:t>
            </a:r>
            <a:r>
              <a:rPr lang="en-US" b="1" dirty="0">
                <a:solidFill>
                  <a:schemeClr val="accent4"/>
                </a:solidFill>
                <a:latin typeface="Times New Roman" panose="02020603050405020304" pitchFamily="18" charset="0"/>
                <a:cs typeface="Times New Roman" panose="02020603050405020304" pitchFamily="18" charset="0"/>
                <a:sym typeface="Wingdings" pitchFamily="2" charset="2"/>
              </a:rPr>
              <a:t>: (one unit)</a:t>
            </a:r>
            <a:endParaRPr lang="en-US" b="1" dirty="0">
              <a:solidFill>
                <a:schemeClr val="accent4"/>
              </a:solidFill>
              <a:latin typeface="Times New Roman" panose="02020603050405020304" pitchFamily="18" charset="0"/>
              <a:cs typeface="Times New Roman" panose="02020603050405020304" pitchFamily="18" charset="0"/>
            </a:endParaRPr>
          </a:p>
          <a:p>
            <a:pPr>
              <a:buNone/>
            </a:pPr>
            <a:r>
              <a:rPr lang="en-US" b="1" dirty="0">
                <a:solidFill>
                  <a:schemeClr val="accent4"/>
                </a:solidFill>
                <a:latin typeface="Times New Roman" panose="02020603050405020304" pitchFamily="18" charset="0"/>
                <a:cs typeface="Times New Roman" panose="02020603050405020304" pitchFamily="18" charset="0"/>
              </a:rPr>
              <a:t>      Monosaccharides</a:t>
            </a:r>
            <a:r>
              <a:rPr lang="en-US" dirty="0">
                <a:solidFill>
                  <a:schemeClr val="accent4"/>
                </a:solidFill>
                <a:latin typeface="Times New Roman" panose="02020603050405020304" pitchFamily="18" charset="0"/>
                <a:cs typeface="Times New Roman" panose="02020603050405020304" pitchFamily="18" charset="0"/>
              </a:rPr>
              <a:t> contain </a:t>
            </a:r>
            <a:r>
              <a:rPr lang="en-US" b="1" dirty="0">
                <a:solidFill>
                  <a:schemeClr val="accent4"/>
                </a:solidFill>
                <a:latin typeface="Times New Roman" panose="02020603050405020304" pitchFamily="18" charset="0"/>
                <a:cs typeface="Times New Roman" panose="02020603050405020304" pitchFamily="18" charset="0"/>
              </a:rPr>
              <a:t>one</a:t>
            </a:r>
            <a:r>
              <a:rPr lang="en-US" dirty="0">
                <a:solidFill>
                  <a:schemeClr val="accent4"/>
                </a:solidFill>
                <a:latin typeface="Times New Roman" panose="02020603050405020304" pitchFamily="18" charset="0"/>
                <a:cs typeface="Times New Roman" panose="02020603050405020304" pitchFamily="18" charset="0"/>
              </a:rPr>
              <a:t> monosaccharide unit. </a:t>
            </a:r>
          </a:p>
          <a:p>
            <a:pPr>
              <a:buNone/>
            </a:pPr>
            <a:endParaRPr lang="en-US" dirty="0">
              <a:solidFill>
                <a:schemeClr val="accent4"/>
              </a:solidFill>
              <a:latin typeface="Times New Roman" panose="02020603050405020304" pitchFamily="18" charset="0"/>
              <a:cs typeface="Times New Roman" panose="02020603050405020304" pitchFamily="18" charset="0"/>
            </a:endParaRPr>
          </a:p>
          <a:p>
            <a:pPr>
              <a:buNone/>
            </a:pPr>
            <a:r>
              <a:rPr lang="en-US" sz="2400" b="1" dirty="0">
                <a:solidFill>
                  <a:schemeClr val="accent4"/>
                </a:solidFill>
                <a:latin typeface="Times New Roman" panose="02020603050405020304" pitchFamily="18" charset="0"/>
                <a:cs typeface="Times New Roman" panose="02020603050405020304" pitchFamily="18" charset="0"/>
              </a:rPr>
              <a:t>2-Complex sugar </a:t>
            </a:r>
            <a:r>
              <a:rPr lang="en-US" b="1" dirty="0">
                <a:solidFill>
                  <a:schemeClr val="accent4"/>
                </a:solidFill>
                <a:latin typeface="Times New Roman" panose="02020603050405020304" pitchFamily="18" charset="0"/>
                <a:cs typeface="Times New Roman" panose="02020603050405020304" pitchFamily="18" charset="0"/>
              </a:rPr>
              <a:t>(more than one):</a:t>
            </a:r>
          </a:p>
          <a:p>
            <a:pPr>
              <a:buFont typeface="Wingdings" panose="05000000000000000000" pitchFamily="2" charset="2"/>
              <a:buChar char="v"/>
            </a:pPr>
            <a:r>
              <a:rPr lang="en-US" b="1" dirty="0">
                <a:solidFill>
                  <a:schemeClr val="accent4"/>
                </a:solidFill>
                <a:latin typeface="Times New Roman" panose="02020603050405020304" pitchFamily="18" charset="0"/>
                <a:cs typeface="Times New Roman" panose="02020603050405020304" pitchFamily="18" charset="0"/>
              </a:rPr>
              <a:t> Disaccharides</a:t>
            </a:r>
            <a:r>
              <a:rPr lang="en-US" dirty="0">
                <a:solidFill>
                  <a:schemeClr val="accent4"/>
                </a:solidFill>
                <a:latin typeface="Times New Roman" panose="02020603050405020304" pitchFamily="18" charset="0"/>
                <a:cs typeface="Times New Roman" panose="02020603050405020304" pitchFamily="18" charset="0"/>
              </a:rPr>
              <a:t> contain </a:t>
            </a:r>
            <a:r>
              <a:rPr lang="en-US" b="1" dirty="0">
                <a:solidFill>
                  <a:schemeClr val="accent4"/>
                </a:solidFill>
                <a:latin typeface="Times New Roman" panose="02020603050405020304" pitchFamily="18" charset="0"/>
                <a:cs typeface="Times New Roman" panose="02020603050405020304" pitchFamily="18" charset="0"/>
              </a:rPr>
              <a:t>two</a:t>
            </a:r>
            <a:r>
              <a:rPr lang="en-US" dirty="0">
                <a:solidFill>
                  <a:schemeClr val="accent4"/>
                </a:solidFill>
                <a:latin typeface="Times New Roman" panose="02020603050405020304" pitchFamily="18" charset="0"/>
                <a:cs typeface="Times New Roman" panose="02020603050405020304" pitchFamily="18" charset="0"/>
              </a:rPr>
              <a:t> monosaccharide units. </a:t>
            </a:r>
          </a:p>
          <a:p>
            <a:pPr>
              <a:buFont typeface="Wingdings" panose="05000000000000000000" pitchFamily="2" charset="2"/>
              <a:buChar char="v"/>
            </a:pPr>
            <a:r>
              <a:rPr lang="en-US" b="1" dirty="0">
                <a:solidFill>
                  <a:schemeClr val="accent4"/>
                </a:solidFill>
                <a:latin typeface="Times New Roman" panose="02020603050405020304" pitchFamily="18" charset="0"/>
                <a:cs typeface="Times New Roman" panose="02020603050405020304" pitchFamily="18" charset="0"/>
              </a:rPr>
              <a:t> Oligosaccharides </a:t>
            </a:r>
            <a:r>
              <a:rPr lang="en-US" dirty="0">
                <a:solidFill>
                  <a:schemeClr val="accent4"/>
                </a:solidFill>
                <a:latin typeface="Times New Roman" panose="02020603050405020304" pitchFamily="18" charset="0"/>
                <a:cs typeface="Times New Roman" panose="02020603050405020304" pitchFamily="18" charset="0"/>
              </a:rPr>
              <a:t>contain </a:t>
            </a:r>
            <a:r>
              <a:rPr lang="en-US" b="1" dirty="0">
                <a:solidFill>
                  <a:schemeClr val="accent4"/>
                </a:solidFill>
                <a:latin typeface="Times New Roman" panose="02020603050405020304" pitchFamily="18" charset="0"/>
                <a:cs typeface="Times New Roman" panose="02020603050405020304" pitchFamily="18" charset="0"/>
              </a:rPr>
              <a:t>3-9</a:t>
            </a:r>
            <a:r>
              <a:rPr lang="en-US" dirty="0">
                <a:solidFill>
                  <a:schemeClr val="accent4"/>
                </a:solidFill>
                <a:latin typeface="Times New Roman" panose="02020603050405020304" pitchFamily="18" charset="0"/>
                <a:cs typeface="Times New Roman" panose="02020603050405020304" pitchFamily="18" charset="0"/>
              </a:rPr>
              <a:t> monosaccharide units. </a:t>
            </a:r>
          </a:p>
          <a:p>
            <a:pPr>
              <a:buFont typeface="Wingdings" panose="05000000000000000000" pitchFamily="2" charset="2"/>
              <a:buChar char="v"/>
            </a:pPr>
            <a:r>
              <a:rPr lang="en-US" b="1" dirty="0">
                <a:solidFill>
                  <a:schemeClr val="accent4"/>
                </a:solidFill>
                <a:latin typeface="Times New Roman" panose="02020603050405020304" pitchFamily="18" charset="0"/>
                <a:cs typeface="Times New Roman" panose="02020603050405020304" pitchFamily="18" charset="0"/>
              </a:rPr>
              <a:t>  Polysaccharides</a:t>
            </a:r>
            <a:r>
              <a:rPr lang="en-US" dirty="0">
                <a:solidFill>
                  <a:schemeClr val="accent4"/>
                </a:solidFill>
                <a:latin typeface="Times New Roman" panose="02020603050405020304" pitchFamily="18" charset="0"/>
                <a:cs typeface="Times New Roman" panose="02020603050405020304" pitchFamily="18" charset="0"/>
              </a:rPr>
              <a:t> can contain more than 9 monosaccharide units. </a:t>
            </a:r>
          </a:p>
          <a:p>
            <a:pPr>
              <a:buFontTx/>
              <a:buChar char="-"/>
            </a:pPr>
            <a:endParaRPr lang="en-US" dirty="0">
              <a:solidFill>
                <a:schemeClr val="accent4"/>
              </a:solidFill>
              <a:latin typeface="Times New Roman" panose="02020603050405020304" pitchFamily="18" charset="0"/>
              <a:cs typeface="Times New Roman" panose="02020603050405020304" pitchFamily="18" charset="0"/>
            </a:endParaRPr>
          </a:p>
          <a:p>
            <a:pPr marL="34290" indent="0">
              <a:buNone/>
            </a:pPr>
            <a:r>
              <a:rPr lang="en-US" b="1" u="sng" dirty="0">
                <a:solidFill>
                  <a:schemeClr val="accent2">
                    <a:lumMod val="75000"/>
                  </a:schemeClr>
                </a:solidFill>
                <a:latin typeface="Times New Roman" panose="02020603050405020304" pitchFamily="18" charset="0"/>
                <a:cs typeface="Times New Roman" panose="02020603050405020304" pitchFamily="18" charset="0"/>
              </a:rPr>
              <a:t>NOTE: </a:t>
            </a:r>
          </a:p>
          <a:p>
            <a:pPr>
              <a:buFontTx/>
              <a:buChar char="-"/>
            </a:pPr>
            <a:r>
              <a:rPr lang="en-US" dirty="0">
                <a:solidFill>
                  <a:schemeClr val="accent4"/>
                </a:solidFill>
                <a:latin typeface="Times New Roman" panose="02020603050405020304" pitchFamily="18" charset="0"/>
                <a:cs typeface="Times New Roman" panose="02020603050405020304" pitchFamily="18" charset="0"/>
              </a:rPr>
              <a:t>Complex carbohydrates can be broken down into smaller sugar units through a process known as </a:t>
            </a:r>
            <a:r>
              <a:rPr lang="en-US" b="1" dirty="0">
                <a:solidFill>
                  <a:schemeClr val="accent4"/>
                </a:solidFill>
                <a:latin typeface="Times New Roman" panose="02020603050405020304" pitchFamily="18" charset="0"/>
                <a:cs typeface="Times New Roman" panose="02020603050405020304" pitchFamily="18" charset="0"/>
              </a:rPr>
              <a:t>hydrolysis</a:t>
            </a:r>
            <a:r>
              <a:rPr lang="en-US" dirty="0">
                <a:solidFill>
                  <a:schemeClr val="accent4"/>
                </a:solidFill>
                <a:latin typeface="Times New Roman" panose="02020603050405020304" pitchFamily="18" charset="0"/>
                <a:cs typeface="Times New Roman" panose="02020603050405020304" pitchFamily="18" charset="0"/>
              </a:rPr>
              <a:t>. </a:t>
            </a:r>
          </a:p>
          <a:p>
            <a:endParaRPr lang="en-US" dirty="0">
              <a:solidFill>
                <a:schemeClr val="accent4"/>
              </a:solidFill>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2B80E88C-907A-4018-B0BE-EDBC4DCD2933}"/>
              </a:ext>
            </a:extLst>
          </p:cNvPr>
          <p:cNvSpPr txBox="1">
            <a:spLocks/>
          </p:cNvSpPr>
          <p:nvPr/>
        </p:nvSpPr>
        <p:spPr>
          <a:xfrm>
            <a:off x="381001" y="304800"/>
            <a:ext cx="8381999" cy="838200"/>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a:scene3d>
              <a:camera prst="orthographicFront"/>
              <a:lightRig rig="soft" dir="t">
                <a:rot lat="0" lon="0" rev="15600000"/>
              </a:lightRig>
            </a:scene3d>
            <a:sp3d extrusionH="57150" prstMaterial="softEdge">
              <a:bevelT w="25400" h="38100"/>
            </a:sp3d>
          </a:bodyPr>
          <a:lstStyle>
            <a:lvl1pPr algn="l" defTabSz="685800" rtl="0" eaLnBrk="1" latinLnBrk="0" hangingPunct="1">
              <a:lnSpc>
                <a:spcPct val="90000"/>
              </a:lnSpc>
              <a:spcBef>
                <a:spcPct val="0"/>
              </a:spcBef>
              <a:buNone/>
              <a:defRPr sz="4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dirty="0">
                <a:solidFill>
                  <a:schemeClr val="accent4"/>
                </a:solidFill>
                <a:latin typeface="Times New Roman" panose="02020603050405020304" pitchFamily="18" charset="0"/>
                <a:cs typeface="Times New Roman" panose="02020603050405020304" pitchFamily="18" charset="0"/>
              </a:rPr>
              <a:t>Classification</a:t>
            </a:r>
            <a:endParaRPr lang="en-US" b="1" dirty="0">
              <a:ln/>
              <a:solidFill>
                <a:schemeClr val="accent4"/>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5403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3681" y="998538"/>
            <a:ext cx="8381999" cy="5554662"/>
          </a:xfrm>
        </p:spPr>
        <p:style>
          <a:lnRef idx="1">
            <a:schemeClr val="accent1"/>
          </a:lnRef>
          <a:fillRef idx="2">
            <a:schemeClr val="accent1"/>
          </a:fillRef>
          <a:effectRef idx="1">
            <a:schemeClr val="accent1"/>
          </a:effectRef>
          <a:fontRef idx="minor">
            <a:schemeClr val="dk1"/>
          </a:fontRef>
        </p:style>
        <p:txBody>
          <a:bodyPr>
            <a:normAutofit/>
          </a:bodyPr>
          <a:lstStyle/>
          <a:p>
            <a:pPr lvl="1">
              <a:buClr>
                <a:schemeClr val="hlink"/>
              </a:buClr>
              <a:buFont typeface="Wingdings" pitchFamily="2" charset="2"/>
              <a:buChar char="§"/>
            </a:pPr>
            <a:endParaRPr lang="en-GB" dirty="0"/>
          </a:p>
          <a:p>
            <a:pPr lvl="1" algn="justLow">
              <a:buClr>
                <a:schemeClr val="hlink"/>
              </a:buClr>
              <a:buFont typeface="Wingdings" pitchFamily="2" charset="2"/>
              <a:buChar char="§"/>
            </a:pPr>
            <a:r>
              <a:rPr lang="en-GB" sz="2000" b="1" dirty="0">
                <a:solidFill>
                  <a:schemeClr val="accent4"/>
                </a:solidFill>
                <a:latin typeface="Times New Roman" panose="02020603050405020304" pitchFamily="18" charset="0"/>
                <a:cs typeface="Times New Roman" panose="02020603050405020304" pitchFamily="18" charset="0"/>
              </a:rPr>
              <a:t>Monosaccharides: Cannot be </a:t>
            </a:r>
            <a:r>
              <a:rPr lang="en-GB" sz="2000" b="1" dirty="0" err="1">
                <a:solidFill>
                  <a:schemeClr val="accent4"/>
                </a:solidFill>
                <a:latin typeface="Times New Roman" panose="02020603050405020304" pitchFamily="18" charset="0"/>
                <a:cs typeface="Times New Roman" panose="02020603050405020304" pitchFamily="18" charset="0"/>
              </a:rPr>
              <a:t>hydrolyzed</a:t>
            </a:r>
            <a:r>
              <a:rPr lang="en-GB" sz="2000" b="1" dirty="0">
                <a:solidFill>
                  <a:schemeClr val="accent4"/>
                </a:solidFill>
                <a:latin typeface="Times New Roman" panose="02020603050405020304" pitchFamily="18" charset="0"/>
                <a:cs typeface="Times New Roman" panose="02020603050405020304" pitchFamily="18" charset="0"/>
              </a:rPr>
              <a:t> into simpler carbohydrates.</a:t>
            </a:r>
          </a:p>
          <a:p>
            <a:pPr lvl="1" algn="justLow">
              <a:buClr>
                <a:schemeClr val="hlink"/>
              </a:buClr>
              <a:buFont typeface="Wingdings" pitchFamily="2" charset="2"/>
              <a:buChar char="§"/>
            </a:pPr>
            <a:r>
              <a:rPr lang="en-GB" sz="2000" b="1" dirty="0">
                <a:solidFill>
                  <a:schemeClr val="accent4"/>
                </a:solidFill>
                <a:latin typeface="Times New Roman" panose="02020603050405020304" pitchFamily="18" charset="0"/>
                <a:cs typeface="Times New Roman" panose="02020603050405020304" pitchFamily="18" charset="0"/>
              </a:rPr>
              <a:t> They are classified into trioses, </a:t>
            </a:r>
            <a:r>
              <a:rPr lang="en-GB" sz="2000" b="1" dirty="0" err="1">
                <a:solidFill>
                  <a:schemeClr val="accent4"/>
                </a:solidFill>
                <a:latin typeface="Times New Roman" panose="02020603050405020304" pitchFamily="18" charset="0"/>
                <a:cs typeface="Times New Roman" panose="02020603050405020304" pitchFamily="18" charset="0"/>
              </a:rPr>
              <a:t>tetroses</a:t>
            </a:r>
            <a:r>
              <a:rPr lang="en-GB" sz="2000" b="1" dirty="0">
                <a:solidFill>
                  <a:schemeClr val="accent4"/>
                </a:solidFill>
                <a:latin typeface="Times New Roman" panose="02020603050405020304" pitchFamily="18" charset="0"/>
                <a:cs typeface="Times New Roman" panose="02020603050405020304" pitchFamily="18" charset="0"/>
              </a:rPr>
              <a:t>, pentoses, hexoses, heptoses based on the number of carbon atoms present in them. </a:t>
            </a:r>
          </a:p>
          <a:p>
            <a:pPr lvl="1">
              <a:buClr>
                <a:schemeClr val="hlink"/>
              </a:buClr>
              <a:buFont typeface="Wingdings" pitchFamily="2" charset="2"/>
              <a:buChar char="§"/>
            </a:pPr>
            <a:r>
              <a:rPr lang="en-GB" sz="2000" b="1" dirty="0">
                <a:solidFill>
                  <a:schemeClr val="accent4"/>
                </a:solidFill>
                <a:latin typeface="Times New Roman" panose="02020603050405020304" pitchFamily="18" charset="0"/>
                <a:cs typeface="Times New Roman" panose="02020603050405020304" pitchFamily="18" charset="0"/>
              </a:rPr>
              <a:t> </a:t>
            </a:r>
            <a:r>
              <a:rPr lang="cs-CZ" sz="2000" b="1" dirty="0">
                <a:solidFill>
                  <a:schemeClr val="accent4"/>
                </a:solidFill>
                <a:latin typeface="Times New Roman" panose="02020603050405020304" pitchFamily="18" charset="0"/>
                <a:cs typeface="Times New Roman" panose="02020603050405020304" pitchFamily="18" charset="0"/>
              </a:rPr>
              <a:t>trioses</a:t>
            </a:r>
            <a:r>
              <a:rPr lang="en-US" sz="2000" b="1" dirty="0">
                <a:solidFill>
                  <a:schemeClr val="accent4"/>
                </a:solidFill>
                <a:latin typeface="Times New Roman" panose="02020603050405020304" pitchFamily="18" charset="0"/>
                <a:cs typeface="Times New Roman" panose="02020603050405020304" pitchFamily="18" charset="0"/>
              </a:rPr>
              <a:t> (C-3)</a:t>
            </a:r>
            <a:endParaRPr lang="cs-CZ" sz="2000" b="1" dirty="0">
              <a:solidFill>
                <a:schemeClr val="accent4"/>
              </a:solidFill>
              <a:latin typeface="Times New Roman" panose="02020603050405020304" pitchFamily="18" charset="0"/>
              <a:cs typeface="Times New Roman" panose="02020603050405020304" pitchFamily="18" charset="0"/>
            </a:endParaRPr>
          </a:p>
          <a:p>
            <a:pPr lvl="1">
              <a:buClr>
                <a:schemeClr val="hlink"/>
              </a:buClr>
              <a:buFont typeface="Wingdings" pitchFamily="2" charset="2"/>
              <a:buChar char="§"/>
            </a:pPr>
            <a:r>
              <a:rPr lang="cs-CZ" sz="2000" b="1" dirty="0">
                <a:solidFill>
                  <a:schemeClr val="accent4"/>
                </a:solidFill>
                <a:latin typeface="Times New Roman" panose="02020603050405020304" pitchFamily="18" charset="0"/>
                <a:cs typeface="Times New Roman" panose="02020603050405020304" pitchFamily="18" charset="0"/>
              </a:rPr>
              <a:t> tetroses</a:t>
            </a:r>
            <a:r>
              <a:rPr lang="en-US" sz="2000" b="1" dirty="0">
                <a:solidFill>
                  <a:schemeClr val="accent4"/>
                </a:solidFill>
                <a:latin typeface="Times New Roman" panose="02020603050405020304" pitchFamily="18" charset="0"/>
                <a:cs typeface="Times New Roman" panose="02020603050405020304" pitchFamily="18" charset="0"/>
              </a:rPr>
              <a:t> (C-4)</a:t>
            </a:r>
            <a:endParaRPr lang="cs-CZ" sz="2000" b="1" dirty="0">
              <a:solidFill>
                <a:schemeClr val="accent4"/>
              </a:solidFill>
              <a:latin typeface="Times New Roman" panose="02020603050405020304" pitchFamily="18" charset="0"/>
              <a:cs typeface="Times New Roman" panose="02020603050405020304" pitchFamily="18" charset="0"/>
            </a:endParaRPr>
          </a:p>
          <a:p>
            <a:pPr lvl="1">
              <a:buClr>
                <a:schemeClr val="hlink"/>
              </a:buClr>
              <a:buFont typeface="Wingdings" pitchFamily="2" charset="2"/>
              <a:buChar char="§"/>
            </a:pPr>
            <a:r>
              <a:rPr lang="cs-CZ" sz="2000" b="1" dirty="0">
                <a:solidFill>
                  <a:schemeClr val="accent4"/>
                </a:solidFill>
                <a:latin typeface="Times New Roman" panose="02020603050405020304" pitchFamily="18" charset="0"/>
                <a:cs typeface="Times New Roman" panose="02020603050405020304" pitchFamily="18" charset="0"/>
              </a:rPr>
              <a:t> pentoses</a:t>
            </a:r>
            <a:r>
              <a:rPr lang="en-US" sz="2000" b="1" dirty="0">
                <a:solidFill>
                  <a:schemeClr val="accent4"/>
                </a:solidFill>
                <a:latin typeface="Times New Roman" panose="02020603050405020304" pitchFamily="18" charset="0"/>
                <a:cs typeface="Times New Roman" panose="02020603050405020304" pitchFamily="18" charset="0"/>
              </a:rPr>
              <a:t> (C-5)</a:t>
            </a:r>
            <a:endParaRPr lang="cs-CZ" sz="2000" b="1" dirty="0">
              <a:solidFill>
                <a:schemeClr val="accent4"/>
              </a:solidFill>
              <a:latin typeface="Times New Roman" panose="02020603050405020304" pitchFamily="18" charset="0"/>
              <a:cs typeface="Times New Roman" panose="02020603050405020304" pitchFamily="18" charset="0"/>
            </a:endParaRPr>
          </a:p>
          <a:p>
            <a:pPr lvl="1">
              <a:buClr>
                <a:schemeClr val="hlink"/>
              </a:buClr>
              <a:buFont typeface="Wingdings" pitchFamily="2" charset="2"/>
              <a:buChar char="§"/>
            </a:pPr>
            <a:r>
              <a:rPr lang="cs-CZ" sz="2000" b="1" dirty="0">
                <a:solidFill>
                  <a:schemeClr val="accent4"/>
                </a:solidFill>
                <a:latin typeface="Times New Roman" panose="02020603050405020304" pitchFamily="18" charset="0"/>
                <a:cs typeface="Times New Roman" panose="02020603050405020304" pitchFamily="18" charset="0"/>
              </a:rPr>
              <a:t> hexoses </a:t>
            </a:r>
            <a:r>
              <a:rPr lang="en-US" sz="2000" b="1" dirty="0">
                <a:solidFill>
                  <a:schemeClr val="accent4"/>
                </a:solidFill>
                <a:latin typeface="Times New Roman" panose="02020603050405020304" pitchFamily="18" charset="0"/>
                <a:cs typeface="Times New Roman" panose="02020603050405020304" pitchFamily="18" charset="0"/>
              </a:rPr>
              <a:t> (C-6)</a:t>
            </a:r>
            <a:endParaRPr lang="cs-CZ" sz="2000" b="1" dirty="0">
              <a:solidFill>
                <a:schemeClr val="accent4"/>
              </a:solidFill>
              <a:latin typeface="Times New Roman" panose="02020603050405020304" pitchFamily="18" charset="0"/>
              <a:cs typeface="Times New Roman" panose="02020603050405020304" pitchFamily="18" charset="0"/>
            </a:endParaRPr>
          </a:p>
          <a:p>
            <a:pPr lvl="1">
              <a:buClr>
                <a:schemeClr val="hlink"/>
              </a:buClr>
              <a:buFont typeface="Wingdings" pitchFamily="2" charset="2"/>
              <a:buChar char="§"/>
            </a:pPr>
            <a:r>
              <a:rPr lang="cs-CZ" sz="2000" b="1" dirty="0">
                <a:solidFill>
                  <a:schemeClr val="accent4"/>
                </a:solidFill>
                <a:latin typeface="Times New Roman" panose="02020603050405020304" pitchFamily="18" charset="0"/>
                <a:cs typeface="Times New Roman" panose="02020603050405020304" pitchFamily="18" charset="0"/>
              </a:rPr>
              <a:t> heptoses</a:t>
            </a:r>
            <a:r>
              <a:rPr lang="en-US" sz="2000" b="1" dirty="0">
                <a:solidFill>
                  <a:schemeClr val="accent4"/>
                </a:solidFill>
                <a:latin typeface="Times New Roman" panose="02020603050405020304" pitchFamily="18" charset="0"/>
                <a:cs typeface="Times New Roman" panose="02020603050405020304" pitchFamily="18" charset="0"/>
              </a:rPr>
              <a:t> (C-7)</a:t>
            </a:r>
          </a:p>
          <a:p>
            <a:pPr lvl="1" algn="justLow">
              <a:buClr>
                <a:schemeClr val="hlink"/>
              </a:buClr>
              <a:buFont typeface="Wingdings" pitchFamily="2" charset="2"/>
              <a:buChar char="§"/>
            </a:pPr>
            <a:r>
              <a:rPr lang="en-GB" sz="2000" b="1" dirty="0">
                <a:solidFill>
                  <a:schemeClr val="accent2">
                    <a:lumMod val="75000"/>
                  </a:schemeClr>
                </a:solidFill>
                <a:latin typeface="Times New Roman" panose="02020603050405020304" pitchFamily="18" charset="0"/>
                <a:cs typeface="Times New Roman" panose="02020603050405020304" pitchFamily="18" charset="0"/>
              </a:rPr>
              <a:t>They are again divided into aldoses and ketoses based on the functional group present in them .</a:t>
            </a:r>
          </a:p>
          <a:p>
            <a:r>
              <a:rPr lang="en-US" b="1" dirty="0">
                <a:solidFill>
                  <a:schemeClr val="accent2">
                    <a:lumMod val="75000"/>
                  </a:schemeClr>
                </a:solidFill>
                <a:latin typeface="Times New Roman" panose="02020603050405020304" pitchFamily="18" charset="0"/>
                <a:cs typeface="Times New Roman" panose="02020603050405020304" pitchFamily="18" charset="0"/>
              </a:rPr>
              <a:t>A ketose</a:t>
            </a:r>
            <a:r>
              <a:rPr lang="en-US" dirty="0">
                <a:solidFill>
                  <a:schemeClr val="accent2">
                    <a:lumMod val="75000"/>
                  </a:schemeClr>
                </a:solidFill>
                <a:latin typeface="Times New Roman" panose="02020603050405020304" pitchFamily="18" charset="0"/>
                <a:cs typeface="Times New Roman" panose="02020603050405020304" pitchFamily="18" charset="0"/>
              </a:rPr>
              <a:t> contains a carbonyl group attached to two R groups having one or more hydroxyl groups. </a:t>
            </a:r>
          </a:p>
          <a:p>
            <a:pPr marL="114300" indent="0">
              <a:buNone/>
            </a:pPr>
            <a:endParaRPr lang="en-US" dirty="0">
              <a:solidFill>
                <a:schemeClr val="accent2">
                  <a:lumMod val="75000"/>
                </a:schemeClr>
              </a:solidFill>
              <a:latin typeface="Times New Roman" panose="02020603050405020304" pitchFamily="18" charset="0"/>
              <a:cs typeface="Times New Roman" panose="02020603050405020304" pitchFamily="18" charset="0"/>
            </a:endParaRPr>
          </a:p>
          <a:p>
            <a:r>
              <a:rPr lang="en-US" b="1" dirty="0">
                <a:solidFill>
                  <a:schemeClr val="accent2">
                    <a:lumMod val="75000"/>
                  </a:schemeClr>
                </a:solidFill>
                <a:latin typeface="Times New Roman" panose="02020603050405020304" pitchFamily="18" charset="0"/>
                <a:cs typeface="Times New Roman" panose="02020603050405020304" pitchFamily="18" charset="0"/>
              </a:rPr>
              <a:t>An aldose </a:t>
            </a:r>
            <a:r>
              <a:rPr lang="en-US" dirty="0">
                <a:solidFill>
                  <a:schemeClr val="accent2">
                    <a:lumMod val="75000"/>
                  </a:schemeClr>
                </a:solidFill>
                <a:latin typeface="Times New Roman" panose="02020603050405020304" pitchFamily="18" charset="0"/>
                <a:cs typeface="Times New Roman" panose="02020603050405020304" pitchFamily="18" charset="0"/>
              </a:rPr>
              <a:t>contains terminal aldehyde group in addition to R group containing -OH. </a:t>
            </a:r>
          </a:p>
          <a:p>
            <a:pPr lvl="1" algn="justLow">
              <a:buClr>
                <a:schemeClr val="hlink"/>
              </a:buClr>
              <a:buFont typeface="Wingdings" pitchFamily="2" charset="2"/>
              <a:buChar char="§"/>
            </a:pPr>
            <a:endParaRPr lang="en-GB" dirty="0">
              <a:solidFill>
                <a:schemeClr val="accent4"/>
              </a:solidFill>
              <a:latin typeface="Times New Roman" panose="02020603050405020304" pitchFamily="18" charset="0"/>
              <a:cs typeface="Times New Roman" panose="02020603050405020304" pitchFamily="18" charset="0"/>
            </a:endParaRPr>
          </a:p>
          <a:p>
            <a:pPr lvl="1" algn="justLow">
              <a:buClr>
                <a:schemeClr val="hlink"/>
              </a:buClr>
              <a:buFont typeface="Wingdings" pitchFamily="2" charset="2"/>
              <a:buChar char="§"/>
            </a:pPr>
            <a:endParaRPr lang="en-US" dirty="0">
              <a:solidFill>
                <a:schemeClr val="accent4"/>
              </a:solidFill>
              <a:latin typeface="Times New Roman" panose="02020603050405020304" pitchFamily="18" charset="0"/>
              <a:cs typeface="Times New Roman" panose="02020603050405020304" pitchFamily="18" charset="0"/>
            </a:endParaRPr>
          </a:p>
        </p:txBody>
      </p:sp>
      <p:sp>
        <p:nvSpPr>
          <p:cNvPr id="6" name="AutoShape 5" descr="data:image/jpeg;base64,/9j/4AAQSkZJRgABAQAAAQABAAD/2wCEAAkGBwgHBhUIBwgVFgkXGB8bGRgYGRseIRwhHhsgISApIyEkHSggHSYxHiMgIjEjJzU3Ljo6IiE/OD8vOC0tMS0BCgoKBQUFDgUFDisZExkrKysrKysrKysrKysrKysrKysrKysrKysrKysrKysrKysrKysrKysrKysrKysrKysrK//AABEIAOIAyAMBIgACEQEDEQH/xAAcAAEAAgMBAQEAAAAAAAAAAAAABgcEBQgDAgH/xAA/EAACAQIFAgMDCQYEBwAAAAAAAQIDEQQFBhIhBzEiQVETFmEUFTJCVXGBlNIIIzdScrNigpHBFyUmMzZWdP/EABQBAQAAAAAAAAAAAAAAAAAAAAD/xAAUEQEAAAAAAAAAAAAAAAAAAAAA/9oADAMBAAIRAxEAPwC8QAAAAAAAAAAAAAAAAAAAAAAAAAANfn2dYDT+VyzLNa2zCxtd2b7uy4XL5NgVj+0J8r9w18mv7H28Pa9vo2la/wDn29gNHkWE1T1VxDznH5pUwen3uhGlQqSTnHm6/lfPDlJc82Rs8V0kxmS5d/0TqjFUsUp79k6lqcml5qEUr8LlprizXpP9Hew908J8l2+y9hTtttb6Cv247m4AhnTfWr1ThqmCzGh7PO8M9leHk2m1ePPa6aa8n96uIXp6pUj+0Ri4Rm1Fwd1fvanTtf1AFzgAAAAAAAAAAAAAAAAAAAAAAAAAAYeb5Xgs6y6eX5nh1PCzVpRf+3mn5prk0PUTWuF0Rk8cbWoqpiJy2wpb9rl/M77ZcJd3bzS80Z2j9U5dq7KPnLKnL2e5xlGStKMlZ2fLXZp8PzArXLcy1f0swfyLNsqeL09B2hVpu0qcd8uZLxW8PO12S4W4yanVjN9TRlhNAaaq1MQknKpV22hdvvFNx5SdryXnw7FugCDdK9EVNJ5dPEZnPfnVeV6s927s20k2r+d2/N/cgTkAAAAAAAAAAAAAAAAAAAAAAAAAD5qVIUqbqVZpU0rtt2SS7tvyPorDrlrSWn8lWT4Fv5diYu8uPBT7S7rly5ivxfkrhV/UHNsw6idQVleWWlShOVGgk1Z2filfc4u9m9y8lEu/NMdlvTPQUUmttKChTVre0qNel7u8ryfN7X9CGdAdFzwGEep8f/3qsdtGPHEH3k36t8JcWSfe/EU64arr6h1ItOZcnLDUJqO2Npe0qvji13dX2be97gTTo71A1Hq7M6uDzTD05YaEdzqxi4uLdlFceF3tLjh9/QtojXT3S1LSGmYZZGV678dWXrOSV/wVlFfBIkoAAAAAAAAAAAAAAAAAAAAAAAAAAAY2Y47D5bgJ47G1FHD04uUm/JJXOYaMsd1Y6jReJpqnCb8Sh9SlD4tcytxe3d9kuCedfNcTw8VpjKsRHxRbxNrNpO22N78XV21a/wBH4km6I6Tnp3S3yvG0orHYh727K6hZbI3u7/zf5vgBsOoGocFoHR23LnCniLbcPTSXe6vaL7xV+fS69UVZ+z9pT5yzieoMXTi8JQe2Ckk71Gr3XPDirO/+JWNL1Mz/ABmvdb/N+UU5VKEJulQhFxkpO6UpRa4tLane9rK/qdJ5DlWHyTJ6WW4SKVOnBR4VrtLl29W7v8QM8AAAAAAAAAAAAAAAAAAAAAAAAAADU6pz7C6ZyKpm2Nf7uC4XPik+Irs7Xdlc2xF+oejqGtch+bq2JlTqRlvpyVrblGSW5W5j4n2swKJ6VadxmudaPNM0rynRozjVrTlZucr3hFp+TcXfi1k1xwWl1x1gsg0/81YWbWPxMZJNbXtgnFS3Ju63JtJ28n6G/wBFaawmgNKSo1KkZzipVKtSMLOVk36tuy4RRNL2/Vjqavb3hhpt/RSUoUoXt3bW61k3zy+zSsBN/wBnvSOIw0Z6mx1PbGcXCimuWrpuafo/or15+F7sPLCYahgsNHDYSjGFCCSjGKskl2SXkeoAAAAAABEP+J2iv/YKf+k/0kky3NMvzWi6+V46lWpJ2cqc4zSdk7Xi2r2adviBlgAAAAAAAAAAAAAAAAAACPan1tp7S8f+bZjBVrr93FqU+ez2LxJfF8GLp/qNpTP24YPNoRq7lFQqtU5Scu21Sa3c8cf7oCT16NPEUJUK8FKlJOMk+zTVmv8AQ1ORaTyLT+Jnicny2FKtU+k4+nHC9FwnZcXN0AAAAAAAAAKP6EabyDOdK1q+cZXRq11iHFSqRTaXs4O3PldsytMUfmbrJUyrSFZSyWUHOvBS3wpv61rcQkpqKs/ivREX6U9NMo1ppyrj8wxdeGJjVlTjscNvEINNpwbfMn5olvSKjS0XqXE6QzmlTjmk2qlKsmv3sLcRXmuzkl8ZenIXCAQTqvnOrMowFB6Py+dSpKb9pKFP2jikuFs2t2bbe7y228wJ2Dnv306v/ZGI/JS/QPfTq/8AZGI/JS/QB0IDnv306v8A2RiPyUv0D306v/ZGI/JS/QB0IDnv306v/ZGI/JS/QPfTq/8AZGI/JS/QB0IDnv306v8A2RiPyUv0D306v/ZGI/JS/QB0IDnv306v/ZGI/JS/QXxk1XEVsoo1cbFrFSpwc01tak4pyuvLm/AGYQnqvrRaO0/vw01851bqimr9mtzfDVkmuH3uibFP/tD4PFLDYLOaWFjUw2HqT9pGSbj4/ZuO5L6j2OL5XdLzA32j+luVZflzqanoxxeb1LSqVKvjSaXCju5svV8v7rJZuedLNI5vgvkyyyNCV01Ogowlx5X2tNfBolmW4/DZpl8Mdgqqlh6kVKLXozJA8cHh1hMHDDKpKShFR3Sd5Oytdvzb7tnsAAAAAAAAABB+kekcfo7Tk8DmlSDrzrOp4G2knGMVy0v5b/ifnUrRuMz+ph83yDEKnnuGlenJ2UZJtNqTs3xa68uZJrnicgDHy75X8gh85OHyzat+xNR3W5sm27X9WZAAAAAAAAAAAAAAAAMbMsBhc0wE8Dj6SnhqkXGUXflP7uV96MkAVCtFa90jJ4bRGdwqZUoycadbbuTcm7JbdrfbxXS5fY9MNlPVzNvZxzLOqOGoOSc3BR3xXN+IxtL7r27FtADzw1J0MPGi6spOMUt0rXlZWu7JK77ux6AAAAAAAAAAAAAAAAAAAAAAAAAAAAAAAA0urNTZdpPKHmWazap9oqKbcpWbSXkm7Pl2RujX5/lGHz3JquV4xfuakHF/D0f4PkDWaH1llms8tljMtbjOMrTpya3Q9LpeTSun24fmnaRnK/T3PsT081w6OdUp06V/ZV4Xfh54k0r79vdW7pu3fnqhcq6AAAAAAAAAAAAAAAAAAAAAAAAAAAAAAAAApjr9oupjKEdS5ZRW+mmq9tq8K5jLyba+i+75jbsza9B9XRzjT/zHi6jePw64v9an9Xm3lfbbv2/CzcTh6OLw8sPiaSlRkmpRkrpp9015nLuY0cb0n6jbsHNVIQ8UU2/HSnfiTSXNvNK11e3kB1ODDyjMsLnGWU8xwE28NUipRbTXD+D7GYAAAAAAAAAAAAAAAAAAAAAAAAAAAAAACuOtujKmpsgWPwV3j8MpSjHi04uzmnxe6Ubrn19eLHAFEfs/6zqRxD0tmFW9JpyoOT5TX0oK7ta3iSX+Lvfi9zmTq1pnGaL1gs3yyrOOHrTlVpzTScJ3vKPFrWurfB+dmX1oTU+H1dpunmlCyqfRqRX1Zr6StdtLzV+bNASEAAAAAAAAAAAAAAAAAAAAAAAAAAAAAAAEa6haXhq/S9TK7pYjiVKT7RnHt5NpPlO3Nmyi+iOq5ac1Q8rx9ZxwOIag04t2qXtD+nl7W/uv2uumSlOq/SrM871Is101hotVbKspVErS5TlZ/Vsle13fsgLrBr9P4fGYTI6OGzKpGWMhTjGbjezaVvPl/ezYAAAAAAAAAAAAAAAAAAAAAAAAAAAAAAAAAARbqXqLGaW0jUzbLoQeIjKCSmm14pJPhNPs/UlIAEH6t6uzHRmn6ePyqlTlVnWUGqik1ZwnLylHm8UAJwAAAAAAAAAAAAAAAAAAAAAAAAAAAAAr/rt/Det/XT/uRNZDrNTqQU6ek8a4NXTUe6Zs+u38N639dP8AuRJ+koq0VwBzt1c16tVafp4JZHiKG2sp7qqsnaE1ZfHm/wCDBMv2j/8Aw2h/9Uf7VQAWwAAAAAAAAAAAAAAAAAAAAAAAAAAAAAr/AK7fw3rf10/7kSwAAK6690qc+ndSc6aco1Kbi2uz3W49OG1+LAAH/9k="/>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8" descr="data:image/jpeg;base64,/9j/4AAQSkZJRgABAQAAAQABAAD/2wCEAAkGBwgHBhMIBwgUFRUWGB8bGRgYGCMfIBwfICIiHh0gICEkICgiICYmIh0fIzEtKCksMS4zICIzOTcuNyguLi4BCgoKBQUFDgUFDisZExkrKysrKysrKysrKysrKysrKysrKysrKysrKysrKysrKysrKysrKysrKysrKysrKysrK//AABEIANAA8wMBIgACEQEDEQH/xAAcAAEAAgIDAQAAAAAAAAAAAAAABwgFBgIDBAH/xABHEAABAgQEAgQHCwwCAwAAAAABAAIDBAURBhIhMQdBEyJRYQgyQnFygbEXNDdSYnOCkqGzwRQVIzNDU1WRk6PS06LRFiSU/8QAFAEBAAAAAAAAAAAAAAAAAAAAAP/EABQRAQAAAAAAAAAAAAAAAAAAAAD/2gAMAwEAAhEDEQA/AJxWh4l4sYdw1W4lIqEKYMSHlzFjGkdZoeLEvHJw5LfFVri+xsXi1Mw3i4LoIPmMKGglb3dMJfuZr+m3/NPd0wl+5mv6bf8ANZb3IsCfwL+9G/2J7kWBP4F/ejf7EHCl8XsGVGMIJqRhE7dKwtHrdq0eshb0x7YjA+G4EEXBGxHaFB/Evg9TafQ4tYwy57DBaXvhOdmaWDVxaT1gQLnUm9uXPu8HbFEzMtjYbm4pcIbelg38lt7Pbfsu5pA73eoJsREQEREBERAREQEREBERAREQEREBaTizifQcKVc0uqQo5eGh12MBFjtqXDs7FuyrL4QHwgn5mH+KCS/d0wl+5mv6bf8ANPd0wl+5mv6bf81kpbhJgZ8u17qHqWgn9NF7PnF2e5FgT+Bf3o3+xB003jFgyeiiG6ffCJ26SGQPWRcD1my3uBGhTMBseXitc1wBa5puCDsQRoQocx/wXpbKPEqGFs8OJDaXdEXFzXgakAm7g622pBtbS9xjfB2xNMifi4amIhMMsMSFc+K4EZgO5wObzg9pQSzjPF1NwdT2T1WZELXvyDo2gm9i7W5GlmlcsG4sp2MaY6oUpkQMbEMM9IADcBruROlnD7Vo/hHQnvwXBiNbo2ZbfuuyIPbp613eDvLxIOA3xIg0iTL3N82Vjfa0oJQREQFVzi38L0x6cD7uGrRqrHGVr38VJpkI6kwgPP0UOyC06Kuvuc8Uf4i//wCs/wDa1vFNLx9hdodWpmaaxxsHiO5zCey4cQD3GxNignritiqn4ewnHgx47emjQ3Q4cO93EuBbmt8Vt7knTS25AUYeDfS48TEMxVsp6NkLo79rnua6w7bBhv2XHasVw54bSmNWmdmsSM0N4kKGCYov8YvAA9IB471YegUSn4epbabSZcMht5cyeZJ3JPagyKIiAiIgIiICIiAiIgIiICIiAiIgKsvhAfCCfmYf4qzSrL4QHwgn5mH+KCykn70Z6I9i7lXOHw74nuhhzKi+xGn/ALZ/7WBxPReIWGIPT1iYmhD26Rsdz269pDjl7Ota6CwmPsV0/CuH4sxNx29I5jhCh36z3EWFhva+55BQp4PNMjTWNHz7WnJAhHMeWZ/VaPWMx+iV4eHnD+BjqKY81iVgcNXwgHOi22uc1h2dYZgLjzKxOGMOUzC9KbTaPAysGpJ1c53NzjzJ+zQCwACDw8QsNxMWYUi0iBFax7iwtc69gWuBO2uwI9a7cCYfdhbCkCjRIoe6GHZnDYlzi42+tZZ9EBERAVXOLfwvTHpwPu4atGqucW/hemPTgfdw0Fo15anT5Sq098hUIAfDiNLXNPMH2HmDuDqvUiCqddkKxwqx1nkIx6pzQnnaLDPkuAtf4rhpqLi2hVlcKYgk8UUGFV5A9V41ad2uGjmnvB/nodisHxUwazGGGnQoLB+UQrvgnv8AKZfseBbzhp5KGeC+MX4WxGaTU3FsCO4NcHadHE2a4jlfxXbcifFQWMrFUkqJTIlSqccMhQxdzj/Id5JJAA5khcqXU5GryTZ2lzbIsN2zmG483cRzB1C8uJcP07E1JdTKtCLobiDo4ggjYgjs77juUK1Th/jDh3POq2C518aF5TWjr2HJ8PaIBfca7mzUE/ooqwPxppVXtKYja2VjbZ7/AKJx851h/SuPlclKjHNewPY4EHUEc0H1ERAREQEREBERAREQEWr4yx7QcIQrVKazRbXbBZq89lx5I73W7rqIZmuY84sxnSdGl+glL2dZxDLdkSJa79/FaOzq80Fhgbi4VZfCA+EE/Mw/xVhMK0uaouHoFMnZ7p3wmZeky5bgbC1zsLNvztdV78ID4QT8zD/FBZST96M9EexJuVgTsq6Vm4Qex4LXNcLgg6EFJP3oz0R7F3IKsY0oVS4Y42bM0qM5rL9JLxO1vNju218rhzBB8qysRgfE8ri7DsOqytgT1YjL3yPHjN/EdoIK83EbCUHGOGXyBAEVvXguPJ4GgJ7HeKfPfcBQJwrxZHwPix0lVLtgxHdFHaf2bgbB57MhuD3E7kBBaNF8BBFwV9QEREBYeewth+oTpnZ6iy8SIbXe6G0uNgALki+gAHqWYRAREQFg5nB2GZuYdMTNAlXPeS5znQmkknUkm2pJWcRBxYxsNgYwWAFgFyREGk434ZUHFodHfC6GYP7aGNSflt0D/sPeFFwfj3hBGs4dPJX73QtT9aE438xJ8qysOuMRjIjCyI0EEWIOoI7Cg03BPEugYta2DBjdDHP7GIbEn5B2fz210uQFuiijG3Bam1RxncMxBLRt8n7Jx7raw/Vcabc1rVD4gYywNVGUPGNNix2k5WXF4h2A6N+0XfY3NyBcbIJ8ReWfn5anU98/UIohw2NzPLvJA32vc+a9+Sr3iPiPirHlX/NGEYUWFDcbNZDNojx8Z7weqO0AhovYk7oLCzVRkZM2m5yGz0nhvtK5y01LzTc8rMMeO1rgfYoDkOAtamYfS1SswobjqQ1roh17T1df5rH13hJizCrTVKJO9LkF80AuZFaOZDdz9FxPcgskih3hDxUj1mabQMSxAYrv1Ua1s9tcr7aZrbHntvvtvFTFFZwrRGTFDpwiuiP6PMbnIT4vUGrs2oGoANt72QbHXq9S8PSJnazOshM5ZjqT2NG7j3AEqGa/xWxDi2fNFwBT4jc3l2vEI2v8WENdyTyN2r5QeFmJMYzwrOPqhEYD5B/WEb2t4sIa7Wvv1RupmoFApWHZH8jo0k2EznYauPa4nVx7yUEYYM4KQYUX85Yzmenik5jCa45bnUl793nttYXvq4KXZWWgScu2XlILWMaLNa0AADsAGgXaiAsTUsMUGqzP5VU6NAivsBmfDa42GwuQssiD41oa3K0aBfURAWFncJYcqE06anqFLRIjtXOdCaSeWpI1WaRB1y0CDKy7ZeWhhrGANa0CwAGgAHIAaLsREBERAREQEREBERAREQEREBdUeWgTOX8ogtdlcHNzAGzhsRfYjkV2oghTwjsQxIMtL4egRLdJ+lijtaDZgPdmDj52hbLwPwvBomEGVGJDHTTQ6RzuYYf1bR3Ws7zu7got8IKI5/EDK7yYDAPN1j7SVYuiwWS1GgQIQs1sJjQO4NACD2oiIIXxJwcqM7jd9XoM9Cl4TnNigm+ZkTc5WgW8YZhqLXtyUzMDsgEQgm2tu1ckQEREBERAREQEREBERAREQEREBERAREQEREBERAREQEREFdvCOp74GKpeoW6sWDl+kxxv9j2qbMCVNlXwbJzzHg5oLQ63xmjK8epwIWH4tYRfi7CjoMo28eEekhfKIFiz6Q27w1RLwj4jMwfEfQ8QteIBeSHWJMF+zgW75TbUAXBvoblBY9F4qbV6bVYAj02fhRWnmx4d7DosLivHmHsLSznz8+x0QDqwWEOe48tB4o03Ngg8+K+I9BwnWWUurmIHPZnzNbma0EkDNrfXKdgVs9PnZepSEOek35ocRoew2Iu1wuDYgEXB5hVfpMlVOK3EB0xMMIa5wdFI2hQhoGg9thlHade0q0sKEyDCEKE0BrQAAOQGgCDmiIgIiICIiAiIgIiICIiAiIgIiICIiAiIgIiICIiAiIgLRsb8LqDi2MZx4dAjneLD8rsztOjvPodtbBbyot4zY6rWDpqVh0Z0MCK15dnZm8UttbXvQahN8AKsx9pOtwHD5bXM+wZl7aTwAidMHVmuDLzbBZqfM52g+qVOii7H+Oq1QeIslQpB0PoYwhZ8zbnrxXMdY300AQb3hrDlKwxThIUaVDG7k7uce1xOpPs2FhossiICIiAiIgIiICIiAiIgIiICIiAiIgIiICIiAiIgIiICIiAoG8Jf3/I+hE9rFPKgbwl/f8j6ET2sQTyoI4u/DNTPRl/v3qd1BHF34ZqZ6Mv9+9BO6IiAiIgIiICIiAiIgIiICIiAiIgIiICIiAiIgIiICIiAiIgKBvCX9/yPoRPaxTyoG8Jf3/I+hE9rEE8qCOLvwzUz0Zf796ndQRxd+GamejL/AH70E7oiICIiAiIgIiICIiAiIgIiICIiAiIgIiICIiAiIgIiICIiAoT8IekVOpz0kabTo0UNZEzdHDc61y217A2U2LC4jxZQcMww+t1JkMnZupce8MaC4jvtZBmlCnFOk1Kc4t06blKdGfDaIGZ7Ybi1tozybuAsLDVZyY46YSgxckODNPHxmw22/wCTwfsWcoXFLCFbjCBAqghvOzYoLPVc9W/de6Dc0REBERAREQEREBERAREQEREBERAREQEREBERAREQEREBERBoHFzH3/h1KEvTyDNRgcl9QxuxeRz7Gg6E9oBBirAnDSrY8imu1+deyC83znWJFOxy32HLMb7WAPLH41jRcZ8XHyRe7K6YbLN+S1rshI7r5n+tWflJaDJyrJWVhhrGNDWtGwAFgB5gg0WW4N4IgwRDiUx7z8Z0Z9z9VwH2LVcY8C5R8q6ZwnMObEGvQxHXa7ua7dp9K4J5gaqaUQV54ScQ56gVduGMSPd0Jd0bc/jQH3yhpvs2/VIPi76C6sMq7+EVQoUjiGDWIDLflDCH2Hlw7C/ra5o+iVMfDasvr2B5SoRnEvMPK8ncuYSxxPnLb+tBsqIiAiIgIiICIiAiIgIiICIiAiIgIiICIiAiIgIiICIiCrmBetxnh9Nv+VRb+fr/AIq0aq5jmBGwVxadPNYcojtmWcszXOzuA7r52epWbkJyXqMkydk4gcyI0Oa4cwRcIPQiIgh7wk8v5glL79MbebLr+Cz3AbN7nMLN+8iW+sfxuo48IivwqhiODR5d9xLNJeQfLfYkeprW/WI5KZ+HVGfh/BUpTYzbPbDzPB5OeS9w9RcR6kGxoiICIiAiIgIiICIiAiIgIiICIiAiIgIiICIiAiIgIiINH4qYDh41pAMu4NmYVzCcdjfdju42FjyPcTeHsGY9r3DacdQ63IPdCDtYL+q6GSdXQzqLHe3iu3BFyTZlYyuYfo+IIHQVmnQ4oG2Yaj0XeM31EINMluNeDY0ERIsxGhn4roRJ/wCNx9q1TGPHWG+VdK4TlHhxBHTRQBl72s1uewutbsK26LwXwXEfmZJxWjsEV1vtJP2rNUHh3hOgxRHp9HZnGoe+7yD2jMTlPmsgijhHw2nqpVG4mxPCeIYd0jGxL5or73D3X1y362vjabjewCIgIiICIiAiIgIiICIiAiIgIiIP/9k="/>
          <p:cNvSpPr>
            <a:spLocks noChangeAspect="1" noChangeArrowheads="1"/>
          </p:cNvSpPr>
          <p:nvPr/>
        </p:nvSpPr>
        <p:spPr bwMode="auto">
          <a:xfrm>
            <a:off x="2159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itle 1">
            <a:extLst>
              <a:ext uri="{FF2B5EF4-FFF2-40B4-BE49-F238E27FC236}">
                <a16:creationId xmlns:a16="http://schemas.microsoft.com/office/drawing/2014/main" id="{455E3BFD-C864-45F1-9C01-816587573582}"/>
              </a:ext>
            </a:extLst>
          </p:cNvPr>
          <p:cNvSpPr txBox="1">
            <a:spLocks/>
          </p:cNvSpPr>
          <p:nvPr/>
        </p:nvSpPr>
        <p:spPr>
          <a:xfrm>
            <a:off x="347198" y="160337"/>
            <a:ext cx="8381999" cy="838200"/>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a:scene3d>
              <a:camera prst="orthographicFront"/>
              <a:lightRig rig="soft" dir="t">
                <a:rot lat="0" lon="0" rev="15600000"/>
              </a:lightRig>
            </a:scene3d>
            <a:sp3d extrusionH="57150" prstMaterial="softEdge">
              <a:bevelT w="25400" h="38100"/>
            </a:sp3d>
          </a:bodyPr>
          <a:lstStyle>
            <a:lvl1pPr algn="l" defTabSz="685800" rtl="0" eaLnBrk="1" latinLnBrk="0" hangingPunct="1">
              <a:lnSpc>
                <a:spcPct val="90000"/>
              </a:lnSpc>
              <a:spcBef>
                <a:spcPct val="0"/>
              </a:spcBef>
              <a:buNone/>
              <a:defRPr sz="4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b="1" dirty="0">
                <a:solidFill>
                  <a:schemeClr val="accent4"/>
                </a:solidFill>
                <a:latin typeface="Times New Roman" panose="02020603050405020304" pitchFamily="18" charset="0"/>
                <a:cs typeface="Times New Roman" panose="02020603050405020304" pitchFamily="18" charset="0"/>
              </a:rPr>
              <a:t>Monosaccharide</a:t>
            </a:r>
            <a:endParaRPr lang="en-US" b="1" dirty="0">
              <a:ln/>
              <a:solidFill>
                <a:schemeClr val="accent4"/>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4088E7AF-FD81-49B6-97E8-8A345A8510AF}"/>
              </a:ext>
            </a:extLst>
          </p:cNvPr>
          <p:cNvPicPr>
            <a:picLocks noChangeAspect="1"/>
          </p:cNvPicPr>
          <p:nvPr/>
        </p:nvPicPr>
        <p:blipFill>
          <a:blip r:embed="rId2"/>
          <a:stretch>
            <a:fillRect/>
          </a:stretch>
        </p:blipFill>
        <p:spPr>
          <a:xfrm>
            <a:off x="7995669" y="5085492"/>
            <a:ext cx="707197" cy="603556"/>
          </a:xfrm>
          <a:prstGeom prst="rect">
            <a:avLst/>
          </a:prstGeom>
        </p:spPr>
      </p:pic>
      <p:pic>
        <p:nvPicPr>
          <p:cNvPr id="12" name="Picture 11">
            <a:extLst>
              <a:ext uri="{FF2B5EF4-FFF2-40B4-BE49-F238E27FC236}">
                <a16:creationId xmlns:a16="http://schemas.microsoft.com/office/drawing/2014/main" id="{5EECF5D3-51DC-4F0B-9DE3-BBDFEDD4B70D}"/>
              </a:ext>
            </a:extLst>
          </p:cNvPr>
          <p:cNvPicPr>
            <a:picLocks noChangeAspect="1"/>
          </p:cNvPicPr>
          <p:nvPr/>
        </p:nvPicPr>
        <p:blipFill>
          <a:blip r:embed="rId3"/>
          <a:stretch>
            <a:fillRect/>
          </a:stretch>
        </p:blipFill>
        <p:spPr>
          <a:xfrm>
            <a:off x="7953641" y="6028896"/>
            <a:ext cx="846499" cy="838200"/>
          </a:xfrm>
          <a:prstGeom prst="rect">
            <a:avLst/>
          </a:prstGeom>
        </p:spPr>
      </p:pic>
      <p:pic>
        <p:nvPicPr>
          <p:cNvPr id="14" name="Picture 13">
            <a:extLst>
              <a:ext uri="{FF2B5EF4-FFF2-40B4-BE49-F238E27FC236}">
                <a16:creationId xmlns:a16="http://schemas.microsoft.com/office/drawing/2014/main" id="{BCA6A5BC-FFD8-45B0-A5B2-B203FB4138DB}"/>
              </a:ext>
            </a:extLst>
          </p:cNvPr>
          <p:cNvPicPr>
            <a:picLocks noChangeAspect="1"/>
          </p:cNvPicPr>
          <p:nvPr/>
        </p:nvPicPr>
        <p:blipFill>
          <a:blip r:embed="rId4"/>
          <a:stretch>
            <a:fillRect/>
          </a:stretch>
        </p:blipFill>
        <p:spPr>
          <a:xfrm>
            <a:off x="7270735" y="2172458"/>
            <a:ext cx="846499" cy="1522509"/>
          </a:xfrm>
          <a:prstGeom prst="rect">
            <a:avLst/>
          </a:prstGeom>
        </p:spPr>
      </p:pic>
    </p:spTree>
    <p:extLst>
      <p:ext uri="{BB962C8B-B14F-4D97-AF65-F5344CB8AC3E}">
        <p14:creationId xmlns:p14="http://schemas.microsoft.com/office/powerpoint/2010/main" val="361233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3681" y="998538"/>
            <a:ext cx="8381999" cy="5554662"/>
          </a:xfrm>
        </p:spPr>
        <p:style>
          <a:lnRef idx="1">
            <a:schemeClr val="accent1"/>
          </a:lnRef>
          <a:fillRef idx="2">
            <a:schemeClr val="accent1"/>
          </a:fillRef>
          <a:effectRef idx="1">
            <a:schemeClr val="accent1"/>
          </a:effectRef>
          <a:fontRef idx="minor">
            <a:schemeClr val="dk1"/>
          </a:fontRef>
        </p:style>
        <p:txBody>
          <a:bodyPr>
            <a:normAutofit/>
          </a:bodyPr>
          <a:lstStyle/>
          <a:p>
            <a:pPr lvl="1">
              <a:buClr>
                <a:schemeClr val="hlink"/>
              </a:buClr>
              <a:buFont typeface="Wingdings" pitchFamily="2" charset="2"/>
              <a:buChar char="§"/>
            </a:pPr>
            <a:endParaRPr lang="en-GB" dirty="0"/>
          </a:p>
          <a:p>
            <a:pPr lvl="1" algn="justLow">
              <a:buClr>
                <a:schemeClr val="hlink"/>
              </a:buClr>
              <a:buFont typeface="Wingdings" pitchFamily="2" charset="2"/>
              <a:buChar char="§"/>
            </a:pPr>
            <a:endParaRPr lang="en-GB" dirty="0">
              <a:solidFill>
                <a:schemeClr val="accent4"/>
              </a:solidFill>
              <a:latin typeface="Times New Roman" panose="02020603050405020304" pitchFamily="18" charset="0"/>
              <a:cs typeface="Times New Roman" panose="02020603050405020304" pitchFamily="18" charset="0"/>
            </a:endParaRPr>
          </a:p>
          <a:p>
            <a:pPr lvl="1" algn="justLow">
              <a:buClr>
                <a:schemeClr val="hlink"/>
              </a:buClr>
              <a:buFont typeface="Wingdings" pitchFamily="2" charset="2"/>
              <a:buChar char="§"/>
            </a:pPr>
            <a:endParaRPr lang="en-US" dirty="0">
              <a:solidFill>
                <a:schemeClr val="accent4"/>
              </a:solidFill>
              <a:latin typeface="Times New Roman" panose="02020603050405020304" pitchFamily="18" charset="0"/>
              <a:cs typeface="Times New Roman" panose="02020603050405020304" pitchFamily="18" charset="0"/>
            </a:endParaRPr>
          </a:p>
        </p:txBody>
      </p:sp>
      <p:sp>
        <p:nvSpPr>
          <p:cNvPr id="6" name="AutoShape 5" descr="data:image/jpeg;base64,/9j/4AAQSkZJRgABAQAAAQABAAD/2wCEAAkGBwgHBhUIBwgVFgkXGB8bGRgYGRseIRwhHhsgISApIyEkHSggHSYxHiMgIjEjJzU3Ljo6IiE/OD8vOC0tMS0BCgoKBQUFDgUFDisZExkrKysrKysrKysrKysrKysrKysrKysrKysrKysrKysrKysrKysrKysrKysrKysrKysrK//AABEIAOIAyAMBIgACEQEDEQH/xAAcAAEAAgMBAQEAAAAAAAAAAAAABgcEBQgDAgH/xAA/EAACAQIFAgMDCQYEBwAAAAAAAQIDEQQFBhIhBzEiQVETFmEUFTJCVXGBlNIIIzdScrNigpHBFyUmMzZWdP/EABQBAQAAAAAAAAAAAAAAAAAAAAD/xAAUEQEAAAAAAAAAAAAAAAAAAAAA/9oADAMBAAIRAxEAPwC8QAAAAAAAAAAAAAAAAAAAAAAAAAANfn2dYDT+VyzLNa2zCxtd2b7uy4XL5NgVj+0J8r9w18mv7H28Pa9vo2la/wDn29gNHkWE1T1VxDznH5pUwen3uhGlQqSTnHm6/lfPDlJc82Rs8V0kxmS5d/0TqjFUsUp79k6lqcml5qEUr8LlprizXpP9Hew908J8l2+y9hTtttb6Cv247m4AhnTfWr1ThqmCzGh7PO8M9leHk2m1ePPa6aa8n96uIXp6pUj+0Ri4Rm1Fwd1fvanTtf1AFzgAAAAAAAAAAAAAAAAAAAAAAAAAAYeb5Xgs6y6eX5nh1PCzVpRf+3mn5prk0PUTWuF0Rk8cbWoqpiJy2wpb9rl/M77ZcJd3bzS80Z2j9U5dq7KPnLKnL2e5xlGStKMlZ2fLXZp8PzArXLcy1f0swfyLNsqeL09B2hVpu0qcd8uZLxW8PO12S4W4yanVjN9TRlhNAaaq1MQknKpV22hdvvFNx5SdryXnw7FugCDdK9EVNJ5dPEZnPfnVeV6s927s20k2r+d2/N/cgTkAAAAAAAAAAAAAAAAAAAAAAAAAD5qVIUqbqVZpU0rtt2SS7tvyPorDrlrSWn8lWT4Fv5diYu8uPBT7S7rly5ivxfkrhV/UHNsw6idQVleWWlShOVGgk1Z2filfc4u9m9y8lEu/NMdlvTPQUUmttKChTVre0qNel7u8ryfN7X9CGdAdFzwGEep8f/3qsdtGPHEH3k36t8JcWSfe/EU64arr6h1ItOZcnLDUJqO2Npe0qvji13dX2be97gTTo71A1Hq7M6uDzTD05YaEdzqxi4uLdlFceF3tLjh9/QtojXT3S1LSGmYZZGV678dWXrOSV/wVlFfBIkoAAAAAAAAAAAAAAAAAAAAAAAAAAAY2Y47D5bgJ47G1FHD04uUm/JJXOYaMsd1Y6jReJpqnCb8Sh9SlD4tcytxe3d9kuCedfNcTw8VpjKsRHxRbxNrNpO22N78XV21a/wBH4km6I6Tnp3S3yvG0orHYh727K6hZbI3u7/zf5vgBsOoGocFoHR23LnCniLbcPTSXe6vaL7xV+fS69UVZ+z9pT5yzieoMXTi8JQe2Ckk71Gr3XPDirO/+JWNL1Mz/ABmvdb/N+UU5VKEJulQhFxkpO6UpRa4tLane9rK/qdJ5DlWHyTJ6WW4SKVOnBR4VrtLl29W7v8QM8AAAAAAAAAAAAAAAAAAAAAAAAAADU6pz7C6ZyKpm2Nf7uC4XPik+Irs7Xdlc2xF+oejqGtch+bq2JlTqRlvpyVrblGSW5W5j4n2swKJ6VadxmudaPNM0rynRozjVrTlZucr3hFp+TcXfi1k1xwWl1x1gsg0/81YWbWPxMZJNbXtgnFS3Ju63JtJ28n6G/wBFaawmgNKSo1KkZzipVKtSMLOVk36tuy4RRNL2/Vjqavb3hhpt/RSUoUoXt3bW61k3zy+zSsBN/wBnvSOIw0Z6mx1PbGcXCimuWrpuafo/or15+F7sPLCYahgsNHDYSjGFCCSjGKskl2SXkeoAAAAAABEP+J2iv/YKf+k/0kky3NMvzWi6+V46lWpJ2cqc4zSdk7Xi2r2adviBlgAAAAAAAAAAAAAAAAAACPan1tp7S8f+bZjBVrr93FqU+ez2LxJfF8GLp/qNpTP24YPNoRq7lFQqtU5Scu21Sa3c8cf7oCT16NPEUJUK8FKlJOMk+zTVmv8AQ1ORaTyLT+Jnicny2FKtU+k4+nHC9FwnZcXN0AAAAAAAAAKP6EabyDOdK1q+cZXRq11iHFSqRTaXs4O3PldsytMUfmbrJUyrSFZSyWUHOvBS3wpv61rcQkpqKs/ivREX6U9NMo1ppyrj8wxdeGJjVlTjscNvEINNpwbfMn5olvSKjS0XqXE6QzmlTjmk2qlKsmv3sLcRXmuzkl8ZenIXCAQTqvnOrMowFB6Py+dSpKb9pKFP2jikuFs2t2bbe7y228wJ2Dnv306v/ZGI/JS/QPfTq/8AZGI/JS/QB0IDnv306v8A2RiPyUv0D306v/ZGI/JS/QB0IDnv306v/ZGI/JS/QPfTq/8AZGI/JS/QB0IDnv306v8A2RiPyUv0D306v/ZGI/JS/QB0IDnv306v/ZGI/JS/QXxk1XEVsoo1cbFrFSpwc01tak4pyuvLm/AGYQnqvrRaO0/vw01851bqimr9mtzfDVkmuH3uibFP/tD4PFLDYLOaWFjUw2HqT9pGSbj4/ZuO5L6j2OL5XdLzA32j+luVZflzqanoxxeb1LSqVKvjSaXCju5svV8v7rJZuedLNI5vgvkyyyNCV01Ogowlx5X2tNfBolmW4/DZpl8Mdgqqlh6kVKLXozJA8cHh1hMHDDKpKShFR3Sd5Oytdvzb7tnsAAAAAAAAABB+kekcfo7Tk8DmlSDrzrOp4G2knGMVy0v5b/ifnUrRuMz+ph83yDEKnnuGlenJ2UZJtNqTs3xa68uZJrnicgDHy75X8gh85OHyzat+xNR3W5sm27X9WZAAAAAAAAAAAAAAAAMbMsBhc0wE8Dj6SnhqkXGUXflP7uV96MkAVCtFa90jJ4bRGdwqZUoycadbbuTcm7JbdrfbxXS5fY9MNlPVzNvZxzLOqOGoOSc3BR3xXN+IxtL7r27FtADzw1J0MPGi6spOMUt0rXlZWu7JK77ux6AAAAAAAAAAAAAAAAAAAAAAAAAAAAAAAA0urNTZdpPKHmWazap9oqKbcpWbSXkm7Pl2RujX5/lGHz3JquV4xfuakHF/D0f4PkDWaH1llms8tljMtbjOMrTpya3Q9LpeTSun24fmnaRnK/T3PsT081w6OdUp06V/ZV4Xfh54k0r79vdW7pu3fnqhcq6AAAAAAAAAAAAAAAAAAAAAAAAAAAAAAAAApjr9oupjKEdS5ZRW+mmq9tq8K5jLyba+i+75jbsza9B9XRzjT/zHi6jePw64v9an9Xm3lfbbv2/CzcTh6OLw8sPiaSlRkmpRkrpp9015nLuY0cb0n6jbsHNVIQ8UU2/HSnfiTSXNvNK11e3kB1ODDyjMsLnGWU8xwE28NUipRbTXD+D7GYAAAAAAAAAAAAAAAAAAAAAAAAAAAAAACuOtujKmpsgWPwV3j8MpSjHi04uzmnxe6Ubrn19eLHAFEfs/6zqRxD0tmFW9JpyoOT5TX0oK7ta3iSX+Lvfi9zmTq1pnGaL1gs3yyrOOHrTlVpzTScJ3vKPFrWurfB+dmX1oTU+H1dpunmlCyqfRqRX1Zr6StdtLzV+bNASEAAAAAAAAAAAAAAAAAAAAAAAAAAAAAAAEa6haXhq/S9TK7pYjiVKT7RnHt5NpPlO3Nmyi+iOq5ac1Q8rx9ZxwOIag04t2qXtD+nl7W/uv2uumSlOq/SrM871Is101hotVbKspVErS5TlZ/Vsle13fsgLrBr9P4fGYTI6OGzKpGWMhTjGbjezaVvPl/ezYAAAAAAAAAAAAAAAAAAAAAAAAAAAAAAAAAARbqXqLGaW0jUzbLoQeIjKCSmm14pJPhNPs/UlIAEH6t6uzHRmn6ePyqlTlVnWUGqik1ZwnLylHm8UAJwAAAAAAAAAAAAAAAAAAAAAAAAAAAAAr/rt/Det/XT/uRNZDrNTqQU6ek8a4NXTUe6Zs+u38N639dP8AuRJ+koq0VwBzt1c16tVafp4JZHiKG2sp7qqsnaE1ZfHm/wCDBMv2j/8Aw2h/9Uf7VQAWwAAAAAAAAAAAAAAAAAAAAAAAAAAAAAr/AK7fw3rf10/7kSwAAK6690qc+ndSc6aco1Kbi2uz3W49OG1+LAAH/9k="/>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8" descr="data:image/jpeg;base64,/9j/4AAQSkZJRgABAQAAAQABAAD/2wCEAAkGBwgHBhMIBwgUFRUWGB8bGRgYGCMfIBwfICIiHh0gICEkICgiICYmIh0fIzEtKCksMS4zICIzOTcuNyguLi4BCgoKBQUFDgUFDisZExkrKysrKysrKysrKysrKysrKysrKysrKysrKysrKysrKysrKysrKysrKysrKysrKysrK//AABEIANAA8wMBIgACEQEDEQH/xAAcAAEAAgIDAQAAAAAAAAAAAAAABwgFBgIDBAH/xABHEAABAgQEAgQHCwwCAwAAAAABAAIDBAURBhIhMQdBEyJRYQgyQnFygbEXNDdSYnOCkqGzwRQVIzNDU1WRk6PS06LRFiSU/8QAFAEBAAAAAAAAAAAAAAAAAAAAAP/EABQRAQAAAAAAAAAAAAAAAAAAAAD/2gAMAwEAAhEDEQA/AJxWh4l4sYdw1W4lIqEKYMSHlzFjGkdZoeLEvHJw5LfFVri+xsXi1Mw3i4LoIPmMKGglb3dMJfuZr+m3/NPd0wl+5mv6bf8ANZb3IsCfwL+9G/2J7kWBP4F/ejf7EHCl8XsGVGMIJqRhE7dKwtHrdq0eshb0x7YjA+G4EEXBGxHaFB/Evg9TafQ4tYwy57DBaXvhOdmaWDVxaT1gQLnUm9uXPu8HbFEzMtjYbm4pcIbelg38lt7Pbfsu5pA73eoJsREQEREBERAREQEREBERAREQEREBaTizifQcKVc0uqQo5eGh12MBFjtqXDs7FuyrL4QHwgn5mH+KCS/d0wl+5mv6bf8ANPd0wl+5mv6bf81kpbhJgZ8u17qHqWgn9NF7PnF2e5FgT+Bf3o3+xB003jFgyeiiG6ffCJ26SGQPWRcD1my3uBGhTMBseXitc1wBa5puCDsQRoQocx/wXpbKPEqGFs8OJDaXdEXFzXgakAm7g622pBtbS9xjfB2xNMifi4amIhMMsMSFc+K4EZgO5wObzg9pQSzjPF1NwdT2T1WZELXvyDo2gm9i7W5GlmlcsG4sp2MaY6oUpkQMbEMM9IADcBruROlnD7Vo/hHQnvwXBiNbo2ZbfuuyIPbp613eDvLxIOA3xIg0iTL3N82Vjfa0oJQREQFVzi38L0x6cD7uGrRqrHGVr38VJpkI6kwgPP0UOyC06Kuvuc8Uf4i//wCs/wDa1vFNLx9hdodWpmaaxxsHiO5zCey4cQD3GxNignritiqn4ewnHgx47emjQ3Q4cO93EuBbmt8Vt7knTS25AUYeDfS48TEMxVsp6NkLo79rnua6w7bBhv2XHasVw54bSmNWmdmsSM0N4kKGCYov8YvAA9IB471YegUSn4epbabSZcMht5cyeZJ3JPagyKIiAiIgIiICIiAiIgIiICIiAiIgKsvhAfCCfmYf4qzSrL4QHwgn5mH+KCykn70Z6I9i7lXOHw74nuhhzKi+xGn/ALZ/7WBxPReIWGIPT1iYmhD26Rsdz269pDjl7Ota6CwmPsV0/CuH4sxNx29I5jhCh36z3EWFhva+55BQp4PNMjTWNHz7WnJAhHMeWZ/VaPWMx+iV4eHnD+BjqKY81iVgcNXwgHOi22uc1h2dYZgLjzKxOGMOUzC9KbTaPAysGpJ1c53NzjzJ+zQCwACDw8QsNxMWYUi0iBFax7iwtc69gWuBO2uwI9a7cCYfdhbCkCjRIoe6GHZnDYlzi42+tZZ9EBERAVXOLfwvTHpwPu4atGqucW/hemPTgfdw0Fo15anT5Sq098hUIAfDiNLXNPMH2HmDuDqvUiCqddkKxwqx1nkIx6pzQnnaLDPkuAtf4rhpqLi2hVlcKYgk8UUGFV5A9V41ad2uGjmnvB/nodisHxUwazGGGnQoLB+UQrvgnv8AKZfseBbzhp5KGeC+MX4WxGaTU3FsCO4NcHadHE2a4jlfxXbcifFQWMrFUkqJTIlSqccMhQxdzj/Id5JJAA5khcqXU5GryTZ2lzbIsN2zmG483cRzB1C8uJcP07E1JdTKtCLobiDo4ggjYgjs77juUK1Th/jDh3POq2C518aF5TWjr2HJ8PaIBfca7mzUE/ooqwPxppVXtKYja2VjbZ7/AKJx851h/SuPlclKjHNewPY4EHUEc0H1ERAREQEREBERAREQEWr4yx7QcIQrVKazRbXbBZq89lx5I73W7rqIZmuY84sxnSdGl+glL2dZxDLdkSJa79/FaOzq80Fhgbi4VZfCA+EE/Mw/xVhMK0uaouHoFMnZ7p3wmZeky5bgbC1zsLNvztdV78ID4QT8zD/FBZST96M9EexJuVgTsq6Vm4Qex4LXNcLgg6EFJP3oz0R7F3IKsY0oVS4Y42bM0qM5rL9JLxO1vNju218rhzBB8qysRgfE8ri7DsOqytgT1YjL3yPHjN/EdoIK83EbCUHGOGXyBAEVvXguPJ4GgJ7HeKfPfcBQJwrxZHwPix0lVLtgxHdFHaf2bgbB57MhuD3E7kBBaNF8BBFwV9QEREBYeewth+oTpnZ6iy8SIbXe6G0uNgALki+gAHqWYRAREQFg5nB2GZuYdMTNAlXPeS5znQmkknUkm2pJWcRBxYxsNgYwWAFgFyREGk434ZUHFodHfC6GYP7aGNSflt0D/sPeFFwfj3hBGs4dPJX73QtT9aE438xJ8qysOuMRjIjCyI0EEWIOoI7Cg03BPEugYta2DBjdDHP7GIbEn5B2fz210uQFuiijG3Bam1RxncMxBLRt8n7Jx7raw/Vcabc1rVD4gYywNVGUPGNNix2k5WXF4h2A6N+0XfY3NyBcbIJ8ReWfn5anU98/UIohw2NzPLvJA32vc+a9+Sr3iPiPirHlX/NGEYUWFDcbNZDNojx8Z7weqO0AhovYk7oLCzVRkZM2m5yGz0nhvtK5y01LzTc8rMMeO1rgfYoDkOAtamYfS1SswobjqQ1roh17T1df5rH13hJizCrTVKJO9LkF80AuZFaOZDdz9FxPcgskih3hDxUj1mabQMSxAYrv1Ua1s9tcr7aZrbHntvvtvFTFFZwrRGTFDpwiuiP6PMbnIT4vUGrs2oGoANt72QbHXq9S8PSJnazOshM5ZjqT2NG7j3AEqGa/xWxDi2fNFwBT4jc3l2vEI2v8WENdyTyN2r5QeFmJMYzwrOPqhEYD5B/WEb2t4sIa7Wvv1RupmoFApWHZH8jo0k2EznYauPa4nVx7yUEYYM4KQYUX85Yzmenik5jCa45bnUl793nttYXvq4KXZWWgScu2XlILWMaLNa0AADsAGgXaiAsTUsMUGqzP5VU6NAivsBmfDa42GwuQssiD41oa3K0aBfURAWFncJYcqE06anqFLRIjtXOdCaSeWpI1WaRB1y0CDKy7ZeWhhrGANa0CwAGgAHIAaLsREBERAREQEREBERAREQEREBdUeWgTOX8ogtdlcHNzAGzhsRfYjkV2oghTwjsQxIMtL4egRLdJ+lijtaDZgPdmDj52hbLwPwvBomEGVGJDHTTQ6RzuYYf1bR3Ws7zu7got8IKI5/EDK7yYDAPN1j7SVYuiwWS1GgQIQs1sJjQO4NACD2oiIIXxJwcqM7jd9XoM9Cl4TnNigm+ZkTc5WgW8YZhqLXtyUzMDsgEQgm2tu1ckQEREBERAREQEREBERAREQEREBERAREQEREBERAREQEREFdvCOp74GKpeoW6sWDl+kxxv9j2qbMCVNlXwbJzzHg5oLQ63xmjK8epwIWH4tYRfi7CjoMo28eEekhfKIFiz6Q27w1RLwj4jMwfEfQ8QteIBeSHWJMF+zgW75TbUAXBvoblBY9F4qbV6bVYAj02fhRWnmx4d7DosLivHmHsLSznz8+x0QDqwWEOe48tB4o03Ngg8+K+I9BwnWWUurmIHPZnzNbma0EkDNrfXKdgVs9PnZepSEOek35ocRoew2Iu1wuDYgEXB5hVfpMlVOK3EB0xMMIa5wdFI2hQhoGg9thlHade0q0sKEyDCEKE0BrQAAOQGgCDmiIgIiICIiAiIgIiICIiAiIgIiICIiAiIgIiICIiAiIgLRsb8LqDi2MZx4dAjneLD8rsztOjvPodtbBbyot4zY6rWDpqVh0Z0MCK15dnZm8UttbXvQahN8AKsx9pOtwHD5bXM+wZl7aTwAidMHVmuDLzbBZqfM52g+qVOii7H+Oq1QeIslQpB0PoYwhZ8zbnrxXMdY300AQb3hrDlKwxThIUaVDG7k7uce1xOpPs2FhossiICIiAiIgIiICIiAiIgIiICIiAiIgIiICIiAiIgIiICIiAoG8Jf3/I+hE9rFPKgbwl/f8j6ET2sQTyoI4u/DNTPRl/v3qd1BHF34ZqZ6Mv9+9BO6IiAiIgIiICIiAiIgIiICIiAiIgIiICIiAiIgIiICIiAiIgKBvCX9/yPoRPaxTyoG8Jf3/I+hE9rEE8qCOLvwzUz0Zf796ndQRxd+GamejL/AH70E7oiICIiAiIgIiICIiAiIgIiICIiAiIgIiICIiAiIgIiICIiAoT8IekVOpz0kabTo0UNZEzdHDc61y217A2U2LC4jxZQcMww+t1JkMnZupce8MaC4jvtZBmlCnFOk1Kc4t06blKdGfDaIGZ7Ybi1tozybuAsLDVZyY46YSgxckODNPHxmw22/wCTwfsWcoXFLCFbjCBAqghvOzYoLPVc9W/de6Dc0REBERAREQEREBERAREQEREBERAREQEREBERAREQEREBERBoHFzH3/h1KEvTyDNRgcl9QxuxeRz7Gg6E9oBBirAnDSrY8imu1+deyC83znWJFOxy32HLMb7WAPLH41jRcZ8XHyRe7K6YbLN+S1rshI7r5n+tWflJaDJyrJWVhhrGNDWtGwAFgB5gg0WW4N4IgwRDiUx7z8Z0Z9z9VwH2LVcY8C5R8q6ZwnMObEGvQxHXa7ua7dp9K4J5gaqaUQV54ScQ56gVduGMSPd0Jd0bc/jQH3yhpvs2/VIPi76C6sMq7+EVQoUjiGDWIDLflDCH2Hlw7C/ra5o+iVMfDasvr2B5SoRnEvMPK8ncuYSxxPnLb+tBsqIiAiIgIiICIiAiIgIiICIiAiIgIiICIiAiIgIiICIiCrmBetxnh9Nv+VRb+fr/AIq0aq5jmBGwVxadPNYcojtmWcszXOzuA7r52epWbkJyXqMkydk4gcyI0Oa4cwRcIPQiIgh7wk8v5glL79MbebLr+Cz3AbN7nMLN+8iW+sfxuo48IivwqhiODR5d9xLNJeQfLfYkeprW/WI5KZ+HVGfh/BUpTYzbPbDzPB5OeS9w9RcR6kGxoiICIiAiIgIiICIiAiIgIiICIiAiIgIiICIiAiIgIiINH4qYDh41pAMu4NmYVzCcdjfdju42FjyPcTeHsGY9r3DacdQ63IPdCDtYL+q6GSdXQzqLHe3iu3BFyTZlYyuYfo+IIHQVmnQ4oG2Yaj0XeM31EINMluNeDY0ERIsxGhn4roRJ/wCNx9q1TGPHWG+VdK4TlHhxBHTRQBl72s1uewutbsK26LwXwXEfmZJxWjsEV1vtJP2rNUHh3hOgxRHp9HZnGoe+7yD2jMTlPmsgijhHw2nqpVG4mxPCeIYd0jGxL5or73D3X1y362vjabjewCIgIiICIiAiIgIiICIiAiIgIiIP/9k="/>
          <p:cNvSpPr>
            <a:spLocks noChangeAspect="1" noChangeArrowheads="1"/>
          </p:cNvSpPr>
          <p:nvPr/>
        </p:nvSpPr>
        <p:spPr bwMode="auto">
          <a:xfrm>
            <a:off x="2159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itle 1">
            <a:extLst>
              <a:ext uri="{FF2B5EF4-FFF2-40B4-BE49-F238E27FC236}">
                <a16:creationId xmlns:a16="http://schemas.microsoft.com/office/drawing/2014/main" id="{455E3BFD-C864-45F1-9C01-816587573582}"/>
              </a:ext>
            </a:extLst>
          </p:cNvPr>
          <p:cNvSpPr txBox="1">
            <a:spLocks/>
          </p:cNvSpPr>
          <p:nvPr/>
        </p:nvSpPr>
        <p:spPr>
          <a:xfrm>
            <a:off x="347198" y="160337"/>
            <a:ext cx="8381999" cy="838200"/>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a:scene3d>
              <a:camera prst="orthographicFront"/>
              <a:lightRig rig="soft" dir="t">
                <a:rot lat="0" lon="0" rev="15600000"/>
              </a:lightRig>
            </a:scene3d>
            <a:sp3d extrusionH="57150" prstMaterial="softEdge">
              <a:bevelT w="25400" h="38100"/>
            </a:sp3d>
          </a:bodyPr>
          <a:lstStyle>
            <a:lvl1pPr algn="l" defTabSz="685800" rtl="0" eaLnBrk="1" latinLnBrk="0" hangingPunct="1">
              <a:lnSpc>
                <a:spcPct val="90000"/>
              </a:lnSpc>
              <a:spcBef>
                <a:spcPct val="0"/>
              </a:spcBef>
              <a:buNone/>
              <a:defRPr sz="4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b="1" dirty="0">
                <a:solidFill>
                  <a:schemeClr val="accent4"/>
                </a:solidFill>
                <a:latin typeface="Times New Roman" panose="02020603050405020304" pitchFamily="18" charset="0"/>
                <a:cs typeface="Times New Roman" panose="02020603050405020304" pitchFamily="18" charset="0"/>
              </a:rPr>
              <a:t>Monosaccharide</a:t>
            </a:r>
            <a:endParaRPr lang="en-US" b="1" dirty="0">
              <a:ln/>
              <a:solidFill>
                <a:schemeClr val="accent4"/>
              </a:solidFill>
              <a:latin typeface="Times New Roman" panose="02020603050405020304" pitchFamily="18" charset="0"/>
              <a:cs typeface="Times New Roman" panose="02020603050405020304" pitchFamily="18" charset="0"/>
            </a:endParaRPr>
          </a:p>
        </p:txBody>
      </p:sp>
      <p:pic>
        <p:nvPicPr>
          <p:cNvPr id="2" name="Picture 1" descr="Graphical user interface, text&#10;&#10;Description automatically generated">
            <a:extLst>
              <a:ext uri="{FF2B5EF4-FFF2-40B4-BE49-F238E27FC236}">
                <a16:creationId xmlns:a16="http://schemas.microsoft.com/office/drawing/2014/main" id="{4743A427-4FE0-4671-9D83-283B362518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1684337"/>
            <a:ext cx="6858000" cy="4106863"/>
          </a:xfrm>
          <a:prstGeom prst="rect">
            <a:avLst/>
          </a:prstGeom>
        </p:spPr>
      </p:pic>
    </p:spTree>
    <p:extLst>
      <p:ext uri="{BB962C8B-B14F-4D97-AF65-F5344CB8AC3E}">
        <p14:creationId xmlns:p14="http://schemas.microsoft.com/office/powerpoint/2010/main" val="3145254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3681" y="312738"/>
            <a:ext cx="8381999" cy="6240462"/>
          </a:xfrm>
        </p:spPr>
        <p:style>
          <a:lnRef idx="1">
            <a:schemeClr val="accent1"/>
          </a:lnRef>
          <a:fillRef idx="2">
            <a:schemeClr val="accent1"/>
          </a:fillRef>
          <a:effectRef idx="1">
            <a:schemeClr val="accent1"/>
          </a:effectRef>
          <a:fontRef idx="minor">
            <a:schemeClr val="dk1"/>
          </a:fontRef>
        </p:style>
        <p:txBody>
          <a:bodyPr>
            <a:normAutofit/>
          </a:bodyPr>
          <a:lstStyle/>
          <a:p>
            <a:pPr lvl="1">
              <a:buClr>
                <a:schemeClr val="hlink"/>
              </a:buClr>
              <a:buFont typeface="Wingdings" pitchFamily="2" charset="2"/>
              <a:buChar char="§"/>
            </a:pPr>
            <a:endParaRPr lang="en-GB" dirty="0"/>
          </a:p>
          <a:p>
            <a:pPr lvl="1" algn="justLow">
              <a:buClr>
                <a:schemeClr val="hlink"/>
              </a:buClr>
              <a:buFont typeface="Wingdings" pitchFamily="2" charset="2"/>
              <a:buChar char="§"/>
            </a:pPr>
            <a:r>
              <a:rPr lang="en-GB" sz="2000" dirty="0">
                <a:solidFill>
                  <a:schemeClr val="accent2">
                    <a:lumMod val="75000"/>
                  </a:schemeClr>
                </a:solidFill>
                <a:latin typeface="Times New Roman" panose="02020603050405020304" pitchFamily="18" charset="0"/>
                <a:cs typeface="Times New Roman" panose="02020603050405020304" pitchFamily="18" charset="0"/>
              </a:rPr>
              <a:t>Disaccharides:</a:t>
            </a:r>
            <a:r>
              <a:rPr lang="en-GB" sz="2000" dirty="0">
                <a:latin typeface="Times New Roman" panose="02020603050405020304" pitchFamily="18" charset="0"/>
                <a:cs typeface="Times New Roman" panose="02020603050405020304" pitchFamily="18" charset="0"/>
              </a:rPr>
              <a:t> Give rise to two monosaccharide units upon hydrolysis</a:t>
            </a:r>
          </a:p>
          <a:p>
            <a:pPr marL="205740" lvl="1" indent="0" algn="justLow">
              <a:buClr>
                <a:schemeClr val="hlink"/>
              </a:buClr>
              <a:buNone/>
            </a:pPr>
            <a:r>
              <a:rPr lang="en-GB" sz="2000" dirty="0">
                <a:latin typeface="Times New Roman" panose="02020603050405020304" pitchFamily="18" charset="0"/>
                <a:cs typeface="Times New Roman" panose="02020603050405020304" pitchFamily="18" charset="0"/>
              </a:rPr>
              <a:t>   E.g.: </a:t>
            </a:r>
          </a:p>
          <a:p>
            <a:pPr lvl="2" algn="justLow">
              <a:buClr>
                <a:schemeClr val="hlink"/>
              </a:buClr>
              <a:buFont typeface="Wingdings" pitchFamily="2" charset="2"/>
              <a:buChar char="§"/>
            </a:pPr>
            <a:r>
              <a:rPr lang="en-GB" sz="1800" dirty="0">
                <a:solidFill>
                  <a:schemeClr val="accent4"/>
                </a:solidFill>
                <a:latin typeface="Times New Roman" panose="02020603050405020304" pitchFamily="18" charset="0"/>
                <a:cs typeface="Times New Roman" panose="02020603050405020304" pitchFamily="18" charset="0"/>
              </a:rPr>
              <a:t>Sucrose (glucose + fructose)</a:t>
            </a:r>
          </a:p>
          <a:p>
            <a:pPr lvl="2" algn="justLow">
              <a:buClr>
                <a:schemeClr val="hlink"/>
              </a:buClr>
              <a:buFont typeface="Wingdings" pitchFamily="2" charset="2"/>
              <a:buChar char="§"/>
            </a:pPr>
            <a:r>
              <a:rPr lang="en-GB" sz="1800" dirty="0">
                <a:solidFill>
                  <a:schemeClr val="accent4"/>
                </a:solidFill>
                <a:latin typeface="Times New Roman" panose="02020603050405020304" pitchFamily="18" charset="0"/>
                <a:cs typeface="Times New Roman" panose="02020603050405020304" pitchFamily="18" charset="0"/>
              </a:rPr>
              <a:t> Lactose (glucose + galactose) </a:t>
            </a:r>
          </a:p>
          <a:p>
            <a:pPr lvl="2" algn="justLow">
              <a:buClr>
                <a:schemeClr val="hlink"/>
              </a:buClr>
              <a:buFont typeface="Wingdings" pitchFamily="2" charset="2"/>
              <a:buChar char="§"/>
            </a:pPr>
            <a:r>
              <a:rPr lang="en-GB" sz="1800" dirty="0">
                <a:solidFill>
                  <a:schemeClr val="accent4"/>
                </a:solidFill>
                <a:latin typeface="Times New Roman" panose="02020603050405020304" pitchFamily="18" charset="0"/>
                <a:cs typeface="Times New Roman" panose="02020603050405020304" pitchFamily="18" charset="0"/>
              </a:rPr>
              <a:t>Maltose (glucose + glucose)</a:t>
            </a:r>
          </a:p>
          <a:p>
            <a:pPr lvl="1" algn="justLow">
              <a:buClr>
                <a:schemeClr val="hlink"/>
              </a:buClr>
              <a:buFont typeface="Wingdings" pitchFamily="2" charset="2"/>
              <a:buChar char="§"/>
            </a:pPr>
            <a:endParaRPr lang="en-GB" sz="2000" dirty="0">
              <a:latin typeface="Times New Roman" panose="02020603050405020304" pitchFamily="18" charset="0"/>
              <a:cs typeface="Times New Roman" panose="02020603050405020304" pitchFamily="18" charset="0"/>
            </a:endParaRPr>
          </a:p>
          <a:p>
            <a:pPr lvl="1" algn="justLow">
              <a:buClr>
                <a:schemeClr val="hlink"/>
              </a:buClr>
              <a:buFont typeface="Wingdings" pitchFamily="2" charset="2"/>
              <a:buChar char="§"/>
            </a:pPr>
            <a:r>
              <a:rPr lang="en-GB" sz="2000" dirty="0">
                <a:solidFill>
                  <a:srgbClr val="C00000"/>
                </a:solidFill>
                <a:latin typeface="Times New Roman" panose="02020603050405020304" pitchFamily="18" charset="0"/>
                <a:cs typeface="Times New Roman" panose="02020603050405020304" pitchFamily="18" charset="0"/>
              </a:rPr>
              <a:t>Oligosaccharides:</a:t>
            </a:r>
            <a:r>
              <a:rPr lang="en-GB" sz="2000" dirty="0">
                <a:latin typeface="Times New Roman" panose="02020603050405020304" pitchFamily="18" charset="0"/>
                <a:cs typeface="Times New Roman" panose="02020603050405020304" pitchFamily="18" charset="0"/>
              </a:rPr>
              <a:t> Yields less than ten monosaccharides. </a:t>
            </a:r>
          </a:p>
          <a:p>
            <a:pPr marL="205740" lvl="1" indent="0" algn="justLow">
              <a:buClr>
                <a:schemeClr val="hlink"/>
              </a:buClr>
              <a:buNone/>
            </a:pPr>
            <a:r>
              <a:rPr lang="en-GB" sz="2000" dirty="0">
                <a:latin typeface="Times New Roman" panose="02020603050405020304" pitchFamily="18" charset="0"/>
                <a:cs typeface="Times New Roman" panose="02020603050405020304" pitchFamily="18" charset="0"/>
              </a:rPr>
              <a:t>  E.g.:</a:t>
            </a:r>
          </a:p>
          <a:p>
            <a:pPr lvl="2" algn="justLow">
              <a:buClr>
                <a:schemeClr val="hlink"/>
              </a:buClr>
              <a:buFont typeface="Wingdings" pitchFamily="2" charset="2"/>
              <a:buChar char="§"/>
            </a:pPr>
            <a:r>
              <a:rPr lang="en-GB" sz="1800" dirty="0">
                <a:latin typeface="Times New Roman" panose="02020603050405020304" pitchFamily="18" charset="0"/>
                <a:cs typeface="Times New Roman" panose="02020603050405020304" pitchFamily="18" charset="0"/>
              </a:rPr>
              <a:t> </a:t>
            </a:r>
            <a:r>
              <a:rPr lang="en-GB" sz="1800" dirty="0" err="1">
                <a:solidFill>
                  <a:schemeClr val="accent4"/>
                </a:solidFill>
                <a:latin typeface="Times New Roman" panose="02020603050405020304" pitchFamily="18" charset="0"/>
                <a:cs typeface="Times New Roman" panose="02020603050405020304" pitchFamily="18" charset="0"/>
              </a:rPr>
              <a:t>Maltotriose</a:t>
            </a:r>
            <a:r>
              <a:rPr lang="en-GB" sz="1800" dirty="0">
                <a:solidFill>
                  <a:schemeClr val="accent4"/>
                </a:solidFill>
                <a:latin typeface="Times New Roman" panose="02020603050405020304" pitchFamily="18" charset="0"/>
                <a:cs typeface="Times New Roman" panose="02020603050405020304" pitchFamily="18" charset="0"/>
              </a:rPr>
              <a:t> (3 glucose units)</a:t>
            </a:r>
          </a:p>
          <a:p>
            <a:pPr lvl="2" algn="justLow">
              <a:buClr>
                <a:schemeClr val="hlink"/>
              </a:buClr>
              <a:buFont typeface="Wingdings" pitchFamily="2" charset="2"/>
              <a:buChar char="§"/>
            </a:pPr>
            <a:r>
              <a:rPr lang="en-GB" sz="1800" dirty="0">
                <a:solidFill>
                  <a:schemeClr val="accent4"/>
                </a:solidFill>
                <a:latin typeface="Times New Roman" panose="02020603050405020304" pitchFamily="18" charset="0"/>
                <a:cs typeface="Times New Roman" panose="02020603050405020304" pitchFamily="18" charset="0"/>
              </a:rPr>
              <a:t> Raffinose (glucose + fructose + galactose)</a:t>
            </a:r>
          </a:p>
          <a:p>
            <a:pPr marL="205740" lvl="1" indent="0" algn="justLow">
              <a:buClr>
                <a:schemeClr val="hlink"/>
              </a:buClr>
              <a:buNone/>
            </a:pPr>
            <a:endParaRPr lang="en-GB" sz="2000" dirty="0">
              <a:latin typeface="Times New Roman" panose="02020603050405020304" pitchFamily="18" charset="0"/>
              <a:cs typeface="Times New Roman" panose="02020603050405020304" pitchFamily="18" charset="0"/>
            </a:endParaRPr>
          </a:p>
          <a:p>
            <a:pPr lvl="1" algn="justLow">
              <a:buClr>
                <a:schemeClr val="hlink"/>
              </a:buClr>
              <a:buFont typeface="Wingdings" pitchFamily="2" charset="2"/>
              <a:buChar char="§"/>
            </a:pPr>
            <a:r>
              <a:rPr lang="en-GB" sz="2000" dirty="0">
                <a:solidFill>
                  <a:srgbClr val="C00000"/>
                </a:solidFill>
                <a:latin typeface="Times New Roman" panose="02020603050405020304" pitchFamily="18" charset="0"/>
                <a:cs typeface="Times New Roman" panose="02020603050405020304" pitchFamily="18" charset="0"/>
              </a:rPr>
              <a:t> Polysaccharides: </a:t>
            </a:r>
            <a:r>
              <a:rPr lang="en-GB" sz="2000" dirty="0">
                <a:latin typeface="Times New Roman" panose="02020603050405020304" pitchFamily="18" charset="0"/>
                <a:cs typeface="Times New Roman" panose="02020603050405020304" pitchFamily="18" charset="0"/>
              </a:rPr>
              <a:t>Contain more than ten monosaccharide units </a:t>
            </a:r>
          </a:p>
          <a:p>
            <a:pPr marL="720090" lvl="1" indent="-514350" algn="justLow">
              <a:buClr>
                <a:schemeClr val="hlink"/>
              </a:buClr>
              <a:buAutoNum type="romanLcParenBoth"/>
            </a:pPr>
            <a:r>
              <a:rPr lang="en-GB" sz="2000" dirty="0">
                <a:solidFill>
                  <a:schemeClr val="accent1">
                    <a:lumMod val="75000"/>
                  </a:schemeClr>
                </a:solidFill>
                <a:latin typeface="Times New Roman" panose="02020603050405020304" pitchFamily="18" charset="0"/>
                <a:cs typeface="Times New Roman" panose="02020603050405020304" pitchFamily="18" charset="0"/>
              </a:rPr>
              <a:t>Homopolysaccharides (consisting of same type of monomeric units)</a:t>
            </a:r>
          </a:p>
          <a:p>
            <a:pPr lvl="3" algn="justLow">
              <a:buClr>
                <a:schemeClr val="hlink"/>
              </a:buClr>
              <a:buFont typeface="Wingdings" pitchFamily="2" charset="2"/>
              <a:buChar char="§"/>
            </a:pPr>
            <a:r>
              <a:rPr lang="en-GB" sz="1600" dirty="0">
                <a:solidFill>
                  <a:schemeClr val="accent4"/>
                </a:solidFill>
                <a:latin typeface="Times New Roman" panose="02020603050405020304" pitchFamily="18" charset="0"/>
                <a:cs typeface="Times New Roman" panose="02020603050405020304" pitchFamily="18" charset="0"/>
              </a:rPr>
              <a:t>Polymer of glucose: Starch, glycogen, cellulose </a:t>
            </a:r>
          </a:p>
          <a:p>
            <a:pPr lvl="3" algn="justLow">
              <a:buClr>
                <a:schemeClr val="hlink"/>
              </a:buClr>
              <a:buFont typeface="Wingdings" pitchFamily="2" charset="2"/>
              <a:buChar char="§"/>
            </a:pPr>
            <a:r>
              <a:rPr lang="en-GB" sz="1600" dirty="0">
                <a:solidFill>
                  <a:schemeClr val="accent4"/>
                </a:solidFill>
                <a:latin typeface="Times New Roman" panose="02020603050405020304" pitchFamily="18" charset="0"/>
                <a:cs typeface="Times New Roman" panose="02020603050405020304" pitchFamily="18" charset="0"/>
              </a:rPr>
              <a:t>Polymer of fructose: Inulin </a:t>
            </a:r>
          </a:p>
          <a:p>
            <a:pPr marL="205740" lvl="1" indent="0" algn="justLow">
              <a:buClr>
                <a:schemeClr val="hlink"/>
              </a:buClr>
              <a:buNone/>
            </a:pPr>
            <a:r>
              <a:rPr lang="en-GB" dirty="0">
                <a:solidFill>
                  <a:schemeClr val="accent3"/>
                </a:solidFill>
                <a:latin typeface="Times New Roman" panose="02020603050405020304" pitchFamily="18" charset="0"/>
                <a:cs typeface="Times New Roman" panose="02020603050405020304" pitchFamily="18" charset="0"/>
              </a:rPr>
              <a:t>(ii) ,  </a:t>
            </a:r>
            <a:r>
              <a:rPr lang="en-GB" sz="2000" dirty="0">
                <a:solidFill>
                  <a:schemeClr val="accent1">
                    <a:lumMod val="75000"/>
                  </a:schemeClr>
                </a:solidFill>
                <a:latin typeface="Times New Roman" panose="02020603050405020304" pitchFamily="18" charset="0"/>
                <a:cs typeface="Times New Roman" panose="02020603050405020304" pitchFamily="18" charset="0"/>
              </a:rPr>
              <a:t>Heteropolysaccharides (consisting of different types of monomeric units) </a:t>
            </a:r>
          </a:p>
          <a:p>
            <a:pPr lvl="3" algn="justLow">
              <a:buClr>
                <a:schemeClr val="hlink"/>
              </a:buClr>
              <a:buFont typeface="Wingdings" panose="05000000000000000000" pitchFamily="2" charset="2"/>
              <a:buChar char="§"/>
            </a:pPr>
            <a:r>
              <a:rPr lang="en-GB" sz="1600" dirty="0">
                <a:solidFill>
                  <a:schemeClr val="accent4"/>
                </a:solidFill>
                <a:latin typeface="Times New Roman" panose="02020603050405020304" pitchFamily="18" charset="0"/>
                <a:cs typeface="Times New Roman" panose="02020603050405020304" pitchFamily="18" charset="0"/>
              </a:rPr>
              <a:t>Proteoglycans, e.g. Heparin (D-glucosamine </a:t>
            </a:r>
            <a:r>
              <a:rPr lang="en-GB" sz="1600" dirty="0" err="1">
                <a:solidFill>
                  <a:schemeClr val="accent4"/>
                </a:solidFill>
                <a:latin typeface="Times New Roman" panose="02020603050405020304" pitchFamily="18" charset="0"/>
                <a:cs typeface="Times New Roman" panose="02020603050405020304" pitchFamily="18" charset="0"/>
              </a:rPr>
              <a:t>sulfate</a:t>
            </a:r>
            <a:r>
              <a:rPr lang="en-GB" sz="1600" dirty="0">
                <a:solidFill>
                  <a:schemeClr val="accent4"/>
                </a:solidFill>
                <a:latin typeface="Times New Roman" panose="02020603050405020304" pitchFamily="18" charset="0"/>
                <a:cs typeface="Times New Roman" panose="02020603050405020304" pitchFamily="18" charset="0"/>
              </a:rPr>
              <a:t> + D-</a:t>
            </a:r>
            <a:r>
              <a:rPr lang="en-GB" sz="1600" dirty="0" err="1">
                <a:solidFill>
                  <a:schemeClr val="accent4"/>
                </a:solidFill>
                <a:latin typeface="Times New Roman" panose="02020603050405020304" pitchFamily="18" charset="0"/>
                <a:cs typeface="Times New Roman" panose="02020603050405020304" pitchFamily="18" charset="0"/>
              </a:rPr>
              <a:t>sulfated</a:t>
            </a:r>
            <a:r>
              <a:rPr lang="en-GB" sz="1600" dirty="0">
                <a:solidFill>
                  <a:schemeClr val="accent4"/>
                </a:solidFill>
                <a:latin typeface="Times New Roman" panose="02020603050405020304" pitchFamily="18" charset="0"/>
                <a:cs typeface="Times New Roman" panose="02020603050405020304" pitchFamily="18" charset="0"/>
              </a:rPr>
              <a:t> iduronic acid) </a:t>
            </a:r>
          </a:p>
          <a:p>
            <a:pPr lvl="3" algn="justLow">
              <a:buClr>
                <a:schemeClr val="hlink"/>
              </a:buClr>
              <a:buFont typeface="Wingdings" panose="05000000000000000000" pitchFamily="2" charset="2"/>
              <a:buChar char="§"/>
            </a:pPr>
            <a:r>
              <a:rPr lang="en-GB" sz="1600" dirty="0">
                <a:solidFill>
                  <a:schemeClr val="accent4"/>
                </a:solidFill>
                <a:latin typeface="Times New Roman" panose="02020603050405020304" pitchFamily="18" charset="0"/>
                <a:cs typeface="Times New Roman" panose="02020603050405020304" pitchFamily="18" charset="0"/>
              </a:rPr>
              <a:t>Hyaluronic acid (D-</a:t>
            </a:r>
            <a:r>
              <a:rPr lang="el-GR" sz="1600" dirty="0">
                <a:solidFill>
                  <a:schemeClr val="accent4"/>
                </a:solidFill>
                <a:latin typeface="Times New Roman" panose="02020603050405020304" pitchFamily="18" charset="0"/>
                <a:cs typeface="Times New Roman" panose="02020603050405020304" pitchFamily="18" charset="0"/>
              </a:rPr>
              <a:t>β </a:t>
            </a:r>
            <a:r>
              <a:rPr lang="en-GB" sz="1600" dirty="0">
                <a:solidFill>
                  <a:schemeClr val="accent4"/>
                </a:solidFill>
                <a:latin typeface="Times New Roman" panose="02020603050405020304" pitchFamily="18" charset="0"/>
                <a:cs typeface="Times New Roman" panose="02020603050405020304" pitchFamily="18" charset="0"/>
              </a:rPr>
              <a:t>glucuronic acid + </a:t>
            </a:r>
            <a:r>
              <a:rPr lang="en-GB" sz="1600" dirty="0" err="1">
                <a:solidFill>
                  <a:schemeClr val="accent4"/>
                </a:solidFill>
                <a:latin typeface="Times New Roman" panose="02020603050405020304" pitchFamily="18" charset="0"/>
                <a:cs typeface="Times New Roman" panose="02020603050405020304" pitchFamily="18" charset="0"/>
              </a:rPr>
              <a:t>Nacetylglucosamine</a:t>
            </a:r>
            <a:r>
              <a:rPr lang="en-GB" sz="1600" dirty="0">
                <a:solidFill>
                  <a:schemeClr val="accent4"/>
                </a:solidFill>
                <a:latin typeface="Times New Roman" panose="02020603050405020304" pitchFamily="18" charset="0"/>
                <a:cs typeface="Times New Roman" panose="02020603050405020304" pitchFamily="18" charset="0"/>
              </a:rPr>
              <a:t>).</a:t>
            </a:r>
            <a:endParaRPr lang="en-US" sz="1600" dirty="0">
              <a:solidFill>
                <a:schemeClr val="accent4"/>
              </a:solidFill>
              <a:latin typeface="Times New Roman" panose="02020603050405020304" pitchFamily="18" charset="0"/>
              <a:cs typeface="Times New Roman" panose="02020603050405020304" pitchFamily="18" charset="0"/>
            </a:endParaRPr>
          </a:p>
        </p:txBody>
      </p:sp>
      <p:sp>
        <p:nvSpPr>
          <p:cNvPr id="6" name="AutoShape 5" descr="data:image/jpeg;base64,/9j/4AAQSkZJRgABAQAAAQABAAD/2wCEAAkGBwgHBhUIBwgVFgkXGB8bGRgYGRseIRwhHhsgISApIyEkHSggHSYxHiMgIjEjJzU3Ljo6IiE/OD8vOC0tMS0BCgoKBQUFDgUFDisZExkrKysrKysrKysrKysrKysrKysrKysrKysrKysrKysrKysrKysrKysrKysrKysrKysrK//AABEIAOIAyAMBIgACEQEDEQH/xAAcAAEAAgMBAQEAAAAAAAAAAAAABgcEBQgDAgH/xAA/EAACAQIFAgMDCQYEBwAAAAAAAQIDEQQFBhIhBzEiQVETFmEUFTJCVXGBlNIIIzdScrNigpHBFyUmMzZWdP/EABQBAQAAAAAAAAAAAAAAAAAAAAD/xAAUEQEAAAAAAAAAAAAAAAAAAAAA/9oADAMBAAIRAxEAPwC8QAAAAAAAAAAAAAAAAAAAAAAAAAANfn2dYDT+VyzLNa2zCxtd2b7uy4XL5NgVj+0J8r9w18mv7H28Pa9vo2la/wDn29gNHkWE1T1VxDznH5pUwen3uhGlQqSTnHm6/lfPDlJc82Rs8V0kxmS5d/0TqjFUsUp79k6lqcml5qEUr8LlprizXpP9Hew908J8l2+y9hTtttb6Cv247m4AhnTfWr1ThqmCzGh7PO8M9leHk2m1ePPa6aa8n96uIXp6pUj+0Ri4Rm1Fwd1fvanTtf1AFzgAAAAAAAAAAAAAAAAAAAAAAAAAAYeb5Xgs6y6eX5nh1PCzVpRf+3mn5prk0PUTWuF0Rk8cbWoqpiJy2wpb9rl/M77ZcJd3bzS80Z2j9U5dq7KPnLKnL2e5xlGStKMlZ2fLXZp8PzArXLcy1f0swfyLNsqeL09B2hVpu0qcd8uZLxW8PO12S4W4yanVjN9TRlhNAaaq1MQknKpV22hdvvFNx5SdryXnw7FugCDdK9EVNJ5dPEZnPfnVeV6s927s20k2r+d2/N/cgTkAAAAAAAAAAAAAAAAAAAAAAAAAD5qVIUqbqVZpU0rtt2SS7tvyPorDrlrSWn8lWT4Fv5diYu8uPBT7S7rly5ivxfkrhV/UHNsw6idQVleWWlShOVGgk1Z2filfc4u9m9y8lEu/NMdlvTPQUUmttKChTVre0qNel7u8ryfN7X9CGdAdFzwGEep8f/3qsdtGPHEH3k36t8JcWSfe/EU64arr6h1ItOZcnLDUJqO2Npe0qvji13dX2be97gTTo71A1Hq7M6uDzTD05YaEdzqxi4uLdlFceF3tLjh9/QtojXT3S1LSGmYZZGV678dWXrOSV/wVlFfBIkoAAAAAAAAAAAAAAAAAAAAAAAAAAAY2Y47D5bgJ47G1FHD04uUm/JJXOYaMsd1Y6jReJpqnCb8Sh9SlD4tcytxe3d9kuCedfNcTw8VpjKsRHxRbxNrNpO22N78XV21a/wBH4km6I6Tnp3S3yvG0orHYh727K6hZbI3u7/zf5vgBsOoGocFoHR23LnCniLbcPTSXe6vaL7xV+fS69UVZ+z9pT5yzieoMXTi8JQe2Ckk71Gr3XPDirO/+JWNL1Mz/ABmvdb/N+UU5VKEJulQhFxkpO6UpRa4tLane9rK/qdJ5DlWHyTJ6WW4SKVOnBR4VrtLl29W7v8QM8AAAAAAAAAAAAAAAAAAAAAAAAAADU6pz7C6ZyKpm2Nf7uC4XPik+Irs7Xdlc2xF+oejqGtch+bq2JlTqRlvpyVrblGSW5W5j4n2swKJ6VadxmudaPNM0rynRozjVrTlZucr3hFp+TcXfi1k1xwWl1x1gsg0/81YWbWPxMZJNbXtgnFS3Ju63JtJ28n6G/wBFaawmgNKSo1KkZzipVKtSMLOVk36tuy4RRNL2/Vjqavb3hhpt/RSUoUoXt3bW61k3zy+zSsBN/wBnvSOIw0Z6mx1PbGcXCimuWrpuafo/or15+F7sPLCYahgsNHDYSjGFCCSjGKskl2SXkeoAAAAAABEP+J2iv/YKf+k/0kky3NMvzWi6+V46lWpJ2cqc4zSdk7Xi2r2adviBlgAAAAAAAAAAAAAAAAAACPan1tp7S8f+bZjBVrr93FqU+ez2LxJfF8GLp/qNpTP24YPNoRq7lFQqtU5Scu21Sa3c8cf7oCT16NPEUJUK8FKlJOMk+zTVmv8AQ1ORaTyLT+Jnicny2FKtU+k4+nHC9FwnZcXN0AAAAAAAAAKP6EabyDOdK1q+cZXRq11iHFSqRTaXs4O3PldsytMUfmbrJUyrSFZSyWUHOvBS3wpv61rcQkpqKs/ivREX6U9NMo1ppyrj8wxdeGJjVlTjscNvEINNpwbfMn5olvSKjS0XqXE6QzmlTjmk2qlKsmv3sLcRXmuzkl8ZenIXCAQTqvnOrMowFB6Py+dSpKb9pKFP2jikuFs2t2bbe7y228wJ2Dnv306v/ZGI/JS/QPfTq/8AZGI/JS/QB0IDnv306v8A2RiPyUv0D306v/ZGI/JS/QB0IDnv306v/ZGI/JS/QPfTq/8AZGI/JS/QB0IDnv306v8A2RiPyUv0D306v/ZGI/JS/QB0IDnv306v/ZGI/JS/QXxk1XEVsoo1cbFrFSpwc01tak4pyuvLm/AGYQnqvrRaO0/vw01851bqimr9mtzfDVkmuH3uibFP/tD4PFLDYLOaWFjUw2HqT9pGSbj4/ZuO5L6j2OL5XdLzA32j+luVZflzqanoxxeb1LSqVKvjSaXCju5svV8v7rJZuedLNI5vgvkyyyNCV01Ogowlx5X2tNfBolmW4/DZpl8Mdgqqlh6kVKLXozJA8cHh1hMHDDKpKShFR3Sd5Oytdvzb7tnsAAAAAAAAABB+kekcfo7Tk8DmlSDrzrOp4G2knGMVy0v5b/ifnUrRuMz+ph83yDEKnnuGlenJ2UZJtNqTs3xa68uZJrnicgDHy75X8gh85OHyzat+xNR3W5sm27X9WZAAAAAAAAAAAAAAAAMbMsBhc0wE8Dj6SnhqkXGUXflP7uV96MkAVCtFa90jJ4bRGdwqZUoycadbbuTcm7JbdrfbxXS5fY9MNlPVzNvZxzLOqOGoOSc3BR3xXN+IxtL7r27FtADzw1J0MPGi6spOMUt0rXlZWu7JK77ux6AAAAAAAAAAAAAAAAAAAAAAAAAAAAAAAA0urNTZdpPKHmWazap9oqKbcpWbSXkm7Pl2RujX5/lGHz3JquV4xfuakHF/D0f4PkDWaH1llms8tljMtbjOMrTpya3Q9LpeTSun24fmnaRnK/T3PsT081w6OdUp06V/ZV4Xfh54k0r79vdW7pu3fnqhcq6AAAAAAAAAAAAAAAAAAAAAAAAAAAAAAAAApjr9oupjKEdS5ZRW+mmq9tq8K5jLyba+i+75jbsza9B9XRzjT/zHi6jePw64v9an9Xm3lfbbv2/CzcTh6OLw8sPiaSlRkmpRkrpp9015nLuY0cb0n6jbsHNVIQ8UU2/HSnfiTSXNvNK11e3kB1ODDyjMsLnGWU8xwE28NUipRbTXD+D7GYAAAAAAAAAAAAAAAAAAAAAAAAAAAAAACuOtujKmpsgWPwV3j8MpSjHi04uzmnxe6Ubrn19eLHAFEfs/6zqRxD0tmFW9JpyoOT5TX0oK7ta3iSX+Lvfi9zmTq1pnGaL1gs3yyrOOHrTlVpzTScJ3vKPFrWurfB+dmX1oTU+H1dpunmlCyqfRqRX1Zr6StdtLzV+bNASEAAAAAAAAAAAAAAAAAAAAAAAAAAAAAAAEa6haXhq/S9TK7pYjiVKT7RnHt5NpPlO3Nmyi+iOq5ac1Q8rx9ZxwOIag04t2qXtD+nl7W/uv2uumSlOq/SrM871Is101hotVbKspVErS5TlZ/Vsle13fsgLrBr9P4fGYTI6OGzKpGWMhTjGbjezaVvPl/ezYAAAAAAAAAAAAAAAAAAAAAAAAAAAAAAAAAARbqXqLGaW0jUzbLoQeIjKCSmm14pJPhNPs/UlIAEH6t6uzHRmn6ePyqlTlVnWUGqik1ZwnLylHm8UAJwAAAAAAAAAAAAAAAAAAAAAAAAAAAAAr/rt/Det/XT/uRNZDrNTqQU6ek8a4NXTUe6Zs+u38N639dP8AuRJ+koq0VwBzt1c16tVafp4JZHiKG2sp7qqsnaE1ZfHm/wCDBMv2j/8Aw2h/9Uf7VQAWwAAAAAAAAAAAAAAAAAAAAAAAAAAAAAr/AK7fw3rf10/7kSwAAK6690qc+ndSc6aco1Kbi2uz3W49OG1+LAAH/9k="/>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8" descr="data:image/jpeg;base64,/9j/4AAQSkZJRgABAQAAAQABAAD/2wCEAAkGBwgHBhMIBwgUFRUWGB8bGRgYGCMfIBwfICIiHh0gICEkICgiICYmIh0fIzEtKCksMS4zICIzOTcuNyguLi4BCgoKBQUFDgUFDisZExkrKysrKysrKysrKysrKysrKysrKysrKysrKysrKysrKysrKysrKysrKysrKysrKysrK//AABEIANAA8wMBIgACEQEDEQH/xAAcAAEAAgIDAQAAAAAAAAAAAAAABwgFBgIDBAH/xABHEAABAgQEAgQHCwwCAwAAAAABAAIDBAURBhIhMQdBEyJRYQgyQnFygbEXNDdSYnOCkqGzwRQVIzNDU1WRk6PS06LRFiSU/8QAFAEBAAAAAAAAAAAAAAAAAAAAAP/EABQRAQAAAAAAAAAAAAAAAAAAAAD/2gAMAwEAAhEDEQA/AJxWh4l4sYdw1W4lIqEKYMSHlzFjGkdZoeLEvHJw5LfFVri+xsXi1Mw3i4LoIPmMKGglb3dMJfuZr+m3/NPd0wl+5mv6bf8ANZb3IsCfwL+9G/2J7kWBP4F/ejf7EHCl8XsGVGMIJqRhE7dKwtHrdq0eshb0x7YjA+G4EEXBGxHaFB/Evg9TafQ4tYwy57DBaXvhOdmaWDVxaT1gQLnUm9uXPu8HbFEzMtjYbm4pcIbelg38lt7Pbfsu5pA73eoJsREQEREBERAREQEREBERAREQEREBaTizifQcKVc0uqQo5eGh12MBFjtqXDs7FuyrL4QHwgn5mH+KCS/d0wl+5mv6bf8ANPd0wl+5mv6bf81kpbhJgZ8u17qHqWgn9NF7PnF2e5FgT+Bf3o3+xB003jFgyeiiG6ffCJ26SGQPWRcD1my3uBGhTMBseXitc1wBa5puCDsQRoQocx/wXpbKPEqGFs8OJDaXdEXFzXgakAm7g622pBtbS9xjfB2xNMifi4amIhMMsMSFc+K4EZgO5wObzg9pQSzjPF1NwdT2T1WZELXvyDo2gm9i7W5GlmlcsG4sp2MaY6oUpkQMbEMM9IADcBruROlnD7Vo/hHQnvwXBiNbo2ZbfuuyIPbp613eDvLxIOA3xIg0iTL3N82Vjfa0oJQREQFVzi38L0x6cD7uGrRqrHGVr38VJpkI6kwgPP0UOyC06Kuvuc8Uf4i//wCs/wDa1vFNLx9hdodWpmaaxxsHiO5zCey4cQD3GxNignritiqn4ewnHgx47emjQ3Q4cO93EuBbmt8Vt7knTS25AUYeDfS48TEMxVsp6NkLo79rnua6w7bBhv2XHasVw54bSmNWmdmsSM0N4kKGCYov8YvAA9IB471YegUSn4epbabSZcMht5cyeZJ3JPagyKIiAiIgIiICIiAiIgIiICIiAiIgKsvhAfCCfmYf4qzSrL4QHwgn5mH+KCykn70Z6I9i7lXOHw74nuhhzKi+xGn/ALZ/7WBxPReIWGIPT1iYmhD26Rsdz269pDjl7Ota6CwmPsV0/CuH4sxNx29I5jhCh36z3EWFhva+55BQp4PNMjTWNHz7WnJAhHMeWZ/VaPWMx+iV4eHnD+BjqKY81iVgcNXwgHOi22uc1h2dYZgLjzKxOGMOUzC9KbTaPAysGpJ1c53NzjzJ+zQCwACDw8QsNxMWYUi0iBFax7iwtc69gWuBO2uwI9a7cCYfdhbCkCjRIoe6GHZnDYlzi42+tZZ9EBERAVXOLfwvTHpwPu4atGqucW/hemPTgfdw0Fo15anT5Sq098hUIAfDiNLXNPMH2HmDuDqvUiCqddkKxwqx1nkIx6pzQnnaLDPkuAtf4rhpqLi2hVlcKYgk8UUGFV5A9V41ad2uGjmnvB/nodisHxUwazGGGnQoLB+UQrvgnv8AKZfseBbzhp5KGeC+MX4WxGaTU3FsCO4NcHadHE2a4jlfxXbcifFQWMrFUkqJTIlSqccMhQxdzj/Id5JJAA5khcqXU5GryTZ2lzbIsN2zmG483cRzB1C8uJcP07E1JdTKtCLobiDo4ggjYgjs77juUK1Th/jDh3POq2C518aF5TWjr2HJ8PaIBfca7mzUE/ooqwPxppVXtKYja2VjbZ7/AKJx851h/SuPlclKjHNewPY4EHUEc0H1ERAREQEREBERAREQEWr4yx7QcIQrVKazRbXbBZq89lx5I73W7rqIZmuY84sxnSdGl+glL2dZxDLdkSJa79/FaOzq80Fhgbi4VZfCA+EE/Mw/xVhMK0uaouHoFMnZ7p3wmZeky5bgbC1zsLNvztdV78ID4QT8zD/FBZST96M9EexJuVgTsq6Vm4Qex4LXNcLgg6EFJP3oz0R7F3IKsY0oVS4Y42bM0qM5rL9JLxO1vNju218rhzBB8qysRgfE8ri7DsOqytgT1YjL3yPHjN/EdoIK83EbCUHGOGXyBAEVvXguPJ4GgJ7HeKfPfcBQJwrxZHwPix0lVLtgxHdFHaf2bgbB57MhuD3E7kBBaNF8BBFwV9QEREBYeewth+oTpnZ6iy8SIbXe6G0uNgALki+gAHqWYRAREQFg5nB2GZuYdMTNAlXPeS5znQmkknUkm2pJWcRBxYxsNgYwWAFgFyREGk434ZUHFodHfC6GYP7aGNSflt0D/sPeFFwfj3hBGs4dPJX73QtT9aE438xJ8qysOuMRjIjCyI0EEWIOoI7Cg03BPEugYta2DBjdDHP7GIbEn5B2fz210uQFuiijG3Bam1RxncMxBLRt8n7Jx7raw/Vcabc1rVD4gYywNVGUPGNNix2k5WXF4h2A6N+0XfY3NyBcbIJ8ReWfn5anU98/UIohw2NzPLvJA32vc+a9+Sr3iPiPirHlX/NGEYUWFDcbNZDNojx8Z7weqO0AhovYk7oLCzVRkZM2m5yGz0nhvtK5y01LzTc8rMMeO1rgfYoDkOAtamYfS1SswobjqQ1roh17T1df5rH13hJizCrTVKJO9LkF80AuZFaOZDdz9FxPcgskih3hDxUj1mabQMSxAYrv1Ua1s9tcr7aZrbHntvvtvFTFFZwrRGTFDpwiuiP6PMbnIT4vUGrs2oGoANt72QbHXq9S8PSJnazOshM5ZjqT2NG7j3AEqGa/xWxDi2fNFwBT4jc3l2vEI2v8WENdyTyN2r5QeFmJMYzwrOPqhEYD5B/WEb2t4sIa7Wvv1RupmoFApWHZH8jo0k2EznYauPa4nVx7yUEYYM4KQYUX85Yzmenik5jCa45bnUl793nttYXvq4KXZWWgScu2XlILWMaLNa0AADsAGgXaiAsTUsMUGqzP5VU6NAivsBmfDa42GwuQssiD41oa3K0aBfURAWFncJYcqE06anqFLRIjtXOdCaSeWpI1WaRB1y0CDKy7ZeWhhrGANa0CwAGgAHIAaLsREBERAREQEREBERAREQEREBdUeWgTOX8ogtdlcHNzAGzhsRfYjkV2oghTwjsQxIMtL4egRLdJ+lijtaDZgPdmDj52hbLwPwvBomEGVGJDHTTQ6RzuYYf1bR3Ws7zu7got8IKI5/EDK7yYDAPN1j7SVYuiwWS1GgQIQs1sJjQO4NACD2oiIIXxJwcqM7jd9XoM9Cl4TnNigm+ZkTc5WgW8YZhqLXtyUzMDsgEQgm2tu1ckQEREBERAREQEREBERAREQEREBERAREQEREBERAREQEREFdvCOp74GKpeoW6sWDl+kxxv9j2qbMCVNlXwbJzzHg5oLQ63xmjK8epwIWH4tYRfi7CjoMo28eEekhfKIFiz6Q27w1RLwj4jMwfEfQ8QteIBeSHWJMF+zgW75TbUAXBvoblBY9F4qbV6bVYAj02fhRWnmx4d7DosLivHmHsLSznz8+x0QDqwWEOe48tB4o03Ngg8+K+I9BwnWWUurmIHPZnzNbma0EkDNrfXKdgVs9PnZepSEOek35ocRoew2Iu1wuDYgEXB5hVfpMlVOK3EB0xMMIa5wdFI2hQhoGg9thlHade0q0sKEyDCEKE0BrQAAOQGgCDmiIgIiICIiAiIgIiICIiAiIgIiICIiAiIgIiICIiAiIgLRsb8LqDi2MZx4dAjneLD8rsztOjvPodtbBbyot4zY6rWDpqVh0Z0MCK15dnZm8UttbXvQahN8AKsx9pOtwHD5bXM+wZl7aTwAidMHVmuDLzbBZqfM52g+qVOii7H+Oq1QeIslQpB0PoYwhZ8zbnrxXMdY300AQb3hrDlKwxThIUaVDG7k7uce1xOpPs2FhossiICIiAiIgIiICIiAiIgIiICIiAiIgIiICIiAiIgIiICIiAoG8Jf3/I+hE9rFPKgbwl/f8j6ET2sQTyoI4u/DNTPRl/v3qd1BHF34ZqZ6Mv9+9BO6IiAiIgIiICIiAiIgIiICIiAiIgIiICIiAiIgIiICIiAiIgKBvCX9/yPoRPaxTyoG8Jf3/I+hE9rEE8qCOLvwzUz0Zf796ndQRxd+GamejL/AH70E7oiICIiAiIgIiICIiAiIgIiICIiAiIgIiICIiAiIgIiICIiAoT8IekVOpz0kabTo0UNZEzdHDc61y217A2U2LC4jxZQcMww+t1JkMnZupce8MaC4jvtZBmlCnFOk1Kc4t06blKdGfDaIGZ7Ybi1tozybuAsLDVZyY46YSgxckODNPHxmw22/wCTwfsWcoXFLCFbjCBAqghvOzYoLPVc9W/de6Dc0REBERAREQEREBERAREQEREBERAREQEREBERAREQEREBERBoHFzH3/h1KEvTyDNRgcl9QxuxeRz7Gg6E9oBBirAnDSrY8imu1+deyC83znWJFOxy32HLMb7WAPLH41jRcZ8XHyRe7K6YbLN+S1rshI7r5n+tWflJaDJyrJWVhhrGNDWtGwAFgB5gg0WW4N4IgwRDiUx7z8Z0Z9z9VwH2LVcY8C5R8q6ZwnMObEGvQxHXa7ua7dp9K4J5gaqaUQV54ScQ56gVduGMSPd0Jd0bc/jQH3yhpvs2/VIPi76C6sMq7+EVQoUjiGDWIDLflDCH2Hlw7C/ra5o+iVMfDasvr2B5SoRnEvMPK8ncuYSxxPnLb+tBsqIiAiIgIiICIiAiIgIiICIiAiIgIiICIiAiIgIiICIiCrmBetxnh9Nv+VRb+fr/AIq0aq5jmBGwVxadPNYcojtmWcszXOzuA7r52epWbkJyXqMkydk4gcyI0Oa4cwRcIPQiIgh7wk8v5glL79MbebLr+Cz3AbN7nMLN+8iW+sfxuo48IivwqhiODR5d9xLNJeQfLfYkeprW/WI5KZ+HVGfh/BUpTYzbPbDzPB5OeS9w9RcR6kGxoiICIiAiIgIiICIiAiIgIiICIiAiIgIiICIiAiIgIiINH4qYDh41pAMu4NmYVzCcdjfdju42FjyPcTeHsGY9r3DacdQ63IPdCDtYL+q6GSdXQzqLHe3iu3BFyTZlYyuYfo+IIHQVmnQ4oG2Yaj0XeM31EINMluNeDY0ERIsxGhn4roRJ/wCNx9q1TGPHWG+VdK4TlHhxBHTRQBl72s1uewutbsK26LwXwXEfmZJxWjsEV1vtJP2rNUHh3hOgxRHp9HZnGoe+7yD2jMTlPmsgijhHw2nqpVG4mxPCeIYd0jGxL5or73D3X1y362vjabjewCIgIiICIiAiIgIiICIiAiIgIiIP/9k="/>
          <p:cNvSpPr>
            <a:spLocks noChangeAspect="1" noChangeArrowheads="1"/>
          </p:cNvSpPr>
          <p:nvPr/>
        </p:nvSpPr>
        <p:spPr bwMode="auto">
          <a:xfrm>
            <a:off x="2159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453070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7183" y="1409700"/>
            <a:ext cx="8245817" cy="4838700"/>
          </a:xfrm>
        </p:spPr>
        <p:style>
          <a:lnRef idx="1">
            <a:schemeClr val="accent1"/>
          </a:lnRef>
          <a:fillRef idx="2">
            <a:schemeClr val="accent1"/>
          </a:fillRef>
          <a:effectRef idx="1">
            <a:schemeClr val="accent1"/>
          </a:effectRef>
          <a:fontRef idx="minor">
            <a:schemeClr val="dk1"/>
          </a:fontRef>
        </p:style>
        <p:txBody>
          <a:bodyPr>
            <a:normAutofit/>
          </a:bodyPr>
          <a:lstStyle/>
          <a:p>
            <a:pPr algn="justLow"/>
            <a:r>
              <a:rPr lang="en-US" sz="2800" dirty="0">
                <a:solidFill>
                  <a:schemeClr val="accent4"/>
                </a:solidFill>
                <a:latin typeface="Times New Roman" panose="02020603050405020304" pitchFamily="18" charset="0"/>
                <a:cs typeface="Times New Roman" panose="02020603050405020304" pitchFamily="18" charset="0"/>
              </a:rPr>
              <a:t>Monosaccharide and disaccharide can be dissolved freely in water because water is a polar substance, while polysaccharide cannot be dissolved easily in water, because, it  has high molecular weight , which give colloidal solutions in water soluble.</a:t>
            </a:r>
            <a:endParaRPr lang="ar-SA" sz="2800" dirty="0">
              <a:solidFill>
                <a:schemeClr val="accent4"/>
              </a:solidFill>
              <a:latin typeface="Times New Roman" panose="02020603050405020304" pitchFamily="18" charset="0"/>
              <a:cs typeface="Times New Roman" panose="02020603050405020304" pitchFamily="18" charset="0"/>
            </a:endParaRPr>
          </a:p>
          <a:p>
            <a:endParaRPr lang="en-US" dirty="0">
              <a:solidFill>
                <a:schemeClr val="accent4"/>
              </a:solidFill>
              <a:latin typeface="Times New Roman" panose="02020603050405020304" pitchFamily="18" charset="0"/>
              <a:cs typeface="Times New Roman" panose="02020603050405020304" pitchFamily="18" charset="0"/>
            </a:endParaRPr>
          </a:p>
        </p:txBody>
      </p:sp>
      <p:sp>
        <p:nvSpPr>
          <p:cNvPr id="4" name="AutoShape 2" descr="data:image/jpeg;base64,/9j/4AAQSkZJRgABAQAAAQABAAD/2wCEAAkGBxQQEBUUDxQPDw8PEBQPDxAQEBAPDw8UFRQWFhQUFBQYHCggGBolHBQUITEhJSkrLi4uFx8zODMsNygtLiwBCgoKDg0OGhAQGywcHyQsLCwsLCwsLCwsLCwsLCwsLCwsLCwsLCwsLCwsLCwsLCwsLCwsLCwsLCwsLCwsLCwsLP/AABEIANEA8QMBIgACEQEDEQH/xAAbAAABBQEBAAAAAAAAAAAAAAACAAEDBAUGB//EAEQQAAEEAAMDCAgDBgMJAQAAAAEAAgMRBBIhBQYxEyJBUWFxgZEHFDJSU5KhsRVCwSMkM3KC0bLh8BYXNENiY3OiwiX/xAAZAQEBAQEBAQAAAAAAAAAAAAAAAQIDBAX/xAAlEQEBAAIBAwQCAwEAAAAAAAAAAQIRIQMSMQRBUWEigRQj8AX/2gAMAwEAAhEDEQA/ANUNRBqIBEAvM0ENRBqIBOAgENThqMBPSAcqfKipPSgCk9I6T0io6SpSUlSCPKnyo6SpAGVLKpKSpBHlSyqSkqQR5U2VS0lSohypZVLSalB5z6VJKMLex7vsFw7Hldf6U3/vEY92K/N3+S4616MPDGXlM6d3WfNd96NQTDKTw5XT5QvOyV6f6N46wZPvSuPlp+iz1fEMXTZUxapqQkLi2iLUJapiEJCCLKkpKSV0JAEQCj9YZ7zfMJetM95vmEZSgIqUHrkfvs+YJ/Xo/fZ8wRU4CKlW/EYviM+YJficPxI/mCC1ScBVPxaH4kfzBL8Xg+JH8wQXAE9Kl+MQfFj+YJfjMHxI/mCgu0lSo/jUHxY/mCX43B8WP5ghtepKlS/G4Pix/MEvxqD4sfzBDa9SVKkNswfFj+YJ/wAYg+JH8wQ2uUlSqfi0PxI/mCIbTh+Iz5girNJUoBtCL32fMEvXo/fZ8wQTUmpR+ts99vmEM+OjY0uLm00Fx16kHlPpJkzY4gfkjY37n9VzPJFaG08T6xiHyn87ye4dA8qWps/ZweL06NF6sZqcudrmnMIXru4cWXARf9WZ3m4rzzHYQAuA4tNL0bceUHAxjpZbD4Ern1fZcW6QhpGUy5NAIQkKQpiEEdJI6TIPA/Wn++/5iui3Tiilzcu5xcCMoLnVXSVzAVvZuI5ORruAuj3L02bnDDt8VseNotrTXWCXfqo4djQv4PdY4gACvNQzbSfGRereII6R1q3g8QyYhzSGvabI4WvP+Ub4RP2VhG+3MQRxBewFHDgsD8Un+sH9FtYrYEWJF0A4jiNCuYxm6ssDjQzt6K4rWN35pY3/AFDAAfxB4Os/RV+S2ePzPPz/ANlJgdmYCSFvKTPw+IqntcSBm8RSwTgLlLGOD6PNcPZcF17Z8sbrud0MBgJ5eTjM75nata2MPFDiSX6BdhtvdWCLDyOIfTRmNMhHSBpl16Vw24W72LGIbLAOTMZIL3eyQeII6QQvX9sStZh3ctltzaocCey1bZIrxd+zcGSbEvjmCi/CcIfZY93c5y2cbgxKS53MaDzWjS+9Z8u144rawZsvHKLA8Vyt14U2F3djd7MXi82gxO6QBvKAPormzt42CNz5CWgaNYPacsvaO90kmkbQ1vUTas3pASbtD/oAQO3fZXGP5Vjy7yTE1YruU0+0Zm6ONEi6oDjwUuOa7jVw+zIGjnsa/uBBXKb08k2YCAOjpvPbel9FeC0cVtV7YyS4/ouTmmL3FzjZcbNq4Y2XdqWi5Y9Z80uXd1u8yoiUy66RZhme5wAc6zoOcQFoHBy0bmj4Gxyp8lhvNBRZ9VmwiaTDu48L6joigbLmAYXl3QG2SfAKP1h1VeiLC7RkheHxOLHs9k0DXmqqWV0zXHOXtcfaDgb8bWrgX4tjByReGu53NI18FlYrakk7y+Z2d7uJoDh3IRi3aakdxIUvKNiTb+LYadJI09RSbvVih/zXfRY0s5cecSa0F6oLTtnwOgG+GKH/ADD5BEN9cWPzg/0rncya07MfgdL/ALb4r3m/KkuatOnbiboQUQKjCILQ7DBES4JpPtRksvsHBZLJ8vQb6waIT7HxuWJzOt1/RQOOveVNDY2dvBLEfaLmjocux2XvbFJQkIBPQ5ebDsSm1roKzl05VmT2BwgkIcGtJ49C0NqRQPMLmRhpDKdQGpBXjeFxsjKyuf56LVZvFiAMubStOsLnejfle6PZ5t8osNDlGVjgOJI08Olc8/0i4QNLpQ/ETWaB9kdXYvIcVI55t7nOPaVFkXSYa8suo2/vg7EyvcBycbjbWM4AdSwm7UfRA0aSbHX4qEQ0LpRs4rRpM3EOA70nYt7QarXsBRhv6IZ49CqK8UpsE96scuXO5xJPaq7m15J2jgURNtfFXGGjrWJau7SOg7/0WeijzJZkCZApnaKEKzDhzIabWgskmgAOJJUDwA4iwaNWOB7lFMgRnvSZFmOhHiaQMxSxCyEGSurzUkPtDpN9CB+vvQlPI0gkEEHpB0IQWgJK0CVoDSQJICCdGE4VRYwJ1VhzCXLT3T2F63ymV2R8YaWitHXfHyRYvZUsTiJGOFXrVjzUtWRniOk7orIHajDUWaitaZQh1adSLlqScbcU4aEAt1RhqJNyiKuvZbPBU2sWgJhyY7RSog66LOlWGR6IJ+BVqJuirzs1PUrGXRbq7EhxML+Ubbg8gOBILRlbl8Oc4/0rn9qbOMD2tOuaJkncXDUHqohwV/Zm1JMP/CcG5gMwq7y6j/Xanw+0pHyEvIdbCH20EOyMcQT28VOVcxtQVp23fgs+lsbTOZ5JAGvAcBoqfJha0inSalc5IJuSHUmlVA8tujVij2jqUeUHVanJMYzM8WXaMb/9LOBs9iyonPjyVlOe/avQjuVjYeIw0cwdionzQ0QWNdTr6DxWhtDYsccEb+VY58oBMYHOYD1rIhwBe/K0jponQaIJNpyQPlccOx8UJ9ljjmcPFQYjk7HJZxQF5jrfSQpIMKKtxA1qkpWBvQCmwOInL6LtSBV9J71ErMkTaBF0R5HpCAsHamhCmKlyBMWIiJJSZE6KMBEGqUMRBqqOw9GLqmlHXG0+Tj/deoNiDxTgHDtFryn0durFke9EfoQvTdoCTkH8jpLl5vesZO2HgM27OGk4xtvsFKlNuFhncMze4lXd32MeM4fI540ex7tWu6QQodpbyyYYPdJh5OTjPtggir4qc+DUZU/o5YfZkcPAKsPRseiXTuC38NvPJI0Obhpi1wtpFajzW/gsZmizyNMVakO4gK7yh2yuCb6OZBwe094UE/o1lOoezyXY4HfDDyz8iCQ4+wSKDu49K6O1bnnPKdmLyoejqeqLm6JN9G8w/OxdO7fB0mIkgw0LpHwmn2QAEGL3ulw5b6zA5jXuDQQQ7Uq/mduLIg9H0lc6Rvkpf93lnnSadgXYbT2vHh4eVkNNoEDpJPABU9g7fGLLhyckeXXnirWd5eTtjFj9H8I9p73fRUN4924sNEDAHZucHdNgtI/VdfBthj8RJAL5SBrXP6qdwWDs/F+sxvdPX7PETxNo1bWvoX4BTlbJI8r2xhy0ixRN8fBZ1LsN+2MzsMdEHNqOwNFLlMq6TmOFQ0hf99FPlVeZ9OHTXQlWIMRNndZ0A0A6gOAXR7gxYYzuGOvknMIB/KHDVpP1XORxE+OtK2x5a0jQa1XSs7aSbXe0yv5MkxhxDCelt6fRLZeIhaXesZnN5N2Rrel9c2z1Wg2lj43QRxsjySxuJkku+Uvgso0qbauysKJY5XPdl5JmZo6XuPAKGgBzhZcOb2dqrYeQAa9ald1lEM11No9enYQmITuOZrvPyUkQsDuSFQ0mpWHRoS1VENJKbKkgsAJwE9IgoN3ciQMxjb0zNc3xr/Jeqy4oRNzOvLYBIF1fSexeR7sgetRA8HOLfNpXrGDaWNyu544a6mu1TKN45aZTsc12NhdhLeXktxOUEMyVo49oP3Wnv0f/AM+btbl8zS0sNkHABvcAEtq4BuKiMbyQ11WRx0NqfDe5Rbux5cLCOqJv2XP+kfbPJQthaSHzuynLqWs/MV1eGi5NjWjUMaGjwC5rZWxJJcZLicWARfJ4dh1DWDp7yk13bq1yO9ksDG4V2FNvw5F0KJGh18vqvVcPiLhDzpcYd9FxfpNwYEEYiZryuuRutZXdS66CPPhQ0c0uiDdejRazu8Z+yeXkuxttS4ebE4mOMvEshBf0M5xIvwK7XYmzfX8mIxEomDeeyJujGO7esrR3a3XbhYnxvPKCV2ZwI04UsnCbBnwGKvCDPhZDbmE+xfUtXLG8ThNWI97P2+0cNhz/AA2VI5vQeNf4V2zGNbo0AdywN4N2PWJmTxPMM7ABY1BH+iVc2Vsp0Ty+WV0r3Ny66NHcFi61F93Hx7MOI2ti6lfE1rWZgw0XjKOJVndTZ49Ve02RHi5hqdSM/SV1kOzY45XytH7SX23dJrghw2DjiYWMbTXOc4/zONkqb3wl1p5ZvsQXsIGUc8AdxAXM5V2npGYBLEGigGO08QuPIWo4oS1Z095z1LVpbmM3QL+dC+s1HK8fYhS5SOvT6OfU32zbjY8Q5jrHEaCxYT4rE20dDtSSOlauN3WxLD7GcdbSCsjFbOlZ7Uco/pKnFMulnj5lU3OtIFJ8ZHEOHeCEwWnNJBV6qaV9nsVVnFTticfZa53c0lA4kppA4lXML7ARYLd/ESnmxuaPeeMoHmr2OwQgcIxqWMaHnrdxJHYpuN3p5THus4VAhLbUiYquaPKkpLSQEAiAQ2nCI0dhPy4mI/8Adb9TS9li1C8RwT6kYep7T5OC9swztAr7FThiNo7UmowEQ7SetSCRyDKnpNG6JzieIBrrUgmd2KIBPSaXuqblz2ITO7sQUllU1DupzK7rQBxvWyjpKk0bO2zwCRi61ZrRRvUV5V6SP+IZ2MP3XIELrvSOf3of+P8AVciUinY3Ud4H1Xa4naLo3BrYpJTV22q81xuFFvb/ADt+67XFbRjivM4B4aSG9J6lzy8x9L0HjK70hbtt515CSu8eKubO2lyxLTHIwtF89uh16CqGzNrQsjY0vGcgXodXO1P1Knx2344Xlrg85QDI5rSWsB4Zj0Jr6fSxymt3Jruw7Dxaw97QoTs+Hpjj1PuhUto7dZAWAtfJyrS9uQZuaK1+qNm0YJ4uULv2bXi7tpa4HQHxWWt470vN2dEOEUfyhGIWj2WtHc0KrJteNsj47p8cfKkdbaPDyWaNuulcGQtbnIBOd1ZSRmqunQqyMy4tac6LzvbTrnf/ADV5Bd/Oebrx6e9edY91yPPW933WsXj/AOjf65PtWKEhGhW3xjJk6SaAgogVGCiBQSMdXhqvbdmyWxp62g/ReHgr2PdyXNh4j1xt+wWolbzCpWquwqdq0yMIkIKJA4CdMnTSHTJJJoJFELcgJU2GHE+ClWJSopCpHFV5SstvKPSM/wDex2Rj7lcoSui9IMl4w9jB93LmC5SKmjmyEO45SHV11qul2fvBhpa5UBj+HPAI8CuQldoe5ULUuMrv0fUZdLxzHrkPJO1ZybuqqKytpbAfI+QxSmNs4AlblBuhWnVovM2YhzDbHOb/ACuIV2LeXEs4SuI6nU5Z7L7PdPX9PKazxv6/0eiYjYb80ToZMhgiMNubmsGv7KSHd0CB8ZcXOllbLI+gMxBB4eC4WLffFN4mN3exT/7fYnqi8ip2ZOn8zofbr9s7sNnfJJnLJHsayNw/LQIIPWDar4fYEkcjix7Gh2Ul4ZcmjQCLPAaLlJN+cU7pjHc1ZmM3hxMntSvo9DTlH0Wu2ud9X0JdyXb0fbW2IoG05wLzoGA24lcLI6yT1m1h4Yl0gJJJuySbJWuStSaeL1PqcutZxqQ6RQ2mtV5h+aSjtOoIgU9oLT2ijBXrG5ct4SLsbXkSP0XkoK9N9H8t4Vo91zh/7X+q1ErtYyp2lVIirDCtuacFEFGCjBVBhOgBT2gJMSmtMSgYlFhZKdXWoyVC51G+pSwjTeq8xUrpBV3pSzsViM1hug6XLm6PIt+ZLxjv5W/crnS5bW+bv3t/c37LAJUU8jtCqhU7zooHKwVigciKAoEkkkgJC5OhKCxgBzx2LUtZuz/aPcr+ZQFaa0NprQFaSG0lBGCntACnWkGCvQfR1L+xcPdlP1AXnlrtvRxL/Fb2td5gj9Eg9IhcrTCqMJVphXSVixYBRgqJpRgqppICntR2ntAdoSU1piUCJUMikJUb0XRSR0Ocb00F8FRxEhquj7qw5VMSdFzyajyffA/vb+5v+FYLitjep+bFydhA8mhYrlmNGJUUh0TudShmf0BURlCiKBA6SQSQOhKIISgt4EcVatVsIOb4qe0BJk1prQEkhtJAFp7Qp1UEF0W42M5PE5ToJWlviNR+q5wKSGQtcHN0c0hzT2hB7pA9W2OXNbs7ZbiYgQQHjR7ekH+y6FjklLFppUgKrtcpAVvbOkoKe1GCntNiS0JKa0JKbNCJUbikSgc5Ta6C8rM2rihHG57jTWtJPgrk8waCSaA6SvM98t4uXdyUR/ZNPOd75HQOxc7dtRzOKnMj3PPF7i4+JtV3I3ISqKeJP3UAVrEstVEBFCnKZA4SThMUD2mKVp2hBbg9kKS0LU6Ie01pJlQ9pJrTKBgiQJ0BImoAiCovbOxr4Hh8RyuHHqPYQvQ9hb5RygNm/ZSdvsnuK8zaVIFF290gxDXC2kEHpBtTtevEMFtKWL+HI9vZenkt3C764hntZJO8UU0PVA5EHLzmLf8Ad+aLycp/94I+E75gnKcPQMyFz155L6QHfli83LPxG++Id7IYzzJTk4emyzADUgd6wNrb1QwAguD3+6zUrzjGbXnl/iSPI6gaH0VAqapuNrbm8suJsfw4vcB1PeVguRlRuV0uwlMk4oUASqEsUxQlEVzEm5JWUgiq3JlNyauoCFUVgxG0I3JgoqUFPaAJWiCTJrStA6SG06KQSTpKhwiCSSIkapGpklBIE4TpKhBOmSVQ6SSSeyE5MUkkjQCo3JJLNIEoEkkAOQhOkqEUmpJICKEpJIAcmCSSiiSSSQIpFJJAySSSD//Z"/>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data:image/jpeg;base64,/9j/4AAQSkZJRgABAQAAAQABAAD/2wCEAAkGBxQQEBUUDxQPDw8PEBQPDxAQEBAPDw8UFRQWFhQUFBQYHCggGBolHBQUITEhJSkrLi4uFx8zODMsNygtLiwBCgoKDg0OGhAQGywcHyQsLCwsLCwsLCwsLCwsLCwsLCwsLCwsLCwsLCwsLCwsLCwsLCwsLCwsLCwsLCwsLCwsLP/AABEIANEA8QMBIgACEQEDEQH/xAAbAAABBQEBAAAAAAAAAAAAAAACAAEDBAUGB//EAEQQAAEEAAMDCAgDBgMJAQAAAAEAAgMRBBIhBQYxEyJBUWFxgZEHFDJSU5KhsRVCwSMkM3KC0bLh8BYXNENiY3OiwiX/xAAZAQEBAQEBAQAAAAAAAAAAAAAAAQIDBAX/xAAlEQEBAAIBAwQCAwEAAAAAAAAAAQIRIQMSMQRBUWEigRQj8AX/2gAMAwEAAhEDEQA/ANUNRBqIBEAvM0ENRBqIBOAgENThqMBPSAcqfKipPSgCk9I6T0io6SpSUlSCPKnyo6SpAGVLKpKSpBHlSyqSkqQR5U2VS0lSohypZVLSalB5z6VJKMLex7vsFw7Hldf6U3/vEY92K/N3+S4616MPDGXlM6d3WfNd96NQTDKTw5XT5QvOyV6f6N46wZPvSuPlp+iz1fEMXTZUxapqQkLi2iLUJapiEJCCLKkpKSV0JAEQCj9YZ7zfMJetM95vmEZSgIqUHrkfvs+YJ/Xo/fZ8wRU4CKlW/EYviM+YJficPxI/mCC1ScBVPxaH4kfzBL8Xg+JH8wQXAE9Kl+MQfFj+YJfjMHxI/mCgu0lSo/jUHxY/mCX43B8WP5ghtepKlS/G4Pix/MEvxqD4sfzBDa9SVKkNswfFj+YJ/wAYg+JH8wQ2uUlSqfi0PxI/mCIbTh+Iz5girNJUoBtCL32fMEvXo/fZ8wQTUmpR+ts99vmEM+OjY0uLm00Fx16kHlPpJkzY4gfkjY37n9VzPJFaG08T6xiHyn87ye4dA8qWps/ZweL06NF6sZqcudrmnMIXru4cWXARf9WZ3m4rzzHYQAuA4tNL0bceUHAxjpZbD4Ern1fZcW6QhpGUy5NAIQkKQpiEEdJI6TIPA/Wn++/5iui3Tiilzcu5xcCMoLnVXSVzAVvZuI5ORruAuj3L02bnDDt8VseNotrTXWCXfqo4djQv4PdY4gACvNQzbSfGRereII6R1q3g8QyYhzSGvabI4WvP+Ub4RP2VhG+3MQRxBewFHDgsD8Un+sH9FtYrYEWJF0A4jiNCuYxm6ssDjQzt6K4rWN35pY3/AFDAAfxB4Os/RV+S2ePzPPz/ANlJgdmYCSFvKTPw+IqntcSBm8RSwTgLlLGOD6PNcPZcF17Z8sbrud0MBgJ5eTjM75nata2MPFDiSX6BdhtvdWCLDyOIfTRmNMhHSBpl16Vw24W72LGIbLAOTMZIL3eyQeII6QQvX9sStZh3ctltzaocCey1bZIrxd+zcGSbEvjmCi/CcIfZY93c5y2cbgxKS53MaDzWjS+9Z8u144rawZsvHKLA8Vyt14U2F3djd7MXi82gxO6QBvKAPormzt42CNz5CWgaNYPacsvaO90kmkbQ1vUTas3pASbtD/oAQO3fZXGP5Vjy7yTE1YruU0+0Zm6ONEi6oDjwUuOa7jVw+zIGjnsa/uBBXKb08k2YCAOjpvPbel9FeC0cVtV7YyS4/ouTmmL3FzjZcbNq4Y2XdqWi5Y9Z80uXd1u8yoiUy66RZhme5wAc6zoOcQFoHBy0bmj4Gxyp8lhvNBRZ9VmwiaTDu48L6joigbLmAYXl3QG2SfAKP1h1VeiLC7RkheHxOLHs9k0DXmqqWV0zXHOXtcfaDgb8bWrgX4tjByReGu53NI18FlYrakk7y+Z2d7uJoDh3IRi3aakdxIUvKNiTb+LYadJI09RSbvVih/zXfRY0s5cecSa0F6oLTtnwOgG+GKH/ADD5BEN9cWPzg/0rncya07MfgdL/ALb4r3m/KkuatOnbiboQUQKjCILQ7DBES4JpPtRksvsHBZLJ8vQb6waIT7HxuWJzOt1/RQOOveVNDY2dvBLEfaLmjocux2XvbFJQkIBPQ5ebDsSm1roKzl05VmT2BwgkIcGtJ49C0NqRQPMLmRhpDKdQGpBXjeFxsjKyuf56LVZvFiAMubStOsLnejfle6PZ5t8osNDlGVjgOJI08Olc8/0i4QNLpQ/ETWaB9kdXYvIcVI55t7nOPaVFkXSYa8suo2/vg7EyvcBycbjbWM4AdSwm7UfRA0aSbHX4qEQ0LpRs4rRpM3EOA70nYt7QarXsBRhv6IZ49CqK8UpsE96scuXO5xJPaq7m15J2jgURNtfFXGGjrWJau7SOg7/0WeijzJZkCZApnaKEKzDhzIabWgskmgAOJJUDwA4iwaNWOB7lFMgRnvSZFmOhHiaQMxSxCyEGSurzUkPtDpN9CB+vvQlPI0gkEEHpB0IQWgJK0CVoDSQJICCdGE4VRYwJ1VhzCXLT3T2F63ymV2R8YaWitHXfHyRYvZUsTiJGOFXrVjzUtWRniOk7orIHajDUWaitaZQh1adSLlqScbcU4aEAt1RhqJNyiKuvZbPBU2sWgJhyY7RSog66LOlWGR6IJ+BVqJuirzs1PUrGXRbq7EhxML+Ubbg8gOBILRlbl8Oc4/0rn9qbOMD2tOuaJkncXDUHqohwV/Zm1JMP/CcG5gMwq7y6j/Xanw+0pHyEvIdbCH20EOyMcQT28VOVcxtQVp23fgs+lsbTOZ5JAGvAcBoqfJha0inSalc5IJuSHUmlVA8tujVij2jqUeUHVanJMYzM8WXaMb/9LOBs9iyonPjyVlOe/avQjuVjYeIw0cwdionzQ0QWNdTr6DxWhtDYsccEb+VY58oBMYHOYD1rIhwBe/K0jponQaIJNpyQPlccOx8UJ9ljjmcPFQYjk7HJZxQF5jrfSQpIMKKtxA1qkpWBvQCmwOInL6LtSBV9J71ErMkTaBF0R5HpCAsHamhCmKlyBMWIiJJSZE6KMBEGqUMRBqqOw9GLqmlHXG0+Tj/deoNiDxTgHDtFryn0durFke9EfoQvTdoCTkH8jpLl5vesZO2HgM27OGk4xtvsFKlNuFhncMze4lXd32MeM4fI540ex7tWu6QQodpbyyYYPdJh5OTjPtggir4qc+DUZU/o5YfZkcPAKsPRseiXTuC38NvPJI0Obhpi1wtpFajzW/gsZmizyNMVakO4gK7yh2yuCb6OZBwe094UE/o1lOoezyXY4HfDDyz8iCQ4+wSKDu49K6O1bnnPKdmLyoejqeqLm6JN9G8w/OxdO7fB0mIkgw0LpHwmn2QAEGL3ulw5b6zA5jXuDQQQ7Uq/mduLIg9H0lc6Rvkpf93lnnSadgXYbT2vHh4eVkNNoEDpJPABU9g7fGLLhyckeXXnirWd5eTtjFj9H8I9p73fRUN4924sNEDAHZucHdNgtI/VdfBthj8RJAL5SBrXP6qdwWDs/F+sxvdPX7PETxNo1bWvoX4BTlbJI8r2xhy0ixRN8fBZ1LsN+2MzsMdEHNqOwNFLlMq6TmOFQ0hf99FPlVeZ9OHTXQlWIMRNndZ0A0A6gOAXR7gxYYzuGOvknMIB/KHDVpP1XORxE+OtK2x5a0jQa1XSs7aSbXe0yv5MkxhxDCelt6fRLZeIhaXesZnN5N2Rrel9c2z1Wg2lj43QRxsjySxuJkku+Uvgso0qbauysKJY5XPdl5JmZo6XuPAKGgBzhZcOb2dqrYeQAa9ald1lEM11No9enYQmITuOZrvPyUkQsDuSFQ0mpWHRoS1VENJKbKkgsAJwE9IgoN3ciQMxjb0zNc3xr/Jeqy4oRNzOvLYBIF1fSexeR7sgetRA8HOLfNpXrGDaWNyu544a6mu1TKN45aZTsc12NhdhLeXktxOUEMyVo49oP3Wnv0f/AM+btbl8zS0sNkHABvcAEtq4BuKiMbyQ11WRx0NqfDe5Rbux5cLCOqJv2XP+kfbPJQthaSHzuynLqWs/MV1eGi5NjWjUMaGjwC5rZWxJJcZLicWARfJ4dh1DWDp7yk13bq1yO9ksDG4V2FNvw5F0KJGh18vqvVcPiLhDzpcYd9FxfpNwYEEYiZryuuRutZXdS66CPPhQ0c0uiDdejRazu8Z+yeXkuxttS4ebE4mOMvEshBf0M5xIvwK7XYmzfX8mIxEomDeeyJujGO7esrR3a3XbhYnxvPKCV2ZwI04UsnCbBnwGKvCDPhZDbmE+xfUtXLG8ThNWI97P2+0cNhz/AA2VI5vQeNf4V2zGNbo0AdywN4N2PWJmTxPMM7ABY1BH+iVc2Vsp0Ty+WV0r3Ny66NHcFi61F93Hx7MOI2ti6lfE1rWZgw0XjKOJVndTZ49Ve02RHi5hqdSM/SV1kOzY45XytH7SX23dJrghw2DjiYWMbTXOc4/zONkqb3wl1p5ZvsQXsIGUc8AdxAXM5V2npGYBLEGigGO08QuPIWo4oS1Z095z1LVpbmM3QL+dC+s1HK8fYhS5SOvT6OfU32zbjY8Q5jrHEaCxYT4rE20dDtSSOlauN3WxLD7GcdbSCsjFbOlZ7Uco/pKnFMulnj5lU3OtIFJ8ZHEOHeCEwWnNJBV6qaV9nsVVnFTticfZa53c0lA4kppA4lXML7ARYLd/ESnmxuaPeeMoHmr2OwQgcIxqWMaHnrdxJHYpuN3p5THus4VAhLbUiYquaPKkpLSQEAiAQ2nCI0dhPy4mI/8Adb9TS9li1C8RwT6kYep7T5OC9swztAr7FThiNo7UmowEQ7SetSCRyDKnpNG6JzieIBrrUgmd2KIBPSaXuqblz2ITO7sQUllU1DupzK7rQBxvWyjpKk0bO2zwCRi61ZrRRvUV5V6SP+IZ2MP3XIELrvSOf3of+P8AVciUinY3Ud4H1Xa4naLo3BrYpJTV22q81xuFFvb/ADt+67XFbRjivM4B4aSG9J6lzy8x9L0HjK70hbtt515CSu8eKubO2lyxLTHIwtF89uh16CqGzNrQsjY0vGcgXodXO1P1Knx2344Xlrg85QDI5rSWsB4Zj0Jr6fSxymt3Jruw7Dxaw97QoTs+Hpjj1PuhUto7dZAWAtfJyrS9uQZuaK1+qNm0YJ4uULv2bXi7tpa4HQHxWWt470vN2dEOEUfyhGIWj2WtHc0KrJteNsj47p8cfKkdbaPDyWaNuulcGQtbnIBOd1ZSRmqunQqyMy4tac6LzvbTrnf/ADV5Bd/Oebrx6e9edY91yPPW933WsXj/AOjf65PtWKEhGhW3xjJk6SaAgogVGCiBQSMdXhqvbdmyWxp62g/ReHgr2PdyXNh4j1xt+wWolbzCpWquwqdq0yMIkIKJA4CdMnTSHTJJJoJFELcgJU2GHE+ClWJSopCpHFV5SstvKPSM/wDex2Rj7lcoSui9IMl4w9jB93LmC5SKmjmyEO45SHV11qul2fvBhpa5UBj+HPAI8CuQldoe5ULUuMrv0fUZdLxzHrkPJO1ZybuqqKytpbAfI+QxSmNs4AlblBuhWnVovM2YhzDbHOb/ACuIV2LeXEs4SuI6nU5Z7L7PdPX9PKazxv6/0eiYjYb80ToZMhgiMNubmsGv7KSHd0CB8ZcXOllbLI+gMxBB4eC4WLffFN4mN3exT/7fYnqi8ip2ZOn8zofbr9s7sNnfJJnLJHsayNw/LQIIPWDar4fYEkcjix7Gh2Ul4ZcmjQCLPAaLlJN+cU7pjHc1ZmM3hxMntSvo9DTlH0Wu2ud9X0JdyXb0fbW2IoG05wLzoGA24lcLI6yT1m1h4Yl0gJJJuySbJWuStSaeL1PqcutZxqQ6RQ2mtV5h+aSjtOoIgU9oLT2ijBXrG5ct4SLsbXkSP0XkoK9N9H8t4Vo91zh/7X+q1ErtYyp2lVIirDCtuacFEFGCjBVBhOgBT2gJMSmtMSgYlFhZKdXWoyVC51G+pSwjTeq8xUrpBV3pSzsViM1hug6XLm6PIt+ZLxjv5W/crnS5bW+bv3t/c37LAJUU8jtCqhU7zooHKwVigciKAoEkkkgJC5OhKCxgBzx2LUtZuz/aPcr+ZQFaa0NprQFaSG0lBGCntACnWkGCvQfR1L+xcPdlP1AXnlrtvRxL/Fb2td5gj9Eg9IhcrTCqMJVphXSVixYBRgqJpRgqppICntR2ntAdoSU1piUCJUMikJUb0XRSR0Ocb00F8FRxEhquj7qw5VMSdFzyajyffA/vb+5v+FYLitjep+bFydhA8mhYrlmNGJUUh0TudShmf0BURlCiKBA6SQSQOhKIISgt4EcVatVsIOb4qe0BJk1prQEkhtJAFp7Qp1UEF0W42M5PE5ToJWlviNR+q5wKSGQtcHN0c0hzT2hB7pA9W2OXNbs7ZbiYgQQHjR7ekH+y6FjklLFppUgKrtcpAVvbOkoKe1GCntNiS0JKa0JKbNCJUbikSgc5Ta6C8rM2rihHG57jTWtJPgrk8waCSaA6SvM98t4uXdyUR/ZNPOd75HQOxc7dtRzOKnMj3PPF7i4+JtV3I3ISqKeJP3UAVrEstVEBFCnKZA4SThMUD2mKVp2hBbg9kKS0LU6Ie01pJlQ9pJrTKBgiQJ0BImoAiCovbOxr4Hh8RyuHHqPYQvQ9hb5RygNm/ZSdvsnuK8zaVIFF290gxDXC2kEHpBtTtevEMFtKWL+HI9vZenkt3C764hntZJO8UU0PVA5EHLzmLf8Ad+aLycp/94I+E75gnKcPQMyFz155L6QHfli83LPxG++Id7IYzzJTk4emyzADUgd6wNrb1QwAguD3+6zUrzjGbXnl/iSPI6gaH0VAqapuNrbm8suJsfw4vcB1PeVguRlRuV0uwlMk4oUASqEsUxQlEVzEm5JWUgiq3JlNyauoCFUVgxG0I3JgoqUFPaAJWiCTJrStA6SG06KQSTpKhwiCSSIkapGpklBIE4TpKhBOmSVQ6SSSeyE5MUkkjQCo3JJLNIEoEkkAOQhOkqEUmpJICKEpJIAcmCSSiiSSSQIpFJJAySSSD//Z"/>
          <p:cNvSpPr>
            <a:spLocks noChangeAspect="1" noChangeArrowheads="1"/>
          </p:cNvSpPr>
          <p:nvPr/>
        </p:nvSpPr>
        <p:spPr bwMode="auto">
          <a:xfrm>
            <a:off x="2159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45"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r="39093"/>
          <a:stretch/>
        </p:blipFill>
        <p:spPr bwMode="auto">
          <a:xfrm>
            <a:off x="7086600" y="3200400"/>
            <a:ext cx="1398133" cy="199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a:extLst>
              <a:ext uri="{FF2B5EF4-FFF2-40B4-BE49-F238E27FC236}">
                <a16:creationId xmlns:a16="http://schemas.microsoft.com/office/drawing/2014/main" id="{3538262E-FD3B-481D-8219-ED67D92D05B2}"/>
              </a:ext>
            </a:extLst>
          </p:cNvPr>
          <p:cNvSpPr txBox="1">
            <a:spLocks/>
          </p:cNvSpPr>
          <p:nvPr/>
        </p:nvSpPr>
        <p:spPr>
          <a:xfrm>
            <a:off x="381001" y="304800"/>
            <a:ext cx="8381999" cy="838200"/>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a:scene3d>
              <a:camera prst="orthographicFront"/>
              <a:lightRig rig="soft" dir="t">
                <a:rot lat="0" lon="0" rev="15600000"/>
              </a:lightRig>
            </a:scene3d>
            <a:sp3d extrusionH="57150" prstMaterial="softEdge">
              <a:bevelT w="25400" h="38100"/>
            </a:sp3d>
          </a:bodyPr>
          <a:lstStyle>
            <a:lvl1pPr algn="l" defTabSz="685800" rtl="0" eaLnBrk="1" latinLnBrk="0" hangingPunct="1">
              <a:lnSpc>
                <a:spcPct val="90000"/>
              </a:lnSpc>
              <a:spcBef>
                <a:spcPct val="0"/>
              </a:spcBef>
              <a:buNone/>
              <a:defRPr sz="4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b="1" dirty="0">
                <a:solidFill>
                  <a:schemeClr val="accent4"/>
                </a:solidFill>
                <a:latin typeface="Times New Roman" panose="02020603050405020304" pitchFamily="18" charset="0"/>
                <a:cs typeface="Times New Roman" panose="02020603050405020304" pitchFamily="18" charset="0"/>
              </a:rPr>
              <a:t>Solubility</a:t>
            </a:r>
            <a:endParaRPr lang="en-US" b="1" dirty="0">
              <a:ln/>
              <a:solidFill>
                <a:schemeClr val="accent4"/>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4868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0561" y="1159473"/>
            <a:ext cx="8381998" cy="5459070"/>
          </a:xfrm>
        </p:spPr>
        <p:style>
          <a:lnRef idx="1">
            <a:schemeClr val="accent1"/>
          </a:lnRef>
          <a:fillRef idx="2">
            <a:schemeClr val="accent1"/>
          </a:fillRef>
          <a:effectRef idx="1">
            <a:schemeClr val="accent1"/>
          </a:effectRef>
          <a:fontRef idx="minor">
            <a:schemeClr val="dk1"/>
          </a:fontRef>
        </p:style>
        <p:txBody>
          <a:bodyPr>
            <a:normAutofit/>
          </a:bodyPr>
          <a:lstStyle/>
          <a:p>
            <a:r>
              <a:rPr lang="en-US" sz="2400" dirty="0">
                <a:solidFill>
                  <a:schemeClr val="accent4"/>
                </a:solidFill>
                <a:latin typeface="Times New Roman" panose="02020603050405020304" pitchFamily="18" charset="0"/>
                <a:cs typeface="Times New Roman" panose="02020603050405020304" pitchFamily="18" charset="0"/>
              </a:rPr>
              <a:t>Reducing and non reducing sugar :If the oxygen on the </a:t>
            </a:r>
            <a:r>
              <a:rPr lang="en-US" sz="2400" dirty="0" err="1">
                <a:solidFill>
                  <a:schemeClr val="accent4"/>
                </a:solidFill>
                <a:latin typeface="Times New Roman" panose="02020603050405020304" pitchFamily="18" charset="0"/>
                <a:cs typeface="Times New Roman" panose="02020603050405020304" pitchFamily="18" charset="0"/>
              </a:rPr>
              <a:t>anomeric</a:t>
            </a:r>
            <a:r>
              <a:rPr lang="en-US" sz="2400" dirty="0">
                <a:solidFill>
                  <a:schemeClr val="accent4"/>
                </a:solidFill>
                <a:latin typeface="Times New Roman" panose="02020603050405020304" pitchFamily="18" charset="0"/>
                <a:cs typeface="Times New Roman" panose="02020603050405020304" pitchFamily="18" charset="0"/>
              </a:rPr>
              <a:t> carbon of a sugar is not attached to any other structure, that sugar can act as a reducing agent and is termed a reducing sugar.</a:t>
            </a:r>
          </a:p>
        </p:txBody>
      </p:sp>
      <p:pic>
        <p:nvPicPr>
          <p:cNvPr id="2050" name="Picture 2" descr="https://encrypted-tbn1.gstatic.com/images?q=tbn:ANd9GcTc8MPgi03df1IAOfq8Cs27Cc63FAtmMtgkhyX9bt40-a7h9OO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599" y="2447421"/>
            <a:ext cx="2389415" cy="2161310"/>
          </a:xfrm>
          <a:prstGeom prst="rect">
            <a:avLst/>
          </a:prstGeom>
          <a:noFill/>
          <a:ln w="38100">
            <a:solidFill>
              <a:srgbClr val="0070C0"/>
            </a:solidFill>
          </a:ln>
          <a:extLst>
            <a:ext uri="{909E8E84-426E-40DD-AFC4-6F175D3DCCD1}">
              <a14:hiddenFill xmlns:a14="http://schemas.microsoft.com/office/drawing/2010/main">
                <a:solidFill>
                  <a:srgbClr val="FFFFFF"/>
                </a:solidFill>
              </a14:hiddenFill>
            </a:ext>
          </a:extLst>
        </p:spPr>
      </p:pic>
      <p:cxnSp>
        <p:nvCxnSpPr>
          <p:cNvPr id="6" name="Straight Arrow Connector 5"/>
          <p:cNvCxnSpPr>
            <a:stCxn id="2050" idx="3"/>
          </p:cNvCxnSpPr>
          <p:nvPr/>
        </p:nvCxnSpPr>
        <p:spPr>
          <a:xfrm>
            <a:off x="2999014" y="3528076"/>
            <a:ext cx="53340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603926" y="3329924"/>
            <a:ext cx="1295400" cy="646331"/>
          </a:xfrm>
          <a:prstGeom prst="rect">
            <a:avLst/>
          </a:prstGeom>
          <a:noFill/>
        </p:spPr>
        <p:txBody>
          <a:bodyPr wrap="square" rtlCol="0">
            <a:spAutoFit/>
          </a:bodyPr>
          <a:lstStyle/>
          <a:p>
            <a:r>
              <a:rPr lang="en-US" dirty="0" err="1"/>
              <a:t>Anomeric</a:t>
            </a:r>
            <a:r>
              <a:rPr lang="en-US" dirty="0"/>
              <a:t> carbon</a:t>
            </a:r>
          </a:p>
        </p:txBody>
      </p:sp>
      <p:pic>
        <p:nvPicPr>
          <p:cNvPr id="11" name="Picture 6" descr="http://www.chem.latech.edu/~upali/chem102/imageB4I.JPG">
            <a:hlinkClick r:id="rId3"/>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51421" r="6940"/>
          <a:stretch/>
        </p:blipFill>
        <p:spPr bwMode="auto">
          <a:xfrm>
            <a:off x="5281762" y="2410112"/>
            <a:ext cx="3086100" cy="2161310"/>
          </a:xfrm>
          <a:prstGeom prst="rect">
            <a:avLst/>
          </a:prstGeom>
          <a:noFill/>
          <a:ln w="38100">
            <a:solidFill>
              <a:srgbClr val="0070C0"/>
            </a:solidFill>
          </a:ln>
          <a:extLst>
            <a:ext uri="{909E8E84-426E-40DD-AFC4-6F175D3DCCD1}">
              <a14:hiddenFill xmlns:a14="http://schemas.microsoft.com/office/drawing/2010/main">
                <a:solidFill>
                  <a:srgbClr val="FFFFFF"/>
                </a:solidFill>
              </a14:hiddenFill>
            </a:ext>
          </a:extLst>
        </p:spPr>
      </p:pic>
      <p:sp>
        <p:nvSpPr>
          <p:cNvPr id="8" name="AutoShape 8" descr="data:image/jpeg;base64,/9j/4AAQSkZJRgABAQAAAQABAAD/2wCEAAkGBxQHERMSEhIWERUXFxYbFxcWGB8bHxoaHR0YIhcdIBwYHyglHSYmICAZIT0tJjUtLi4xGSA0RD8xQzQtLisBCgoKDg0NGhAQGiwmHCQsLCwsLCwsLCwsLDQsLC0sLCw0LCwsLCwsLDQ0LDUsLCwsLCwsLCwvLCwsLCwsLCwsLP/AABEIAHEAqQMBIgACEQEDEQH/xAAbAAEAAgMBAQAAAAAAAAAAAAAABAUBAwYCB//EADkQAAIBAwMCBQEHAgMJAAAAAAECAwAEEQUSIRMxBiJBUWGBFBUjMlKRoXHwFkJiJTNTVHJzkrGy/8QAFgEBAQEAAAAAAAAAAAAAAAAAAAEC/8QAGxEBAQEAAgMAAAAAAAAAAAAAABEBIUExYXH/2gAMAwEAAhEDEQA/APuNKUoFKVzEc9xqSTTpcrAElkWNGRdmI2Kt1GI3ckMcqRgEd/UOnpXHat4nltLe8ZUcvFI6o4jygA24yex710+q3g06CWYgsI43cgdztUnA/apm0SqVyr3Vzp0dtcSXAl6sluksexVX8ZlQdMjzDaWB5LZAP0jy+KJRDAQjh3u4omcx+Qo0+xsH/p9aUdlSlQZNZt4pei1xEsvA6ZdQ2T2G3OcmqJ1KUoFKUoFKUoFKUoFKUoFKUoFKUoFc1r+mwWgaSRZOjJIpnUORGO3ndf05C7vTGSfWulrxLGJlKsAykEEHsQe4NTcohT6PFcxSxMpKTEs43HktjPIPHYdqoo7xZ9RaJbnLB2Do8qgFenxEkOctjhy2PcZPpY6LIdNkNlISQBut3J/PF6p8tHwPlSh96vKRVPa+G4bYx4MjLEcxxtIzIh9CFPt6Zzj0xW+TRoXjSMqdiSLKo3Hh1fepzn9XOO1abzXkjcwwo1zMO6R9k/7jnyp74PJ9Aa0jRZNS817JvH/Lx5EQHs2fNKffOFP6R6vglWutpfS9OENMoJDyp/u1Iz5d5OGOeMLnHriuYmIjsbmzNvKbh2nAUROQ7u7GOXqBduOVbcT5cY9K7eKMQgKoCgcAAYAHwBXukFbFqaW8iW8rFZSq7SwwJTjzbGPDEYOR39cY5qyqPfWUeoIY5UDqfQ/wR7Ee45FVBafQc533duPUAtNGPbA5mH9POP8AVQX9K0WV2l+gkidZEPZlORxwfqDkfBFb6qFVniPVxoVuZ2AIDwqdzbQBJIiEliDjG7PzjHHept5dJZI0kjBEUZLMcAf32qru7f8AxPaAFXtwzxOBIvmxHKjrlc8bgo4PI3cjPFBt0/XYtSneKGSOUJGjlo5A2CzMMEL2/LmrWoUWniOdpgcbo1TaB+lmOc/X+Km1M9hSlKoUpSgUpSgUpUfUL1NOjaSRtqr9ST6AAckk8ADkk4oIniO++67eScIrug8gbtubCrk9wMkZx6ZqOmn3DnpzziaJ1O/A6TKw242GM/kPPByfk1m0t5dYSU3ShYZV2rbkchD3MjfqPsOF+TzUV7VNEnillaacENGs0rAiHcV2rhVHDkAbjk5Cgnms6q+s7RLFBHEixoOyqMAfQVy+o+MlsornlOtFKyIhVsEBlC5I9cH3FddVTc6ElxBNAXYLM7OSMZG5gTjj3FVFtSlKoo5dallaYwW4ljhYqzGTYWZQC4QbSDjOMkgZBFZtPEsVyXwyqoiilUswG5ZAxHB7Y2/zWqbTJ7Iz9GeJIpWLnqqSY2bAfaQwBBPIB7Fj3HFZs/C8VrvG1HXowxJvUMVEYYZyffdWeRqtrP7xjjvbQ/ZZZUSRlPmjkyo4kUYyccblwwwO44MmbXmQyhbeSboYEpTGA21WKoGwXIVgePfHfip+jWX3Zbww7t3TjRM9s7QBmqK1imzctZSQvHPIzCRifwpAFSTAAxINy5HI5yKKt5NMS+mS4dmcKoMcbfkVufPtxy2CBls4xxjnNlVb95raTR20m4M6jpyNjbIwzvUEf5gBuxxkZIzg4sq0aUpSiFKUoFKUoFc9dalNb38kaRPOn2eFtqsihWMk4J85HcADj9NdDWoWyiQybRvKhS3qVUsVH0LMfqaDivCV1L4hAWaeVNlvA21H2MzSGXc7MvJxtCgDjIbOeMXvh3/aUKNMRO8MsypIQOdjsgfAwN2ByQMZzjFSZfD1tIqL0gAi7V2kqQuclcqQcZ9O1T7a3W1VURQiqMBVGAB8AVINta7mBbpGjdQ6MCrKRkEHggitlKoodMnbR5FtJmLK2fs0rclgBkxMf1qM4J/MozyQ1TZAftcft0Zf/uKpN9ZJqCbJF3LkH1BBBypBHIIPII5Fc7ama7jN2b0w/jMAh2dIIshTYQRnJAxnOdx+lTwrqqVXX2sx2LbHE2eOVgldf/JEK/zUf/FFsO7SL8NBKp/YpVqJmtWf2+3mi7b42APsSDg/Q4P0r1pF19ugil7b0Vj/AFIGf5qFf6+kduZofxiXSNF5XMjsqqCSOBlhn2Ga8CC6uA8MhSJWUYmg4K+Yb02uSQSucMO2fQgZnY1XVwdfka3hYrAhxPKvG4jvCje/ozDtyo5ztvLeFbZVRFCqoAVQMAAdgBXiytEsY1jjUIijAA/v61vpBE1PT01OMxyDIJBBBwVYHKspHYg8g1XG+nt2jtkC3Mwj3SSMemoXJCkhQx3Ng8AY8rduBV5VTfadJ1xcQOiuU6brIpIZQSUPlIIKkn4IY/BDRrtNfDOiTJ9mZo2YiRgMFX2kD3B/MD7EVK0HVBrMCzAbQzSADOfyOy5z87c/WolloOx0eZxcsI2Ul1HLM+4kD/KB+UD0AFVswl8LQRwwtE3mmKqUZmkd5GZY0RCMDDHLcgYyRjJqc9qnya1LMZjBAsscLMjEybWdlxvCDae3I5IyQR816t/E8M+47lVejFMhZgpZZFYjg9uB/Na/uee36wglSNJmLsHQs0bvjqFSGAOTk89iT3HFe7XwzFbBlAVl6EUKbl3FVjVlHJ78EftTlFhot/8AettBcAbRLFHJjOcb1DYz64zU2oWiWH3XbQQZ3dKKOPdjGdihc49M4qbWgpSlApSlApSlArnNO0u21RpJeiQq3BKjqPsd4yMydLdsyJA3OO67qt9YmeCCQxANLtYRgkAFyPLkkjjPP0r1plmNPijiBzsUDJ7k+pP9Tz9aipVKwDms1UQ9X05dViaJiy5KsrLwVdWDIw+QwB544qHZwG3uB1rgyytGQiBdihVI3sFBOWJK5JPtgDnNxVP4kgbYk8YLSQOJAB3ZO0qY9dyFsf6gtTRcUrCtuAPvWaoUpSgVX6josOpOryKSyghSHdSAcZHkYd8D9qsKUGAMVmlKBSlKBSlKBSlKBSlKDk7tIJb64F7sKiKLoCbGzZ5+qVDcbt3f1xs9KiaE0xktem2R073Z1s5MXXj6PY5Pk24J5xiu0kiWX8yhv6jP/uvW34rMFB4GLG085y3Xus4z/wAeXtn0roKwBt7cVmtBVH4tvpNPjhaLcSbm3Uqm3LKzgMo3kDke5FXlaLuzS8Ch13bXV1+GU5U8exoKvStQku7qdXjkhVYoSschQnLNNubMTMOcAcnPl7e93WlbZUkaUDzsqqTzyqlio9uCzfvW6pgUpSqFKUoFKUoFKUoFKUoFKUoFKUoFfPNVtPtmpXebF74LHbYxMsYTIkyMO69/j2r6HUSDT0gmlmGd8ojDc8YQMFwPTuaDlhqdxp7XMcMcUMFpbrIUbczlmjlYJkNjAYLzzwCPXIm6p4mbTFjdkDL9juLhwO+YljbAz77j3+KuDpETPO5BbrqqSAngqoYAY9OGNVlr4PhiYGSSa4xC8CiZ9wEL7dy4wM52jJOScck1BU+ILnUYrOdzJAoMBdXjVlaNuPKBvy2QfzcYI7c1Kk1W8na4SBoc2iR9TqKfxpGjWQhSH/DXaQMndyT7czF8IQlHR5Jpd0JhUySbikZ9FOO/bk5JwMk4r3deFY7ksTLMpkRUn2MF6yqMDfgcHHGV2nHHaszaqjvvGUqyIwKW8LpA8RnjfbMJACw6y+WEgnbhhkkfNYvfGUommMYBSGXp9HoSu0oXb1GEqDap5OBg52jOM8X154ViuS43ypHIqLLCjAI4VQqggglRtAU7SMgc0n8LRSO5Ek0aSOryRI+Edht5xjK52jIUgNznOTV5F6p3DNZpStIUpSgUpSgUpSgUpSgUpSgUpSgUpSgUpSgUpSgUpSgUpSgUpSgUpSgUpSg//9k="/>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599" y="4881002"/>
            <a:ext cx="2389415" cy="1519798"/>
          </a:xfrm>
          <a:prstGeom prst="rect">
            <a:avLst/>
          </a:prstGeom>
          <a:noFill/>
          <a:ln w="38100">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Box 16"/>
          <p:cNvSpPr txBox="1"/>
          <p:nvPr/>
        </p:nvSpPr>
        <p:spPr>
          <a:xfrm>
            <a:off x="3137807" y="5787904"/>
            <a:ext cx="1295400" cy="369332"/>
          </a:xfrm>
          <a:prstGeom prst="rect">
            <a:avLst/>
          </a:prstGeom>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US" dirty="0"/>
              <a:t>Reducing</a:t>
            </a:r>
          </a:p>
        </p:txBody>
      </p:sp>
      <p:sp>
        <p:nvSpPr>
          <p:cNvPr id="18" name="TextBox 17"/>
          <p:cNvSpPr txBox="1"/>
          <p:nvPr/>
        </p:nvSpPr>
        <p:spPr>
          <a:xfrm>
            <a:off x="5867400" y="4812784"/>
            <a:ext cx="1752598" cy="369332"/>
          </a:xfrm>
          <a:prstGeom prst="rect">
            <a:avLst/>
          </a:prstGeom>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US" dirty="0"/>
              <a:t>Non-reducing</a:t>
            </a:r>
          </a:p>
        </p:txBody>
      </p:sp>
      <p:sp>
        <p:nvSpPr>
          <p:cNvPr id="5" name="Title 1">
            <a:extLst>
              <a:ext uri="{FF2B5EF4-FFF2-40B4-BE49-F238E27FC236}">
                <a16:creationId xmlns:a16="http://schemas.microsoft.com/office/drawing/2014/main" id="{1D3538A2-AFDA-4040-9B1E-47BBD35CACAC}"/>
              </a:ext>
            </a:extLst>
          </p:cNvPr>
          <p:cNvSpPr txBox="1">
            <a:spLocks/>
          </p:cNvSpPr>
          <p:nvPr/>
        </p:nvSpPr>
        <p:spPr>
          <a:xfrm>
            <a:off x="381000" y="239457"/>
            <a:ext cx="8381999" cy="838200"/>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a:scene3d>
              <a:camera prst="orthographicFront"/>
              <a:lightRig rig="soft" dir="t">
                <a:rot lat="0" lon="0" rev="15600000"/>
              </a:lightRig>
            </a:scene3d>
            <a:sp3d extrusionH="57150" prstMaterial="softEdge">
              <a:bevelT w="25400" h="38100"/>
            </a:sp3d>
          </a:bodyPr>
          <a:lstStyle>
            <a:lvl1pPr algn="l" defTabSz="685800" rtl="0" eaLnBrk="1" latinLnBrk="0" hangingPunct="1">
              <a:lnSpc>
                <a:spcPct val="90000"/>
              </a:lnSpc>
              <a:spcBef>
                <a:spcPct val="0"/>
              </a:spcBef>
              <a:buNone/>
              <a:defRPr sz="4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b="1" dirty="0">
                <a:solidFill>
                  <a:schemeClr val="accent4"/>
                </a:solidFill>
                <a:latin typeface="Times New Roman" panose="02020603050405020304" pitchFamily="18" charset="0"/>
                <a:cs typeface="Times New Roman" panose="02020603050405020304" pitchFamily="18" charset="0"/>
              </a:rPr>
              <a:t>Reducing and Non-Reducing Sugars</a:t>
            </a:r>
            <a:endParaRPr lang="en-US" b="1" dirty="0">
              <a:ln/>
              <a:solidFill>
                <a:schemeClr val="accent4"/>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5826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data:image/jpeg;base64,/9j/4AAQSkZJRgABAQAAAQABAAD/2wCEAAkGBxQQEBUUDxQPDw8PEBQPDxAQEBAPDw8UFRQWFhQUFBQYHCggGBolHBQUITEhJSkrLi4uFx8zODMsNygtLiwBCgoKDg0OGhAQGywcHyQsLCwsLCwsLCwsLCwsLCwsLCwsLCwsLCwsLCwsLCwsLCwsLCwsLCwsLCwsLCwsLCwsLP/AABEIANEA8QMBIgACEQEDEQH/xAAbAAABBQEBAAAAAAAAAAAAAAACAAEDBAUGB//EAEQQAAEEAAMDCAgDBgMJAQAAAAEAAgMRBBIhBQYxEyJBUWFxgZEHFDJSU5KhsRVCwSMkM3KC0bLh8BYXNENiY3OiwiX/xAAZAQEBAQEBAQAAAAAAAAAAAAAAAQIDBAX/xAAlEQEBAAIBAwQCAwEAAAAAAAAAAQIRIQMSMQRBUWEigRQj8AX/2gAMAwEAAhEDEQA/ANUNRBqIBEAvM0ENRBqIBOAgENThqMBPSAcqfKipPSgCk9I6T0io6SpSUlSCPKnyo6SpAGVLKpKSpBHlSyqSkqQR5U2VS0lSohypZVLSalB5z6VJKMLex7vsFw7Hldf6U3/vEY92K/N3+S4616MPDGXlM6d3WfNd96NQTDKTw5XT5QvOyV6f6N46wZPvSuPlp+iz1fEMXTZUxapqQkLi2iLUJapiEJCCLKkpKSV0JAEQCj9YZ7zfMJetM95vmEZSgIqUHrkfvs+YJ/Xo/fZ8wRU4CKlW/EYviM+YJficPxI/mCC1ScBVPxaH4kfzBL8Xg+JH8wQXAE9Kl+MQfFj+YJfjMHxI/mCgu0lSo/jUHxY/mCX43B8WP5ghtepKlS/G4Pix/MEvxqD4sfzBDa9SVKkNswfFj+YJ/wAYg+JH8wQ2uUlSqfi0PxI/mCIbTh+Iz5girNJUoBtCL32fMEvXo/fZ8wQTUmpR+ts99vmEM+OjY0uLm00Fx16kHlPpJkzY4gfkjY37n9VzPJFaG08T6xiHyn87ye4dA8qWps/ZweL06NF6sZqcudrmnMIXru4cWXARf9WZ3m4rzzHYQAuA4tNL0bceUHAxjpZbD4Ern1fZcW6QhpGUy5NAIQkKQpiEEdJI6TIPA/Wn++/5iui3Tiilzcu5xcCMoLnVXSVzAVvZuI5ORruAuj3L02bnDDt8VseNotrTXWCXfqo4djQv4PdY4gACvNQzbSfGRereII6R1q3g8QyYhzSGvabI4WvP+Ub4RP2VhG+3MQRxBewFHDgsD8Un+sH9FtYrYEWJF0A4jiNCuYxm6ssDjQzt6K4rWN35pY3/AFDAAfxB4Os/RV+S2ePzPPz/ANlJgdmYCSFvKTPw+IqntcSBm8RSwTgLlLGOD6PNcPZcF17Z8sbrud0MBgJ5eTjM75nata2MPFDiSX6BdhtvdWCLDyOIfTRmNMhHSBpl16Vw24W72LGIbLAOTMZIL3eyQeII6QQvX9sStZh3ctltzaocCey1bZIrxd+zcGSbEvjmCi/CcIfZY93c5y2cbgxKS53MaDzWjS+9Z8u144rawZsvHKLA8Vyt14U2F3djd7MXi82gxO6QBvKAPormzt42CNz5CWgaNYPacsvaO90kmkbQ1vUTas3pASbtD/oAQO3fZXGP5Vjy7yTE1YruU0+0Zm6ONEi6oDjwUuOa7jVw+zIGjnsa/uBBXKb08k2YCAOjpvPbel9FeC0cVtV7YyS4/ouTmmL3FzjZcbNq4Y2XdqWi5Y9Z80uXd1u8yoiUy66RZhme5wAc6zoOcQFoHBy0bmj4Gxyp8lhvNBRZ9VmwiaTDu48L6joigbLmAYXl3QG2SfAKP1h1VeiLC7RkheHxOLHs9k0DXmqqWV0zXHOXtcfaDgb8bWrgX4tjByReGu53NI18FlYrakk7y+Z2d7uJoDh3IRi3aakdxIUvKNiTb+LYadJI09RSbvVih/zXfRY0s5cecSa0F6oLTtnwOgG+GKH/ADD5BEN9cWPzg/0rncya07MfgdL/ALb4r3m/KkuatOnbiboQUQKjCILQ7DBES4JpPtRksvsHBZLJ8vQb6waIT7HxuWJzOt1/RQOOveVNDY2dvBLEfaLmjocux2XvbFJQkIBPQ5ebDsSm1roKzl05VmT2BwgkIcGtJ49C0NqRQPMLmRhpDKdQGpBXjeFxsjKyuf56LVZvFiAMubStOsLnejfle6PZ5t8osNDlGVjgOJI08Olc8/0i4QNLpQ/ETWaB9kdXYvIcVI55t7nOPaVFkXSYa8suo2/vg7EyvcBycbjbWM4AdSwm7UfRA0aSbHX4qEQ0LpRs4rRpM3EOA70nYt7QarXsBRhv6IZ49CqK8UpsE96scuXO5xJPaq7m15J2jgURNtfFXGGjrWJau7SOg7/0WeijzJZkCZApnaKEKzDhzIabWgskmgAOJJUDwA4iwaNWOB7lFMgRnvSZFmOhHiaQMxSxCyEGSurzUkPtDpN9CB+vvQlPI0gkEEHpB0IQWgJK0CVoDSQJICCdGE4VRYwJ1VhzCXLT3T2F63ymV2R8YaWitHXfHyRYvZUsTiJGOFXrVjzUtWRniOk7orIHajDUWaitaZQh1adSLlqScbcU4aEAt1RhqJNyiKuvZbPBU2sWgJhyY7RSog66LOlWGR6IJ+BVqJuirzs1PUrGXRbq7EhxML+Ubbg8gOBILRlbl8Oc4/0rn9qbOMD2tOuaJkncXDUHqohwV/Zm1JMP/CcG5gMwq7y6j/Xanw+0pHyEvIdbCH20EOyMcQT28VOVcxtQVp23fgs+lsbTOZ5JAGvAcBoqfJha0inSalc5IJuSHUmlVA8tujVij2jqUeUHVanJMYzM8WXaMb/9LOBs9iyonPjyVlOe/avQjuVjYeIw0cwdionzQ0QWNdTr6DxWhtDYsccEb+VY58oBMYHOYD1rIhwBe/K0jponQaIJNpyQPlccOx8UJ9ljjmcPFQYjk7HJZxQF5jrfSQpIMKKtxA1qkpWBvQCmwOInL6LtSBV9J71ErMkTaBF0R5HpCAsHamhCmKlyBMWIiJJSZE6KMBEGqUMRBqqOw9GLqmlHXG0+Tj/deoNiDxTgHDtFryn0durFke9EfoQvTdoCTkH8jpLl5vesZO2HgM27OGk4xtvsFKlNuFhncMze4lXd32MeM4fI540ex7tWu6QQodpbyyYYPdJh5OTjPtggir4qc+DUZU/o5YfZkcPAKsPRseiXTuC38NvPJI0Obhpi1wtpFajzW/gsZmizyNMVakO4gK7yh2yuCb6OZBwe094UE/o1lOoezyXY4HfDDyz8iCQ4+wSKDu49K6O1bnnPKdmLyoejqeqLm6JN9G8w/OxdO7fB0mIkgw0LpHwmn2QAEGL3ulw5b6zA5jXuDQQQ7Uq/mduLIg9H0lc6Rvkpf93lnnSadgXYbT2vHh4eVkNNoEDpJPABU9g7fGLLhyckeXXnirWd5eTtjFj9H8I9p73fRUN4924sNEDAHZucHdNgtI/VdfBthj8RJAL5SBrXP6qdwWDs/F+sxvdPX7PETxNo1bWvoX4BTlbJI8r2xhy0ixRN8fBZ1LsN+2MzsMdEHNqOwNFLlMq6TmOFQ0hf99FPlVeZ9OHTXQlWIMRNndZ0A0A6gOAXR7gxYYzuGOvknMIB/KHDVpP1XORxE+OtK2x5a0jQa1XSs7aSbXe0yv5MkxhxDCelt6fRLZeIhaXesZnN5N2Rrel9c2z1Wg2lj43QRxsjySxuJkku+Uvgso0qbauysKJY5XPdl5JmZo6XuPAKGgBzhZcOb2dqrYeQAa9ald1lEM11No9enYQmITuOZrvPyUkQsDuSFQ0mpWHRoS1VENJKbKkgsAJwE9IgoN3ciQMxjb0zNc3xr/Jeqy4oRNzOvLYBIF1fSexeR7sgetRA8HOLfNpXrGDaWNyu544a6mu1TKN45aZTsc12NhdhLeXktxOUEMyVo49oP3Wnv0f/AM+btbl8zS0sNkHABvcAEtq4BuKiMbyQ11WRx0NqfDe5Rbux5cLCOqJv2XP+kfbPJQthaSHzuynLqWs/MV1eGi5NjWjUMaGjwC5rZWxJJcZLicWARfJ4dh1DWDp7yk13bq1yO9ksDG4V2FNvw5F0KJGh18vqvVcPiLhDzpcYd9FxfpNwYEEYiZryuuRutZXdS66CPPhQ0c0uiDdejRazu8Z+yeXkuxttS4ebE4mOMvEshBf0M5xIvwK7XYmzfX8mIxEomDeeyJujGO7esrR3a3XbhYnxvPKCV2ZwI04UsnCbBnwGKvCDPhZDbmE+xfUtXLG8ThNWI97P2+0cNhz/AA2VI5vQeNf4V2zGNbo0AdywN4N2PWJmTxPMM7ABY1BH+iVc2Vsp0Ty+WV0r3Ny66NHcFi61F93Hx7MOI2ti6lfE1rWZgw0XjKOJVndTZ49Ve02RHi5hqdSM/SV1kOzY45XytH7SX23dJrghw2DjiYWMbTXOc4/zONkqb3wl1p5ZvsQXsIGUc8AdxAXM5V2npGYBLEGigGO08QuPIWo4oS1Z095z1LVpbmM3QL+dC+s1HK8fYhS5SOvT6OfU32zbjY8Q5jrHEaCxYT4rE20dDtSSOlauN3WxLD7GcdbSCsjFbOlZ7Uco/pKnFMulnj5lU3OtIFJ8ZHEOHeCEwWnNJBV6qaV9nsVVnFTticfZa53c0lA4kppA4lXML7ARYLd/ESnmxuaPeeMoHmr2OwQgcIxqWMaHnrdxJHYpuN3p5THus4VAhLbUiYquaPKkpLSQEAiAQ2nCI0dhPy4mI/8Adb9TS9li1C8RwT6kYep7T5OC9swztAr7FThiNo7UmowEQ7SetSCRyDKnpNG6JzieIBrrUgmd2KIBPSaXuqblz2ITO7sQUllU1DupzK7rQBxvWyjpKk0bO2zwCRi61ZrRRvUV5V6SP+IZ2MP3XIELrvSOf3of+P8AVciUinY3Ud4H1Xa4naLo3BrYpJTV22q81xuFFvb/ADt+67XFbRjivM4B4aSG9J6lzy8x9L0HjK70hbtt515CSu8eKubO2lyxLTHIwtF89uh16CqGzNrQsjY0vGcgXodXO1P1Knx2344Xlrg85QDI5rSWsB4Zj0Jr6fSxymt3Jruw7Dxaw97QoTs+Hpjj1PuhUto7dZAWAtfJyrS9uQZuaK1+qNm0YJ4uULv2bXi7tpa4HQHxWWt470vN2dEOEUfyhGIWj2WtHc0KrJteNsj47p8cfKkdbaPDyWaNuulcGQtbnIBOd1ZSRmqunQqyMy4tac6LzvbTrnf/ADV5Bd/Oebrx6e9edY91yPPW933WsXj/AOjf65PtWKEhGhW3xjJk6SaAgogVGCiBQSMdXhqvbdmyWxp62g/ReHgr2PdyXNh4j1xt+wWolbzCpWquwqdq0yMIkIKJA4CdMnTSHTJJJoJFELcgJU2GHE+ClWJSopCpHFV5SstvKPSM/wDex2Rj7lcoSui9IMl4w9jB93LmC5SKmjmyEO45SHV11qul2fvBhpa5UBj+HPAI8CuQldoe5ULUuMrv0fUZdLxzHrkPJO1ZybuqqKytpbAfI+QxSmNs4AlblBuhWnVovM2YhzDbHOb/ACuIV2LeXEs4SuI6nU5Z7L7PdPX9PKazxv6/0eiYjYb80ToZMhgiMNubmsGv7KSHd0CB8ZcXOllbLI+gMxBB4eC4WLffFN4mN3exT/7fYnqi8ip2ZOn8zofbr9s7sNnfJJnLJHsayNw/LQIIPWDar4fYEkcjix7Gh2Ul4ZcmjQCLPAaLlJN+cU7pjHc1ZmM3hxMntSvo9DTlH0Wu2ud9X0JdyXb0fbW2IoG05wLzoGA24lcLI6yT1m1h4Yl0gJJJuySbJWuStSaeL1PqcutZxqQ6RQ2mtV5h+aSjtOoIgU9oLT2ijBXrG5ct4SLsbXkSP0XkoK9N9H8t4Vo91zh/7X+q1ErtYyp2lVIirDCtuacFEFGCjBVBhOgBT2gJMSmtMSgYlFhZKdXWoyVC51G+pSwjTeq8xUrpBV3pSzsViM1hug6XLm6PIt+ZLxjv5W/crnS5bW+bv3t/c37LAJUU8jtCqhU7zooHKwVigciKAoEkkkgJC5OhKCxgBzx2LUtZuz/aPcr+ZQFaa0NprQFaSG0lBGCntACnWkGCvQfR1L+xcPdlP1AXnlrtvRxL/Fb2td5gj9Eg9IhcrTCqMJVphXSVixYBRgqJpRgqppICntR2ntAdoSU1piUCJUMikJUb0XRSR0Ocb00F8FRxEhquj7qw5VMSdFzyajyffA/vb+5v+FYLitjep+bFydhA8mhYrlmNGJUUh0TudShmf0BURlCiKBA6SQSQOhKIISgt4EcVatVsIOb4qe0BJk1prQEkhtJAFp7Qp1UEF0W42M5PE5ToJWlviNR+q5wKSGQtcHN0c0hzT2hB7pA9W2OXNbs7ZbiYgQQHjR7ekH+y6FjklLFppUgKrtcpAVvbOkoKe1GCntNiS0JKa0JKbNCJUbikSgc5Ta6C8rM2rihHG57jTWtJPgrk8waCSaA6SvM98t4uXdyUR/ZNPOd75HQOxc7dtRzOKnMj3PPF7i4+JtV3I3ISqKeJP3UAVrEstVEBFCnKZA4SThMUD2mKVp2hBbg9kKS0LU6Ie01pJlQ9pJrTKBgiQJ0BImoAiCovbOxr4Hh8RyuHHqPYQvQ9hb5RygNm/ZSdvsnuK8zaVIFF290gxDXC2kEHpBtTtevEMFtKWL+HI9vZenkt3C764hntZJO8UU0PVA5EHLzmLf8Ad+aLycp/94I+E75gnKcPQMyFz155L6QHfli83LPxG++Id7IYzzJTk4emyzADUgd6wNrb1QwAguD3+6zUrzjGbXnl/iSPI6gaH0VAqapuNrbm8suJsfw4vcB1PeVguRlRuV0uwlMk4oUASqEsUxQlEVzEm5JWUgiq3JlNyauoCFUVgxG0I3JgoqUFPaAJWiCTJrStA6SG06KQSTpKhwiCSSIkapGpklBIE4TpKhBOmSVQ6SSSeyE5MUkkjQCo3JJLNIEoEkkAOQhOkqEUmpJICKEpJIAcmCSSiiSSSQIpFJJAySSSD//Z"/>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data:image/jpeg;base64,/9j/4AAQSkZJRgABAQAAAQABAAD/2wCEAAkGBxQQEBUUDxQPDw8PEBQPDxAQEBAPDw8UFRQWFhQUFBQYHCggGBolHBQUITEhJSkrLi4uFx8zODMsNygtLiwBCgoKDg0OGhAQGywcHyQsLCwsLCwsLCwsLCwsLCwsLCwsLCwsLCwsLCwsLCwsLCwsLCwsLCwsLCwsLCwsLCwsLP/AABEIANEA8QMBIgACEQEDEQH/xAAbAAABBQEBAAAAAAAAAAAAAAACAAEDBAUGB//EAEQQAAEEAAMDCAgDBgMJAQAAAAEAAgMRBBIhBQYxEyJBUWFxgZEHFDJSU5KhsRVCwSMkM3KC0bLh8BYXNENiY3OiwiX/xAAZAQEBAQEBAQAAAAAAAAAAAAAAAQIDBAX/xAAlEQEBAAIBAwQCAwEAAAAAAAAAAQIRIQMSMQRBUWEigRQj8AX/2gAMAwEAAhEDEQA/ANUNRBqIBEAvM0ENRBqIBOAgENThqMBPSAcqfKipPSgCk9I6T0io6SpSUlSCPKnyo6SpAGVLKpKSpBHlSyqSkqQR5U2VS0lSohypZVLSalB5z6VJKMLex7vsFw7Hldf6U3/vEY92K/N3+S4616MPDGXlM6d3WfNd96NQTDKTw5XT5QvOyV6f6N46wZPvSuPlp+iz1fEMXTZUxapqQkLi2iLUJapiEJCCLKkpKSV0JAEQCj9YZ7zfMJetM95vmEZSgIqUHrkfvs+YJ/Xo/fZ8wRU4CKlW/EYviM+YJficPxI/mCC1ScBVPxaH4kfzBL8Xg+JH8wQXAE9Kl+MQfFj+YJfjMHxI/mCgu0lSo/jUHxY/mCX43B8WP5ghtepKlS/G4Pix/MEvxqD4sfzBDa9SVKkNswfFj+YJ/wAYg+JH8wQ2uUlSqfi0PxI/mCIbTh+Iz5girNJUoBtCL32fMEvXo/fZ8wQTUmpR+ts99vmEM+OjY0uLm00Fx16kHlPpJkzY4gfkjY37n9VzPJFaG08T6xiHyn87ye4dA8qWps/ZweL06NF6sZqcudrmnMIXru4cWXARf9WZ3m4rzzHYQAuA4tNL0bceUHAxjpZbD4Ern1fZcW6QhpGUy5NAIQkKQpiEEdJI6TIPA/Wn++/5iui3Tiilzcu5xcCMoLnVXSVzAVvZuI5ORruAuj3L02bnDDt8VseNotrTXWCXfqo4djQv4PdY4gACvNQzbSfGRereII6R1q3g8QyYhzSGvabI4WvP+Ub4RP2VhG+3MQRxBewFHDgsD8Un+sH9FtYrYEWJF0A4jiNCuYxm6ssDjQzt6K4rWN35pY3/AFDAAfxB4Os/RV+S2ePzPPz/ANlJgdmYCSFvKTPw+IqntcSBm8RSwTgLlLGOD6PNcPZcF17Z8sbrud0MBgJ5eTjM75nata2MPFDiSX6BdhtvdWCLDyOIfTRmNMhHSBpl16Vw24W72LGIbLAOTMZIL3eyQeII6QQvX9sStZh3ctltzaocCey1bZIrxd+zcGSbEvjmCi/CcIfZY93c5y2cbgxKS53MaDzWjS+9Z8u144rawZsvHKLA8Vyt14U2F3djd7MXi82gxO6QBvKAPormzt42CNz5CWgaNYPacsvaO90kmkbQ1vUTas3pASbtD/oAQO3fZXGP5Vjy7yTE1YruU0+0Zm6ONEi6oDjwUuOa7jVw+zIGjnsa/uBBXKb08k2YCAOjpvPbel9FeC0cVtV7YyS4/ouTmmL3FzjZcbNq4Y2XdqWi5Y9Z80uXd1u8yoiUy66RZhme5wAc6zoOcQFoHBy0bmj4Gxyp8lhvNBRZ9VmwiaTDu48L6joigbLmAYXl3QG2SfAKP1h1VeiLC7RkheHxOLHs9k0DXmqqWV0zXHOXtcfaDgb8bWrgX4tjByReGu53NI18FlYrakk7y+Z2d7uJoDh3IRi3aakdxIUvKNiTb+LYadJI09RSbvVih/zXfRY0s5cecSa0F6oLTtnwOgG+GKH/ADD5BEN9cWPzg/0rncya07MfgdL/ALb4r3m/KkuatOnbiboQUQKjCILQ7DBES4JpPtRksvsHBZLJ8vQb6waIT7HxuWJzOt1/RQOOveVNDY2dvBLEfaLmjocux2XvbFJQkIBPQ5ebDsSm1roKzl05VmT2BwgkIcGtJ49C0NqRQPMLmRhpDKdQGpBXjeFxsjKyuf56LVZvFiAMubStOsLnejfle6PZ5t8osNDlGVjgOJI08Olc8/0i4QNLpQ/ETWaB9kdXYvIcVI55t7nOPaVFkXSYa8suo2/vg7EyvcBycbjbWM4AdSwm7UfRA0aSbHX4qEQ0LpRs4rRpM3EOA70nYt7QarXsBRhv6IZ49CqK8UpsE96scuXO5xJPaq7m15J2jgURNtfFXGGjrWJau7SOg7/0WeijzJZkCZApnaKEKzDhzIabWgskmgAOJJUDwA4iwaNWOB7lFMgRnvSZFmOhHiaQMxSxCyEGSurzUkPtDpN9CB+vvQlPI0gkEEHpB0IQWgJK0CVoDSQJICCdGE4VRYwJ1VhzCXLT3T2F63ymV2R8YaWitHXfHyRYvZUsTiJGOFXrVjzUtWRniOk7orIHajDUWaitaZQh1adSLlqScbcU4aEAt1RhqJNyiKuvZbPBU2sWgJhyY7RSog66LOlWGR6IJ+BVqJuirzs1PUrGXRbq7EhxML+Ubbg8gOBILRlbl8Oc4/0rn9qbOMD2tOuaJkncXDUHqohwV/Zm1JMP/CcG5gMwq7y6j/Xanw+0pHyEvIdbCH20EOyMcQT28VOVcxtQVp23fgs+lsbTOZ5JAGvAcBoqfJha0inSalc5IJuSHUmlVA8tujVij2jqUeUHVanJMYzM8WXaMb/9LOBs9iyonPjyVlOe/avQjuVjYeIw0cwdionzQ0QWNdTr6DxWhtDYsccEb+VY58oBMYHOYD1rIhwBe/K0jponQaIJNpyQPlccOx8UJ9ljjmcPFQYjk7HJZxQF5jrfSQpIMKKtxA1qkpWBvQCmwOInL6LtSBV9J71ErMkTaBF0R5HpCAsHamhCmKlyBMWIiJJSZE6KMBEGqUMRBqqOw9GLqmlHXG0+Tj/deoNiDxTgHDtFryn0durFke9EfoQvTdoCTkH8jpLl5vesZO2HgM27OGk4xtvsFKlNuFhncMze4lXd32MeM4fI540ex7tWu6QQodpbyyYYPdJh5OTjPtggir4qc+DUZU/o5YfZkcPAKsPRseiXTuC38NvPJI0Obhpi1wtpFajzW/gsZmizyNMVakO4gK7yh2yuCb6OZBwe094UE/o1lOoezyXY4HfDDyz8iCQ4+wSKDu49K6O1bnnPKdmLyoejqeqLm6JN9G8w/OxdO7fB0mIkgw0LpHwmn2QAEGL3ulw5b6zA5jXuDQQQ7Uq/mduLIg9H0lc6Rvkpf93lnnSadgXYbT2vHh4eVkNNoEDpJPABU9g7fGLLhyckeXXnirWd5eTtjFj9H8I9p73fRUN4924sNEDAHZucHdNgtI/VdfBthj8RJAL5SBrXP6qdwWDs/F+sxvdPX7PETxNo1bWvoX4BTlbJI8r2xhy0ixRN8fBZ1LsN+2MzsMdEHNqOwNFLlMq6TmOFQ0hf99FPlVeZ9OHTXQlWIMRNndZ0A0A6gOAXR7gxYYzuGOvknMIB/KHDVpP1XORxE+OtK2x5a0jQa1XSs7aSbXe0yv5MkxhxDCelt6fRLZeIhaXesZnN5N2Rrel9c2z1Wg2lj43QRxsjySxuJkku+Uvgso0qbauysKJY5XPdl5JmZo6XuPAKGgBzhZcOb2dqrYeQAa9ald1lEM11No9enYQmITuOZrvPyUkQsDuSFQ0mpWHRoS1VENJKbKkgsAJwE9IgoN3ciQMxjb0zNc3xr/Jeqy4oRNzOvLYBIF1fSexeR7sgetRA8HOLfNpXrGDaWNyu544a6mu1TKN45aZTsc12NhdhLeXktxOUEMyVo49oP3Wnv0f/AM+btbl8zS0sNkHABvcAEtq4BuKiMbyQ11WRx0NqfDe5Rbux5cLCOqJv2XP+kfbPJQthaSHzuynLqWs/MV1eGi5NjWjUMaGjwC5rZWxJJcZLicWARfJ4dh1DWDp7yk13bq1yO9ksDG4V2FNvw5F0KJGh18vqvVcPiLhDzpcYd9FxfpNwYEEYiZryuuRutZXdS66CPPhQ0c0uiDdejRazu8Z+yeXkuxttS4ebE4mOMvEshBf0M5xIvwK7XYmzfX8mIxEomDeeyJujGO7esrR3a3XbhYnxvPKCV2ZwI04UsnCbBnwGKvCDPhZDbmE+xfUtXLG8ThNWI97P2+0cNhz/AA2VI5vQeNf4V2zGNbo0AdywN4N2PWJmTxPMM7ABY1BH+iVc2Vsp0Ty+WV0r3Ny66NHcFi61F93Hx7MOI2ti6lfE1rWZgw0XjKOJVndTZ49Ve02RHi5hqdSM/SV1kOzY45XytH7SX23dJrghw2DjiYWMbTXOc4/zONkqb3wl1p5ZvsQXsIGUc8AdxAXM5V2npGYBLEGigGO08QuPIWo4oS1Z095z1LVpbmM3QL+dC+s1HK8fYhS5SOvT6OfU32zbjY8Q5jrHEaCxYT4rE20dDtSSOlauN3WxLD7GcdbSCsjFbOlZ7Uco/pKnFMulnj5lU3OtIFJ8ZHEOHeCEwWnNJBV6qaV9nsVVnFTticfZa53c0lA4kppA4lXML7ARYLd/ESnmxuaPeeMoHmr2OwQgcIxqWMaHnrdxJHYpuN3p5THus4VAhLbUiYquaPKkpLSQEAiAQ2nCI0dhPy4mI/8Adb9TS9li1C8RwT6kYep7T5OC9swztAr7FThiNo7UmowEQ7SetSCRyDKnpNG6JzieIBrrUgmd2KIBPSaXuqblz2ITO7sQUllU1DupzK7rQBxvWyjpKk0bO2zwCRi61ZrRRvUV5V6SP+IZ2MP3XIELrvSOf3of+P8AVciUinY3Ud4H1Xa4naLo3BrYpJTV22q81xuFFvb/ADt+67XFbRjivM4B4aSG9J6lzy8x9L0HjK70hbtt515CSu8eKubO2lyxLTHIwtF89uh16CqGzNrQsjY0vGcgXodXO1P1Knx2344Xlrg85QDI5rSWsB4Zj0Jr6fSxymt3Jruw7Dxaw97QoTs+Hpjj1PuhUto7dZAWAtfJyrS9uQZuaK1+qNm0YJ4uULv2bXi7tpa4HQHxWWt470vN2dEOEUfyhGIWj2WtHc0KrJteNsj47p8cfKkdbaPDyWaNuulcGQtbnIBOd1ZSRmqunQqyMy4tac6LzvbTrnf/ADV5Bd/Oebrx6e9edY91yPPW933WsXj/AOjf65PtWKEhGhW3xjJk6SaAgogVGCiBQSMdXhqvbdmyWxp62g/ReHgr2PdyXNh4j1xt+wWolbzCpWquwqdq0yMIkIKJA4CdMnTSHTJJJoJFELcgJU2GHE+ClWJSopCpHFV5SstvKPSM/wDex2Rj7lcoSui9IMl4w9jB93LmC5SKmjmyEO45SHV11qul2fvBhpa5UBj+HPAI8CuQldoe5ULUuMrv0fUZdLxzHrkPJO1ZybuqqKytpbAfI+QxSmNs4AlblBuhWnVovM2YhzDbHOb/ACuIV2LeXEs4SuI6nU5Z7L7PdPX9PKazxv6/0eiYjYb80ToZMhgiMNubmsGv7KSHd0CB8ZcXOllbLI+gMxBB4eC4WLffFN4mN3exT/7fYnqi8ip2ZOn8zofbr9s7sNnfJJnLJHsayNw/LQIIPWDar4fYEkcjix7Gh2Ul4ZcmjQCLPAaLlJN+cU7pjHc1ZmM3hxMntSvo9DTlH0Wu2ud9X0JdyXb0fbW2IoG05wLzoGA24lcLI6yT1m1h4Yl0gJJJuySbJWuStSaeL1PqcutZxqQ6RQ2mtV5h+aSjtOoIgU9oLT2ijBXrG5ct4SLsbXkSP0XkoK9N9H8t4Vo91zh/7X+q1ErtYyp2lVIirDCtuacFEFGCjBVBhOgBT2gJMSmtMSgYlFhZKdXWoyVC51G+pSwjTeq8xUrpBV3pSzsViM1hug6XLm6PIt+ZLxjv5W/crnS5bW+bv3t/c37LAJUU8jtCqhU7zooHKwVigciKAoEkkkgJC5OhKCxgBzx2LUtZuz/aPcr+ZQFaa0NprQFaSG0lBGCntACnWkGCvQfR1L+xcPdlP1AXnlrtvRxL/Fb2td5gj9Eg9IhcrTCqMJVphXSVixYBRgqJpRgqppICntR2ntAdoSU1piUCJUMikJUb0XRSR0Ocb00F8FRxEhquj7qw5VMSdFzyajyffA/vb+5v+FYLitjep+bFydhA8mhYrlmNGJUUh0TudShmf0BURlCiKBA6SQSQOhKIISgt4EcVatVsIOb4qe0BJk1prQEkhtJAFp7Qp1UEF0W42M5PE5ToJWlviNR+q5wKSGQtcHN0c0hzT2hB7pA9W2OXNbs7ZbiYgQQHjR7ekH+y6FjklLFppUgKrtcpAVvbOkoKe1GCntNiS0JKa0JKbNCJUbikSgc5Ta6C8rM2rihHG57jTWtJPgrk8waCSaA6SvM98t4uXdyUR/ZNPOd75HQOxc7dtRzOKnMj3PPF7i4+JtV3I3ISqKeJP3UAVrEstVEBFCnKZA4SThMUD2mKVp2hBbg9kKS0LU6Ie01pJlQ9pJrTKBgiQJ0BImoAiCovbOxr4Hh8RyuHHqPYQvQ9hb5RygNm/ZSdvsnuK8zaVIFF290gxDXC2kEHpBtTtevEMFtKWL+HI9vZenkt3C764hntZJO8UU0PVA5EHLzmLf8Ad+aLycp/94I+E75gnKcPQMyFz155L6QHfli83LPxG++Id7IYzzJTk4emyzADUgd6wNrb1QwAguD3+6zUrzjGbXnl/iSPI6gaH0VAqapuNrbm8suJsfw4vcB1PeVguRlRuV0uwlMk4oUASqEsUxQlEVzEm5JWUgiq3JlNyauoCFUVgxG0I3JgoqUFPaAJWiCTJrStA6SG06KQSTpKhwiCSSIkapGpklBIE4TpKhBOmSVQ6SSSeyE5MUkkjQCo3JJLNIEoEkkAOQhOkqEUmpJICKEpJIAcmCSSiiSSSQIpFJJAySSSD//Z"/>
          <p:cNvSpPr>
            <a:spLocks noChangeAspect="1" noChangeArrowheads="1"/>
          </p:cNvSpPr>
          <p:nvPr/>
        </p:nvSpPr>
        <p:spPr bwMode="auto">
          <a:xfrm>
            <a:off x="2159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1">
            <a:extLst>
              <a:ext uri="{FF2B5EF4-FFF2-40B4-BE49-F238E27FC236}">
                <a16:creationId xmlns:a16="http://schemas.microsoft.com/office/drawing/2014/main" id="{3538262E-FD3B-481D-8219-ED67D92D05B2}"/>
              </a:ext>
            </a:extLst>
          </p:cNvPr>
          <p:cNvSpPr txBox="1">
            <a:spLocks/>
          </p:cNvSpPr>
          <p:nvPr/>
        </p:nvSpPr>
        <p:spPr>
          <a:xfrm>
            <a:off x="368300" y="1600200"/>
            <a:ext cx="8381999" cy="3581400"/>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a:scene3d>
              <a:camera prst="orthographicFront"/>
              <a:lightRig rig="soft" dir="t">
                <a:rot lat="0" lon="0" rev="15600000"/>
              </a:lightRig>
            </a:scene3d>
            <a:sp3d extrusionH="57150" prstMaterial="softEdge">
              <a:bevelT w="25400" h="38100"/>
            </a:sp3d>
          </a:bodyPr>
          <a:lstStyle>
            <a:lvl1pPr algn="l" defTabSz="685800" rtl="0" eaLnBrk="1" latinLnBrk="0" hangingPunct="1">
              <a:lnSpc>
                <a:spcPct val="90000"/>
              </a:lnSpc>
              <a:spcBef>
                <a:spcPct val="0"/>
              </a:spcBef>
              <a:buNone/>
              <a:defRPr sz="4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b="1" dirty="0">
                <a:solidFill>
                  <a:schemeClr val="accent4"/>
                </a:solidFill>
                <a:latin typeface="Times New Roman" panose="02020603050405020304" pitchFamily="18" charset="0"/>
                <a:cs typeface="Times New Roman" panose="02020603050405020304" pitchFamily="18" charset="0"/>
              </a:rPr>
              <a:t>RECTIONS OF CARBOHYDRATES </a:t>
            </a:r>
            <a:endParaRPr lang="en-US" b="1" dirty="0">
              <a:ln/>
              <a:solidFill>
                <a:schemeClr val="accent4"/>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6482416"/>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820</Words>
  <Application>Microsoft Office PowerPoint</Application>
  <PresentationFormat>On-screen Show (4:3)</PresentationFormat>
  <Paragraphs>97</Paragraphs>
  <Slides>13</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Calibri</vt:lpstr>
      <vt:lpstr>Corbel</vt:lpstr>
      <vt:lpstr>Times New Roman</vt:lpstr>
      <vt:lpstr>Wingdings</vt:lpstr>
      <vt:lpstr>Basis</vt:lpstr>
      <vt:lpstr>Microsoft Word Picture</vt:lpstr>
      <vt:lpstr>LAB 1 : Qualitative tests of Carbohydrate</vt:lpstr>
      <vt:lpstr>Introduction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PROCEDURE:</vt:lpstr>
      <vt:lpstr> 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1: Qualitative tests of Carbohydrate</dc:title>
  <dc:creator>Maher</dc:creator>
  <cp:lastModifiedBy>Maher</cp:lastModifiedBy>
  <cp:revision>13</cp:revision>
  <dcterms:created xsi:type="dcterms:W3CDTF">2020-11-09T22:24:45Z</dcterms:created>
  <dcterms:modified xsi:type="dcterms:W3CDTF">2020-11-24T17:52:17Z</dcterms:modified>
</cp:coreProperties>
</file>