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4" r:id="rId2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5B4188C7-7C74-45F1-A498-3CD78E57C8BD}" type="datetimeFigureOut">
              <a:rPr lang="ar-IQ" smtClean="0"/>
              <a:t>02/07/1442</a:t>
            </a:fld>
            <a:endParaRPr lang="ar-IQ"/>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IQ"/>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5EDC02B7-9520-4A63-A82D-B09C28898D79}"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B4188C7-7C74-45F1-A498-3CD78E57C8BD}" type="datetimeFigureOut">
              <a:rPr lang="ar-IQ" smtClean="0"/>
              <a:t>02/07/1442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EDC02B7-9520-4A63-A82D-B09C28898D7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B4188C7-7C74-45F1-A498-3CD78E57C8BD}" type="datetimeFigureOut">
              <a:rPr lang="ar-IQ" smtClean="0"/>
              <a:t>02/07/1442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EDC02B7-9520-4A63-A82D-B09C28898D7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5B4188C7-7C74-45F1-A498-3CD78E57C8BD}" type="datetimeFigureOut">
              <a:rPr lang="ar-IQ" smtClean="0"/>
              <a:t>02/07/1442</a:t>
            </a:fld>
            <a:endParaRPr lang="ar-IQ"/>
          </a:p>
        </p:txBody>
      </p:sp>
      <p:sp>
        <p:nvSpPr>
          <p:cNvPr id="9" name="عنصر نائب لرقم الشريحة 8"/>
          <p:cNvSpPr>
            <a:spLocks noGrp="1"/>
          </p:cNvSpPr>
          <p:nvPr>
            <p:ph type="sldNum" sz="quarter" idx="15"/>
          </p:nvPr>
        </p:nvSpPr>
        <p:spPr/>
        <p:txBody>
          <a:bodyPr rtlCol="0"/>
          <a:lstStyle/>
          <a:p>
            <a:fld id="{5EDC02B7-9520-4A63-A82D-B09C28898D79}" type="slidenum">
              <a:rPr lang="ar-IQ" smtClean="0"/>
              <a:t>‹#›</a:t>
            </a:fld>
            <a:endParaRPr lang="ar-IQ"/>
          </a:p>
        </p:txBody>
      </p:sp>
      <p:sp>
        <p:nvSpPr>
          <p:cNvPr id="10" name="عنصر نائب للتذييل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5B4188C7-7C74-45F1-A498-3CD78E57C8BD}" type="datetimeFigureOut">
              <a:rPr lang="ar-IQ" smtClean="0"/>
              <a:t>02/07/1442</a:t>
            </a:fld>
            <a:endParaRPr lang="ar-IQ"/>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IQ"/>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5EDC02B7-9520-4A63-A82D-B09C28898D79}"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5B4188C7-7C74-45F1-A498-3CD78E57C8BD}" type="datetimeFigureOut">
              <a:rPr lang="ar-IQ" smtClean="0"/>
              <a:t>02/07/1442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EDC02B7-9520-4A63-A82D-B09C28898D79}" type="slidenum">
              <a:rPr lang="ar-IQ" smtClean="0"/>
              <a:t>‹#›</a:t>
            </a:fld>
            <a:endParaRPr lang="ar-IQ"/>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5B4188C7-7C74-45F1-A498-3CD78E57C8BD}" type="datetimeFigureOut">
              <a:rPr lang="ar-IQ" smtClean="0"/>
              <a:t>02/07/1442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5EDC02B7-9520-4A63-A82D-B09C28898D79}" type="slidenum">
              <a:rPr lang="ar-IQ" smtClean="0"/>
              <a:t>‹#›</a:t>
            </a:fld>
            <a:endParaRPr lang="ar-IQ"/>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5B4188C7-7C74-45F1-A498-3CD78E57C8BD}" type="datetimeFigureOut">
              <a:rPr lang="ar-IQ" smtClean="0"/>
              <a:t>02/07/1442</a:t>
            </a:fld>
            <a:endParaRPr lang="ar-IQ"/>
          </a:p>
        </p:txBody>
      </p:sp>
      <p:sp>
        <p:nvSpPr>
          <p:cNvPr id="7" name="عنصر نائب لرقم الشريحة 6"/>
          <p:cNvSpPr>
            <a:spLocks noGrp="1"/>
          </p:cNvSpPr>
          <p:nvPr>
            <p:ph type="sldNum" sz="quarter" idx="11"/>
          </p:nvPr>
        </p:nvSpPr>
        <p:spPr/>
        <p:txBody>
          <a:bodyPr rtlCol="0"/>
          <a:lstStyle/>
          <a:p>
            <a:fld id="{5EDC02B7-9520-4A63-A82D-B09C28898D79}" type="slidenum">
              <a:rPr lang="ar-IQ" smtClean="0"/>
              <a:t>‹#›</a:t>
            </a:fld>
            <a:endParaRPr lang="ar-IQ"/>
          </a:p>
        </p:txBody>
      </p:sp>
      <p:sp>
        <p:nvSpPr>
          <p:cNvPr id="8" name="عنصر نائب للتذييل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B4188C7-7C74-45F1-A498-3CD78E57C8BD}" type="datetimeFigureOut">
              <a:rPr lang="ar-IQ" smtClean="0"/>
              <a:t>02/07/1442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EDC02B7-9520-4A63-A82D-B09C28898D7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5B4188C7-7C74-45F1-A498-3CD78E57C8BD}" type="datetimeFigureOut">
              <a:rPr lang="ar-IQ" smtClean="0"/>
              <a:t>02/07/1442</a:t>
            </a:fld>
            <a:endParaRPr lang="ar-IQ"/>
          </a:p>
        </p:txBody>
      </p:sp>
      <p:sp>
        <p:nvSpPr>
          <p:cNvPr id="22" name="عنصر نائب لرقم الشريحة 21"/>
          <p:cNvSpPr>
            <a:spLocks noGrp="1"/>
          </p:cNvSpPr>
          <p:nvPr>
            <p:ph type="sldNum" sz="quarter" idx="15"/>
          </p:nvPr>
        </p:nvSpPr>
        <p:spPr/>
        <p:txBody>
          <a:bodyPr rtlCol="0"/>
          <a:lstStyle/>
          <a:p>
            <a:fld id="{5EDC02B7-9520-4A63-A82D-B09C28898D79}" type="slidenum">
              <a:rPr lang="ar-IQ" smtClean="0"/>
              <a:t>‹#›</a:t>
            </a:fld>
            <a:endParaRPr lang="ar-IQ"/>
          </a:p>
        </p:txBody>
      </p:sp>
      <p:sp>
        <p:nvSpPr>
          <p:cNvPr id="23" name="عنصر نائب للتذييل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5B4188C7-7C74-45F1-A498-3CD78E57C8BD}" type="datetimeFigureOut">
              <a:rPr lang="ar-IQ" smtClean="0"/>
              <a:t>02/07/1442</a:t>
            </a:fld>
            <a:endParaRPr lang="ar-IQ"/>
          </a:p>
        </p:txBody>
      </p:sp>
      <p:sp>
        <p:nvSpPr>
          <p:cNvPr id="18" name="عنصر نائب لرقم الشريحة 17"/>
          <p:cNvSpPr>
            <a:spLocks noGrp="1"/>
          </p:cNvSpPr>
          <p:nvPr>
            <p:ph type="sldNum" sz="quarter" idx="11"/>
          </p:nvPr>
        </p:nvSpPr>
        <p:spPr/>
        <p:txBody>
          <a:bodyPr rtlCol="0"/>
          <a:lstStyle/>
          <a:p>
            <a:fld id="{5EDC02B7-9520-4A63-A82D-B09C28898D79}" type="slidenum">
              <a:rPr lang="ar-IQ" smtClean="0"/>
              <a:t>‹#›</a:t>
            </a:fld>
            <a:endParaRPr lang="ar-IQ"/>
          </a:p>
        </p:txBody>
      </p:sp>
      <p:sp>
        <p:nvSpPr>
          <p:cNvPr id="21" name="عنصر نائب للتذييل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4188C7-7C74-45F1-A498-3CD78E57C8BD}" type="datetimeFigureOut">
              <a:rPr lang="ar-IQ" smtClean="0"/>
              <a:t>02/07/1442</a:t>
            </a:fld>
            <a:endParaRPr lang="ar-IQ"/>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EDC02B7-9520-4A63-A82D-B09C28898D7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07704" y="1844824"/>
            <a:ext cx="6172200" cy="1894362"/>
          </a:xfrm>
        </p:spPr>
        <p:txBody>
          <a:bodyPr>
            <a:normAutofit fontScale="90000"/>
          </a:bodyPr>
          <a:lstStyle/>
          <a:p>
            <a:pPr algn="ctr" rtl="0"/>
            <a:r>
              <a:rPr lang="en-US" sz="3600" dirty="0"/>
              <a:t>Fluorescent Microscopy</a:t>
            </a:r>
            <a:r>
              <a:rPr lang="en-US" dirty="0"/>
              <a:t/>
            </a:r>
            <a:br>
              <a:rPr lang="en-US" dirty="0"/>
            </a:br>
            <a:r>
              <a:rPr lang="en-US" dirty="0"/>
              <a:t/>
            </a:r>
            <a:br>
              <a:rPr lang="en-US" dirty="0"/>
            </a:br>
            <a:endParaRPr lang="ar-IQ" dirty="0"/>
          </a:p>
        </p:txBody>
      </p:sp>
      <p:sp>
        <p:nvSpPr>
          <p:cNvPr id="3" name="عنوان فرعي 2"/>
          <p:cNvSpPr>
            <a:spLocks noGrp="1"/>
          </p:cNvSpPr>
          <p:nvPr>
            <p:ph type="subTitle" idx="1"/>
          </p:nvPr>
        </p:nvSpPr>
        <p:spPr>
          <a:xfrm>
            <a:off x="2339752" y="3645024"/>
            <a:ext cx="6172200" cy="1371600"/>
          </a:xfrm>
          <a:ln>
            <a:solidFill>
              <a:schemeClr val="bg1"/>
            </a:solidFill>
          </a:ln>
        </p:spPr>
        <p:txBody>
          <a:bodyPr>
            <a:normAutofit/>
          </a:bodyPr>
          <a:lstStyle/>
          <a:p>
            <a:r>
              <a:rPr lang="en-US" sz="2400" i="1" dirty="0" smtClean="0">
                <a:solidFill>
                  <a:srgbClr val="FF0000"/>
                </a:solidFill>
              </a:rPr>
              <a:t>What Is Fluorescent Microscopy?</a:t>
            </a:r>
            <a:endParaRPr lang="ar-IQ" sz="2400" i="1" dirty="0">
              <a:solidFill>
                <a:srgbClr val="FF0000"/>
              </a:solidFill>
            </a:endParaRPr>
          </a:p>
        </p:txBody>
      </p:sp>
    </p:spTree>
    <p:extLst>
      <p:ext uri="{BB962C8B-B14F-4D97-AF65-F5344CB8AC3E}">
        <p14:creationId xmlns:p14="http://schemas.microsoft.com/office/powerpoint/2010/main" val="32087098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850106"/>
          </a:xfrm>
        </p:spPr>
        <p:txBody>
          <a:bodyPr/>
          <a:lstStyle/>
          <a:p>
            <a:r>
              <a:rPr lang="en-US" b="1" dirty="0">
                <a:solidFill>
                  <a:schemeClr val="accent1"/>
                </a:solidFill>
              </a:rPr>
              <a:t>Electron microscope</a:t>
            </a:r>
            <a:endParaRPr lang="ar-IQ" dirty="0">
              <a:solidFill>
                <a:schemeClr val="accent1"/>
              </a:solidFill>
            </a:endParaRPr>
          </a:p>
        </p:txBody>
      </p:sp>
      <p:sp>
        <p:nvSpPr>
          <p:cNvPr id="3" name="عنصر نائب للمحتوى 2"/>
          <p:cNvSpPr>
            <a:spLocks noGrp="1"/>
          </p:cNvSpPr>
          <p:nvPr>
            <p:ph sz="quarter" idx="1"/>
          </p:nvPr>
        </p:nvSpPr>
        <p:spPr>
          <a:xfrm>
            <a:off x="457200" y="1124744"/>
            <a:ext cx="7715200" cy="5349208"/>
          </a:xfrm>
        </p:spPr>
        <p:txBody>
          <a:bodyPr/>
          <a:lstStyle/>
          <a:p>
            <a:pPr lvl="0" algn="l" rtl="0"/>
            <a:r>
              <a:rPr lang="en-US" b="1" dirty="0">
                <a:solidFill>
                  <a:schemeClr val="accent2">
                    <a:lumMod val="75000"/>
                  </a:schemeClr>
                </a:solidFill>
              </a:rPr>
              <a:t>Electron microscope definition</a:t>
            </a:r>
            <a:r>
              <a:rPr lang="en-US" dirty="0"/>
              <a:t>:- An electron microscope is a microscope that uses a beam of accelerated electrons as a source of illumination.</a:t>
            </a:r>
          </a:p>
          <a:p>
            <a:pPr lvl="0" algn="l" rtl="0"/>
            <a:r>
              <a:rPr lang="en-US" dirty="0"/>
              <a:t>It is a special type of microscope having a high resolution of images, able to magnify objects in </a:t>
            </a:r>
            <a:r>
              <a:rPr lang="en-US" dirty="0" err="1"/>
              <a:t>nanometres</a:t>
            </a:r>
            <a:r>
              <a:rPr lang="en-US" dirty="0"/>
              <a:t>, which are formed by controlled use of electrons in vacuum captured on a phosphorescent screen.</a:t>
            </a:r>
          </a:p>
          <a:p>
            <a:pPr lvl="0" algn="l" rtl="0"/>
            <a:r>
              <a:rPr lang="en-US" dirty="0"/>
              <a:t>Ernst Ruska (1906-1988), a German engineer and academic professor, built the first Electron Microscope in 1931, and the same principles behind his prototype still govern modern EMs</a:t>
            </a:r>
            <a:r>
              <a:rPr lang="en-US" b="1" dirty="0"/>
              <a:t>.</a:t>
            </a:r>
            <a:endParaRPr lang="en-US" dirty="0"/>
          </a:p>
        </p:txBody>
      </p:sp>
    </p:spTree>
    <p:extLst>
      <p:ext uri="{BB962C8B-B14F-4D97-AF65-F5344CB8AC3E}">
        <p14:creationId xmlns:p14="http://schemas.microsoft.com/office/powerpoint/2010/main" val="3246252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endParaRPr lang="ar-IQ"/>
          </a:p>
        </p:txBody>
      </p:sp>
      <p:pic>
        <p:nvPicPr>
          <p:cNvPr id="4" name="عنصر نائب للمحتوى 3" descr="C:\Users\Dell\Desktop\Electron-Microscope.jpg"/>
          <p:cNvPicPr>
            <a:picLocks noGrp="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57200" y="1628800"/>
            <a:ext cx="7643192" cy="4680519"/>
          </a:xfrm>
          <a:prstGeom prst="rect">
            <a:avLst/>
          </a:prstGeom>
          <a:noFill/>
          <a:ln>
            <a:noFill/>
          </a:ln>
        </p:spPr>
      </p:pic>
    </p:spTree>
    <p:extLst>
      <p:ext uri="{BB962C8B-B14F-4D97-AF65-F5344CB8AC3E}">
        <p14:creationId xmlns:p14="http://schemas.microsoft.com/office/powerpoint/2010/main" val="4011165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20000"/>
              <a:lumOff val="80000"/>
            </a:schemeClr>
          </a:solidFill>
        </p:spPr>
        <p:txBody>
          <a:bodyPr/>
          <a:lstStyle/>
          <a:p>
            <a:r>
              <a:rPr lang="en-US" b="1" dirty="0"/>
              <a:t>Principle of Electron microscope</a:t>
            </a:r>
            <a:r>
              <a:rPr lang="en-US" dirty="0"/>
              <a:t/>
            </a:r>
            <a:br>
              <a:rPr lang="en-US" dirty="0"/>
            </a:br>
            <a:endParaRPr lang="ar-IQ" dirty="0"/>
          </a:p>
        </p:txBody>
      </p:sp>
      <p:sp>
        <p:nvSpPr>
          <p:cNvPr id="3" name="عنصر نائب للمحتوى 2"/>
          <p:cNvSpPr>
            <a:spLocks noGrp="1"/>
          </p:cNvSpPr>
          <p:nvPr>
            <p:ph sz="quarter" idx="1"/>
          </p:nvPr>
        </p:nvSpPr>
        <p:spPr/>
        <p:txBody>
          <a:bodyPr>
            <a:normAutofit lnSpcReduction="10000"/>
          </a:bodyPr>
          <a:lstStyle/>
          <a:p>
            <a:pPr lvl="0" algn="l" rtl="0"/>
            <a:r>
              <a:rPr lang="en-US" dirty="0" smtClean="0"/>
              <a:t>1- The </a:t>
            </a:r>
            <a:r>
              <a:rPr lang="en-US" dirty="0"/>
              <a:t>electron gun generates electrons.</a:t>
            </a:r>
          </a:p>
          <a:p>
            <a:pPr lvl="0" algn="l" rtl="0"/>
            <a:r>
              <a:rPr lang="en-US" dirty="0" smtClean="0"/>
              <a:t>2-Two </a:t>
            </a:r>
            <a:r>
              <a:rPr lang="en-US" dirty="0"/>
              <a:t>sets of condenser lenses focus the electron beam on the specimen and then into a thin tight beam</a:t>
            </a:r>
            <a:r>
              <a:rPr lang="en-US" dirty="0" smtClean="0"/>
              <a:t>.</a:t>
            </a:r>
          </a:p>
          <a:p>
            <a:pPr lvl="0" algn="l" rtl="0"/>
            <a:r>
              <a:rPr lang="en-US" dirty="0" smtClean="0"/>
              <a:t>3-To </a:t>
            </a:r>
            <a:r>
              <a:rPr lang="en-US" dirty="0"/>
              <a:t>move electrons down the column, an accelerating voltage (mostly between 100 kV-1000 kV) is applied between tungsten filament and anode.</a:t>
            </a:r>
          </a:p>
          <a:p>
            <a:pPr lvl="0" algn="l" rtl="0"/>
            <a:r>
              <a:rPr lang="en-US" dirty="0" smtClean="0"/>
              <a:t>4-The </a:t>
            </a:r>
            <a:r>
              <a:rPr lang="en-US" dirty="0"/>
              <a:t>specimen to be examined is made extremely thin, at least 200 times thinner than those used in the optical microscope. Ultra-thin sections of 20-100 nm are cut which is already placed on the specimen holder</a:t>
            </a:r>
            <a:r>
              <a:rPr lang="en-US" dirty="0" smtClean="0"/>
              <a:t>.</a:t>
            </a:r>
            <a:endParaRPr lang="en-US" dirty="0"/>
          </a:p>
        </p:txBody>
      </p:sp>
    </p:spTree>
    <p:extLst>
      <p:ext uri="{BB962C8B-B14F-4D97-AF65-F5344CB8AC3E}">
        <p14:creationId xmlns:p14="http://schemas.microsoft.com/office/powerpoint/2010/main" val="1346434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634082"/>
          </a:xfrm>
        </p:spPr>
        <p:txBody>
          <a:bodyPr/>
          <a:lstStyle/>
          <a:p>
            <a:endParaRPr lang="ar-IQ" dirty="0"/>
          </a:p>
        </p:txBody>
      </p:sp>
      <p:sp>
        <p:nvSpPr>
          <p:cNvPr id="3" name="عنصر نائب للمحتوى 2"/>
          <p:cNvSpPr>
            <a:spLocks noGrp="1"/>
          </p:cNvSpPr>
          <p:nvPr>
            <p:ph sz="quarter" idx="1"/>
          </p:nvPr>
        </p:nvSpPr>
        <p:spPr>
          <a:xfrm>
            <a:off x="457200" y="1268760"/>
            <a:ext cx="7467600" cy="5205192"/>
          </a:xfrm>
        </p:spPr>
        <p:txBody>
          <a:bodyPr>
            <a:normAutofit lnSpcReduction="10000"/>
          </a:bodyPr>
          <a:lstStyle/>
          <a:p>
            <a:pPr lvl="0" algn="l" rtl="0"/>
            <a:r>
              <a:rPr lang="en-US" dirty="0"/>
              <a:t>5-The electronic beam passes through the specimen and electrons are scattered depending upon the thickness or refractive index of different parts of the specimen.</a:t>
            </a:r>
          </a:p>
          <a:p>
            <a:pPr lvl="0" algn="l" rtl="0"/>
            <a:r>
              <a:rPr lang="en-US" dirty="0"/>
              <a:t>6-The denser regions in the specimen scatter more electrons and therefore appear darker in the image since fewer electrons strike that area of the screen. </a:t>
            </a:r>
          </a:p>
          <a:p>
            <a:pPr lvl="0" algn="l" rtl="0"/>
            <a:r>
              <a:rPr lang="en-US" dirty="0"/>
              <a:t>7-The electron beam coming out of the specimen passes to the objective lens, which has high power and forms the intermediate magnified image.</a:t>
            </a:r>
          </a:p>
          <a:p>
            <a:pPr algn="l"/>
            <a:r>
              <a:rPr lang="en-US" dirty="0"/>
              <a:t>8-The ocular lenses then produce the final further magnified </a:t>
            </a:r>
            <a:r>
              <a:rPr lang="en-US" dirty="0" smtClean="0"/>
              <a:t>image.</a:t>
            </a:r>
            <a:endParaRPr lang="en-US" dirty="0"/>
          </a:p>
          <a:p>
            <a:pPr algn="l"/>
            <a:endParaRPr lang="ar-IQ" dirty="0"/>
          </a:p>
          <a:p>
            <a:pPr algn="l"/>
            <a:endParaRPr lang="ar-IQ" dirty="0"/>
          </a:p>
        </p:txBody>
      </p:sp>
    </p:spTree>
    <p:extLst>
      <p:ext uri="{BB962C8B-B14F-4D97-AF65-F5344CB8AC3E}">
        <p14:creationId xmlns:p14="http://schemas.microsoft.com/office/powerpoint/2010/main" val="3734623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Types of Electron microscope</a:t>
            </a:r>
            <a:r>
              <a:rPr lang="en-US" dirty="0"/>
              <a:t/>
            </a:r>
            <a:br>
              <a:rPr lang="en-US" dirty="0"/>
            </a:br>
            <a:endParaRPr lang="ar-IQ" dirty="0"/>
          </a:p>
        </p:txBody>
      </p:sp>
      <p:sp>
        <p:nvSpPr>
          <p:cNvPr id="3" name="عنصر نائب للمحتوى 2"/>
          <p:cNvSpPr>
            <a:spLocks noGrp="1"/>
          </p:cNvSpPr>
          <p:nvPr>
            <p:ph sz="quarter" idx="1"/>
          </p:nvPr>
        </p:nvSpPr>
        <p:spPr/>
        <p:txBody>
          <a:bodyPr/>
          <a:lstStyle/>
          <a:p>
            <a:pPr algn="l"/>
            <a:r>
              <a:rPr lang="en-US" b="1" dirty="0"/>
              <a:t>1- </a:t>
            </a:r>
            <a:r>
              <a:rPr lang="en-US" b="1" dirty="0">
                <a:latin typeface="Arial" pitchFamily="34" charset="0"/>
                <a:cs typeface="Arial" pitchFamily="34" charset="0"/>
              </a:rPr>
              <a:t>The transmission electron microscope (TEM)</a:t>
            </a:r>
            <a:endParaRPr lang="en-US" dirty="0">
              <a:latin typeface="Arial" pitchFamily="34" charset="0"/>
              <a:cs typeface="Arial" pitchFamily="34" charset="0"/>
            </a:endParaRPr>
          </a:p>
          <a:p>
            <a:pPr lvl="0" algn="l" rtl="0"/>
            <a:r>
              <a:rPr lang="en-US" dirty="0"/>
              <a:t>The transmission electron microscope is used to view thin specimens through which electrons can pass generating a projection image.  </a:t>
            </a:r>
          </a:p>
          <a:p>
            <a:pPr lvl="0" algn="l" rtl="0"/>
            <a:r>
              <a:rPr lang="en-US" dirty="0"/>
              <a:t> </a:t>
            </a:r>
          </a:p>
          <a:p>
            <a:pPr lvl="0" algn="l" rtl="0"/>
            <a:r>
              <a:rPr lang="en-US" dirty="0"/>
              <a:t>TEM is used, among other things, to image the interior of cells (in thin sections), the structure of protein molecules (contrasted by metal shadowing.</a:t>
            </a:r>
          </a:p>
          <a:p>
            <a:pPr algn="l"/>
            <a:endParaRPr lang="ar-IQ" dirty="0"/>
          </a:p>
        </p:txBody>
      </p:sp>
    </p:spTree>
    <p:extLst>
      <p:ext uri="{BB962C8B-B14F-4D97-AF65-F5344CB8AC3E}">
        <p14:creationId xmlns:p14="http://schemas.microsoft.com/office/powerpoint/2010/main" val="1341055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74638"/>
            <a:ext cx="7848872" cy="1143000"/>
          </a:xfrm>
        </p:spPr>
        <p:txBody>
          <a:bodyPr/>
          <a:lstStyle/>
          <a:p>
            <a:r>
              <a:rPr lang="en-US" b="1" dirty="0">
                <a:latin typeface="Arial" pitchFamily="34" charset="0"/>
                <a:cs typeface="Arial" pitchFamily="34" charset="0"/>
              </a:rPr>
              <a:t>The scanning electron microscope (</a:t>
            </a:r>
            <a:r>
              <a:rPr lang="en-US" b="1" dirty="0" smtClean="0">
                <a:latin typeface="Arial" pitchFamily="34" charset="0"/>
                <a:cs typeface="Arial" pitchFamily="34" charset="0"/>
              </a:rPr>
              <a:t>SEM)</a:t>
            </a:r>
            <a:endParaRPr lang="ar-IQ" b="1" dirty="0">
              <a:latin typeface="Arial" pitchFamily="34" charset="0"/>
              <a:cs typeface="Arial" pitchFamily="34" charset="0"/>
            </a:endParaRPr>
          </a:p>
        </p:txBody>
      </p:sp>
      <p:sp>
        <p:nvSpPr>
          <p:cNvPr id="3" name="عنصر نائب للمحتوى 2"/>
          <p:cNvSpPr>
            <a:spLocks noGrp="1"/>
          </p:cNvSpPr>
          <p:nvPr>
            <p:ph sz="quarter" idx="1"/>
          </p:nvPr>
        </p:nvSpPr>
        <p:spPr/>
        <p:txBody>
          <a:bodyPr>
            <a:normAutofit/>
          </a:bodyPr>
          <a:lstStyle/>
          <a:p>
            <a:pPr lvl="0" algn="l" rtl="0"/>
            <a:r>
              <a:rPr lang="en-US" dirty="0"/>
              <a:t>Conventional scanning electron microscopy depends on the emission of secondary electrons from the surface of a specimen. </a:t>
            </a:r>
          </a:p>
          <a:p>
            <a:pPr lvl="0" algn="l" rtl="0"/>
            <a:r>
              <a:rPr lang="en-US" dirty="0"/>
              <a:t>Because of its great depth of focus, a scanning electron microscope is the EM analog of a stereo light microscope.</a:t>
            </a:r>
          </a:p>
          <a:p>
            <a:pPr lvl="0" algn="l" rtl="0"/>
            <a:r>
              <a:rPr lang="en-US" dirty="0" smtClean="0"/>
              <a:t>TEM</a:t>
            </a:r>
            <a:r>
              <a:rPr lang="en-US" dirty="0"/>
              <a:t>. It can also be used for particle counting and size determination, and for process control. </a:t>
            </a:r>
          </a:p>
          <a:p>
            <a:pPr algn="l"/>
            <a:r>
              <a:rPr lang="en-US" dirty="0"/>
              <a:t>It is termed a scanning electron microscope because the image is formed by scanning a focused electron beam onto the surface of the specimen in a raster pattern</a:t>
            </a:r>
            <a:endParaRPr lang="ar-IQ" dirty="0"/>
          </a:p>
        </p:txBody>
      </p:sp>
    </p:spTree>
    <p:extLst>
      <p:ext uri="{BB962C8B-B14F-4D97-AF65-F5344CB8AC3E}">
        <p14:creationId xmlns:p14="http://schemas.microsoft.com/office/powerpoint/2010/main" val="3543903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418058"/>
          </a:xfrm>
        </p:spPr>
        <p:txBody>
          <a:bodyPr>
            <a:normAutofit fontScale="90000"/>
          </a:bodyPr>
          <a:lstStyle/>
          <a:p>
            <a:endParaRPr lang="ar-IQ" dirty="0"/>
          </a:p>
        </p:txBody>
      </p:sp>
      <p:pic>
        <p:nvPicPr>
          <p:cNvPr id="4" name="عنصر نائب للمحتوى 3" descr="C:\Users\Dell\Desktop\The-scanning-electron-microscope-SEM.jpg"/>
          <p:cNvPicPr>
            <a:picLocks noGr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259632" y="908720"/>
            <a:ext cx="5976664" cy="5688631"/>
          </a:xfrm>
          <a:prstGeom prst="rect">
            <a:avLst/>
          </a:prstGeom>
          <a:noFill/>
          <a:ln>
            <a:noFill/>
          </a:ln>
        </p:spPr>
      </p:pic>
    </p:spTree>
    <p:extLst>
      <p:ext uri="{BB962C8B-B14F-4D97-AF65-F5344CB8AC3E}">
        <p14:creationId xmlns:p14="http://schemas.microsoft.com/office/powerpoint/2010/main" val="1778274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Parts of Electron microscope</a:t>
            </a:r>
            <a:r>
              <a:rPr lang="en-US" dirty="0"/>
              <a:t/>
            </a:r>
            <a:br>
              <a:rPr lang="en-US" dirty="0"/>
            </a:br>
            <a:endParaRPr lang="ar-IQ" dirty="0"/>
          </a:p>
        </p:txBody>
      </p:sp>
      <p:sp>
        <p:nvSpPr>
          <p:cNvPr id="3" name="عنصر نائب للمحتوى 2"/>
          <p:cNvSpPr>
            <a:spLocks noGrp="1"/>
          </p:cNvSpPr>
          <p:nvPr>
            <p:ph sz="quarter" idx="1"/>
          </p:nvPr>
        </p:nvSpPr>
        <p:spPr/>
        <p:txBody>
          <a:bodyPr/>
          <a:lstStyle/>
          <a:p>
            <a:pPr lvl="0" algn="l"/>
            <a:r>
              <a:rPr lang="en-US" b="1" dirty="0" smtClean="0"/>
              <a:t> 1- Electron gun</a:t>
            </a:r>
            <a:endParaRPr lang="en-US" dirty="0"/>
          </a:p>
          <a:p>
            <a:pPr algn="l"/>
            <a:endParaRPr lang="ar-IQ" dirty="0" smtClean="0"/>
          </a:p>
          <a:p>
            <a:pPr marL="0" lvl="0" indent="0" algn="l">
              <a:buNone/>
            </a:pPr>
            <a:r>
              <a:rPr lang="en-US" b="1" dirty="0" smtClean="0"/>
              <a:t>2- Electromagnetic </a:t>
            </a:r>
            <a:r>
              <a:rPr lang="en-US" b="1" dirty="0"/>
              <a:t>lenses</a:t>
            </a:r>
            <a:endParaRPr lang="en-US" dirty="0"/>
          </a:p>
          <a:p>
            <a:pPr lvl="0" algn="l"/>
            <a:endParaRPr lang="ar-IQ" b="1" dirty="0" smtClean="0"/>
          </a:p>
          <a:p>
            <a:pPr lvl="0" algn="l"/>
            <a:r>
              <a:rPr lang="en-US" b="1" dirty="0" smtClean="0"/>
              <a:t>3- Specimen Holder</a:t>
            </a:r>
          </a:p>
          <a:p>
            <a:pPr lvl="0" algn="l"/>
            <a:endParaRPr lang="en-US" dirty="0"/>
          </a:p>
          <a:p>
            <a:pPr algn="l"/>
            <a:r>
              <a:rPr lang="en-US" b="1" dirty="0" smtClean="0"/>
              <a:t>4- Image </a:t>
            </a:r>
            <a:r>
              <a:rPr lang="en-US" b="1" dirty="0"/>
              <a:t>viewing and Recording System</a:t>
            </a:r>
            <a:endParaRPr lang="ar-IQ" dirty="0"/>
          </a:p>
        </p:txBody>
      </p:sp>
    </p:spTree>
    <p:extLst>
      <p:ext uri="{BB962C8B-B14F-4D97-AF65-F5344CB8AC3E}">
        <p14:creationId xmlns:p14="http://schemas.microsoft.com/office/powerpoint/2010/main" val="2258924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Applications</a:t>
            </a:r>
            <a:r>
              <a:rPr lang="en-US" dirty="0"/>
              <a:t/>
            </a:r>
            <a:br>
              <a:rPr lang="en-US" dirty="0"/>
            </a:br>
            <a:endParaRPr lang="ar-IQ" dirty="0"/>
          </a:p>
        </p:txBody>
      </p:sp>
      <p:sp>
        <p:nvSpPr>
          <p:cNvPr id="3" name="عنصر نائب للمحتوى 2"/>
          <p:cNvSpPr>
            <a:spLocks noGrp="1"/>
          </p:cNvSpPr>
          <p:nvPr>
            <p:ph sz="quarter" idx="1"/>
          </p:nvPr>
        </p:nvSpPr>
        <p:spPr>
          <a:xfrm>
            <a:off x="457200" y="1268760"/>
            <a:ext cx="7467600" cy="5205192"/>
          </a:xfrm>
        </p:spPr>
        <p:txBody>
          <a:bodyPr>
            <a:normAutofit/>
          </a:bodyPr>
          <a:lstStyle/>
          <a:p>
            <a:pPr lvl="0" algn="l" rtl="0"/>
            <a:r>
              <a:rPr lang="en-US" dirty="0" smtClean="0"/>
              <a:t>1-Electron </a:t>
            </a:r>
            <a:r>
              <a:rPr lang="en-US" dirty="0"/>
              <a:t>microscopes are used to investigate the ultrastructure of a wide range of biological and inorganic specimens including microorganisms, cells, large </a:t>
            </a:r>
            <a:r>
              <a:rPr lang="en-US" dirty="0" smtClean="0"/>
              <a:t>molecules.</a:t>
            </a:r>
            <a:endParaRPr lang="en-US" dirty="0"/>
          </a:p>
          <a:p>
            <a:pPr lvl="0" algn="l" rtl="0"/>
            <a:r>
              <a:rPr lang="en-US" dirty="0" smtClean="0"/>
              <a:t>2-Industrially</a:t>
            </a:r>
            <a:r>
              <a:rPr lang="en-US" dirty="0"/>
              <a:t>, electron microscopes are often used for quality control and failure analysis.</a:t>
            </a:r>
          </a:p>
          <a:p>
            <a:pPr lvl="0" algn="l" rtl="0"/>
            <a:r>
              <a:rPr lang="en-US" dirty="0" smtClean="0"/>
              <a:t>3-Modern </a:t>
            </a:r>
            <a:r>
              <a:rPr lang="en-US" dirty="0"/>
              <a:t>electron microscopes produce electron micrographs using specialized digital cameras and frame grabbers to capture the images.</a:t>
            </a:r>
          </a:p>
          <a:p>
            <a:pPr lvl="0" algn="l" rtl="0"/>
            <a:r>
              <a:rPr lang="en-US" dirty="0" smtClean="0"/>
              <a:t>4-. </a:t>
            </a:r>
            <a:r>
              <a:rPr lang="en-US" dirty="0"/>
              <a:t>Study of microorganisms like bacteria, virus and other pathogens </a:t>
            </a:r>
            <a:r>
              <a:rPr lang="en-US" dirty="0" smtClean="0"/>
              <a:t>.</a:t>
            </a:r>
            <a:endParaRPr lang="en-US" dirty="0"/>
          </a:p>
        </p:txBody>
      </p:sp>
    </p:spTree>
    <p:extLst>
      <p:ext uri="{BB962C8B-B14F-4D97-AF65-F5344CB8AC3E}">
        <p14:creationId xmlns:p14="http://schemas.microsoft.com/office/powerpoint/2010/main" val="3445154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rPr>
              <a:t>Cleaning the Eyepieces</a:t>
            </a:r>
            <a:r>
              <a:rPr lang="en-US" dirty="0">
                <a:solidFill>
                  <a:srgbClr val="FF0000"/>
                </a:solidFill>
              </a:rPr>
              <a:t> </a:t>
            </a:r>
            <a:endParaRPr lang="ar-IQ" dirty="0">
              <a:solidFill>
                <a:srgbClr val="FF0000"/>
              </a:solidFill>
            </a:endParaRPr>
          </a:p>
        </p:txBody>
      </p:sp>
      <p:sp>
        <p:nvSpPr>
          <p:cNvPr id="3" name="عنصر نائب للمحتوى 2"/>
          <p:cNvSpPr>
            <a:spLocks noGrp="1"/>
          </p:cNvSpPr>
          <p:nvPr>
            <p:ph sz="quarter" idx="1"/>
          </p:nvPr>
        </p:nvSpPr>
        <p:spPr/>
        <p:txBody>
          <a:bodyPr/>
          <a:lstStyle/>
          <a:p>
            <a:pPr lvl="1" algn="l" rtl="0"/>
            <a:r>
              <a:rPr lang="en-US" sz="2400" dirty="0" smtClean="0"/>
              <a:t>1-Turn </a:t>
            </a:r>
            <a:r>
              <a:rPr lang="en-US" sz="2400" dirty="0"/>
              <a:t>off the microscope- .</a:t>
            </a:r>
          </a:p>
          <a:p>
            <a:pPr lvl="1" algn="l" rtl="0"/>
            <a:r>
              <a:rPr lang="en-US" sz="2400" dirty="0" smtClean="0"/>
              <a:t>2-Unplug </a:t>
            </a:r>
            <a:r>
              <a:rPr lang="en-US" sz="2400" dirty="0"/>
              <a:t>the microscope from power source- .</a:t>
            </a:r>
          </a:p>
          <a:p>
            <a:pPr lvl="1" algn="l" rtl="0"/>
            <a:r>
              <a:rPr lang="en-US" sz="2400" dirty="0" smtClean="0"/>
              <a:t>3-Remove </a:t>
            </a:r>
            <a:r>
              <a:rPr lang="en-US" sz="2400" dirty="0"/>
              <a:t>dust before wiping lens Clean the eyepieces with a cotton swab       </a:t>
            </a:r>
            <a:endParaRPr lang="en-US" sz="2400" dirty="0" smtClean="0"/>
          </a:p>
          <a:p>
            <a:pPr lvl="1" algn="l" rtl="0"/>
            <a:r>
              <a:rPr lang="en-US" sz="2400" dirty="0" smtClean="0"/>
              <a:t>4-moistened </a:t>
            </a:r>
            <a:r>
              <a:rPr lang="en-US" sz="2400" dirty="0"/>
              <a:t>- with lens cleaning solution Wipe in a circular motion inside out </a:t>
            </a:r>
          </a:p>
          <a:p>
            <a:pPr lvl="1" algn="l" rtl="0"/>
            <a:r>
              <a:rPr lang="en-US" sz="2400" dirty="0" smtClean="0"/>
              <a:t>5-Dry </a:t>
            </a:r>
            <a:r>
              <a:rPr lang="en-US" sz="2400" dirty="0"/>
              <a:t>with lens </a:t>
            </a:r>
          </a:p>
          <a:p>
            <a:pPr lvl="1" algn="l" rtl="0"/>
            <a:r>
              <a:rPr lang="en-US" sz="2400" dirty="0" smtClean="0"/>
              <a:t>6- </a:t>
            </a:r>
            <a:r>
              <a:rPr lang="en-US" sz="2400" dirty="0"/>
              <a:t>cleaning and drying if required.</a:t>
            </a:r>
          </a:p>
          <a:p>
            <a:pPr algn="l"/>
            <a:endParaRPr lang="ar-IQ" dirty="0"/>
          </a:p>
        </p:txBody>
      </p:sp>
    </p:spTree>
    <p:extLst>
      <p:ext uri="{BB962C8B-B14F-4D97-AF65-F5344CB8AC3E}">
        <p14:creationId xmlns:p14="http://schemas.microsoft.com/office/powerpoint/2010/main" val="324380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a:xfrm>
            <a:off x="251520" y="1600200"/>
            <a:ext cx="8208912" cy="4873752"/>
          </a:xfrm>
        </p:spPr>
        <p:txBody>
          <a:bodyPr>
            <a:normAutofit/>
          </a:bodyPr>
          <a:lstStyle/>
          <a:p>
            <a:pPr lvl="0" algn="justLow"/>
            <a:r>
              <a:rPr lang="en-US" dirty="0"/>
              <a:t>A </a:t>
            </a:r>
            <a:r>
              <a:rPr lang="en-US" b="1" dirty="0"/>
              <a:t>fluorescence microscope</a:t>
            </a:r>
            <a:r>
              <a:rPr lang="en-US" dirty="0"/>
              <a:t> is an optical microscope that uses fluorescence and phosphorescence instead of, or in addition to, reflection and absorption to </a:t>
            </a:r>
            <a:r>
              <a:rPr lang="en-US"/>
              <a:t>study </a:t>
            </a:r>
            <a:r>
              <a:rPr lang="en-US" smtClean="0"/>
              <a:t> organic </a:t>
            </a:r>
            <a:r>
              <a:rPr lang="en-US" dirty="0"/>
              <a:t>or inorganic substances</a:t>
            </a:r>
            <a:r>
              <a:rPr lang="en-US" smtClean="0"/>
              <a:t>. </a:t>
            </a:r>
            <a:r>
              <a:rPr lang="en-US" smtClean="0"/>
              <a:t>                                   </a:t>
            </a:r>
            <a:endParaRPr lang="en-US" dirty="0" smtClean="0"/>
          </a:p>
          <a:p>
            <a:pPr lvl="0" algn="l"/>
            <a:r>
              <a:rPr lang="en-US" dirty="0"/>
              <a:t>Fluorescence is the emission of light by a substance that has absorbed light or other electromagnetic </a:t>
            </a:r>
            <a:r>
              <a:rPr lang="en-US" dirty="0" smtClean="0"/>
              <a:t>radiation.</a:t>
            </a:r>
          </a:p>
          <a:p>
            <a:pPr lvl="0" algn="l" rtl="0"/>
            <a:r>
              <a:rPr lang="en-US" dirty="0" smtClean="0"/>
              <a:t>The </a:t>
            </a:r>
            <a:r>
              <a:rPr lang="en-US" dirty="0"/>
              <a:t>fluorescence microscope was devised in the early part of the twentieth century by August </a:t>
            </a:r>
            <a:r>
              <a:rPr lang="en-US" dirty="0" err="1"/>
              <a:t>Köhler</a:t>
            </a:r>
            <a:r>
              <a:rPr lang="en-US" dirty="0"/>
              <a:t>, Carl Reichert, and Heinrich </a:t>
            </a:r>
            <a:r>
              <a:rPr lang="en-US" dirty="0" smtClean="0"/>
              <a:t>Lehmann.     </a:t>
            </a:r>
            <a:endParaRPr lang="en-US" dirty="0"/>
          </a:p>
          <a:p>
            <a:pPr lvl="0" algn="l"/>
            <a:endParaRPr lang="ar-IQ" dirty="0"/>
          </a:p>
        </p:txBody>
      </p:sp>
    </p:spTree>
    <p:extLst>
      <p:ext uri="{BB962C8B-B14F-4D97-AF65-F5344CB8AC3E}">
        <p14:creationId xmlns:p14="http://schemas.microsoft.com/office/powerpoint/2010/main" val="1814970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0000"/>
                </a:solidFill>
              </a:rPr>
              <a:t>Replacing the Microscope</a:t>
            </a:r>
            <a:r>
              <a:rPr lang="en-US" dirty="0">
                <a:solidFill>
                  <a:srgbClr val="FF0000"/>
                </a:solidFill>
              </a:rPr>
              <a:t> </a:t>
            </a:r>
            <a:r>
              <a:rPr lang="en-US" b="1" dirty="0">
                <a:solidFill>
                  <a:srgbClr val="FF0000"/>
                </a:solidFill>
              </a:rPr>
              <a:t>Bulb</a:t>
            </a:r>
            <a:r>
              <a:rPr lang="en-US" dirty="0">
                <a:solidFill>
                  <a:srgbClr val="FF0000"/>
                </a:solidFill>
              </a:rPr>
              <a:t> </a:t>
            </a:r>
            <a:r>
              <a:rPr lang="en-US" dirty="0"/>
              <a:t/>
            </a:r>
            <a:br>
              <a:rPr lang="en-US" dirty="0"/>
            </a:br>
            <a:endParaRPr lang="ar-IQ" dirty="0"/>
          </a:p>
        </p:txBody>
      </p:sp>
      <p:sp>
        <p:nvSpPr>
          <p:cNvPr id="3" name="عنصر نائب للمحتوى 2"/>
          <p:cNvSpPr>
            <a:spLocks noGrp="1"/>
          </p:cNvSpPr>
          <p:nvPr>
            <p:ph sz="quarter" idx="1"/>
          </p:nvPr>
        </p:nvSpPr>
        <p:spPr/>
        <p:txBody>
          <a:bodyPr/>
          <a:lstStyle/>
          <a:p>
            <a:pPr algn="l" rtl="0"/>
            <a:r>
              <a:rPr lang="en-US" b="1" dirty="0"/>
              <a:t>Replacing the Microscope</a:t>
            </a:r>
            <a:r>
              <a:rPr lang="en-US" dirty="0"/>
              <a:t> </a:t>
            </a:r>
            <a:r>
              <a:rPr lang="en-US" b="1" dirty="0"/>
              <a:t>Bulb</a:t>
            </a:r>
            <a:r>
              <a:rPr lang="en-US" dirty="0"/>
              <a:t> </a:t>
            </a:r>
          </a:p>
          <a:p>
            <a:pPr algn="l" rtl="0"/>
            <a:r>
              <a:rPr lang="en-US" dirty="0"/>
              <a:t>-Turn off the microscope</a:t>
            </a:r>
          </a:p>
          <a:p>
            <a:pPr algn="l" rtl="0"/>
            <a:r>
              <a:rPr lang="en-US" dirty="0"/>
              <a:t>-Unplug the microscope from power source</a:t>
            </a:r>
          </a:p>
          <a:p>
            <a:pPr algn="l" rtl="0"/>
            <a:r>
              <a:rPr lang="en-US" dirty="0"/>
              <a:t>-Find location of bulb </a:t>
            </a:r>
          </a:p>
          <a:p>
            <a:pPr algn="l"/>
            <a:r>
              <a:rPr lang="en-US" dirty="0"/>
              <a:t>-Follow manufacturer’s instructions to remove the – bulb</a:t>
            </a:r>
            <a:endParaRPr lang="ar-IQ" dirty="0"/>
          </a:p>
        </p:txBody>
      </p:sp>
    </p:spTree>
    <p:extLst>
      <p:ext uri="{BB962C8B-B14F-4D97-AF65-F5344CB8AC3E}">
        <p14:creationId xmlns:p14="http://schemas.microsoft.com/office/powerpoint/2010/main" val="3907102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7856"/>
            <a:ext cx="7467600" cy="1312912"/>
          </a:xfrm>
        </p:spPr>
        <p:txBody>
          <a:bodyPr/>
          <a:lstStyle/>
          <a:p>
            <a:r>
              <a:rPr lang="en-US" b="1" dirty="0">
                <a:solidFill>
                  <a:srgbClr val="FF0000"/>
                </a:solidFill>
              </a:rPr>
              <a:t>Maintenance of Microscope</a:t>
            </a:r>
            <a:endParaRPr lang="ar-IQ" dirty="0">
              <a:solidFill>
                <a:srgbClr val="FF0000"/>
              </a:solidFill>
            </a:endParaRPr>
          </a:p>
        </p:txBody>
      </p:sp>
      <p:sp>
        <p:nvSpPr>
          <p:cNvPr id="3" name="عنصر نائب للمحتوى 2"/>
          <p:cNvSpPr>
            <a:spLocks noGrp="1"/>
          </p:cNvSpPr>
          <p:nvPr>
            <p:ph sz="quarter" idx="1"/>
          </p:nvPr>
        </p:nvSpPr>
        <p:spPr/>
        <p:txBody>
          <a:bodyPr>
            <a:normAutofit lnSpcReduction="10000"/>
          </a:bodyPr>
          <a:lstStyle/>
          <a:p>
            <a:pPr algn="l" rtl="0"/>
            <a:r>
              <a:rPr lang="en-US" b="1" dirty="0"/>
              <a:t>Maintenance of </a:t>
            </a:r>
            <a:r>
              <a:rPr lang="en-US" b="1" dirty="0" smtClean="0"/>
              <a:t>Microscope:-</a:t>
            </a:r>
            <a:endParaRPr lang="en-US" dirty="0"/>
          </a:p>
          <a:p>
            <a:pPr algn="l" rtl="0"/>
            <a:r>
              <a:rPr lang="en-US" dirty="0"/>
              <a:t>1-Never disassemble the microscope as doing so may cause electric shock or damage to the microscope.</a:t>
            </a:r>
          </a:p>
          <a:p>
            <a:pPr algn="l" rtl="0"/>
            <a:r>
              <a:rPr lang="en-US" dirty="0"/>
              <a:t> 2- Allow the halogen bulbs to cool before touching. Halogen bulbs become hot and may cause burns if touched. </a:t>
            </a:r>
          </a:p>
          <a:p>
            <a:pPr algn="l" rtl="0"/>
            <a:r>
              <a:rPr lang="en-US" dirty="0"/>
              <a:t>3-To avoid electric shock or damage to the instrument, unplug the microscope before replacing the bulb.</a:t>
            </a:r>
          </a:p>
          <a:p>
            <a:pPr algn="l" rtl="0"/>
            <a:r>
              <a:rPr lang="en-US" dirty="0"/>
              <a:t>4-Use only the halogen or fluorescent bulb</a:t>
            </a:r>
          </a:p>
          <a:p>
            <a:pPr algn="l" rtl="0"/>
            <a:r>
              <a:rPr lang="en-US" dirty="0"/>
              <a:t> 5-Turn off and unplug the microscope before moving.</a:t>
            </a:r>
          </a:p>
          <a:p>
            <a:pPr algn="l"/>
            <a:endParaRPr lang="ar-IQ" dirty="0"/>
          </a:p>
        </p:txBody>
      </p:sp>
    </p:spTree>
    <p:extLst>
      <p:ext uri="{BB962C8B-B14F-4D97-AF65-F5344CB8AC3E}">
        <p14:creationId xmlns:p14="http://schemas.microsoft.com/office/powerpoint/2010/main" val="162429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562074"/>
          </a:xfrm>
        </p:spPr>
        <p:txBody>
          <a:bodyPr/>
          <a:lstStyle/>
          <a:p>
            <a:endParaRPr lang="ar-IQ" dirty="0"/>
          </a:p>
        </p:txBody>
      </p:sp>
      <p:sp>
        <p:nvSpPr>
          <p:cNvPr id="3" name="عنصر نائب للمحتوى 2"/>
          <p:cNvSpPr>
            <a:spLocks noGrp="1"/>
          </p:cNvSpPr>
          <p:nvPr>
            <p:ph sz="quarter" idx="1"/>
          </p:nvPr>
        </p:nvSpPr>
        <p:spPr>
          <a:xfrm>
            <a:off x="395536" y="980728"/>
            <a:ext cx="7920880" cy="5493224"/>
          </a:xfrm>
        </p:spPr>
        <p:txBody>
          <a:bodyPr/>
          <a:lstStyle/>
          <a:p>
            <a:pPr algn="l" rtl="0"/>
            <a:r>
              <a:rPr lang="en-US" b="1" dirty="0"/>
              <a:t>Storage of Microscope</a:t>
            </a:r>
            <a:r>
              <a:rPr lang="en-US" dirty="0" smtClean="0"/>
              <a:t>:-</a:t>
            </a:r>
          </a:p>
          <a:p>
            <a:pPr algn="l" rtl="0"/>
            <a:r>
              <a:rPr lang="en-US" dirty="0" smtClean="0"/>
              <a:t> </a:t>
            </a:r>
          </a:p>
          <a:p>
            <a:pPr algn="l" rtl="0"/>
            <a:r>
              <a:rPr lang="en-US" dirty="0" smtClean="0"/>
              <a:t>1- </a:t>
            </a:r>
            <a:r>
              <a:rPr lang="en-US" dirty="0"/>
              <a:t>Always cover the microscope with the supplied dust cover when not in use </a:t>
            </a:r>
          </a:p>
          <a:p>
            <a:pPr algn="l" rtl="0"/>
            <a:r>
              <a:rPr lang="en-US" dirty="0"/>
              <a:t>2-Store in a dry place </a:t>
            </a:r>
          </a:p>
          <a:p>
            <a:pPr algn="l" rtl="0"/>
            <a:r>
              <a:rPr lang="en-US" dirty="0"/>
              <a:t>3- In humid or moist environments, it is advisable to store the microscope in a waterproof container with a drying agent. </a:t>
            </a:r>
          </a:p>
          <a:p>
            <a:pPr rtl="0"/>
            <a:r>
              <a:rPr lang="en-US" dirty="0"/>
              <a:t>4- Do not touch the optical lens with bare fingers </a:t>
            </a:r>
          </a:p>
          <a:p>
            <a:pPr rtl="0"/>
            <a:r>
              <a:rPr lang="en-US" dirty="0" smtClean="0"/>
              <a:t> 5- </a:t>
            </a:r>
            <a:r>
              <a:rPr lang="en-US" dirty="0"/>
              <a:t>Do not store the microscope in direct sunlight</a:t>
            </a:r>
          </a:p>
          <a:p>
            <a:pPr algn="l"/>
            <a:endParaRPr lang="ar-IQ" dirty="0"/>
          </a:p>
        </p:txBody>
      </p:sp>
    </p:spTree>
    <p:extLst>
      <p:ext uri="{BB962C8B-B14F-4D97-AF65-F5344CB8AC3E}">
        <p14:creationId xmlns:p14="http://schemas.microsoft.com/office/powerpoint/2010/main" val="3249046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descr="C:\Users\Dell\Desktop\Fluorescence-Microscope.jpg"/>
          <p:cNvPicPr>
            <a:picLocks noGrp="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57200" y="2076767"/>
            <a:ext cx="7467600" cy="3920490"/>
          </a:xfrm>
          <a:prstGeom prst="rect">
            <a:avLst/>
          </a:prstGeom>
          <a:noFill/>
          <a:ln>
            <a:noFill/>
          </a:ln>
        </p:spPr>
      </p:pic>
    </p:spTree>
    <p:extLst>
      <p:ext uri="{BB962C8B-B14F-4D97-AF65-F5344CB8AC3E}">
        <p14:creationId xmlns:p14="http://schemas.microsoft.com/office/powerpoint/2010/main" val="3101776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a:bodyPr>
          <a:lstStyle/>
          <a:p>
            <a:pPr algn="l"/>
            <a:r>
              <a:rPr lang="en-US" b="1" dirty="0" smtClean="0">
                <a:solidFill>
                  <a:srgbClr val="FF0000"/>
                </a:solidFill>
                <a:latin typeface="Arial Black" pitchFamily="34" charset="0"/>
              </a:rPr>
              <a:t>Principle </a:t>
            </a:r>
            <a:r>
              <a:rPr lang="en-US" b="1" dirty="0">
                <a:solidFill>
                  <a:srgbClr val="FF0000"/>
                </a:solidFill>
                <a:latin typeface="Arial Black" pitchFamily="34" charset="0"/>
              </a:rPr>
              <a:t>of Fluorescence </a:t>
            </a:r>
            <a:r>
              <a:rPr lang="en-US" b="1" dirty="0" smtClean="0">
                <a:solidFill>
                  <a:srgbClr val="FF0000"/>
                </a:solidFill>
                <a:latin typeface="Arial Black" pitchFamily="34" charset="0"/>
              </a:rPr>
              <a:t>Microscopy</a:t>
            </a:r>
          </a:p>
          <a:p>
            <a:pPr lvl="0" algn="l"/>
            <a:r>
              <a:rPr lang="en-US" dirty="0"/>
              <a:t>Most cellular components are colorless and cannot be clearly distinguished under a microscope. The basic premise of fluorescence microscopy is to stain the components with dyes.</a:t>
            </a:r>
          </a:p>
          <a:p>
            <a:pPr algn="l"/>
            <a:r>
              <a:rPr lang="en-US" dirty="0"/>
              <a:t>Fluorescent dyes, also known as </a:t>
            </a:r>
            <a:r>
              <a:rPr lang="en-US" dirty="0" err="1"/>
              <a:t>fluorophores</a:t>
            </a:r>
            <a:r>
              <a:rPr lang="en-US" dirty="0"/>
              <a:t> or  </a:t>
            </a:r>
            <a:r>
              <a:rPr lang="en-US" dirty="0" err="1"/>
              <a:t>fluorochromes</a:t>
            </a:r>
            <a:r>
              <a:rPr lang="en-US" dirty="0"/>
              <a:t>, are molecules that absorb excitation light at a given wavelength (generally UV), and after a short delay emit light at a longer wavelength. </a:t>
            </a:r>
            <a:endParaRPr lang="en-US" b="1" dirty="0" smtClean="0">
              <a:solidFill>
                <a:srgbClr val="FF0000"/>
              </a:solidFill>
              <a:latin typeface="Arial Black" pitchFamily="34" charset="0"/>
            </a:endParaRPr>
          </a:p>
        </p:txBody>
      </p:sp>
    </p:spTree>
    <p:extLst>
      <p:ext uri="{BB962C8B-B14F-4D97-AF65-F5344CB8AC3E}">
        <p14:creationId xmlns:p14="http://schemas.microsoft.com/office/powerpoint/2010/main" val="181756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lstStyle/>
          <a:p>
            <a:pPr lvl="0" algn="l" rtl="0"/>
            <a:r>
              <a:rPr lang="en-US" dirty="0"/>
              <a:t>The emission light can then be filtered from the excitation light to reveal the location of the </a:t>
            </a:r>
            <a:r>
              <a:rPr lang="en-US" dirty="0" err="1"/>
              <a:t>fluorophores</a:t>
            </a:r>
            <a:r>
              <a:rPr lang="en-US" dirty="0"/>
              <a:t>.</a:t>
            </a:r>
          </a:p>
          <a:p>
            <a:pPr lvl="0" algn="l" rtl="0"/>
            <a:r>
              <a:rPr lang="en-US" dirty="0"/>
              <a:t>Fluorescence microscopy uses a much higher intensity light to illuminate the sample. This light excites fluorescence species in the sample, which then emit light of a longer wavelength.</a:t>
            </a:r>
          </a:p>
          <a:p>
            <a:pPr algn="l"/>
            <a:r>
              <a:rPr lang="en-US" dirty="0"/>
              <a:t>The image produced is based on the second light source or the emission wavelength of the fluorescent species rather than from the light originally used to illuminate, and excite, the sample</a:t>
            </a:r>
            <a:endParaRPr lang="ar-IQ" dirty="0"/>
          </a:p>
        </p:txBody>
      </p:sp>
    </p:spTree>
    <p:extLst>
      <p:ext uri="{BB962C8B-B14F-4D97-AF65-F5344CB8AC3E}">
        <p14:creationId xmlns:p14="http://schemas.microsoft.com/office/powerpoint/2010/main" val="3656017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
          </p:nvPr>
        </p:nvSpPr>
        <p:spPr/>
        <p:txBody>
          <a:bodyPr>
            <a:normAutofit fontScale="92500" lnSpcReduction="20000"/>
          </a:bodyPr>
          <a:lstStyle/>
          <a:p>
            <a:pPr algn="l"/>
            <a:r>
              <a:rPr lang="en-US" sz="2800" b="1" dirty="0">
                <a:solidFill>
                  <a:srgbClr val="0070C0"/>
                </a:solidFill>
              </a:rPr>
              <a:t>Parts of Fluorescence Microscope</a:t>
            </a:r>
            <a:endParaRPr lang="en-US" sz="2800" dirty="0">
              <a:solidFill>
                <a:srgbClr val="0070C0"/>
              </a:solidFill>
            </a:endParaRPr>
          </a:p>
          <a:p>
            <a:pPr lvl="0" algn="l"/>
            <a:r>
              <a:rPr lang="en-US" dirty="0" smtClean="0"/>
              <a:t>1- </a:t>
            </a:r>
            <a:r>
              <a:rPr lang="en-US" b="1" dirty="0"/>
              <a:t>Fluorescent dyes (</a:t>
            </a:r>
            <a:r>
              <a:rPr lang="en-US" b="1" dirty="0" err="1"/>
              <a:t>Fluorophore</a:t>
            </a:r>
            <a:r>
              <a:rPr lang="en-US" b="1" dirty="0"/>
              <a:t>)</a:t>
            </a:r>
            <a:endParaRPr lang="en-US" dirty="0"/>
          </a:p>
          <a:p>
            <a:pPr lvl="1" algn="l" rtl="0"/>
            <a:r>
              <a:rPr lang="en-US" sz="2400" dirty="0"/>
              <a:t>A </a:t>
            </a:r>
            <a:r>
              <a:rPr lang="en-US" sz="2400" dirty="0" err="1"/>
              <a:t>fluorophore</a:t>
            </a:r>
            <a:r>
              <a:rPr lang="en-US" sz="2400" dirty="0"/>
              <a:t> is a fluorescent chemical compound that can re-emit light upon light excitation.</a:t>
            </a:r>
            <a:endParaRPr lang="en-US" sz="2000" dirty="0"/>
          </a:p>
          <a:p>
            <a:pPr lvl="1" algn="l" rtl="0"/>
            <a:r>
              <a:rPr lang="en-US" sz="2400" dirty="0" err="1"/>
              <a:t>Fluorophores</a:t>
            </a:r>
            <a:r>
              <a:rPr lang="en-US" sz="2400" dirty="0"/>
              <a:t> typically contain several </a:t>
            </a:r>
            <a:r>
              <a:rPr lang="en-US" sz="2400" dirty="0" smtClean="0"/>
              <a:t>com</a:t>
            </a:r>
          </a:p>
          <a:p>
            <a:pPr lvl="1" algn="l" rtl="0"/>
            <a:r>
              <a:rPr lang="en-US" sz="2400" dirty="0" err="1" smtClean="0"/>
              <a:t>bined</a:t>
            </a:r>
            <a:r>
              <a:rPr lang="en-US" sz="2400" dirty="0" smtClean="0"/>
              <a:t> </a:t>
            </a:r>
            <a:r>
              <a:rPr lang="en-US" sz="2400" dirty="0"/>
              <a:t>aromatic groups, or plane or cyclic molecules with several π bonds.</a:t>
            </a:r>
            <a:endParaRPr lang="en-US" sz="2000" dirty="0"/>
          </a:p>
          <a:p>
            <a:pPr lvl="1" algn="l" rtl="0"/>
            <a:r>
              <a:rPr lang="en-US" sz="2400" dirty="0"/>
              <a:t>Many fluorescent stains have been designed for a range of biological molecules.</a:t>
            </a:r>
            <a:endParaRPr lang="en-US" sz="2000" dirty="0"/>
          </a:p>
          <a:p>
            <a:pPr lvl="1" algn="l" rtl="0"/>
            <a:r>
              <a:rPr lang="en-US" sz="2400" dirty="0"/>
              <a:t>Some of these are small molecules that are intrinsically fluorescent and bind a biological molecule of interest. Major examples of these are nucleic acid stains like DAPI and Hoechst, </a:t>
            </a:r>
            <a:r>
              <a:rPr lang="en-US" sz="2400" dirty="0" err="1"/>
              <a:t>phalloidin</a:t>
            </a:r>
            <a:r>
              <a:rPr lang="en-US" sz="2400" dirty="0"/>
              <a:t> which is used to stain actin fibers in mammalian cells. </a:t>
            </a:r>
            <a:endParaRPr lang="en-US" sz="2000" dirty="0"/>
          </a:p>
          <a:p>
            <a:pPr algn="l"/>
            <a:endParaRPr lang="ar-IQ" dirty="0"/>
          </a:p>
        </p:txBody>
      </p:sp>
    </p:spTree>
    <p:extLst>
      <p:ext uri="{BB962C8B-B14F-4D97-AF65-F5344CB8AC3E}">
        <p14:creationId xmlns:p14="http://schemas.microsoft.com/office/powerpoint/2010/main" val="3819226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58018"/>
          </a:xfrm>
        </p:spPr>
        <p:txBody>
          <a:bodyPr>
            <a:normAutofit fontScale="90000"/>
          </a:bodyPr>
          <a:lstStyle/>
          <a:p>
            <a:endParaRPr lang="ar-IQ" dirty="0"/>
          </a:p>
        </p:txBody>
      </p:sp>
      <p:sp>
        <p:nvSpPr>
          <p:cNvPr id="3" name="عنصر نائب للمحتوى 2"/>
          <p:cNvSpPr>
            <a:spLocks noGrp="1"/>
          </p:cNvSpPr>
          <p:nvPr>
            <p:ph sz="quarter" idx="1"/>
          </p:nvPr>
        </p:nvSpPr>
        <p:spPr>
          <a:xfrm>
            <a:off x="457200" y="908720"/>
            <a:ext cx="7715200" cy="5565232"/>
          </a:xfrm>
        </p:spPr>
        <p:txBody>
          <a:bodyPr>
            <a:normAutofit fontScale="92500"/>
          </a:bodyPr>
          <a:lstStyle/>
          <a:p>
            <a:pPr lvl="0" algn="l" rtl="0"/>
            <a:r>
              <a:rPr lang="en-US" b="1" dirty="0" smtClean="0"/>
              <a:t>2- A </a:t>
            </a:r>
            <a:r>
              <a:rPr lang="en-US" b="1" dirty="0"/>
              <a:t>light source</a:t>
            </a:r>
            <a:endParaRPr lang="en-US" sz="1800" dirty="0"/>
          </a:p>
          <a:p>
            <a:pPr lvl="1" algn="l" rtl="0"/>
            <a:r>
              <a:rPr lang="en-US" sz="2400" dirty="0"/>
              <a:t>Four main types of light sources are used, including xenon arc lamps or mercury-vapor lamps with an excitation filter, lasers, and high- power LEDs.</a:t>
            </a:r>
            <a:endParaRPr lang="en-US" sz="2000" dirty="0"/>
          </a:p>
          <a:p>
            <a:pPr lvl="1" algn="l" rtl="0"/>
            <a:r>
              <a:rPr lang="en-US" sz="2400" dirty="0"/>
              <a:t>Lasers are mostly used for complex fluorescence microscopy techniques, while xenon lamps, and mercury lamps, and LEDs with a dichroic excitation filter are commonly used for wide-field </a:t>
            </a:r>
            <a:r>
              <a:rPr lang="en-US" sz="2400" dirty="0" err="1"/>
              <a:t>epifluorescence</a:t>
            </a:r>
            <a:r>
              <a:rPr lang="en-US" sz="2400" dirty="0"/>
              <a:t> microscopes.</a:t>
            </a:r>
            <a:endParaRPr lang="en-US" sz="2000" dirty="0"/>
          </a:p>
          <a:p>
            <a:pPr lvl="0" algn="l" rtl="0"/>
            <a:r>
              <a:rPr lang="en-US" b="1" dirty="0" smtClean="0"/>
              <a:t>3-The </a:t>
            </a:r>
            <a:r>
              <a:rPr lang="en-US" b="1" dirty="0"/>
              <a:t>excitation filter</a:t>
            </a:r>
            <a:endParaRPr lang="en-US" sz="1800" dirty="0"/>
          </a:p>
          <a:p>
            <a:pPr lvl="1" algn="l" rtl="0"/>
            <a:r>
              <a:rPr lang="en-US" sz="2400" dirty="0"/>
              <a:t>The exciter is typically a </a:t>
            </a:r>
            <a:r>
              <a:rPr lang="en-US" sz="2400" dirty="0" err="1"/>
              <a:t>bandpass</a:t>
            </a:r>
            <a:r>
              <a:rPr lang="en-US" sz="2400" dirty="0"/>
              <a:t> filter that passes only the wavelengths absorbed by the </a:t>
            </a:r>
            <a:r>
              <a:rPr lang="en-US" sz="2400" dirty="0" err="1"/>
              <a:t>fluorophore</a:t>
            </a:r>
            <a:r>
              <a:rPr lang="en-US" sz="2400" dirty="0"/>
              <a:t>, thus minimizing the excitation of other sources of fluorescence and blocking excitation light in the fluorescence emission band. </a:t>
            </a:r>
            <a:endParaRPr lang="en-US" sz="2000" dirty="0"/>
          </a:p>
          <a:p>
            <a:pPr algn="l"/>
            <a:endParaRPr lang="ar-IQ" dirty="0"/>
          </a:p>
        </p:txBody>
      </p:sp>
    </p:spTree>
    <p:extLst>
      <p:ext uri="{BB962C8B-B14F-4D97-AF65-F5344CB8AC3E}">
        <p14:creationId xmlns:p14="http://schemas.microsoft.com/office/powerpoint/2010/main" val="386964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562074"/>
          </a:xfrm>
        </p:spPr>
        <p:txBody>
          <a:bodyPr/>
          <a:lstStyle/>
          <a:p>
            <a:endParaRPr lang="ar-IQ" dirty="0"/>
          </a:p>
        </p:txBody>
      </p:sp>
      <p:sp>
        <p:nvSpPr>
          <p:cNvPr id="3" name="عنصر نائب للمحتوى 2"/>
          <p:cNvSpPr>
            <a:spLocks noGrp="1"/>
          </p:cNvSpPr>
          <p:nvPr>
            <p:ph sz="quarter" idx="1"/>
          </p:nvPr>
        </p:nvSpPr>
        <p:spPr>
          <a:xfrm>
            <a:off x="457200" y="1196752"/>
            <a:ext cx="7467600" cy="5277200"/>
          </a:xfrm>
        </p:spPr>
        <p:txBody>
          <a:bodyPr>
            <a:normAutofit fontScale="92500"/>
          </a:bodyPr>
          <a:lstStyle/>
          <a:p>
            <a:pPr lvl="0" algn="l" rtl="0"/>
            <a:r>
              <a:rPr lang="en-US" b="1" dirty="0" smtClean="0"/>
              <a:t>4- The </a:t>
            </a:r>
            <a:r>
              <a:rPr lang="en-US" b="1" dirty="0"/>
              <a:t>dichroic mirror</a:t>
            </a:r>
            <a:endParaRPr lang="en-US" sz="1800" dirty="0"/>
          </a:p>
          <a:p>
            <a:pPr lvl="1" algn="l" rtl="0"/>
            <a:r>
              <a:rPr lang="en-US" sz="2400" dirty="0" smtClean="0"/>
              <a:t>A </a:t>
            </a:r>
            <a:r>
              <a:rPr lang="en-US" sz="2400" dirty="0"/>
              <a:t>dichroic filter or thin-film filter is a very accurate color filter used to selectively pass light of a small range of colors while reflecting other colors.</a:t>
            </a:r>
            <a:endParaRPr lang="en-US" sz="2000" dirty="0"/>
          </a:p>
          <a:p>
            <a:pPr lvl="0" algn="l" rtl="0"/>
            <a:r>
              <a:rPr lang="en-US" b="1" dirty="0" smtClean="0"/>
              <a:t>5-The </a:t>
            </a:r>
            <a:r>
              <a:rPr lang="en-US" b="1" dirty="0"/>
              <a:t>emission filter</a:t>
            </a:r>
            <a:r>
              <a:rPr lang="en-US" sz="2000" b="1" dirty="0"/>
              <a:t>.</a:t>
            </a:r>
            <a:endParaRPr lang="en-US" sz="1800" dirty="0"/>
          </a:p>
          <a:p>
            <a:pPr lvl="1" algn="l" rtl="0"/>
            <a:r>
              <a:rPr lang="en-US" sz="2400" dirty="0"/>
              <a:t>The emitter is typically a </a:t>
            </a:r>
            <a:r>
              <a:rPr lang="en-US" sz="2400" dirty="0" err="1"/>
              <a:t>bandpass</a:t>
            </a:r>
            <a:r>
              <a:rPr lang="en-US" sz="2400" dirty="0"/>
              <a:t> filter that passes only the wavelengths emitted by the </a:t>
            </a:r>
            <a:r>
              <a:rPr lang="en-US" sz="2400" dirty="0" err="1"/>
              <a:t>fluorophore</a:t>
            </a:r>
            <a:r>
              <a:rPr lang="en-US" sz="2400" dirty="0"/>
              <a:t> and blocks all undesired light outside this band – especially the excitation light.</a:t>
            </a:r>
            <a:endParaRPr lang="en-US" sz="2000" dirty="0"/>
          </a:p>
          <a:p>
            <a:pPr lvl="1" algn="l" rtl="0"/>
            <a:r>
              <a:rPr lang="en-US" sz="2400" dirty="0"/>
              <a:t>By blocking unwanted excitation energy (including UV and IR) or sample and system </a:t>
            </a:r>
            <a:r>
              <a:rPr lang="en-US" sz="2400" dirty="0" err="1"/>
              <a:t>autofluorescence</a:t>
            </a:r>
            <a:r>
              <a:rPr lang="en-US" sz="2400" dirty="0"/>
              <a:t>, optical filters ensure the darkest background. </a:t>
            </a:r>
            <a:endParaRPr lang="en-US" sz="2000" dirty="0"/>
          </a:p>
          <a:p>
            <a:pPr algn="l"/>
            <a:endParaRPr lang="ar-IQ" dirty="0"/>
          </a:p>
        </p:txBody>
      </p:sp>
    </p:spTree>
    <p:extLst>
      <p:ext uri="{BB962C8B-B14F-4D97-AF65-F5344CB8AC3E}">
        <p14:creationId xmlns:p14="http://schemas.microsoft.com/office/powerpoint/2010/main" val="2274666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562074"/>
          </a:xfrm>
        </p:spPr>
        <p:txBody>
          <a:bodyPr/>
          <a:lstStyle/>
          <a:p>
            <a:endParaRPr lang="ar-IQ" dirty="0"/>
          </a:p>
        </p:txBody>
      </p:sp>
      <p:sp>
        <p:nvSpPr>
          <p:cNvPr id="3" name="عنصر نائب للمحتوى 2"/>
          <p:cNvSpPr>
            <a:spLocks noGrp="1"/>
          </p:cNvSpPr>
          <p:nvPr>
            <p:ph sz="quarter" idx="1"/>
          </p:nvPr>
        </p:nvSpPr>
        <p:spPr>
          <a:xfrm>
            <a:off x="457200" y="1196752"/>
            <a:ext cx="7715200" cy="5277200"/>
          </a:xfrm>
        </p:spPr>
        <p:txBody>
          <a:bodyPr/>
          <a:lstStyle/>
          <a:p>
            <a:pPr algn="l" rtl="0"/>
            <a:r>
              <a:rPr lang="en-US" b="1" dirty="0"/>
              <a:t>Applications of Fluorescence Microscope</a:t>
            </a:r>
          </a:p>
          <a:p>
            <a:pPr lvl="0" algn="l" rtl="0"/>
            <a:r>
              <a:rPr lang="en-US" sz="2800" dirty="0"/>
              <a:t>To identify structures in fixed and live biological samples. </a:t>
            </a:r>
          </a:p>
          <a:p>
            <a:pPr lvl="0" algn="l" rtl="0"/>
            <a:r>
              <a:rPr lang="en-US" sz="2800" dirty="0"/>
              <a:t>Fluorescence microscopy is a common tool for today’s life science research because it allows the use of multicolor staining, labeling of structures within cells, and the measurement of the physiological state of a </a:t>
            </a:r>
            <a:r>
              <a:rPr lang="en-US" sz="2800" dirty="0" smtClean="0"/>
              <a:t>cell.</a:t>
            </a:r>
            <a:endParaRPr lang="en-US" sz="2800" dirty="0"/>
          </a:p>
          <a:p>
            <a:pPr algn="l"/>
            <a:endParaRPr lang="ar-IQ" dirty="0"/>
          </a:p>
        </p:txBody>
      </p:sp>
    </p:spTree>
    <p:extLst>
      <p:ext uri="{BB962C8B-B14F-4D97-AF65-F5344CB8AC3E}">
        <p14:creationId xmlns:p14="http://schemas.microsoft.com/office/powerpoint/2010/main" val="31953241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699</TotalTime>
  <Words>1002</Words>
  <Application>Microsoft Office PowerPoint</Application>
  <PresentationFormat>عرض على الشاشة (3:4)‏</PresentationFormat>
  <Paragraphs>94</Paragraphs>
  <Slides>22</Slides>
  <Notes>0</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مشربية</vt:lpstr>
      <vt:lpstr>Fluorescent Microscopy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Electron microscope</vt:lpstr>
      <vt:lpstr>عرض تقديمي في PowerPoint</vt:lpstr>
      <vt:lpstr>Principle of Electron microscope </vt:lpstr>
      <vt:lpstr>عرض تقديمي في PowerPoint</vt:lpstr>
      <vt:lpstr>Types of Electron microscope </vt:lpstr>
      <vt:lpstr>The scanning electron microscope (SEM)</vt:lpstr>
      <vt:lpstr>عرض تقديمي في PowerPoint</vt:lpstr>
      <vt:lpstr>Parts of Electron microscope </vt:lpstr>
      <vt:lpstr>Applications </vt:lpstr>
      <vt:lpstr>Cleaning the Eyepieces </vt:lpstr>
      <vt:lpstr>Replacing the Microscope Bulb  </vt:lpstr>
      <vt:lpstr>Maintenance of Microscope</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Fluorescent Microscopy</dc:title>
  <dc:creator>Maher</dc:creator>
  <cp:lastModifiedBy>Maher</cp:lastModifiedBy>
  <cp:revision>13</cp:revision>
  <dcterms:created xsi:type="dcterms:W3CDTF">2021-02-12T20:03:40Z</dcterms:created>
  <dcterms:modified xsi:type="dcterms:W3CDTF">2021-02-13T08:14:46Z</dcterms:modified>
</cp:coreProperties>
</file>