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62" r:id="rId5"/>
    <p:sldId id="260" r:id="rId6"/>
    <p:sldId id="261" r:id="rId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9" d="100"/>
          <a:sy n="79" d="100"/>
        </p:scale>
        <p:origin x="-11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C77041CE-DEC0-43ED-9DB6-10D5FAB06F5F}" type="datetimeFigureOut">
              <a:rPr lang="ar-IQ" smtClean="0"/>
              <a:t>09/09/1441</a:t>
            </a:fld>
            <a:endParaRPr lang="ar-IQ"/>
          </a:p>
        </p:txBody>
      </p:sp>
      <p:sp>
        <p:nvSpPr>
          <p:cNvPr id="2" name="عنصر نائب للتذييل 1"/>
          <p:cNvSpPr>
            <a:spLocks noGrp="1"/>
          </p:cNvSpPr>
          <p:nvPr>
            <p:ph type="ftr" sz="quarter" idx="11"/>
          </p:nvPr>
        </p:nvSpPr>
        <p:spPr/>
        <p:txBody>
          <a:bodyPr/>
          <a:lstStyle/>
          <a:p>
            <a:endParaRPr lang="ar-IQ"/>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284CCE6E-8137-4DBB-8923-D219AB94EB00}"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77041CE-DEC0-43ED-9DB6-10D5FAB06F5F}" type="datetimeFigureOut">
              <a:rPr lang="ar-IQ" smtClean="0"/>
              <a:t>09/09/1441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C77041CE-DEC0-43ED-9DB6-10D5FAB06F5F}" type="datetimeFigureOut">
              <a:rPr lang="ar-IQ" smtClean="0"/>
              <a:t>09/09/1441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C77041CE-DEC0-43ED-9DB6-10D5FAB06F5F}" type="datetimeFigureOut">
              <a:rPr lang="ar-IQ" smtClean="0"/>
              <a:t>09/09/1441</a:t>
            </a:fld>
            <a:endParaRPr lang="ar-IQ"/>
          </a:p>
        </p:txBody>
      </p:sp>
      <p:sp>
        <p:nvSpPr>
          <p:cNvPr id="19" name="عنصر نائب للتذييل 18"/>
          <p:cNvSpPr>
            <a:spLocks noGrp="1"/>
          </p:cNvSpPr>
          <p:nvPr>
            <p:ph type="ftr" sz="quarter" idx="11"/>
          </p:nvPr>
        </p:nvSpPr>
        <p:spPr>
          <a:xfrm>
            <a:off x="3581400" y="76200"/>
            <a:ext cx="2895600" cy="288925"/>
          </a:xfrm>
        </p:spPr>
        <p:txBody>
          <a:bodyPr/>
          <a:lstStyle/>
          <a:p>
            <a:endParaRPr lang="ar-IQ"/>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284CCE6E-8137-4DBB-8923-D219AB94EB00}"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C77041CE-DEC0-43ED-9DB6-10D5FAB06F5F}" type="datetimeFigureOut">
              <a:rPr lang="ar-IQ" smtClean="0"/>
              <a:t>09/09/1441</a:t>
            </a:fld>
            <a:endParaRPr lang="ar-IQ"/>
          </a:p>
        </p:txBody>
      </p:sp>
      <p:sp>
        <p:nvSpPr>
          <p:cNvPr id="11" name="عنصر نائب للتذييل 10"/>
          <p:cNvSpPr>
            <a:spLocks noGrp="1"/>
          </p:cNvSpPr>
          <p:nvPr>
            <p:ph type="ftr" sz="quarter" idx="11"/>
          </p:nvPr>
        </p:nvSpPr>
        <p:spPr/>
        <p:txBody>
          <a:bodyPr/>
          <a:lstStyle/>
          <a:p>
            <a:endParaRPr lang="ar-IQ"/>
          </a:p>
        </p:txBody>
      </p:sp>
      <p:sp>
        <p:nvSpPr>
          <p:cNvPr id="16" name="عنصر نائب لرقم الشريحة 15"/>
          <p:cNvSpPr>
            <a:spLocks noGrp="1"/>
          </p:cNvSpPr>
          <p:nvPr>
            <p:ph type="sldNum" sz="quarter" idx="12"/>
          </p:nvPr>
        </p:nvSpPr>
        <p:spPr/>
        <p:txBody>
          <a:bodyPr/>
          <a:lstStyle/>
          <a:p>
            <a:fld id="{284CCE6E-8137-4DBB-8923-D219AB94EB00}" type="slidenum">
              <a:rPr lang="ar-IQ" smtClean="0"/>
              <a:t>‹#›</a:t>
            </a:fld>
            <a:endParaRPr lang="ar-IQ"/>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C77041CE-DEC0-43ED-9DB6-10D5FAB06F5F}" type="datetimeFigureOut">
              <a:rPr lang="ar-IQ" smtClean="0"/>
              <a:t>09/09/1441</a:t>
            </a:fld>
            <a:endParaRPr lang="ar-IQ"/>
          </a:p>
        </p:txBody>
      </p:sp>
      <p:sp>
        <p:nvSpPr>
          <p:cNvPr id="10" name="عنصر نائب للتذييل 9"/>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C77041CE-DEC0-43ED-9DB6-10D5FAB06F5F}" type="datetimeFigureOut">
              <a:rPr lang="ar-IQ" smtClean="0"/>
              <a:t>09/09/1441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a:xfrm>
            <a:off x="8229600" y="6477000"/>
            <a:ext cx="762000" cy="246888"/>
          </a:xfrm>
        </p:spPr>
        <p:txBody>
          <a:bodyPr/>
          <a:lstStyle/>
          <a:p>
            <a:fld id="{284CCE6E-8137-4DBB-8923-D219AB94EB00}" type="slidenum">
              <a:rPr lang="ar-IQ" smtClean="0"/>
              <a:t>‹#›</a:t>
            </a:fld>
            <a:endParaRPr lang="ar-IQ"/>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C77041CE-DEC0-43ED-9DB6-10D5FAB06F5F}" type="datetimeFigureOut">
              <a:rPr lang="ar-IQ" smtClean="0"/>
              <a:t>09/09/1441</a:t>
            </a:fld>
            <a:endParaRPr lang="ar-IQ"/>
          </a:p>
        </p:txBody>
      </p:sp>
      <p:sp>
        <p:nvSpPr>
          <p:cNvPr id="21" name="عنصر نائب للتذييل 20"/>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C77041CE-DEC0-43ED-9DB6-10D5FAB06F5F}" type="datetimeFigureOut">
              <a:rPr lang="ar-IQ" smtClean="0"/>
              <a:t>09/09/1441</a:t>
            </a:fld>
            <a:endParaRPr lang="ar-IQ"/>
          </a:p>
        </p:txBody>
      </p:sp>
      <p:sp>
        <p:nvSpPr>
          <p:cNvPr id="24" name="عنصر نائب للتذييل 23"/>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C77041CE-DEC0-43ED-9DB6-10D5FAB06F5F}" type="datetimeFigureOut">
              <a:rPr lang="ar-IQ" smtClean="0"/>
              <a:t>09/09/1441</a:t>
            </a:fld>
            <a:endParaRPr lang="ar-IQ"/>
          </a:p>
        </p:txBody>
      </p:sp>
      <p:sp>
        <p:nvSpPr>
          <p:cNvPr id="29" name="عنصر نائب للتذييل 28"/>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284CCE6E-8137-4DBB-8923-D219AB94EB00}"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7" name="عنصر نائب للتاريخ 6"/>
          <p:cNvSpPr>
            <a:spLocks noGrp="1"/>
          </p:cNvSpPr>
          <p:nvPr>
            <p:ph type="dt" sz="half" idx="10"/>
          </p:nvPr>
        </p:nvSpPr>
        <p:spPr/>
        <p:txBody>
          <a:bodyPr/>
          <a:lstStyle/>
          <a:p>
            <a:fld id="{C77041CE-DEC0-43ED-9DB6-10D5FAB06F5F}" type="datetimeFigureOut">
              <a:rPr lang="ar-IQ" smtClean="0"/>
              <a:t>09/09/1441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31" name="عنصر نائب لرقم الشريحة 30"/>
          <p:cNvSpPr>
            <a:spLocks noGrp="1"/>
          </p:cNvSpPr>
          <p:nvPr>
            <p:ph type="sldNum" sz="quarter" idx="12"/>
          </p:nvPr>
        </p:nvSpPr>
        <p:spPr/>
        <p:txBody>
          <a:bodyPr/>
          <a:lstStyle/>
          <a:p>
            <a:fld id="{284CCE6E-8137-4DBB-8923-D219AB94EB00}" type="slidenum">
              <a:rPr lang="ar-IQ" smtClean="0"/>
              <a:t>‹#›</a:t>
            </a:fld>
            <a:endParaRPr lang="ar-IQ"/>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77041CE-DEC0-43ED-9DB6-10D5FAB06F5F}" type="datetimeFigureOut">
              <a:rPr lang="ar-IQ" smtClean="0"/>
              <a:t>09/09/1441</a:t>
            </a:fld>
            <a:endParaRPr lang="ar-IQ"/>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IQ"/>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84CCE6E-8137-4DBB-8923-D219AB94EB00}" type="slidenum">
              <a:rPr lang="ar-IQ" smtClean="0"/>
              <a:t>‹#›</a:t>
            </a:fld>
            <a:endParaRPr lang="ar-IQ"/>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IQ" dirty="0"/>
              <a:t>التربية الحركية</a:t>
            </a:r>
            <a:br>
              <a:rPr lang="ar-IQ" dirty="0"/>
            </a:br>
            <a:endParaRPr lang="ar-IQ" dirty="0"/>
          </a:p>
        </p:txBody>
      </p:sp>
      <p:sp>
        <p:nvSpPr>
          <p:cNvPr id="3" name="عنوان فرعي 2"/>
          <p:cNvSpPr>
            <a:spLocks noGrp="1"/>
          </p:cNvSpPr>
          <p:nvPr>
            <p:ph type="subTitle" idx="1"/>
          </p:nvPr>
        </p:nvSpPr>
        <p:spPr>
          <a:xfrm>
            <a:off x="381000" y="1412776"/>
            <a:ext cx="8458200" cy="3387824"/>
          </a:xfrm>
        </p:spPr>
        <p:txBody>
          <a:bodyPr>
            <a:normAutofit/>
          </a:bodyPr>
          <a:lstStyle/>
          <a:p>
            <a:pPr lvl="0" algn="ctr">
              <a:buClr>
                <a:srgbClr val="98C723"/>
              </a:buClr>
              <a:buSzPct val="85000"/>
            </a:pPr>
            <a:r>
              <a:rPr lang="ar-IQ" b="1" cap="all" spc="250" dirty="0">
                <a:solidFill>
                  <a:srgbClr val="FF0000"/>
                </a:solidFill>
                <a:latin typeface="Times New Roman" pitchFamily="18" charset="0"/>
                <a:cs typeface="Times New Roman" pitchFamily="18" charset="0"/>
              </a:rPr>
              <a:t>اعداد الدكتور</a:t>
            </a:r>
          </a:p>
          <a:p>
            <a:pPr lvl="0" algn="ctr">
              <a:buClr>
                <a:srgbClr val="98C723"/>
              </a:buClr>
              <a:buSzPct val="85000"/>
            </a:pPr>
            <a:r>
              <a:rPr lang="ar-IQ" b="1" cap="all" spc="250" dirty="0">
                <a:solidFill>
                  <a:srgbClr val="FF0000"/>
                </a:solidFill>
                <a:latin typeface="Times New Roman" pitchFamily="18" charset="0"/>
                <a:cs typeface="Times New Roman" pitchFamily="18" charset="0"/>
              </a:rPr>
              <a:t>مهند نزار كزار</a:t>
            </a:r>
          </a:p>
          <a:p>
            <a:pPr lvl="0" algn="ctr">
              <a:buClr>
                <a:srgbClr val="98C723"/>
              </a:buClr>
              <a:buSzPct val="85000"/>
            </a:pPr>
            <a:r>
              <a:rPr lang="ar-IQ" b="1" cap="all" spc="250" dirty="0">
                <a:solidFill>
                  <a:srgbClr val="FF0000"/>
                </a:solidFill>
                <a:latin typeface="Times New Roman" pitchFamily="18" charset="0"/>
                <a:cs typeface="Times New Roman" pitchFamily="18" charset="0"/>
              </a:rPr>
              <a:t>كلية المستقبل الجامعة </a:t>
            </a:r>
          </a:p>
          <a:p>
            <a:pPr lvl="0" algn="ctr">
              <a:buClr>
                <a:srgbClr val="98C723"/>
              </a:buClr>
              <a:buSzPct val="85000"/>
            </a:pPr>
            <a:r>
              <a:rPr lang="ar-IQ" b="1" cap="all" spc="250" dirty="0">
                <a:solidFill>
                  <a:srgbClr val="FF0000"/>
                </a:solidFill>
                <a:latin typeface="Times New Roman" pitchFamily="18" charset="0"/>
                <a:cs typeface="Times New Roman" pitchFamily="18" charset="0"/>
              </a:rPr>
              <a:t>قسم التربية البدنية وعلوم الرياضة</a:t>
            </a:r>
          </a:p>
          <a:p>
            <a:pPr lvl="0" algn="ctr">
              <a:buClr>
                <a:srgbClr val="98C723"/>
              </a:buClr>
              <a:buSzPct val="85000"/>
            </a:pPr>
            <a:r>
              <a:rPr lang="ar-IQ" b="1" cap="all" spc="250" dirty="0">
                <a:solidFill>
                  <a:srgbClr val="FF0000"/>
                </a:solidFill>
                <a:latin typeface="Times New Roman" pitchFamily="18" charset="0"/>
                <a:cs typeface="Times New Roman" pitchFamily="18" charset="0"/>
              </a:rPr>
              <a:t>المرحلة الثانية </a:t>
            </a:r>
            <a:endParaRPr lang="ar-IQ" dirty="0">
              <a:solidFill>
                <a:srgbClr val="212745"/>
              </a:solidFill>
              <a:latin typeface="Times New Roman" pitchFamily="18" charset="0"/>
              <a:cs typeface="Times New Roman" pitchFamily="18" charset="0"/>
            </a:endParaRPr>
          </a:p>
          <a:p>
            <a:endParaRPr lang="ar-IQ" dirty="0"/>
          </a:p>
        </p:txBody>
      </p:sp>
    </p:spTree>
    <p:extLst>
      <p:ext uri="{BB962C8B-B14F-4D97-AF65-F5344CB8AC3E}">
        <p14:creationId xmlns:p14="http://schemas.microsoft.com/office/powerpoint/2010/main" val="220503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IQ" b="1" dirty="0" smtClean="0">
                <a:latin typeface="Times New Roman"/>
                <a:ea typeface="Times New Roman"/>
                <a:cs typeface="Simplified Arabic"/>
              </a:rPr>
              <a:t>مفهومها </a:t>
            </a:r>
          </a:p>
          <a:p>
            <a:r>
              <a:rPr lang="ar-IQ" b="1" dirty="0" smtClean="0">
                <a:latin typeface="Times New Roman"/>
                <a:ea typeface="Times New Roman"/>
                <a:cs typeface="Simplified Arabic"/>
              </a:rPr>
              <a:t>اهميتها</a:t>
            </a:r>
          </a:p>
          <a:p>
            <a:r>
              <a:rPr lang="ar-IQ" b="1" dirty="0" smtClean="0">
                <a:latin typeface="Times New Roman"/>
                <a:ea typeface="Times New Roman"/>
                <a:cs typeface="Simplified Arabic"/>
              </a:rPr>
              <a:t>أهدافها </a:t>
            </a:r>
          </a:p>
          <a:p>
            <a:pPr marL="0" indent="0">
              <a:buNone/>
            </a:pPr>
            <a:endParaRPr lang="ar-IQ" dirty="0"/>
          </a:p>
        </p:txBody>
      </p:sp>
    </p:spTree>
    <p:extLst>
      <p:ext uri="{BB962C8B-B14F-4D97-AF65-F5344CB8AC3E}">
        <p14:creationId xmlns:p14="http://schemas.microsoft.com/office/powerpoint/2010/main" val="118985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ctr"/>
            <a:r>
              <a:rPr lang="ar-IQ" dirty="0" smtClean="0"/>
              <a:t>التربية الحركية </a:t>
            </a:r>
            <a:endParaRPr lang="ar-IQ" dirty="0"/>
          </a:p>
        </p:txBody>
      </p:sp>
      <p:sp>
        <p:nvSpPr>
          <p:cNvPr id="2" name="عنصر نائب للمحتوى 1"/>
          <p:cNvSpPr>
            <a:spLocks noGrp="1"/>
          </p:cNvSpPr>
          <p:nvPr>
            <p:ph idx="1"/>
          </p:nvPr>
        </p:nvSpPr>
        <p:spPr/>
        <p:txBody>
          <a:bodyPr>
            <a:normAutofit fontScale="77500" lnSpcReduction="20000"/>
          </a:bodyPr>
          <a:lstStyle/>
          <a:p>
            <a:pPr indent="457200" algn="justLow"/>
            <a:r>
              <a:rPr lang="ar-IQ" sz="2800" dirty="0" smtClean="0">
                <a:latin typeface="Calibri"/>
                <a:ea typeface="Calibri"/>
                <a:cs typeface="Arial"/>
              </a:rPr>
              <a:t>هي من </a:t>
            </a:r>
            <a:r>
              <a:rPr lang="ar-IQ" sz="2800" dirty="0">
                <a:latin typeface="Calibri"/>
                <a:ea typeface="Calibri"/>
                <a:cs typeface="Arial"/>
              </a:rPr>
              <a:t>انجح الوسائل التعليمية التي تهدف الى تحقيق النمو المتكامل للطفل ،حيث ان الحركة احدى الدوافع الاساسية لنمو الطفل ،فعن طريقها يبدأ الطفل التعرف على البيئة المحيطة به وهذا الميل الطبيعي للحركة هو احدى طرق التعليم فالطفل يتعلم من خلال </a:t>
            </a:r>
            <a:r>
              <a:rPr lang="ar-IQ" sz="2800" dirty="0" smtClean="0">
                <a:latin typeface="Calibri"/>
                <a:ea typeface="Calibri"/>
                <a:cs typeface="Arial"/>
              </a:rPr>
              <a:t>الحركة</a:t>
            </a:r>
          </a:p>
          <a:p>
            <a:pPr lvl="0" indent="0" algn="justLow">
              <a:buClr>
                <a:srgbClr val="F0A22E"/>
              </a:buClr>
              <a:buNone/>
            </a:pPr>
            <a:r>
              <a:rPr lang="ar-IQ" sz="2800" b="1" dirty="0">
                <a:solidFill>
                  <a:srgbClr val="4E3B30"/>
                </a:solidFill>
                <a:latin typeface="Times New Roman"/>
                <a:ea typeface="Times New Roman"/>
                <a:cs typeface="Simplified Arabic"/>
              </a:rPr>
              <a:t>يوجد مفهومان للتربية الحركية هما :- </a:t>
            </a:r>
            <a:endParaRPr lang="en-US" sz="2800" dirty="0">
              <a:solidFill>
                <a:srgbClr val="4E3B30"/>
              </a:solidFill>
              <a:latin typeface="Times New Roman"/>
              <a:ea typeface="Times New Roman"/>
            </a:endParaRPr>
          </a:p>
          <a:p>
            <a:pPr marL="0" lvl="0" indent="0" algn="justLow">
              <a:buClr>
                <a:srgbClr val="F0A22E"/>
              </a:buClr>
              <a:buNone/>
              <a:tabLst>
                <a:tab pos="-153035" algn="l"/>
              </a:tabLst>
            </a:pPr>
            <a:r>
              <a:rPr lang="ar-IQ" sz="2800" b="1" dirty="0">
                <a:solidFill>
                  <a:srgbClr val="4E3B30"/>
                </a:solidFill>
                <a:latin typeface="Times New Roman"/>
                <a:ea typeface="Times New Roman"/>
                <a:cs typeface="Simplified Arabic"/>
              </a:rPr>
              <a:t>المفهوم الأول :-</a:t>
            </a:r>
            <a:r>
              <a:rPr lang="ar-IQ" sz="2800" dirty="0">
                <a:solidFill>
                  <a:srgbClr val="4E3B30"/>
                </a:solidFill>
                <a:latin typeface="Times New Roman"/>
                <a:ea typeface="Times New Roman"/>
                <a:cs typeface="Simplified Arabic"/>
              </a:rPr>
              <a:t> وهو مفهوم يرى إن التربية الحركية تشير إلى  تربية الطفل من خلال الحركة وهذا يعني إن الحركة تعد وسيلة مهمة للوصول إلى  تحقيق الأهداف المرجوة </a:t>
            </a:r>
            <a:endParaRPr lang="en-US" sz="2800" dirty="0">
              <a:solidFill>
                <a:srgbClr val="4E3B30"/>
              </a:solidFill>
              <a:latin typeface="Times New Roman"/>
              <a:ea typeface="Times New Roman"/>
              <a:cs typeface="Times New Roman"/>
            </a:endParaRPr>
          </a:p>
          <a:p>
            <a:pPr marL="0" lvl="0" indent="0" algn="justLow">
              <a:buClr>
                <a:srgbClr val="F0A22E"/>
              </a:buClr>
              <a:buNone/>
              <a:tabLst>
                <a:tab pos="-153035" algn="l"/>
              </a:tabLst>
            </a:pPr>
            <a:r>
              <a:rPr lang="ar-IQ" sz="2800" b="1" dirty="0">
                <a:solidFill>
                  <a:srgbClr val="4E3B30"/>
                </a:solidFill>
                <a:latin typeface="Times New Roman"/>
                <a:ea typeface="Times New Roman"/>
                <a:cs typeface="Simplified Arabic"/>
              </a:rPr>
              <a:t>المفهوم الثاني :-</a:t>
            </a:r>
            <a:r>
              <a:rPr lang="ar-IQ" sz="2800" dirty="0">
                <a:solidFill>
                  <a:srgbClr val="4E3B30"/>
                </a:solidFill>
                <a:latin typeface="Times New Roman"/>
                <a:ea typeface="Times New Roman"/>
                <a:cs typeface="Simplified Arabic"/>
              </a:rPr>
              <a:t> وهو مفهوم يرى إن التربية الحركية تشير إلى  تنمية القدرات الحركية للطفل ، وهذا يعني إن الحركة تُعد هدفاً نسعى إلى  تحقيقه وتنميته لدى الطفل ، والمفهوم الثاني أكثر دقة وشمولية لأنه في إثناء تنمية أو تربية الحركة يمكن للطفل إن يكتسب أو يتعلم ضمناً صفات ومعارف معينة مثل ( الشجاعة ، حسن اتخاذ القرار ، التعاون ... الخ ) من الصفات الاجتماعية والعقلية والمعرفية والبدنية والتي لا بد من تنميتها لديه في سن مبكرة حتى يتمكن من التعامل والتفاعل مع البيئة المحيطة به بشكل جيد وبصورة مناسبة ، فالحركة هي أحدى الدوافع الأساسية لنمو الطفل وعن طريقها يبدأ الطفل في التعرف على البيئة المحيطة به ، وهذا الميل الطبيعي للحركة هو احد طرق التعلم . </a:t>
            </a:r>
            <a:endParaRPr lang="en-US" sz="2800" dirty="0">
              <a:solidFill>
                <a:srgbClr val="4E3B30"/>
              </a:solidFill>
              <a:latin typeface="Times New Roman"/>
              <a:ea typeface="Times New Roman"/>
              <a:cs typeface="Times New Roman"/>
            </a:endParaRPr>
          </a:p>
          <a:p>
            <a:pPr indent="457200" algn="justLow"/>
            <a:endParaRPr lang="ar-IQ" dirty="0" smtClean="0">
              <a:latin typeface="Calibri"/>
              <a:ea typeface="Calibri"/>
              <a:cs typeface="Arial"/>
            </a:endParaRPr>
          </a:p>
          <a:p>
            <a:endParaRPr lang="ar-IQ" dirty="0" smtClean="0">
              <a:latin typeface="Calibri"/>
              <a:ea typeface="Calibri"/>
              <a:cs typeface="Arial"/>
            </a:endParaRPr>
          </a:p>
          <a:p>
            <a:pPr marL="0" indent="0">
              <a:buNone/>
            </a:pPr>
            <a:endParaRPr lang="ar-IQ" dirty="0"/>
          </a:p>
        </p:txBody>
      </p:sp>
    </p:spTree>
    <p:extLst>
      <p:ext uri="{BB962C8B-B14F-4D97-AF65-F5344CB8AC3E}">
        <p14:creationId xmlns:p14="http://schemas.microsoft.com/office/powerpoint/2010/main" val="1946706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اهمية التربية الحركية</a:t>
            </a:r>
            <a:endParaRPr lang="ar-IQ" dirty="0"/>
          </a:p>
        </p:txBody>
      </p:sp>
      <p:sp>
        <p:nvSpPr>
          <p:cNvPr id="3" name="عنصر نائب للمحتوى 2"/>
          <p:cNvSpPr>
            <a:spLocks noGrp="1"/>
          </p:cNvSpPr>
          <p:nvPr>
            <p:ph idx="1"/>
          </p:nvPr>
        </p:nvSpPr>
        <p:spPr>
          <a:xfrm>
            <a:off x="179512" y="1554162"/>
            <a:ext cx="8812088" cy="4971182"/>
          </a:xfrm>
        </p:spPr>
        <p:txBody>
          <a:bodyPr>
            <a:normAutofit fontScale="40000" lnSpcReduction="20000"/>
          </a:bodyPr>
          <a:lstStyle/>
          <a:p>
            <a:pPr>
              <a:lnSpc>
                <a:spcPct val="115000"/>
              </a:lnSpc>
              <a:spcAft>
                <a:spcPts val="1000"/>
              </a:spcAft>
            </a:pPr>
            <a:r>
              <a:rPr lang="ar-SA" sz="4000" dirty="0">
                <a:latin typeface="Calibri"/>
                <a:ea typeface="Calibri"/>
                <a:cs typeface="Arial"/>
              </a:rPr>
              <a:t>تعد التربية الحركية المدخل العام لممارسة الانشطة التربية البدنية والرياضية ،والاسلوب الذي من خلاله يتم تحقيق الاهداف المرجوة التي تشتمل اللياقة البدنية والحركية والعقلية والخلقية، وهنالك امور مهمة تساعد الطفل او المتعلم من الاستفادة من التربية الحركية وهي:-</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تسمح للطفل او المتعلم بممارسة خبرات النجاح في الاداء دائما0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تعد التربية الحركية جزء اساسي وضروري من ضروريات العملية التربوية </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تساعد على تنمية مظاهر النمو الحركي لمرحلة الطفولة وتطويرها0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تعد التربية الحركية جانبا من التربية البدنية مع النمو والتدريب للأنماط الحركية الطبيعية الاساسية للطفل او المتعلم 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تعد التربية الحركية على تحسين تعليم الطفل او المتعلم الحركة وتساهم في تحقيق العديدة من الاهداف اهمها تشجيع الوالدين والرضا عن المستوى الاداء0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تساعد على رفع عامل اللياقة الحركية من سرعة وتوافق وقوة وتوازن  ودقة وغيرها0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تساعد على اكتساب الطفل او المتعلم الخبرات الادراكية الحركية التي تساهم في نمو قدراته الادراكية0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تساعد الطفل او المتعلم التحلي بالنجاح قدر الامكان في السنوات الدراسية المبكرة من حياته0</a:t>
            </a:r>
            <a:endParaRPr lang="en-US" sz="4000" dirty="0">
              <a:latin typeface="Calibri"/>
              <a:ea typeface="Calibri"/>
              <a:cs typeface="Arial"/>
            </a:endParaRPr>
          </a:p>
          <a:p>
            <a:pPr lvl="0">
              <a:lnSpc>
                <a:spcPct val="115000"/>
              </a:lnSpc>
              <a:spcAft>
                <a:spcPts val="1000"/>
              </a:spcAft>
              <a:buFont typeface="+mj-lt"/>
              <a:buAutoNum type="arabicPeriod"/>
            </a:pPr>
            <a:r>
              <a:rPr lang="ar-IQ" sz="4000" dirty="0">
                <a:latin typeface="Calibri"/>
                <a:ea typeface="Calibri"/>
                <a:cs typeface="Arial"/>
              </a:rPr>
              <a:t>تساعد الطفل او المتعلم الحماية من  التصادم والحركات الخاطئة وقد تحفظه من الاصابة</a:t>
            </a:r>
            <a:endParaRPr lang="en-US" sz="4000" dirty="0">
              <a:latin typeface="Calibri"/>
              <a:ea typeface="Calibri"/>
              <a:cs typeface="Arial"/>
            </a:endParaRPr>
          </a:p>
          <a:p>
            <a:pPr marL="0" indent="0">
              <a:buNone/>
            </a:pPr>
            <a:endParaRPr lang="ar-IQ" dirty="0"/>
          </a:p>
        </p:txBody>
      </p:sp>
    </p:spTree>
    <p:extLst>
      <p:ext uri="{BB962C8B-B14F-4D97-AF65-F5344CB8AC3E}">
        <p14:creationId xmlns:p14="http://schemas.microsoft.com/office/powerpoint/2010/main" val="1803515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p:txBody>
          <a:bodyPr/>
          <a:lstStyle/>
          <a:p>
            <a:pPr algn="ctr"/>
            <a:r>
              <a:rPr lang="ar-IQ" sz="3000" b="1" cap="none" dirty="0">
                <a:solidFill>
                  <a:srgbClr val="4E3B30"/>
                </a:solidFill>
                <a:effectLst/>
                <a:latin typeface="Times New Roman"/>
                <a:ea typeface="Times New Roman"/>
                <a:cs typeface="Simplified Arabic"/>
              </a:rPr>
              <a:t>أهداف التربية الحركية</a:t>
            </a:r>
            <a:endParaRPr lang="ar-IQ" dirty="0"/>
          </a:p>
        </p:txBody>
      </p:sp>
      <p:sp>
        <p:nvSpPr>
          <p:cNvPr id="2" name="عنصر نائب للمحتوى 1"/>
          <p:cNvSpPr>
            <a:spLocks noGrp="1"/>
          </p:cNvSpPr>
          <p:nvPr>
            <p:ph idx="1"/>
          </p:nvPr>
        </p:nvSpPr>
        <p:spPr>
          <a:xfrm>
            <a:off x="304800" y="1340768"/>
            <a:ext cx="8686800" cy="5112568"/>
          </a:xfrm>
        </p:spPr>
        <p:txBody>
          <a:bodyPr>
            <a:normAutofit fontScale="92500" lnSpcReduction="10000"/>
          </a:bodyPr>
          <a:lstStyle/>
          <a:p>
            <a:pPr lvl="0" algn="justLow">
              <a:buFont typeface="Wingdings" pitchFamily="2" charset="2"/>
              <a:buChar char="§"/>
              <a:tabLst>
                <a:tab pos="-153035" algn="l"/>
                <a:tab pos="-36830" algn="l"/>
              </a:tabLst>
            </a:pPr>
            <a:r>
              <a:rPr lang="ar-IQ" sz="2600" dirty="0" smtClean="0">
                <a:latin typeface="Times New Roman"/>
                <a:ea typeface="Times New Roman"/>
                <a:cs typeface="Simplified Arabic"/>
              </a:rPr>
              <a:t>التربية </a:t>
            </a:r>
            <a:r>
              <a:rPr lang="ar-IQ" sz="2600" dirty="0">
                <a:latin typeface="Times New Roman"/>
                <a:ea typeface="Times New Roman"/>
                <a:cs typeface="Simplified Arabic"/>
              </a:rPr>
              <a:t>الشاملة للطفل حركياً وبدنياً ووجدانياً ومعرفياً . </a:t>
            </a:r>
            <a:endParaRPr lang="en-US" sz="2600" dirty="0">
              <a:latin typeface="Times New Roman"/>
              <a:ea typeface="Times New Roman"/>
              <a:cs typeface="Times New Roman"/>
            </a:endParaRPr>
          </a:p>
          <a:p>
            <a:pPr algn="justLow">
              <a:buFont typeface="Wingdings" pitchFamily="2" charset="2"/>
              <a:buChar char="§"/>
              <a:tabLst>
                <a:tab pos="-153035" algn="l"/>
                <a:tab pos="-36830" algn="l"/>
              </a:tabLst>
            </a:pPr>
            <a:r>
              <a:rPr lang="ar-IQ" sz="2600" dirty="0">
                <a:latin typeface="Times New Roman"/>
                <a:ea typeface="Times New Roman"/>
                <a:cs typeface="Simplified Arabic"/>
              </a:rPr>
              <a:t>توفير الخبرات الحركية عن طريق إشراك الطفل في البرنامج الحركي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تعلم الحركة على أسس صحيحة وتطويرها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إعطاء الفرصة للطفل كي يستكشف ويبدع ويبتكر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تعويد الطفل على توجيه ذاته والتعبير عنها . </a:t>
            </a:r>
            <a:endParaRPr lang="ar-IQ" sz="2600" dirty="0" smtClean="0">
              <a:latin typeface="Times New Roman"/>
              <a:ea typeface="Times New Roman"/>
              <a:cs typeface="Simplified Arabic"/>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إحساس الطفل بالمتعة والسرور والبهجة عند ممارسة الحركة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إكساب الثقة بالنفس عن طريق التعزيز الناتج عن نجاح الطفل في ادعاء الحركات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تطوير بعض العمليات العقلية مثل التصور والإبداع .... الخ بالإضافة إلى  بعض عناصر اللياقة البدنية . </a:t>
            </a:r>
            <a:endParaRPr lang="en-US" sz="2600" dirty="0">
              <a:latin typeface="Times New Roman"/>
              <a:ea typeface="Times New Roman"/>
              <a:cs typeface="Times New Roman"/>
            </a:endParaRPr>
          </a:p>
          <a:p>
            <a:pPr lvl="0" algn="justLow">
              <a:buFont typeface="Wingdings" pitchFamily="2" charset="2"/>
              <a:buChar char="§"/>
              <a:tabLst>
                <a:tab pos="-153035" algn="l"/>
                <a:tab pos="-36830" algn="l"/>
              </a:tabLst>
            </a:pPr>
            <a:r>
              <a:rPr lang="ar-IQ" sz="2600" dirty="0">
                <a:latin typeface="Times New Roman"/>
                <a:ea typeface="Times New Roman"/>
                <a:cs typeface="Simplified Arabic"/>
              </a:rPr>
              <a:t>استخدام الحركة في تعلم بعض العلوم التربوية مثل ( الحساب ، العلوم .... الخ ) </a:t>
            </a:r>
            <a:endParaRPr lang="en-US" sz="2600" dirty="0">
              <a:latin typeface="Times New Roman"/>
              <a:ea typeface="Times New Roman"/>
              <a:cs typeface="Times New Roman"/>
            </a:endParaRPr>
          </a:p>
          <a:p>
            <a:pPr lvl="0" algn="justLow">
              <a:buFont typeface="Wingdings" pitchFamily="2" charset="2"/>
              <a:buChar char="§"/>
              <a:tabLst>
                <a:tab pos="-153035" algn="l"/>
                <a:tab pos="-62865" algn="l"/>
                <a:tab pos="116840" algn="l"/>
              </a:tabLst>
            </a:pPr>
            <a:r>
              <a:rPr lang="ar-IQ" sz="2600" dirty="0">
                <a:latin typeface="Times New Roman"/>
                <a:ea typeface="Times New Roman"/>
                <a:cs typeface="Simplified Arabic"/>
              </a:rPr>
              <a:t>إكساب الطفل كيفية السيطرة على جسمه وحركاته .</a:t>
            </a:r>
            <a:endParaRPr lang="en-US" sz="2600" dirty="0">
              <a:latin typeface="Times New Roman"/>
              <a:ea typeface="Times New Roman"/>
              <a:cs typeface="Times New Roman"/>
            </a:endParaRPr>
          </a:p>
          <a:p>
            <a:pPr>
              <a:buFont typeface="Wingdings" pitchFamily="2" charset="2"/>
              <a:buChar char="§"/>
            </a:pPr>
            <a:r>
              <a:rPr lang="ar-IQ" sz="2600" dirty="0" smtClean="0">
                <a:ea typeface="Times New Roman"/>
                <a:cs typeface="Simplified Arabic"/>
              </a:rPr>
              <a:t>تعليم </a:t>
            </a:r>
            <a:r>
              <a:rPr lang="ar-IQ" sz="2600" dirty="0">
                <a:ea typeface="Times New Roman"/>
                <a:cs typeface="Simplified Arabic"/>
              </a:rPr>
              <a:t>الطفل تصحيح بعض الأخطاء التي يتعرض لها أثناء أدائه</a:t>
            </a:r>
            <a:endParaRPr lang="en-US" sz="2600" dirty="0">
              <a:latin typeface="Times New Roman"/>
              <a:ea typeface="Times New Roman"/>
              <a:cs typeface="Times New Roman"/>
            </a:endParaRPr>
          </a:p>
          <a:p>
            <a:endParaRPr lang="ar-IQ" dirty="0"/>
          </a:p>
        </p:txBody>
      </p:sp>
    </p:spTree>
    <p:extLst>
      <p:ext uri="{BB962C8B-B14F-4D97-AF65-F5344CB8AC3E}">
        <p14:creationId xmlns:p14="http://schemas.microsoft.com/office/powerpoint/2010/main" val="571118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lgn="ctr">
              <a:buNone/>
            </a:pPr>
            <a:endParaRPr lang="ar-IQ" sz="4000" dirty="0" smtClean="0"/>
          </a:p>
          <a:p>
            <a:pPr marL="0" indent="0" algn="ctr">
              <a:buNone/>
            </a:pPr>
            <a:endParaRPr lang="ar-IQ" sz="4000" dirty="0"/>
          </a:p>
          <a:p>
            <a:pPr marL="0" indent="0" algn="ctr">
              <a:buNone/>
            </a:pPr>
            <a:r>
              <a:rPr lang="ar-IQ" sz="4000" dirty="0" smtClean="0"/>
              <a:t>شكرا لحسن اصغائكم</a:t>
            </a:r>
            <a:endParaRPr lang="ar-IQ" sz="4000" dirty="0"/>
          </a:p>
        </p:txBody>
      </p:sp>
    </p:spTree>
    <p:extLst>
      <p:ext uri="{BB962C8B-B14F-4D97-AF65-F5344CB8AC3E}">
        <p14:creationId xmlns:p14="http://schemas.microsoft.com/office/powerpoint/2010/main" val="29227754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103</TotalTime>
  <Words>508</Words>
  <Application>Microsoft Office PowerPoint</Application>
  <PresentationFormat>عرض على الشاشة (3:4)‏</PresentationFormat>
  <Paragraphs>41</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رحلة</vt:lpstr>
      <vt:lpstr>التربية الحركية </vt:lpstr>
      <vt:lpstr>عرض تقديمي في PowerPoint</vt:lpstr>
      <vt:lpstr>التربية الحركية </vt:lpstr>
      <vt:lpstr>اهمية التربية الحركية</vt:lpstr>
      <vt:lpstr>أهداف التربية الحركية</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التربية الحركية</dc:title>
  <dc:creator>DR.Ahmed Saker 2o1O</dc:creator>
  <cp:lastModifiedBy>DR.Ahmed Saker 2o1O</cp:lastModifiedBy>
  <cp:revision>9</cp:revision>
  <dcterms:created xsi:type="dcterms:W3CDTF">2020-05-01T11:19:01Z</dcterms:created>
  <dcterms:modified xsi:type="dcterms:W3CDTF">2020-05-01T13:02:23Z</dcterms:modified>
</cp:coreProperties>
</file>